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7" r:id="rId2"/>
    <p:sldId id="260" r:id="rId3"/>
    <p:sldId id="262" r:id="rId4"/>
    <p:sldId id="371" r:id="rId5"/>
    <p:sldId id="372" r:id="rId6"/>
    <p:sldId id="373" r:id="rId7"/>
    <p:sldId id="273" r:id="rId8"/>
    <p:sldId id="374" r:id="rId9"/>
    <p:sldId id="375" r:id="rId10"/>
    <p:sldId id="376" r:id="rId11"/>
    <p:sldId id="377" r:id="rId12"/>
    <p:sldId id="378" r:id="rId13"/>
    <p:sldId id="380" r:id="rId14"/>
    <p:sldId id="379" r:id="rId15"/>
    <p:sldId id="381" r:id="rId16"/>
    <p:sldId id="383" r:id="rId17"/>
    <p:sldId id="384" r:id="rId18"/>
    <p:sldId id="385" r:id="rId19"/>
    <p:sldId id="386" r:id="rId20"/>
    <p:sldId id="387" r:id="rId21"/>
    <p:sldId id="388" r:id="rId22"/>
    <p:sldId id="317" r:id="rId23"/>
    <p:sldId id="268" r:id="rId24"/>
  </p:sldIdLst>
  <p:sldSz cx="9144000" cy="6858000" type="screen4x3"/>
  <p:notesSz cx="6858000" cy="9144000"/>
  <p:custDataLst>
    <p:tags r:id="rId26"/>
  </p:custDataLst>
  <p:defaultTextStyle>
    <a:defPPr>
      <a:defRPr lang="en-US"/>
    </a:defPPr>
    <a:lvl1pPr algn="l" rtl="0" fontAlgn="base">
      <a:spcBef>
        <a:spcPct val="0"/>
      </a:spcBef>
      <a:spcAft>
        <a:spcPct val="0"/>
      </a:spcAft>
      <a:defRPr sz="2400" kern="1200">
        <a:solidFill>
          <a:schemeClr val="tx1"/>
        </a:solidFill>
        <a:latin typeface="Verdana" pitchFamily="34" charset="0"/>
        <a:ea typeface="+mn-ea"/>
        <a:cs typeface="+mn-cs"/>
      </a:defRPr>
    </a:lvl1pPr>
    <a:lvl2pPr marL="457200" algn="l" rtl="0" fontAlgn="base">
      <a:spcBef>
        <a:spcPct val="0"/>
      </a:spcBef>
      <a:spcAft>
        <a:spcPct val="0"/>
      </a:spcAft>
      <a:defRPr sz="2400" kern="1200">
        <a:solidFill>
          <a:schemeClr val="tx1"/>
        </a:solidFill>
        <a:latin typeface="Verdana" pitchFamily="34" charset="0"/>
        <a:ea typeface="+mn-ea"/>
        <a:cs typeface="+mn-cs"/>
      </a:defRPr>
    </a:lvl2pPr>
    <a:lvl3pPr marL="914400" algn="l" rtl="0" fontAlgn="base">
      <a:spcBef>
        <a:spcPct val="0"/>
      </a:spcBef>
      <a:spcAft>
        <a:spcPct val="0"/>
      </a:spcAft>
      <a:defRPr sz="2400" kern="1200">
        <a:solidFill>
          <a:schemeClr val="tx1"/>
        </a:solidFill>
        <a:latin typeface="Verdana" pitchFamily="34" charset="0"/>
        <a:ea typeface="+mn-ea"/>
        <a:cs typeface="+mn-cs"/>
      </a:defRPr>
    </a:lvl3pPr>
    <a:lvl4pPr marL="1371600" algn="l" rtl="0" fontAlgn="base">
      <a:spcBef>
        <a:spcPct val="0"/>
      </a:spcBef>
      <a:spcAft>
        <a:spcPct val="0"/>
      </a:spcAft>
      <a:defRPr sz="2400" kern="1200">
        <a:solidFill>
          <a:schemeClr val="tx1"/>
        </a:solidFill>
        <a:latin typeface="Verdana" pitchFamily="34" charset="0"/>
        <a:ea typeface="+mn-ea"/>
        <a:cs typeface="+mn-cs"/>
      </a:defRPr>
    </a:lvl4pPr>
    <a:lvl5pPr marL="1828800" algn="l" rtl="0" fontAlgn="base">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3333FF"/>
    <a:srgbClr val="FF0000"/>
    <a:srgbClr val="006699"/>
    <a:srgbClr val="FFFF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66" autoAdjust="0"/>
    <p:restoredTop sz="93412" autoAdjust="0"/>
  </p:normalViewPr>
  <p:slideViewPr>
    <p:cSldViewPr>
      <p:cViewPr>
        <p:scale>
          <a:sx n="57" d="100"/>
          <a:sy n="57" d="100"/>
        </p:scale>
        <p:origin x="-348" y="-54"/>
      </p:cViewPr>
      <p:guideLst>
        <p:guide orient="horz" pos="576"/>
        <p:guide pos="2880"/>
      </p:guideLst>
    </p:cSldViewPr>
  </p:slideViewPr>
  <p:notesTextViewPr>
    <p:cViewPr>
      <p:scale>
        <a:sx n="100" d="100"/>
        <a:sy n="100" d="100"/>
      </p:scale>
      <p:origin x="0" y="0"/>
    </p:cViewPr>
  </p:notesTextViewPr>
  <p:notesViewPr>
    <p:cSldViewPr>
      <p:cViewPr varScale="1">
        <p:scale>
          <a:sx n="50" d="100"/>
          <a:sy n="50"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atin typeface="Arial" pitchFamily="34" charset="0"/>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Arial" pitchFamily="34" charset="0"/>
              </a:defRPr>
            </a:lvl1pPr>
          </a:lstStyle>
          <a:p>
            <a:pPr>
              <a:defRPr/>
            </a:pPr>
            <a:endParaRPr lang="en-US"/>
          </a:p>
        </p:txBody>
      </p:sp>
      <p:sp>
        <p:nvSpPr>
          <p:cNvPr id="2560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Arial" pitchFamily="34" charset="0"/>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atin typeface="Arial" pitchFamily="34" charset="0"/>
              </a:defRPr>
            </a:lvl1pPr>
          </a:lstStyle>
          <a:p>
            <a:pPr>
              <a:defRPr/>
            </a:pPr>
            <a:fld id="{C8AE3A3F-078A-4223-8109-28561D16131B}" type="slidenum">
              <a:rPr lang="en-US"/>
              <a:pPr>
                <a:defRPr/>
              </a:pPr>
              <a:t>‹#›</a:t>
            </a:fld>
            <a:endParaRPr lang="en-US"/>
          </a:p>
        </p:txBody>
      </p:sp>
    </p:spTree>
    <p:extLst>
      <p:ext uri="{BB962C8B-B14F-4D97-AF65-F5344CB8AC3E}">
        <p14:creationId xmlns:p14="http://schemas.microsoft.com/office/powerpoint/2010/main" val="2861340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E145EC4F-7FDC-474F-B981-B771938A7DCB}" type="slidenum">
              <a:rPr lang="en-US" altLang="en-US" sz="1200">
                <a:latin typeface="Arial" charset="0"/>
              </a:rPr>
              <a:pPr eaLnBrk="1" hangingPunct="1"/>
              <a:t>1</a:t>
            </a:fld>
            <a:endParaRPr lang="en-US" altLang="en-US" sz="1200">
              <a:latin typeface="Arial" charset="0"/>
            </a:endParaRPr>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11592DE5-1361-4315-B234-63F1C523D164}" type="slidenum">
              <a:rPr lang="en-US" altLang="en-US" sz="1200">
                <a:latin typeface="Arial" charset="0"/>
              </a:rPr>
              <a:pPr eaLnBrk="1" hangingPunct="1"/>
              <a:t>2</a:t>
            </a:fld>
            <a:endParaRPr lang="en-US" altLang="en-US" sz="1200">
              <a:latin typeface="Arial" charset="0"/>
            </a:endParaRPr>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EB34484B-7575-42AF-A6C7-6C1185A55DB4}" type="slidenum">
              <a:rPr lang="en-US" altLang="en-US" sz="1200">
                <a:latin typeface="Arial" charset="0"/>
              </a:rPr>
              <a:pPr eaLnBrk="1" hangingPunct="1"/>
              <a:t>3</a:t>
            </a:fld>
            <a:endParaRPr lang="en-US" altLang="en-US" sz="1200">
              <a:latin typeface="Arial" charset="0"/>
            </a:endParaRPr>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E51E1BA7-FC46-4D71-BA6B-D2562904C514}" type="slidenum">
              <a:rPr lang="en-US" altLang="en-US" sz="1200">
                <a:latin typeface="Arial" charset="0"/>
              </a:rPr>
              <a:pPr eaLnBrk="1" hangingPunct="1"/>
              <a:t>7</a:t>
            </a:fld>
            <a:endParaRPr lang="en-US" altLang="en-US" sz="1200">
              <a:latin typeface="Arial" charset="0"/>
            </a:endParaRPr>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B408F418-9A3E-4FBF-9831-74AF281CBA26}" type="slidenum">
              <a:rPr lang="en-US" altLang="en-US" sz="1200">
                <a:latin typeface="Arial" charset="0"/>
              </a:rPr>
              <a:pPr eaLnBrk="1" hangingPunct="1"/>
              <a:t>23</a:t>
            </a:fld>
            <a:endParaRPr lang="en-US" altLang="en-US" sz="1200">
              <a:latin typeface="Arial" charset="0"/>
            </a:endParaRPr>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xfrm>
            <a:off x="914400" y="4343400"/>
            <a:ext cx="5029200" cy="4114800"/>
          </a:xfrm>
          <a:noFill/>
        </p:spPr>
        <p:txBody>
          <a:bodyPr/>
          <a:lstStyle/>
          <a:p>
            <a:pPr eaLnBrk="1" hangingPunct="1"/>
            <a:endParaRPr lang="en-US"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9DA3426-0465-474D-905E-428838E685CF}" type="slidenum">
              <a:rPr lang="en-US"/>
              <a:pPr>
                <a:defRPr/>
              </a:pPr>
              <a:t>‹#›</a:t>
            </a:fld>
            <a:endParaRPr lang="en-US"/>
          </a:p>
        </p:txBody>
      </p:sp>
    </p:spTree>
    <p:extLst>
      <p:ext uri="{BB962C8B-B14F-4D97-AF65-F5344CB8AC3E}">
        <p14:creationId xmlns:p14="http://schemas.microsoft.com/office/powerpoint/2010/main" val="1710272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AC8DC0-73C3-4BFF-9A40-AC8CA7A660EF}" type="slidenum">
              <a:rPr lang="en-US"/>
              <a:pPr>
                <a:defRPr/>
              </a:pPr>
              <a:t>‹#›</a:t>
            </a:fld>
            <a:endParaRPr lang="en-US"/>
          </a:p>
        </p:txBody>
      </p:sp>
    </p:spTree>
    <p:extLst>
      <p:ext uri="{BB962C8B-B14F-4D97-AF65-F5344CB8AC3E}">
        <p14:creationId xmlns:p14="http://schemas.microsoft.com/office/powerpoint/2010/main" val="2653451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1E416BD-B734-4555-B660-97AD6376A42C}" type="slidenum">
              <a:rPr lang="en-US"/>
              <a:pPr>
                <a:defRPr/>
              </a:pPr>
              <a:t>‹#›</a:t>
            </a:fld>
            <a:endParaRPr lang="en-US"/>
          </a:p>
        </p:txBody>
      </p:sp>
    </p:spTree>
    <p:extLst>
      <p:ext uri="{BB962C8B-B14F-4D97-AF65-F5344CB8AC3E}">
        <p14:creationId xmlns:p14="http://schemas.microsoft.com/office/powerpoint/2010/main" val="17961362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80F9B41-0D96-496F-A7D7-D0610FB0D86D}" type="slidenum">
              <a:rPr lang="en-US"/>
              <a:pPr>
                <a:defRPr/>
              </a:pPr>
              <a:t>‹#›</a:t>
            </a:fld>
            <a:endParaRPr lang="en-US"/>
          </a:p>
        </p:txBody>
      </p:sp>
    </p:spTree>
    <p:extLst>
      <p:ext uri="{BB962C8B-B14F-4D97-AF65-F5344CB8AC3E}">
        <p14:creationId xmlns:p14="http://schemas.microsoft.com/office/powerpoint/2010/main" val="1076963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8C2D73E-61BC-4935-A182-46EAD0D623BE}" type="slidenum">
              <a:rPr lang="en-US"/>
              <a:pPr>
                <a:defRPr/>
              </a:pPr>
              <a:t>‹#›</a:t>
            </a:fld>
            <a:endParaRPr lang="en-US"/>
          </a:p>
        </p:txBody>
      </p:sp>
    </p:spTree>
    <p:extLst>
      <p:ext uri="{BB962C8B-B14F-4D97-AF65-F5344CB8AC3E}">
        <p14:creationId xmlns:p14="http://schemas.microsoft.com/office/powerpoint/2010/main" val="649064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A10D2FF-0B45-4BE1-8870-3E34031D9F7B}" type="slidenum">
              <a:rPr lang="en-US"/>
              <a:pPr>
                <a:defRPr/>
              </a:pPr>
              <a:t>‹#›</a:t>
            </a:fld>
            <a:endParaRPr lang="en-US"/>
          </a:p>
        </p:txBody>
      </p:sp>
    </p:spTree>
    <p:extLst>
      <p:ext uri="{BB962C8B-B14F-4D97-AF65-F5344CB8AC3E}">
        <p14:creationId xmlns:p14="http://schemas.microsoft.com/office/powerpoint/2010/main" val="2461627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40D181F-D1DA-444D-9309-50E804F73BAB}" type="slidenum">
              <a:rPr lang="en-US"/>
              <a:pPr>
                <a:defRPr/>
              </a:pPr>
              <a:t>‹#›</a:t>
            </a:fld>
            <a:endParaRPr lang="en-US"/>
          </a:p>
        </p:txBody>
      </p:sp>
    </p:spTree>
    <p:extLst>
      <p:ext uri="{BB962C8B-B14F-4D97-AF65-F5344CB8AC3E}">
        <p14:creationId xmlns:p14="http://schemas.microsoft.com/office/powerpoint/2010/main" val="1350251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FE79037-9244-4844-BD9E-0F64942C7FB2}" type="slidenum">
              <a:rPr lang="en-US"/>
              <a:pPr>
                <a:defRPr/>
              </a:pPr>
              <a:t>‹#›</a:t>
            </a:fld>
            <a:endParaRPr lang="en-US"/>
          </a:p>
        </p:txBody>
      </p:sp>
    </p:spTree>
    <p:extLst>
      <p:ext uri="{BB962C8B-B14F-4D97-AF65-F5344CB8AC3E}">
        <p14:creationId xmlns:p14="http://schemas.microsoft.com/office/powerpoint/2010/main" val="3193217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9C195D6-4F66-40CB-B4A0-F3C46E491A42}" type="slidenum">
              <a:rPr lang="en-US"/>
              <a:pPr>
                <a:defRPr/>
              </a:pPr>
              <a:t>‹#›</a:t>
            </a:fld>
            <a:endParaRPr lang="en-US"/>
          </a:p>
        </p:txBody>
      </p:sp>
    </p:spTree>
    <p:extLst>
      <p:ext uri="{BB962C8B-B14F-4D97-AF65-F5344CB8AC3E}">
        <p14:creationId xmlns:p14="http://schemas.microsoft.com/office/powerpoint/2010/main" val="384482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A4E8ED1-38FF-4534-B21C-F2C52984A70A}" type="slidenum">
              <a:rPr lang="en-US"/>
              <a:pPr>
                <a:defRPr/>
              </a:pPr>
              <a:t>‹#›</a:t>
            </a:fld>
            <a:endParaRPr lang="en-US"/>
          </a:p>
        </p:txBody>
      </p:sp>
    </p:spTree>
    <p:extLst>
      <p:ext uri="{BB962C8B-B14F-4D97-AF65-F5344CB8AC3E}">
        <p14:creationId xmlns:p14="http://schemas.microsoft.com/office/powerpoint/2010/main" val="3544134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D75FFAD-6DC1-44F1-9E70-45AB0E2D57B4}" type="slidenum">
              <a:rPr lang="en-US"/>
              <a:pPr>
                <a:defRPr/>
              </a:pPr>
              <a:t>‹#›</a:t>
            </a:fld>
            <a:endParaRPr lang="en-US"/>
          </a:p>
        </p:txBody>
      </p:sp>
    </p:spTree>
    <p:extLst>
      <p:ext uri="{BB962C8B-B14F-4D97-AF65-F5344CB8AC3E}">
        <p14:creationId xmlns:p14="http://schemas.microsoft.com/office/powerpoint/2010/main" val="903848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71B466F-BD0E-431F-B408-D37122C19E25}" type="slidenum">
              <a:rPr lang="en-US"/>
              <a:pPr>
                <a:defRPr/>
              </a:pPr>
              <a:t>‹#›</a:t>
            </a:fld>
            <a:endParaRPr lang="en-US"/>
          </a:p>
        </p:txBody>
      </p:sp>
    </p:spTree>
    <p:extLst>
      <p:ext uri="{BB962C8B-B14F-4D97-AF65-F5344CB8AC3E}">
        <p14:creationId xmlns:p14="http://schemas.microsoft.com/office/powerpoint/2010/main" val="2861389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atin typeface="+mn-lt"/>
              </a:defRPr>
            </a:lvl1pPr>
          </a:lstStyle>
          <a:p>
            <a:pPr>
              <a:defRPr/>
            </a:pPr>
            <a:fld id="{04A24F88-89ED-4E11-9E05-261260484DDC}" type="slidenum">
              <a:rPr lang="en-US"/>
              <a:pPr>
                <a:defRPr/>
              </a:pPr>
              <a:t>‹#›</a:t>
            </a:fld>
            <a:endParaRPr lang="en-US"/>
          </a:p>
        </p:txBody>
      </p:sp>
      <p:pic>
        <p:nvPicPr>
          <p:cNvPr id="1031" name="Picture 8"/>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554788"/>
            <a:ext cx="9144000"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32" name="Text Box 9"/>
          <p:cNvSpPr txBox="1">
            <a:spLocks noChangeArrowheads="1"/>
          </p:cNvSpPr>
          <p:nvPr userDrawn="1"/>
        </p:nvSpPr>
        <p:spPr bwMode="auto">
          <a:xfrm>
            <a:off x="73025" y="6556375"/>
            <a:ext cx="2822575"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sz="1400" b="1">
                <a:solidFill>
                  <a:schemeClr val="bg1"/>
                </a:solidFill>
              </a:rPr>
              <a:t>Holt McDougal Geometry</a:t>
            </a:r>
          </a:p>
        </p:txBody>
      </p:sp>
      <p:grpSp>
        <p:nvGrpSpPr>
          <p:cNvPr id="1033" name="Group 13"/>
          <p:cNvGrpSpPr>
            <a:grpSpLocks/>
          </p:cNvGrpSpPr>
          <p:nvPr userDrawn="1"/>
        </p:nvGrpSpPr>
        <p:grpSpPr bwMode="auto">
          <a:xfrm>
            <a:off x="0" y="0"/>
            <a:ext cx="9144000" cy="6862763"/>
            <a:chOff x="0" y="0"/>
            <a:chExt cx="5760" cy="4323"/>
          </a:xfrm>
        </p:grpSpPr>
        <p:pic>
          <p:nvPicPr>
            <p:cNvPr id="1035" name="Picture 7"/>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0"/>
              <a:ext cx="5760" cy="461"/>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descr="chater_screen"/>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74" y="4131"/>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4" name="Text Box 11"/>
          <p:cNvSpPr txBox="1">
            <a:spLocks noChangeArrowheads="1"/>
          </p:cNvSpPr>
          <p:nvPr userDrawn="1"/>
        </p:nvSpPr>
        <p:spPr bwMode="auto">
          <a:xfrm>
            <a:off x="1066800" y="98425"/>
            <a:ext cx="8077200" cy="57943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3200">
                <a:solidFill>
                  <a:schemeClr val="bg1"/>
                </a:solidFill>
                <a:latin typeface="Arial Black" pitchFamily="34" charset="0"/>
              </a:rPr>
              <a:t>Compositions of Transformations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slide" Target="slide22.xml"/><Relationship Id="rId4" Type="http://schemas.openxmlformats.org/officeDocument/2006/relationships/slide" Target="slide3.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7.xml"/><Relationship Id="rId5" Type="http://schemas.openxmlformats.org/officeDocument/2006/relationships/image" Target="../media/image24.png"/><Relationship Id="rId4" Type="http://schemas.openxmlformats.org/officeDocument/2006/relationships/image" Target="../media/image23.png"/></Relationships>
</file>

<file path=ppt/slides/_rels/slide1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7.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6117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1" name="Text Box 4"/>
          <p:cNvSpPr txBox="1">
            <a:spLocks noChangeArrowheads="1"/>
          </p:cNvSpPr>
          <p:nvPr/>
        </p:nvSpPr>
        <p:spPr bwMode="auto">
          <a:xfrm>
            <a:off x="1371600" y="163513"/>
            <a:ext cx="7772400" cy="579437"/>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3200">
                <a:solidFill>
                  <a:schemeClr val="bg1"/>
                </a:solidFill>
                <a:latin typeface="Arial Black" pitchFamily="34" charset="0"/>
              </a:rPr>
              <a:t>Compositions of Transformations</a:t>
            </a:r>
          </a:p>
        </p:txBody>
      </p:sp>
      <p:sp>
        <p:nvSpPr>
          <p:cNvPr id="2052" name="Text Box 8"/>
          <p:cNvSpPr txBox="1">
            <a:spLocks noChangeArrowheads="1"/>
          </p:cNvSpPr>
          <p:nvPr/>
        </p:nvSpPr>
        <p:spPr bwMode="auto">
          <a:xfrm>
            <a:off x="152400" y="6553200"/>
            <a:ext cx="213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sz="1400" b="1">
                <a:solidFill>
                  <a:schemeClr val="bg1"/>
                </a:solidFill>
              </a:rPr>
              <a:t>Holt Geometry</a:t>
            </a:r>
          </a:p>
        </p:txBody>
      </p:sp>
      <p:sp>
        <p:nvSpPr>
          <p:cNvPr id="4123" name="Text Box 27">
            <a:hlinkClick r:id="" action="ppaction://hlinkshowjump?jump=nextslide"/>
          </p:cNvPr>
          <p:cNvSpPr txBox="1">
            <a:spLocks noChangeArrowheads="1"/>
          </p:cNvSpPr>
          <p:nvPr/>
        </p:nvSpPr>
        <p:spPr bwMode="auto">
          <a:xfrm>
            <a:off x="3505200" y="2362200"/>
            <a:ext cx="1855788"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Warm Up</a:t>
            </a:r>
          </a:p>
        </p:txBody>
      </p:sp>
      <p:sp>
        <p:nvSpPr>
          <p:cNvPr id="4124" name="Text Box 28">
            <a:hlinkClick r:id="rId4" action="ppaction://hlinksldjump"/>
          </p:cNvPr>
          <p:cNvSpPr txBox="1">
            <a:spLocks noChangeArrowheads="1"/>
          </p:cNvSpPr>
          <p:nvPr/>
        </p:nvSpPr>
        <p:spPr bwMode="auto">
          <a:xfrm>
            <a:off x="3517900" y="3022600"/>
            <a:ext cx="3763963"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Lesson Presentation</a:t>
            </a:r>
          </a:p>
        </p:txBody>
      </p:sp>
      <p:sp>
        <p:nvSpPr>
          <p:cNvPr id="4125" name="Text Box 29">
            <a:hlinkClick r:id="rId5" action="ppaction://hlinksldjump"/>
          </p:cNvPr>
          <p:cNvSpPr txBox="1">
            <a:spLocks noChangeArrowheads="1"/>
          </p:cNvSpPr>
          <p:nvPr/>
        </p:nvSpPr>
        <p:spPr bwMode="auto">
          <a:xfrm>
            <a:off x="3519488" y="3632200"/>
            <a:ext cx="2320925"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Lesson Quiz</a:t>
            </a:r>
          </a:p>
        </p:txBody>
      </p:sp>
      <p:pic>
        <p:nvPicPr>
          <p:cNvPr id="2056" name="Picture 30" descr="splash_first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31"/>
          <p:cNvSpPr txBox="1">
            <a:spLocks noChangeArrowheads="1"/>
          </p:cNvSpPr>
          <p:nvPr/>
        </p:nvSpPr>
        <p:spPr bwMode="auto">
          <a:xfrm>
            <a:off x="76200" y="6553200"/>
            <a:ext cx="2667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1400" b="1">
                <a:solidFill>
                  <a:schemeClr val="bg1"/>
                </a:solidFill>
              </a:rPr>
              <a:t>Holt McDougal Geometry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1B: Drawing Compositions of Isometries</a:t>
            </a:r>
          </a:p>
        </p:txBody>
      </p:sp>
      <p:sp>
        <p:nvSpPr>
          <p:cNvPr id="11267" name="Text Box 6"/>
          <p:cNvSpPr txBox="1">
            <a:spLocks noChangeArrowheads="1"/>
          </p:cNvSpPr>
          <p:nvPr/>
        </p:nvSpPr>
        <p:spPr bwMode="auto">
          <a:xfrm>
            <a:off x="304800" y="1600200"/>
            <a:ext cx="8609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Draw the result of the composition of isometries.</a:t>
            </a:r>
          </a:p>
        </p:txBody>
      </p:sp>
      <p:sp>
        <p:nvSpPr>
          <p:cNvPr id="11268" name="Text Box 7"/>
          <p:cNvSpPr txBox="1">
            <a:spLocks noChangeArrowheads="1"/>
          </p:cNvSpPr>
          <p:nvPr/>
        </p:nvSpPr>
        <p:spPr bwMode="auto">
          <a:xfrm>
            <a:off x="457200" y="2286000"/>
            <a:ext cx="4016375"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l-GR" altLang="en-US" b="1"/>
              <a:t>∆</a:t>
            </a:r>
            <a:r>
              <a:rPr lang="en-US" altLang="en-US" b="1" i="1"/>
              <a:t>KLM </a:t>
            </a:r>
            <a:r>
              <a:rPr lang="en-US" altLang="en-US" b="1"/>
              <a:t>has vertices </a:t>
            </a:r>
            <a:r>
              <a:rPr lang="en-US" altLang="en-US" b="1" i="1"/>
              <a:t>K</a:t>
            </a:r>
            <a:r>
              <a:rPr lang="en-US" altLang="en-US" b="1"/>
              <a:t>(4, –1), </a:t>
            </a:r>
            <a:r>
              <a:rPr lang="en-US" altLang="en-US" b="1" i="1"/>
              <a:t>L</a:t>
            </a:r>
            <a:r>
              <a:rPr lang="en-US" altLang="en-US" b="1"/>
              <a:t>(5, –2), and </a:t>
            </a:r>
            <a:r>
              <a:rPr lang="en-US" altLang="en-US" b="1" i="1"/>
              <a:t>M</a:t>
            </a:r>
            <a:r>
              <a:rPr lang="en-US" altLang="en-US" b="1"/>
              <a:t>(1, –4). Rotate </a:t>
            </a:r>
            <a:r>
              <a:rPr lang="el-GR" altLang="en-US" b="1"/>
              <a:t>∆</a:t>
            </a:r>
            <a:r>
              <a:rPr lang="en-US" altLang="en-US" b="1" i="1"/>
              <a:t>KLM </a:t>
            </a:r>
            <a:r>
              <a:rPr lang="en-US" altLang="en-US" b="1"/>
              <a:t>180° about the origin and then reflect it across the </a:t>
            </a:r>
            <a:r>
              <a:rPr lang="en-US" altLang="en-US" b="1" i="1"/>
              <a:t>y</a:t>
            </a:r>
            <a:r>
              <a:rPr lang="en-US" altLang="en-US" b="1"/>
              <a:t>-axis.  </a:t>
            </a:r>
            <a:endParaRPr lang="el-GR" altLang="en-US" b="1"/>
          </a:p>
        </p:txBody>
      </p:sp>
      <p:grpSp>
        <p:nvGrpSpPr>
          <p:cNvPr id="11269" name="Group 27"/>
          <p:cNvGrpSpPr>
            <a:grpSpLocks/>
          </p:cNvGrpSpPr>
          <p:nvPr/>
        </p:nvGrpSpPr>
        <p:grpSpPr bwMode="auto">
          <a:xfrm>
            <a:off x="5524500" y="2000250"/>
            <a:ext cx="3619500" cy="3619500"/>
            <a:chOff x="3480" y="1260"/>
            <a:chExt cx="2280" cy="2280"/>
          </a:xfrm>
        </p:grpSpPr>
        <p:pic>
          <p:nvPicPr>
            <p:cNvPr id="11270" name="Picture 19"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80" y="1260"/>
              <a:ext cx="2280" cy="2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271" name="Group 20"/>
            <p:cNvGrpSpPr>
              <a:grpSpLocks/>
            </p:cNvGrpSpPr>
            <p:nvPr/>
          </p:nvGrpSpPr>
          <p:grpSpPr bwMode="auto">
            <a:xfrm>
              <a:off x="4724" y="2444"/>
              <a:ext cx="973" cy="878"/>
              <a:chOff x="4704" y="2434"/>
              <a:chExt cx="973" cy="878"/>
            </a:xfrm>
          </p:grpSpPr>
          <p:sp>
            <p:nvSpPr>
              <p:cNvPr id="11272" name="Line 21"/>
              <p:cNvSpPr>
                <a:spLocks noChangeShapeType="1"/>
              </p:cNvSpPr>
              <p:nvPr/>
            </p:nvSpPr>
            <p:spPr bwMode="auto">
              <a:xfrm>
                <a:off x="5328" y="2592"/>
                <a:ext cx="192" cy="192"/>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3" name="Line 22"/>
              <p:cNvSpPr>
                <a:spLocks noChangeShapeType="1"/>
              </p:cNvSpPr>
              <p:nvPr/>
            </p:nvSpPr>
            <p:spPr bwMode="auto">
              <a:xfrm flipH="1">
                <a:off x="4800" y="2592"/>
                <a:ext cx="528" cy="528"/>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4" name="Line 23"/>
              <p:cNvSpPr>
                <a:spLocks noChangeShapeType="1"/>
              </p:cNvSpPr>
              <p:nvPr/>
            </p:nvSpPr>
            <p:spPr bwMode="auto">
              <a:xfrm flipV="1">
                <a:off x="4800" y="2784"/>
                <a:ext cx="720" cy="336"/>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5" name="Text Box 24"/>
              <p:cNvSpPr txBox="1">
                <a:spLocks noChangeArrowheads="1"/>
              </p:cNvSpPr>
              <p:nvPr/>
            </p:nvSpPr>
            <p:spPr bwMode="auto">
              <a:xfrm>
                <a:off x="5321" y="2434"/>
                <a:ext cx="227"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K</a:t>
                </a:r>
              </a:p>
            </p:txBody>
          </p:sp>
          <p:sp>
            <p:nvSpPr>
              <p:cNvPr id="11276" name="Text Box 25"/>
              <p:cNvSpPr txBox="1">
                <a:spLocks noChangeArrowheads="1"/>
              </p:cNvSpPr>
              <p:nvPr/>
            </p:nvSpPr>
            <p:spPr bwMode="auto">
              <a:xfrm>
                <a:off x="5472" y="2726"/>
                <a:ext cx="20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L</a:t>
                </a:r>
              </a:p>
            </p:txBody>
          </p:sp>
          <p:sp>
            <p:nvSpPr>
              <p:cNvPr id="11277" name="Text Box 26"/>
              <p:cNvSpPr txBox="1">
                <a:spLocks noChangeArrowheads="1"/>
              </p:cNvSpPr>
              <p:nvPr/>
            </p:nvSpPr>
            <p:spPr bwMode="auto">
              <a:xfrm>
                <a:off x="4704" y="3062"/>
                <a:ext cx="251"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M</a:t>
                </a:r>
              </a:p>
            </p:txBody>
          </p:sp>
        </p:gr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1B Continued</a:t>
            </a:r>
          </a:p>
        </p:txBody>
      </p:sp>
      <p:sp>
        <p:nvSpPr>
          <p:cNvPr id="182279" name="Text Box 7"/>
          <p:cNvSpPr txBox="1">
            <a:spLocks noChangeArrowheads="1"/>
          </p:cNvSpPr>
          <p:nvPr/>
        </p:nvSpPr>
        <p:spPr bwMode="auto">
          <a:xfrm>
            <a:off x="304800" y="1524000"/>
            <a:ext cx="51212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1</a:t>
            </a:r>
            <a:r>
              <a:rPr lang="en-US" altLang="en-US"/>
              <a:t> The </a:t>
            </a:r>
            <a:r>
              <a:rPr lang="en-US" altLang="en-US">
                <a:solidFill>
                  <a:srgbClr val="33CC33"/>
                </a:solidFill>
              </a:rPr>
              <a:t>rotational</a:t>
            </a:r>
            <a:r>
              <a:rPr lang="en-US" altLang="en-US"/>
              <a:t> image of (</a:t>
            </a:r>
            <a:r>
              <a:rPr lang="en-US" altLang="en-US" i="1">
                <a:solidFill>
                  <a:srgbClr val="3333FF"/>
                </a:solidFill>
              </a:rPr>
              <a:t>x</a:t>
            </a:r>
            <a:r>
              <a:rPr lang="en-US" altLang="en-US">
                <a:solidFill>
                  <a:srgbClr val="3333FF"/>
                </a:solidFill>
              </a:rPr>
              <a:t>, </a:t>
            </a:r>
            <a:r>
              <a:rPr lang="en-US" altLang="en-US" i="1">
                <a:solidFill>
                  <a:srgbClr val="3333FF"/>
                </a:solidFill>
              </a:rPr>
              <a:t>y</a:t>
            </a:r>
            <a:r>
              <a:rPr lang="en-US" altLang="en-US"/>
              <a:t>) is (</a:t>
            </a:r>
            <a:r>
              <a:rPr lang="en-US" altLang="en-US">
                <a:solidFill>
                  <a:srgbClr val="33CC33"/>
                </a:solidFill>
              </a:rPr>
              <a:t>–</a:t>
            </a:r>
            <a:r>
              <a:rPr lang="en-US" altLang="en-US" i="1">
                <a:solidFill>
                  <a:srgbClr val="33CC33"/>
                </a:solidFill>
              </a:rPr>
              <a:t>x</a:t>
            </a:r>
            <a:r>
              <a:rPr lang="en-US" altLang="en-US">
                <a:solidFill>
                  <a:srgbClr val="33CC33"/>
                </a:solidFill>
              </a:rPr>
              <a:t>, –</a:t>
            </a:r>
            <a:r>
              <a:rPr lang="en-US" altLang="en-US" i="1">
                <a:solidFill>
                  <a:srgbClr val="33CC33"/>
                </a:solidFill>
              </a:rPr>
              <a:t>y</a:t>
            </a:r>
            <a:r>
              <a:rPr lang="en-US" altLang="en-US"/>
              <a:t>).      </a:t>
            </a:r>
            <a:endParaRPr lang="en-US" altLang="en-US" b="1" i="1"/>
          </a:p>
        </p:txBody>
      </p:sp>
      <p:sp>
        <p:nvSpPr>
          <p:cNvPr id="182280" name="Rectangle 8"/>
          <p:cNvSpPr>
            <a:spLocks noChangeArrowheads="1"/>
          </p:cNvSpPr>
          <p:nvPr/>
        </p:nvSpPr>
        <p:spPr bwMode="auto">
          <a:xfrm>
            <a:off x="533400" y="2514600"/>
            <a:ext cx="4495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K</a:t>
            </a:r>
            <a:r>
              <a:rPr lang="en-US" altLang="en-US"/>
              <a:t>(</a:t>
            </a:r>
            <a:r>
              <a:rPr lang="en-US" altLang="en-US">
                <a:solidFill>
                  <a:srgbClr val="3333FF"/>
                </a:solidFill>
              </a:rPr>
              <a:t>4, –1</a:t>
            </a:r>
            <a:r>
              <a:rPr lang="en-US" altLang="en-US"/>
              <a:t>) </a:t>
            </a:r>
            <a:r>
              <a:rPr lang="en-US" altLang="en-US">
                <a:sym typeface="Wingdings" pitchFamily="2" charset="2"/>
              </a:rPr>
              <a:t> </a:t>
            </a:r>
            <a:r>
              <a:rPr lang="en-US" altLang="en-US" i="1"/>
              <a:t>K’</a:t>
            </a:r>
            <a:r>
              <a:rPr lang="en-US" altLang="en-US"/>
              <a:t>(</a:t>
            </a:r>
            <a:r>
              <a:rPr lang="en-US" altLang="en-US">
                <a:solidFill>
                  <a:srgbClr val="33CC33"/>
                </a:solidFill>
              </a:rPr>
              <a:t>–4, 1</a:t>
            </a:r>
            <a:r>
              <a:rPr lang="en-US" altLang="en-US"/>
              <a:t>), </a:t>
            </a:r>
          </a:p>
          <a:p>
            <a:pPr eaLnBrk="1" hangingPunct="1"/>
            <a:r>
              <a:rPr lang="en-US" altLang="en-US" i="1"/>
              <a:t>L</a:t>
            </a:r>
            <a:r>
              <a:rPr lang="en-US" altLang="en-US"/>
              <a:t>(</a:t>
            </a:r>
            <a:r>
              <a:rPr lang="en-US" altLang="en-US">
                <a:solidFill>
                  <a:srgbClr val="3333FF"/>
                </a:solidFill>
              </a:rPr>
              <a:t>5, –2</a:t>
            </a:r>
            <a:r>
              <a:rPr lang="en-US" altLang="en-US"/>
              <a:t>) </a:t>
            </a:r>
            <a:r>
              <a:rPr lang="en-US" altLang="en-US">
                <a:sym typeface="Wingdings" pitchFamily="2" charset="2"/>
              </a:rPr>
              <a:t> </a:t>
            </a:r>
            <a:r>
              <a:rPr lang="en-US" altLang="en-US" i="1"/>
              <a:t>L’</a:t>
            </a:r>
            <a:r>
              <a:rPr lang="en-US" altLang="en-US"/>
              <a:t>(</a:t>
            </a:r>
            <a:r>
              <a:rPr lang="en-US" altLang="en-US">
                <a:solidFill>
                  <a:srgbClr val="33CC33"/>
                </a:solidFill>
              </a:rPr>
              <a:t>–5, 2</a:t>
            </a:r>
            <a:r>
              <a:rPr lang="en-US" altLang="en-US"/>
              <a:t>), and </a:t>
            </a:r>
          </a:p>
          <a:p>
            <a:pPr eaLnBrk="1" hangingPunct="1"/>
            <a:r>
              <a:rPr lang="en-US" altLang="en-US" i="1"/>
              <a:t>M</a:t>
            </a:r>
            <a:r>
              <a:rPr lang="en-US" altLang="en-US"/>
              <a:t>(</a:t>
            </a:r>
            <a:r>
              <a:rPr lang="en-US" altLang="en-US">
                <a:solidFill>
                  <a:srgbClr val="3333FF"/>
                </a:solidFill>
              </a:rPr>
              <a:t>1, –4</a:t>
            </a:r>
            <a:r>
              <a:rPr lang="en-US" altLang="en-US"/>
              <a:t>) </a:t>
            </a:r>
            <a:r>
              <a:rPr lang="en-US" altLang="en-US">
                <a:sym typeface="Wingdings" pitchFamily="2" charset="2"/>
              </a:rPr>
              <a:t> </a:t>
            </a:r>
            <a:r>
              <a:rPr lang="en-US" altLang="en-US" i="1"/>
              <a:t>M</a:t>
            </a:r>
            <a:r>
              <a:rPr lang="en-US" altLang="en-US"/>
              <a:t>’(</a:t>
            </a:r>
            <a:r>
              <a:rPr lang="en-US" altLang="en-US">
                <a:solidFill>
                  <a:srgbClr val="33CC33"/>
                </a:solidFill>
              </a:rPr>
              <a:t>–1, 4</a:t>
            </a:r>
            <a:r>
              <a:rPr lang="en-US" altLang="en-US"/>
              <a:t>).        </a:t>
            </a:r>
          </a:p>
        </p:txBody>
      </p:sp>
      <p:sp>
        <p:nvSpPr>
          <p:cNvPr id="182287" name="Text Box 15"/>
          <p:cNvSpPr txBox="1">
            <a:spLocks noChangeArrowheads="1"/>
          </p:cNvSpPr>
          <p:nvPr/>
        </p:nvSpPr>
        <p:spPr bwMode="auto">
          <a:xfrm>
            <a:off x="304800" y="3810000"/>
            <a:ext cx="51212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2</a:t>
            </a:r>
            <a:r>
              <a:rPr lang="en-US" altLang="en-US"/>
              <a:t> The </a:t>
            </a:r>
            <a:r>
              <a:rPr lang="en-US" altLang="en-US">
                <a:solidFill>
                  <a:srgbClr val="FF0000"/>
                </a:solidFill>
              </a:rPr>
              <a:t>reflection</a:t>
            </a:r>
            <a:r>
              <a:rPr lang="en-US" altLang="en-US"/>
              <a:t> image of (</a:t>
            </a:r>
            <a:r>
              <a:rPr lang="en-US" altLang="en-US" i="1">
                <a:solidFill>
                  <a:srgbClr val="33CC33"/>
                </a:solidFill>
              </a:rPr>
              <a:t>x</a:t>
            </a:r>
            <a:r>
              <a:rPr lang="en-US" altLang="en-US"/>
              <a:t>,</a:t>
            </a:r>
            <a:r>
              <a:rPr lang="en-US" altLang="en-US">
                <a:solidFill>
                  <a:srgbClr val="33CC33"/>
                </a:solidFill>
              </a:rPr>
              <a:t> </a:t>
            </a:r>
            <a:r>
              <a:rPr lang="en-US" altLang="en-US" i="1">
                <a:solidFill>
                  <a:srgbClr val="33CC33"/>
                </a:solidFill>
              </a:rPr>
              <a:t>y</a:t>
            </a:r>
            <a:r>
              <a:rPr lang="en-US" altLang="en-US"/>
              <a:t>) is (</a:t>
            </a:r>
            <a:r>
              <a:rPr lang="en-US" altLang="en-US">
                <a:solidFill>
                  <a:srgbClr val="FF0000"/>
                </a:solidFill>
              </a:rPr>
              <a:t>–</a:t>
            </a:r>
            <a:r>
              <a:rPr lang="en-US" altLang="en-US" i="1">
                <a:solidFill>
                  <a:srgbClr val="FF0000"/>
                </a:solidFill>
              </a:rPr>
              <a:t>x</a:t>
            </a:r>
            <a:r>
              <a:rPr lang="en-US" altLang="en-US">
                <a:solidFill>
                  <a:srgbClr val="FF0000"/>
                </a:solidFill>
              </a:rPr>
              <a:t>, </a:t>
            </a:r>
            <a:r>
              <a:rPr lang="en-US" altLang="en-US" i="1">
                <a:solidFill>
                  <a:srgbClr val="FF0000"/>
                </a:solidFill>
              </a:rPr>
              <a:t>y</a:t>
            </a:r>
            <a:r>
              <a:rPr lang="en-US" altLang="en-US"/>
              <a:t>).      </a:t>
            </a:r>
            <a:endParaRPr lang="en-US" altLang="en-US" b="1" i="1"/>
          </a:p>
        </p:txBody>
      </p:sp>
      <p:sp>
        <p:nvSpPr>
          <p:cNvPr id="182288" name="Rectangle 16"/>
          <p:cNvSpPr>
            <a:spLocks noChangeArrowheads="1"/>
          </p:cNvSpPr>
          <p:nvPr/>
        </p:nvSpPr>
        <p:spPr bwMode="auto">
          <a:xfrm>
            <a:off x="533400" y="4756150"/>
            <a:ext cx="4876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K</a:t>
            </a:r>
            <a:r>
              <a:rPr lang="en-US" altLang="en-US"/>
              <a:t>’(</a:t>
            </a:r>
            <a:r>
              <a:rPr lang="en-US" altLang="en-US">
                <a:solidFill>
                  <a:srgbClr val="33CC33"/>
                </a:solidFill>
              </a:rPr>
              <a:t>–4, 1</a:t>
            </a:r>
            <a:r>
              <a:rPr lang="en-US" altLang="en-US"/>
              <a:t>) </a:t>
            </a:r>
            <a:r>
              <a:rPr lang="en-US" altLang="en-US">
                <a:sym typeface="Wingdings" pitchFamily="2" charset="2"/>
              </a:rPr>
              <a:t> </a:t>
            </a:r>
            <a:r>
              <a:rPr lang="en-US" altLang="en-US" i="1"/>
              <a:t>K”</a:t>
            </a:r>
            <a:r>
              <a:rPr lang="en-US" altLang="en-US"/>
              <a:t>(</a:t>
            </a:r>
            <a:r>
              <a:rPr lang="en-US" altLang="en-US">
                <a:solidFill>
                  <a:srgbClr val="FF0000"/>
                </a:solidFill>
              </a:rPr>
              <a:t>4, 1</a:t>
            </a:r>
            <a:r>
              <a:rPr lang="en-US" altLang="en-US"/>
              <a:t>),</a:t>
            </a:r>
          </a:p>
          <a:p>
            <a:pPr eaLnBrk="1" hangingPunct="1"/>
            <a:r>
              <a:rPr lang="en-US" altLang="en-US" i="1"/>
              <a:t>L’</a:t>
            </a:r>
            <a:r>
              <a:rPr lang="en-US" altLang="en-US"/>
              <a:t>(</a:t>
            </a:r>
            <a:r>
              <a:rPr lang="en-US" altLang="en-US">
                <a:solidFill>
                  <a:srgbClr val="33CC33"/>
                </a:solidFill>
              </a:rPr>
              <a:t>–5, 2</a:t>
            </a:r>
            <a:r>
              <a:rPr lang="en-US" altLang="en-US"/>
              <a:t>) </a:t>
            </a:r>
            <a:r>
              <a:rPr lang="en-US" altLang="en-US">
                <a:sym typeface="Wingdings" pitchFamily="2" charset="2"/>
              </a:rPr>
              <a:t></a:t>
            </a:r>
            <a:r>
              <a:rPr lang="en-US" altLang="en-US"/>
              <a:t> </a:t>
            </a:r>
            <a:r>
              <a:rPr lang="en-US" altLang="en-US" i="1"/>
              <a:t>L”</a:t>
            </a:r>
            <a:r>
              <a:rPr lang="en-US" altLang="en-US"/>
              <a:t>(</a:t>
            </a:r>
            <a:r>
              <a:rPr lang="en-US" altLang="en-US">
                <a:solidFill>
                  <a:srgbClr val="FF0000"/>
                </a:solidFill>
              </a:rPr>
              <a:t>5, 2</a:t>
            </a:r>
            <a:r>
              <a:rPr lang="en-US" altLang="en-US"/>
              <a:t>), and  </a:t>
            </a:r>
            <a:r>
              <a:rPr lang="en-US" altLang="en-US" i="1"/>
              <a:t>M’</a:t>
            </a:r>
            <a:r>
              <a:rPr lang="en-US" altLang="en-US"/>
              <a:t>(</a:t>
            </a:r>
            <a:r>
              <a:rPr lang="en-US" altLang="en-US">
                <a:solidFill>
                  <a:srgbClr val="33CC33"/>
                </a:solidFill>
              </a:rPr>
              <a:t>–1, 4</a:t>
            </a:r>
            <a:r>
              <a:rPr lang="en-US" altLang="en-US"/>
              <a:t>) </a:t>
            </a:r>
            <a:r>
              <a:rPr lang="en-US" altLang="en-US">
                <a:sym typeface="Wingdings" pitchFamily="2" charset="2"/>
              </a:rPr>
              <a:t></a:t>
            </a:r>
            <a:r>
              <a:rPr lang="en-US" altLang="en-US"/>
              <a:t> </a:t>
            </a:r>
            <a:r>
              <a:rPr lang="en-US" altLang="en-US" i="1"/>
              <a:t>M</a:t>
            </a:r>
            <a:r>
              <a:rPr lang="en-US" altLang="en-US"/>
              <a:t>”(</a:t>
            </a:r>
            <a:r>
              <a:rPr lang="en-US" altLang="en-US">
                <a:solidFill>
                  <a:srgbClr val="FF0000"/>
                </a:solidFill>
              </a:rPr>
              <a:t>1, 4</a:t>
            </a:r>
            <a:r>
              <a:rPr lang="en-US" altLang="en-US"/>
              <a:t>).        </a:t>
            </a:r>
          </a:p>
        </p:txBody>
      </p:sp>
      <p:sp>
        <p:nvSpPr>
          <p:cNvPr id="182299" name="Text Box 27"/>
          <p:cNvSpPr txBox="1">
            <a:spLocks noChangeArrowheads="1"/>
          </p:cNvSpPr>
          <p:nvPr/>
        </p:nvSpPr>
        <p:spPr bwMode="auto">
          <a:xfrm>
            <a:off x="304800" y="6019800"/>
            <a:ext cx="6450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3 </a:t>
            </a:r>
            <a:r>
              <a:rPr lang="en-US" altLang="en-US"/>
              <a:t>Graph the image and preimages.</a:t>
            </a:r>
            <a:endParaRPr lang="en-US" altLang="en-US" b="1"/>
          </a:p>
        </p:txBody>
      </p:sp>
      <p:pic>
        <p:nvPicPr>
          <p:cNvPr id="12296" name="Picture 3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24500" y="2000250"/>
            <a:ext cx="3619500" cy="361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82304" name="Group 32"/>
          <p:cNvGrpSpPr>
            <a:grpSpLocks/>
          </p:cNvGrpSpPr>
          <p:nvPr/>
        </p:nvGrpSpPr>
        <p:grpSpPr bwMode="auto">
          <a:xfrm>
            <a:off x="7499350" y="3879850"/>
            <a:ext cx="1544638" cy="1393825"/>
            <a:chOff x="4704" y="2434"/>
            <a:chExt cx="973" cy="878"/>
          </a:xfrm>
        </p:grpSpPr>
        <p:sp>
          <p:nvSpPr>
            <p:cNvPr id="12312" name="Line 33"/>
            <p:cNvSpPr>
              <a:spLocks noChangeShapeType="1"/>
            </p:cNvSpPr>
            <p:nvPr/>
          </p:nvSpPr>
          <p:spPr bwMode="auto">
            <a:xfrm>
              <a:off x="5328" y="2592"/>
              <a:ext cx="192" cy="192"/>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13" name="Line 34"/>
            <p:cNvSpPr>
              <a:spLocks noChangeShapeType="1"/>
            </p:cNvSpPr>
            <p:nvPr/>
          </p:nvSpPr>
          <p:spPr bwMode="auto">
            <a:xfrm flipH="1">
              <a:off x="4800" y="2592"/>
              <a:ext cx="528" cy="528"/>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14" name="Line 35"/>
            <p:cNvSpPr>
              <a:spLocks noChangeShapeType="1"/>
            </p:cNvSpPr>
            <p:nvPr/>
          </p:nvSpPr>
          <p:spPr bwMode="auto">
            <a:xfrm flipV="1">
              <a:off x="4800" y="2784"/>
              <a:ext cx="720" cy="336"/>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15" name="Text Box 36"/>
            <p:cNvSpPr txBox="1">
              <a:spLocks noChangeArrowheads="1"/>
            </p:cNvSpPr>
            <p:nvPr/>
          </p:nvSpPr>
          <p:spPr bwMode="auto">
            <a:xfrm>
              <a:off x="5321" y="2434"/>
              <a:ext cx="227"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K</a:t>
              </a:r>
            </a:p>
          </p:txBody>
        </p:sp>
        <p:sp>
          <p:nvSpPr>
            <p:cNvPr id="12316" name="Text Box 37"/>
            <p:cNvSpPr txBox="1">
              <a:spLocks noChangeArrowheads="1"/>
            </p:cNvSpPr>
            <p:nvPr/>
          </p:nvSpPr>
          <p:spPr bwMode="auto">
            <a:xfrm>
              <a:off x="5472" y="2726"/>
              <a:ext cx="20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L</a:t>
              </a:r>
            </a:p>
          </p:txBody>
        </p:sp>
        <p:sp>
          <p:nvSpPr>
            <p:cNvPr id="12317" name="Text Box 38"/>
            <p:cNvSpPr txBox="1">
              <a:spLocks noChangeArrowheads="1"/>
            </p:cNvSpPr>
            <p:nvPr/>
          </p:nvSpPr>
          <p:spPr bwMode="auto">
            <a:xfrm>
              <a:off x="4704" y="3062"/>
              <a:ext cx="251"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M</a:t>
              </a:r>
            </a:p>
          </p:txBody>
        </p:sp>
      </p:grpSp>
      <p:grpSp>
        <p:nvGrpSpPr>
          <p:cNvPr id="182312" name="Group 40"/>
          <p:cNvGrpSpPr>
            <a:grpSpLocks/>
          </p:cNvGrpSpPr>
          <p:nvPr/>
        </p:nvGrpSpPr>
        <p:grpSpPr bwMode="auto">
          <a:xfrm>
            <a:off x="5638800" y="2346325"/>
            <a:ext cx="1668463" cy="1508125"/>
            <a:chOff x="3552" y="1478"/>
            <a:chExt cx="1051" cy="950"/>
          </a:xfrm>
        </p:grpSpPr>
        <p:sp>
          <p:nvSpPr>
            <p:cNvPr id="12306" name="Text Box 41"/>
            <p:cNvSpPr txBox="1">
              <a:spLocks noChangeArrowheads="1"/>
            </p:cNvSpPr>
            <p:nvPr/>
          </p:nvSpPr>
          <p:spPr bwMode="auto">
            <a:xfrm>
              <a:off x="4309" y="1478"/>
              <a:ext cx="29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M’</a:t>
              </a:r>
            </a:p>
          </p:txBody>
        </p:sp>
        <p:sp>
          <p:nvSpPr>
            <p:cNvPr id="12307" name="Line 42"/>
            <p:cNvSpPr>
              <a:spLocks noChangeShapeType="1"/>
            </p:cNvSpPr>
            <p:nvPr/>
          </p:nvSpPr>
          <p:spPr bwMode="auto">
            <a:xfrm flipH="1">
              <a:off x="3726" y="1689"/>
              <a:ext cx="720" cy="336"/>
            </a:xfrm>
            <a:prstGeom prst="line">
              <a:avLst/>
            </a:prstGeom>
            <a:noFill/>
            <a:ln w="28575">
              <a:solidFill>
                <a:srgbClr val="33CC3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8" name="Line 43"/>
            <p:cNvSpPr>
              <a:spLocks noChangeShapeType="1"/>
            </p:cNvSpPr>
            <p:nvPr/>
          </p:nvSpPr>
          <p:spPr bwMode="auto">
            <a:xfrm>
              <a:off x="3705" y="2025"/>
              <a:ext cx="192" cy="192"/>
            </a:xfrm>
            <a:prstGeom prst="line">
              <a:avLst/>
            </a:prstGeom>
            <a:noFill/>
            <a:ln w="28575">
              <a:solidFill>
                <a:srgbClr val="33CC3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9" name="Line 44"/>
            <p:cNvSpPr>
              <a:spLocks noChangeShapeType="1"/>
            </p:cNvSpPr>
            <p:nvPr/>
          </p:nvSpPr>
          <p:spPr bwMode="auto">
            <a:xfrm flipH="1">
              <a:off x="3888" y="1680"/>
              <a:ext cx="576" cy="528"/>
            </a:xfrm>
            <a:prstGeom prst="line">
              <a:avLst/>
            </a:prstGeom>
            <a:noFill/>
            <a:ln w="28575">
              <a:solidFill>
                <a:srgbClr val="33CC3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10" name="Text Box 45"/>
            <p:cNvSpPr txBox="1">
              <a:spLocks noChangeArrowheads="1"/>
            </p:cNvSpPr>
            <p:nvPr/>
          </p:nvSpPr>
          <p:spPr bwMode="auto">
            <a:xfrm>
              <a:off x="3840" y="2178"/>
              <a:ext cx="27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K’</a:t>
              </a:r>
            </a:p>
          </p:txBody>
        </p:sp>
        <p:sp>
          <p:nvSpPr>
            <p:cNvPr id="12311" name="Text Box 46"/>
            <p:cNvSpPr txBox="1">
              <a:spLocks noChangeArrowheads="1"/>
            </p:cNvSpPr>
            <p:nvPr/>
          </p:nvSpPr>
          <p:spPr bwMode="auto">
            <a:xfrm>
              <a:off x="3552" y="1814"/>
              <a:ext cx="24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L’</a:t>
              </a:r>
            </a:p>
          </p:txBody>
        </p:sp>
      </p:grpSp>
      <p:grpSp>
        <p:nvGrpSpPr>
          <p:cNvPr id="182319" name="Group 47"/>
          <p:cNvGrpSpPr>
            <a:grpSpLocks/>
          </p:cNvGrpSpPr>
          <p:nvPr/>
        </p:nvGrpSpPr>
        <p:grpSpPr bwMode="auto">
          <a:xfrm>
            <a:off x="7543800" y="2346325"/>
            <a:ext cx="1616075" cy="1495425"/>
            <a:chOff x="4752" y="1478"/>
            <a:chExt cx="1018" cy="942"/>
          </a:xfrm>
        </p:grpSpPr>
        <p:sp>
          <p:nvSpPr>
            <p:cNvPr id="12300" name="Text Box 48"/>
            <p:cNvSpPr txBox="1">
              <a:spLocks noChangeArrowheads="1"/>
            </p:cNvSpPr>
            <p:nvPr/>
          </p:nvSpPr>
          <p:spPr bwMode="auto">
            <a:xfrm>
              <a:off x="5492" y="1824"/>
              <a:ext cx="27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L”</a:t>
              </a:r>
            </a:p>
          </p:txBody>
        </p:sp>
        <p:sp>
          <p:nvSpPr>
            <p:cNvPr id="12301" name="Line 49"/>
            <p:cNvSpPr>
              <a:spLocks noChangeShapeType="1"/>
            </p:cNvSpPr>
            <p:nvPr/>
          </p:nvSpPr>
          <p:spPr bwMode="auto">
            <a:xfrm>
              <a:off x="4810" y="1690"/>
              <a:ext cx="720" cy="33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2" name="Line 50"/>
            <p:cNvSpPr>
              <a:spLocks noChangeShapeType="1"/>
            </p:cNvSpPr>
            <p:nvPr/>
          </p:nvSpPr>
          <p:spPr bwMode="auto">
            <a:xfrm flipV="1">
              <a:off x="5328" y="2036"/>
              <a:ext cx="202" cy="172"/>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3" name="Line 51"/>
            <p:cNvSpPr>
              <a:spLocks noChangeShapeType="1"/>
            </p:cNvSpPr>
            <p:nvPr/>
          </p:nvSpPr>
          <p:spPr bwMode="auto">
            <a:xfrm>
              <a:off x="4800" y="1680"/>
              <a:ext cx="528" cy="52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4" name="Text Box 52"/>
            <p:cNvSpPr txBox="1">
              <a:spLocks noChangeArrowheads="1"/>
            </p:cNvSpPr>
            <p:nvPr/>
          </p:nvSpPr>
          <p:spPr bwMode="auto">
            <a:xfrm>
              <a:off x="4752" y="1478"/>
              <a:ext cx="32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M”</a:t>
              </a:r>
            </a:p>
          </p:txBody>
        </p:sp>
        <p:sp>
          <p:nvSpPr>
            <p:cNvPr id="12305" name="Text Box 53"/>
            <p:cNvSpPr txBox="1">
              <a:spLocks noChangeArrowheads="1"/>
            </p:cNvSpPr>
            <p:nvPr/>
          </p:nvSpPr>
          <p:spPr bwMode="auto">
            <a:xfrm>
              <a:off x="5176" y="2170"/>
              <a:ext cx="30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K”</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2279"/>
                                        </p:tgtEl>
                                        <p:attrNameLst>
                                          <p:attrName>style.visibility</p:attrName>
                                        </p:attrNameLst>
                                      </p:cBhvr>
                                      <p:to>
                                        <p:strVal val="visible"/>
                                      </p:to>
                                    </p:set>
                                    <p:animEffect transition="in" filter="checkerboard(across)">
                                      <p:cBhvr>
                                        <p:cTn id="7" dur="500"/>
                                        <p:tgtEl>
                                          <p:spTgt spid="18227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82280"/>
                                        </p:tgtEl>
                                        <p:attrNameLst>
                                          <p:attrName>style.visibility</p:attrName>
                                        </p:attrNameLst>
                                      </p:cBhvr>
                                      <p:to>
                                        <p:strVal val="visible"/>
                                      </p:to>
                                    </p:set>
                                    <p:animEffect transition="in" filter="box(in)">
                                      <p:cBhvr>
                                        <p:cTn id="12" dur="500"/>
                                        <p:tgtEl>
                                          <p:spTgt spid="18228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82287"/>
                                        </p:tgtEl>
                                        <p:attrNameLst>
                                          <p:attrName>style.visibility</p:attrName>
                                        </p:attrNameLst>
                                      </p:cBhvr>
                                      <p:to>
                                        <p:strVal val="visible"/>
                                      </p:to>
                                    </p:set>
                                    <p:animEffect transition="in" filter="checkerboard(across)">
                                      <p:cBhvr>
                                        <p:cTn id="17" dur="500"/>
                                        <p:tgtEl>
                                          <p:spTgt spid="18228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82288"/>
                                        </p:tgtEl>
                                        <p:attrNameLst>
                                          <p:attrName>style.visibility</p:attrName>
                                        </p:attrNameLst>
                                      </p:cBhvr>
                                      <p:to>
                                        <p:strVal val="visible"/>
                                      </p:to>
                                    </p:set>
                                    <p:animEffect transition="in" filter="box(in)">
                                      <p:cBhvr>
                                        <p:cTn id="22" dur="500"/>
                                        <p:tgtEl>
                                          <p:spTgt spid="18228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7" presetClass="entr" presetSubtype="0" fill="hold" grpId="0" nodeType="clickEffect">
                                  <p:stCondLst>
                                    <p:cond delay="0"/>
                                  </p:stCondLst>
                                  <p:childTnLst>
                                    <p:set>
                                      <p:cBhvr>
                                        <p:cTn id="26" dur="1" fill="hold">
                                          <p:stCondLst>
                                            <p:cond delay="0"/>
                                          </p:stCondLst>
                                        </p:cTn>
                                        <p:tgtEl>
                                          <p:spTgt spid="182299"/>
                                        </p:tgtEl>
                                        <p:attrNameLst>
                                          <p:attrName>style.visibility</p:attrName>
                                        </p:attrNameLst>
                                      </p:cBhvr>
                                      <p:to>
                                        <p:strVal val="visible"/>
                                      </p:to>
                                    </p:set>
                                    <p:animEffect transition="in" filter="fade">
                                      <p:cBhvr>
                                        <p:cTn id="27" dur="1000"/>
                                        <p:tgtEl>
                                          <p:spTgt spid="182299"/>
                                        </p:tgtEl>
                                      </p:cBhvr>
                                    </p:animEffect>
                                    <p:anim calcmode="lin" valueType="num">
                                      <p:cBhvr>
                                        <p:cTn id="28" dur="1000" fill="hold"/>
                                        <p:tgtEl>
                                          <p:spTgt spid="182299"/>
                                        </p:tgtEl>
                                        <p:attrNameLst>
                                          <p:attrName>ppt_x</p:attrName>
                                        </p:attrNameLst>
                                      </p:cBhvr>
                                      <p:tavLst>
                                        <p:tav tm="0">
                                          <p:val>
                                            <p:strVal val="#ppt_x"/>
                                          </p:val>
                                        </p:tav>
                                        <p:tav tm="100000">
                                          <p:val>
                                            <p:strVal val="#ppt_x"/>
                                          </p:val>
                                        </p:tav>
                                      </p:tavLst>
                                    </p:anim>
                                    <p:anim calcmode="lin" valueType="num">
                                      <p:cBhvr>
                                        <p:cTn id="29" dur="900" decel="100000" fill="hold"/>
                                        <p:tgtEl>
                                          <p:spTgt spid="182299"/>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182299"/>
                                        </p:tgtEl>
                                        <p:attrNameLst>
                                          <p:attrName>ppt_y</p:attrName>
                                        </p:attrNameLst>
                                      </p:cBhvr>
                                      <p:tavLst>
                                        <p:tav tm="0">
                                          <p:val>
                                            <p:strVal val="#ppt_y-.03"/>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nodeType="clickEffect">
                                  <p:stCondLst>
                                    <p:cond delay="0"/>
                                  </p:stCondLst>
                                  <p:childTnLst>
                                    <p:set>
                                      <p:cBhvr>
                                        <p:cTn id="34" dur="1" fill="hold">
                                          <p:stCondLst>
                                            <p:cond delay="0"/>
                                          </p:stCondLst>
                                        </p:cTn>
                                        <p:tgtEl>
                                          <p:spTgt spid="182304"/>
                                        </p:tgtEl>
                                        <p:attrNameLst>
                                          <p:attrName>style.visibility</p:attrName>
                                        </p:attrNameLst>
                                      </p:cBhvr>
                                      <p:to>
                                        <p:strVal val="visible"/>
                                      </p:to>
                                    </p:set>
                                    <p:animEffect transition="in" filter="dissolve">
                                      <p:cBhvr>
                                        <p:cTn id="35" dur="500"/>
                                        <p:tgtEl>
                                          <p:spTgt spid="182304"/>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9" presetClass="entr" presetSubtype="0" fill="hold" nodeType="clickEffect">
                                  <p:stCondLst>
                                    <p:cond delay="0"/>
                                  </p:stCondLst>
                                  <p:childTnLst>
                                    <p:set>
                                      <p:cBhvr>
                                        <p:cTn id="39" dur="1" fill="hold">
                                          <p:stCondLst>
                                            <p:cond delay="0"/>
                                          </p:stCondLst>
                                        </p:cTn>
                                        <p:tgtEl>
                                          <p:spTgt spid="182312"/>
                                        </p:tgtEl>
                                        <p:attrNameLst>
                                          <p:attrName>style.visibility</p:attrName>
                                        </p:attrNameLst>
                                      </p:cBhvr>
                                      <p:to>
                                        <p:strVal val="visible"/>
                                      </p:to>
                                    </p:set>
                                    <p:animEffect transition="in" filter="dissolve">
                                      <p:cBhvr>
                                        <p:cTn id="40" dur="1000"/>
                                        <p:tgtEl>
                                          <p:spTgt spid="182312"/>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9" presetClass="entr" presetSubtype="0" fill="hold" nodeType="clickEffect">
                                  <p:stCondLst>
                                    <p:cond delay="0"/>
                                  </p:stCondLst>
                                  <p:childTnLst>
                                    <p:set>
                                      <p:cBhvr>
                                        <p:cTn id="44" dur="1" fill="hold">
                                          <p:stCondLst>
                                            <p:cond delay="0"/>
                                          </p:stCondLst>
                                        </p:cTn>
                                        <p:tgtEl>
                                          <p:spTgt spid="182319"/>
                                        </p:tgtEl>
                                        <p:attrNameLst>
                                          <p:attrName>style.visibility</p:attrName>
                                        </p:attrNameLst>
                                      </p:cBhvr>
                                      <p:to>
                                        <p:strVal val="visible"/>
                                      </p:to>
                                    </p:set>
                                    <p:animEffect transition="in" filter="dissolve">
                                      <p:cBhvr>
                                        <p:cTn id="45" dur="2000"/>
                                        <p:tgtEl>
                                          <p:spTgt spid="1823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9" grpId="0"/>
      <p:bldP spid="182280" grpId="0"/>
      <p:bldP spid="182287" grpId="0"/>
      <p:bldP spid="182288" grpId="0"/>
      <p:bldP spid="18229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1 </a:t>
            </a:r>
            <a:endParaRPr lang="en-US" altLang="en-US" sz="2600">
              <a:solidFill>
                <a:schemeClr val="accent2"/>
              </a:solidFill>
              <a:latin typeface="Arial MT Bl" charset="0"/>
            </a:endParaRPr>
          </a:p>
        </p:txBody>
      </p:sp>
      <p:sp>
        <p:nvSpPr>
          <p:cNvPr id="13315" name="Text Box 6"/>
          <p:cNvSpPr txBox="1">
            <a:spLocks noChangeArrowheads="1"/>
          </p:cNvSpPr>
          <p:nvPr/>
        </p:nvSpPr>
        <p:spPr bwMode="auto">
          <a:xfrm>
            <a:off x="381000" y="1524000"/>
            <a:ext cx="79025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l-GR" altLang="en-US" b="1"/>
              <a:t>∆</a:t>
            </a:r>
            <a:r>
              <a:rPr lang="en-US" altLang="en-US" b="1" i="1"/>
              <a:t>JKL</a:t>
            </a:r>
            <a:r>
              <a:rPr lang="en-US" altLang="en-US" b="1"/>
              <a:t> has vertices </a:t>
            </a:r>
            <a:r>
              <a:rPr lang="en-US" altLang="en-US" b="1" i="1"/>
              <a:t>J</a:t>
            </a:r>
            <a:r>
              <a:rPr lang="en-US" altLang="en-US" b="1"/>
              <a:t>(1,–2), </a:t>
            </a:r>
            <a:r>
              <a:rPr lang="en-US" altLang="en-US" b="1" i="1"/>
              <a:t>K</a:t>
            </a:r>
            <a:r>
              <a:rPr lang="en-US" altLang="en-US" b="1"/>
              <a:t>(4, –2), and </a:t>
            </a:r>
            <a:r>
              <a:rPr lang="en-US" altLang="en-US" b="1" i="1"/>
              <a:t>L</a:t>
            </a:r>
            <a:r>
              <a:rPr lang="en-US" altLang="en-US" b="1"/>
              <a:t>(3, 0). Reflect </a:t>
            </a:r>
            <a:r>
              <a:rPr lang="el-GR" altLang="en-US" b="1"/>
              <a:t>∆</a:t>
            </a:r>
            <a:r>
              <a:rPr lang="en-US" altLang="en-US" b="1" i="1"/>
              <a:t>JKL</a:t>
            </a:r>
            <a:r>
              <a:rPr lang="en-US" altLang="en-US" b="1"/>
              <a:t> across the </a:t>
            </a:r>
            <a:r>
              <a:rPr lang="en-US" altLang="en-US" b="1" i="1"/>
              <a:t>x</a:t>
            </a:r>
            <a:r>
              <a:rPr lang="en-US" altLang="en-US" b="1"/>
              <a:t>-axis and then rotate it 180° about the origin.  </a:t>
            </a:r>
            <a:endParaRPr lang="el-GR" altLang="en-US" b="1"/>
          </a:p>
        </p:txBody>
      </p:sp>
      <p:pic>
        <p:nvPicPr>
          <p:cNvPr id="13316" name="Picture 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2933700"/>
            <a:ext cx="3562350" cy="356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83318" name="Group 22"/>
          <p:cNvGrpSpPr>
            <a:grpSpLocks/>
          </p:cNvGrpSpPr>
          <p:nvPr/>
        </p:nvGrpSpPr>
        <p:grpSpPr bwMode="auto">
          <a:xfrm>
            <a:off x="4460875" y="4273550"/>
            <a:ext cx="1573213" cy="1212850"/>
            <a:chOff x="4310" y="2692"/>
            <a:chExt cx="991" cy="764"/>
          </a:xfrm>
        </p:grpSpPr>
        <p:grpSp>
          <p:nvGrpSpPr>
            <p:cNvPr id="13318" name="Group 14"/>
            <p:cNvGrpSpPr>
              <a:grpSpLocks/>
            </p:cNvGrpSpPr>
            <p:nvPr/>
          </p:nvGrpSpPr>
          <p:grpSpPr bwMode="auto">
            <a:xfrm>
              <a:off x="4512" y="2976"/>
              <a:ext cx="576" cy="346"/>
              <a:chOff x="4512" y="2976"/>
              <a:chExt cx="576" cy="346"/>
            </a:xfrm>
          </p:grpSpPr>
          <p:sp>
            <p:nvSpPr>
              <p:cNvPr id="13322" name="Line 10"/>
              <p:cNvSpPr>
                <a:spLocks noChangeShapeType="1"/>
              </p:cNvSpPr>
              <p:nvPr/>
            </p:nvSpPr>
            <p:spPr bwMode="auto">
              <a:xfrm flipH="1">
                <a:off x="4512" y="2976"/>
                <a:ext cx="384" cy="336"/>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3" name="Line 11"/>
              <p:cNvSpPr>
                <a:spLocks noChangeShapeType="1"/>
              </p:cNvSpPr>
              <p:nvPr/>
            </p:nvSpPr>
            <p:spPr bwMode="auto">
              <a:xfrm>
                <a:off x="4896" y="2976"/>
                <a:ext cx="192" cy="336"/>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4" name="Line 12"/>
              <p:cNvSpPr>
                <a:spLocks noChangeShapeType="1"/>
              </p:cNvSpPr>
              <p:nvPr/>
            </p:nvSpPr>
            <p:spPr bwMode="auto">
              <a:xfrm>
                <a:off x="4512" y="3322"/>
                <a:ext cx="576"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3319" name="Text Box 19"/>
            <p:cNvSpPr txBox="1">
              <a:spLocks noChangeArrowheads="1"/>
            </p:cNvSpPr>
            <p:nvPr/>
          </p:nvSpPr>
          <p:spPr bwMode="auto">
            <a:xfrm>
              <a:off x="4790" y="2692"/>
              <a:ext cx="21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b="1" i="1"/>
                <a:t>L</a:t>
              </a:r>
            </a:p>
          </p:txBody>
        </p:sp>
        <p:sp>
          <p:nvSpPr>
            <p:cNvPr id="13320" name="Text Box 20"/>
            <p:cNvSpPr txBox="1">
              <a:spLocks noChangeArrowheads="1"/>
            </p:cNvSpPr>
            <p:nvPr/>
          </p:nvSpPr>
          <p:spPr bwMode="auto">
            <a:xfrm>
              <a:off x="5062" y="3206"/>
              <a:ext cx="239"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b="1" i="1"/>
                <a:t>K</a:t>
              </a:r>
            </a:p>
          </p:txBody>
        </p:sp>
        <p:sp>
          <p:nvSpPr>
            <p:cNvPr id="13321" name="Text Box 21"/>
            <p:cNvSpPr txBox="1">
              <a:spLocks noChangeArrowheads="1"/>
            </p:cNvSpPr>
            <p:nvPr/>
          </p:nvSpPr>
          <p:spPr bwMode="auto">
            <a:xfrm>
              <a:off x="4310" y="3206"/>
              <a:ext cx="20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b="1" i="1"/>
                <a:t>J</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83318"/>
                                        </p:tgtEl>
                                        <p:attrNameLst>
                                          <p:attrName>style.visibility</p:attrName>
                                        </p:attrNameLst>
                                      </p:cBhvr>
                                      <p:to>
                                        <p:strVal val="visible"/>
                                      </p:to>
                                    </p:set>
                                    <p:animEffect transition="in" filter="dissolve">
                                      <p:cBhvr>
                                        <p:cTn id="7" dur="500"/>
                                        <p:tgtEl>
                                          <p:spTgt spid="1833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5349" name="Picture 5"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53050" y="2514600"/>
            <a:ext cx="3562350" cy="356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85350" name="Group 6"/>
          <p:cNvGrpSpPr>
            <a:grpSpLocks/>
          </p:cNvGrpSpPr>
          <p:nvPr/>
        </p:nvGrpSpPr>
        <p:grpSpPr bwMode="auto">
          <a:xfrm>
            <a:off x="7070725" y="3854450"/>
            <a:ext cx="1573213" cy="1212850"/>
            <a:chOff x="4310" y="2692"/>
            <a:chExt cx="991" cy="764"/>
          </a:xfrm>
        </p:grpSpPr>
        <p:grpSp>
          <p:nvGrpSpPr>
            <p:cNvPr id="14370" name="Group 7"/>
            <p:cNvGrpSpPr>
              <a:grpSpLocks/>
            </p:cNvGrpSpPr>
            <p:nvPr/>
          </p:nvGrpSpPr>
          <p:grpSpPr bwMode="auto">
            <a:xfrm>
              <a:off x="4512" y="2976"/>
              <a:ext cx="576" cy="346"/>
              <a:chOff x="4512" y="2976"/>
              <a:chExt cx="576" cy="346"/>
            </a:xfrm>
          </p:grpSpPr>
          <p:sp>
            <p:nvSpPr>
              <p:cNvPr id="14374" name="Line 8"/>
              <p:cNvSpPr>
                <a:spLocks noChangeShapeType="1"/>
              </p:cNvSpPr>
              <p:nvPr/>
            </p:nvSpPr>
            <p:spPr bwMode="auto">
              <a:xfrm flipH="1">
                <a:off x="4512" y="2976"/>
                <a:ext cx="384" cy="336"/>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75" name="Line 9"/>
              <p:cNvSpPr>
                <a:spLocks noChangeShapeType="1"/>
              </p:cNvSpPr>
              <p:nvPr/>
            </p:nvSpPr>
            <p:spPr bwMode="auto">
              <a:xfrm>
                <a:off x="4896" y="2976"/>
                <a:ext cx="192" cy="336"/>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76" name="Line 10"/>
              <p:cNvSpPr>
                <a:spLocks noChangeShapeType="1"/>
              </p:cNvSpPr>
              <p:nvPr/>
            </p:nvSpPr>
            <p:spPr bwMode="auto">
              <a:xfrm>
                <a:off x="4512" y="3322"/>
                <a:ext cx="576"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4371" name="Text Box 11"/>
            <p:cNvSpPr txBox="1">
              <a:spLocks noChangeArrowheads="1"/>
            </p:cNvSpPr>
            <p:nvPr/>
          </p:nvSpPr>
          <p:spPr bwMode="auto">
            <a:xfrm>
              <a:off x="4790" y="2692"/>
              <a:ext cx="21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b="1" i="1"/>
                <a:t>L</a:t>
              </a:r>
            </a:p>
          </p:txBody>
        </p:sp>
        <p:sp>
          <p:nvSpPr>
            <p:cNvPr id="14372" name="Text Box 12"/>
            <p:cNvSpPr txBox="1">
              <a:spLocks noChangeArrowheads="1"/>
            </p:cNvSpPr>
            <p:nvPr/>
          </p:nvSpPr>
          <p:spPr bwMode="auto">
            <a:xfrm>
              <a:off x="5062" y="3206"/>
              <a:ext cx="239"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b="1" i="1"/>
                <a:t>K</a:t>
              </a:r>
            </a:p>
          </p:txBody>
        </p:sp>
        <p:sp>
          <p:nvSpPr>
            <p:cNvPr id="14373" name="Text Box 13"/>
            <p:cNvSpPr txBox="1">
              <a:spLocks noChangeArrowheads="1"/>
            </p:cNvSpPr>
            <p:nvPr/>
          </p:nvSpPr>
          <p:spPr bwMode="auto">
            <a:xfrm>
              <a:off x="4310" y="3206"/>
              <a:ext cx="20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b="1" i="1"/>
                <a:t>J</a:t>
              </a:r>
            </a:p>
          </p:txBody>
        </p:sp>
      </p:grpSp>
      <p:grpSp>
        <p:nvGrpSpPr>
          <p:cNvPr id="185358" name="Group 14"/>
          <p:cNvGrpSpPr>
            <a:grpSpLocks/>
          </p:cNvGrpSpPr>
          <p:nvPr/>
        </p:nvGrpSpPr>
        <p:grpSpPr bwMode="auto">
          <a:xfrm>
            <a:off x="5622925" y="3870325"/>
            <a:ext cx="1544638" cy="1196975"/>
            <a:chOff x="3398" y="2702"/>
            <a:chExt cx="973" cy="754"/>
          </a:xfrm>
        </p:grpSpPr>
        <p:grpSp>
          <p:nvGrpSpPr>
            <p:cNvPr id="14363" name="Group 15"/>
            <p:cNvGrpSpPr>
              <a:grpSpLocks/>
            </p:cNvGrpSpPr>
            <p:nvPr/>
          </p:nvGrpSpPr>
          <p:grpSpPr bwMode="auto">
            <a:xfrm>
              <a:off x="3648" y="2976"/>
              <a:ext cx="528" cy="336"/>
              <a:chOff x="3648" y="2976"/>
              <a:chExt cx="528" cy="336"/>
            </a:xfrm>
          </p:grpSpPr>
          <p:sp>
            <p:nvSpPr>
              <p:cNvPr id="14367" name="Line 16"/>
              <p:cNvSpPr>
                <a:spLocks noChangeShapeType="1"/>
              </p:cNvSpPr>
              <p:nvPr/>
            </p:nvSpPr>
            <p:spPr bwMode="auto">
              <a:xfrm>
                <a:off x="3792" y="2976"/>
                <a:ext cx="384" cy="336"/>
              </a:xfrm>
              <a:prstGeom prst="line">
                <a:avLst/>
              </a:prstGeom>
              <a:noFill/>
              <a:ln w="38100">
                <a:solidFill>
                  <a:srgbClr val="33CC3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68" name="Line 17"/>
              <p:cNvSpPr>
                <a:spLocks noChangeShapeType="1"/>
              </p:cNvSpPr>
              <p:nvPr/>
            </p:nvSpPr>
            <p:spPr bwMode="auto">
              <a:xfrm flipH="1">
                <a:off x="3648" y="2976"/>
                <a:ext cx="144" cy="336"/>
              </a:xfrm>
              <a:prstGeom prst="line">
                <a:avLst/>
              </a:prstGeom>
              <a:noFill/>
              <a:ln w="38100">
                <a:solidFill>
                  <a:srgbClr val="33CC3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69" name="Line 18"/>
              <p:cNvSpPr>
                <a:spLocks noChangeShapeType="1"/>
              </p:cNvSpPr>
              <p:nvPr/>
            </p:nvSpPr>
            <p:spPr bwMode="auto">
              <a:xfrm>
                <a:off x="3648" y="3312"/>
                <a:ext cx="528" cy="0"/>
              </a:xfrm>
              <a:prstGeom prst="line">
                <a:avLst/>
              </a:prstGeom>
              <a:noFill/>
              <a:ln w="38100">
                <a:solidFill>
                  <a:srgbClr val="33CC3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4364" name="Text Box 19"/>
            <p:cNvSpPr txBox="1">
              <a:spLocks noChangeArrowheads="1"/>
            </p:cNvSpPr>
            <p:nvPr/>
          </p:nvSpPr>
          <p:spPr bwMode="auto">
            <a:xfrm>
              <a:off x="3696" y="2702"/>
              <a:ext cx="32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b="1" i="1"/>
                <a:t>L'’</a:t>
              </a:r>
            </a:p>
          </p:txBody>
        </p:sp>
        <p:sp>
          <p:nvSpPr>
            <p:cNvPr id="14365" name="Text Box 20"/>
            <p:cNvSpPr txBox="1">
              <a:spLocks noChangeArrowheads="1"/>
            </p:cNvSpPr>
            <p:nvPr/>
          </p:nvSpPr>
          <p:spPr bwMode="auto">
            <a:xfrm>
              <a:off x="4079" y="3194"/>
              <a:ext cx="29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b="1" i="1"/>
                <a:t>K’</a:t>
              </a:r>
            </a:p>
          </p:txBody>
        </p:sp>
        <p:sp>
          <p:nvSpPr>
            <p:cNvPr id="14366" name="Text Box 21"/>
            <p:cNvSpPr txBox="1">
              <a:spLocks noChangeArrowheads="1"/>
            </p:cNvSpPr>
            <p:nvPr/>
          </p:nvSpPr>
          <p:spPr bwMode="auto">
            <a:xfrm>
              <a:off x="3398" y="3206"/>
              <a:ext cx="25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b="1" i="1"/>
                <a:t>J’</a:t>
              </a:r>
            </a:p>
          </p:txBody>
        </p:sp>
      </p:grpSp>
      <p:grpSp>
        <p:nvGrpSpPr>
          <p:cNvPr id="185366" name="Group 22"/>
          <p:cNvGrpSpPr>
            <a:grpSpLocks/>
          </p:cNvGrpSpPr>
          <p:nvPr/>
        </p:nvGrpSpPr>
        <p:grpSpPr bwMode="auto">
          <a:xfrm>
            <a:off x="5486400" y="3403600"/>
            <a:ext cx="1492250" cy="1344613"/>
            <a:chOff x="3312" y="2408"/>
            <a:chExt cx="940" cy="847"/>
          </a:xfrm>
        </p:grpSpPr>
        <p:grpSp>
          <p:nvGrpSpPr>
            <p:cNvPr id="14356" name="Group 23"/>
            <p:cNvGrpSpPr>
              <a:grpSpLocks/>
            </p:cNvGrpSpPr>
            <p:nvPr/>
          </p:nvGrpSpPr>
          <p:grpSpPr bwMode="auto">
            <a:xfrm>
              <a:off x="3436" y="2592"/>
              <a:ext cx="585" cy="384"/>
              <a:chOff x="3436" y="2592"/>
              <a:chExt cx="585" cy="384"/>
            </a:xfrm>
          </p:grpSpPr>
          <p:sp>
            <p:nvSpPr>
              <p:cNvPr id="14360" name="Line 24"/>
              <p:cNvSpPr>
                <a:spLocks noChangeShapeType="1"/>
              </p:cNvSpPr>
              <p:nvPr/>
            </p:nvSpPr>
            <p:spPr bwMode="auto">
              <a:xfrm>
                <a:off x="3445" y="2600"/>
                <a:ext cx="576"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61" name="Line 25"/>
              <p:cNvSpPr>
                <a:spLocks noChangeShapeType="1"/>
              </p:cNvSpPr>
              <p:nvPr/>
            </p:nvSpPr>
            <p:spPr bwMode="auto">
              <a:xfrm flipH="1">
                <a:off x="3829" y="2592"/>
                <a:ext cx="192" cy="384"/>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62" name="Line 26"/>
              <p:cNvSpPr>
                <a:spLocks noChangeShapeType="1"/>
              </p:cNvSpPr>
              <p:nvPr/>
            </p:nvSpPr>
            <p:spPr bwMode="auto">
              <a:xfrm>
                <a:off x="3436" y="2592"/>
                <a:ext cx="384" cy="384"/>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4357" name="Text Box 27"/>
            <p:cNvSpPr txBox="1">
              <a:spLocks noChangeArrowheads="1"/>
            </p:cNvSpPr>
            <p:nvPr/>
          </p:nvSpPr>
          <p:spPr bwMode="auto">
            <a:xfrm>
              <a:off x="3971" y="2409"/>
              <a:ext cx="28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1800" b="1" i="1"/>
                <a:t>J”</a:t>
              </a:r>
            </a:p>
          </p:txBody>
        </p:sp>
        <p:sp>
          <p:nvSpPr>
            <p:cNvPr id="14358" name="Text Box 28"/>
            <p:cNvSpPr txBox="1">
              <a:spLocks noChangeArrowheads="1"/>
            </p:cNvSpPr>
            <p:nvPr/>
          </p:nvSpPr>
          <p:spPr bwMode="auto">
            <a:xfrm>
              <a:off x="3312" y="2408"/>
              <a:ext cx="3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1800" b="1" i="1"/>
                <a:t>K”</a:t>
              </a:r>
            </a:p>
          </p:txBody>
        </p:sp>
        <p:sp>
          <p:nvSpPr>
            <p:cNvPr id="14359" name="Text Box 29"/>
            <p:cNvSpPr txBox="1">
              <a:spLocks noChangeArrowheads="1"/>
            </p:cNvSpPr>
            <p:nvPr/>
          </p:nvSpPr>
          <p:spPr bwMode="auto">
            <a:xfrm>
              <a:off x="3709" y="3024"/>
              <a:ext cx="2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1800" b="1" i="1"/>
                <a:t>L'</a:t>
              </a:r>
            </a:p>
          </p:txBody>
        </p:sp>
      </p:grpSp>
      <p:sp>
        <p:nvSpPr>
          <p:cNvPr id="14342" name="Text Box 30"/>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1 Continued</a:t>
            </a:r>
            <a:endParaRPr lang="en-US" altLang="en-US" sz="2600">
              <a:solidFill>
                <a:schemeClr val="accent2"/>
              </a:solidFill>
              <a:latin typeface="Arial MT Bl" charset="0"/>
            </a:endParaRPr>
          </a:p>
        </p:txBody>
      </p:sp>
      <p:sp>
        <p:nvSpPr>
          <p:cNvPr id="185375" name="Text Box 31"/>
          <p:cNvSpPr txBox="1">
            <a:spLocks noChangeArrowheads="1"/>
          </p:cNvSpPr>
          <p:nvPr/>
        </p:nvSpPr>
        <p:spPr bwMode="auto">
          <a:xfrm>
            <a:off x="304800" y="3657600"/>
            <a:ext cx="51212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2</a:t>
            </a:r>
            <a:r>
              <a:rPr lang="en-US" altLang="en-US"/>
              <a:t> The </a:t>
            </a:r>
            <a:r>
              <a:rPr lang="en-US" altLang="en-US">
                <a:solidFill>
                  <a:srgbClr val="FF0000"/>
                </a:solidFill>
              </a:rPr>
              <a:t>rotational</a:t>
            </a:r>
            <a:r>
              <a:rPr lang="en-US" altLang="en-US"/>
              <a:t> image of (</a:t>
            </a:r>
            <a:r>
              <a:rPr lang="en-US" altLang="en-US" i="1">
                <a:solidFill>
                  <a:srgbClr val="33CC33"/>
                </a:solidFill>
              </a:rPr>
              <a:t>x</a:t>
            </a:r>
            <a:r>
              <a:rPr lang="en-US" altLang="en-US">
                <a:solidFill>
                  <a:srgbClr val="33CC33"/>
                </a:solidFill>
              </a:rPr>
              <a:t>, </a:t>
            </a:r>
            <a:r>
              <a:rPr lang="en-US" altLang="en-US" i="1">
                <a:solidFill>
                  <a:srgbClr val="33CC33"/>
                </a:solidFill>
              </a:rPr>
              <a:t>y</a:t>
            </a:r>
            <a:r>
              <a:rPr lang="en-US" altLang="en-US"/>
              <a:t>) is (</a:t>
            </a:r>
            <a:r>
              <a:rPr lang="en-US" altLang="en-US">
                <a:solidFill>
                  <a:srgbClr val="FF0000"/>
                </a:solidFill>
              </a:rPr>
              <a:t>–</a:t>
            </a:r>
            <a:r>
              <a:rPr lang="en-US" altLang="en-US" i="1">
                <a:solidFill>
                  <a:srgbClr val="FF0000"/>
                </a:solidFill>
              </a:rPr>
              <a:t>x</a:t>
            </a:r>
            <a:r>
              <a:rPr lang="en-US" altLang="en-US">
                <a:solidFill>
                  <a:srgbClr val="FF0000"/>
                </a:solidFill>
              </a:rPr>
              <a:t>, –</a:t>
            </a:r>
            <a:r>
              <a:rPr lang="en-US" altLang="en-US" i="1">
                <a:solidFill>
                  <a:srgbClr val="FF0000"/>
                </a:solidFill>
              </a:rPr>
              <a:t>y</a:t>
            </a:r>
            <a:r>
              <a:rPr lang="en-US" altLang="en-US"/>
              <a:t>).      </a:t>
            </a:r>
            <a:endParaRPr lang="en-US" altLang="en-US" b="1" i="1"/>
          </a:p>
        </p:txBody>
      </p:sp>
      <p:grpSp>
        <p:nvGrpSpPr>
          <p:cNvPr id="185390" name="Group 46"/>
          <p:cNvGrpSpPr>
            <a:grpSpLocks/>
          </p:cNvGrpSpPr>
          <p:nvPr/>
        </p:nvGrpSpPr>
        <p:grpSpPr bwMode="auto">
          <a:xfrm>
            <a:off x="533400" y="4648200"/>
            <a:ext cx="4267200" cy="1187450"/>
            <a:chOff x="336" y="2948"/>
            <a:chExt cx="2688" cy="748"/>
          </a:xfrm>
        </p:grpSpPr>
        <p:sp>
          <p:nvSpPr>
            <p:cNvPr id="14352" name="Rectangle 33"/>
            <p:cNvSpPr>
              <a:spLocks noChangeArrowheads="1"/>
            </p:cNvSpPr>
            <p:nvPr/>
          </p:nvSpPr>
          <p:spPr bwMode="auto">
            <a:xfrm>
              <a:off x="336" y="2948"/>
              <a:ext cx="2688"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J’</a:t>
              </a:r>
              <a:r>
                <a:rPr lang="en-US" altLang="en-US"/>
                <a:t>(</a:t>
              </a:r>
              <a:r>
                <a:rPr lang="en-US" altLang="en-US">
                  <a:solidFill>
                    <a:srgbClr val="33CC33"/>
                  </a:solidFill>
                </a:rPr>
                <a:t>–1, –2</a:t>
              </a:r>
              <a:r>
                <a:rPr lang="en-US" altLang="en-US"/>
                <a:t>)    </a:t>
              </a:r>
              <a:r>
                <a:rPr lang="en-US" altLang="en-US" i="1"/>
                <a:t>J”</a:t>
              </a:r>
              <a:r>
                <a:rPr lang="en-US" altLang="en-US"/>
                <a:t>(</a:t>
              </a:r>
              <a:r>
                <a:rPr lang="en-US" altLang="en-US">
                  <a:solidFill>
                    <a:srgbClr val="FF0000"/>
                  </a:solidFill>
                </a:rPr>
                <a:t>1, 2</a:t>
              </a:r>
              <a:r>
                <a:rPr lang="en-US" altLang="en-US"/>
                <a:t>),     </a:t>
              </a:r>
              <a:r>
                <a:rPr lang="en-US" altLang="en-US" i="1"/>
                <a:t>K’</a:t>
              </a:r>
              <a:r>
                <a:rPr lang="en-US" altLang="en-US"/>
                <a:t>(</a:t>
              </a:r>
              <a:r>
                <a:rPr lang="en-US" altLang="en-US">
                  <a:solidFill>
                    <a:srgbClr val="33CC33"/>
                  </a:solidFill>
                </a:rPr>
                <a:t>–4, –2</a:t>
              </a:r>
              <a:r>
                <a:rPr lang="en-US" altLang="en-US"/>
                <a:t>)    </a:t>
              </a:r>
              <a:r>
                <a:rPr lang="en-US" altLang="en-US" i="1"/>
                <a:t>K”</a:t>
              </a:r>
              <a:r>
                <a:rPr lang="en-US" altLang="en-US"/>
                <a:t>(</a:t>
              </a:r>
              <a:r>
                <a:rPr lang="en-US" altLang="en-US">
                  <a:solidFill>
                    <a:srgbClr val="FF0000"/>
                  </a:solidFill>
                </a:rPr>
                <a:t>4, 2</a:t>
              </a:r>
              <a:r>
                <a:rPr lang="en-US" altLang="en-US"/>
                <a:t>), and </a:t>
              </a:r>
              <a:r>
                <a:rPr lang="en-US" altLang="en-US" i="1"/>
                <a:t>L’</a:t>
              </a:r>
              <a:r>
                <a:rPr lang="en-US" altLang="en-US"/>
                <a:t>(</a:t>
              </a:r>
              <a:r>
                <a:rPr lang="en-US" altLang="en-US">
                  <a:solidFill>
                    <a:srgbClr val="33CC33"/>
                  </a:solidFill>
                </a:rPr>
                <a:t>–3, 0</a:t>
              </a:r>
              <a:r>
                <a:rPr lang="en-US" altLang="en-US"/>
                <a:t>)      </a:t>
              </a:r>
              <a:r>
                <a:rPr lang="en-US" altLang="en-US" i="1"/>
                <a:t>L</a:t>
              </a:r>
              <a:r>
                <a:rPr lang="en-US" altLang="en-US"/>
                <a:t>”(</a:t>
              </a:r>
              <a:r>
                <a:rPr lang="en-US" altLang="en-US">
                  <a:solidFill>
                    <a:srgbClr val="FF0000"/>
                  </a:solidFill>
                </a:rPr>
                <a:t>3, 0</a:t>
              </a:r>
              <a:r>
                <a:rPr lang="en-US" altLang="en-US"/>
                <a:t>).        </a:t>
              </a:r>
            </a:p>
          </p:txBody>
        </p:sp>
        <p:pic>
          <p:nvPicPr>
            <p:cNvPr id="14353" name="Picture 34"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8" y="3034"/>
              <a:ext cx="21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4" name="Picture 35"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83" y="3262"/>
              <a:ext cx="21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5" name="Picture 36"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8" y="3487"/>
              <a:ext cx="21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4345" name="Text Box 37"/>
          <p:cNvSpPr txBox="1">
            <a:spLocks noChangeArrowheads="1"/>
          </p:cNvSpPr>
          <p:nvPr/>
        </p:nvSpPr>
        <p:spPr bwMode="auto">
          <a:xfrm>
            <a:off x="304800" y="1600200"/>
            <a:ext cx="51212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1</a:t>
            </a:r>
            <a:r>
              <a:rPr lang="en-US" altLang="en-US"/>
              <a:t> The </a:t>
            </a:r>
            <a:r>
              <a:rPr lang="en-US" altLang="en-US">
                <a:solidFill>
                  <a:srgbClr val="33CC33"/>
                </a:solidFill>
              </a:rPr>
              <a:t>reflection</a:t>
            </a:r>
            <a:r>
              <a:rPr lang="en-US" altLang="en-US"/>
              <a:t> image of (</a:t>
            </a:r>
            <a:r>
              <a:rPr lang="en-US" altLang="en-US" i="1">
                <a:solidFill>
                  <a:srgbClr val="3333FF"/>
                </a:solidFill>
              </a:rPr>
              <a:t>x</a:t>
            </a:r>
            <a:r>
              <a:rPr lang="en-US" altLang="en-US">
                <a:solidFill>
                  <a:srgbClr val="3333FF"/>
                </a:solidFill>
              </a:rPr>
              <a:t>, </a:t>
            </a:r>
            <a:r>
              <a:rPr lang="en-US" altLang="en-US" i="1">
                <a:solidFill>
                  <a:srgbClr val="3333FF"/>
                </a:solidFill>
              </a:rPr>
              <a:t>y</a:t>
            </a:r>
            <a:r>
              <a:rPr lang="en-US" altLang="en-US"/>
              <a:t>) is (</a:t>
            </a:r>
            <a:r>
              <a:rPr lang="en-US" altLang="en-US">
                <a:solidFill>
                  <a:srgbClr val="33CC33"/>
                </a:solidFill>
              </a:rPr>
              <a:t>–</a:t>
            </a:r>
            <a:r>
              <a:rPr lang="en-US" altLang="en-US" i="1">
                <a:solidFill>
                  <a:srgbClr val="33CC33"/>
                </a:solidFill>
              </a:rPr>
              <a:t>x</a:t>
            </a:r>
            <a:r>
              <a:rPr lang="en-US" altLang="en-US">
                <a:solidFill>
                  <a:srgbClr val="33CC33"/>
                </a:solidFill>
              </a:rPr>
              <a:t>, </a:t>
            </a:r>
            <a:r>
              <a:rPr lang="en-US" altLang="en-US" i="1">
                <a:solidFill>
                  <a:srgbClr val="33CC33"/>
                </a:solidFill>
              </a:rPr>
              <a:t>y</a:t>
            </a:r>
            <a:r>
              <a:rPr lang="en-US" altLang="en-US"/>
              <a:t>).      </a:t>
            </a:r>
            <a:endParaRPr lang="en-US" altLang="en-US" b="1" i="1"/>
          </a:p>
        </p:txBody>
      </p:sp>
      <p:grpSp>
        <p:nvGrpSpPr>
          <p:cNvPr id="185389" name="Group 45"/>
          <p:cNvGrpSpPr>
            <a:grpSpLocks/>
          </p:cNvGrpSpPr>
          <p:nvPr/>
        </p:nvGrpSpPr>
        <p:grpSpPr bwMode="auto">
          <a:xfrm>
            <a:off x="533400" y="2438400"/>
            <a:ext cx="4495800" cy="1187450"/>
            <a:chOff x="336" y="1680"/>
            <a:chExt cx="2832" cy="748"/>
          </a:xfrm>
        </p:grpSpPr>
        <p:sp>
          <p:nvSpPr>
            <p:cNvPr id="14348" name="Rectangle 39"/>
            <p:cNvSpPr>
              <a:spLocks noChangeArrowheads="1"/>
            </p:cNvSpPr>
            <p:nvPr/>
          </p:nvSpPr>
          <p:spPr bwMode="auto">
            <a:xfrm>
              <a:off x="336" y="1680"/>
              <a:ext cx="2832"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J</a:t>
              </a:r>
              <a:r>
                <a:rPr lang="en-US" altLang="en-US"/>
                <a:t>(</a:t>
              </a:r>
              <a:r>
                <a:rPr lang="en-US" altLang="en-US">
                  <a:solidFill>
                    <a:srgbClr val="3333FF"/>
                  </a:solidFill>
                </a:rPr>
                <a:t>1, –2</a:t>
              </a:r>
              <a:r>
                <a:rPr lang="en-US" altLang="en-US"/>
                <a:t>)     </a:t>
              </a:r>
              <a:r>
                <a:rPr lang="en-US" altLang="en-US" i="1"/>
                <a:t>J’</a:t>
              </a:r>
              <a:r>
                <a:rPr lang="en-US" altLang="en-US"/>
                <a:t>(</a:t>
              </a:r>
              <a:r>
                <a:rPr lang="en-US" altLang="en-US">
                  <a:solidFill>
                    <a:srgbClr val="33CC33"/>
                  </a:solidFill>
                </a:rPr>
                <a:t>–1, –2</a:t>
              </a:r>
              <a:r>
                <a:rPr lang="en-US" altLang="en-US"/>
                <a:t>),         </a:t>
              </a:r>
              <a:r>
                <a:rPr lang="en-US" altLang="en-US" i="1"/>
                <a:t>K</a:t>
              </a:r>
              <a:r>
                <a:rPr lang="en-US" altLang="en-US"/>
                <a:t>(</a:t>
              </a:r>
              <a:r>
                <a:rPr lang="en-US" altLang="en-US">
                  <a:solidFill>
                    <a:srgbClr val="3333FF"/>
                  </a:solidFill>
                </a:rPr>
                <a:t>4, –2</a:t>
              </a:r>
              <a:r>
                <a:rPr lang="en-US" altLang="en-US"/>
                <a:t>)    </a:t>
              </a:r>
              <a:r>
                <a:rPr lang="en-US" altLang="en-US" i="1"/>
                <a:t>K’</a:t>
              </a:r>
              <a:r>
                <a:rPr lang="en-US" altLang="en-US"/>
                <a:t>(</a:t>
              </a:r>
              <a:r>
                <a:rPr lang="en-US" altLang="en-US">
                  <a:solidFill>
                    <a:srgbClr val="33CC33"/>
                  </a:solidFill>
                </a:rPr>
                <a:t>–4, –2</a:t>
              </a:r>
              <a:r>
                <a:rPr lang="en-US" altLang="en-US"/>
                <a:t>), and </a:t>
              </a:r>
              <a:r>
                <a:rPr lang="en-US" altLang="en-US" i="1"/>
                <a:t> L</a:t>
              </a:r>
              <a:r>
                <a:rPr lang="en-US" altLang="en-US"/>
                <a:t>(</a:t>
              </a:r>
              <a:r>
                <a:rPr lang="en-US" altLang="en-US">
                  <a:solidFill>
                    <a:srgbClr val="3333FF"/>
                  </a:solidFill>
                </a:rPr>
                <a:t>3, 0</a:t>
              </a:r>
              <a:r>
                <a:rPr lang="en-US" altLang="en-US"/>
                <a:t>)      </a:t>
              </a:r>
              <a:r>
                <a:rPr lang="en-US" altLang="en-US" i="1"/>
                <a:t>L</a:t>
              </a:r>
              <a:r>
                <a:rPr lang="en-US" altLang="en-US"/>
                <a:t>’(</a:t>
              </a:r>
              <a:r>
                <a:rPr lang="en-US" altLang="en-US">
                  <a:solidFill>
                    <a:srgbClr val="33CC33"/>
                  </a:solidFill>
                </a:rPr>
                <a:t>–3, 0</a:t>
              </a:r>
              <a:r>
                <a:rPr lang="en-US" altLang="en-US"/>
                <a:t>).        </a:t>
              </a:r>
            </a:p>
          </p:txBody>
        </p:sp>
        <p:pic>
          <p:nvPicPr>
            <p:cNvPr id="14349" name="Picture 40"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8" y="2229"/>
              <a:ext cx="21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0" name="Picture 41"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0" y="1746"/>
              <a:ext cx="21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1" name="Picture 42"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97" y="1986"/>
              <a:ext cx="21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85387" name="Text Box 43"/>
          <p:cNvSpPr txBox="1">
            <a:spLocks noChangeArrowheads="1"/>
          </p:cNvSpPr>
          <p:nvPr/>
        </p:nvSpPr>
        <p:spPr bwMode="auto">
          <a:xfrm>
            <a:off x="304800" y="5867400"/>
            <a:ext cx="6450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3 </a:t>
            </a:r>
            <a:r>
              <a:rPr lang="en-US" altLang="en-US"/>
              <a:t>Graph the image and preimages.</a:t>
            </a:r>
            <a:endParaRPr lang="en-US" altLang="en-US"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185389"/>
                                        </p:tgtEl>
                                        <p:attrNameLst>
                                          <p:attrName>style.visibility</p:attrName>
                                        </p:attrNameLst>
                                      </p:cBhvr>
                                      <p:to>
                                        <p:strVal val="visible"/>
                                      </p:to>
                                    </p:set>
                                    <p:anim calcmode="lin" valueType="num">
                                      <p:cBhvr>
                                        <p:cTn id="7" dur="1000" fill="hold"/>
                                        <p:tgtEl>
                                          <p:spTgt spid="185389"/>
                                        </p:tgtEl>
                                        <p:attrNameLst>
                                          <p:attrName>ppt_x</p:attrName>
                                        </p:attrNameLst>
                                      </p:cBhvr>
                                      <p:tavLst>
                                        <p:tav tm="0">
                                          <p:val>
                                            <p:strVal val="#ppt_x-.2"/>
                                          </p:val>
                                        </p:tav>
                                        <p:tav tm="100000">
                                          <p:val>
                                            <p:strVal val="#ppt_x"/>
                                          </p:val>
                                        </p:tav>
                                      </p:tavLst>
                                    </p:anim>
                                    <p:anim calcmode="lin" valueType="num">
                                      <p:cBhvr>
                                        <p:cTn id="8" dur="1000" fill="hold"/>
                                        <p:tgtEl>
                                          <p:spTgt spid="185389"/>
                                        </p:tgtEl>
                                        <p:attrNameLst>
                                          <p:attrName>ppt_y</p:attrName>
                                        </p:attrNameLst>
                                      </p:cBhvr>
                                      <p:tavLst>
                                        <p:tav tm="0">
                                          <p:val>
                                            <p:strVal val="#ppt_y"/>
                                          </p:val>
                                        </p:tav>
                                        <p:tav tm="100000">
                                          <p:val>
                                            <p:strVal val="#ppt_y"/>
                                          </p:val>
                                        </p:tav>
                                      </p:tavLst>
                                    </p:anim>
                                    <p:animEffect transition="in" filter="wipe(right)" prLst="gradientSize: 0.1">
                                      <p:cBhvr>
                                        <p:cTn id="9" dur="1000"/>
                                        <p:tgtEl>
                                          <p:spTgt spid="185389"/>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 presetClass="entr" presetSubtype="10" fill="hold" grpId="0" nodeType="clickEffect">
                                  <p:stCondLst>
                                    <p:cond delay="0"/>
                                  </p:stCondLst>
                                  <p:childTnLst>
                                    <p:set>
                                      <p:cBhvr>
                                        <p:cTn id="13" dur="1" fill="hold">
                                          <p:stCondLst>
                                            <p:cond delay="0"/>
                                          </p:stCondLst>
                                        </p:cTn>
                                        <p:tgtEl>
                                          <p:spTgt spid="185375"/>
                                        </p:tgtEl>
                                        <p:attrNameLst>
                                          <p:attrName>style.visibility</p:attrName>
                                        </p:attrNameLst>
                                      </p:cBhvr>
                                      <p:to>
                                        <p:strVal val="visible"/>
                                      </p:to>
                                    </p:set>
                                    <p:animEffect transition="in" filter="checkerboard(across)">
                                      <p:cBhvr>
                                        <p:cTn id="14" dur="500"/>
                                        <p:tgtEl>
                                          <p:spTgt spid="18537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5" presetClass="entr" presetSubtype="0" fill="hold" nodeType="clickEffect">
                                  <p:stCondLst>
                                    <p:cond delay="0"/>
                                  </p:stCondLst>
                                  <p:childTnLst>
                                    <p:set>
                                      <p:cBhvr>
                                        <p:cTn id="18" dur="1" fill="hold">
                                          <p:stCondLst>
                                            <p:cond delay="0"/>
                                          </p:stCondLst>
                                        </p:cTn>
                                        <p:tgtEl>
                                          <p:spTgt spid="185390"/>
                                        </p:tgtEl>
                                        <p:attrNameLst>
                                          <p:attrName>style.visibility</p:attrName>
                                        </p:attrNameLst>
                                      </p:cBhvr>
                                      <p:to>
                                        <p:strVal val="visible"/>
                                      </p:to>
                                    </p:set>
                                    <p:anim calcmode="lin" valueType="num">
                                      <p:cBhvr>
                                        <p:cTn id="19" dur="1000" fill="hold"/>
                                        <p:tgtEl>
                                          <p:spTgt spid="185390"/>
                                        </p:tgtEl>
                                        <p:attrNameLst>
                                          <p:attrName>ppt_w</p:attrName>
                                        </p:attrNameLst>
                                      </p:cBhvr>
                                      <p:tavLst>
                                        <p:tav tm="0">
                                          <p:val>
                                            <p:strVal val="#ppt_w*0.70"/>
                                          </p:val>
                                        </p:tav>
                                        <p:tav tm="100000">
                                          <p:val>
                                            <p:strVal val="#ppt_w"/>
                                          </p:val>
                                        </p:tav>
                                      </p:tavLst>
                                    </p:anim>
                                    <p:anim calcmode="lin" valueType="num">
                                      <p:cBhvr>
                                        <p:cTn id="20" dur="1000" fill="hold"/>
                                        <p:tgtEl>
                                          <p:spTgt spid="185390"/>
                                        </p:tgtEl>
                                        <p:attrNameLst>
                                          <p:attrName>ppt_h</p:attrName>
                                        </p:attrNameLst>
                                      </p:cBhvr>
                                      <p:tavLst>
                                        <p:tav tm="0">
                                          <p:val>
                                            <p:strVal val="#ppt_h"/>
                                          </p:val>
                                        </p:tav>
                                        <p:tav tm="100000">
                                          <p:val>
                                            <p:strVal val="#ppt_h"/>
                                          </p:val>
                                        </p:tav>
                                      </p:tavLst>
                                    </p:anim>
                                    <p:animEffect transition="in" filter="fade">
                                      <p:cBhvr>
                                        <p:cTn id="21" dur="1000"/>
                                        <p:tgtEl>
                                          <p:spTgt spid="18539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1" presetClass="entr" presetSubtype="0" fill="hold" nodeType="clickEffect">
                                  <p:stCondLst>
                                    <p:cond delay="0"/>
                                  </p:stCondLst>
                                  <p:iterate type="lt">
                                    <p:tmPct val="5000"/>
                                  </p:iterate>
                                  <p:childTnLst>
                                    <p:set>
                                      <p:cBhvr>
                                        <p:cTn id="25" dur="1" fill="hold">
                                          <p:stCondLst>
                                            <p:cond delay="0"/>
                                          </p:stCondLst>
                                        </p:cTn>
                                        <p:tgtEl>
                                          <p:spTgt spid="185349"/>
                                        </p:tgtEl>
                                        <p:attrNameLst>
                                          <p:attrName>style.visibility</p:attrName>
                                        </p:attrNameLst>
                                      </p:cBhvr>
                                      <p:to>
                                        <p:strVal val="visible"/>
                                      </p:to>
                                    </p:set>
                                    <p:anim calcmode="lin" valueType="num">
                                      <p:cBhvr>
                                        <p:cTn id="26" dur="1000" fill="hold"/>
                                        <p:tgtEl>
                                          <p:spTgt spid="185349"/>
                                        </p:tgtEl>
                                        <p:attrNameLst>
                                          <p:attrName>ppt_w</p:attrName>
                                        </p:attrNameLst>
                                      </p:cBhvr>
                                      <p:tavLst>
                                        <p:tav tm="0">
                                          <p:val>
                                            <p:fltVal val="0"/>
                                          </p:val>
                                        </p:tav>
                                        <p:tav tm="100000">
                                          <p:val>
                                            <p:strVal val="#ppt_w"/>
                                          </p:val>
                                        </p:tav>
                                      </p:tavLst>
                                    </p:anim>
                                    <p:anim calcmode="lin" valueType="num">
                                      <p:cBhvr>
                                        <p:cTn id="27" dur="1000" fill="hold"/>
                                        <p:tgtEl>
                                          <p:spTgt spid="185349"/>
                                        </p:tgtEl>
                                        <p:attrNameLst>
                                          <p:attrName>ppt_h</p:attrName>
                                        </p:attrNameLst>
                                      </p:cBhvr>
                                      <p:tavLst>
                                        <p:tav tm="0">
                                          <p:val>
                                            <p:fltVal val="0"/>
                                          </p:val>
                                        </p:tav>
                                        <p:tav tm="100000">
                                          <p:val>
                                            <p:strVal val="#ppt_h"/>
                                          </p:val>
                                        </p:tav>
                                      </p:tavLst>
                                    </p:anim>
                                    <p:anim calcmode="lin" valueType="num">
                                      <p:cBhvr>
                                        <p:cTn id="28" dur="1000" fill="hold"/>
                                        <p:tgtEl>
                                          <p:spTgt spid="185349"/>
                                        </p:tgtEl>
                                        <p:attrNameLst>
                                          <p:attrName>style.rotation</p:attrName>
                                        </p:attrNameLst>
                                      </p:cBhvr>
                                      <p:tavLst>
                                        <p:tav tm="0">
                                          <p:val>
                                            <p:fltVal val="90"/>
                                          </p:val>
                                        </p:tav>
                                        <p:tav tm="100000">
                                          <p:val>
                                            <p:fltVal val="0"/>
                                          </p:val>
                                        </p:tav>
                                      </p:tavLst>
                                    </p:anim>
                                    <p:animEffect transition="in" filter="fade">
                                      <p:cBhvr>
                                        <p:cTn id="29" dur="1000"/>
                                        <p:tgtEl>
                                          <p:spTgt spid="18534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9" presetClass="entr" presetSubtype="0" fill="hold" nodeType="clickEffect">
                                  <p:stCondLst>
                                    <p:cond delay="0"/>
                                  </p:stCondLst>
                                  <p:childTnLst>
                                    <p:set>
                                      <p:cBhvr>
                                        <p:cTn id="33" dur="1" fill="hold">
                                          <p:stCondLst>
                                            <p:cond delay="0"/>
                                          </p:stCondLst>
                                        </p:cTn>
                                        <p:tgtEl>
                                          <p:spTgt spid="185350"/>
                                        </p:tgtEl>
                                        <p:attrNameLst>
                                          <p:attrName>style.visibility</p:attrName>
                                        </p:attrNameLst>
                                      </p:cBhvr>
                                      <p:to>
                                        <p:strVal val="visible"/>
                                      </p:to>
                                    </p:set>
                                    <p:animEffect transition="in" filter="dissolve">
                                      <p:cBhvr>
                                        <p:cTn id="34" dur="500"/>
                                        <p:tgtEl>
                                          <p:spTgt spid="185350"/>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9" presetClass="entr" presetSubtype="0" fill="hold" nodeType="clickEffect">
                                  <p:stCondLst>
                                    <p:cond delay="0"/>
                                  </p:stCondLst>
                                  <p:childTnLst>
                                    <p:set>
                                      <p:cBhvr>
                                        <p:cTn id="38" dur="1" fill="hold">
                                          <p:stCondLst>
                                            <p:cond delay="0"/>
                                          </p:stCondLst>
                                        </p:cTn>
                                        <p:tgtEl>
                                          <p:spTgt spid="185358"/>
                                        </p:tgtEl>
                                        <p:attrNameLst>
                                          <p:attrName>style.visibility</p:attrName>
                                        </p:attrNameLst>
                                      </p:cBhvr>
                                      <p:to>
                                        <p:strVal val="visible"/>
                                      </p:to>
                                    </p:set>
                                    <p:animEffect transition="in" filter="dissolve">
                                      <p:cBhvr>
                                        <p:cTn id="39" dur="500"/>
                                        <p:tgtEl>
                                          <p:spTgt spid="185358"/>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9" presetClass="entr" presetSubtype="0" fill="hold" nodeType="clickEffect">
                                  <p:stCondLst>
                                    <p:cond delay="0"/>
                                  </p:stCondLst>
                                  <p:childTnLst>
                                    <p:set>
                                      <p:cBhvr>
                                        <p:cTn id="43" dur="1" fill="hold">
                                          <p:stCondLst>
                                            <p:cond delay="0"/>
                                          </p:stCondLst>
                                        </p:cTn>
                                        <p:tgtEl>
                                          <p:spTgt spid="185366"/>
                                        </p:tgtEl>
                                        <p:attrNameLst>
                                          <p:attrName>style.visibility</p:attrName>
                                        </p:attrNameLst>
                                      </p:cBhvr>
                                      <p:to>
                                        <p:strVal val="visible"/>
                                      </p:to>
                                    </p:set>
                                    <p:animEffect transition="in" filter="dissolve">
                                      <p:cBhvr>
                                        <p:cTn id="44" dur="500"/>
                                        <p:tgtEl>
                                          <p:spTgt spid="185366"/>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4" presetClass="entr" presetSubtype="16" fill="hold" grpId="0" nodeType="clickEffect">
                                  <p:stCondLst>
                                    <p:cond delay="0"/>
                                  </p:stCondLst>
                                  <p:childTnLst>
                                    <p:set>
                                      <p:cBhvr>
                                        <p:cTn id="48" dur="1" fill="hold">
                                          <p:stCondLst>
                                            <p:cond delay="0"/>
                                          </p:stCondLst>
                                        </p:cTn>
                                        <p:tgtEl>
                                          <p:spTgt spid="185387"/>
                                        </p:tgtEl>
                                        <p:attrNameLst>
                                          <p:attrName>style.visibility</p:attrName>
                                        </p:attrNameLst>
                                      </p:cBhvr>
                                      <p:to>
                                        <p:strVal val="visible"/>
                                      </p:to>
                                    </p:set>
                                    <p:animEffect transition="in" filter="box(in)">
                                      <p:cBhvr>
                                        <p:cTn id="49" dur="500"/>
                                        <p:tgtEl>
                                          <p:spTgt spid="1853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75" grpId="0"/>
      <p:bldP spid="18538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038" y="1566863"/>
            <a:ext cx="7781925"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637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3200400"/>
            <a:ext cx="2819400" cy="2762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387" name="Text Box 7"/>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2: Art Application</a:t>
            </a:r>
          </a:p>
        </p:txBody>
      </p:sp>
      <p:sp>
        <p:nvSpPr>
          <p:cNvPr id="16388" name="Text Box 8"/>
          <p:cNvSpPr txBox="1">
            <a:spLocks noChangeArrowheads="1"/>
          </p:cNvSpPr>
          <p:nvPr/>
        </p:nvSpPr>
        <p:spPr bwMode="auto">
          <a:xfrm>
            <a:off x="457200" y="1314450"/>
            <a:ext cx="7864475"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Sean reflects a design across line </a:t>
            </a:r>
            <a:r>
              <a:rPr lang="en-US" altLang="en-US" b="1" i="1"/>
              <a:t>p </a:t>
            </a:r>
            <a:r>
              <a:rPr lang="en-US" altLang="en-US" b="1"/>
              <a:t>and then reflects the image across line</a:t>
            </a:r>
            <a:r>
              <a:rPr lang="en-US" altLang="en-US" b="1" i="1"/>
              <a:t> q. </a:t>
            </a:r>
            <a:r>
              <a:rPr lang="en-US" altLang="en-US" b="1"/>
              <a:t>Describe a single transformation that moves the design from the original position to the final position.</a:t>
            </a:r>
          </a:p>
        </p:txBody>
      </p:sp>
      <p:sp>
        <p:nvSpPr>
          <p:cNvPr id="186378" name="Text Box 10"/>
          <p:cNvSpPr txBox="1">
            <a:spLocks noChangeArrowheads="1"/>
          </p:cNvSpPr>
          <p:nvPr/>
        </p:nvSpPr>
        <p:spPr bwMode="auto">
          <a:xfrm>
            <a:off x="457200" y="3371850"/>
            <a:ext cx="5867400"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By Theorem 12-4-2, the composition of two reflections across parallel lines is equivalent to a translation perpendicular to the lines. By Theorem 12-4-2, the translation vector is 2(5 cm) = 10 cm to the right.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186373"/>
                                        </p:tgtEl>
                                        <p:attrNameLst>
                                          <p:attrName>style.visibility</p:attrName>
                                        </p:attrNameLst>
                                      </p:cBhvr>
                                      <p:to>
                                        <p:strVal val="visible"/>
                                      </p:to>
                                    </p:set>
                                    <p:anim calcmode="lin" valueType="num">
                                      <p:cBhvr>
                                        <p:cTn id="7" dur="1000" fill="hold"/>
                                        <p:tgtEl>
                                          <p:spTgt spid="186373"/>
                                        </p:tgtEl>
                                        <p:attrNameLst>
                                          <p:attrName>ppt_w</p:attrName>
                                        </p:attrNameLst>
                                      </p:cBhvr>
                                      <p:tavLst>
                                        <p:tav tm="0">
                                          <p:val>
                                            <p:fltVal val="0"/>
                                          </p:val>
                                        </p:tav>
                                        <p:tav tm="100000">
                                          <p:val>
                                            <p:strVal val="#ppt_w"/>
                                          </p:val>
                                        </p:tav>
                                      </p:tavLst>
                                    </p:anim>
                                    <p:anim calcmode="lin" valueType="num">
                                      <p:cBhvr>
                                        <p:cTn id="8" dur="1000" fill="hold"/>
                                        <p:tgtEl>
                                          <p:spTgt spid="186373"/>
                                        </p:tgtEl>
                                        <p:attrNameLst>
                                          <p:attrName>ppt_h</p:attrName>
                                        </p:attrNameLst>
                                      </p:cBhvr>
                                      <p:tavLst>
                                        <p:tav tm="0">
                                          <p:val>
                                            <p:fltVal val="0"/>
                                          </p:val>
                                        </p:tav>
                                        <p:tav tm="100000">
                                          <p:val>
                                            <p:strVal val="#ppt_h"/>
                                          </p:val>
                                        </p:tav>
                                      </p:tavLst>
                                    </p:anim>
                                    <p:anim calcmode="lin" valueType="num">
                                      <p:cBhvr>
                                        <p:cTn id="9" dur="1000" fill="hold"/>
                                        <p:tgtEl>
                                          <p:spTgt spid="186373"/>
                                        </p:tgtEl>
                                        <p:attrNameLst>
                                          <p:attrName>style.rotation</p:attrName>
                                        </p:attrNameLst>
                                      </p:cBhvr>
                                      <p:tavLst>
                                        <p:tav tm="0">
                                          <p:val>
                                            <p:fltVal val="90"/>
                                          </p:val>
                                        </p:tav>
                                        <p:tav tm="100000">
                                          <p:val>
                                            <p:fltVal val="0"/>
                                          </p:val>
                                        </p:tav>
                                      </p:tavLst>
                                    </p:anim>
                                    <p:animEffect transition="in" filter="fade">
                                      <p:cBhvr>
                                        <p:cTn id="10" dur="1000"/>
                                        <p:tgtEl>
                                          <p:spTgt spid="18637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86378"/>
                                        </p:tgtEl>
                                        <p:attrNameLst>
                                          <p:attrName>style.visibility</p:attrName>
                                        </p:attrNameLst>
                                      </p:cBhvr>
                                      <p:to>
                                        <p:strVal val="visible"/>
                                      </p:to>
                                    </p:set>
                                    <p:animEffect transition="in" filter="dissolve">
                                      <p:cBhvr>
                                        <p:cTn id="15" dur="500"/>
                                        <p:tgtEl>
                                          <p:spTgt spid="1863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2 </a:t>
            </a:r>
            <a:endParaRPr lang="en-US" altLang="en-US" sz="2600">
              <a:solidFill>
                <a:schemeClr val="accent2"/>
              </a:solidFill>
              <a:latin typeface="Arial MT Bl" charset="0"/>
            </a:endParaRPr>
          </a:p>
        </p:txBody>
      </p:sp>
      <p:sp>
        <p:nvSpPr>
          <p:cNvPr id="17411" name="Text Box 6"/>
          <p:cNvSpPr txBox="1">
            <a:spLocks noChangeArrowheads="1"/>
          </p:cNvSpPr>
          <p:nvPr/>
        </p:nvSpPr>
        <p:spPr bwMode="auto">
          <a:xfrm>
            <a:off x="822325" y="1708150"/>
            <a:ext cx="7864475"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solidFill>
                  <a:srgbClr val="FF0000"/>
                </a:solidFill>
              </a:rPr>
              <a:t>What if…?</a:t>
            </a:r>
            <a:r>
              <a:rPr lang="en-US" altLang="en-US" b="1"/>
              <a:t> Suppose Tabitha reflects the figure across line </a:t>
            </a:r>
            <a:r>
              <a:rPr lang="en-US" altLang="en-US" b="1" i="1"/>
              <a:t>n</a:t>
            </a:r>
            <a:r>
              <a:rPr lang="en-US" altLang="en-US" b="1"/>
              <a:t> and then the image across line </a:t>
            </a:r>
            <a:r>
              <a:rPr lang="en-US" altLang="en-US" b="1" i="1"/>
              <a:t>p</a:t>
            </a:r>
            <a:r>
              <a:rPr lang="en-US" altLang="en-US" b="1"/>
              <a:t>. Describe a single transformation that is equivalent to the two reflections.</a:t>
            </a:r>
            <a:endParaRPr lang="en-US" altLang="en-US" b="1">
              <a:solidFill>
                <a:srgbClr val="FF0000"/>
              </a:solidFill>
            </a:endParaRPr>
          </a:p>
        </p:txBody>
      </p:sp>
      <p:pic>
        <p:nvPicPr>
          <p:cNvPr id="18842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24575" y="3667125"/>
            <a:ext cx="2714625" cy="197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88428" name="Group 12"/>
          <p:cNvGrpSpPr>
            <a:grpSpLocks/>
          </p:cNvGrpSpPr>
          <p:nvPr/>
        </p:nvGrpSpPr>
        <p:grpSpPr bwMode="auto">
          <a:xfrm>
            <a:off x="869950" y="4222750"/>
            <a:ext cx="4159250" cy="1187450"/>
            <a:chOff x="548" y="2660"/>
            <a:chExt cx="2620" cy="748"/>
          </a:xfrm>
        </p:grpSpPr>
        <p:sp>
          <p:nvSpPr>
            <p:cNvPr id="17414" name="Text Box 9"/>
            <p:cNvSpPr txBox="1">
              <a:spLocks noChangeArrowheads="1"/>
            </p:cNvSpPr>
            <p:nvPr/>
          </p:nvSpPr>
          <p:spPr bwMode="auto">
            <a:xfrm>
              <a:off x="548" y="2660"/>
              <a:ext cx="2602"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A translation in direction to </a:t>
              </a:r>
              <a:r>
                <a:rPr lang="en-US" altLang="en-US" i="1"/>
                <a:t>n</a:t>
              </a:r>
              <a:r>
                <a:rPr lang="en-US" altLang="en-US"/>
                <a:t> and </a:t>
              </a:r>
              <a:r>
                <a:rPr lang="en-US" altLang="en-US" i="1"/>
                <a:t>p,</a:t>
              </a:r>
              <a:r>
                <a:rPr lang="en-US" altLang="en-US"/>
                <a:t> by distance of 6 in.</a:t>
              </a:r>
            </a:p>
          </p:txBody>
        </p:sp>
        <p:pic>
          <p:nvPicPr>
            <p:cNvPr id="17415" name="Picture 11"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2" y="2739"/>
              <a:ext cx="156"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188423"/>
                                        </p:tgtEl>
                                        <p:attrNameLst>
                                          <p:attrName>style.visibility</p:attrName>
                                        </p:attrNameLst>
                                      </p:cBhvr>
                                      <p:to>
                                        <p:strVal val="visible"/>
                                      </p:to>
                                    </p:set>
                                    <p:anim calcmode="lin" valueType="num">
                                      <p:cBhvr>
                                        <p:cTn id="7" dur="1000" fill="hold"/>
                                        <p:tgtEl>
                                          <p:spTgt spid="188423"/>
                                        </p:tgtEl>
                                        <p:attrNameLst>
                                          <p:attrName>ppt_w</p:attrName>
                                        </p:attrNameLst>
                                      </p:cBhvr>
                                      <p:tavLst>
                                        <p:tav tm="0">
                                          <p:val>
                                            <p:fltVal val="0"/>
                                          </p:val>
                                        </p:tav>
                                        <p:tav tm="100000">
                                          <p:val>
                                            <p:strVal val="#ppt_w"/>
                                          </p:val>
                                        </p:tav>
                                      </p:tavLst>
                                    </p:anim>
                                    <p:anim calcmode="lin" valueType="num">
                                      <p:cBhvr>
                                        <p:cTn id="8" dur="1000" fill="hold"/>
                                        <p:tgtEl>
                                          <p:spTgt spid="188423"/>
                                        </p:tgtEl>
                                        <p:attrNameLst>
                                          <p:attrName>ppt_h</p:attrName>
                                        </p:attrNameLst>
                                      </p:cBhvr>
                                      <p:tavLst>
                                        <p:tav tm="0">
                                          <p:val>
                                            <p:fltVal val="0"/>
                                          </p:val>
                                        </p:tav>
                                        <p:tav tm="100000">
                                          <p:val>
                                            <p:strVal val="#ppt_h"/>
                                          </p:val>
                                        </p:tav>
                                      </p:tavLst>
                                    </p:anim>
                                    <p:anim calcmode="lin" valueType="num">
                                      <p:cBhvr>
                                        <p:cTn id="9" dur="1000" fill="hold"/>
                                        <p:tgtEl>
                                          <p:spTgt spid="188423"/>
                                        </p:tgtEl>
                                        <p:attrNameLst>
                                          <p:attrName>style.rotation</p:attrName>
                                        </p:attrNameLst>
                                      </p:cBhvr>
                                      <p:tavLst>
                                        <p:tav tm="0">
                                          <p:val>
                                            <p:fltVal val="90"/>
                                          </p:val>
                                        </p:tav>
                                        <p:tav tm="100000">
                                          <p:val>
                                            <p:fltVal val="0"/>
                                          </p:val>
                                        </p:tav>
                                      </p:tavLst>
                                    </p:anim>
                                    <p:animEffect transition="in" filter="fade">
                                      <p:cBhvr>
                                        <p:cTn id="10" dur="1000"/>
                                        <p:tgtEl>
                                          <p:spTgt spid="18842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1" fill="hold" nodeType="clickEffect">
                                  <p:stCondLst>
                                    <p:cond delay="0"/>
                                  </p:stCondLst>
                                  <p:childTnLst>
                                    <p:set>
                                      <p:cBhvr>
                                        <p:cTn id="14" dur="1" fill="hold">
                                          <p:stCondLst>
                                            <p:cond delay="0"/>
                                          </p:stCondLst>
                                        </p:cTn>
                                        <p:tgtEl>
                                          <p:spTgt spid="188428"/>
                                        </p:tgtEl>
                                        <p:attrNameLst>
                                          <p:attrName>style.visibility</p:attrName>
                                        </p:attrNameLst>
                                      </p:cBhvr>
                                      <p:to>
                                        <p:strVal val="visible"/>
                                      </p:to>
                                    </p:set>
                                    <p:animEffect transition="in" filter="wipe(up)">
                                      <p:cBhvr>
                                        <p:cTn id="15" dur="3000"/>
                                        <p:tgtEl>
                                          <p:spTgt spid="1884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514600"/>
            <a:ext cx="7772400" cy="105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5"/>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3A: Describing Transformations in Terms of Reflections</a:t>
            </a:r>
          </a:p>
        </p:txBody>
      </p:sp>
      <p:sp>
        <p:nvSpPr>
          <p:cNvPr id="19459" name="Text Box 6"/>
          <p:cNvSpPr txBox="1">
            <a:spLocks noChangeArrowheads="1"/>
          </p:cNvSpPr>
          <p:nvPr/>
        </p:nvSpPr>
        <p:spPr bwMode="auto">
          <a:xfrm>
            <a:off x="533400" y="1676400"/>
            <a:ext cx="81692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Copy each figure and draw two lines of reflection that produce an equivalent transformation.</a:t>
            </a:r>
          </a:p>
        </p:txBody>
      </p:sp>
      <p:sp>
        <p:nvSpPr>
          <p:cNvPr id="19460" name="Text Box 8"/>
          <p:cNvSpPr txBox="1">
            <a:spLocks noChangeArrowheads="1"/>
          </p:cNvSpPr>
          <p:nvPr/>
        </p:nvSpPr>
        <p:spPr bwMode="auto">
          <a:xfrm>
            <a:off x="457200" y="2928938"/>
            <a:ext cx="44894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translation: </a:t>
            </a:r>
            <a:r>
              <a:rPr lang="el-GR" altLang="en-US"/>
              <a:t>∆</a:t>
            </a:r>
            <a:r>
              <a:rPr lang="en-US" altLang="en-US" i="1"/>
              <a:t>XYZ</a:t>
            </a:r>
            <a:r>
              <a:rPr lang="en-US" altLang="en-US">
                <a:sym typeface="Wingdings" pitchFamily="2" charset="2"/>
              </a:rPr>
              <a:t> </a:t>
            </a:r>
            <a:r>
              <a:rPr lang="el-GR" altLang="en-US"/>
              <a:t>∆</a:t>
            </a:r>
            <a:r>
              <a:rPr lang="en-US" altLang="en-US" i="1"/>
              <a:t>X’Y’Z’.</a:t>
            </a:r>
            <a:endParaRPr lang="el-GR" altLang="en-US" i="1"/>
          </a:p>
        </p:txBody>
      </p:sp>
      <p:grpSp>
        <p:nvGrpSpPr>
          <p:cNvPr id="190486" name="Group 22"/>
          <p:cNvGrpSpPr>
            <a:grpSpLocks/>
          </p:cNvGrpSpPr>
          <p:nvPr/>
        </p:nvGrpSpPr>
        <p:grpSpPr bwMode="auto">
          <a:xfrm>
            <a:off x="533400" y="3597275"/>
            <a:ext cx="3521075" cy="1187450"/>
            <a:chOff x="336" y="2266"/>
            <a:chExt cx="2218" cy="748"/>
          </a:xfrm>
        </p:grpSpPr>
        <p:sp>
          <p:nvSpPr>
            <p:cNvPr id="19476" name="Text Box 12"/>
            <p:cNvSpPr txBox="1">
              <a:spLocks noChangeArrowheads="1"/>
            </p:cNvSpPr>
            <p:nvPr/>
          </p:nvSpPr>
          <p:spPr bwMode="auto">
            <a:xfrm>
              <a:off x="336" y="2266"/>
              <a:ext cx="2218"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1</a:t>
              </a:r>
              <a:r>
                <a:rPr lang="en-US" altLang="en-US"/>
                <a:t> Draw </a:t>
              </a:r>
              <a:r>
                <a:rPr lang="en-US" altLang="en-US" i="1"/>
                <a:t>YY’ </a:t>
              </a:r>
              <a:r>
                <a:rPr lang="en-US" altLang="en-US"/>
                <a:t>and locate the midpoint </a:t>
              </a:r>
              <a:r>
                <a:rPr lang="en-US" altLang="en-US" i="1"/>
                <a:t>M </a:t>
              </a:r>
              <a:r>
                <a:rPr lang="en-US" altLang="en-US"/>
                <a:t>of</a:t>
              </a:r>
              <a:r>
                <a:rPr lang="en-US" altLang="en-US" i="1"/>
                <a:t> YY’</a:t>
              </a:r>
              <a:endParaRPr lang="en-US" altLang="en-US" b="1"/>
            </a:p>
          </p:txBody>
        </p:sp>
        <p:sp>
          <p:nvSpPr>
            <p:cNvPr id="19477" name="Line 18"/>
            <p:cNvSpPr>
              <a:spLocks noChangeShapeType="1"/>
            </p:cNvSpPr>
            <p:nvPr/>
          </p:nvSpPr>
          <p:spPr bwMode="auto">
            <a:xfrm>
              <a:off x="1728" y="2304"/>
              <a:ext cx="24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8" name="Line 19"/>
            <p:cNvSpPr>
              <a:spLocks noChangeShapeType="1"/>
            </p:cNvSpPr>
            <p:nvPr/>
          </p:nvSpPr>
          <p:spPr bwMode="auto">
            <a:xfrm>
              <a:off x="672" y="2778"/>
              <a:ext cx="24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0488" name="Group 24"/>
          <p:cNvGrpSpPr>
            <a:grpSpLocks/>
          </p:cNvGrpSpPr>
          <p:nvPr/>
        </p:nvGrpSpPr>
        <p:grpSpPr bwMode="auto">
          <a:xfrm>
            <a:off x="517525" y="4848225"/>
            <a:ext cx="3749675" cy="1552575"/>
            <a:chOff x="336" y="2958"/>
            <a:chExt cx="2362" cy="978"/>
          </a:xfrm>
        </p:grpSpPr>
        <p:sp>
          <p:nvSpPr>
            <p:cNvPr id="19473" name="Text Box 13"/>
            <p:cNvSpPr txBox="1">
              <a:spLocks noChangeArrowheads="1"/>
            </p:cNvSpPr>
            <p:nvPr/>
          </p:nvSpPr>
          <p:spPr bwMode="auto">
            <a:xfrm>
              <a:off x="336" y="2958"/>
              <a:ext cx="2362" cy="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2</a:t>
              </a:r>
              <a:r>
                <a:rPr lang="en-US" altLang="en-US"/>
                <a:t> Draw the perpendicular bisectors of </a:t>
              </a:r>
              <a:r>
                <a:rPr lang="en-US" altLang="en-US" i="1"/>
                <a:t>YM</a:t>
              </a:r>
              <a:r>
                <a:rPr lang="en-US" altLang="en-US"/>
                <a:t> and </a:t>
              </a:r>
              <a:r>
                <a:rPr lang="en-US" altLang="en-US" i="1"/>
                <a:t>Y’M.</a:t>
              </a:r>
              <a:endParaRPr lang="en-US" altLang="en-US" b="1"/>
            </a:p>
          </p:txBody>
        </p:sp>
        <p:sp>
          <p:nvSpPr>
            <p:cNvPr id="19474" name="Line 20"/>
            <p:cNvSpPr>
              <a:spLocks noChangeShapeType="1"/>
            </p:cNvSpPr>
            <p:nvPr/>
          </p:nvSpPr>
          <p:spPr bwMode="auto">
            <a:xfrm>
              <a:off x="1593" y="3456"/>
              <a:ext cx="24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5" name="Line 21"/>
            <p:cNvSpPr>
              <a:spLocks noChangeShapeType="1"/>
            </p:cNvSpPr>
            <p:nvPr/>
          </p:nvSpPr>
          <p:spPr bwMode="auto">
            <a:xfrm>
              <a:off x="432" y="3696"/>
              <a:ext cx="288"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pic>
        <p:nvPicPr>
          <p:cNvPr id="19463" name="Picture 4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2819400"/>
            <a:ext cx="1581150" cy="157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64" name="Picture 4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2819400"/>
            <a:ext cx="1828800" cy="148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90529" name="Group 65"/>
          <p:cNvGrpSpPr>
            <a:grpSpLocks/>
          </p:cNvGrpSpPr>
          <p:nvPr/>
        </p:nvGrpSpPr>
        <p:grpSpPr bwMode="auto">
          <a:xfrm>
            <a:off x="5257800" y="4572000"/>
            <a:ext cx="3495675" cy="1571625"/>
            <a:chOff x="3208" y="2880"/>
            <a:chExt cx="2202" cy="990"/>
          </a:xfrm>
        </p:grpSpPr>
        <p:pic>
          <p:nvPicPr>
            <p:cNvPr id="19466"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8" y="2880"/>
              <a:ext cx="996" cy="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67"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58" y="2914"/>
              <a:ext cx="1152" cy="9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468" name="Line 51"/>
            <p:cNvSpPr>
              <a:spLocks noChangeShapeType="1"/>
            </p:cNvSpPr>
            <p:nvPr/>
          </p:nvSpPr>
          <p:spPr bwMode="auto">
            <a:xfrm flipV="1">
              <a:off x="4114" y="3223"/>
              <a:ext cx="1200" cy="0"/>
            </a:xfrm>
            <a:prstGeom prst="line">
              <a:avLst/>
            </a:prstGeom>
            <a:noFill/>
            <a:ln w="285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9" name="Line 54"/>
            <p:cNvSpPr>
              <a:spLocks noChangeShapeType="1"/>
            </p:cNvSpPr>
            <p:nvPr/>
          </p:nvSpPr>
          <p:spPr bwMode="auto">
            <a:xfrm flipH="1">
              <a:off x="4392" y="2968"/>
              <a:ext cx="10" cy="834"/>
            </a:xfrm>
            <a:prstGeom prst="line">
              <a:avLst/>
            </a:prstGeom>
            <a:noFill/>
            <a:ln w="28575">
              <a:solidFill>
                <a:schemeClr val="tx1"/>
              </a:solidFill>
              <a:round/>
              <a:headEnd type="triangle" w="lg" len="lg"/>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0" name="Line 55"/>
            <p:cNvSpPr>
              <a:spLocks noChangeShapeType="1"/>
            </p:cNvSpPr>
            <p:nvPr/>
          </p:nvSpPr>
          <p:spPr bwMode="auto">
            <a:xfrm flipH="1">
              <a:off x="4982" y="2976"/>
              <a:ext cx="10" cy="834"/>
            </a:xfrm>
            <a:prstGeom prst="line">
              <a:avLst/>
            </a:prstGeom>
            <a:noFill/>
            <a:ln w="28575">
              <a:solidFill>
                <a:schemeClr val="tx1"/>
              </a:solidFill>
              <a:round/>
              <a:headEnd type="triangle" w="lg" len="lg"/>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1" name="Oval 56"/>
            <p:cNvSpPr>
              <a:spLocks noChangeArrowheads="1"/>
            </p:cNvSpPr>
            <p:nvPr/>
          </p:nvSpPr>
          <p:spPr bwMode="auto">
            <a:xfrm>
              <a:off x="4690" y="320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9472" name="Text Box 64"/>
            <p:cNvSpPr txBox="1">
              <a:spLocks noChangeArrowheads="1"/>
            </p:cNvSpPr>
            <p:nvPr/>
          </p:nvSpPr>
          <p:spPr bwMode="auto">
            <a:xfrm>
              <a:off x="4574" y="2928"/>
              <a:ext cx="38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t>M</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190486"/>
                                        </p:tgtEl>
                                        <p:attrNameLst>
                                          <p:attrName>style.visibility</p:attrName>
                                        </p:attrNameLst>
                                      </p:cBhvr>
                                      <p:to>
                                        <p:strVal val="visible"/>
                                      </p:to>
                                    </p:set>
                                    <p:anim calcmode="lin" valueType="num">
                                      <p:cBhvr>
                                        <p:cTn id="7" dur="1000" fill="hold"/>
                                        <p:tgtEl>
                                          <p:spTgt spid="190486"/>
                                        </p:tgtEl>
                                        <p:attrNameLst>
                                          <p:attrName>ppt_x</p:attrName>
                                        </p:attrNameLst>
                                      </p:cBhvr>
                                      <p:tavLst>
                                        <p:tav tm="0">
                                          <p:val>
                                            <p:strVal val="#ppt_x-.2"/>
                                          </p:val>
                                        </p:tav>
                                        <p:tav tm="100000">
                                          <p:val>
                                            <p:strVal val="#ppt_x"/>
                                          </p:val>
                                        </p:tav>
                                      </p:tavLst>
                                    </p:anim>
                                    <p:anim calcmode="lin" valueType="num">
                                      <p:cBhvr>
                                        <p:cTn id="8" dur="1000" fill="hold"/>
                                        <p:tgtEl>
                                          <p:spTgt spid="19048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9048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190488"/>
                                        </p:tgtEl>
                                        <p:attrNameLst>
                                          <p:attrName>style.visibility</p:attrName>
                                        </p:attrNameLst>
                                      </p:cBhvr>
                                      <p:to>
                                        <p:strVal val="visible"/>
                                      </p:to>
                                    </p:set>
                                    <p:anim calcmode="lin" valueType="num">
                                      <p:cBhvr>
                                        <p:cTn id="14" dur="1000" fill="hold"/>
                                        <p:tgtEl>
                                          <p:spTgt spid="190488"/>
                                        </p:tgtEl>
                                        <p:attrNameLst>
                                          <p:attrName>ppt_x</p:attrName>
                                        </p:attrNameLst>
                                      </p:cBhvr>
                                      <p:tavLst>
                                        <p:tav tm="0">
                                          <p:val>
                                            <p:strVal val="#ppt_x-.2"/>
                                          </p:val>
                                        </p:tav>
                                        <p:tav tm="100000">
                                          <p:val>
                                            <p:strVal val="#ppt_x"/>
                                          </p:val>
                                        </p:tav>
                                      </p:tavLst>
                                    </p:anim>
                                    <p:anim calcmode="lin" valueType="num">
                                      <p:cBhvr>
                                        <p:cTn id="15" dur="1000" fill="hold"/>
                                        <p:tgtEl>
                                          <p:spTgt spid="190488"/>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9048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4" presetClass="entr" presetSubtype="16" fill="hold" nodeType="clickEffect">
                                  <p:stCondLst>
                                    <p:cond delay="0"/>
                                  </p:stCondLst>
                                  <p:childTnLst>
                                    <p:set>
                                      <p:cBhvr>
                                        <p:cTn id="20" dur="1" fill="hold">
                                          <p:stCondLst>
                                            <p:cond delay="0"/>
                                          </p:stCondLst>
                                        </p:cTn>
                                        <p:tgtEl>
                                          <p:spTgt spid="190529"/>
                                        </p:tgtEl>
                                        <p:attrNameLst>
                                          <p:attrName>style.visibility</p:attrName>
                                        </p:attrNameLst>
                                      </p:cBhvr>
                                      <p:to>
                                        <p:strVal val="visible"/>
                                      </p:to>
                                    </p:set>
                                    <p:animEffect transition="in" filter="box(in)">
                                      <p:cBhvr>
                                        <p:cTn id="21" dur="500"/>
                                        <p:tgtEl>
                                          <p:spTgt spid="1905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3B: Describing Transformations in Terms of Reflections</a:t>
            </a:r>
          </a:p>
        </p:txBody>
      </p:sp>
      <p:sp>
        <p:nvSpPr>
          <p:cNvPr id="20483" name="Text Box 6"/>
          <p:cNvSpPr txBox="1">
            <a:spLocks noChangeArrowheads="1"/>
          </p:cNvSpPr>
          <p:nvPr/>
        </p:nvSpPr>
        <p:spPr bwMode="auto">
          <a:xfrm>
            <a:off x="304800" y="3048000"/>
            <a:ext cx="4154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Rotation with center </a:t>
            </a:r>
            <a:r>
              <a:rPr lang="en-US" altLang="en-US" b="1" i="1"/>
              <a:t>P;</a:t>
            </a:r>
            <a:endParaRPr lang="en-US" altLang="en-US" b="1"/>
          </a:p>
        </p:txBody>
      </p:sp>
      <p:sp>
        <p:nvSpPr>
          <p:cNvPr id="20484" name="Text Box 7"/>
          <p:cNvSpPr txBox="1">
            <a:spLocks noChangeArrowheads="1"/>
          </p:cNvSpPr>
          <p:nvPr/>
        </p:nvSpPr>
        <p:spPr bwMode="auto">
          <a:xfrm>
            <a:off x="304800" y="3581400"/>
            <a:ext cx="2981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t>ABCD </a:t>
            </a:r>
            <a:r>
              <a:rPr lang="en-US" altLang="en-US" b="1" i="1">
                <a:sym typeface="Wingdings" pitchFamily="2" charset="2"/>
              </a:rPr>
              <a:t></a:t>
            </a:r>
            <a:r>
              <a:rPr lang="en-US" altLang="en-US" b="1" i="1"/>
              <a:t> A’B’C’D’</a:t>
            </a:r>
          </a:p>
        </p:txBody>
      </p:sp>
      <p:pic>
        <p:nvPicPr>
          <p:cNvPr id="20485"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2800" y="1295400"/>
            <a:ext cx="1754188" cy="2600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1508" name="Text Box 20"/>
          <p:cNvSpPr txBox="1">
            <a:spLocks noChangeArrowheads="1"/>
          </p:cNvSpPr>
          <p:nvPr/>
        </p:nvSpPr>
        <p:spPr bwMode="auto">
          <a:xfrm>
            <a:off x="533400" y="5334000"/>
            <a:ext cx="43973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b="1"/>
              <a:t>Step 2 </a:t>
            </a:r>
            <a:r>
              <a:rPr lang="en-US" altLang="en-US"/>
              <a:t>Draw the bisectors of </a:t>
            </a:r>
            <a:r>
              <a:rPr lang="en-US" altLang="en-US">
                <a:sym typeface="Symbol" pitchFamily="18" charset="2"/>
              </a:rPr>
              <a:t></a:t>
            </a:r>
            <a:r>
              <a:rPr lang="en-US" altLang="en-US" i="1">
                <a:sym typeface="Symbol" pitchFamily="18" charset="2"/>
              </a:rPr>
              <a:t>APX</a:t>
            </a:r>
            <a:r>
              <a:rPr lang="en-US" altLang="en-US"/>
              <a:t> and </a:t>
            </a:r>
            <a:r>
              <a:rPr lang="en-US" altLang="en-US">
                <a:sym typeface="Symbol" pitchFamily="18" charset="2"/>
              </a:rPr>
              <a:t></a:t>
            </a:r>
            <a:r>
              <a:rPr lang="en-US" altLang="en-US" i="1">
                <a:sym typeface="Symbol" pitchFamily="18" charset="2"/>
              </a:rPr>
              <a:t>A'PX.</a:t>
            </a:r>
            <a:r>
              <a:rPr lang="en-US" altLang="en-US"/>
              <a:t> </a:t>
            </a:r>
          </a:p>
        </p:txBody>
      </p:sp>
      <p:sp>
        <p:nvSpPr>
          <p:cNvPr id="20487" name="Text Box 51"/>
          <p:cNvSpPr txBox="1">
            <a:spLocks noChangeArrowheads="1"/>
          </p:cNvSpPr>
          <p:nvPr/>
        </p:nvSpPr>
        <p:spPr bwMode="auto">
          <a:xfrm>
            <a:off x="381000" y="1676400"/>
            <a:ext cx="6781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Copy the figure and draw two lines of reflection that produce an equivalent transformation.</a:t>
            </a:r>
          </a:p>
        </p:txBody>
      </p:sp>
      <p:grpSp>
        <p:nvGrpSpPr>
          <p:cNvPr id="191541" name="Group 53"/>
          <p:cNvGrpSpPr>
            <a:grpSpLocks/>
          </p:cNvGrpSpPr>
          <p:nvPr/>
        </p:nvGrpSpPr>
        <p:grpSpPr bwMode="auto">
          <a:xfrm>
            <a:off x="533400" y="4114800"/>
            <a:ext cx="4359275" cy="933450"/>
            <a:chOff x="384" y="2352"/>
            <a:chExt cx="2746" cy="588"/>
          </a:xfrm>
        </p:grpSpPr>
        <p:sp>
          <p:nvSpPr>
            <p:cNvPr id="20498" name="Text Box 12"/>
            <p:cNvSpPr txBox="1">
              <a:spLocks noChangeArrowheads="1"/>
            </p:cNvSpPr>
            <p:nvPr/>
          </p:nvSpPr>
          <p:spPr bwMode="auto">
            <a:xfrm>
              <a:off x="384" y="2352"/>
              <a:ext cx="2746" cy="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lnSpc>
                  <a:spcPct val="115000"/>
                </a:lnSpc>
              </a:pPr>
              <a:r>
                <a:rPr lang="en-US" altLang="en-US" b="1"/>
                <a:t>Step 1</a:t>
              </a:r>
              <a:r>
                <a:rPr lang="en-US" altLang="en-US"/>
                <a:t> Draw </a:t>
              </a:r>
              <a:r>
                <a:rPr lang="en-US" altLang="en-US">
                  <a:sym typeface="Symbol" pitchFamily="18" charset="2"/>
                </a:rPr>
                <a:t></a:t>
              </a:r>
              <a:r>
                <a:rPr lang="en-US" altLang="en-US" i="1">
                  <a:sym typeface="Symbol" pitchFamily="18" charset="2"/>
                </a:rPr>
                <a:t>APA</a:t>
              </a:r>
              <a:r>
                <a:rPr lang="en-US" altLang="en-US">
                  <a:sym typeface="Symbol" pitchFamily="18" charset="2"/>
                </a:rPr>
                <a:t>'</a:t>
              </a:r>
              <a:r>
                <a:rPr lang="en-US" altLang="en-US"/>
                <a:t>. Draw the angle bisector </a:t>
              </a:r>
              <a:r>
                <a:rPr lang="en-US" altLang="en-US" i="1"/>
                <a:t>PX</a:t>
              </a:r>
              <a:endParaRPr lang="en-US" altLang="en-US" b="1"/>
            </a:p>
          </p:txBody>
        </p:sp>
        <p:sp>
          <p:nvSpPr>
            <p:cNvPr id="20499" name="Line 52"/>
            <p:cNvSpPr>
              <a:spLocks noChangeShapeType="1"/>
            </p:cNvSpPr>
            <p:nvPr/>
          </p:nvSpPr>
          <p:spPr bwMode="auto">
            <a:xfrm>
              <a:off x="2235" y="2695"/>
              <a:ext cx="336"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1550" name="Group 62"/>
          <p:cNvGrpSpPr>
            <a:grpSpLocks/>
          </p:cNvGrpSpPr>
          <p:nvPr/>
        </p:nvGrpSpPr>
        <p:grpSpPr bwMode="auto">
          <a:xfrm>
            <a:off x="6704013" y="3886200"/>
            <a:ext cx="2439987" cy="2600325"/>
            <a:chOff x="4223" y="2448"/>
            <a:chExt cx="1537" cy="1638"/>
          </a:xfrm>
        </p:grpSpPr>
        <p:pic>
          <p:nvPicPr>
            <p:cNvPr id="20490" name="Picture 5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64" y="2448"/>
              <a:ext cx="1105" cy="1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491" name="Line 55"/>
            <p:cNvSpPr>
              <a:spLocks noChangeShapeType="1"/>
            </p:cNvSpPr>
            <p:nvPr/>
          </p:nvSpPr>
          <p:spPr bwMode="auto">
            <a:xfrm>
              <a:off x="4223" y="3230"/>
              <a:ext cx="1488" cy="0"/>
            </a:xfrm>
            <a:prstGeom prst="line">
              <a:avLst/>
            </a:prstGeom>
            <a:noFill/>
            <a:ln w="9525">
              <a:solidFill>
                <a:schemeClr val="tx1"/>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2" name="Line 56"/>
            <p:cNvSpPr>
              <a:spLocks noChangeShapeType="1"/>
            </p:cNvSpPr>
            <p:nvPr/>
          </p:nvSpPr>
          <p:spPr bwMode="auto">
            <a:xfrm flipV="1">
              <a:off x="4773" y="2942"/>
              <a:ext cx="240" cy="28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3" name="Line 57"/>
            <p:cNvSpPr>
              <a:spLocks noChangeShapeType="1"/>
            </p:cNvSpPr>
            <p:nvPr/>
          </p:nvSpPr>
          <p:spPr bwMode="auto">
            <a:xfrm>
              <a:off x="4780" y="3222"/>
              <a:ext cx="226" cy="27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4" name="Oval 58"/>
            <p:cNvSpPr>
              <a:spLocks noChangeArrowheads="1"/>
            </p:cNvSpPr>
            <p:nvPr/>
          </p:nvSpPr>
          <p:spPr bwMode="auto">
            <a:xfrm>
              <a:off x="5424" y="3203"/>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20495" name="Text Box 59"/>
            <p:cNvSpPr txBox="1">
              <a:spLocks noChangeArrowheads="1"/>
            </p:cNvSpPr>
            <p:nvPr/>
          </p:nvSpPr>
          <p:spPr bwMode="auto">
            <a:xfrm>
              <a:off x="5376" y="3003"/>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sz="1800" i="1"/>
                <a:t>X</a:t>
              </a:r>
            </a:p>
          </p:txBody>
        </p:sp>
        <p:sp>
          <p:nvSpPr>
            <p:cNvPr id="20496" name="Line 60"/>
            <p:cNvSpPr>
              <a:spLocks noChangeShapeType="1"/>
            </p:cNvSpPr>
            <p:nvPr/>
          </p:nvSpPr>
          <p:spPr bwMode="auto">
            <a:xfrm flipV="1">
              <a:off x="4300" y="2839"/>
              <a:ext cx="1392" cy="576"/>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7" name="Line 61"/>
            <p:cNvSpPr>
              <a:spLocks noChangeShapeType="1"/>
            </p:cNvSpPr>
            <p:nvPr/>
          </p:nvSpPr>
          <p:spPr bwMode="auto">
            <a:xfrm>
              <a:off x="4306" y="2970"/>
              <a:ext cx="1310" cy="692"/>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91541"/>
                                        </p:tgtEl>
                                        <p:attrNameLst>
                                          <p:attrName>style.visibility</p:attrName>
                                        </p:attrNameLst>
                                      </p:cBhvr>
                                      <p:to>
                                        <p:strVal val="visible"/>
                                      </p:to>
                                    </p:set>
                                    <p:animEffect transition="in" filter="box(in)">
                                      <p:cBhvr>
                                        <p:cTn id="7" dur="500"/>
                                        <p:tgtEl>
                                          <p:spTgt spid="1915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91508"/>
                                        </p:tgtEl>
                                        <p:attrNameLst>
                                          <p:attrName>style.visibility</p:attrName>
                                        </p:attrNameLst>
                                      </p:cBhvr>
                                      <p:to>
                                        <p:strVal val="visible"/>
                                      </p:to>
                                    </p:set>
                                    <p:animEffect transition="in" filter="box(in)">
                                      <p:cBhvr>
                                        <p:cTn id="12" dur="500"/>
                                        <p:tgtEl>
                                          <p:spTgt spid="19150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191550"/>
                                        </p:tgtEl>
                                        <p:attrNameLst>
                                          <p:attrName>style.visibility</p:attrName>
                                        </p:attrNameLst>
                                      </p:cBhvr>
                                      <p:to>
                                        <p:strVal val="visible"/>
                                      </p:to>
                                    </p:set>
                                    <p:animEffect transition="in" filter="box(in)">
                                      <p:cBhvr>
                                        <p:cTn id="17" dur="500"/>
                                        <p:tgtEl>
                                          <p:spTgt spid="1915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50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81000" y="852488"/>
            <a:ext cx="8229600" cy="5091112"/>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800" b="1" dirty="0">
                <a:solidFill>
                  <a:srgbClr val="3333CC"/>
                </a:solidFill>
              </a:rPr>
              <a:t>Warm Up</a:t>
            </a:r>
          </a:p>
          <a:p>
            <a:pPr eaLnBrk="1" hangingPunct="1"/>
            <a:endParaRPr lang="en-US" altLang="en-US" sz="2800" b="1" dirty="0">
              <a:solidFill>
                <a:srgbClr val="3333CC"/>
              </a:solidFill>
            </a:endParaRPr>
          </a:p>
          <a:p>
            <a:pPr eaLnBrk="1" hangingPunct="1"/>
            <a:r>
              <a:rPr lang="en-US" altLang="en-US" sz="2800" b="1" dirty="0"/>
              <a:t>Determine the coordinates of the image of </a:t>
            </a:r>
            <a:r>
              <a:rPr lang="en-US" altLang="en-US" sz="2800" b="1" i="1" dirty="0"/>
              <a:t>P</a:t>
            </a:r>
            <a:r>
              <a:rPr lang="en-US" altLang="en-US" sz="2800" b="1" dirty="0"/>
              <a:t>(4, –7) under each transformation. </a:t>
            </a:r>
          </a:p>
          <a:p>
            <a:pPr eaLnBrk="1" hangingPunct="1"/>
            <a:r>
              <a:rPr lang="en-US" altLang="en-US" sz="2800" dirty="0">
                <a:solidFill>
                  <a:srgbClr val="FF0000"/>
                </a:solidFill>
              </a:rPr>
              <a:t>		</a:t>
            </a:r>
          </a:p>
        </p:txBody>
      </p:sp>
      <p:sp>
        <p:nvSpPr>
          <p:cNvPr id="3075" name="Text Box 84"/>
          <p:cNvSpPr txBox="1">
            <a:spLocks noChangeArrowheads="1"/>
          </p:cNvSpPr>
          <p:nvPr/>
        </p:nvSpPr>
        <p:spPr bwMode="auto">
          <a:xfrm>
            <a:off x="517525" y="2971800"/>
            <a:ext cx="65817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dirty="0"/>
              <a:t>1. </a:t>
            </a:r>
            <a:r>
              <a:rPr lang="en-US" altLang="en-US" dirty="0"/>
              <a:t>a translation 3 units left and 1 unit up </a:t>
            </a:r>
            <a:endParaRPr lang="en-US" altLang="en-US" b="1" dirty="0"/>
          </a:p>
        </p:txBody>
      </p:sp>
      <p:sp>
        <p:nvSpPr>
          <p:cNvPr id="3076" name="Text Box 86"/>
          <p:cNvSpPr txBox="1">
            <a:spLocks noChangeArrowheads="1"/>
          </p:cNvSpPr>
          <p:nvPr/>
        </p:nvSpPr>
        <p:spPr bwMode="auto">
          <a:xfrm>
            <a:off x="533400" y="3962400"/>
            <a:ext cx="58372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dirty="0"/>
              <a:t>2. </a:t>
            </a:r>
            <a:r>
              <a:rPr lang="en-US" altLang="en-US" dirty="0"/>
              <a:t>a rotation of 90° about the origin</a:t>
            </a:r>
            <a:r>
              <a:rPr lang="en-US" altLang="en-US" b="1" dirty="0"/>
              <a:t> </a:t>
            </a:r>
          </a:p>
        </p:txBody>
      </p:sp>
      <p:sp>
        <p:nvSpPr>
          <p:cNvPr id="7260" name="Text Box 92"/>
          <p:cNvSpPr txBox="1">
            <a:spLocks noChangeArrowheads="1"/>
          </p:cNvSpPr>
          <p:nvPr/>
        </p:nvSpPr>
        <p:spPr bwMode="auto">
          <a:xfrm>
            <a:off x="974725" y="3384550"/>
            <a:ext cx="1260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0000"/>
                </a:solidFill>
              </a:rPr>
              <a:t>(1, –6)</a:t>
            </a:r>
          </a:p>
        </p:txBody>
      </p:sp>
      <p:sp>
        <p:nvSpPr>
          <p:cNvPr id="7262" name="Text Box 94"/>
          <p:cNvSpPr txBox="1">
            <a:spLocks noChangeArrowheads="1"/>
          </p:cNvSpPr>
          <p:nvPr/>
        </p:nvSpPr>
        <p:spPr bwMode="auto">
          <a:xfrm>
            <a:off x="976313" y="4298950"/>
            <a:ext cx="106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0000"/>
                </a:solidFill>
              </a:rPr>
              <a:t>(7, 4)</a:t>
            </a:r>
          </a:p>
        </p:txBody>
      </p:sp>
      <p:sp>
        <p:nvSpPr>
          <p:cNvPr id="3079" name="Text Box 95"/>
          <p:cNvSpPr txBox="1">
            <a:spLocks noChangeArrowheads="1"/>
          </p:cNvSpPr>
          <p:nvPr/>
        </p:nvSpPr>
        <p:spPr bwMode="auto">
          <a:xfrm>
            <a:off x="533400" y="4953000"/>
            <a:ext cx="5156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dirty="0"/>
              <a:t>3. </a:t>
            </a:r>
            <a:r>
              <a:rPr lang="en-US" altLang="en-US" dirty="0"/>
              <a:t>a reflection across the </a:t>
            </a:r>
            <a:r>
              <a:rPr lang="en-US" altLang="en-US" i="1" dirty="0"/>
              <a:t>y</a:t>
            </a:r>
            <a:r>
              <a:rPr lang="en-US" altLang="en-US" dirty="0"/>
              <a:t>-axis</a:t>
            </a:r>
            <a:r>
              <a:rPr lang="en-US" altLang="en-US" b="1" dirty="0"/>
              <a:t> </a:t>
            </a:r>
          </a:p>
        </p:txBody>
      </p:sp>
      <p:sp>
        <p:nvSpPr>
          <p:cNvPr id="7264" name="Text Box 96"/>
          <p:cNvSpPr txBox="1">
            <a:spLocks noChangeArrowheads="1"/>
          </p:cNvSpPr>
          <p:nvPr/>
        </p:nvSpPr>
        <p:spPr bwMode="auto">
          <a:xfrm>
            <a:off x="914400" y="5410200"/>
            <a:ext cx="145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0000"/>
                </a:solidFill>
              </a:rPr>
              <a:t>(–4, –7)</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260"/>
                                        </p:tgtEl>
                                        <p:attrNameLst>
                                          <p:attrName>style.visibility</p:attrName>
                                        </p:attrNameLst>
                                      </p:cBhvr>
                                      <p:to>
                                        <p:strVal val="visible"/>
                                      </p:to>
                                    </p:set>
                                    <p:animEffect transition="in" filter="dissolve">
                                      <p:cBhvr>
                                        <p:cTn id="7" dur="500"/>
                                        <p:tgtEl>
                                          <p:spTgt spid="726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262"/>
                                        </p:tgtEl>
                                        <p:attrNameLst>
                                          <p:attrName>style.visibility</p:attrName>
                                        </p:attrNameLst>
                                      </p:cBhvr>
                                      <p:to>
                                        <p:strVal val="visible"/>
                                      </p:to>
                                    </p:set>
                                    <p:animEffect transition="in" filter="dissolve">
                                      <p:cBhvr>
                                        <p:cTn id="12" dur="500"/>
                                        <p:tgtEl>
                                          <p:spTgt spid="726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264"/>
                                        </p:tgtEl>
                                        <p:attrNameLst>
                                          <p:attrName>style.visibility</p:attrName>
                                        </p:attrNameLst>
                                      </p:cBhvr>
                                      <p:to>
                                        <p:strVal val="visible"/>
                                      </p:to>
                                    </p:set>
                                    <p:animEffect transition="in" filter="dissolve">
                                      <p:cBhvr>
                                        <p:cTn id="17" dur="500"/>
                                        <p:tgtEl>
                                          <p:spTgt spid="72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60" grpId="0"/>
      <p:bldP spid="7262" grpId="0"/>
      <p:bldP spid="726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5"/>
          <p:cNvGrpSpPr>
            <a:grpSpLocks/>
          </p:cNvGrpSpPr>
          <p:nvPr/>
        </p:nvGrpSpPr>
        <p:grpSpPr bwMode="auto">
          <a:xfrm>
            <a:off x="603250" y="2374900"/>
            <a:ext cx="8083550" cy="1663700"/>
            <a:chOff x="284" y="3072"/>
            <a:chExt cx="4948" cy="1048"/>
          </a:xfrm>
        </p:grpSpPr>
        <p:sp>
          <p:nvSpPr>
            <p:cNvPr id="21507" name="Text Box 6"/>
            <p:cNvSpPr txBox="1">
              <a:spLocks noChangeArrowheads="1"/>
            </p:cNvSpPr>
            <p:nvPr/>
          </p:nvSpPr>
          <p:spPr bwMode="auto">
            <a:xfrm>
              <a:off x="288" y="3360"/>
              <a:ext cx="4944" cy="760"/>
            </a:xfrm>
            <a:prstGeom prst="rect">
              <a:avLst/>
            </a:prstGeom>
            <a:noFill/>
            <a:ln w="19050">
              <a:solidFill>
                <a:srgbClr val="9933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a:t>To draw the perpendicular bisector of a segment, use a ruler to locate the midpoint, and then use a right angle to draw a perpendicular line.</a:t>
              </a:r>
              <a:endParaRPr lang="en-US" altLang="en-US" sz="800"/>
            </a:p>
          </p:txBody>
        </p:sp>
        <p:sp>
          <p:nvSpPr>
            <p:cNvPr id="21508" name="Text Box 7"/>
            <p:cNvSpPr txBox="1">
              <a:spLocks noChangeArrowheads="1"/>
            </p:cNvSpPr>
            <p:nvPr/>
          </p:nvSpPr>
          <p:spPr bwMode="auto">
            <a:xfrm>
              <a:off x="284" y="3072"/>
              <a:ext cx="1536" cy="288"/>
            </a:xfrm>
            <a:prstGeom prst="rect">
              <a:avLst/>
            </a:prstGeom>
            <a:solidFill>
              <a:srgbClr val="800080"/>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b="1">
                  <a:solidFill>
                    <a:schemeClr val="bg1"/>
                  </a:solidFill>
                </a:rPr>
                <a:t>Remember!</a:t>
              </a:r>
              <a:endParaRPr lang="en-US" altLang="en-US" b="1"/>
            </a:p>
          </p:txBody>
        </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3 </a:t>
            </a:r>
            <a:endParaRPr lang="en-US" altLang="en-US" sz="2600">
              <a:solidFill>
                <a:schemeClr val="accent2"/>
              </a:solidFill>
              <a:latin typeface="Arial MT Bl" charset="0"/>
            </a:endParaRPr>
          </a:p>
        </p:txBody>
      </p:sp>
      <p:sp>
        <p:nvSpPr>
          <p:cNvPr id="22531" name="Text Box 6"/>
          <p:cNvSpPr txBox="1">
            <a:spLocks noChangeArrowheads="1"/>
          </p:cNvSpPr>
          <p:nvPr/>
        </p:nvSpPr>
        <p:spPr bwMode="auto">
          <a:xfrm>
            <a:off x="533400" y="1295400"/>
            <a:ext cx="7940675"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Copy the figure showing the translation that maps </a:t>
            </a:r>
            <a:r>
              <a:rPr lang="en-US" altLang="en-US" b="1" i="1"/>
              <a:t>LMNP </a:t>
            </a:r>
            <a:r>
              <a:rPr lang="en-US" altLang="en-US" b="1">
                <a:sym typeface="Wingdings" pitchFamily="2" charset="2"/>
              </a:rPr>
              <a:t></a:t>
            </a:r>
            <a:r>
              <a:rPr lang="en-US" altLang="en-US" b="1" i="1">
                <a:sym typeface="Wingdings" pitchFamily="2" charset="2"/>
              </a:rPr>
              <a:t> </a:t>
            </a:r>
            <a:r>
              <a:rPr lang="en-US" altLang="en-US" b="1" i="1"/>
              <a:t>L’M’N’P’</a:t>
            </a:r>
            <a:r>
              <a:rPr lang="en-US" altLang="en-US" b="1"/>
              <a:t>. Draw the lines of reflection that produce an equivalent transformation.</a:t>
            </a:r>
            <a:endParaRPr lang="en-US" altLang="en-US" b="1" i="1"/>
          </a:p>
        </p:txBody>
      </p:sp>
      <p:sp>
        <p:nvSpPr>
          <p:cNvPr id="22532" name="Rectangle 8"/>
          <p:cNvSpPr>
            <a:spLocks noChangeArrowheads="1"/>
          </p:cNvSpPr>
          <p:nvPr/>
        </p:nvSpPr>
        <p:spPr bwMode="auto">
          <a:xfrm>
            <a:off x="2686050" y="2819400"/>
            <a:ext cx="3028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t>LMNP</a:t>
            </a:r>
            <a:r>
              <a:rPr lang="en-US" altLang="en-US" b="1"/>
              <a:t> </a:t>
            </a:r>
            <a:r>
              <a:rPr lang="en-US" altLang="en-US" b="1">
                <a:sym typeface="Wingdings" pitchFamily="2" charset="2"/>
              </a:rPr>
              <a:t> </a:t>
            </a:r>
            <a:r>
              <a:rPr lang="en-US" altLang="en-US" b="1" i="1"/>
              <a:t>L’M’N’P’</a:t>
            </a:r>
            <a:endParaRPr lang="en-US" altLang="en-US" b="1"/>
          </a:p>
        </p:txBody>
      </p:sp>
      <p:sp>
        <p:nvSpPr>
          <p:cNvPr id="22533" name="Text Box 11"/>
          <p:cNvSpPr txBox="1">
            <a:spLocks noChangeArrowheads="1"/>
          </p:cNvSpPr>
          <p:nvPr/>
        </p:nvSpPr>
        <p:spPr bwMode="auto">
          <a:xfrm>
            <a:off x="533400" y="2819400"/>
            <a:ext cx="2174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translation:</a:t>
            </a:r>
          </a:p>
        </p:txBody>
      </p:sp>
      <p:grpSp>
        <p:nvGrpSpPr>
          <p:cNvPr id="22534" name="Group 34"/>
          <p:cNvGrpSpPr>
            <a:grpSpLocks/>
          </p:cNvGrpSpPr>
          <p:nvPr/>
        </p:nvGrpSpPr>
        <p:grpSpPr bwMode="auto">
          <a:xfrm>
            <a:off x="4648200" y="3962400"/>
            <a:ext cx="1577975" cy="1447800"/>
            <a:chOff x="3141" y="2496"/>
            <a:chExt cx="994" cy="912"/>
          </a:xfrm>
        </p:grpSpPr>
        <p:sp>
          <p:nvSpPr>
            <p:cNvPr id="22555" name="Rectangle 17"/>
            <p:cNvSpPr>
              <a:spLocks noChangeArrowheads="1"/>
            </p:cNvSpPr>
            <p:nvPr/>
          </p:nvSpPr>
          <p:spPr bwMode="auto">
            <a:xfrm>
              <a:off x="3216" y="2784"/>
              <a:ext cx="768" cy="336"/>
            </a:xfrm>
            <a:prstGeom prst="rect">
              <a:avLst/>
            </a:prstGeom>
            <a:noFill/>
            <a:ln w="38100">
              <a:solidFill>
                <a:srgbClr val="3333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22556" name="Text Box 19"/>
            <p:cNvSpPr txBox="1">
              <a:spLocks noChangeArrowheads="1"/>
            </p:cNvSpPr>
            <p:nvPr/>
          </p:nvSpPr>
          <p:spPr bwMode="auto">
            <a:xfrm>
              <a:off x="3141" y="249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L</a:t>
              </a:r>
            </a:p>
          </p:txBody>
        </p:sp>
        <p:sp>
          <p:nvSpPr>
            <p:cNvPr id="22557" name="Text Box 20"/>
            <p:cNvSpPr txBox="1">
              <a:spLocks noChangeArrowheads="1"/>
            </p:cNvSpPr>
            <p:nvPr/>
          </p:nvSpPr>
          <p:spPr bwMode="auto">
            <a:xfrm>
              <a:off x="3857" y="2496"/>
              <a:ext cx="27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M</a:t>
              </a:r>
            </a:p>
          </p:txBody>
        </p:sp>
        <p:sp>
          <p:nvSpPr>
            <p:cNvPr id="22558" name="Text Box 21"/>
            <p:cNvSpPr txBox="1">
              <a:spLocks noChangeArrowheads="1"/>
            </p:cNvSpPr>
            <p:nvPr/>
          </p:nvSpPr>
          <p:spPr bwMode="auto">
            <a:xfrm>
              <a:off x="3168" y="3120"/>
              <a:ext cx="2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P</a:t>
              </a:r>
            </a:p>
          </p:txBody>
        </p:sp>
        <p:sp>
          <p:nvSpPr>
            <p:cNvPr id="22559" name="Text Box 22"/>
            <p:cNvSpPr txBox="1">
              <a:spLocks noChangeArrowheads="1"/>
            </p:cNvSpPr>
            <p:nvPr/>
          </p:nvSpPr>
          <p:spPr bwMode="auto">
            <a:xfrm>
              <a:off x="3857" y="3120"/>
              <a:ext cx="26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N</a:t>
              </a:r>
            </a:p>
          </p:txBody>
        </p:sp>
      </p:grpSp>
      <p:grpSp>
        <p:nvGrpSpPr>
          <p:cNvPr id="22535" name="Group 35"/>
          <p:cNvGrpSpPr>
            <a:grpSpLocks/>
          </p:cNvGrpSpPr>
          <p:nvPr/>
        </p:nvGrpSpPr>
        <p:grpSpPr bwMode="auto">
          <a:xfrm>
            <a:off x="7205663" y="4481513"/>
            <a:ext cx="1590675" cy="1462087"/>
            <a:chOff x="4752" y="2823"/>
            <a:chExt cx="1002" cy="921"/>
          </a:xfrm>
        </p:grpSpPr>
        <p:sp>
          <p:nvSpPr>
            <p:cNvPr id="22550" name="Rectangle 18"/>
            <p:cNvSpPr>
              <a:spLocks noChangeArrowheads="1"/>
            </p:cNvSpPr>
            <p:nvPr/>
          </p:nvSpPr>
          <p:spPr bwMode="auto">
            <a:xfrm>
              <a:off x="4848" y="3120"/>
              <a:ext cx="768" cy="336"/>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22551" name="Text Box 23"/>
            <p:cNvSpPr txBox="1">
              <a:spLocks noChangeArrowheads="1"/>
            </p:cNvSpPr>
            <p:nvPr/>
          </p:nvSpPr>
          <p:spPr bwMode="auto">
            <a:xfrm>
              <a:off x="4752" y="2823"/>
              <a:ext cx="27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L’</a:t>
              </a:r>
            </a:p>
          </p:txBody>
        </p:sp>
        <p:sp>
          <p:nvSpPr>
            <p:cNvPr id="22552" name="Text Box 24"/>
            <p:cNvSpPr txBox="1">
              <a:spLocks noChangeArrowheads="1"/>
            </p:cNvSpPr>
            <p:nvPr/>
          </p:nvSpPr>
          <p:spPr bwMode="auto">
            <a:xfrm>
              <a:off x="5424" y="2832"/>
              <a:ext cx="33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M’</a:t>
              </a:r>
            </a:p>
          </p:txBody>
        </p:sp>
        <p:sp>
          <p:nvSpPr>
            <p:cNvPr id="22553" name="Text Box 25"/>
            <p:cNvSpPr txBox="1">
              <a:spLocks noChangeArrowheads="1"/>
            </p:cNvSpPr>
            <p:nvPr/>
          </p:nvSpPr>
          <p:spPr bwMode="auto">
            <a:xfrm>
              <a:off x="4765" y="3456"/>
              <a:ext cx="3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P’</a:t>
              </a:r>
            </a:p>
          </p:txBody>
        </p:sp>
        <p:sp>
          <p:nvSpPr>
            <p:cNvPr id="22554" name="Text Box 26"/>
            <p:cNvSpPr txBox="1">
              <a:spLocks noChangeArrowheads="1"/>
            </p:cNvSpPr>
            <p:nvPr/>
          </p:nvSpPr>
          <p:spPr bwMode="auto">
            <a:xfrm>
              <a:off x="5428" y="3456"/>
              <a:ext cx="3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N’</a:t>
              </a:r>
            </a:p>
          </p:txBody>
        </p:sp>
      </p:grpSp>
      <p:grpSp>
        <p:nvGrpSpPr>
          <p:cNvPr id="193576" name="Group 40"/>
          <p:cNvGrpSpPr>
            <a:grpSpLocks/>
          </p:cNvGrpSpPr>
          <p:nvPr/>
        </p:nvGrpSpPr>
        <p:grpSpPr bwMode="auto">
          <a:xfrm>
            <a:off x="609600" y="3429000"/>
            <a:ext cx="3521075" cy="1187450"/>
            <a:chOff x="566" y="2564"/>
            <a:chExt cx="2218" cy="748"/>
          </a:xfrm>
        </p:grpSpPr>
        <p:sp>
          <p:nvSpPr>
            <p:cNvPr id="22547" name="Text Box 28"/>
            <p:cNvSpPr txBox="1">
              <a:spLocks noChangeArrowheads="1"/>
            </p:cNvSpPr>
            <p:nvPr/>
          </p:nvSpPr>
          <p:spPr bwMode="auto">
            <a:xfrm>
              <a:off x="566" y="2564"/>
              <a:ext cx="2218"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1</a:t>
              </a:r>
              <a:r>
                <a:rPr lang="en-US" altLang="en-US"/>
                <a:t> Draw </a:t>
              </a:r>
              <a:r>
                <a:rPr lang="en-US" altLang="en-US" i="1"/>
                <a:t>MM’ </a:t>
              </a:r>
              <a:r>
                <a:rPr lang="en-US" altLang="en-US"/>
                <a:t>and locate the midpoint </a:t>
              </a:r>
              <a:r>
                <a:rPr lang="en-US" altLang="en-US" i="1"/>
                <a:t>X </a:t>
              </a:r>
              <a:r>
                <a:rPr lang="en-US" altLang="en-US"/>
                <a:t>of</a:t>
              </a:r>
              <a:r>
                <a:rPr lang="en-US" altLang="en-US" i="1"/>
                <a:t> MM’</a:t>
              </a:r>
              <a:endParaRPr lang="en-US" altLang="en-US" b="1"/>
            </a:p>
          </p:txBody>
        </p:sp>
        <p:sp>
          <p:nvSpPr>
            <p:cNvPr id="22548" name="Line 29"/>
            <p:cNvSpPr>
              <a:spLocks noChangeShapeType="1"/>
            </p:cNvSpPr>
            <p:nvPr/>
          </p:nvSpPr>
          <p:spPr bwMode="auto">
            <a:xfrm>
              <a:off x="2013" y="2610"/>
              <a:ext cx="24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49" name="Line 30"/>
            <p:cNvSpPr>
              <a:spLocks noChangeShapeType="1"/>
            </p:cNvSpPr>
            <p:nvPr/>
          </p:nvSpPr>
          <p:spPr bwMode="auto">
            <a:xfrm>
              <a:off x="2064" y="3076"/>
              <a:ext cx="24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93567" name="Line 31"/>
          <p:cNvSpPr>
            <a:spLocks noChangeShapeType="1"/>
          </p:cNvSpPr>
          <p:nvPr/>
        </p:nvSpPr>
        <p:spPr bwMode="auto">
          <a:xfrm>
            <a:off x="5972175" y="4405313"/>
            <a:ext cx="2590800" cy="533400"/>
          </a:xfrm>
          <a:prstGeom prst="line">
            <a:avLst/>
          </a:prstGeom>
          <a:noFill/>
          <a:ln w="28575">
            <a:solidFill>
              <a:srgbClr val="FF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93572" name="Group 36"/>
          <p:cNvGrpSpPr>
            <a:grpSpLocks/>
          </p:cNvGrpSpPr>
          <p:nvPr/>
        </p:nvGrpSpPr>
        <p:grpSpPr bwMode="auto">
          <a:xfrm>
            <a:off x="7034213" y="4114800"/>
            <a:ext cx="400050" cy="758825"/>
            <a:chOff x="4644" y="2592"/>
            <a:chExt cx="252" cy="478"/>
          </a:xfrm>
        </p:grpSpPr>
        <p:sp>
          <p:nvSpPr>
            <p:cNvPr id="22545" name="Text Box 32"/>
            <p:cNvSpPr txBox="1">
              <a:spLocks noChangeArrowheads="1"/>
            </p:cNvSpPr>
            <p:nvPr/>
          </p:nvSpPr>
          <p:spPr bwMode="auto">
            <a:xfrm>
              <a:off x="4670" y="2592"/>
              <a:ext cx="22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solidFill>
                    <a:srgbClr val="FF0000"/>
                  </a:solidFill>
                </a:rPr>
                <a:t>X</a:t>
              </a:r>
            </a:p>
          </p:txBody>
        </p:sp>
        <p:sp>
          <p:nvSpPr>
            <p:cNvPr id="22546" name="Text Box 33"/>
            <p:cNvSpPr txBox="1">
              <a:spLocks noChangeArrowheads="1"/>
            </p:cNvSpPr>
            <p:nvPr/>
          </p:nvSpPr>
          <p:spPr bwMode="auto">
            <a:xfrm>
              <a:off x="4644" y="2782"/>
              <a:ext cx="2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0000"/>
                  </a:solidFill>
                  <a:sym typeface="Wingdings" pitchFamily="2" charset="2"/>
                </a:rPr>
                <a:t></a:t>
              </a:r>
            </a:p>
          </p:txBody>
        </p:sp>
      </p:grpSp>
      <p:sp>
        <p:nvSpPr>
          <p:cNvPr id="193574" name="Line 38"/>
          <p:cNvSpPr>
            <a:spLocks noChangeShapeType="1"/>
          </p:cNvSpPr>
          <p:nvPr/>
        </p:nvSpPr>
        <p:spPr bwMode="auto">
          <a:xfrm flipH="1">
            <a:off x="6519863" y="3581400"/>
            <a:ext cx="381000" cy="213360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3575" name="Line 39"/>
          <p:cNvSpPr>
            <a:spLocks noChangeShapeType="1"/>
          </p:cNvSpPr>
          <p:nvPr/>
        </p:nvSpPr>
        <p:spPr bwMode="auto">
          <a:xfrm flipH="1">
            <a:off x="7662863" y="3810000"/>
            <a:ext cx="381000" cy="213360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93577" name="Group 41"/>
          <p:cNvGrpSpPr>
            <a:grpSpLocks/>
          </p:cNvGrpSpPr>
          <p:nvPr/>
        </p:nvGrpSpPr>
        <p:grpSpPr bwMode="auto">
          <a:xfrm>
            <a:off x="685800" y="4876800"/>
            <a:ext cx="3749675" cy="1552575"/>
            <a:chOff x="336" y="2958"/>
            <a:chExt cx="2362" cy="978"/>
          </a:xfrm>
        </p:grpSpPr>
        <p:sp>
          <p:nvSpPr>
            <p:cNvPr id="22542" name="Text Box 42"/>
            <p:cNvSpPr txBox="1">
              <a:spLocks noChangeArrowheads="1"/>
            </p:cNvSpPr>
            <p:nvPr/>
          </p:nvSpPr>
          <p:spPr bwMode="auto">
            <a:xfrm>
              <a:off x="336" y="2958"/>
              <a:ext cx="2362" cy="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2</a:t>
              </a:r>
              <a:r>
                <a:rPr lang="en-US" altLang="en-US"/>
                <a:t> Draw the perpendicular bisectors of </a:t>
              </a:r>
              <a:r>
                <a:rPr lang="en-US" altLang="en-US" i="1"/>
                <a:t>MX</a:t>
              </a:r>
              <a:r>
                <a:rPr lang="en-US" altLang="en-US"/>
                <a:t> and </a:t>
              </a:r>
              <a:r>
                <a:rPr lang="en-US" altLang="en-US" i="1"/>
                <a:t>M’X.</a:t>
              </a:r>
              <a:endParaRPr lang="en-US" altLang="en-US" b="1"/>
            </a:p>
          </p:txBody>
        </p:sp>
        <p:sp>
          <p:nvSpPr>
            <p:cNvPr id="22543" name="Line 43"/>
            <p:cNvSpPr>
              <a:spLocks noChangeShapeType="1"/>
            </p:cNvSpPr>
            <p:nvPr/>
          </p:nvSpPr>
          <p:spPr bwMode="auto">
            <a:xfrm>
              <a:off x="1593" y="3456"/>
              <a:ext cx="24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44" name="Line 44"/>
            <p:cNvSpPr>
              <a:spLocks noChangeShapeType="1"/>
            </p:cNvSpPr>
            <p:nvPr/>
          </p:nvSpPr>
          <p:spPr bwMode="auto">
            <a:xfrm>
              <a:off x="432" y="3696"/>
              <a:ext cx="288"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193576"/>
                                        </p:tgtEl>
                                        <p:attrNameLst>
                                          <p:attrName>style.visibility</p:attrName>
                                        </p:attrNameLst>
                                      </p:cBhvr>
                                      <p:to>
                                        <p:strVal val="visible"/>
                                      </p:to>
                                    </p:set>
                                    <p:anim calcmode="lin" valueType="num">
                                      <p:cBhvr>
                                        <p:cTn id="7" dur="1000" fill="hold"/>
                                        <p:tgtEl>
                                          <p:spTgt spid="193576"/>
                                        </p:tgtEl>
                                        <p:attrNameLst>
                                          <p:attrName>ppt_x</p:attrName>
                                        </p:attrNameLst>
                                      </p:cBhvr>
                                      <p:tavLst>
                                        <p:tav tm="0">
                                          <p:val>
                                            <p:strVal val="#ppt_x-.2"/>
                                          </p:val>
                                        </p:tav>
                                        <p:tav tm="100000">
                                          <p:val>
                                            <p:strVal val="#ppt_x"/>
                                          </p:val>
                                        </p:tav>
                                      </p:tavLst>
                                    </p:anim>
                                    <p:anim calcmode="lin" valueType="num">
                                      <p:cBhvr>
                                        <p:cTn id="8" dur="1000" fill="hold"/>
                                        <p:tgtEl>
                                          <p:spTgt spid="19357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9357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1" fill="hold" grpId="0" nodeType="clickEffect">
                                  <p:stCondLst>
                                    <p:cond delay="0"/>
                                  </p:stCondLst>
                                  <p:childTnLst>
                                    <p:set>
                                      <p:cBhvr>
                                        <p:cTn id="13" dur="1" fill="hold">
                                          <p:stCondLst>
                                            <p:cond delay="0"/>
                                          </p:stCondLst>
                                        </p:cTn>
                                        <p:tgtEl>
                                          <p:spTgt spid="193567"/>
                                        </p:tgtEl>
                                        <p:attrNameLst>
                                          <p:attrName>style.visibility</p:attrName>
                                        </p:attrNameLst>
                                      </p:cBhvr>
                                      <p:to>
                                        <p:strVal val="visible"/>
                                      </p:to>
                                    </p:set>
                                    <p:animEffect transition="in" filter="wipe(up)">
                                      <p:cBhvr>
                                        <p:cTn id="14" dur="2000"/>
                                        <p:tgtEl>
                                          <p:spTgt spid="19356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nodeType="clickEffect">
                                  <p:stCondLst>
                                    <p:cond delay="0"/>
                                  </p:stCondLst>
                                  <p:childTnLst>
                                    <p:set>
                                      <p:cBhvr>
                                        <p:cTn id="18" dur="1" fill="hold">
                                          <p:stCondLst>
                                            <p:cond delay="0"/>
                                          </p:stCondLst>
                                        </p:cTn>
                                        <p:tgtEl>
                                          <p:spTgt spid="193572"/>
                                        </p:tgtEl>
                                        <p:attrNameLst>
                                          <p:attrName>style.visibility</p:attrName>
                                        </p:attrNameLst>
                                      </p:cBhvr>
                                      <p:to>
                                        <p:strVal val="visible"/>
                                      </p:to>
                                    </p:set>
                                    <p:animEffect transition="in" filter="dissolve">
                                      <p:cBhvr>
                                        <p:cTn id="19" dur="500"/>
                                        <p:tgtEl>
                                          <p:spTgt spid="19357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9" presetClass="entr" presetSubtype="0" fill="hold" nodeType="clickEffect">
                                  <p:stCondLst>
                                    <p:cond delay="0"/>
                                  </p:stCondLst>
                                  <p:childTnLst>
                                    <p:set>
                                      <p:cBhvr>
                                        <p:cTn id="23" dur="1" fill="hold">
                                          <p:stCondLst>
                                            <p:cond delay="0"/>
                                          </p:stCondLst>
                                        </p:cTn>
                                        <p:tgtEl>
                                          <p:spTgt spid="193577"/>
                                        </p:tgtEl>
                                        <p:attrNameLst>
                                          <p:attrName>style.visibility</p:attrName>
                                        </p:attrNameLst>
                                      </p:cBhvr>
                                      <p:to>
                                        <p:strVal val="visible"/>
                                      </p:to>
                                    </p:set>
                                    <p:anim calcmode="lin" valueType="num">
                                      <p:cBhvr>
                                        <p:cTn id="24" dur="1000" fill="hold"/>
                                        <p:tgtEl>
                                          <p:spTgt spid="193577"/>
                                        </p:tgtEl>
                                        <p:attrNameLst>
                                          <p:attrName>ppt_x</p:attrName>
                                        </p:attrNameLst>
                                      </p:cBhvr>
                                      <p:tavLst>
                                        <p:tav tm="0">
                                          <p:val>
                                            <p:strVal val="#ppt_x-.2"/>
                                          </p:val>
                                        </p:tav>
                                        <p:tav tm="100000">
                                          <p:val>
                                            <p:strVal val="#ppt_x"/>
                                          </p:val>
                                        </p:tav>
                                      </p:tavLst>
                                    </p:anim>
                                    <p:anim calcmode="lin" valueType="num">
                                      <p:cBhvr>
                                        <p:cTn id="25" dur="1000" fill="hold"/>
                                        <p:tgtEl>
                                          <p:spTgt spid="193577"/>
                                        </p:tgtEl>
                                        <p:attrNameLst>
                                          <p:attrName>ppt_y</p:attrName>
                                        </p:attrNameLst>
                                      </p:cBhvr>
                                      <p:tavLst>
                                        <p:tav tm="0">
                                          <p:val>
                                            <p:strVal val="#ppt_y"/>
                                          </p:val>
                                        </p:tav>
                                        <p:tav tm="100000">
                                          <p:val>
                                            <p:strVal val="#ppt_y"/>
                                          </p:val>
                                        </p:tav>
                                      </p:tavLst>
                                    </p:anim>
                                    <p:animEffect transition="in" filter="wipe(right)" prLst="gradientSize: 0.1">
                                      <p:cBhvr>
                                        <p:cTn id="26" dur="1000"/>
                                        <p:tgtEl>
                                          <p:spTgt spid="193577"/>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93574"/>
                                        </p:tgtEl>
                                        <p:attrNameLst>
                                          <p:attrName>style.visibility</p:attrName>
                                        </p:attrNameLst>
                                      </p:cBhvr>
                                      <p:to>
                                        <p:strVal val="visible"/>
                                      </p:to>
                                    </p:set>
                                    <p:animEffect transition="in" filter="wipe(down)">
                                      <p:cBhvr>
                                        <p:cTn id="31" dur="2000"/>
                                        <p:tgtEl>
                                          <p:spTgt spid="193574"/>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193575"/>
                                        </p:tgtEl>
                                        <p:attrNameLst>
                                          <p:attrName>style.visibility</p:attrName>
                                        </p:attrNameLst>
                                      </p:cBhvr>
                                      <p:to>
                                        <p:strVal val="visible"/>
                                      </p:to>
                                    </p:set>
                                    <p:animEffect transition="in" filter="wipe(down)">
                                      <p:cBhvr>
                                        <p:cTn id="34" dur="2000"/>
                                        <p:tgtEl>
                                          <p:spTgt spid="1935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67" grpId="0" animBg="1"/>
      <p:bldP spid="193574" grpId="0" animBg="1"/>
      <p:bldP spid="19357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Lesson Quiz: Part I</a:t>
            </a:r>
          </a:p>
        </p:txBody>
      </p:sp>
      <p:sp>
        <p:nvSpPr>
          <p:cNvPr id="23555" name="Text Box 6"/>
          <p:cNvSpPr txBox="1">
            <a:spLocks noChangeArrowheads="1"/>
          </p:cNvSpPr>
          <p:nvPr/>
        </p:nvSpPr>
        <p:spPr bwMode="auto">
          <a:xfrm>
            <a:off x="152400" y="2286000"/>
            <a:ext cx="8610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63550" indent="-46355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1.	</a:t>
            </a:r>
            <a:r>
              <a:rPr lang="en-US" altLang="en-US"/>
              <a:t>Translate </a:t>
            </a:r>
            <a:r>
              <a:rPr lang="el-GR" altLang="en-US"/>
              <a:t>∆</a:t>
            </a:r>
            <a:r>
              <a:rPr lang="en-US" altLang="en-US" i="1"/>
              <a:t>PQR</a:t>
            </a:r>
            <a:r>
              <a:rPr lang="en-US" altLang="en-US"/>
              <a:t> along the vector &lt;–2, 1&gt; and then reflect it across the </a:t>
            </a:r>
            <a:r>
              <a:rPr lang="en-US" altLang="en-US" i="1"/>
              <a:t>x</a:t>
            </a:r>
            <a:r>
              <a:rPr lang="en-US" altLang="en-US"/>
              <a:t>-axis. </a:t>
            </a:r>
          </a:p>
        </p:txBody>
      </p:sp>
      <p:sp>
        <p:nvSpPr>
          <p:cNvPr id="23556" name="Text Box 20"/>
          <p:cNvSpPr txBox="1">
            <a:spLocks noChangeArrowheads="1"/>
          </p:cNvSpPr>
          <p:nvPr/>
        </p:nvSpPr>
        <p:spPr bwMode="auto">
          <a:xfrm>
            <a:off x="212725" y="3689350"/>
            <a:ext cx="85502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63550" indent="-46355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2.</a:t>
            </a:r>
            <a:r>
              <a:rPr lang="en-US" altLang="en-US"/>
              <a:t> Reflect </a:t>
            </a:r>
            <a:r>
              <a:rPr lang="el-GR" altLang="en-US"/>
              <a:t>∆</a:t>
            </a:r>
            <a:r>
              <a:rPr lang="en-US" altLang="en-US" i="1"/>
              <a:t>PQR</a:t>
            </a:r>
            <a:r>
              <a:rPr lang="en-US" altLang="en-US"/>
              <a:t> across the line </a:t>
            </a:r>
            <a:r>
              <a:rPr lang="en-US" altLang="en-US" i="1"/>
              <a:t>y</a:t>
            </a:r>
            <a:r>
              <a:rPr lang="en-US" altLang="en-US"/>
              <a:t> = </a:t>
            </a:r>
            <a:r>
              <a:rPr lang="en-US" altLang="en-US" i="1"/>
              <a:t>x</a:t>
            </a:r>
            <a:r>
              <a:rPr lang="en-US" altLang="en-US"/>
              <a:t> and then rotate it 90° about the origin.</a:t>
            </a:r>
          </a:p>
        </p:txBody>
      </p:sp>
      <p:sp>
        <p:nvSpPr>
          <p:cNvPr id="23557" name="Text Box 40"/>
          <p:cNvSpPr txBox="1">
            <a:spLocks noChangeArrowheads="1"/>
          </p:cNvSpPr>
          <p:nvPr/>
        </p:nvSpPr>
        <p:spPr bwMode="auto">
          <a:xfrm>
            <a:off x="228600" y="1555750"/>
            <a:ext cx="8753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t>PQR</a:t>
            </a:r>
            <a:r>
              <a:rPr lang="en-US" altLang="en-US" b="1"/>
              <a:t> has vertices </a:t>
            </a:r>
            <a:r>
              <a:rPr lang="en-US" altLang="en-US" b="1" i="1"/>
              <a:t>P</a:t>
            </a:r>
            <a:r>
              <a:rPr lang="en-US" altLang="en-US" b="1"/>
              <a:t>(5, –2), </a:t>
            </a:r>
            <a:r>
              <a:rPr lang="en-US" altLang="en-US" b="1" i="1"/>
              <a:t>Q</a:t>
            </a:r>
            <a:r>
              <a:rPr lang="en-US" altLang="en-US" b="1"/>
              <a:t>(1, –4), and </a:t>
            </a:r>
            <a:r>
              <a:rPr lang="en-US" altLang="en-US" b="1" i="1"/>
              <a:t>P</a:t>
            </a:r>
            <a:r>
              <a:rPr lang="en-US" altLang="en-US" b="1"/>
              <a:t>(–3, 3).</a:t>
            </a:r>
            <a:endParaRPr lang="en-US" altLang="en-US" b="1" i="1"/>
          </a:p>
        </p:txBody>
      </p:sp>
      <p:sp>
        <p:nvSpPr>
          <p:cNvPr id="117801" name="Text Box 41"/>
          <p:cNvSpPr txBox="1">
            <a:spLocks noChangeArrowheads="1"/>
          </p:cNvSpPr>
          <p:nvPr/>
        </p:nvSpPr>
        <p:spPr bwMode="auto">
          <a:xfrm>
            <a:off x="609600" y="3124200"/>
            <a:ext cx="51006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FF0000"/>
                </a:solidFill>
              </a:rPr>
              <a:t>P”</a:t>
            </a:r>
            <a:r>
              <a:rPr lang="en-US" altLang="en-US">
                <a:solidFill>
                  <a:srgbClr val="FF0000"/>
                </a:solidFill>
              </a:rPr>
              <a:t>(3, 1), </a:t>
            </a:r>
            <a:r>
              <a:rPr lang="en-US" altLang="en-US" i="1">
                <a:solidFill>
                  <a:srgbClr val="FF0000"/>
                </a:solidFill>
              </a:rPr>
              <a:t>Q</a:t>
            </a:r>
            <a:r>
              <a:rPr lang="en-US" altLang="en-US">
                <a:solidFill>
                  <a:srgbClr val="FF0000"/>
                </a:solidFill>
              </a:rPr>
              <a:t>”(–1, –5), </a:t>
            </a:r>
            <a:r>
              <a:rPr lang="en-US" altLang="en-US" i="1">
                <a:solidFill>
                  <a:srgbClr val="FF0000"/>
                </a:solidFill>
              </a:rPr>
              <a:t>R”</a:t>
            </a:r>
            <a:r>
              <a:rPr lang="en-US" altLang="en-US">
                <a:solidFill>
                  <a:srgbClr val="FF0000"/>
                </a:solidFill>
              </a:rPr>
              <a:t>(–5, –4)</a:t>
            </a:r>
          </a:p>
        </p:txBody>
      </p:sp>
      <p:sp>
        <p:nvSpPr>
          <p:cNvPr id="117803" name="Text Box 43"/>
          <p:cNvSpPr txBox="1">
            <a:spLocks noChangeArrowheads="1"/>
          </p:cNvSpPr>
          <p:nvPr/>
        </p:nvSpPr>
        <p:spPr bwMode="auto">
          <a:xfrm>
            <a:off x="685800" y="4495800"/>
            <a:ext cx="49069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FF0000"/>
                </a:solidFill>
              </a:rPr>
              <a:t>P”</a:t>
            </a:r>
            <a:r>
              <a:rPr lang="en-US" altLang="en-US">
                <a:solidFill>
                  <a:srgbClr val="FF0000"/>
                </a:solidFill>
              </a:rPr>
              <a:t>(–5, –2), </a:t>
            </a:r>
            <a:r>
              <a:rPr lang="en-US" altLang="en-US" i="1">
                <a:solidFill>
                  <a:srgbClr val="FF0000"/>
                </a:solidFill>
              </a:rPr>
              <a:t>Q</a:t>
            </a:r>
            <a:r>
              <a:rPr lang="en-US" altLang="en-US">
                <a:solidFill>
                  <a:srgbClr val="FF0000"/>
                </a:solidFill>
              </a:rPr>
              <a:t>”(–1, 4), </a:t>
            </a:r>
            <a:r>
              <a:rPr lang="en-US" altLang="en-US" i="1">
                <a:solidFill>
                  <a:srgbClr val="FF0000"/>
                </a:solidFill>
              </a:rPr>
              <a:t>R”</a:t>
            </a:r>
            <a:r>
              <a:rPr lang="en-US" altLang="en-US">
                <a:solidFill>
                  <a:srgbClr val="FF0000"/>
                </a:solidFill>
              </a:rPr>
              <a:t>(3, 3)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7801"/>
                                        </p:tgtEl>
                                        <p:attrNameLst>
                                          <p:attrName>style.visibility</p:attrName>
                                        </p:attrNameLst>
                                      </p:cBhvr>
                                      <p:to>
                                        <p:strVal val="visible"/>
                                      </p:to>
                                    </p:set>
                                    <p:animEffect transition="in" filter="dissolve">
                                      <p:cBhvr>
                                        <p:cTn id="7" dur="500"/>
                                        <p:tgtEl>
                                          <p:spTgt spid="11780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7803"/>
                                        </p:tgtEl>
                                        <p:attrNameLst>
                                          <p:attrName>style.visibility</p:attrName>
                                        </p:attrNameLst>
                                      </p:cBhvr>
                                      <p:to>
                                        <p:strVal val="visible"/>
                                      </p:to>
                                    </p:set>
                                    <p:animEffect transition="in" filter="dissolve">
                                      <p:cBhvr>
                                        <p:cTn id="12" dur="500"/>
                                        <p:tgtEl>
                                          <p:spTgt spid="1178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801" grpId="0"/>
      <p:bldP spid="11780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Lesson Quiz: Part II</a:t>
            </a:r>
          </a:p>
        </p:txBody>
      </p:sp>
      <p:sp>
        <p:nvSpPr>
          <p:cNvPr id="24579" name="Text Box 61"/>
          <p:cNvSpPr txBox="1">
            <a:spLocks noChangeArrowheads="1"/>
          </p:cNvSpPr>
          <p:nvPr/>
        </p:nvSpPr>
        <p:spPr bwMode="auto">
          <a:xfrm>
            <a:off x="381000" y="1600200"/>
            <a:ext cx="80168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3225" indent="-403225"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3.</a:t>
            </a:r>
            <a:r>
              <a:rPr lang="en-US" altLang="en-US"/>
              <a:t> Copy the figure and draw two lines of reflection that produce an equivalent transformation of the translation </a:t>
            </a:r>
            <a:r>
              <a:rPr lang="el-GR" altLang="en-US"/>
              <a:t>∆</a:t>
            </a:r>
            <a:r>
              <a:rPr lang="en-US" altLang="en-US" i="1"/>
              <a:t>FGH </a:t>
            </a:r>
            <a:r>
              <a:rPr lang="en-US" altLang="en-US">
                <a:sym typeface="Wingdings" pitchFamily="2" charset="2"/>
              </a:rPr>
              <a:t></a:t>
            </a:r>
            <a:r>
              <a:rPr lang="en-US" altLang="en-US" i="1">
                <a:sym typeface="Wingdings" pitchFamily="2" charset="2"/>
              </a:rPr>
              <a:t> </a:t>
            </a:r>
            <a:r>
              <a:rPr lang="el-GR" altLang="en-US"/>
              <a:t>∆</a:t>
            </a:r>
            <a:r>
              <a:rPr lang="en-US" altLang="en-US" i="1"/>
              <a:t>F’G’H’.</a:t>
            </a:r>
            <a:endParaRPr lang="el-GR" altLang="en-US" i="1"/>
          </a:p>
        </p:txBody>
      </p:sp>
      <p:pic>
        <p:nvPicPr>
          <p:cNvPr id="24580" name="Picture 6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3200400"/>
            <a:ext cx="29718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72" name="Picture 6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6800" y="3048000"/>
            <a:ext cx="3238500" cy="186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7472"/>
                                        </p:tgtEl>
                                        <p:attrNameLst>
                                          <p:attrName>style.visibility</p:attrName>
                                        </p:attrNameLst>
                                      </p:cBhvr>
                                      <p:to>
                                        <p:strVal val="visible"/>
                                      </p:to>
                                    </p:set>
                                    <p:animEffect transition="in" filter="dissolve">
                                      <p:cBhvr>
                                        <p:cTn id="7" dur="500"/>
                                        <p:tgtEl>
                                          <p:spTgt spid="174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8" name="Rectangle 14"/>
          <p:cNvSpPr>
            <a:spLocks noChangeArrowheads="1"/>
          </p:cNvSpPr>
          <p:nvPr/>
        </p:nvSpPr>
        <p:spPr bwMode="auto">
          <a:xfrm>
            <a:off x="381000" y="1905000"/>
            <a:ext cx="8153400" cy="23622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20000"/>
              </a:spcBef>
            </a:pPr>
            <a:r>
              <a:rPr lang="en-US" altLang="en-US" sz="3200"/>
              <a:t>Apply theorems about isometries.</a:t>
            </a:r>
          </a:p>
          <a:p>
            <a:pPr eaLnBrk="1" hangingPunct="1">
              <a:spcBef>
                <a:spcPct val="20000"/>
              </a:spcBef>
            </a:pPr>
            <a:endParaRPr lang="en-US" altLang="en-US" sz="1000"/>
          </a:p>
          <a:p>
            <a:pPr eaLnBrk="1" hangingPunct="1">
              <a:spcBef>
                <a:spcPct val="20000"/>
              </a:spcBef>
            </a:pPr>
            <a:r>
              <a:rPr lang="en-US" altLang="en-US" sz="3200"/>
              <a:t>Identify and draw compositions of transformations, such as glide reflections.</a:t>
            </a:r>
          </a:p>
        </p:txBody>
      </p:sp>
      <p:sp>
        <p:nvSpPr>
          <p:cNvPr id="4099" name="Rectangle 15"/>
          <p:cNvSpPr>
            <a:spLocks noChangeArrowheads="1"/>
          </p:cNvSpPr>
          <p:nvPr/>
        </p:nvSpPr>
        <p:spPr bwMode="auto">
          <a:xfrm>
            <a:off x="0" y="1219200"/>
            <a:ext cx="914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3600" i="1">
                <a:solidFill>
                  <a:srgbClr val="FF6600"/>
                </a:solidFill>
                <a:latin typeface="Arial Black" pitchFamily="34" charset="0"/>
              </a:rPr>
              <a:t>Objectives</a:t>
            </a:r>
            <a:endParaRPr lang="en-US" altLang="en-US" sz="3600" i="1">
              <a:solidFill>
                <a:srgbClr val="FF66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1278">
                                            <p:txEl>
                                              <p:pRg st="0" end="0"/>
                                            </p:txEl>
                                          </p:spTgt>
                                        </p:tgtEl>
                                        <p:attrNameLst>
                                          <p:attrName>style.visibility</p:attrName>
                                        </p:attrNameLst>
                                      </p:cBhvr>
                                      <p:to>
                                        <p:strVal val="visible"/>
                                      </p:to>
                                    </p:set>
                                    <p:animEffect transition="in" filter="wipe(left)">
                                      <p:cBhvr>
                                        <p:cTn id="7" dur="500"/>
                                        <p:tgtEl>
                                          <p:spTgt spid="11278">
                                            <p:txEl>
                                              <p:pRg st="0" end="0"/>
                                            </p:txEl>
                                          </p:spTgt>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11278">
                                            <p:txEl>
                                              <p:pRg st="2" end="2"/>
                                            </p:txEl>
                                          </p:spTgt>
                                        </p:tgtEl>
                                        <p:attrNameLst>
                                          <p:attrName>style.visibility</p:attrName>
                                        </p:attrNameLst>
                                      </p:cBhvr>
                                      <p:to>
                                        <p:strVal val="visible"/>
                                      </p:to>
                                    </p:set>
                                    <p:animEffect transition="in" filter="wipe(left)">
                                      <p:cBhvr>
                                        <p:cTn id="11" dur="500"/>
                                        <p:tgtEl>
                                          <p:spTgt spid="1127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2" name="Rectangle 4"/>
          <p:cNvSpPr>
            <a:spLocks noChangeArrowheads="1"/>
          </p:cNvSpPr>
          <p:nvPr/>
        </p:nvSpPr>
        <p:spPr bwMode="auto">
          <a:xfrm>
            <a:off x="381000" y="1981200"/>
            <a:ext cx="8382000" cy="12954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20000"/>
              </a:spcBef>
            </a:pPr>
            <a:r>
              <a:rPr lang="en-US" altLang="en-US" sz="3200"/>
              <a:t>composition of transformations</a:t>
            </a:r>
          </a:p>
          <a:p>
            <a:pPr eaLnBrk="1" hangingPunct="1">
              <a:spcBef>
                <a:spcPct val="20000"/>
              </a:spcBef>
            </a:pPr>
            <a:r>
              <a:rPr lang="en-US" altLang="en-US" sz="3200"/>
              <a:t>glide reflection</a:t>
            </a:r>
          </a:p>
          <a:p>
            <a:pPr eaLnBrk="1" hangingPunct="1">
              <a:spcBef>
                <a:spcPct val="20000"/>
              </a:spcBef>
            </a:pPr>
            <a:endParaRPr lang="en-US" altLang="en-US" sz="3200"/>
          </a:p>
        </p:txBody>
      </p:sp>
      <p:sp>
        <p:nvSpPr>
          <p:cNvPr id="5123" name="Rectangle 5"/>
          <p:cNvSpPr>
            <a:spLocks noChangeArrowheads="1"/>
          </p:cNvSpPr>
          <p:nvPr/>
        </p:nvSpPr>
        <p:spPr bwMode="auto">
          <a:xfrm>
            <a:off x="0" y="1295400"/>
            <a:ext cx="914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3600" i="1">
                <a:solidFill>
                  <a:srgbClr val="FF0000"/>
                </a:solidFill>
                <a:latin typeface="Arial Black" pitchFamily="34" charset="0"/>
              </a:rPr>
              <a:t>Vocabulary</a:t>
            </a:r>
            <a:endParaRPr lang="en-US" altLang="en-US" sz="3600" i="1">
              <a:solidFill>
                <a:srgbClr val="FF00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grpId="0" nodeType="afterEffect">
                                  <p:stCondLst>
                                    <p:cond delay="0"/>
                                  </p:stCondLst>
                                  <p:childTnLst>
                                    <p:set>
                                      <p:cBhvr>
                                        <p:cTn id="6" dur="1" fill="hold">
                                          <p:stCondLst>
                                            <p:cond delay="0"/>
                                          </p:stCondLst>
                                        </p:cTn>
                                        <p:tgtEl>
                                          <p:spTgt spid="176132">
                                            <p:txEl>
                                              <p:pRg st="0" end="0"/>
                                            </p:txEl>
                                          </p:spTgt>
                                        </p:tgtEl>
                                        <p:attrNameLst>
                                          <p:attrName>style.visibility</p:attrName>
                                        </p:attrNameLst>
                                      </p:cBhvr>
                                      <p:to>
                                        <p:strVal val="visible"/>
                                      </p:to>
                                    </p:set>
                                    <p:anim calcmode="lin" valueType="num">
                                      <p:cBhvr>
                                        <p:cTn id="7" dur="500" fill="hold"/>
                                        <p:tgtEl>
                                          <p:spTgt spid="176132">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176132">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176132">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176132">
                                            <p:txEl>
                                              <p:pRg st="0" end="0"/>
                                            </p:txEl>
                                          </p:spTgt>
                                        </p:tgtEl>
                                        <p:attrNameLst>
                                          <p:attrName>ppt_h</p:attrName>
                                        </p:attrNameLst>
                                      </p:cBhvr>
                                      <p:tavLst>
                                        <p:tav tm="0">
                                          <p:val>
                                            <p:fltVal val="0"/>
                                          </p:val>
                                        </p:tav>
                                        <p:tav tm="100000">
                                          <p:val>
                                            <p:strVal val="#ppt_h"/>
                                          </p:val>
                                        </p:tav>
                                      </p:tavLst>
                                    </p:anim>
                                  </p:childTnLst>
                                </p:cTn>
                              </p:par>
                            </p:childTnLst>
                          </p:cTn>
                        </p:par>
                        <p:par>
                          <p:cTn id="11" fill="hold" nodeType="afterGroup">
                            <p:stCondLst>
                              <p:cond delay="500"/>
                            </p:stCondLst>
                            <p:childTnLst>
                              <p:par>
                                <p:cTn id="12" presetID="17" presetClass="entr" presetSubtype="1" fill="hold" grpId="0" nodeType="afterEffect">
                                  <p:stCondLst>
                                    <p:cond delay="0"/>
                                  </p:stCondLst>
                                  <p:childTnLst>
                                    <p:set>
                                      <p:cBhvr>
                                        <p:cTn id="13" dur="1" fill="hold">
                                          <p:stCondLst>
                                            <p:cond delay="0"/>
                                          </p:stCondLst>
                                        </p:cTn>
                                        <p:tgtEl>
                                          <p:spTgt spid="176132">
                                            <p:txEl>
                                              <p:pRg st="1" end="1"/>
                                            </p:txEl>
                                          </p:spTgt>
                                        </p:tgtEl>
                                        <p:attrNameLst>
                                          <p:attrName>style.visibility</p:attrName>
                                        </p:attrNameLst>
                                      </p:cBhvr>
                                      <p:to>
                                        <p:strVal val="visible"/>
                                      </p:to>
                                    </p:set>
                                    <p:anim calcmode="lin" valueType="num">
                                      <p:cBhvr>
                                        <p:cTn id="14" dur="500" fill="hold"/>
                                        <p:tgtEl>
                                          <p:spTgt spid="176132">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176132">
                                            <p:txEl>
                                              <p:pRg st="1" end="1"/>
                                            </p:txEl>
                                          </p:spTgt>
                                        </p:tgtEl>
                                        <p:attrNameLst>
                                          <p:attrName>ppt_y</p:attrName>
                                        </p:attrNameLst>
                                      </p:cBhvr>
                                      <p:tavLst>
                                        <p:tav tm="0">
                                          <p:val>
                                            <p:strVal val="#ppt_y-#ppt_h/2"/>
                                          </p:val>
                                        </p:tav>
                                        <p:tav tm="100000">
                                          <p:val>
                                            <p:strVal val="#ppt_y"/>
                                          </p:val>
                                        </p:tav>
                                      </p:tavLst>
                                    </p:anim>
                                    <p:anim calcmode="lin" valueType="num">
                                      <p:cBhvr>
                                        <p:cTn id="16" dur="500" fill="hold"/>
                                        <p:tgtEl>
                                          <p:spTgt spid="176132">
                                            <p:txEl>
                                              <p:pRg st="1" end="1"/>
                                            </p:txEl>
                                          </p:spTgt>
                                        </p:tgtEl>
                                        <p:attrNameLst>
                                          <p:attrName>ppt_w</p:attrName>
                                        </p:attrNameLst>
                                      </p:cBhvr>
                                      <p:tavLst>
                                        <p:tav tm="0">
                                          <p:val>
                                            <p:strVal val="#ppt_w"/>
                                          </p:val>
                                        </p:tav>
                                        <p:tav tm="100000">
                                          <p:val>
                                            <p:strVal val="#ppt_w"/>
                                          </p:val>
                                        </p:tav>
                                      </p:tavLst>
                                    </p:anim>
                                    <p:anim calcmode="lin" valueType="num">
                                      <p:cBhvr>
                                        <p:cTn id="17" dur="500" fill="hold"/>
                                        <p:tgtEl>
                                          <p:spTgt spid="176132">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32" grpId="0" build="p" autoUpdateAnimBg="0"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5"/>
          <p:cNvSpPr txBox="1">
            <a:spLocks noChangeArrowheads="1"/>
          </p:cNvSpPr>
          <p:nvPr/>
        </p:nvSpPr>
        <p:spPr bwMode="auto">
          <a:xfrm>
            <a:off x="914400" y="2133600"/>
            <a:ext cx="7635875"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A </a:t>
            </a:r>
            <a:r>
              <a:rPr lang="en-US" altLang="en-US" b="1" u="sng"/>
              <a:t>composition of transformations</a:t>
            </a:r>
            <a:r>
              <a:rPr lang="en-US" altLang="en-US"/>
              <a:t> is one transformation followed by another. For example, a </a:t>
            </a:r>
            <a:r>
              <a:rPr lang="en-US" altLang="en-US" b="1" u="sng"/>
              <a:t>glide reflection</a:t>
            </a:r>
            <a:r>
              <a:rPr lang="en-US" altLang="en-US"/>
              <a:t> is the composition of a translation and a reflection across a line parallel to the translation vector.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70" name="Group 7"/>
          <p:cNvGrpSpPr>
            <a:grpSpLocks/>
          </p:cNvGrpSpPr>
          <p:nvPr/>
        </p:nvGrpSpPr>
        <p:grpSpPr bwMode="auto">
          <a:xfrm>
            <a:off x="762000" y="1295400"/>
            <a:ext cx="7788275" cy="1187450"/>
            <a:chOff x="566" y="836"/>
            <a:chExt cx="4906" cy="748"/>
          </a:xfrm>
        </p:grpSpPr>
        <p:sp>
          <p:nvSpPr>
            <p:cNvPr id="7172" name="Text Box 5"/>
            <p:cNvSpPr txBox="1">
              <a:spLocks noChangeArrowheads="1"/>
            </p:cNvSpPr>
            <p:nvPr/>
          </p:nvSpPr>
          <p:spPr bwMode="auto">
            <a:xfrm>
              <a:off x="566" y="836"/>
              <a:ext cx="4906"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 glide reflection that maps </a:t>
              </a:r>
              <a:r>
                <a:rPr lang="el-GR" altLang="en-US"/>
                <a:t>∆</a:t>
              </a:r>
              <a:r>
                <a:rPr lang="en-US" altLang="en-US" i="1"/>
                <a:t>JKL </a:t>
              </a:r>
              <a:r>
                <a:rPr lang="en-US" altLang="en-US"/>
                <a:t>to </a:t>
              </a:r>
              <a:r>
                <a:rPr lang="el-GR" altLang="en-US"/>
                <a:t>∆</a:t>
              </a:r>
              <a:r>
                <a:rPr lang="en-US" altLang="en-US" i="1"/>
                <a:t>J’K’L’ </a:t>
              </a:r>
              <a:r>
                <a:rPr lang="en-US" altLang="en-US"/>
                <a:t>is the composition of a translation along    followed by a reflection across line </a:t>
              </a:r>
              <a:r>
                <a:rPr lang="en-US" altLang="en-US">
                  <a:latin typeface="Script MT Bold" pitchFamily="66" charset="0"/>
                </a:rPr>
                <a:t>l.</a:t>
              </a:r>
              <a:endParaRPr lang="el-GR" altLang="en-US">
                <a:latin typeface="Script MT Bold" pitchFamily="66" charset="0"/>
              </a:endParaRPr>
            </a:p>
          </p:txBody>
        </p:sp>
        <p:pic>
          <p:nvPicPr>
            <p:cNvPr id="7173" name="Picture 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9" y="1143"/>
              <a:ext cx="132"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7171"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895600"/>
            <a:ext cx="8382000" cy="2738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2"/>
          <p:cNvSpPr txBox="1">
            <a:spLocks noChangeArrowheads="1"/>
          </p:cNvSpPr>
          <p:nvPr/>
        </p:nvSpPr>
        <p:spPr bwMode="auto">
          <a:xfrm>
            <a:off x="685800" y="1495425"/>
            <a:ext cx="8016875"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 image after each transformation is congruent to the previous image. By the Transitive Property of Congruence, the final image is congruent to the preimage. This leads to the following theorem.</a:t>
            </a:r>
          </a:p>
        </p:txBody>
      </p:sp>
      <p:pic>
        <p:nvPicPr>
          <p:cNvPr id="8195" name="Picture 4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6288" y="3743325"/>
            <a:ext cx="7762875" cy="105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1A: Drawing Compositions of Isometries</a:t>
            </a:r>
          </a:p>
        </p:txBody>
      </p:sp>
      <p:sp>
        <p:nvSpPr>
          <p:cNvPr id="9219" name="Text Box 6"/>
          <p:cNvSpPr txBox="1">
            <a:spLocks noChangeArrowheads="1"/>
          </p:cNvSpPr>
          <p:nvPr/>
        </p:nvSpPr>
        <p:spPr bwMode="auto">
          <a:xfrm>
            <a:off x="457200" y="1600200"/>
            <a:ext cx="8609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Draw the result of the composition of isometries.</a:t>
            </a:r>
          </a:p>
        </p:txBody>
      </p:sp>
      <p:grpSp>
        <p:nvGrpSpPr>
          <p:cNvPr id="9220" name="Group 40"/>
          <p:cNvGrpSpPr>
            <a:grpSpLocks/>
          </p:cNvGrpSpPr>
          <p:nvPr/>
        </p:nvGrpSpPr>
        <p:grpSpPr bwMode="auto">
          <a:xfrm>
            <a:off x="457200" y="2286000"/>
            <a:ext cx="4702175" cy="1187450"/>
            <a:chOff x="336" y="1440"/>
            <a:chExt cx="2962" cy="748"/>
          </a:xfrm>
        </p:grpSpPr>
        <p:sp>
          <p:nvSpPr>
            <p:cNvPr id="9244" name="Text Box 8"/>
            <p:cNvSpPr txBox="1">
              <a:spLocks noChangeArrowheads="1"/>
            </p:cNvSpPr>
            <p:nvPr/>
          </p:nvSpPr>
          <p:spPr bwMode="auto">
            <a:xfrm>
              <a:off x="336" y="1440"/>
              <a:ext cx="2962"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b="1"/>
                <a:t>Reflect </a:t>
              </a:r>
              <a:r>
                <a:rPr lang="en-US" altLang="en-US" b="1" i="1"/>
                <a:t>PQRS</a:t>
              </a:r>
              <a:r>
                <a:rPr lang="en-US" altLang="en-US" b="1"/>
                <a:t> across line </a:t>
              </a:r>
              <a:r>
                <a:rPr lang="en-US" altLang="en-US" b="1" i="1"/>
                <a:t>m </a:t>
              </a:r>
              <a:r>
                <a:rPr lang="en-US" altLang="en-US" b="1"/>
                <a:t>and then translate it along</a:t>
              </a:r>
            </a:p>
          </p:txBody>
        </p:sp>
        <p:pic>
          <p:nvPicPr>
            <p:cNvPr id="9245" name="Picture 9"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8" y="1968"/>
              <a:ext cx="18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9221"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2057400"/>
            <a:ext cx="1857375" cy="2390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9216" name="Text Box 16"/>
          <p:cNvSpPr txBox="1">
            <a:spLocks noChangeArrowheads="1"/>
          </p:cNvSpPr>
          <p:nvPr/>
        </p:nvSpPr>
        <p:spPr bwMode="auto">
          <a:xfrm>
            <a:off x="533400" y="4800600"/>
            <a:ext cx="43592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1 </a:t>
            </a:r>
            <a:r>
              <a:rPr lang="en-US" altLang="en-US"/>
              <a:t>Draw </a:t>
            </a:r>
            <a:r>
              <a:rPr lang="en-US" altLang="en-US" i="1">
                <a:solidFill>
                  <a:srgbClr val="33CC33"/>
                </a:solidFill>
              </a:rPr>
              <a:t>P’Q’R’S’</a:t>
            </a:r>
            <a:r>
              <a:rPr lang="en-US" altLang="en-US"/>
              <a:t>, the </a:t>
            </a:r>
            <a:r>
              <a:rPr lang="en-US" altLang="en-US">
                <a:solidFill>
                  <a:srgbClr val="33CC33"/>
                </a:solidFill>
              </a:rPr>
              <a:t>reflection</a:t>
            </a:r>
            <a:r>
              <a:rPr lang="en-US" altLang="en-US"/>
              <a:t> image of </a:t>
            </a:r>
            <a:r>
              <a:rPr lang="en-US" altLang="en-US" i="1">
                <a:solidFill>
                  <a:srgbClr val="3333FF"/>
                </a:solidFill>
              </a:rPr>
              <a:t>PQRS</a:t>
            </a:r>
            <a:r>
              <a:rPr lang="en-US" altLang="en-US" i="1"/>
              <a:t>.</a:t>
            </a:r>
            <a:endParaRPr lang="en-US" altLang="en-US" b="1"/>
          </a:p>
        </p:txBody>
      </p:sp>
      <p:grpSp>
        <p:nvGrpSpPr>
          <p:cNvPr id="179225" name="Group 25"/>
          <p:cNvGrpSpPr>
            <a:grpSpLocks/>
          </p:cNvGrpSpPr>
          <p:nvPr/>
        </p:nvGrpSpPr>
        <p:grpSpPr bwMode="auto">
          <a:xfrm>
            <a:off x="5418138" y="4800600"/>
            <a:ext cx="1082675" cy="1447800"/>
            <a:chOff x="4118" y="1392"/>
            <a:chExt cx="682" cy="912"/>
          </a:xfrm>
        </p:grpSpPr>
        <p:sp>
          <p:nvSpPr>
            <p:cNvPr id="9236" name="Line 26"/>
            <p:cNvSpPr>
              <a:spLocks noChangeShapeType="1"/>
            </p:cNvSpPr>
            <p:nvPr/>
          </p:nvSpPr>
          <p:spPr bwMode="auto">
            <a:xfrm>
              <a:off x="4464" y="1536"/>
              <a:ext cx="144" cy="192"/>
            </a:xfrm>
            <a:prstGeom prst="line">
              <a:avLst/>
            </a:prstGeom>
            <a:noFill/>
            <a:ln w="28575">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7" name="Line 27"/>
            <p:cNvSpPr>
              <a:spLocks noChangeShapeType="1"/>
            </p:cNvSpPr>
            <p:nvPr/>
          </p:nvSpPr>
          <p:spPr bwMode="auto">
            <a:xfrm>
              <a:off x="4380" y="1864"/>
              <a:ext cx="144" cy="192"/>
            </a:xfrm>
            <a:prstGeom prst="line">
              <a:avLst/>
            </a:prstGeom>
            <a:noFill/>
            <a:ln w="28575">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8" name="Line 28"/>
            <p:cNvSpPr>
              <a:spLocks noChangeShapeType="1"/>
            </p:cNvSpPr>
            <p:nvPr/>
          </p:nvSpPr>
          <p:spPr bwMode="auto">
            <a:xfrm flipH="1">
              <a:off x="4368" y="1536"/>
              <a:ext cx="96" cy="336"/>
            </a:xfrm>
            <a:prstGeom prst="line">
              <a:avLst/>
            </a:prstGeom>
            <a:noFill/>
            <a:ln w="28575">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9" name="Line 29"/>
            <p:cNvSpPr>
              <a:spLocks noChangeShapeType="1"/>
            </p:cNvSpPr>
            <p:nvPr/>
          </p:nvSpPr>
          <p:spPr bwMode="auto">
            <a:xfrm flipH="1">
              <a:off x="4532" y="1728"/>
              <a:ext cx="76" cy="340"/>
            </a:xfrm>
            <a:prstGeom prst="line">
              <a:avLst/>
            </a:prstGeom>
            <a:noFill/>
            <a:ln w="28575">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40" name="Text Box 30"/>
            <p:cNvSpPr txBox="1">
              <a:spLocks noChangeArrowheads="1"/>
            </p:cNvSpPr>
            <p:nvPr/>
          </p:nvSpPr>
          <p:spPr bwMode="auto">
            <a:xfrm>
              <a:off x="4305" y="1392"/>
              <a:ext cx="25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CC33"/>
                  </a:solidFill>
                </a:rPr>
                <a:t>P’</a:t>
              </a:r>
            </a:p>
          </p:txBody>
        </p:sp>
        <p:sp>
          <p:nvSpPr>
            <p:cNvPr id="9241" name="Text Box 31"/>
            <p:cNvSpPr txBox="1">
              <a:spLocks noChangeArrowheads="1"/>
            </p:cNvSpPr>
            <p:nvPr/>
          </p:nvSpPr>
          <p:spPr bwMode="auto">
            <a:xfrm>
              <a:off x="4401" y="2054"/>
              <a:ext cx="27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CC33"/>
                  </a:solidFill>
                </a:rPr>
                <a:t>R’</a:t>
              </a:r>
            </a:p>
          </p:txBody>
        </p:sp>
        <p:sp>
          <p:nvSpPr>
            <p:cNvPr id="9242" name="Text Box 32"/>
            <p:cNvSpPr txBox="1">
              <a:spLocks noChangeArrowheads="1"/>
            </p:cNvSpPr>
            <p:nvPr/>
          </p:nvSpPr>
          <p:spPr bwMode="auto">
            <a:xfrm>
              <a:off x="4118" y="1814"/>
              <a:ext cx="28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CC33"/>
                  </a:solidFill>
                </a:rPr>
                <a:t>Q’</a:t>
              </a:r>
            </a:p>
          </p:txBody>
        </p:sp>
        <p:sp>
          <p:nvSpPr>
            <p:cNvPr id="9243" name="Text Box 33"/>
            <p:cNvSpPr txBox="1">
              <a:spLocks noChangeArrowheads="1"/>
            </p:cNvSpPr>
            <p:nvPr/>
          </p:nvSpPr>
          <p:spPr bwMode="auto">
            <a:xfrm>
              <a:off x="4532" y="1526"/>
              <a:ext cx="26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CC33"/>
                  </a:solidFill>
                </a:rPr>
                <a:t>S’</a:t>
              </a:r>
            </a:p>
          </p:txBody>
        </p:sp>
      </p:grpSp>
      <p:grpSp>
        <p:nvGrpSpPr>
          <p:cNvPr id="179239" name="Group 39"/>
          <p:cNvGrpSpPr>
            <a:grpSpLocks/>
          </p:cNvGrpSpPr>
          <p:nvPr/>
        </p:nvGrpSpPr>
        <p:grpSpPr bwMode="auto">
          <a:xfrm>
            <a:off x="6400800" y="4800600"/>
            <a:ext cx="1117600" cy="1692275"/>
            <a:chOff x="4603" y="2918"/>
            <a:chExt cx="704" cy="1066"/>
          </a:xfrm>
        </p:grpSpPr>
        <p:grpSp>
          <p:nvGrpSpPr>
            <p:cNvPr id="9225" name="Group 19"/>
            <p:cNvGrpSpPr>
              <a:grpSpLocks/>
            </p:cNvGrpSpPr>
            <p:nvPr/>
          </p:nvGrpSpPr>
          <p:grpSpPr bwMode="auto">
            <a:xfrm>
              <a:off x="4762" y="3110"/>
              <a:ext cx="336" cy="528"/>
              <a:chOff x="4896" y="1584"/>
              <a:chExt cx="336" cy="528"/>
            </a:xfrm>
          </p:grpSpPr>
          <p:sp>
            <p:nvSpPr>
              <p:cNvPr id="9232" name="Line 20"/>
              <p:cNvSpPr>
                <a:spLocks noChangeShapeType="1"/>
              </p:cNvSpPr>
              <p:nvPr/>
            </p:nvSpPr>
            <p:spPr bwMode="auto">
              <a:xfrm flipH="1">
                <a:off x="4896" y="1584"/>
                <a:ext cx="144" cy="144"/>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3" name="Line 21"/>
              <p:cNvSpPr>
                <a:spLocks noChangeShapeType="1"/>
              </p:cNvSpPr>
              <p:nvPr/>
            </p:nvSpPr>
            <p:spPr bwMode="auto">
              <a:xfrm>
                <a:off x="5040" y="1584"/>
                <a:ext cx="192" cy="336"/>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4" name="Line 22"/>
              <p:cNvSpPr>
                <a:spLocks noChangeShapeType="1"/>
              </p:cNvSpPr>
              <p:nvPr/>
            </p:nvSpPr>
            <p:spPr bwMode="auto">
              <a:xfrm>
                <a:off x="4896" y="1728"/>
                <a:ext cx="144" cy="384"/>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5" name="Line 23"/>
              <p:cNvSpPr>
                <a:spLocks noChangeShapeType="1"/>
              </p:cNvSpPr>
              <p:nvPr/>
            </p:nvSpPr>
            <p:spPr bwMode="auto">
              <a:xfrm flipH="1">
                <a:off x="5040" y="1920"/>
                <a:ext cx="192" cy="192"/>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9226" name="Line 24"/>
            <p:cNvSpPr>
              <a:spLocks noChangeShapeType="1"/>
            </p:cNvSpPr>
            <p:nvPr/>
          </p:nvSpPr>
          <p:spPr bwMode="auto">
            <a:xfrm>
              <a:off x="4618" y="3014"/>
              <a:ext cx="48" cy="768"/>
            </a:xfrm>
            <a:prstGeom prst="line">
              <a:avLst/>
            </a:prstGeom>
            <a:noFill/>
            <a:ln w="2857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7" name="Text Box 34"/>
            <p:cNvSpPr txBox="1">
              <a:spLocks noChangeArrowheads="1"/>
            </p:cNvSpPr>
            <p:nvPr/>
          </p:nvSpPr>
          <p:spPr bwMode="auto">
            <a:xfrm>
              <a:off x="4603" y="3052"/>
              <a:ext cx="22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33FF"/>
                  </a:solidFill>
                </a:rPr>
                <a:t>S</a:t>
              </a:r>
            </a:p>
          </p:txBody>
        </p:sp>
        <p:sp>
          <p:nvSpPr>
            <p:cNvPr id="9228" name="Text Box 35"/>
            <p:cNvSpPr txBox="1">
              <a:spLocks noChangeArrowheads="1"/>
            </p:cNvSpPr>
            <p:nvPr/>
          </p:nvSpPr>
          <p:spPr bwMode="auto">
            <a:xfrm>
              <a:off x="4873" y="2918"/>
              <a:ext cx="21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33FF"/>
                  </a:solidFill>
                </a:rPr>
                <a:t>P</a:t>
              </a:r>
            </a:p>
          </p:txBody>
        </p:sp>
        <p:sp>
          <p:nvSpPr>
            <p:cNvPr id="9229" name="Text Box 36"/>
            <p:cNvSpPr txBox="1">
              <a:spLocks noChangeArrowheads="1"/>
            </p:cNvSpPr>
            <p:nvPr/>
          </p:nvSpPr>
          <p:spPr bwMode="auto">
            <a:xfrm>
              <a:off x="4825" y="3628"/>
              <a:ext cx="227"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33FF"/>
                  </a:solidFill>
                </a:rPr>
                <a:t>R</a:t>
              </a:r>
            </a:p>
          </p:txBody>
        </p:sp>
        <p:sp>
          <p:nvSpPr>
            <p:cNvPr id="9230" name="Text Box 37"/>
            <p:cNvSpPr txBox="1">
              <a:spLocks noChangeArrowheads="1"/>
            </p:cNvSpPr>
            <p:nvPr/>
          </p:nvSpPr>
          <p:spPr bwMode="auto">
            <a:xfrm>
              <a:off x="5065" y="3376"/>
              <a:ext cx="24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33FF"/>
                  </a:solidFill>
                </a:rPr>
                <a:t>Q</a:t>
              </a:r>
            </a:p>
          </p:txBody>
        </p:sp>
        <p:sp>
          <p:nvSpPr>
            <p:cNvPr id="9231" name="Text Box 38"/>
            <p:cNvSpPr txBox="1">
              <a:spLocks noChangeArrowheads="1"/>
            </p:cNvSpPr>
            <p:nvPr/>
          </p:nvSpPr>
          <p:spPr bwMode="auto">
            <a:xfrm>
              <a:off x="4608" y="3734"/>
              <a:ext cx="27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m</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9216"/>
                                        </p:tgtEl>
                                        <p:attrNameLst>
                                          <p:attrName>style.visibility</p:attrName>
                                        </p:attrNameLst>
                                      </p:cBhvr>
                                      <p:to>
                                        <p:strVal val="visible"/>
                                      </p:to>
                                    </p:set>
                                    <p:animEffect transition="in" filter="dissolve">
                                      <p:cBhvr>
                                        <p:cTn id="7" dur="500"/>
                                        <p:tgtEl>
                                          <p:spTgt spid="1792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179239"/>
                                        </p:tgtEl>
                                        <p:attrNameLst>
                                          <p:attrName>style.visibility</p:attrName>
                                        </p:attrNameLst>
                                      </p:cBhvr>
                                      <p:to>
                                        <p:strVal val="visible"/>
                                      </p:to>
                                    </p:set>
                                    <p:animEffect transition="in" filter="checkerboard(across)">
                                      <p:cBhvr>
                                        <p:cTn id="12" dur="500"/>
                                        <p:tgtEl>
                                          <p:spTgt spid="17923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179225"/>
                                        </p:tgtEl>
                                        <p:attrNameLst>
                                          <p:attrName>style.visibility</p:attrName>
                                        </p:attrNameLst>
                                      </p:cBhvr>
                                      <p:to>
                                        <p:strVal val="visible"/>
                                      </p:to>
                                    </p:set>
                                    <p:animEffect transition="in" filter="checkerboard(across)">
                                      <p:cBhvr>
                                        <p:cTn id="17" dur="500"/>
                                        <p:tgtEl>
                                          <p:spTgt spid="1792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2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1A Continued</a:t>
            </a:r>
          </a:p>
        </p:txBody>
      </p:sp>
      <p:grpSp>
        <p:nvGrpSpPr>
          <p:cNvPr id="180266" name="Group 42"/>
          <p:cNvGrpSpPr>
            <a:grpSpLocks/>
          </p:cNvGrpSpPr>
          <p:nvPr/>
        </p:nvGrpSpPr>
        <p:grpSpPr bwMode="auto">
          <a:xfrm>
            <a:off x="685800" y="1676400"/>
            <a:ext cx="4130675" cy="1187450"/>
            <a:chOff x="614" y="1556"/>
            <a:chExt cx="2602" cy="748"/>
          </a:xfrm>
        </p:grpSpPr>
        <p:sp>
          <p:nvSpPr>
            <p:cNvPr id="10275" name="Text Box 7"/>
            <p:cNvSpPr txBox="1">
              <a:spLocks noChangeArrowheads="1"/>
            </p:cNvSpPr>
            <p:nvPr/>
          </p:nvSpPr>
          <p:spPr bwMode="auto">
            <a:xfrm>
              <a:off x="614" y="1556"/>
              <a:ext cx="2602"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2</a:t>
              </a:r>
              <a:r>
                <a:rPr lang="en-US" altLang="en-US"/>
                <a:t> </a:t>
              </a:r>
              <a:r>
                <a:rPr lang="en-US" altLang="en-US">
                  <a:solidFill>
                    <a:srgbClr val="FF0000"/>
                  </a:solidFill>
                </a:rPr>
                <a:t>Translate</a:t>
              </a:r>
              <a:r>
                <a:rPr lang="en-US" altLang="en-US"/>
                <a:t> </a:t>
              </a:r>
              <a:r>
                <a:rPr lang="en-US" altLang="en-US" i="1">
                  <a:solidFill>
                    <a:srgbClr val="33CC33"/>
                  </a:solidFill>
                </a:rPr>
                <a:t>P’Q’R’S’</a:t>
              </a:r>
              <a:r>
                <a:rPr lang="en-US" altLang="en-US"/>
                <a:t> along   to find the final image, </a:t>
              </a:r>
              <a:r>
                <a:rPr lang="en-US" altLang="en-US" i="1">
                  <a:solidFill>
                    <a:srgbClr val="FF0000"/>
                  </a:solidFill>
                </a:rPr>
                <a:t>P”Q”R”S”</a:t>
              </a:r>
              <a:r>
                <a:rPr lang="en-US" altLang="en-US" i="1"/>
                <a:t>.</a:t>
              </a:r>
              <a:endParaRPr lang="en-US" altLang="en-US" b="1"/>
            </a:p>
          </p:txBody>
        </p:sp>
        <p:pic>
          <p:nvPicPr>
            <p:cNvPr id="10276" name="Picture 9"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 y="1851"/>
              <a:ext cx="13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244" name="Group 11"/>
          <p:cNvGrpSpPr>
            <a:grpSpLocks/>
          </p:cNvGrpSpPr>
          <p:nvPr/>
        </p:nvGrpSpPr>
        <p:grpSpPr bwMode="auto">
          <a:xfrm>
            <a:off x="7491413" y="4206875"/>
            <a:ext cx="533400" cy="838200"/>
            <a:chOff x="4896" y="1584"/>
            <a:chExt cx="336" cy="528"/>
          </a:xfrm>
        </p:grpSpPr>
        <p:sp>
          <p:nvSpPr>
            <p:cNvPr id="10271" name="Line 12"/>
            <p:cNvSpPr>
              <a:spLocks noChangeShapeType="1"/>
            </p:cNvSpPr>
            <p:nvPr/>
          </p:nvSpPr>
          <p:spPr bwMode="auto">
            <a:xfrm flipH="1">
              <a:off x="4896" y="1584"/>
              <a:ext cx="144" cy="144"/>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2" name="Line 13"/>
            <p:cNvSpPr>
              <a:spLocks noChangeShapeType="1"/>
            </p:cNvSpPr>
            <p:nvPr/>
          </p:nvSpPr>
          <p:spPr bwMode="auto">
            <a:xfrm>
              <a:off x="5040" y="1584"/>
              <a:ext cx="192" cy="336"/>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3" name="Line 14"/>
            <p:cNvSpPr>
              <a:spLocks noChangeShapeType="1"/>
            </p:cNvSpPr>
            <p:nvPr/>
          </p:nvSpPr>
          <p:spPr bwMode="auto">
            <a:xfrm>
              <a:off x="4896" y="1728"/>
              <a:ext cx="144" cy="384"/>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4" name="Line 15"/>
            <p:cNvSpPr>
              <a:spLocks noChangeShapeType="1"/>
            </p:cNvSpPr>
            <p:nvPr/>
          </p:nvSpPr>
          <p:spPr bwMode="auto">
            <a:xfrm flipH="1">
              <a:off x="5040" y="1920"/>
              <a:ext cx="192" cy="192"/>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0245" name="Line 16"/>
          <p:cNvSpPr>
            <a:spLocks noChangeShapeType="1"/>
          </p:cNvSpPr>
          <p:nvPr/>
        </p:nvSpPr>
        <p:spPr bwMode="auto">
          <a:xfrm>
            <a:off x="7262813" y="4054475"/>
            <a:ext cx="76200" cy="1219200"/>
          </a:xfrm>
          <a:prstGeom prst="line">
            <a:avLst/>
          </a:prstGeom>
          <a:noFill/>
          <a:ln w="2857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0246" name="Group 17"/>
          <p:cNvGrpSpPr>
            <a:grpSpLocks/>
          </p:cNvGrpSpPr>
          <p:nvPr/>
        </p:nvGrpSpPr>
        <p:grpSpPr bwMode="auto">
          <a:xfrm>
            <a:off x="6256338" y="3902075"/>
            <a:ext cx="1082675" cy="1447800"/>
            <a:chOff x="4118" y="1392"/>
            <a:chExt cx="682" cy="912"/>
          </a:xfrm>
        </p:grpSpPr>
        <p:sp>
          <p:nvSpPr>
            <p:cNvPr id="10263" name="Line 18"/>
            <p:cNvSpPr>
              <a:spLocks noChangeShapeType="1"/>
            </p:cNvSpPr>
            <p:nvPr/>
          </p:nvSpPr>
          <p:spPr bwMode="auto">
            <a:xfrm>
              <a:off x="4464" y="1536"/>
              <a:ext cx="144" cy="192"/>
            </a:xfrm>
            <a:prstGeom prst="line">
              <a:avLst/>
            </a:prstGeom>
            <a:noFill/>
            <a:ln w="28575">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4" name="Line 19"/>
            <p:cNvSpPr>
              <a:spLocks noChangeShapeType="1"/>
            </p:cNvSpPr>
            <p:nvPr/>
          </p:nvSpPr>
          <p:spPr bwMode="auto">
            <a:xfrm>
              <a:off x="4380" y="1864"/>
              <a:ext cx="144" cy="192"/>
            </a:xfrm>
            <a:prstGeom prst="line">
              <a:avLst/>
            </a:prstGeom>
            <a:noFill/>
            <a:ln w="28575">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5" name="Line 20"/>
            <p:cNvSpPr>
              <a:spLocks noChangeShapeType="1"/>
            </p:cNvSpPr>
            <p:nvPr/>
          </p:nvSpPr>
          <p:spPr bwMode="auto">
            <a:xfrm flipH="1">
              <a:off x="4368" y="1536"/>
              <a:ext cx="96" cy="336"/>
            </a:xfrm>
            <a:prstGeom prst="line">
              <a:avLst/>
            </a:prstGeom>
            <a:noFill/>
            <a:ln w="28575">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6" name="Line 21"/>
            <p:cNvSpPr>
              <a:spLocks noChangeShapeType="1"/>
            </p:cNvSpPr>
            <p:nvPr/>
          </p:nvSpPr>
          <p:spPr bwMode="auto">
            <a:xfrm flipH="1">
              <a:off x="4532" y="1728"/>
              <a:ext cx="76" cy="340"/>
            </a:xfrm>
            <a:prstGeom prst="line">
              <a:avLst/>
            </a:prstGeom>
            <a:noFill/>
            <a:ln w="28575">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7" name="Text Box 22"/>
            <p:cNvSpPr txBox="1">
              <a:spLocks noChangeArrowheads="1"/>
            </p:cNvSpPr>
            <p:nvPr/>
          </p:nvSpPr>
          <p:spPr bwMode="auto">
            <a:xfrm>
              <a:off x="4305" y="1392"/>
              <a:ext cx="25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CC33"/>
                  </a:solidFill>
                </a:rPr>
                <a:t>P’</a:t>
              </a:r>
            </a:p>
          </p:txBody>
        </p:sp>
        <p:sp>
          <p:nvSpPr>
            <p:cNvPr id="10268" name="Text Box 23"/>
            <p:cNvSpPr txBox="1">
              <a:spLocks noChangeArrowheads="1"/>
            </p:cNvSpPr>
            <p:nvPr/>
          </p:nvSpPr>
          <p:spPr bwMode="auto">
            <a:xfrm>
              <a:off x="4401" y="2054"/>
              <a:ext cx="27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CC33"/>
                  </a:solidFill>
                </a:rPr>
                <a:t>R’</a:t>
              </a:r>
            </a:p>
          </p:txBody>
        </p:sp>
        <p:sp>
          <p:nvSpPr>
            <p:cNvPr id="10269" name="Text Box 24"/>
            <p:cNvSpPr txBox="1">
              <a:spLocks noChangeArrowheads="1"/>
            </p:cNvSpPr>
            <p:nvPr/>
          </p:nvSpPr>
          <p:spPr bwMode="auto">
            <a:xfrm>
              <a:off x="4118" y="1814"/>
              <a:ext cx="28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CC33"/>
                  </a:solidFill>
                </a:rPr>
                <a:t>Q’</a:t>
              </a:r>
            </a:p>
          </p:txBody>
        </p:sp>
        <p:sp>
          <p:nvSpPr>
            <p:cNvPr id="10270" name="Text Box 25"/>
            <p:cNvSpPr txBox="1">
              <a:spLocks noChangeArrowheads="1"/>
            </p:cNvSpPr>
            <p:nvPr/>
          </p:nvSpPr>
          <p:spPr bwMode="auto">
            <a:xfrm>
              <a:off x="4532" y="1526"/>
              <a:ext cx="26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CC33"/>
                  </a:solidFill>
                </a:rPr>
                <a:t>S’</a:t>
              </a:r>
            </a:p>
          </p:txBody>
        </p:sp>
      </p:grpSp>
      <p:sp>
        <p:nvSpPr>
          <p:cNvPr id="10247" name="Text Box 26"/>
          <p:cNvSpPr txBox="1">
            <a:spLocks noChangeArrowheads="1"/>
          </p:cNvSpPr>
          <p:nvPr/>
        </p:nvSpPr>
        <p:spPr bwMode="auto">
          <a:xfrm>
            <a:off x="7239000" y="4114800"/>
            <a:ext cx="3571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33FF"/>
                </a:solidFill>
              </a:rPr>
              <a:t>S</a:t>
            </a:r>
          </a:p>
        </p:txBody>
      </p:sp>
      <p:sp>
        <p:nvSpPr>
          <p:cNvPr id="10248" name="Text Box 27"/>
          <p:cNvSpPr txBox="1">
            <a:spLocks noChangeArrowheads="1"/>
          </p:cNvSpPr>
          <p:nvPr/>
        </p:nvSpPr>
        <p:spPr bwMode="auto">
          <a:xfrm>
            <a:off x="7667625" y="3902075"/>
            <a:ext cx="3365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33FF"/>
                </a:solidFill>
              </a:rPr>
              <a:t>P</a:t>
            </a:r>
          </a:p>
        </p:txBody>
      </p:sp>
      <p:sp>
        <p:nvSpPr>
          <p:cNvPr id="10249" name="Text Box 28"/>
          <p:cNvSpPr txBox="1">
            <a:spLocks noChangeArrowheads="1"/>
          </p:cNvSpPr>
          <p:nvPr/>
        </p:nvSpPr>
        <p:spPr bwMode="auto">
          <a:xfrm>
            <a:off x="7591425" y="5029200"/>
            <a:ext cx="3603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33FF"/>
                </a:solidFill>
              </a:rPr>
              <a:t>R</a:t>
            </a:r>
          </a:p>
        </p:txBody>
      </p:sp>
      <p:sp>
        <p:nvSpPr>
          <p:cNvPr id="10250" name="Text Box 29"/>
          <p:cNvSpPr txBox="1">
            <a:spLocks noChangeArrowheads="1"/>
          </p:cNvSpPr>
          <p:nvPr/>
        </p:nvSpPr>
        <p:spPr bwMode="auto">
          <a:xfrm>
            <a:off x="7972425" y="4629150"/>
            <a:ext cx="3841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3333FF"/>
                </a:solidFill>
              </a:rPr>
              <a:t>Q</a:t>
            </a:r>
          </a:p>
        </p:txBody>
      </p:sp>
      <p:sp>
        <p:nvSpPr>
          <p:cNvPr id="10251" name="Text Box 30"/>
          <p:cNvSpPr txBox="1">
            <a:spLocks noChangeArrowheads="1"/>
          </p:cNvSpPr>
          <p:nvPr/>
        </p:nvSpPr>
        <p:spPr bwMode="auto">
          <a:xfrm>
            <a:off x="7246938" y="5197475"/>
            <a:ext cx="431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m</a:t>
            </a:r>
          </a:p>
        </p:txBody>
      </p:sp>
      <p:grpSp>
        <p:nvGrpSpPr>
          <p:cNvPr id="180255" name="Group 31"/>
          <p:cNvGrpSpPr>
            <a:grpSpLocks/>
          </p:cNvGrpSpPr>
          <p:nvPr/>
        </p:nvGrpSpPr>
        <p:grpSpPr bwMode="auto">
          <a:xfrm>
            <a:off x="6005513" y="2514600"/>
            <a:ext cx="1341437" cy="1524000"/>
            <a:chOff x="3960" y="576"/>
            <a:chExt cx="845" cy="960"/>
          </a:xfrm>
        </p:grpSpPr>
        <p:sp>
          <p:nvSpPr>
            <p:cNvPr id="10253" name="Line 32"/>
            <p:cNvSpPr>
              <a:spLocks noChangeShapeType="1"/>
            </p:cNvSpPr>
            <p:nvPr/>
          </p:nvSpPr>
          <p:spPr bwMode="auto">
            <a:xfrm flipH="1">
              <a:off x="4032" y="576"/>
              <a:ext cx="192" cy="864"/>
            </a:xfrm>
            <a:prstGeom prst="line">
              <a:avLst/>
            </a:prstGeom>
            <a:noFill/>
            <a:ln w="2857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4" name="Line 33"/>
            <p:cNvSpPr>
              <a:spLocks noChangeShapeType="1"/>
            </p:cNvSpPr>
            <p:nvPr/>
          </p:nvSpPr>
          <p:spPr bwMode="auto">
            <a:xfrm>
              <a:off x="4426" y="768"/>
              <a:ext cx="144" cy="192"/>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5" name="Line 34"/>
            <p:cNvSpPr>
              <a:spLocks noChangeShapeType="1"/>
            </p:cNvSpPr>
            <p:nvPr/>
          </p:nvSpPr>
          <p:spPr bwMode="auto">
            <a:xfrm>
              <a:off x="4342" y="1096"/>
              <a:ext cx="144" cy="192"/>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6" name="Line 35"/>
            <p:cNvSpPr>
              <a:spLocks noChangeShapeType="1"/>
            </p:cNvSpPr>
            <p:nvPr/>
          </p:nvSpPr>
          <p:spPr bwMode="auto">
            <a:xfrm flipH="1">
              <a:off x="4330" y="768"/>
              <a:ext cx="96" cy="33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7" name="Line 36"/>
            <p:cNvSpPr>
              <a:spLocks noChangeShapeType="1"/>
            </p:cNvSpPr>
            <p:nvPr/>
          </p:nvSpPr>
          <p:spPr bwMode="auto">
            <a:xfrm flipH="1">
              <a:off x="4494" y="960"/>
              <a:ext cx="76" cy="34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8" name="Text Box 37"/>
            <p:cNvSpPr txBox="1">
              <a:spLocks noChangeArrowheads="1"/>
            </p:cNvSpPr>
            <p:nvPr/>
          </p:nvSpPr>
          <p:spPr bwMode="auto">
            <a:xfrm>
              <a:off x="4267" y="624"/>
              <a:ext cx="29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P’’</a:t>
              </a:r>
            </a:p>
          </p:txBody>
        </p:sp>
        <p:sp>
          <p:nvSpPr>
            <p:cNvPr id="10259" name="Text Box 38"/>
            <p:cNvSpPr txBox="1">
              <a:spLocks noChangeArrowheads="1"/>
            </p:cNvSpPr>
            <p:nvPr/>
          </p:nvSpPr>
          <p:spPr bwMode="auto">
            <a:xfrm>
              <a:off x="4363" y="1286"/>
              <a:ext cx="313"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R’’</a:t>
              </a:r>
            </a:p>
          </p:txBody>
        </p:sp>
        <p:sp>
          <p:nvSpPr>
            <p:cNvPr id="10260" name="Text Box 39"/>
            <p:cNvSpPr txBox="1">
              <a:spLocks noChangeArrowheads="1"/>
            </p:cNvSpPr>
            <p:nvPr/>
          </p:nvSpPr>
          <p:spPr bwMode="auto">
            <a:xfrm>
              <a:off x="4080" y="1046"/>
              <a:ext cx="32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Q’’</a:t>
              </a:r>
            </a:p>
          </p:txBody>
        </p:sp>
        <p:sp>
          <p:nvSpPr>
            <p:cNvPr id="10261" name="Text Box 40"/>
            <p:cNvSpPr txBox="1">
              <a:spLocks noChangeArrowheads="1"/>
            </p:cNvSpPr>
            <p:nvPr/>
          </p:nvSpPr>
          <p:spPr bwMode="auto">
            <a:xfrm>
              <a:off x="4494" y="758"/>
              <a:ext cx="311"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S’’</a:t>
              </a:r>
            </a:p>
          </p:txBody>
        </p:sp>
        <p:pic>
          <p:nvPicPr>
            <p:cNvPr id="10262" name="Picture 41"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0" y="768"/>
              <a:ext cx="120"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afterEffect">
                                  <p:stCondLst>
                                    <p:cond delay="0"/>
                                  </p:stCondLst>
                                  <p:childTnLst>
                                    <p:set>
                                      <p:cBhvr>
                                        <p:cTn id="6" dur="1" fill="hold">
                                          <p:stCondLst>
                                            <p:cond delay="0"/>
                                          </p:stCondLst>
                                        </p:cTn>
                                        <p:tgtEl>
                                          <p:spTgt spid="180266"/>
                                        </p:tgtEl>
                                        <p:attrNameLst>
                                          <p:attrName>style.visibility</p:attrName>
                                        </p:attrNameLst>
                                      </p:cBhvr>
                                      <p:to>
                                        <p:strVal val="visible"/>
                                      </p:to>
                                    </p:set>
                                    <p:anim calcmode="lin" valueType="num">
                                      <p:cBhvr>
                                        <p:cTn id="7" dur="1000" fill="hold"/>
                                        <p:tgtEl>
                                          <p:spTgt spid="180266"/>
                                        </p:tgtEl>
                                        <p:attrNameLst>
                                          <p:attrName>ppt_x</p:attrName>
                                        </p:attrNameLst>
                                      </p:cBhvr>
                                      <p:tavLst>
                                        <p:tav tm="0">
                                          <p:val>
                                            <p:strVal val="#ppt_x-.2"/>
                                          </p:val>
                                        </p:tav>
                                        <p:tav tm="100000">
                                          <p:val>
                                            <p:strVal val="#ppt_x"/>
                                          </p:val>
                                        </p:tav>
                                      </p:tavLst>
                                    </p:anim>
                                    <p:anim calcmode="lin" valueType="num">
                                      <p:cBhvr>
                                        <p:cTn id="8" dur="1000" fill="hold"/>
                                        <p:tgtEl>
                                          <p:spTgt spid="18026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8026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nodeType="clickEffect">
                                  <p:stCondLst>
                                    <p:cond delay="0"/>
                                  </p:stCondLst>
                                  <p:childTnLst>
                                    <p:set>
                                      <p:cBhvr>
                                        <p:cTn id="13" dur="1" fill="hold">
                                          <p:stCondLst>
                                            <p:cond delay="0"/>
                                          </p:stCondLst>
                                        </p:cTn>
                                        <p:tgtEl>
                                          <p:spTgt spid="180255"/>
                                        </p:tgtEl>
                                        <p:attrNameLst>
                                          <p:attrName>style.visibility</p:attrName>
                                        </p:attrNameLst>
                                      </p:cBhvr>
                                      <p:to>
                                        <p:strVal val="visible"/>
                                      </p:to>
                                    </p:set>
                                    <p:animEffect transition="in" filter="dissolve">
                                      <p:cBhvr>
                                        <p:cTn id="14" dur="500"/>
                                        <p:tgtEl>
                                          <p:spTgt spid="1802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3676</TotalTime>
  <Words>1130</Words>
  <Application>Microsoft Office PowerPoint</Application>
  <PresentationFormat>On-screen Show (4:3)</PresentationFormat>
  <Paragraphs>148</Paragraphs>
  <Slides>23</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Verdana</vt:lpstr>
      <vt:lpstr>Arial</vt:lpstr>
      <vt:lpstr>Arial Black</vt:lpstr>
      <vt:lpstr>Script MT Bold</vt:lpstr>
      <vt:lpstr>Wingdings</vt:lpstr>
      <vt:lpstr>Arial MT Bl</vt:lpstr>
      <vt:lpstr>Symbol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Holt, Rinehart and Winston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HRW</dc:creator>
  <cp:lastModifiedBy>Trenton Murphey</cp:lastModifiedBy>
  <cp:revision>73</cp:revision>
  <dcterms:created xsi:type="dcterms:W3CDTF">2002-10-14T18:20:28Z</dcterms:created>
  <dcterms:modified xsi:type="dcterms:W3CDTF">2014-04-01T11:51:19Z</dcterms:modified>
</cp:coreProperties>
</file>