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7" r:id="rId2"/>
    <p:sldId id="260" r:id="rId3"/>
    <p:sldId id="262" r:id="rId4"/>
    <p:sldId id="355" r:id="rId5"/>
    <p:sldId id="356" r:id="rId6"/>
    <p:sldId id="357" r:id="rId7"/>
    <p:sldId id="358" r:id="rId8"/>
    <p:sldId id="359" r:id="rId9"/>
    <p:sldId id="360" r:id="rId10"/>
    <p:sldId id="361" r:id="rId11"/>
    <p:sldId id="362" r:id="rId12"/>
    <p:sldId id="363" r:id="rId13"/>
    <p:sldId id="364" r:id="rId14"/>
    <p:sldId id="365" r:id="rId15"/>
    <p:sldId id="385" r:id="rId16"/>
    <p:sldId id="367" r:id="rId17"/>
    <p:sldId id="366" r:id="rId18"/>
    <p:sldId id="368" r:id="rId19"/>
    <p:sldId id="370" r:id="rId20"/>
    <p:sldId id="371" r:id="rId21"/>
    <p:sldId id="372" r:id="rId22"/>
    <p:sldId id="373" r:id="rId23"/>
    <p:sldId id="374" r:id="rId24"/>
    <p:sldId id="375" r:id="rId25"/>
    <p:sldId id="376" r:id="rId26"/>
    <p:sldId id="377" r:id="rId27"/>
    <p:sldId id="378" r:id="rId28"/>
    <p:sldId id="379" r:id="rId29"/>
    <p:sldId id="380" r:id="rId30"/>
    <p:sldId id="381" r:id="rId31"/>
    <p:sldId id="383" r:id="rId32"/>
    <p:sldId id="384" r:id="rId33"/>
    <p:sldId id="353" r:id="rId34"/>
  </p:sldIdLst>
  <p:sldSz cx="9144000" cy="6858000" type="screen4x3"/>
  <p:notesSz cx="6858000" cy="9144000"/>
  <p:defaultTextStyle>
    <a:defPPr>
      <a:defRPr lang="en-US"/>
    </a:defPPr>
    <a:lvl1pPr algn="l" rtl="0" fontAlgn="base">
      <a:spcBef>
        <a:spcPct val="0"/>
      </a:spcBef>
      <a:spcAft>
        <a:spcPct val="0"/>
      </a:spcAft>
      <a:defRPr sz="2400" b="1" kern="1200">
        <a:solidFill>
          <a:schemeClr val="tx1"/>
        </a:solidFill>
        <a:latin typeface="Verdana" pitchFamily="34" charset="0"/>
        <a:ea typeface="+mn-ea"/>
        <a:cs typeface="Arial" charset="0"/>
      </a:defRPr>
    </a:lvl1pPr>
    <a:lvl2pPr marL="457200" algn="l" rtl="0" fontAlgn="base">
      <a:spcBef>
        <a:spcPct val="0"/>
      </a:spcBef>
      <a:spcAft>
        <a:spcPct val="0"/>
      </a:spcAft>
      <a:defRPr sz="2400" b="1" kern="1200">
        <a:solidFill>
          <a:schemeClr val="tx1"/>
        </a:solidFill>
        <a:latin typeface="Verdana" pitchFamily="34" charset="0"/>
        <a:ea typeface="+mn-ea"/>
        <a:cs typeface="Arial" charset="0"/>
      </a:defRPr>
    </a:lvl2pPr>
    <a:lvl3pPr marL="914400" algn="l" rtl="0" fontAlgn="base">
      <a:spcBef>
        <a:spcPct val="0"/>
      </a:spcBef>
      <a:spcAft>
        <a:spcPct val="0"/>
      </a:spcAft>
      <a:defRPr sz="2400" b="1" kern="1200">
        <a:solidFill>
          <a:schemeClr val="tx1"/>
        </a:solidFill>
        <a:latin typeface="Verdana" pitchFamily="34" charset="0"/>
        <a:ea typeface="+mn-ea"/>
        <a:cs typeface="Arial" charset="0"/>
      </a:defRPr>
    </a:lvl3pPr>
    <a:lvl4pPr marL="1371600" algn="l" rtl="0" fontAlgn="base">
      <a:spcBef>
        <a:spcPct val="0"/>
      </a:spcBef>
      <a:spcAft>
        <a:spcPct val="0"/>
      </a:spcAft>
      <a:defRPr sz="2400" b="1" kern="1200">
        <a:solidFill>
          <a:schemeClr val="tx1"/>
        </a:solidFill>
        <a:latin typeface="Verdana" pitchFamily="34" charset="0"/>
        <a:ea typeface="+mn-ea"/>
        <a:cs typeface="Arial" charset="0"/>
      </a:defRPr>
    </a:lvl4pPr>
    <a:lvl5pPr marL="1828800" algn="l" rtl="0" fontAlgn="base">
      <a:spcBef>
        <a:spcPct val="0"/>
      </a:spcBef>
      <a:spcAft>
        <a:spcPct val="0"/>
      </a:spcAft>
      <a:defRPr sz="2400" b="1" kern="1200">
        <a:solidFill>
          <a:schemeClr val="tx1"/>
        </a:solidFill>
        <a:latin typeface="Verdana" pitchFamily="34" charset="0"/>
        <a:ea typeface="+mn-ea"/>
        <a:cs typeface="Arial" charset="0"/>
      </a:defRPr>
    </a:lvl5pPr>
    <a:lvl6pPr marL="2286000" algn="l" defTabSz="914400" rtl="0" eaLnBrk="1" latinLnBrk="0" hangingPunct="1">
      <a:defRPr sz="2400" b="1" kern="1200">
        <a:solidFill>
          <a:schemeClr val="tx1"/>
        </a:solidFill>
        <a:latin typeface="Verdana" pitchFamily="34" charset="0"/>
        <a:ea typeface="+mn-ea"/>
        <a:cs typeface="Arial" charset="0"/>
      </a:defRPr>
    </a:lvl6pPr>
    <a:lvl7pPr marL="2743200" algn="l" defTabSz="914400" rtl="0" eaLnBrk="1" latinLnBrk="0" hangingPunct="1">
      <a:defRPr sz="2400" b="1" kern="1200">
        <a:solidFill>
          <a:schemeClr val="tx1"/>
        </a:solidFill>
        <a:latin typeface="Verdana" pitchFamily="34" charset="0"/>
        <a:ea typeface="+mn-ea"/>
        <a:cs typeface="Arial" charset="0"/>
      </a:defRPr>
    </a:lvl7pPr>
    <a:lvl8pPr marL="3200400" algn="l" defTabSz="914400" rtl="0" eaLnBrk="1" latinLnBrk="0" hangingPunct="1">
      <a:defRPr sz="2400" b="1" kern="1200">
        <a:solidFill>
          <a:schemeClr val="tx1"/>
        </a:solidFill>
        <a:latin typeface="Verdana" pitchFamily="34" charset="0"/>
        <a:ea typeface="+mn-ea"/>
        <a:cs typeface="Arial" charset="0"/>
      </a:defRPr>
    </a:lvl8pPr>
    <a:lvl9pPr marL="3657600" algn="l" defTabSz="914400" rtl="0" eaLnBrk="1" latinLnBrk="0" hangingPunct="1">
      <a:defRPr sz="2400" b="1"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33CC33"/>
    <a:srgbClr val="BBE0E3"/>
    <a:srgbClr val="3333FF"/>
    <a:srgbClr val="FF0000"/>
    <a:srgbClr val="006699"/>
    <a:srgbClr val="FFFF00"/>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95" autoAdjust="0"/>
    <p:restoredTop sz="93482" autoAdjust="0"/>
  </p:normalViewPr>
  <p:slideViewPr>
    <p:cSldViewPr>
      <p:cViewPr>
        <p:scale>
          <a:sx n="102" d="100"/>
          <a:sy n="102" d="100"/>
        </p:scale>
        <p:origin x="-108" y="-96"/>
      </p:cViewPr>
      <p:guideLst>
        <p:guide orient="horz" pos="2160"/>
        <p:guide orient="horz" pos="624"/>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Arial" charset="0"/>
                <a:cs typeface="Arial"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charset="0"/>
                <a:cs typeface="Arial" charset="0"/>
              </a:defRPr>
            </a:lvl1pPr>
          </a:lstStyle>
          <a:p>
            <a:pPr>
              <a:defRPr/>
            </a:pPr>
            <a:endParaRPr lang="en-US"/>
          </a:p>
        </p:txBody>
      </p:sp>
      <p:sp>
        <p:nvSpPr>
          <p:cNvPr id="3584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Arial" charset="0"/>
                <a:cs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charset="0"/>
                <a:cs typeface="Arial" charset="0"/>
              </a:defRPr>
            </a:lvl1pPr>
          </a:lstStyle>
          <a:p>
            <a:pPr>
              <a:defRPr/>
            </a:pPr>
            <a:fld id="{95AC6E70-1C07-431A-AD80-F429797B6E54}" type="slidenum">
              <a:rPr lang="en-US"/>
              <a:pPr>
                <a:defRPr/>
              </a:pPr>
              <a:t>‹#›</a:t>
            </a:fld>
            <a:endParaRPr lang="en-US"/>
          </a:p>
        </p:txBody>
      </p:sp>
    </p:spTree>
    <p:extLst>
      <p:ext uri="{BB962C8B-B14F-4D97-AF65-F5344CB8AC3E}">
        <p14:creationId xmlns:p14="http://schemas.microsoft.com/office/powerpoint/2010/main" val="23231343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6EDECF-554A-44D2-8AFF-85E3EDE763E3}" type="slidenum">
              <a:rPr lang="en-US"/>
              <a:pPr>
                <a:defRPr/>
              </a:pPr>
              <a:t>‹#›</a:t>
            </a:fld>
            <a:endParaRPr lang="en-US"/>
          </a:p>
        </p:txBody>
      </p:sp>
    </p:spTree>
    <p:extLst>
      <p:ext uri="{BB962C8B-B14F-4D97-AF65-F5344CB8AC3E}">
        <p14:creationId xmlns:p14="http://schemas.microsoft.com/office/powerpoint/2010/main" val="3176943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EAC098-73C1-4B16-8707-79DD1A6F6A10}" type="slidenum">
              <a:rPr lang="en-US"/>
              <a:pPr>
                <a:defRPr/>
              </a:pPr>
              <a:t>‹#›</a:t>
            </a:fld>
            <a:endParaRPr lang="en-US"/>
          </a:p>
        </p:txBody>
      </p:sp>
    </p:spTree>
    <p:extLst>
      <p:ext uri="{BB962C8B-B14F-4D97-AF65-F5344CB8AC3E}">
        <p14:creationId xmlns:p14="http://schemas.microsoft.com/office/powerpoint/2010/main" val="298923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C06B93-1418-4382-92E6-5A001E9D7171}" type="slidenum">
              <a:rPr lang="en-US"/>
              <a:pPr>
                <a:defRPr/>
              </a:pPr>
              <a:t>‹#›</a:t>
            </a:fld>
            <a:endParaRPr lang="en-US"/>
          </a:p>
        </p:txBody>
      </p:sp>
    </p:spTree>
    <p:extLst>
      <p:ext uri="{BB962C8B-B14F-4D97-AF65-F5344CB8AC3E}">
        <p14:creationId xmlns:p14="http://schemas.microsoft.com/office/powerpoint/2010/main" val="3846219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56425D6-F1B4-4E99-8BF9-6572A1564DA4}" type="slidenum">
              <a:rPr lang="en-US"/>
              <a:pPr>
                <a:defRPr/>
              </a:pPr>
              <a:t>‹#›</a:t>
            </a:fld>
            <a:endParaRPr lang="en-US"/>
          </a:p>
        </p:txBody>
      </p:sp>
    </p:spTree>
    <p:extLst>
      <p:ext uri="{BB962C8B-B14F-4D97-AF65-F5344CB8AC3E}">
        <p14:creationId xmlns:p14="http://schemas.microsoft.com/office/powerpoint/2010/main" val="4276221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EB22DE-07A8-4185-96E3-AA946E5C2BFA}" type="slidenum">
              <a:rPr lang="en-US"/>
              <a:pPr>
                <a:defRPr/>
              </a:pPr>
              <a:t>‹#›</a:t>
            </a:fld>
            <a:endParaRPr lang="en-US"/>
          </a:p>
        </p:txBody>
      </p:sp>
    </p:spTree>
    <p:extLst>
      <p:ext uri="{BB962C8B-B14F-4D97-AF65-F5344CB8AC3E}">
        <p14:creationId xmlns:p14="http://schemas.microsoft.com/office/powerpoint/2010/main" val="1889755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D9E9347-75A5-47EC-A25C-52D032BA4258}" type="slidenum">
              <a:rPr lang="en-US"/>
              <a:pPr>
                <a:defRPr/>
              </a:pPr>
              <a:t>‹#›</a:t>
            </a:fld>
            <a:endParaRPr lang="en-US"/>
          </a:p>
        </p:txBody>
      </p:sp>
    </p:spTree>
    <p:extLst>
      <p:ext uri="{BB962C8B-B14F-4D97-AF65-F5344CB8AC3E}">
        <p14:creationId xmlns:p14="http://schemas.microsoft.com/office/powerpoint/2010/main" val="1944572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0D55808-84EF-439F-B138-193E5D1ADC20}" type="slidenum">
              <a:rPr lang="en-US"/>
              <a:pPr>
                <a:defRPr/>
              </a:pPr>
              <a:t>‹#›</a:t>
            </a:fld>
            <a:endParaRPr lang="en-US"/>
          </a:p>
        </p:txBody>
      </p:sp>
    </p:spTree>
    <p:extLst>
      <p:ext uri="{BB962C8B-B14F-4D97-AF65-F5344CB8AC3E}">
        <p14:creationId xmlns:p14="http://schemas.microsoft.com/office/powerpoint/2010/main" val="325841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28D6AC1-3CD6-40DE-9FC0-596C9E8192D1}" type="slidenum">
              <a:rPr lang="en-US"/>
              <a:pPr>
                <a:defRPr/>
              </a:pPr>
              <a:t>‹#›</a:t>
            </a:fld>
            <a:endParaRPr lang="en-US"/>
          </a:p>
        </p:txBody>
      </p:sp>
    </p:spTree>
    <p:extLst>
      <p:ext uri="{BB962C8B-B14F-4D97-AF65-F5344CB8AC3E}">
        <p14:creationId xmlns:p14="http://schemas.microsoft.com/office/powerpoint/2010/main" val="2592209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A33AA6A-994A-4E15-B5DC-9C32687D3E96}" type="slidenum">
              <a:rPr lang="en-US"/>
              <a:pPr>
                <a:defRPr/>
              </a:pPr>
              <a:t>‹#›</a:t>
            </a:fld>
            <a:endParaRPr lang="en-US"/>
          </a:p>
        </p:txBody>
      </p:sp>
    </p:spTree>
    <p:extLst>
      <p:ext uri="{BB962C8B-B14F-4D97-AF65-F5344CB8AC3E}">
        <p14:creationId xmlns:p14="http://schemas.microsoft.com/office/powerpoint/2010/main" val="32203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17C3F4-EF47-4A42-9CC8-2430F55CA9D0}" type="slidenum">
              <a:rPr lang="en-US"/>
              <a:pPr>
                <a:defRPr/>
              </a:pPr>
              <a:t>‹#›</a:t>
            </a:fld>
            <a:endParaRPr lang="en-US"/>
          </a:p>
        </p:txBody>
      </p:sp>
    </p:spTree>
    <p:extLst>
      <p:ext uri="{BB962C8B-B14F-4D97-AF65-F5344CB8AC3E}">
        <p14:creationId xmlns:p14="http://schemas.microsoft.com/office/powerpoint/2010/main" val="2926026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E599B8-5C39-458F-BDA3-EDAF8689A10C}" type="slidenum">
              <a:rPr lang="en-US"/>
              <a:pPr>
                <a:defRPr/>
              </a:pPr>
              <a:t>‹#›</a:t>
            </a:fld>
            <a:endParaRPr lang="en-US"/>
          </a:p>
        </p:txBody>
      </p:sp>
    </p:spTree>
    <p:extLst>
      <p:ext uri="{BB962C8B-B14F-4D97-AF65-F5344CB8AC3E}">
        <p14:creationId xmlns:p14="http://schemas.microsoft.com/office/powerpoint/2010/main" val="2813000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mn-lt"/>
                <a:cs typeface="Arial" charset="0"/>
              </a:defRPr>
            </a:lvl1pPr>
          </a:lstStyle>
          <a:p>
            <a:pPr>
              <a:defRPr/>
            </a:pPr>
            <a:fld id="{77AACFF8-7CA1-4B2A-BFA4-C86951B15189}" type="slidenum">
              <a:rPr lang="en-US"/>
              <a:pPr>
                <a:defRPr/>
              </a:pPr>
              <a:t>‹#›</a:t>
            </a:fld>
            <a:endParaRPr lang="en-US"/>
          </a:p>
        </p:txBody>
      </p:sp>
      <p:pic>
        <p:nvPicPr>
          <p:cNvPr id="1031"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9"/>
          <p:cNvSpPr txBox="1">
            <a:spLocks noChangeArrowheads="1"/>
          </p:cNvSpPr>
          <p:nvPr userDrawn="1"/>
        </p:nvSpPr>
        <p:spPr bwMode="auto">
          <a:xfrm>
            <a:off x="-3175" y="6556375"/>
            <a:ext cx="30511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sz="1400">
                <a:solidFill>
                  <a:schemeClr val="bg1"/>
                </a:solidFill>
              </a:rPr>
              <a:t>Holt McDougal Algebra 1</a:t>
            </a:r>
          </a:p>
        </p:txBody>
      </p:sp>
      <p:grpSp>
        <p:nvGrpSpPr>
          <p:cNvPr id="1033" name="Group 13"/>
          <p:cNvGrpSpPr>
            <a:grpSpLocks/>
          </p:cNvGrpSpPr>
          <p:nvPr userDrawn="1"/>
        </p:nvGrpSpPr>
        <p:grpSpPr bwMode="auto">
          <a:xfrm>
            <a:off x="0" y="0"/>
            <a:ext cx="9144000" cy="6858000"/>
            <a:chOff x="0" y="0"/>
            <a:chExt cx="5760" cy="4320"/>
          </a:xfrm>
        </p:grpSpPr>
        <p:pic>
          <p:nvPicPr>
            <p:cNvPr id="1035"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sz="3200" b="0">
                <a:solidFill>
                  <a:schemeClr val="bg1"/>
                </a:solidFill>
                <a:latin typeface="Arial Black" pitchFamily="34" charset="0"/>
              </a:rPr>
              <a:t>Factoring </a:t>
            </a:r>
            <a:r>
              <a:rPr lang="en-US" altLang="en-US" sz="3200" b="0" i="1">
                <a:solidFill>
                  <a:schemeClr val="bg1"/>
                </a:solidFill>
                <a:latin typeface="Arial Black" pitchFamily="34" charset="0"/>
              </a:rPr>
              <a:t>x</a:t>
            </a:r>
            <a:r>
              <a:rPr lang="en-US" altLang="en-US" sz="3200" b="0" baseline="30000">
                <a:solidFill>
                  <a:schemeClr val="bg1"/>
                </a:solidFill>
                <a:latin typeface="Arial Black" pitchFamily="34" charset="0"/>
              </a:rPr>
              <a:t>2</a:t>
            </a:r>
            <a:r>
              <a:rPr lang="en-US" altLang="en-US" sz="3200" b="0">
                <a:solidFill>
                  <a:schemeClr val="bg1"/>
                </a:solidFill>
                <a:latin typeface="Arial Black" pitchFamily="34" charset="0"/>
              </a:rPr>
              <a:t> + </a:t>
            </a:r>
            <a:r>
              <a:rPr lang="en-US" altLang="en-US" sz="3200" b="0" i="1">
                <a:solidFill>
                  <a:schemeClr val="bg1"/>
                </a:solidFill>
                <a:latin typeface="Arial Black" pitchFamily="34" charset="0"/>
              </a:rPr>
              <a:t>bx</a:t>
            </a:r>
            <a:r>
              <a:rPr lang="en-US" altLang="en-US" sz="3200" b="0">
                <a:solidFill>
                  <a:schemeClr val="bg1"/>
                </a:solidFill>
                <a:latin typeface="Arial Black" pitchFamily="34" charset="0"/>
              </a:rPr>
              <a:t> + </a:t>
            </a:r>
            <a:r>
              <a:rPr lang="en-US" altLang="en-US" sz="3200" b="0" i="1">
                <a:solidFill>
                  <a:schemeClr val="bg1"/>
                </a:solidFill>
                <a:latin typeface="Arial Black" pitchFamily="34" charset="0"/>
              </a:rPr>
              <a:t>c</a:t>
            </a:r>
            <a:endParaRPr lang="en-US" altLang="en-US" sz="3200" b="0" i="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3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4"/>
          <p:cNvSpPr txBox="1">
            <a:spLocks noChangeArrowheads="1"/>
          </p:cNvSpPr>
          <p:nvPr/>
        </p:nvSpPr>
        <p:spPr bwMode="auto">
          <a:xfrm>
            <a:off x="1371600" y="161925"/>
            <a:ext cx="7772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sz="3200" b="0">
                <a:solidFill>
                  <a:schemeClr val="bg1"/>
                </a:solidFill>
                <a:latin typeface="Arial Black" pitchFamily="34" charset="0"/>
              </a:rPr>
              <a:t>Factoring </a:t>
            </a:r>
            <a:r>
              <a:rPr lang="en-US" altLang="en-US" sz="3200" b="0" i="1">
                <a:solidFill>
                  <a:schemeClr val="bg1"/>
                </a:solidFill>
                <a:latin typeface="Arial Black" pitchFamily="34" charset="0"/>
              </a:rPr>
              <a:t>x</a:t>
            </a:r>
            <a:r>
              <a:rPr lang="en-US" altLang="en-US" sz="3200" b="0" baseline="30000">
                <a:solidFill>
                  <a:schemeClr val="bg1"/>
                </a:solidFill>
                <a:latin typeface="Arial Black" pitchFamily="34" charset="0"/>
              </a:rPr>
              <a:t>2</a:t>
            </a:r>
            <a:r>
              <a:rPr lang="en-US" altLang="en-US" sz="3200" b="0" i="1" baseline="30000">
                <a:solidFill>
                  <a:schemeClr val="bg1"/>
                </a:solidFill>
                <a:latin typeface="Arial Black" pitchFamily="34" charset="0"/>
              </a:rPr>
              <a:t> </a:t>
            </a:r>
            <a:r>
              <a:rPr lang="en-US" altLang="en-US" sz="3200" b="0">
                <a:solidFill>
                  <a:schemeClr val="bg1"/>
                </a:solidFill>
                <a:latin typeface="Arial Black" pitchFamily="34" charset="0"/>
              </a:rPr>
              <a:t>+</a:t>
            </a:r>
            <a:r>
              <a:rPr lang="en-US" altLang="en-US" sz="3200" b="0" i="1">
                <a:solidFill>
                  <a:schemeClr val="bg1"/>
                </a:solidFill>
                <a:latin typeface="Arial Black" pitchFamily="34" charset="0"/>
              </a:rPr>
              <a:t> bx </a:t>
            </a:r>
            <a:r>
              <a:rPr lang="en-US" altLang="en-US" sz="3200" b="0">
                <a:solidFill>
                  <a:schemeClr val="bg1"/>
                </a:solidFill>
                <a:latin typeface="Arial Black" pitchFamily="34" charset="0"/>
              </a:rPr>
              <a:t>+</a:t>
            </a:r>
            <a:r>
              <a:rPr lang="en-US" altLang="en-US" sz="3200" b="0" i="1">
                <a:solidFill>
                  <a:schemeClr val="bg1"/>
                </a:solidFill>
                <a:latin typeface="Arial Black" pitchFamily="34" charset="0"/>
              </a:rPr>
              <a:t> c</a:t>
            </a:r>
            <a:endParaRPr lang="en-US" altLang="en-US" b="0" i="1"/>
          </a:p>
        </p:txBody>
      </p:sp>
      <p:sp>
        <p:nvSpPr>
          <p:cNvPr id="2052" name="Text Box 8"/>
          <p:cNvSpPr txBox="1">
            <a:spLocks noChangeArrowheads="1"/>
          </p:cNvSpPr>
          <p:nvPr/>
        </p:nvSpPr>
        <p:spPr bwMode="auto">
          <a:xfrm>
            <a:off x="152400" y="6553200"/>
            <a:ext cx="2133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sz="1400">
                <a:solidFill>
                  <a:schemeClr val="bg1"/>
                </a:solidFill>
              </a:rPr>
              <a:t>Holt Algebra 1</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w="9525">
            <a:noFill/>
            <a:miter lim="800000"/>
            <a:headEnd/>
            <a:tailEnd/>
          </a:ln>
          <a:effec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rPr>
              <a:t>Warm Up</a:t>
            </a:r>
          </a:p>
        </p:txBody>
      </p:sp>
      <p:sp>
        <p:nvSpPr>
          <p:cNvPr id="4124" name="Text Box 28">
            <a:hlinkClick r:id="rId3" action="ppaction://hlinksldjump"/>
          </p:cNvPr>
          <p:cNvSpPr txBox="1">
            <a:spLocks noChangeArrowheads="1"/>
          </p:cNvSpPr>
          <p:nvPr/>
        </p:nvSpPr>
        <p:spPr bwMode="auto">
          <a:xfrm>
            <a:off x="3517900" y="3022600"/>
            <a:ext cx="3763963" cy="519113"/>
          </a:xfrm>
          <a:prstGeom prst="rect">
            <a:avLst/>
          </a:prstGeom>
          <a:noFill/>
          <a:ln w="9525">
            <a:noFill/>
            <a:miter lim="800000"/>
            <a:headEnd/>
            <a:tailEnd/>
          </a:ln>
          <a:effec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w="9525">
            <a:noFill/>
            <a:miter lim="800000"/>
            <a:headEnd/>
            <a:tailEnd/>
          </a:ln>
          <a:effec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0" y="6553200"/>
            <a:ext cx="304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sz="1400">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7"/>
          <p:cNvSpPr txBox="1">
            <a:spLocks noChangeArrowheads="1"/>
          </p:cNvSpPr>
          <p:nvPr/>
        </p:nvSpPr>
        <p:spPr bwMode="auto">
          <a:xfrm>
            <a:off x="609600" y="1295400"/>
            <a:ext cx="81311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The guess and check method is usually not the most efficient method of factoring a trinomial. Look at the product of (</a:t>
            </a:r>
            <a:r>
              <a:rPr lang="en-US" altLang="en-US" b="0" i="1"/>
              <a:t>x</a:t>
            </a:r>
            <a:r>
              <a:rPr lang="en-US" altLang="en-US" b="0"/>
              <a:t> + 3) and (</a:t>
            </a:r>
            <a:r>
              <a:rPr lang="en-US" altLang="en-US" b="0" i="1"/>
              <a:t>x</a:t>
            </a:r>
            <a:r>
              <a:rPr lang="en-US" altLang="en-US" b="0"/>
              <a:t> + 4).</a:t>
            </a:r>
          </a:p>
        </p:txBody>
      </p:sp>
      <p:sp>
        <p:nvSpPr>
          <p:cNvPr id="11267" name="Text Box 8"/>
          <p:cNvSpPr txBox="1">
            <a:spLocks noChangeArrowheads="1"/>
          </p:cNvSpPr>
          <p:nvPr/>
        </p:nvSpPr>
        <p:spPr bwMode="auto">
          <a:xfrm>
            <a:off x="1143000" y="3549650"/>
            <a:ext cx="76358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600">
                <a:solidFill>
                  <a:schemeClr val="bg2"/>
                </a:solidFill>
              </a:rPr>
              <a:t>(</a:t>
            </a:r>
            <a:r>
              <a:rPr lang="en-US" altLang="en-US" sz="3600" i="1">
                <a:solidFill>
                  <a:schemeClr val="bg2"/>
                </a:solidFill>
              </a:rPr>
              <a:t>x</a:t>
            </a:r>
            <a:r>
              <a:rPr lang="en-US" altLang="en-US" sz="3600">
                <a:solidFill>
                  <a:schemeClr val="bg2"/>
                </a:solidFill>
              </a:rPr>
              <a:t> + 3)(</a:t>
            </a:r>
            <a:r>
              <a:rPr lang="en-US" altLang="en-US" sz="3600" i="1">
                <a:solidFill>
                  <a:schemeClr val="bg2"/>
                </a:solidFill>
              </a:rPr>
              <a:t>x</a:t>
            </a:r>
            <a:r>
              <a:rPr lang="en-US" altLang="en-US" sz="3600">
                <a:solidFill>
                  <a:schemeClr val="bg2"/>
                </a:solidFill>
              </a:rPr>
              <a:t> +4) =</a:t>
            </a:r>
            <a:r>
              <a:rPr lang="en-US" altLang="en-US" sz="3600"/>
              <a:t> </a:t>
            </a:r>
            <a:r>
              <a:rPr lang="en-US" altLang="en-US" sz="3600" i="1">
                <a:solidFill>
                  <a:srgbClr val="FF0000"/>
                </a:solidFill>
              </a:rPr>
              <a:t>x</a:t>
            </a:r>
            <a:r>
              <a:rPr lang="en-US" altLang="en-US" sz="3600" baseline="30000">
                <a:solidFill>
                  <a:srgbClr val="FF0000"/>
                </a:solidFill>
              </a:rPr>
              <a:t>2</a:t>
            </a:r>
            <a:r>
              <a:rPr lang="en-US" altLang="en-US" sz="3600"/>
              <a:t> </a:t>
            </a:r>
            <a:r>
              <a:rPr lang="en-US" altLang="en-US" sz="3600">
                <a:solidFill>
                  <a:schemeClr val="bg2"/>
                </a:solidFill>
              </a:rPr>
              <a:t>+</a:t>
            </a:r>
            <a:r>
              <a:rPr lang="en-US" altLang="en-US" sz="3600"/>
              <a:t> </a:t>
            </a:r>
            <a:r>
              <a:rPr lang="en-US" altLang="en-US" sz="3600">
                <a:solidFill>
                  <a:srgbClr val="3333FF"/>
                </a:solidFill>
              </a:rPr>
              <a:t>7</a:t>
            </a:r>
            <a:r>
              <a:rPr lang="en-US" altLang="en-US" sz="3600" i="1">
                <a:solidFill>
                  <a:srgbClr val="3333FF"/>
                </a:solidFill>
              </a:rPr>
              <a:t>x</a:t>
            </a:r>
            <a:r>
              <a:rPr lang="en-US" altLang="en-US" sz="3600"/>
              <a:t> </a:t>
            </a:r>
            <a:r>
              <a:rPr lang="en-US" altLang="en-US" sz="3600">
                <a:solidFill>
                  <a:schemeClr val="bg2"/>
                </a:solidFill>
              </a:rPr>
              <a:t>+</a:t>
            </a:r>
            <a:r>
              <a:rPr lang="en-US" altLang="en-US" sz="3600"/>
              <a:t> </a:t>
            </a:r>
            <a:r>
              <a:rPr lang="en-US" altLang="en-US" sz="3600">
                <a:solidFill>
                  <a:srgbClr val="33CC33"/>
                </a:solidFill>
              </a:rPr>
              <a:t>12</a:t>
            </a:r>
            <a:endParaRPr lang="en-US" altLang="en-US" sz="3600" i="1">
              <a:solidFill>
                <a:srgbClr val="33CC33"/>
              </a:solidFill>
            </a:endParaRPr>
          </a:p>
        </p:txBody>
      </p:sp>
      <p:sp>
        <p:nvSpPr>
          <p:cNvPr id="123916" name="Arc 12"/>
          <p:cNvSpPr>
            <a:spLocks/>
          </p:cNvSpPr>
          <p:nvPr/>
        </p:nvSpPr>
        <p:spPr bwMode="auto">
          <a:xfrm rot="6660379">
            <a:off x="2602707" y="3036093"/>
            <a:ext cx="914400" cy="2309813"/>
          </a:xfrm>
          <a:custGeom>
            <a:avLst/>
            <a:gdLst>
              <a:gd name="T0" fmla="*/ 0 w 21600"/>
              <a:gd name="T1" fmla="*/ 0 h 26193"/>
              <a:gd name="T2" fmla="*/ 37824283 w 21600"/>
              <a:gd name="T3" fmla="*/ 203689386 h 26193"/>
              <a:gd name="T4" fmla="*/ 0 w 21600"/>
              <a:gd name="T5" fmla="*/ 167971986 h 26193"/>
              <a:gd name="T6" fmla="*/ 0 60000 65536"/>
              <a:gd name="T7" fmla="*/ 0 60000 65536"/>
              <a:gd name="T8" fmla="*/ 0 60000 65536"/>
              <a:gd name="T9" fmla="*/ 0 w 21600"/>
              <a:gd name="T10" fmla="*/ 0 h 26193"/>
              <a:gd name="T11" fmla="*/ 21600 w 21600"/>
              <a:gd name="T12" fmla="*/ 26193 h 26193"/>
            </a:gdLst>
            <a:ahLst/>
            <a:cxnLst>
              <a:cxn ang="T6">
                <a:pos x="T0" y="T1"/>
              </a:cxn>
              <a:cxn ang="T7">
                <a:pos x="T2" y="T3"/>
              </a:cxn>
              <a:cxn ang="T8">
                <a:pos x="T4" y="T5"/>
              </a:cxn>
            </a:cxnLst>
            <a:rect l="T9" t="T10" r="T11" b="T12"/>
            <a:pathLst>
              <a:path w="21600" h="26193" fill="none" extrusionOk="0">
                <a:moveTo>
                  <a:pt x="-1" y="0"/>
                </a:moveTo>
                <a:cubicBezTo>
                  <a:pt x="11929" y="0"/>
                  <a:pt x="21600" y="9670"/>
                  <a:pt x="21600" y="21600"/>
                </a:cubicBezTo>
                <a:cubicBezTo>
                  <a:pt x="21600" y="23144"/>
                  <a:pt x="21434" y="24684"/>
                  <a:pt x="21106" y="26193"/>
                </a:cubicBezTo>
              </a:path>
              <a:path w="21600" h="26193" stroke="0" extrusionOk="0">
                <a:moveTo>
                  <a:pt x="-1" y="0"/>
                </a:moveTo>
                <a:cubicBezTo>
                  <a:pt x="11929" y="0"/>
                  <a:pt x="21600" y="9670"/>
                  <a:pt x="21600" y="21600"/>
                </a:cubicBezTo>
                <a:cubicBezTo>
                  <a:pt x="21600" y="23144"/>
                  <a:pt x="21434" y="24684"/>
                  <a:pt x="21106" y="26193"/>
                </a:cubicBezTo>
                <a:lnTo>
                  <a:pt x="0" y="21600"/>
                </a:lnTo>
                <a:lnTo>
                  <a:pt x="-1" y="0"/>
                </a:lnTo>
                <a:close/>
              </a:path>
            </a:pathLst>
          </a:custGeom>
          <a:noFill/>
          <a:ln w="28575">
            <a:solidFill>
              <a:srgbClr val="3333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19"/>
          <p:cNvGrpSpPr>
            <a:grpSpLocks/>
          </p:cNvGrpSpPr>
          <p:nvPr/>
        </p:nvGrpSpPr>
        <p:grpSpPr bwMode="auto">
          <a:xfrm>
            <a:off x="1828800" y="2811463"/>
            <a:ext cx="1397000" cy="1227137"/>
            <a:chOff x="1152" y="1771"/>
            <a:chExt cx="880" cy="773"/>
          </a:xfrm>
        </p:grpSpPr>
        <p:sp>
          <p:nvSpPr>
            <p:cNvPr id="11278" name="Arc 11"/>
            <p:cNvSpPr>
              <a:spLocks/>
            </p:cNvSpPr>
            <p:nvPr/>
          </p:nvSpPr>
          <p:spPr bwMode="auto">
            <a:xfrm rot="-3445840">
              <a:off x="1304" y="1816"/>
              <a:ext cx="576" cy="880"/>
            </a:xfrm>
            <a:custGeom>
              <a:avLst/>
              <a:gdLst>
                <a:gd name="T0" fmla="*/ 0 w 21600"/>
                <a:gd name="T1" fmla="*/ 0 h 26193"/>
                <a:gd name="T2" fmla="*/ 15 w 21600"/>
                <a:gd name="T3" fmla="*/ 30 h 26193"/>
                <a:gd name="T4" fmla="*/ 0 w 21600"/>
                <a:gd name="T5" fmla="*/ 24 h 26193"/>
                <a:gd name="T6" fmla="*/ 0 60000 65536"/>
                <a:gd name="T7" fmla="*/ 0 60000 65536"/>
                <a:gd name="T8" fmla="*/ 0 60000 65536"/>
                <a:gd name="T9" fmla="*/ 0 w 21600"/>
                <a:gd name="T10" fmla="*/ 0 h 26193"/>
                <a:gd name="T11" fmla="*/ 21600 w 21600"/>
                <a:gd name="T12" fmla="*/ 26193 h 26193"/>
              </a:gdLst>
              <a:ahLst/>
              <a:cxnLst>
                <a:cxn ang="T6">
                  <a:pos x="T0" y="T1"/>
                </a:cxn>
                <a:cxn ang="T7">
                  <a:pos x="T2" y="T3"/>
                </a:cxn>
                <a:cxn ang="T8">
                  <a:pos x="T4" y="T5"/>
                </a:cxn>
              </a:cxnLst>
              <a:rect l="T9" t="T10" r="T11" b="T12"/>
              <a:pathLst>
                <a:path w="21600" h="26193" fill="none" extrusionOk="0">
                  <a:moveTo>
                    <a:pt x="-1" y="0"/>
                  </a:moveTo>
                  <a:cubicBezTo>
                    <a:pt x="11929" y="0"/>
                    <a:pt x="21600" y="9670"/>
                    <a:pt x="21600" y="21600"/>
                  </a:cubicBezTo>
                  <a:cubicBezTo>
                    <a:pt x="21600" y="23144"/>
                    <a:pt x="21434" y="24684"/>
                    <a:pt x="21106" y="26193"/>
                  </a:cubicBezTo>
                </a:path>
                <a:path w="21600" h="26193" stroke="0" extrusionOk="0">
                  <a:moveTo>
                    <a:pt x="-1" y="0"/>
                  </a:moveTo>
                  <a:cubicBezTo>
                    <a:pt x="11929" y="0"/>
                    <a:pt x="21600" y="9670"/>
                    <a:pt x="21600" y="21600"/>
                  </a:cubicBezTo>
                  <a:cubicBezTo>
                    <a:pt x="21600" y="23144"/>
                    <a:pt x="21434" y="24684"/>
                    <a:pt x="21106" y="26193"/>
                  </a:cubicBezTo>
                  <a:lnTo>
                    <a:pt x="0" y="21600"/>
                  </a:lnTo>
                  <a:lnTo>
                    <a:pt x="-1" y="0"/>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279" name="Text Box 14"/>
            <p:cNvSpPr txBox="1">
              <a:spLocks noChangeArrowheads="1"/>
            </p:cNvSpPr>
            <p:nvPr/>
          </p:nvSpPr>
          <p:spPr bwMode="auto">
            <a:xfrm>
              <a:off x="1434" y="1771"/>
              <a:ext cx="33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solidFill>
                    <a:srgbClr val="FF0000"/>
                  </a:solidFill>
                </a:rPr>
                <a:t>x</a:t>
              </a:r>
              <a:r>
                <a:rPr lang="en-US" altLang="en-US" baseline="30000">
                  <a:solidFill>
                    <a:srgbClr val="FF0000"/>
                  </a:solidFill>
                </a:rPr>
                <a:t>2</a:t>
              </a:r>
              <a:endParaRPr lang="en-US" altLang="en-US">
                <a:solidFill>
                  <a:srgbClr val="FF0000"/>
                </a:solidFill>
              </a:endParaRPr>
            </a:p>
          </p:txBody>
        </p:sp>
      </p:grpSp>
      <p:grpSp>
        <p:nvGrpSpPr>
          <p:cNvPr id="3" name="Group 20"/>
          <p:cNvGrpSpPr>
            <a:grpSpLocks/>
          </p:cNvGrpSpPr>
          <p:nvPr/>
        </p:nvGrpSpPr>
        <p:grpSpPr bwMode="auto">
          <a:xfrm>
            <a:off x="2794000" y="2819400"/>
            <a:ext cx="1397000" cy="1219200"/>
            <a:chOff x="1760" y="1776"/>
            <a:chExt cx="880" cy="768"/>
          </a:xfrm>
        </p:grpSpPr>
        <p:sp>
          <p:nvSpPr>
            <p:cNvPr id="11276" name="Arc 10"/>
            <p:cNvSpPr>
              <a:spLocks/>
            </p:cNvSpPr>
            <p:nvPr/>
          </p:nvSpPr>
          <p:spPr bwMode="auto">
            <a:xfrm rot="-3445840">
              <a:off x="1912" y="1816"/>
              <a:ext cx="576" cy="880"/>
            </a:xfrm>
            <a:custGeom>
              <a:avLst/>
              <a:gdLst>
                <a:gd name="T0" fmla="*/ 0 w 21600"/>
                <a:gd name="T1" fmla="*/ 0 h 26193"/>
                <a:gd name="T2" fmla="*/ 15 w 21600"/>
                <a:gd name="T3" fmla="*/ 30 h 26193"/>
                <a:gd name="T4" fmla="*/ 0 w 21600"/>
                <a:gd name="T5" fmla="*/ 24 h 26193"/>
                <a:gd name="T6" fmla="*/ 0 60000 65536"/>
                <a:gd name="T7" fmla="*/ 0 60000 65536"/>
                <a:gd name="T8" fmla="*/ 0 60000 65536"/>
                <a:gd name="T9" fmla="*/ 0 w 21600"/>
                <a:gd name="T10" fmla="*/ 0 h 26193"/>
                <a:gd name="T11" fmla="*/ 21600 w 21600"/>
                <a:gd name="T12" fmla="*/ 26193 h 26193"/>
              </a:gdLst>
              <a:ahLst/>
              <a:cxnLst>
                <a:cxn ang="T6">
                  <a:pos x="T0" y="T1"/>
                </a:cxn>
                <a:cxn ang="T7">
                  <a:pos x="T2" y="T3"/>
                </a:cxn>
                <a:cxn ang="T8">
                  <a:pos x="T4" y="T5"/>
                </a:cxn>
              </a:cxnLst>
              <a:rect l="T9" t="T10" r="T11" b="T12"/>
              <a:pathLst>
                <a:path w="21600" h="26193" fill="none" extrusionOk="0">
                  <a:moveTo>
                    <a:pt x="-1" y="0"/>
                  </a:moveTo>
                  <a:cubicBezTo>
                    <a:pt x="11929" y="0"/>
                    <a:pt x="21600" y="9670"/>
                    <a:pt x="21600" y="21600"/>
                  </a:cubicBezTo>
                  <a:cubicBezTo>
                    <a:pt x="21600" y="23144"/>
                    <a:pt x="21434" y="24684"/>
                    <a:pt x="21106" y="26193"/>
                  </a:cubicBezTo>
                </a:path>
                <a:path w="21600" h="26193" stroke="0" extrusionOk="0">
                  <a:moveTo>
                    <a:pt x="-1" y="0"/>
                  </a:moveTo>
                  <a:cubicBezTo>
                    <a:pt x="11929" y="0"/>
                    <a:pt x="21600" y="9670"/>
                    <a:pt x="21600" y="21600"/>
                  </a:cubicBezTo>
                  <a:cubicBezTo>
                    <a:pt x="21600" y="23144"/>
                    <a:pt x="21434" y="24684"/>
                    <a:pt x="21106" y="26193"/>
                  </a:cubicBezTo>
                  <a:lnTo>
                    <a:pt x="0" y="21600"/>
                  </a:lnTo>
                  <a:lnTo>
                    <a:pt x="-1" y="0"/>
                  </a:lnTo>
                  <a:close/>
                </a:path>
              </a:pathLst>
            </a:custGeom>
            <a:noFill/>
            <a:ln w="28575">
              <a:solidFill>
                <a:srgbClr val="33CC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277" name="Text Box 15"/>
            <p:cNvSpPr txBox="1">
              <a:spLocks noChangeArrowheads="1"/>
            </p:cNvSpPr>
            <p:nvPr/>
          </p:nvSpPr>
          <p:spPr bwMode="auto">
            <a:xfrm>
              <a:off x="2054" y="1776"/>
              <a:ext cx="3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33CC33"/>
                  </a:solidFill>
                </a:rPr>
                <a:t>12</a:t>
              </a:r>
            </a:p>
          </p:txBody>
        </p:sp>
      </p:grpSp>
      <p:grpSp>
        <p:nvGrpSpPr>
          <p:cNvPr id="4" name="Group 21"/>
          <p:cNvGrpSpPr>
            <a:grpSpLocks/>
          </p:cNvGrpSpPr>
          <p:nvPr/>
        </p:nvGrpSpPr>
        <p:grpSpPr bwMode="auto">
          <a:xfrm>
            <a:off x="2819400" y="3886200"/>
            <a:ext cx="909638" cy="781050"/>
            <a:chOff x="1776" y="2448"/>
            <a:chExt cx="573" cy="492"/>
          </a:xfrm>
        </p:grpSpPr>
        <p:sp>
          <p:nvSpPr>
            <p:cNvPr id="11274" name="Arc 13"/>
            <p:cNvSpPr>
              <a:spLocks/>
            </p:cNvSpPr>
            <p:nvPr/>
          </p:nvSpPr>
          <p:spPr bwMode="auto">
            <a:xfrm rot="8567534">
              <a:off x="1776" y="2448"/>
              <a:ext cx="384" cy="336"/>
            </a:xfrm>
            <a:custGeom>
              <a:avLst/>
              <a:gdLst>
                <a:gd name="T0" fmla="*/ 0 w 21600"/>
                <a:gd name="T1" fmla="*/ 0 h 21600"/>
                <a:gd name="T2" fmla="*/ 7 w 21600"/>
                <a:gd name="T3" fmla="*/ 5 h 21600"/>
                <a:gd name="T4" fmla="*/ 0 w 21600"/>
                <a:gd name="T5" fmla="*/ 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3333FF"/>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11275" name="Text Box 17"/>
            <p:cNvSpPr txBox="1">
              <a:spLocks noChangeArrowheads="1"/>
            </p:cNvSpPr>
            <p:nvPr/>
          </p:nvSpPr>
          <p:spPr bwMode="auto">
            <a:xfrm>
              <a:off x="1835" y="2652"/>
              <a:ext cx="51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33FF"/>
                  </a:solidFill>
                </a:rPr>
                <a:t>3</a:t>
              </a:r>
              <a:r>
                <a:rPr lang="en-US" altLang="en-US" i="1">
                  <a:solidFill>
                    <a:srgbClr val="3333FF"/>
                  </a:solidFill>
                </a:rPr>
                <a:t>x</a:t>
              </a:r>
              <a:endParaRPr lang="en-US" altLang="en-US">
                <a:solidFill>
                  <a:srgbClr val="3333FF"/>
                </a:solidFill>
              </a:endParaRPr>
            </a:p>
          </p:txBody>
        </p:sp>
      </p:grpSp>
      <p:sp>
        <p:nvSpPr>
          <p:cNvPr id="123922" name="Text Box 18"/>
          <p:cNvSpPr txBox="1">
            <a:spLocks noChangeArrowheads="1"/>
          </p:cNvSpPr>
          <p:nvPr/>
        </p:nvSpPr>
        <p:spPr bwMode="auto">
          <a:xfrm>
            <a:off x="2971800" y="4572000"/>
            <a:ext cx="604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3333FF"/>
                </a:solidFill>
              </a:rPr>
              <a:t>4</a:t>
            </a:r>
            <a:r>
              <a:rPr lang="en-US" altLang="en-US" i="1">
                <a:solidFill>
                  <a:srgbClr val="3333FF"/>
                </a:solidFill>
              </a:rPr>
              <a:t>x</a:t>
            </a:r>
            <a:endParaRPr lang="en-US" altLang="en-US">
              <a:solidFill>
                <a:srgbClr val="3333FF"/>
              </a:solidFill>
            </a:endParaRPr>
          </a:p>
        </p:txBody>
      </p:sp>
      <p:sp>
        <p:nvSpPr>
          <p:cNvPr id="123926" name="Text Box 22"/>
          <p:cNvSpPr txBox="1">
            <a:spLocks noChangeArrowheads="1"/>
          </p:cNvSpPr>
          <p:nvPr/>
        </p:nvSpPr>
        <p:spPr bwMode="auto">
          <a:xfrm>
            <a:off x="762000" y="5257800"/>
            <a:ext cx="7826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The coefficient of the middle term is the sum of 3 and 4. The third term is the product of 3 and 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3916"/>
                                        </p:tgtEl>
                                        <p:attrNameLst>
                                          <p:attrName>style.visibility</p:attrName>
                                        </p:attrNameLst>
                                      </p:cBhvr>
                                      <p:to>
                                        <p:strVal val="visible"/>
                                      </p:to>
                                    </p:set>
                                    <p:animEffect transition="in" filter="wipe(down)">
                                      <p:cBhvr>
                                        <p:cTn id="17" dur="2000"/>
                                        <p:tgtEl>
                                          <p:spTgt spid="123916"/>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23922"/>
                                        </p:tgtEl>
                                        <p:attrNameLst>
                                          <p:attrName>style.visibility</p:attrName>
                                        </p:attrNameLst>
                                      </p:cBhvr>
                                      <p:to>
                                        <p:strVal val="visible"/>
                                      </p:to>
                                    </p:set>
                                    <p:animEffect transition="in" filter="wipe(down)">
                                      <p:cBhvr>
                                        <p:cTn id="20" dur="2000"/>
                                        <p:tgtEl>
                                          <p:spTgt spid="12392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2000"/>
                                        <p:tgtEl>
                                          <p:spTgt spid="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123926"/>
                                        </p:tgtEl>
                                        <p:attrNameLst>
                                          <p:attrName>style.visibility</p:attrName>
                                        </p:attrNameLst>
                                      </p:cBhvr>
                                      <p:to>
                                        <p:strVal val="visible"/>
                                      </p:to>
                                    </p:set>
                                    <p:animEffect transition="in" filter="checkerboard(across)">
                                      <p:cBhvr>
                                        <p:cTn id="30" dur="1000"/>
                                        <p:tgtEl>
                                          <p:spTgt spid="1239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16" grpId="0" animBg="1"/>
      <p:bldP spid="123922" grpId="0"/>
      <p:bldP spid="1239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676400"/>
            <a:ext cx="78009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762000" y="1828800"/>
            <a:ext cx="79787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When </a:t>
            </a:r>
            <a:r>
              <a:rPr lang="en-US" altLang="en-US" b="0" i="1"/>
              <a:t>c</a:t>
            </a:r>
            <a:r>
              <a:rPr lang="en-US" altLang="en-US" b="0"/>
              <a:t> is positive, its factors have the same sign. The sign of </a:t>
            </a:r>
            <a:r>
              <a:rPr lang="en-US" altLang="en-US" b="0" i="1"/>
              <a:t>b</a:t>
            </a:r>
            <a:r>
              <a:rPr lang="en-US" altLang="en-US" b="0"/>
              <a:t> tells you whether the factors are positive or negative. When </a:t>
            </a:r>
            <a:r>
              <a:rPr lang="en-US" altLang="en-US" b="0" i="1"/>
              <a:t>b</a:t>
            </a:r>
            <a:r>
              <a:rPr lang="en-US" altLang="en-US" b="0"/>
              <a:t> is positive, the factors are positive and when </a:t>
            </a:r>
            <a:r>
              <a:rPr lang="en-US" altLang="en-US" b="0" i="1"/>
              <a:t>b </a:t>
            </a:r>
            <a:r>
              <a:rPr lang="en-US" altLang="en-US" b="0"/>
              <a:t>is negative, the factors are negative.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006699"/>
                </a:solidFill>
                <a:latin typeface="Arial Black" pitchFamily="34" charset="0"/>
              </a:rPr>
              <a:t>Example 2A: Factoring </a:t>
            </a:r>
            <a:r>
              <a:rPr lang="en-US" altLang="en-US" i="1">
                <a:solidFill>
                  <a:srgbClr val="006699"/>
                </a:solidFill>
                <a:latin typeface="Arial Black" pitchFamily="34" charset="0"/>
              </a:rPr>
              <a:t>x</a:t>
            </a:r>
            <a:r>
              <a:rPr lang="en-US" altLang="en-US" b="0" baseline="30000">
                <a:solidFill>
                  <a:srgbClr val="006699"/>
                </a:solidFill>
                <a:latin typeface="Arial Black" pitchFamily="34" charset="0"/>
              </a:rPr>
              <a:t>2 </a:t>
            </a:r>
            <a:r>
              <a:rPr lang="en-US" altLang="en-US" b="0">
                <a:solidFill>
                  <a:srgbClr val="006699"/>
                </a:solidFill>
                <a:latin typeface="Arial Black" pitchFamily="34" charset="0"/>
              </a:rPr>
              <a:t>+ </a:t>
            </a:r>
            <a:r>
              <a:rPr lang="en-US" altLang="en-US" b="0" i="1">
                <a:solidFill>
                  <a:srgbClr val="006699"/>
                </a:solidFill>
                <a:latin typeface="Arial Black" pitchFamily="34" charset="0"/>
              </a:rPr>
              <a:t>bx</a:t>
            </a:r>
            <a:r>
              <a:rPr lang="en-US" altLang="en-US" b="0">
                <a:solidFill>
                  <a:srgbClr val="006699"/>
                </a:solidFill>
                <a:latin typeface="Arial Black" pitchFamily="34" charset="0"/>
              </a:rPr>
              <a:t> + </a:t>
            </a:r>
            <a:r>
              <a:rPr lang="en-US" altLang="en-US" b="0" i="1">
                <a:solidFill>
                  <a:srgbClr val="006699"/>
                </a:solidFill>
                <a:latin typeface="Arial Black" pitchFamily="34" charset="0"/>
              </a:rPr>
              <a:t>c </a:t>
            </a:r>
            <a:r>
              <a:rPr lang="en-US" altLang="en-US" b="0">
                <a:solidFill>
                  <a:srgbClr val="006699"/>
                </a:solidFill>
                <a:latin typeface="Arial Black" pitchFamily="34" charset="0"/>
              </a:rPr>
              <a:t>When </a:t>
            </a:r>
            <a:r>
              <a:rPr lang="en-US" altLang="en-US" b="0" i="1">
                <a:solidFill>
                  <a:srgbClr val="006699"/>
                </a:solidFill>
                <a:latin typeface="Arial Black" pitchFamily="34" charset="0"/>
              </a:rPr>
              <a:t>c</a:t>
            </a:r>
            <a:r>
              <a:rPr lang="en-US" altLang="en-US" b="0">
                <a:solidFill>
                  <a:srgbClr val="006699"/>
                </a:solidFill>
                <a:latin typeface="Arial Black" pitchFamily="34" charset="0"/>
              </a:rPr>
              <a:t> is Positive</a:t>
            </a:r>
            <a:endParaRPr lang="en-US" altLang="en-US" sz="2600" b="0" i="1">
              <a:solidFill>
                <a:schemeClr val="accent2"/>
              </a:solidFill>
              <a:latin typeface="Arial MT Bl" charset="0"/>
            </a:endParaRPr>
          </a:p>
        </p:txBody>
      </p:sp>
      <p:sp>
        <p:nvSpPr>
          <p:cNvPr id="14339" name="Text Box 7"/>
          <p:cNvSpPr txBox="1">
            <a:spLocks noChangeArrowheads="1"/>
          </p:cNvSpPr>
          <p:nvPr/>
        </p:nvSpPr>
        <p:spPr bwMode="auto">
          <a:xfrm>
            <a:off x="1052513" y="2057400"/>
            <a:ext cx="2492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t>x</a:t>
            </a:r>
            <a:r>
              <a:rPr lang="en-US" altLang="en-US" baseline="30000"/>
              <a:t>2</a:t>
            </a:r>
            <a:r>
              <a:rPr lang="en-US" altLang="en-US"/>
              <a:t> + 6</a:t>
            </a:r>
            <a:r>
              <a:rPr lang="en-US" altLang="en-US" i="1"/>
              <a:t>x</a:t>
            </a:r>
            <a:r>
              <a:rPr lang="en-US" altLang="en-US"/>
              <a:t> + 5</a:t>
            </a:r>
            <a:endParaRPr lang="en-US" altLang="en-US" i="1"/>
          </a:p>
        </p:txBody>
      </p:sp>
      <p:sp>
        <p:nvSpPr>
          <p:cNvPr id="14340" name="Text Box 8"/>
          <p:cNvSpPr txBox="1">
            <a:spLocks noChangeArrowheads="1"/>
          </p:cNvSpPr>
          <p:nvPr/>
        </p:nvSpPr>
        <p:spPr bwMode="auto">
          <a:xfrm>
            <a:off x="1012825" y="1592263"/>
            <a:ext cx="7902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grpSp>
        <p:nvGrpSpPr>
          <p:cNvPr id="2" name="Group 27"/>
          <p:cNvGrpSpPr>
            <a:grpSpLocks/>
          </p:cNvGrpSpPr>
          <p:nvPr/>
        </p:nvGrpSpPr>
        <p:grpSpPr bwMode="auto">
          <a:xfrm>
            <a:off x="1038225" y="2590800"/>
            <a:ext cx="2568575" cy="457200"/>
            <a:chOff x="855" y="1632"/>
            <a:chExt cx="1618" cy="288"/>
          </a:xfrm>
        </p:grpSpPr>
        <p:sp>
          <p:nvSpPr>
            <p:cNvPr id="14357" name="Text Box 9"/>
            <p:cNvSpPr txBox="1">
              <a:spLocks noChangeArrowheads="1"/>
            </p:cNvSpPr>
            <p:nvPr/>
          </p:nvSpPr>
          <p:spPr bwMode="auto">
            <a:xfrm>
              <a:off x="855"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   )</a:t>
              </a:r>
            </a:p>
          </p:txBody>
        </p:sp>
        <p:sp>
          <p:nvSpPr>
            <p:cNvPr id="14358" name="Text Box 10"/>
            <p:cNvSpPr txBox="1">
              <a:spLocks noChangeArrowheads="1"/>
            </p:cNvSpPr>
            <p:nvPr/>
          </p:nvSpPr>
          <p:spPr bwMode="auto">
            <a:xfrm>
              <a:off x="1401"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14359" name="Text Box 11"/>
            <p:cNvSpPr txBox="1">
              <a:spLocks noChangeArrowheads="1"/>
            </p:cNvSpPr>
            <p:nvPr/>
          </p:nvSpPr>
          <p:spPr bwMode="auto">
            <a:xfrm>
              <a:off x="211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
        <p:nvSpPr>
          <p:cNvPr id="126988" name="Text Box 12"/>
          <p:cNvSpPr txBox="1">
            <a:spLocks noChangeArrowheads="1"/>
          </p:cNvSpPr>
          <p:nvPr/>
        </p:nvSpPr>
        <p:spPr bwMode="auto">
          <a:xfrm>
            <a:off x="3984625" y="2614613"/>
            <a:ext cx="5159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b = 6 and c = 5; look for factors of 5 whose sum is 6.  </a:t>
            </a:r>
          </a:p>
        </p:txBody>
      </p:sp>
      <p:grpSp>
        <p:nvGrpSpPr>
          <p:cNvPr id="3" name="Group 28"/>
          <p:cNvGrpSpPr>
            <a:grpSpLocks/>
          </p:cNvGrpSpPr>
          <p:nvPr/>
        </p:nvGrpSpPr>
        <p:grpSpPr bwMode="auto">
          <a:xfrm>
            <a:off x="1038225" y="3360738"/>
            <a:ext cx="3025775" cy="1066800"/>
            <a:chOff x="654" y="2117"/>
            <a:chExt cx="1906" cy="672"/>
          </a:xfrm>
        </p:grpSpPr>
        <p:sp>
          <p:nvSpPr>
            <p:cNvPr id="14352" name="Text Box 13"/>
            <p:cNvSpPr txBox="1">
              <a:spLocks noChangeArrowheads="1"/>
            </p:cNvSpPr>
            <p:nvPr/>
          </p:nvSpPr>
          <p:spPr bwMode="auto">
            <a:xfrm>
              <a:off x="654" y="2117"/>
              <a:ext cx="19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Factors of 5</a:t>
              </a:r>
              <a:r>
                <a:rPr lang="en-US" altLang="en-US">
                  <a:solidFill>
                    <a:srgbClr val="3333FF"/>
                  </a:solidFill>
                  <a:latin typeface="Arial" charset="0"/>
                </a:rPr>
                <a:t>   Sum</a:t>
              </a:r>
            </a:p>
          </p:txBody>
        </p:sp>
        <p:sp>
          <p:nvSpPr>
            <p:cNvPr id="14353" name="Line 14"/>
            <p:cNvSpPr>
              <a:spLocks noChangeShapeType="1"/>
            </p:cNvSpPr>
            <p:nvPr/>
          </p:nvSpPr>
          <p:spPr bwMode="auto">
            <a:xfrm>
              <a:off x="750" y="2357"/>
              <a:ext cx="163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4" name="Line 15"/>
            <p:cNvSpPr>
              <a:spLocks noChangeShapeType="1"/>
            </p:cNvSpPr>
            <p:nvPr/>
          </p:nvSpPr>
          <p:spPr bwMode="auto">
            <a:xfrm>
              <a:off x="1854" y="2165"/>
              <a:ext cx="0" cy="62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5" name="Text Box 16"/>
            <p:cNvSpPr txBox="1">
              <a:spLocks noChangeArrowheads="1"/>
            </p:cNvSpPr>
            <p:nvPr/>
          </p:nvSpPr>
          <p:spPr bwMode="auto">
            <a:xfrm>
              <a:off x="908" y="2453"/>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1</a:t>
              </a:r>
              <a:r>
                <a:rPr lang="en-US" altLang="en-US" b="0">
                  <a:latin typeface="Arial" charset="0"/>
                </a:rPr>
                <a:t> and </a:t>
              </a:r>
              <a:r>
                <a:rPr lang="en-US" altLang="en-US" b="0">
                  <a:solidFill>
                    <a:srgbClr val="FF0000"/>
                  </a:solidFill>
                  <a:latin typeface="Arial" charset="0"/>
                </a:rPr>
                <a:t>5</a:t>
              </a:r>
              <a:r>
                <a:rPr lang="en-US" altLang="en-US" b="0">
                  <a:latin typeface="Arial" charset="0"/>
                </a:rPr>
                <a:t>        6</a:t>
              </a:r>
            </a:p>
          </p:txBody>
        </p:sp>
        <p:sp>
          <p:nvSpPr>
            <p:cNvPr id="14356" name="Text Box 17"/>
            <p:cNvSpPr txBox="1">
              <a:spLocks noChangeArrowheads="1"/>
            </p:cNvSpPr>
            <p:nvPr/>
          </p:nvSpPr>
          <p:spPr bwMode="auto">
            <a:xfrm>
              <a:off x="2094" y="2357"/>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26994" name="Text Box 18"/>
          <p:cNvSpPr txBox="1">
            <a:spLocks noChangeArrowheads="1"/>
          </p:cNvSpPr>
          <p:nvPr/>
        </p:nvSpPr>
        <p:spPr bwMode="auto">
          <a:xfrm>
            <a:off x="3984625" y="3886200"/>
            <a:ext cx="4522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1 and 5.</a:t>
            </a:r>
          </a:p>
        </p:txBody>
      </p:sp>
      <p:sp>
        <p:nvSpPr>
          <p:cNvPr id="126995" name="Text Box 19"/>
          <p:cNvSpPr txBox="1">
            <a:spLocks noChangeArrowheads="1"/>
          </p:cNvSpPr>
          <p:nvPr/>
        </p:nvSpPr>
        <p:spPr bwMode="auto">
          <a:xfrm>
            <a:off x="228600" y="4503738"/>
            <a:ext cx="19272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a:t>
            </a:r>
            <a:r>
              <a:rPr lang="en-US" altLang="en-US" b="0" i="1">
                <a:latin typeface="Arial" charset="0"/>
              </a:rPr>
              <a:t>x</a:t>
            </a:r>
            <a:r>
              <a:rPr lang="en-US" altLang="en-US" b="0">
                <a:latin typeface="Arial" charset="0"/>
              </a:rPr>
              <a:t> + </a:t>
            </a:r>
            <a:r>
              <a:rPr lang="en-US" altLang="en-US" b="0">
                <a:solidFill>
                  <a:srgbClr val="FF0000"/>
                </a:solidFill>
                <a:latin typeface="Arial" charset="0"/>
              </a:rPr>
              <a:t>1</a:t>
            </a:r>
            <a:r>
              <a:rPr lang="en-US" altLang="en-US" b="0">
                <a:latin typeface="Arial" charset="0"/>
              </a:rPr>
              <a:t>)(</a:t>
            </a:r>
            <a:r>
              <a:rPr lang="en-US" altLang="en-US" b="0" i="1">
                <a:latin typeface="Arial" charset="0"/>
              </a:rPr>
              <a:t>x</a:t>
            </a:r>
            <a:r>
              <a:rPr lang="en-US" altLang="en-US" b="0">
                <a:latin typeface="Arial" charset="0"/>
              </a:rPr>
              <a:t> + </a:t>
            </a:r>
            <a:r>
              <a:rPr lang="en-US" altLang="en-US" b="0">
                <a:solidFill>
                  <a:srgbClr val="FF0000"/>
                </a:solidFill>
                <a:latin typeface="Arial" charset="0"/>
              </a:rPr>
              <a:t>5</a:t>
            </a:r>
            <a:r>
              <a:rPr lang="en-US" altLang="en-US" b="0">
                <a:latin typeface="Arial" charset="0"/>
              </a:rPr>
              <a:t>)</a:t>
            </a:r>
          </a:p>
        </p:txBody>
      </p:sp>
      <p:sp>
        <p:nvSpPr>
          <p:cNvPr id="126997" name="Text Box 21"/>
          <p:cNvSpPr txBox="1">
            <a:spLocks noChangeArrowheads="1"/>
          </p:cNvSpPr>
          <p:nvPr/>
        </p:nvSpPr>
        <p:spPr bwMode="auto">
          <a:xfrm>
            <a:off x="152400" y="4953000"/>
            <a:ext cx="5394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latin typeface="Arial" charset="0"/>
              </a:rPr>
              <a:t>Check</a:t>
            </a:r>
            <a:r>
              <a:rPr lang="en-US" altLang="en-US" b="0" i="1">
                <a:latin typeface="Arial" charset="0"/>
              </a:rPr>
              <a:t> </a:t>
            </a:r>
            <a:r>
              <a:rPr lang="en-US" altLang="en-US" b="0">
                <a:latin typeface="Arial" charset="0"/>
              </a:rPr>
              <a:t>(</a:t>
            </a:r>
            <a:r>
              <a:rPr lang="en-US" altLang="en-US" b="0" i="1">
                <a:latin typeface="Arial" charset="0"/>
              </a:rPr>
              <a:t>x</a:t>
            </a:r>
            <a:r>
              <a:rPr lang="en-US" altLang="en-US" b="0">
                <a:latin typeface="Arial" charset="0"/>
              </a:rPr>
              <a:t> + 1)(</a:t>
            </a:r>
            <a:r>
              <a:rPr lang="en-US" altLang="en-US" b="0" i="1">
                <a:latin typeface="Arial" charset="0"/>
              </a:rPr>
              <a:t>x</a:t>
            </a:r>
            <a:r>
              <a:rPr lang="en-US" altLang="en-US" b="0">
                <a:latin typeface="Arial" charset="0"/>
              </a:rPr>
              <a:t> + 5) = </a:t>
            </a:r>
            <a:r>
              <a:rPr lang="en-US" altLang="en-US" b="0" i="1">
                <a:latin typeface="Arial" charset="0"/>
              </a:rPr>
              <a:t>x</a:t>
            </a:r>
            <a:r>
              <a:rPr lang="en-US" altLang="en-US" b="0" baseline="30000">
                <a:latin typeface="Arial" charset="0"/>
              </a:rPr>
              <a:t>2</a:t>
            </a:r>
            <a:r>
              <a:rPr lang="en-US" altLang="en-US" b="0">
                <a:latin typeface="Arial" charset="0"/>
              </a:rPr>
              <a:t> + </a:t>
            </a:r>
            <a:r>
              <a:rPr lang="en-US" altLang="en-US" b="0" i="1">
                <a:latin typeface="Arial" charset="0"/>
              </a:rPr>
              <a:t>x + </a:t>
            </a:r>
            <a:r>
              <a:rPr lang="en-US" altLang="en-US" b="0">
                <a:latin typeface="Arial" charset="0"/>
              </a:rPr>
              <a:t>5</a:t>
            </a:r>
            <a:r>
              <a:rPr lang="en-US" altLang="en-US" b="0" i="1">
                <a:latin typeface="Arial" charset="0"/>
              </a:rPr>
              <a:t>x</a:t>
            </a:r>
            <a:r>
              <a:rPr lang="en-US" altLang="en-US" b="0">
                <a:latin typeface="Arial" charset="0"/>
              </a:rPr>
              <a:t> + 5</a:t>
            </a:r>
          </a:p>
        </p:txBody>
      </p:sp>
      <p:sp>
        <p:nvSpPr>
          <p:cNvPr id="127000" name="Text Box 24"/>
          <p:cNvSpPr txBox="1">
            <a:spLocks noChangeArrowheads="1"/>
          </p:cNvSpPr>
          <p:nvPr/>
        </p:nvSpPr>
        <p:spPr bwMode="auto">
          <a:xfrm>
            <a:off x="5657850" y="5000625"/>
            <a:ext cx="318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Use the FOIL method.</a:t>
            </a:r>
          </a:p>
        </p:txBody>
      </p:sp>
      <p:sp>
        <p:nvSpPr>
          <p:cNvPr id="127001" name="Text Box 25"/>
          <p:cNvSpPr txBox="1">
            <a:spLocks noChangeArrowheads="1"/>
          </p:cNvSpPr>
          <p:nvPr/>
        </p:nvSpPr>
        <p:spPr bwMode="auto">
          <a:xfrm>
            <a:off x="5657850" y="5418138"/>
            <a:ext cx="3406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product is the original polynomial.</a:t>
            </a:r>
          </a:p>
        </p:txBody>
      </p:sp>
      <p:grpSp>
        <p:nvGrpSpPr>
          <p:cNvPr id="4" name="Group 30"/>
          <p:cNvGrpSpPr>
            <a:grpSpLocks/>
          </p:cNvGrpSpPr>
          <p:nvPr/>
        </p:nvGrpSpPr>
        <p:grpSpPr bwMode="auto">
          <a:xfrm>
            <a:off x="3200400" y="5257800"/>
            <a:ext cx="2286000" cy="617538"/>
            <a:chOff x="2016" y="3312"/>
            <a:chExt cx="1440" cy="389"/>
          </a:xfrm>
        </p:grpSpPr>
        <p:sp>
          <p:nvSpPr>
            <p:cNvPr id="14350" name="Rectangle 22"/>
            <p:cNvSpPr>
              <a:spLocks noChangeArrowheads="1"/>
            </p:cNvSpPr>
            <p:nvPr/>
          </p:nvSpPr>
          <p:spPr bwMode="auto">
            <a:xfrm>
              <a:off x="2016" y="3413"/>
              <a:ext cx="11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 </a:t>
              </a:r>
              <a:r>
                <a:rPr lang="en-US" altLang="en-US" b="0" i="1">
                  <a:latin typeface="Arial" charset="0"/>
                </a:rPr>
                <a:t>x</a:t>
              </a:r>
              <a:r>
                <a:rPr lang="en-US" altLang="en-US" b="0" baseline="30000">
                  <a:latin typeface="Arial" charset="0"/>
                </a:rPr>
                <a:t>2</a:t>
              </a:r>
              <a:r>
                <a:rPr lang="en-US" altLang="en-US" b="0">
                  <a:latin typeface="Arial" charset="0"/>
                </a:rPr>
                <a:t> + 6</a:t>
              </a:r>
              <a:r>
                <a:rPr lang="en-US" altLang="en-US" b="0" i="1">
                  <a:latin typeface="Arial" charset="0"/>
                </a:rPr>
                <a:t>x</a:t>
              </a:r>
              <a:r>
                <a:rPr lang="en-US" altLang="en-US" b="0">
                  <a:latin typeface="Arial" charset="0"/>
                </a:rPr>
                <a:t> + 5</a:t>
              </a:r>
            </a:p>
          </p:txBody>
        </p:sp>
        <p:sp>
          <p:nvSpPr>
            <p:cNvPr id="14351" name="Text Box 29"/>
            <p:cNvSpPr txBox="1">
              <a:spLocks noChangeArrowheads="1"/>
            </p:cNvSpPr>
            <p:nvPr/>
          </p:nvSpPr>
          <p:spPr bwMode="auto">
            <a:xfrm>
              <a:off x="3072" y="3312"/>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6988"/>
                                        </p:tgtEl>
                                        <p:attrNameLst>
                                          <p:attrName>style.visibility</p:attrName>
                                        </p:attrNameLst>
                                      </p:cBhvr>
                                      <p:to>
                                        <p:strVal val="visible"/>
                                      </p:to>
                                    </p:set>
                                    <p:animEffect transition="in" filter="dissolve">
                                      <p:cBhvr>
                                        <p:cTn id="7" dur="500"/>
                                        <p:tgtEl>
                                          <p:spTgt spid="1269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20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6994"/>
                                        </p:tgtEl>
                                        <p:attrNameLst>
                                          <p:attrName>style.visibility</p:attrName>
                                        </p:attrNameLst>
                                      </p:cBhvr>
                                      <p:to>
                                        <p:strVal val="visible"/>
                                      </p:to>
                                    </p:set>
                                    <p:animEffect transition="in" filter="dissolve">
                                      <p:cBhvr>
                                        <p:cTn id="22" dur="500"/>
                                        <p:tgtEl>
                                          <p:spTgt spid="12699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6995"/>
                                        </p:tgtEl>
                                        <p:attrNameLst>
                                          <p:attrName>style.visibility</p:attrName>
                                        </p:attrNameLst>
                                      </p:cBhvr>
                                      <p:to>
                                        <p:strVal val="visible"/>
                                      </p:to>
                                    </p:set>
                                    <p:animEffect transition="in" filter="dissolve">
                                      <p:cBhvr>
                                        <p:cTn id="27" dur="500"/>
                                        <p:tgtEl>
                                          <p:spTgt spid="12699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7000"/>
                                        </p:tgtEl>
                                        <p:attrNameLst>
                                          <p:attrName>style.visibility</p:attrName>
                                        </p:attrNameLst>
                                      </p:cBhvr>
                                      <p:to>
                                        <p:strVal val="visible"/>
                                      </p:to>
                                    </p:set>
                                    <p:animEffect transition="in" filter="dissolve">
                                      <p:cBhvr>
                                        <p:cTn id="32" dur="500"/>
                                        <p:tgtEl>
                                          <p:spTgt spid="127000"/>
                                        </p:tgtEl>
                                      </p:cBhvr>
                                    </p:animEffect>
                                  </p:childTnLst>
                                </p:cTn>
                              </p:par>
                              <p:par>
                                <p:cTn id="33" presetID="7" presetClass="entr" presetSubtype="8" fill="hold" grpId="0" nodeType="withEffect">
                                  <p:stCondLst>
                                    <p:cond delay="0"/>
                                  </p:stCondLst>
                                  <p:childTnLst>
                                    <p:set>
                                      <p:cBhvr>
                                        <p:cTn id="34" dur="1" fill="hold">
                                          <p:stCondLst>
                                            <p:cond delay="0"/>
                                          </p:stCondLst>
                                        </p:cTn>
                                        <p:tgtEl>
                                          <p:spTgt spid="126997"/>
                                        </p:tgtEl>
                                        <p:attrNameLst>
                                          <p:attrName>style.visibility</p:attrName>
                                        </p:attrNameLst>
                                      </p:cBhvr>
                                      <p:to>
                                        <p:strVal val="visible"/>
                                      </p:to>
                                    </p:set>
                                    <p:anim calcmode="lin" valueType="num">
                                      <p:cBhvr additive="base">
                                        <p:cTn id="35" dur="2000" fill="hold"/>
                                        <p:tgtEl>
                                          <p:spTgt spid="126997"/>
                                        </p:tgtEl>
                                        <p:attrNameLst>
                                          <p:attrName>ppt_x</p:attrName>
                                        </p:attrNameLst>
                                      </p:cBhvr>
                                      <p:tavLst>
                                        <p:tav tm="0">
                                          <p:val>
                                            <p:strVal val="0-#ppt_w/2"/>
                                          </p:val>
                                        </p:tav>
                                        <p:tav tm="100000">
                                          <p:val>
                                            <p:strVal val="#ppt_x"/>
                                          </p:val>
                                        </p:tav>
                                      </p:tavLst>
                                    </p:anim>
                                    <p:anim calcmode="lin" valueType="num">
                                      <p:cBhvr additive="base">
                                        <p:cTn id="36" dur="2000" fill="hold"/>
                                        <p:tgtEl>
                                          <p:spTgt spid="126997"/>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dissolve">
                                      <p:cBhvr>
                                        <p:cTn id="41" dur="500"/>
                                        <p:tgtEl>
                                          <p:spTgt spid="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27001"/>
                                        </p:tgtEl>
                                        <p:attrNameLst>
                                          <p:attrName>style.visibility</p:attrName>
                                        </p:attrNameLst>
                                      </p:cBhvr>
                                      <p:to>
                                        <p:strVal val="visible"/>
                                      </p:to>
                                    </p:set>
                                    <p:animEffect transition="in" filter="dissolve">
                                      <p:cBhvr>
                                        <p:cTn id="46" dur="500"/>
                                        <p:tgtEl>
                                          <p:spTgt spid="1270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8" grpId="0"/>
      <p:bldP spid="126994" grpId="0"/>
      <p:bldP spid="126995" grpId="0"/>
      <p:bldP spid="126997" grpId="0"/>
      <p:bldP spid="127000" grpId="0"/>
      <p:bldP spid="12700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006699"/>
                </a:solidFill>
                <a:latin typeface="Arial Black" pitchFamily="34" charset="0"/>
              </a:rPr>
              <a:t>Example 2B: Factoring </a:t>
            </a:r>
            <a:r>
              <a:rPr lang="en-US" altLang="en-US" i="1">
                <a:solidFill>
                  <a:srgbClr val="006699"/>
                </a:solidFill>
                <a:latin typeface="Arial Black" pitchFamily="34" charset="0"/>
              </a:rPr>
              <a:t>x</a:t>
            </a:r>
            <a:r>
              <a:rPr lang="en-US" altLang="en-US" b="0" baseline="30000">
                <a:solidFill>
                  <a:srgbClr val="006699"/>
                </a:solidFill>
                <a:latin typeface="Arial Black" pitchFamily="34" charset="0"/>
              </a:rPr>
              <a:t>2</a:t>
            </a:r>
            <a:r>
              <a:rPr lang="en-US" altLang="en-US" b="0">
                <a:solidFill>
                  <a:srgbClr val="006699"/>
                </a:solidFill>
                <a:latin typeface="Arial Black" pitchFamily="34" charset="0"/>
              </a:rPr>
              <a:t> + </a:t>
            </a:r>
            <a:r>
              <a:rPr lang="en-US" altLang="en-US" b="0" i="1">
                <a:solidFill>
                  <a:srgbClr val="006699"/>
                </a:solidFill>
                <a:latin typeface="Arial Black" pitchFamily="34" charset="0"/>
              </a:rPr>
              <a:t>bx</a:t>
            </a:r>
            <a:r>
              <a:rPr lang="en-US" altLang="en-US" b="0">
                <a:solidFill>
                  <a:srgbClr val="006699"/>
                </a:solidFill>
                <a:latin typeface="Arial Black" pitchFamily="34" charset="0"/>
              </a:rPr>
              <a:t> + </a:t>
            </a:r>
            <a:r>
              <a:rPr lang="en-US" altLang="en-US" b="0" i="1">
                <a:solidFill>
                  <a:srgbClr val="006699"/>
                </a:solidFill>
                <a:latin typeface="Arial Black" pitchFamily="34" charset="0"/>
              </a:rPr>
              <a:t>c </a:t>
            </a:r>
            <a:r>
              <a:rPr lang="en-US" altLang="en-US" b="0">
                <a:solidFill>
                  <a:srgbClr val="006699"/>
                </a:solidFill>
                <a:latin typeface="Arial Black" pitchFamily="34" charset="0"/>
              </a:rPr>
              <a:t>When </a:t>
            </a:r>
            <a:r>
              <a:rPr lang="en-US" altLang="en-US" b="0" i="1">
                <a:solidFill>
                  <a:srgbClr val="006699"/>
                </a:solidFill>
                <a:latin typeface="Arial Black" pitchFamily="34" charset="0"/>
              </a:rPr>
              <a:t>c</a:t>
            </a:r>
            <a:r>
              <a:rPr lang="en-US" altLang="en-US" b="0">
                <a:solidFill>
                  <a:srgbClr val="006699"/>
                </a:solidFill>
                <a:latin typeface="Arial Black" pitchFamily="34" charset="0"/>
              </a:rPr>
              <a:t> is Positive</a:t>
            </a:r>
            <a:endParaRPr lang="en-US" altLang="en-US" sz="2600" b="0" i="1">
              <a:solidFill>
                <a:schemeClr val="accent2"/>
              </a:solidFill>
              <a:latin typeface="Arial MT Bl" charset="0"/>
            </a:endParaRPr>
          </a:p>
        </p:txBody>
      </p:sp>
      <p:sp>
        <p:nvSpPr>
          <p:cNvPr id="15363" name="Text Box 6"/>
          <p:cNvSpPr txBox="1">
            <a:spLocks noChangeArrowheads="1"/>
          </p:cNvSpPr>
          <p:nvPr/>
        </p:nvSpPr>
        <p:spPr bwMode="auto">
          <a:xfrm>
            <a:off x="1012825" y="1592263"/>
            <a:ext cx="7902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sp>
        <p:nvSpPr>
          <p:cNvPr id="15364" name="Text Box 7"/>
          <p:cNvSpPr txBox="1">
            <a:spLocks noChangeArrowheads="1"/>
          </p:cNvSpPr>
          <p:nvPr/>
        </p:nvSpPr>
        <p:spPr bwMode="auto">
          <a:xfrm>
            <a:off x="1279525" y="2089150"/>
            <a:ext cx="21193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+ 6</a:t>
            </a:r>
            <a:r>
              <a:rPr lang="en-US" altLang="en-US" i="1"/>
              <a:t>x</a:t>
            </a:r>
            <a:r>
              <a:rPr lang="en-US" altLang="en-US"/>
              <a:t> + 9</a:t>
            </a:r>
            <a:endParaRPr lang="en-US" altLang="en-US" i="1"/>
          </a:p>
        </p:txBody>
      </p:sp>
      <p:grpSp>
        <p:nvGrpSpPr>
          <p:cNvPr id="2" name="Group 8"/>
          <p:cNvGrpSpPr>
            <a:grpSpLocks/>
          </p:cNvGrpSpPr>
          <p:nvPr/>
        </p:nvGrpSpPr>
        <p:grpSpPr bwMode="auto">
          <a:xfrm>
            <a:off x="1190625" y="2590800"/>
            <a:ext cx="2568575" cy="457200"/>
            <a:chOff x="855" y="1632"/>
            <a:chExt cx="1618" cy="288"/>
          </a:xfrm>
        </p:grpSpPr>
        <p:sp>
          <p:nvSpPr>
            <p:cNvPr id="15383" name="Text Box 9"/>
            <p:cNvSpPr txBox="1">
              <a:spLocks noChangeArrowheads="1"/>
            </p:cNvSpPr>
            <p:nvPr/>
          </p:nvSpPr>
          <p:spPr bwMode="auto">
            <a:xfrm>
              <a:off x="855"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   )</a:t>
              </a:r>
            </a:p>
          </p:txBody>
        </p:sp>
        <p:sp>
          <p:nvSpPr>
            <p:cNvPr id="15384" name="Text Box 10"/>
            <p:cNvSpPr txBox="1">
              <a:spLocks noChangeArrowheads="1"/>
            </p:cNvSpPr>
            <p:nvPr/>
          </p:nvSpPr>
          <p:spPr bwMode="auto">
            <a:xfrm>
              <a:off x="1401"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15385" name="Text Box 11"/>
            <p:cNvSpPr txBox="1">
              <a:spLocks noChangeArrowheads="1"/>
            </p:cNvSpPr>
            <p:nvPr/>
          </p:nvSpPr>
          <p:spPr bwMode="auto">
            <a:xfrm>
              <a:off x="211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
        <p:nvSpPr>
          <p:cNvPr id="128012" name="Text Box 12"/>
          <p:cNvSpPr txBox="1">
            <a:spLocks noChangeArrowheads="1"/>
          </p:cNvSpPr>
          <p:nvPr/>
        </p:nvSpPr>
        <p:spPr bwMode="auto">
          <a:xfrm>
            <a:off x="3984625" y="2590800"/>
            <a:ext cx="5159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b = 6 and c = 9; look for factors of 9 whose sum is 6.  </a:t>
            </a:r>
          </a:p>
        </p:txBody>
      </p:sp>
      <p:sp>
        <p:nvSpPr>
          <p:cNvPr id="128019" name="Text Box 19"/>
          <p:cNvSpPr txBox="1">
            <a:spLocks noChangeArrowheads="1"/>
          </p:cNvSpPr>
          <p:nvPr/>
        </p:nvSpPr>
        <p:spPr bwMode="auto">
          <a:xfrm>
            <a:off x="3984625" y="4114800"/>
            <a:ext cx="4522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3 and 3.</a:t>
            </a:r>
          </a:p>
        </p:txBody>
      </p:sp>
      <p:sp>
        <p:nvSpPr>
          <p:cNvPr id="128026" name="Text Box 26"/>
          <p:cNvSpPr txBox="1">
            <a:spLocks noChangeArrowheads="1"/>
          </p:cNvSpPr>
          <p:nvPr/>
        </p:nvSpPr>
        <p:spPr bwMode="auto">
          <a:xfrm>
            <a:off x="228600" y="4816475"/>
            <a:ext cx="19272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a:t>
            </a:r>
            <a:r>
              <a:rPr lang="en-US" altLang="en-US" b="0" i="1">
                <a:latin typeface="Arial" charset="0"/>
              </a:rPr>
              <a:t>x </a:t>
            </a:r>
            <a:r>
              <a:rPr lang="en-US" altLang="en-US" b="0">
                <a:latin typeface="Arial" charset="0"/>
              </a:rPr>
              <a:t>+ </a:t>
            </a:r>
            <a:r>
              <a:rPr lang="en-US" altLang="en-US" b="0">
                <a:solidFill>
                  <a:srgbClr val="FF0000"/>
                </a:solidFill>
                <a:latin typeface="Arial" charset="0"/>
              </a:rPr>
              <a:t>3</a:t>
            </a:r>
            <a:r>
              <a:rPr lang="en-US" altLang="en-US" b="0">
                <a:latin typeface="Arial" charset="0"/>
              </a:rPr>
              <a:t>)(</a:t>
            </a:r>
            <a:r>
              <a:rPr lang="en-US" altLang="en-US" b="0" i="1">
                <a:latin typeface="Arial" charset="0"/>
              </a:rPr>
              <a:t>x</a:t>
            </a:r>
            <a:r>
              <a:rPr lang="en-US" altLang="en-US" b="0">
                <a:latin typeface="Arial" charset="0"/>
              </a:rPr>
              <a:t> + </a:t>
            </a:r>
            <a:r>
              <a:rPr lang="en-US" altLang="en-US" b="0">
                <a:solidFill>
                  <a:srgbClr val="FF0000"/>
                </a:solidFill>
                <a:latin typeface="Arial" charset="0"/>
              </a:rPr>
              <a:t>3</a:t>
            </a:r>
            <a:r>
              <a:rPr lang="en-US" altLang="en-US" b="0">
                <a:latin typeface="Arial" charset="0"/>
              </a:rPr>
              <a:t>)</a:t>
            </a:r>
          </a:p>
        </p:txBody>
      </p:sp>
      <p:sp>
        <p:nvSpPr>
          <p:cNvPr id="128027" name="Text Box 27"/>
          <p:cNvSpPr txBox="1">
            <a:spLocks noChangeArrowheads="1"/>
          </p:cNvSpPr>
          <p:nvPr/>
        </p:nvSpPr>
        <p:spPr bwMode="auto">
          <a:xfrm>
            <a:off x="276225" y="5265738"/>
            <a:ext cx="5622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latin typeface="Arial" charset="0"/>
              </a:rPr>
              <a:t>Check</a:t>
            </a:r>
            <a:r>
              <a:rPr lang="en-US" altLang="en-US" b="0" i="1">
                <a:latin typeface="Arial" charset="0"/>
              </a:rPr>
              <a:t> </a:t>
            </a:r>
            <a:r>
              <a:rPr lang="en-US" altLang="en-US" b="0">
                <a:latin typeface="Arial" charset="0"/>
              </a:rPr>
              <a:t>(</a:t>
            </a:r>
            <a:r>
              <a:rPr lang="en-US" altLang="en-US" b="0" i="1">
                <a:latin typeface="Arial" charset="0"/>
              </a:rPr>
              <a:t>x</a:t>
            </a:r>
            <a:r>
              <a:rPr lang="en-US" altLang="en-US" b="0">
                <a:latin typeface="Arial" charset="0"/>
              </a:rPr>
              <a:t> + 3)(</a:t>
            </a:r>
            <a:r>
              <a:rPr lang="en-US" altLang="en-US" b="0" i="1">
                <a:latin typeface="Arial" charset="0"/>
              </a:rPr>
              <a:t>x</a:t>
            </a:r>
            <a:r>
              <a:rPr lang="en-US" altLang="en-US" b="0">
                <a:latin typeface="Arial" charset="0"/>
              </a:rPr>
              <a:t> + 3 ) = </a:t>
            </a:r>
            <a:r>
              <a:rPr lang="en-US" altLang="en-US" b="0" i="1">
                <a:latin typeface="Arial" charset="0"/>
              </a:rPr>
              <a:t>x</a:t>
            </a:r>
            <a:r>
              <a:rPr lang="en-US" altLang="en-US" b="0" baseline="30000">
                <a:latin typeface="Arial" charset="0"/>
              </a:rPr>
              <a:t>2</a:t>
            </a:r>
            <a:r>
              <a:rPr lang="en-US" altLang="en-US" b="0">
                <a:latin typeface="Arial" charset="0"/>
              </a:rPr>
              <a:t> +3</a:t>
            </a:r>
            <a:r>
              <a:rPr lang="en-US" altLang="en-US" b="0" i="1">
                <a:latin typeface="Arial" charset="0"/>
              </a:rPr>
              <a:t>x + </a:t>
            </a:r>
            <a:r>
              <a:rPr lang="en-US" altLang="en-US" b="0">
                <a:latin typeface="Arial" charset="0"/>
              </a:rPr>
              <a:t>3</a:t>
            </a:r>
            <a:r>
              <a:rPr lang="en-US" altLang="en-US" b="0" i="1">
                <a:latin typeface="Arial" charset="0"/>
              </a:rPr>
              <a:t>x</a:t>
            </a:r>
            <a:r>
              <a:rPr lang="en-US" altLang="en-US" b="0">
                <a:latin typeface="Arial" charset="0"/>
              </a:rPr>
              <a:t> + 9</a:t>
            </a:r>
          </a:p>
        </p:txBody>
      </p:sp>
      <p:sp>
        <p:nvSpPr>
          <p:cNvPr id="128029" name="Text Box 29"/>
          <p:cNvSpPr txBox="1">
            <a:spLocks noChangeArrowheads="1"/>
          </p:cNvSpPr>
          <p:nvPr/>
        </p:nvSpPr>
        <p:spPr bwMode="auto">
          <a:xfrm>
            <a:off x="5657850" y="5313363"/>
            <a:ext cx="318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Use the FOIL method.</a:t>
            </a:r>
          </a:p>
        </p:txBody>
      </p:sp>
      <p:sp>
        <p:nvSpPr>
          <p:cNvPr id="128030" name="Text Box 30"/>
          <p:cNvSpPr txBox="1">
            <a:spLocks noChangeArrowheads="1"/>
          </p:cNvSpPr>
          <p:nvPr/>
        </p:nvSpPr>
        <p:spPr bwMode="auto">
          <a:xfrm>
            <a:off x="5657850" y="5730875"/>
            <a:ext cx="3406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product is the original polynomial.</a:t>
            </a:r>
          </a:p>
        </p:txBody>
      </p:sp>
      <p:grpSp>
        <p:nvGrpSpPr>
          <p:cNvPr id="3" name="Group 32"/>
          <p:cNvGrpSpPr>
            <a:grpSpLocks/>
          </p:cNvGrpSpPr>
          <p:nvPr/>
        </p:nvGrpSpPr>
        <p:grpSpPr bwMode="auto">
          <a:xfrm>
            <a:off x="3200400" y="5562600"/>
            <a:ext cx="2362200" cy="625475"/>
            <a:chOff x="2016" y="3504"/>
            <a:chExt cx="1488" cy="394"/>
          </a:xfrm>
        </p:grpSpPr>
        <p:sp>
          <p:nvSpPr>
            <p:cNvPr id="15381" name="Rectangle 28"/>
            <p:cNvSpPr>
              <a:spLocks noChangeArrowheads="1"/>
            </p:cNvSpPr>
            <p:nvPr/>
          </p:nvSpPr>
          <p:spPr bwMode="auto">
            <a:xfrm>
              <a:off x="2016" y="3610"/>
              <a:ext cx="11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 </a:t>
              </a:r>
              <a:r>
                <a:rPr lang="en-US" altLang="en-US" b="0" i="1">
                  <a:latin typeface="Arial" charset="0"/>
                </a:rPr>
                <a:t>x</a:t>
              </a:r>
              <a:r>
                <a:rPr lang="en-US" altLang="en-US" b="0" baseline="30000">
                  <a:latin typeface="Arial" charset="0"/>
                </a:rPr>
                <a:t>2</a:t>
              </a:r>
              <a:r>
                <a:rPr lang="en-US" altLang="en-US" b="0">
                  <a:latin typeface="Arial" charset="0"/>
                </a:rPr>
                <a:t> + 6</a:t>
              </a:r>
              <a:r>
                <a:rPr lang="en-US" altLang="en-US" b="0" i="1">
                  <a:latin typeface="Arial" charset="0"/>
                </a:rPr>
                <a:t>x</a:t>
              </a:r>
              <a:r>
                <a:rPr lang="en-US" altLang="en-US" b="0">
                  <a:latin typeface="Arial" charset="0"/>
                </a:rPr>
                <a:t> + 9</a:t>
              </a:r>
            </a:p>
          </p:txBody>
        </p:sp>
        <p:sp>
          <p:nvSpPr>
            <p:cNvPr id="15382" name="Text Box 31"/>
            <p:cNvSpPr txBox="1">
              <a:spLocks noChangeArrowheads="1"/>
            </p:cNvSpPr>
            <p:nvPr/>
          </p:nvSpPr>
          <p:spPr bwMode="auto">
            <a:xfrm>
              <a:off x="3120" y="3504"/>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grpSp>
      <p:grpSp>
        <p:nvGrpSpPr>
          <p:cNvPr id="4" name="Group 34"/>
          <p:cNvGrpSpPr>
            <a:grpSpLocks/>
          </p:cNvGrpSpPr>
          <p:nvPr/>
        </p:nvGrpSpPr>
        <p:grpSpPr bwMode="auto">
          <a:xfrm>
            <a:off x="1190625" y="3200400"/>
            <a:ext cx="3025775" cy="1417638"/>
            <a:chOff x="750" y="2016"/>
            <a:chExt cx="1906" cy="893"/>
          </a:xfrm>
        </p:grpSpPr>
        <p:sp>
          <p:nvSpPr>
            <p:cNvPr id="15374" name="Text Box 14"/>
            <p:cNvSpPr txBox="1">
              <a:spLocks noChangeArrowheads="1"/>
            </p:cNvSpPr>
            <p:nvPr/>
          </p:nvSpPr>
          <p:spPr bwMode="auto">
            <a:xfrm>
              <a:off x="750" y="2016"/>
              <a:ext cx="19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Factors of 9</a:t>
              </a:r>
              <a:r>
                <a:rPr lang="en-US" altLang="en-US">
                  <a:solidFill>
                    <a:srgbClr val="3333FF"/>
                  </a:solidFill>
                  <a:latin typeface="Arial" charset="0"/>
                </a:rPr>
                <a:t>   Sum</a:t>
              </a:r>
            </a:p>
          </p:txBody>
        </p:sp>
        <p:sp>
          <p:nvSpPr>
            <p:cNvPr id="15375" name="Line 15"/>
            <p:cNvSpPr>
              <a:spLocks noChangeShapeType="1"/>
            </p:cNvSpPr>
            <p:nvPr/>
          </p:nvSpPr>
          <p:spPr bwMode="auto">
            <a:xfrm>
              <a:off x="846" y="2256"/>
              <a:ext cx="163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76" name="Text Box 17"/>
            <p:cNvSpPr txBox="1">
              <a:spLocks noChangeArrowheads="1"/>
            </p:cNvSpPr>
            <p:nvPr/>
          </p:nvSpPr>
          <p:spPr bwMode="auto">
            <a:xfrm>
              <a:off x="1004" y="2256"/>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1 and 9        10</a:t>
              </a:r>
            </a:p>
          </p:txBody>
        </p:sp>
        <p:sp>
          <p:nvSpPr>
            <p:cNvPr id="15377" name="Text Box 18"/>
            <p:cNvSpPr txBox="1">
              <a:spLocks noChangeArrowheads="1"/>
            </p:cNvSpPr>
            <p:nvPr/>
          </p:nvSpPr>
          <p:spPr bwMode="auto">
            <a:xfrm>
              <a:off x="2190" y="2544"/>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5378" name="Text Box 21"/>
            <p:cNvSpPr txBox="1">
              <a:spLocks noChangeArrowheads="1"/>
            </p:cNvSpPr>
            <p:nvPr/>
          </p:nvSpPr>
          <p:spPr bwMode="auto">
            <a:xfrm>
              <a:off x="1008" y="2592"/>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3</a:t>
              </a:r>
              <a:r>
                <a:rPr lang="en-US" altLang="en-US" b="0">
                  <a:latin typeface="Arial" charset="0"/>
                </a:rPr>
                <a:t> and </a:t>
              </a:r>
              <a:r>
                <a:rPr lang="en-US" altLang="en-US" b="0">
                  <a:solidFill>
                    <a:srgbClr val="FF0000"/>
                  </a:solidFill>
                  <a:latin typeface="Arial" charset="0"/>
                </a:rPr>
                <a:t>3</a:t>
              </a:r>
              <a:r>
                <a:rPr lang="en-US" altLang="en-US" b="0">
                  <a:latin typeface="Arial" charset="0"/>
                </a:rPr>
                <a:t>        6</a:t>
              </a:r>
            </a:p>
          </p:txBody>
        </p:sp>
        <p:sp>
          <p:nvSpPr>
            <p:cNvPr id="15379" name="Rectangle 22"/>
            <p:cNvSpPr>
              <a:spLocks noChangeArrowheads="1"/>
            </p:cNvSpPr>
            <p:nvPr/>
          </p:nvSpPr>
          <p:spPr bwMode="auto">
            <a:xfrm>
              <a:off x="2313" y="2208"/>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5380" name="Line 33"/>
            <p:cNvSpPr>
              <a:spLocks noChangeShapeType="1"/>
            </p:cNvSpPr>
            <p:nvPr/>
          </p:nvSpPr>
          <p:spPr bwMode="auto">
            <a:xfrm>
              <a:off x="1968" y="2064"/>
              <a:ext cx="0" cy="81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8012"/>
                                        </p:tgtEl>
                                        <p:attrNameLst>
                                          <p:attrName>style.visibility</p:attrName>
                                        </p:attrNameLst>
                                      </p:cBhvr>
                                      <p:to>
                                        <p:strVal val="visible"/>
                                      </p:to>
                                    </p:set>
                                    <p:animEffect transition="in" filter="dissolve">
                                      <p:cBhvr>
                                        <p:cTn id="7" dur="500"/>
                                        <p:tgtEl>
                                          <p:spTgt spid="1280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8019"/>
                                        </p:tgtEl>
                                        <p:attrNameLst>
                                          <p:attrName>style.visibility</p:attrName>
                                        </p:attrNameLst>
                                      </p:cBhvr>
                                      <p:to>
                                        <p:strVal val="visible"/>
                                      </p:to>
                                    </p:set>
                                    <p:animEffect transition="in" filter="dissolve">
                                      <p:cBhvr>
                                        <p:cTn id="22" dur="500"/>
                                        <p:tgtEl>
                                          <p:spTgt spid="1280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8026"/>
                                        </p:tgtEl>
                                        <p:attrNameLst>
                                          <p:attrName>style.visibility</p:attrName>
                                        </p:attrNameLst>
                                      </p:cBhvr>
                                      <p:to>
                                        <p:strVal val="visible"/>
                                      </p:to>
                                    </p:set>
                                    <p:animEffect transition="in" filter="dissolve">
                                      <p:cBhvr>
                                        <p:cTn id="27" dur="500"/>
                                        <p:tgtEl>
                                          <p:spTgt spid="12802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8029"/>
                                        </p:tgtEl>
                                        <p:attrNameLst>
                                          <p:attrName>style.visibility</p:attrName>
                                        </p:attrNameLst>
                                      </p:cBhvr>
                                      <p:to>
                                        <p:strVal val="visible"/>
                                      </p:to>
                                    </p:set>
                                    <p:animEffect transition="in" filter="dissolve">
                                      <p:cBhvr>
                                        <p:cTn id="32" dur="500"/>
                                        <p:tgtEl>
                                          <p:spTgt spid="128029"/>
                                        </p:tgtEl>
                                      </p:cBhvr>
                                    </p:animEffect>
                                  </p:childTnLst>
                                </p:cTn>
                              </p:par>
                              <p:par>
                                <p:cTn id="33" presetID="7" presetClass="entr" presetSubtype="8" fill="hold" grpId="0" nodeType="withEffect">
                                  <p:stCondLst>
                                    <p:cond delay="0"/>
                                  </p:stCondLst>
                                  <p:childTnLst>
                                    <p:set>
                                      <p:cBhvr>
                                        <p:cTn id="34" dur="1" fill="hold">
                                          <p:stCondLst>
                                            <p:cond delay="0"/>
                                          </p:stCondLst>
                                        </p:cTn>
                                        <p:tgtEl>
                                          <p:spTgt spid="128027"/>
                                        </p:tgtEl>
                                        <p:attrNameLst>
                                          <p:attrName>style.visibility</p:attrName>
                                        </p:attrNameLst>
                                      </p:cBhvr>
                                      <p:to>
                                        <p:strVal val="visible"/>
                                      </p:to>
                                    </p:set>
                                    <p:anim calcmode="lin" valueType="num">
                                      <p:cBhvr additive="base">
                                        <p:cTn id="35" dur="2000" fill="hold"/>
                                        <p:tgtEl>
                                          <p:spTgt spid="128027"/>
                                        </p:tgtEl>
                                        <p:attrNameLst>
                                          <p:attrName>ppt_x</p:attrName>
                                        </p:attrNameLst>
                                      </p:cBhvr>
                                      <p:tavLst>
                                        <p:tav tm="0">
                                          <p:val>
                                            <p:strVal val="0-#ppt_w/2"/>
                                          </p:val>
                                        </p:tav>
                                        <p:tav tm="100000">
                                          <p:val>
                                            <p:strVal val="#ppt_x"/>
                                          </p:val>
                                        </p:tav>
                                      </p:tavLst>
                                    </p:anim>
                                    <p:anim calcmode="lin" valueType="num">
                                      <p:cBhvr additive="base">
                                        <p:cTn id="36" dur="2000" fill="hold"/>
                                        <p:tgtEl>
                                          <p:spTgt spid="128027"/>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dissolve">
                                      <p:cBhvr>
                                        <p:cTn id="41" dur="500"/>
                                        <p:tgtEl>
                                          <p:spTgt spid="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28030"/>
                                        </p:tgtEl>
                                        <p:attrNameLst>
                                          <p:attrName>style.visibility</p:attrName>
                                        </p:attrNameLst>
                                      </p:cBhvr>
                                      <p:to>
                                        <p:strVal val="visible"/>
                                      </p:to>
                                    </p:set>
                                    <p:animEffect transition="in" filter="dissolve">
                                      <p:cBhvr>
                                        <p:cTn id="46" dur="500"/>
                                        <p:tgtEl>
                                          <p:spTgt spid="128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12" grpId="0"/>
      <p:bldP spid="128019" grpId="0"/>
      <p:bldP spid="128026" grpId="0"/>
      <p:bldP spid="128027" grpId="0"/>
      <p:bldP spid="128029" grpId="0"/>
      <p:bldP spid="12803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006699"/>
                </a:solidFill>
                <a:latin typeface="Arial Black" pitchFamily="34" charset="0"/>
              </a:rPr>
              <a:t>Example 2C: Factoring </a:t>
            </a:r>
            <a:r>
              <a:rPr lang="en-US" altLang="en-US" i="1">
                <a:solidFill>
                  <a:srgbClr val="006699"/>
                </a:solidFill>
                <a:latin typeface="Arial Black" pitchFamily="34" charset="0"/>
              </a:rPr>
              <a:t>x</a:t>
            </a:r>
            <a:r>
              <a:rPr lang="en-US" altLang="en-US" b="0" baseline="30000">
                <a:solidFill>
                  <a:srgbClr val="006699"/>
                </a:solidFill>
                <a:latin typeface="Arial Black" pitchFamily="34" charset="0"/>
              </a:rPr>
              <a:t>2</a:t>
            </a:r>
            <a:r>
              <a:rPr lang="en-US" altLang="en-US" b="0">
                <a:solidFill>
                  <a:srgbClr val="006699"/>
                </a:solidFill>
                <a:latin typeface="Arial Black" pitchFamily="34" charset="0"/>
              </a:rPr>
              <a:t> + </a:t>
            </a:r>
            <a:r>
              <a:rPr lang="en-US" altLang="en-US" b="0" i="1">
                <a:solidFill>
                  <a:srgbClr val="006699"/>
                </a:solidFill>
                <a:latin typeface="Arial Black" pitchFamily="34" charset="0"/>
              </a:rPr>
              <a:t>bx</a:t>
            </a:r>
            <a:r>
              <a:rPr lang="en-US" altLang="en-US" b="0">
                <a:solidFill>
                  <a:srgbClr val="006699"/>
                </a:solidFill>
                <a:latin typeface="Arial Black" pitchFamily="34" charset="0"/>
              </a:rPr>
              <a:t> + </a:t>
            </a:r>
            <a:r>
              <a:rPr lang="en-US" altLang="en-US" b="0" i="1">
                <a:solidFill>
                  <a:srgbClr val="006699"/>
                </a:solidFill>
                <a:latin typeface="Arial Black" pitchFamily="34" charset="0"/>
              </a:rPr>
              <a:t>c </a:t>
            </a:r>
            <a:r>
              <a:rPr lang="en-US" altLang="en-US" b="0">
                <a:solidFill>
                  <a:srgbClr val="006699"/>
                </a:solidFill>
                <a:latin typeface="Arial Black" pitchFamily="34" charset="0"/>
              </a:rPr>
              <a:t>When </a:t>
            </a:r>
            <a:r>
              <a:rPr lang="en-US" altLang="en-US" b="0" i="1">
                <a:solidFill>
                  <a:srgbClr val="006699"/>
                </a:solidFill>
                <a:latin typeface="Arial Black" pitchFamily="34" charset="0"/>
              </a:rPr>
              <a:t>c</a:t>
            </a:r>
            <a:r>
              <a:rPr lang="en-US" altLang="en-US" b="0">
                <a:solidFill>
                  <a:srgbClr val="006699"/>
                </a:solidFill>
                <a:latin typeface="Arial Black" pitchFamily="34" charset="0"/>
              </a:rPr>
              <a:t> is Positive</a:t>
            </a:r>
            <a:endParaRPr lang="en-US" altLang="en-US" sz="2600" b="0" i="1">
              <a:solidFill>
                <a:schemeClr val="accent2"/>
              </a:solidFill>
              <a:latin typeface="Arial MT Bl" charset="0"/>
            </a:endParaRPr>
          </a:p>
        </p:txBody>
      </p:sp>
      <p:sp>
        <p:nvSpPr>
          <p:cNvPr id="16387" name="Text Box 3"/>
          <p:cNvSpPr txBox="1">
            <a:spLocks noChangeArrowheads="1"/>
          </p:cNvSpPr>
          <p:nvPr/>
        </p:nvSpPr>
        <p:spPr bwMode="auto">
          <a:xfrm>
            <a:off x="990600" y="1600200"/>
            <a:ext cx="7902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sp>
        <p:nvSpPr>
          <p:cNvPr id="16388" name="Text Box 4"/>
          <p:cNvSpPr txBox="1">
            <a:spLocks noChangeArrowheads="1"/>
          </p:cNvSpPr>
          <p:nvPr/>
        </p:nvSpPr>
        <p:spPr bwMode="auto">
          <a:xfrm>
            <a:off x="1279525" y="2090738"/>
            <a:ext cx="2241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a:t>
            </a:r>
            <a:r>
              <a:rPr lang="en-US" altLang="en-US">
                <a:latin typeface="Arial" charset="0"/>
              </a:rPr>
              <a:t>–</a:t>
            </a:r>
            <a:r>
              <a:rPr lang="en-US" altLang="en-US"/>
              <a:t> 8</a:t>
            </a:r>
            <a:r>
              <a:rPr lang="en-US" altLang="en-US" i="1"/>
              <a:t>x</a:t>
            </a:r>
            <a:r>
              <a:rPr lang="en-US" altLang="en-US"/>
              <a:t> + 15</a:t>
            </a:r>
            <a:endParaRPr lang="en-US" altLang="en-US" i="1"/>
          </a:p>
        </p:txBody>
      </p:sp>
      <p:sp>
        <p:nvSpPr>
          <p:cNvPr id="148485" name="Text Box 5"/>
          <p:cNvSpPr txBox="1">
            <a:spLocks noChangeArrowheads="1"/>
          </p:cNvSpPr>
          <p:nvPr/>
        </p:nvSpPr>
        <p:spPr bwMode="auto">
          <a:xfrm>
            <a:off x="4114800" y="2590800"/>
            <a:ext cx="5159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b = –8 and c = 15; look for factors of 15  whose sum is –8.  </a:t>
            </a:r>
          </a:p>
        </p:txBody>
      </p:sp>
      <p:sp>
        <p:nvSpPr>
          <p:cNvPr id="148486" name="Text Box 6"/>
          <p:cNvSpPr txBox="1">
            <a:spLocks noChangeArrowheads="1"/>
          </p:cNvSpPr>
          <p:nvPr/>
        </p:nvSpPr>
        <p:spPr bwMode="auto">
          <a:xfrm>
            <a:off x="4114800" y="4038600"/>
            <a:ext cx="4946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–3 and –5 .</a:t>
            </a:r>
          </a:p>
        </p:txBody>
      </p:sp>
      <p:grpSp>
        <p:nvGrpSpPr>
          <p:cNvPr id="2" name="Group 28"/>
          <p:cNvGrpSpPr>
            <a:grpSpLocks/>
          </p:cNvGrpSpPr>
          <p:nvPr/>
        </p:nvGrpSpPr>
        <p:grpSpPr bwMode="auto">
          <a:xfrm>
            <a:off x="860425" y="3157538"/>
            <a:ext cx="3482975" cy="1490662"/>
            <a:chOff x="542" y="1989"/>
            <a:chExt cx="2194" cy="939"/>
          </a:xfrm>
        </p:grpSpPr>
        <p:sp>
          <p:nvSpPr>
            <p:cNvPr id="16403" name="Text Box 8"/>
            <p:cNvSpPr txBox="1">
              <a:spLocks noChangeArrowheads="1"/>
            </p:cNvSpPr>
            <p:nvPr/>
          </p:nvSpPr>
          <p:spPr bwMode="auto">
            <a:xfrm>
              <a:off x="542" y="1989"/>
              <a:ext cx="21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Factors of 15</a:t>
              </a:r>
              <a:r>
                <a:rPr lang="en-US" altLang="en-US">
                  <a:solidFill>
                    <a:srgbClr val="3333FF"/>
                  </a:solidFill>
                  <a:latin typeface="Arial" charset="0"/>
                </a:rPr>
                <a:t>   Sum</a:t>
              </a:r>
            </a:p>
          </p:txBody>
        </p:sp>
        <p:sp>
          <p:nvSpPr>
            <p:cNvPr id="16404" name="Line 9"/>
            <p:cNvSpPr>
              <a:spLocks noChangeShapeType="1"/>
            </p:cNvSpPr>
            <p:nvPr/>
          </p:nvSpPr>
          <p:spPr bwMode="auto">
            <a:xfrm>
              <a:off x="720" y="2256"/>
              <a:ext cx="175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5" name="Line 10"/>
            <p:cNvSpPr>
              <a:spLocks noChangeShapeType="1"/>
            </p:cNvSpPr>
            <p:nvPr/>
          </p:nvSpPr>
          <p:spPr bwMode="auto">
            <a:xfrm>
              <a:off x="1950" y="2016"/>
              <a:ext cx="0" cy="9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6" name="Text Box 11"/>
            <p:cNvSpPr txBox="1">
              <a:spLocks noChangeArrowheads="1"/>
            </p:cNvSpPr>
            <p:nvPr/>
          </p:nvSpPr>
          <p:spPr bwMode="auto">
            <a:xfrm>
              <a:off x="812" y="2256"/>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–1 and –15    –16</a:t>
              </a:r>
            </a:p>
          </p:txBody>
        </p:sp>
        <p:sp>
          <p:nvSpPr>
            <p:cNvPr id="16407" name="Text Box 12"/>
            <p:cNvSpPr txBox="1">
              <a:spLocks noChangeArrowheads="1"/>
            </p:cNvSpPr>
            <p:nvPr/>
          </p:nvSpPr>
          <p:spPr bwMode="auto">
            <a:xfrm>
              <a:off x="2229" y="2515"/>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6408" name="Text Box 14"/>
            <p:cNvSpPr txBox="1">
              <a:spLocks noChangeArrowheads="1"/>
            </p:cNvSpPr>
            <p:nvPr/>
          </p:nvSpPr>
          <p:spPr bwMode="auto">
            <a:xfrm>
              <a:off x="912" y="2544"/>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–3</a:t>
              </a:r>
              <a:r>
                <a:rPr lang="en-US" altLang="en-US" b="0">
                  <a:latin typeface="Arial" charset="0"/>
                </a:rPr>
                <a:t> and </a:t>
              </a:r>
              <a:r>
                <a:rPr lang="en-US" altLang="en-US" b="0">
                  <a:solidFill>
                    <a:srgbClr val="FF0000"/>
                  </a:solidFill>
                  <a:latin typeface="Arial" charset="0"/>
                </a:rPr>
                <a:t>–5  </a:t>
              </a:r>
              <a:r>
                <a:rPr lang="en-US" altLang="en-US" b="0">
                  <a:latin typeface="Arial" charset="0"/>
                </a:rPr>
                <a:t>  –8</a:t>
              </a:r>
            </a:p>
          </p:txBody>
        </p:sp>
        <p:sp>
          <p:nvSpPr>
            <p:cNvPr id="16409" name="Rectangle 15"/>
            <p:cNvSpPr>
              <a:spLocks noChangeArrowheads="1"/>
            </p:cNvSpPr>
            <p:nvPr/>
          </p:nvSpPr>
          <p:spPr bwMode="auto">
            <a:xfrm>
              <a:off x="2409" y="2227"/>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48497" name="Text Box 17"/>
          <p:cNvSpPr txBox="1">
            <a:spLocks noChangeArrowheads="1"/>
          </p:cNvSpPr>
          <p:nvPr/>
        </p:nvSpPr>
        <p:spPr bwMode="auto">
          <a:xfrm>
            <a:off x="228600" y="4816475"/>
            <a:ext cx="191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a:t>
            </a:r>
            <a:r>
              <a:rPr lang="en-US" altLang="en-US" b="0" i="1">
                <a:latin typeface="Arial" charset="0"/>
              </a:rPr>
              <a:t>x</a:t>
            </a:r>
            <a:r>
              <a:rPr lang="en-US" altLang="en-US" b="0">
                <a:latin typeface="Arial" charset="0"/>
              </a:rPr>
              <a:t> </a:t>
            </a:r>
            <a:r>
              <a:rPr lang="en-US" altLang="en-US" b="0">
                <a:solidFill>
                  <a:srgbClr val="FF0000"/>
                </a:solidFill>
                <a:latin typeface="Arial" charset="0"/>
              </a:rPr>
              <a:t>–</a:t>
            </a:r>
            <a:r>
              <a:rPr lang="en-US" altLang="en-US" b="0">
                <a:latin typeface="Arial" charset="0"/>
              </a:rPr>
              <a:t> </a:t>
            </a:r>
            <a:r>
              <a:rPr lang="en-US" altLang="en-US" b="0">
                <a:solidFill>
                  <a:srgbClr val="FF0000"/>
                </a:solidFill>
                <a:latin typeface="Arial" charset="0"/>
              </a:rPr>
              <a:t>3</a:t>
            </a:r>
            <a:r>
              <a:rPr lang="en-US" altLang="en-US" b="0">
                <a:latin typeface="Arial" charset="0"/>
              </a:rPr>
              <a:t>)(</a:t>
            </a:r>
            <a:r>
              <a:rPr lang="en-US" altLang="en-US" b="0" i="1">
                <a:latin typeface="Arial" charset="0"/>
              </a:rPr>
              <a:t>x</a:t>
            </a:r>
            <a:r>
              <a:rPr lang="en-US" altLang="en-US" b="0">
                <a:latin typeface="Arial" charset="0"/>
              </a:rPr>
              <a:t> </a:t>
            </a:r>
            <a:r>
              <a:rPr lang="en-US" altLang="en-US" b="0">
                <a:solidFill>
                  <a:srgbClr val="FF0000"/>
                </a:solidFill>
                <a:latin typeface="Arial" charset="0"/>
              </a:rPr>
              <a:t>–</a:t>
            </a:r>
            <a:r>
              <a:rPr lang="en-US" altLang="en-US" b="0">
                <a:latin typeface="Arial" charset="0"/>
              </a:rPr>
              <a:t> </a:t>
            </a:r>
            <a:r>
              <a:rPr lang="en-US" altLang="en-US" b="0">
                <a:solidFill>
                  <a:srgbClr val="FF0000"/>
                </a:solidFill>
                <a:latin typeface="Arial" charset="0"/>
              </a:rPr>
              <a:t>5</a:t>
            </a:r>
            <a:r>
              <a:rPr lang="en-US" altLang="en-US" b="0">
                <a:latin typeface="Arial" charset="0"/>
              </a:rPr>
              <a:t>)</a:t>
            </a:r>
          </a:p>
        </p:txBody>
      </p:sp>
      <p:sp>
        <p:nvSpPr>
          <p:cNvPr id="148498" name="Text Box 18"/>
          <p:cNvSpPr txBox="1">
            <a:spLocks noChangeArrowheads="1"/>
          </p:cNvSpPr>
          <p:nvPr/>
        </p:nvSpPr>
        <p:spPr bwMode="auto">
          <a:xfrm>
            <a:off x="298450" y="5265738"/>
            <a:ext cx="5775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latin typeface="Arial" charset="0"/>
              </a:rPr>
              <a:t>Check </a:t>
            </a:r>
            <a:r>
              <a:rPr lang="en-US" altLang="en-US" b="0">
                <a:latin typeface="Arial" charset="0"/>
              </a:rPr>
              <a:t>(</a:t>
            </a:r>
            <a:r>
              <a:rPr lang="en-US" altLang="en-US" b="0" i="1">
                <a:latin typeface="Arial" charset="0"/>
              </a:rPr>
              <a:t>x</a:t>
            </a:r>
            <a:r>
              <a:rPr lang="en-US" altLang="en-US" b="0">
                <a:latin typeface="Arial" charset="0"/>
              </a:rPr>
              <a:t> – 3)(</a:t>
            </a:r>
            <a:r>
              <a:rPr lang="en-US" altLang="en-US" b="0" i="1">
                <a:latin typeface="Arial" charset="0"/>
              </a:rPr>
              <a:t>x</a:t>
            </a:r>
            <a:r>
              <a:rPr lang="en-US" altLang="en-US" b="0">
                <a:latin typeface="Arial" charset="0"/>
              </a:rPr>
              <a:t> – 5 ) = </a:t>
            </a:r>
            <a:r>
              <a:rPr lang="en-US" altLang="en-US" b="0" i="1">
                <a:latin typeface="Arial" charset="0"/>
              </a:rPr>
              <a:t>x</a:t>
            </a:r>
            <a:r>
              <a:rPr lang="en-US" altLang="en-US" b="0" baseline="30000">
                <a:latin typeface="Arial" charset="0"/>
              </a:rPr>
              <a:t>2</a:t>
            </a:r>
            <a:r>
              <a:rPr lang="en-US" altLang="en-US" b="0">
                <a:latin typeface="Arial" charset="0"/>
              </a:rPr>
              <a:t> – 3</a:t>
            </a:r>
            <a:r>
              <a:rPr lang="en-US" altLang="en-US" b="0" i="1">
                <a:latin typeface="Arial" charset="0"/>
              </a:rPr>
              <a:t>x – </a:t>
            </a:r>
            <a:r>
              <a:rPr lang="en-US" altLang="en-US" b="0">
                <a:latin typeface="Arial" charset="0"/>
              </a:rPr>
              <a:t>5</a:t>
            </a:r>
            <a:r>
              <a:rPr lang="en-US" altLang="en-US" b="0" i="1">
                <a:latin typeface="Arial" charset="0"/>
              </a:rPr>
              <a:t>x</a:t>
            </a:r>
            <a:r>
              <a:rPr lang="en-US" altLang="en-US" b="0">
                <a:latin typeface="Arial" charset="0"/>
              </a:rPr>
              <a:t> + 15</a:t>
            </a:r>
          </a:p>
        </p:txBody>
      </p:sp>
      <p:sp>
        <p:nvSpPr>
          <p:cNvPr id="148499" name="Text Box 19"/>
          <p:cNvSpPr txBox="1">
            <a:spLocks noChangeArrowheads="1"/>
          </p:cNvSpPr>
          <p:nvPr/>
        </p:nvSpPr>
        <p:spPr bwMode="auto">
          <a:xfrm>
            <a:off x="5889625" y="5313363"/>
            <a:ext cx="318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Use the FOIL method.</a:t>
            </a:r>
          </a:p>
        </p:txBody>
      </p:sp>
      <p:sp>
        <p:nvSpPr>
          <p:cNvPr id="148500" name="Text Box 20"/>
          <p:cNvSpPr txBox="1">
            <a:spLocks noChangeArrowheads="1"/>
          </p:cNvSpPr>
          <p:nvPr/>
        </p:nvSpPr>
        <p:spPr bwMode="auto">
          <a:xfrm>
            <a:off x="5889625" y="5730875"/>
            <a:ext cx="3406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product is the original polynomial.</a:t>
            </a:r>
          </a:p>
        </p:txBody>
      </p:sp>
      <p:grpSp>
        <p:nvGrpSpPr>
          <p:cNvPr id="3" name="Group 21"/>
          <p:cNvGrpSpPr>
            <a:grpSpLocks/>
          </p:cNvGrpSpPr>
          <p:nvPr/>
        </p:nvGrpSpPr>
        <p:grpSpPr bwMode="auto">
          <a:xfrm>
            <a:off x="3200400" y="5668963"/>
            <a:ext cx="2514600" cy="579437"/>
            <a:chOff x="2016" y="3571"/>
            <a:chExt cx="1584" cy="365"/>
          </a:xfrm>
        </p:grpSpPr>
        <p:sp>
          <p:nvSpPr>
            <p:cNvPr id="16401" name="Rectangle 22"/>
            <p:cNvSpPr>
              <a:spLocks noChangeArrowheads="1"/>
            </p:cNvSpPr>
            <p:nvPr/>
          </p:nvSpPr>
          <p:spPr bwMode="auto">
            <a:xfrm>
              <a:off x="2016" y="3610"/>
              <a:ext cx="12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 </a:t>
              </a:r>
              <a:r>
                <a:rPr lang="en-US" altLang="en-US" b="0" i="1">
                  <a:latin typeface="Arial" charset="0"/>
                </a:rPr>
                <a:t>x</a:t>
              </a:r>
              <a:r>
                <a:rPr lang="en-US" altLang="en-US" b="0" baseline="30000">
                  <a:latin typeface="Arial" charset="0"/>
                </a:rPr>
                <a:t>2</a:t>
              </a:r>
              <a:r>
                <a:rPr lang="en-US" altLang="en-US" b="0">
                  <a:latin typeface="Arial" charset="0"/>
                </a:rPr>
                <a:t> – 8</a:t>
              </a:r>
              <a:r>
                <a:rPr lang="en-US" altLang="en-US" b="0" i="1">
                  <a:latin typeface="Arial" charset="0"/>
                </a:rPr>
                <a:t>x</a:t>
              </a:r>
              <a:r>
                <a:rPr lang="en-US" altLang="en-US" b="0">
                  <a:latin typeface="Arial" charset="0"/>
                </a:rPr>
                <a:t> + 15</a:t>
              </a:r>
            </a:p>
          </p:txBody>
        </p:sp>
        <p:sp>
          <p:nvSpPr>
            <p:cNvPr id="16402" name="Text Box 23"/>
            <p:cNvSpPr txBox="1">
              <a:spLocks noChangeArrowheads="1"/>
            </p:cNvSpPr>
            <p:nvPr/>
          </p:nvSpPr>
          <p:spPr bwMode="auto">
            <a:xfrm>
              <a:off x="3216" y="3571"/>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grpSp>
      <p:grpSp>
        <p:nvGrpSpPr>
          <p:cNvPr id="4" name="Group 24"/>
          <p:cNvGrpSpPr>
            <a:grpSpLocks/>
          </p:cNvGrpSpPr>
          <p:nvPr/>
        </p:nvGrpSpPr>
        <p:grpSpPr bwMode="auto">
          <a:xfrm>
            <a:off x="1190625" y="2590800"/>
            <a:ext cx="2568575" cy="457200"/>
            <a:chOff x="855" y="1632"/>
            <a:chExt cx="1618" cy="288"/>
          </a:xfrm>
        </p:grpSpPr>
        <p:sp>
          <p:nvSpPr>
            <p:cNvPr id="16398" name="Text Box 25"/>
            <p:cNvSpPr txBox="1">
              <a:spLocks noChangeArrowheads="1"/>
            </p:cNvSpPr>
            <p:nvPr/>
          </p:nvSpPr>
          <p:spPr bwMode="auto">
            <a:xfrm>
              <a:off x="855"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   )</a:t>
              </a:r>
            </a:p>
          </p:txBody>
        </p:sp>
        <p:sp>
          <p:nvSpPr>
            <p:cNvPr id="16399" name="Text Box 26"/>
            <p:cNvSpPr txBox="1">
              <a:spLocks noChangeArrowheads="1"/>
            </p:cNvSpPr>
            <p:nvPr/>
          </p:nvSpPr>
          <p:spPr bwMode="auto">
            <a:xfrm>
              <a:off x="1401"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16400" name="Text Box 27"/>
            <p:cNvSpPr txBox="1">
              <a:spLocks noChangeArrowheads="1"/>
            </p:cNvSpPr>
            <p:nvPr/>
          </p:nvSpPr>
          <p:spPr bwMode="auto">
            <a:xfrm>
              <a:off x="211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8485"/>
                                        </p:tgtEl>
                                        <p:attrNameLst>
                                          <p:attrName>style.visibility</p:attrName>
                                        </p:attrNameLst>
                                      </p:cBhvr>
                                      <p:to>
                                        <p:strVal val="visible"/>
                                      </p:to>
                                    </p:set>
                                    <p:animEffect transition="in" filter="dissolve">
                                      <p:cBhvr>
                                        <p:cTn id="7" dur="500"/>
                                        <p:tgtEl>
                                          <p:spTgt spid="1484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48486"/>
                                        </p:tgtEl>
                                        <p:attrNameLst>
                                          <p:attrName>style.visibility</p:attrName>
                                        </p:attrNameLst>
                                      </p:cBhvr>
                                      <p:to>
                                        <p:strVal val="visible"/>
                                      </p:to>
                                    </p:set>
                                    <p:animEffect transition="in" filter="dissolve">
                                      <p:cBhvr>
                                        <p:cTn id="21" dur="500"/>
                                        <p:tgtEl>
                                          <p:spTgt spid="14848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48497"/>
                                        </p:tgtEl>
                                        <p:attrNameLst>
                                          <p:attrName>style.visibility</p:attrName>
                                        </p:attrNameLst>
                                      </p:cBhvr>
                                      <p:to>
                                        <p:strVal val="visible"/>
                                      </p:to>
                                    </p:set>
                                    <p:animEffect transition="in" filter="dissolve">
                                      <p:cBhvr>
                                        <p:cTn id="26" dur="500"/>
                                        <p:tgtEl>
                                          <p:spTgt spid="14849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48499"/>
                                        </p:tgtEl>
                                        <p:attrNameLst>
                                          <p:attrName>style.visibility</p:attrName>
                                        </p:attrNameLst>
                                      </p:cBhvr>
                                      <p:to>
                                        <p:strVal val="visible"/>
                                      </p:to>
                                    </p:set>
                                    <p:animEffect transition="in" filter="dissolve">
                                      <p:cBhvr>
                                        <p:cTn id="31" dur="500"/>
                                        <p:tgtEl>
                                          <p:spTgt spid="148499"/>
                                        </p:tgtEl>
                                      </p:cBhvr>
                                    </p:animEffect>
                                  </p:childTnLst>
                                </p:cTn>
                              </p:par>
                              <p:par>
                                <p:cTn id="32" presetID="7" presetClass="entr" presetSubtype="8" fill="hold" grpId="0" nodeType="withEffect">
                                  <p:stCondLst>
                                    <p:cond delay="0"/>
                                  </p:stCondLst>
                                  <p:childTnLst>
                                    <p:set>
                                      <p:cBhvr>
                                        <p:cTn id="33" dur="1" fill="hold">
                                          <p:stCondLst>
                                            <p:cond delay="0"/>
                                          </p:stCondLst>
                                        </p:cTn>
                                        <p:tgtEl>
                                          <p:spTgt spid="148498"/>
                                        </p:tgtEl>
                                        <p:attrNameLst>
                                          <p:attrName>style.visibility</p:attrName>
                                        </p:attrNameLst>
                                      </p:cBhvr>
                                      <p:to>
                                        <p:strVal val="visible"/>
                                      </p:to>
                                    </p:set>
                                    <p:anim calcmode="lin" valueType="num">
                                      <p:cBhvr additive="base">
                                        <p:cTn id="34" dur="2000" fill="hold"/>
                                        <p:tgtEl>
                                          <p:spTgt spid="148498"/>
                                        </p:tgtEl>
                                        <p:attrNameLst>
                                          <p:attrName>ppt_x</p:attrName>
                                        </p:attrNameLst>
                                      </p:cBhvr>
                                      <p:tavLst>
                                        <p:tav tm="0">
                                          <p:val>
                                            <p:strVal val="0-#ppt_w/2"/>
                                          </p:val>
                                        </p:tav>
                                        <p:tav tm="100000">
                                          <p:val>
                                            <p:strVal val="#ppt_x"/>
                                          </p:val>
                                        </p:tav>
                                      </p:tavLst>
                                    </p:anim>
                                    <p:anim calcmode="lin" valueType="num">
                                      <p:cBhvr additive="base">
                                        <p:cTn id="35" dur="2000" fill="hold"/>
                                        <p:tgtEl>
                                          <p:spTgt spid="148498"/>
                                        </p:tgtEl>
                                        <p:attrNameLst>
                                          <p:attrName>ppt_y</p:attrName>
                                        </p:attrNameLst>
                                      </p:cBhvr>
                                      <p:tavLst>
                                        <p:tav tm="0">
                                          <p:val>
                                            <p:strVal val="#ppt_y"/>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box(in)">
                                      <p:cBhvr>
                                        <p:cTn id="40" dur="500"/>
                                        <p:tgtEl>
                                          <p:spTgt spid="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148500"/>
                                        </p:tgtEl>
                                        <p:attrNameLst>
                                          <p:attrName>style.visibility</p:attrName>
                                        </p:attrNameLst>
                                      </p:cBhvr>
                                      <p:to>
                                        <p:strVal val="visible"/>
                                      </p:to>
                                    </p:set>
                                    <p:animEffect transition="in" filter="dissolve">
                                      <p:cBhvr>
                                        <p:cTn id="45" dur="500"/>
                                        <p:tgtEl>
                                          <p:spTgt spid="148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5" grpId="0"/>
      <p:bldP spid="148486" grpId="0"/>
      <p:bldP spid="148497" grpId="0"/>
      <p:bldP spid="148498" grpId="0"/>
      <p:bldP spid="148499" grpId="0"/>
      <p:bldP spid="14850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2a </a:t>
            </a:r>
            <a:endParaRPr lang="en-US" altLang="en-US" sz="2600" b="0">
              <a:solidFill>
                <a:schemeClr val="accent2"/>
              </a:solidFill>
              <a:latin typeface="Arial MT Bl" charset="0"/>
            </a:endParaRPr>
          </a:p>
        </p:txBody>
      </p:sp>
      <p:sp>
        <p:nvSpPr>
          <p:cNvPr id="17411" name="Text Box 7"/>
          <p:cNvSpPr txBox="1">
            <a:spLocks noChangeArrowheads="1"/>
          </p:cNvSpPr>
          <p:nvPr/>
        </p:nvSpPr>
        <p:spPr bwMode="auto">
          <a:xfrm>
            <a:off x="1012825" y="15240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sp>
        <p:nvSpPr>
          <p:cNvPr id="17412" name="Text Box 9"/>
          <p:cNvSpPr txBox="1">
            <a:spLocks noChangeArrowheads="1"/>
          </p:cNvSpPr>
          <p:nvPr/>
        </p:nvSpPr>
        <p:spPr bwMode="auto">
          <a:xfrm>
            <a:off x="1050925" y="2089150"/>
            <a:ext cx="233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+ 8</a:t>
            </a:r>
            <a:r>
              <a:rPr lang="en-US" altLang="en-US" i="1"/>
              <a:t>x</a:t>
            </a:r>
            <a:r>
              <a:rPr lang="en-US" altLang="en-US"/>
              <a:t> + 12</a:t>
            </a:r>
            <a:endParaRPr lang="en-US" altLang="en-US" i="1"/>
          </a:p>
        </p:txBody>
      </p:sp>
      <p:sp>
        <p:nvSpPr>
          <p:cNvPr id="130062" name="Text Box 14"/>
          <p:cNvSpPr txBox="1">
            <a:spLocks noChangeArrowheads="1"/>
          </p:cNvSpPr>
          <p:nvPr/>
        </p:nvSpPr>
        <p:spPr bwMode="auto">
          <a:xfrm>
            <a:off x="4038600" y="2590800"/>
            <a:ext cx="5159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b = 8 and c = 12; look for factors of 12  whose sum is 8.  </a:t>
            </a:r>
          </a:p>
        </p:txBody>
      </p:sp>
      <p:sp>
        <p:nvSpPr>
          <p:cNvPr id="130063" name="Text Box 15"/>
          <p:cNvSpPr txBox="1">
            <a:spLocks noChangeArrowheads="1"/>
          </p:cNvSpPr>
          <p:nvPr/>
        </p:nvSpPr>
        <p:spPr bwMode="auto">
          <a:xfrm>
            <a:off x="4038600" y="3962400"/>
            <a:ext cx="4606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2 and 6 .</a:t>
            </a:r>
          </a:p>
        </p:txBody>
      </p:sp>
      <p:grpSp>
        <p:nvGrpSpPr>
          <p:cNvPr id="2" name="Group 38"/>
          <p:cNvGrpSpPr>
            <a:grpSpLocks/>
          </p:cNvGrpSpPr>
          <p:nvPr/>
        </p:nvGrpSpPr>
        <p:grpSpPr bwMode="auto">
          <a:xfrm>
            <a:off x="685800" y="3200400"/>
            <a:ext cx="3200400" cy="1219200"/>
            <a:chOff x="432" y="2016"/>
            <a:chExt cx="2016" cy="768"/>
          </a:xfrm>
        </p:grpSpPr>
        <p:sp>
          <p:nvSpPr>
            <p:cNvPr id="17427" name="Text Box 17"/>
            <p:cNvSpPr txBox="1">
              <a:spLocks noChangeArrowheads="1"/>
            </p:cNvSpPr>
            <p:nvPr/>
          </p:nvSpPr>
          <p:spPr bwMode="auto">
            <a:xfrm>
              <a:off x="432" y="2016"/>
              <a:ext cx="20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Factors of 12</a:t>
              </a:r>
              <a:r>
                <a:rPr lang="en-US" altLang="en-US">
                  <a:solidFill>
                    <a:srgbClr val="3333FF"/>
                  </a:solidFill>
                  <a:latin typeface="Arial" charset="0"/>
                </a:rPr>
                <a:t>    Sum</a:t>
              </a:r>
            </a:p>
          </p:txBody>
        </p:sp>
        <p:sp>
          <p:nvSpPr>
            <p:cNvPr id="17428" name="Line 18"/>
            <p:cNvSpPr>
              <a:spLocks noChangeShapeType="1"/>
            </p:cNvSpPr>
            <p:nvPr/>
          </p:nvSpPr>
          <p:spPr bwMode="auto">
            <a:xfrm>
              <a:off x="528" y="2256"/>
              <a:ext cx="175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9" name="Line 19"/>
            <p:cNvSpPr>
              <a:spLocks noChangeShapeType="1"/>
            </p:cNvSpPr>
            <p:nvPr/>
          </p:nvSpPr>
          <p:spPr bwMode="auto">
            <a:xfrm>
              <a:off x="1758" y="2064"/>
              <a:ext cx="18" cy="67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30" name="Text Box 20"/>
            <p:cNvSpPr txBox="1">
              <a:spLocks noChangeArrowheads="1"/>
            </p:cNvSpPr>
            <p:nvPr/>
          </p:nvSpPr>
          <p:spPr bwMode="auto">
            <a:xfrm>
              <a:off x="716" y="2256"/>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a:t>
              </a:r>
              <a:r>
                <a:rPr lang="en-US" altLang="en-US" b="0">
                  <a:latin typeface="Arial" charset="0"/>
                </a:rPr>
                <a:t>1  and 12     13</a:t>
              </a:r>
            </a:p>
          </p:txBody>
        </p:sp>
        <p:sp>
          <p:nvSpPr>
            <p:cNvPr id="17431" name="Text Box 21"/>
            <p:cNvSpPr txBox="1">
              <a:spLocks noChangeArrowheads="1"/>
            </p:cNvSpPr>
            <p:nvPr/>
          </p:nvSpPr>
          <p:spPr bwMode="auto">
            <a:xfrm>
              <a:off x="2037" y="2400"/>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7432" name="Text Box 22"/>
            <p:cNvSpPr txBox="1">
              <a:spLocks noChangeArrowheads="1"/>
            </p:cNvSpPr>
            <p:nvPr/>
          </p:nvSpPr>
          <p:spPr bwMode="auto">
            <a:xfrm>
              <a:off x="668" y="2496"/>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2 </a:t>
              </a:r>
              <a:r>
                <a:rPr lang="en-US" altLang="en-US" b="0">
                  <a:latin typeface="Arial" charset="0"/>
                </a:rPr>
                <a:t> and  </a:t>
              </a:r>
              <a:r>
                <a:rPr lang="en-US" altLang="en-US" b="0">
                  <a:solidFill>
                    <a:srgbClr val="FF0000"/>
                  </a:solidFill>
                  <a:latin typeface="Arial" charset="0"/>
                </a:rPr>
                <a:t>6</a:t>
              </a:r>
              <a:r>
                <a:rPr lang="en-US" altLang="en-US" b="0">
                  <a:latin typeface="Arial" charset="0"/>
                </a:rPr>
                <a:t>      8</a:t>
              </a:r>
            </a:p>
          </p:txBody>
        </p:sp>
        <p:sp>
          <p:nvSpPr>
            <p:cNvPr id="17433" name="Rectangle 24"/>
            <p:cNvSpPr>
              <a:spLocks noChangeArrowheads="1"/>
            </p:cNvSpPr>
            <p:nvPr/>
          </p:nvSpPr>
          <p:spPr bwMode="auto">
            <a:xfrm>
              <a:off x="2073" y="2160"/>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30074" name="Text Box 26"/>
          <p:cNvSpPr txBox="1">
            <a:spLocks noChangeArrowheads="1"/>
          </p:cNvSpPr>
          <p:nvPr/>
        </p:nvSpPr>
        <p:spPr bwMode="auto">
          <a:xfrm>
            <a:off x="228600" y="4816475"/>
            <a:ext cx="19272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a:t>
            </a:r>
            <a:r>
              <a:rPr lang="en-US" altLang="en-US" b="0" i="1">
                <a:latin typeface="Arial" charset="0"/>
              </a:rPr>
              <a:t>x</a:t>
            </a:r>
            <a:r>
              <a:rPr lang="en-US" altLang="en-US" b="0">
                <a:latin typeface="Arial" charset="0"/>
              </a:rPr>
              <a:t> + </a:t>
            </a:r>
            <a:r>
              <a:rPr lang="en-US" altLang="en-US" b="0">
                <a:solidFill>
                  <a:srgbClr val="FF0000"/>
                </a:solidFill>
                <a:latin typeface="Arial" charset="0"/>
              </a:rPr>
              <a:t>2</a:t>
            </a:r>
            <a:r>
              <a:rPr lang="en-US" altLang="en-US" b="0">
                <a:latin typeface="Arial" charset="0"/>
              </a:rPr>
              <a:t>)(</a:t>
            </a:r>
            <a:r>
              <a:rPr lang="en-US" altLang="en-US" b="0" i="1">
                <a:latin typeface="Arial" charset="0"/>
              </a:rPr>
              <a:t>x</a:t>
            </a:r>
            <a:r>
              <a:rPr lang="en-US" altLang="en-US" b="0">
                <a:latin typeface="Arial" charset="0"/>
              </a:rPr>
              <a:t> + </a:t>
            </a:r>
            <a:r>
              <a:rPr lang="en-US" altLang="en-US" b="0">
                <a:solidFill>
                  <a:srgbClr val="FF0000"/>
                </a:solidFill>
                <a:latin typeface="Arial" charset="0"/>
              </a:rPr>
              <a:t>6</a:t>
            </a:r>
            <a:r>
              <a:rPr lang="en-US" altLang="en-US" b="0">
                <a:latin typeface="Arial" charset="0"/>
              </a:rPr>
              <a:t>)</a:t>
            </a:r>
          </a:p>
        </p:txBody>
      </p:sp>
      <p:sp>
        <p:nvSpPr>
          <p:cNvPr id="130075" name="Text Box 27"/>
          <p:cNvSpPr txBox="1">
            <a:spLocks noChangeArrowheads="1"/>
          </p:cNvSpPr>
          <p:nvPr/>
        </p:nvSpPr>
        <p:spPr bwMode="auto">
          <a:xfrm>
            <a:off x="244475" y="5265738"/>
            <a:ext cx="5775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latin typeface="Arial" charset="0"/>
              </a:rPr>
              <a:t>Check</a:t>
            </a:r>
            <a:r>
              <a:rPr lang="en-US" altLang="en-US" b="0" i="1">
                <a:latin typeface="Arial" charset="0"/>
              </a:rPr>
              <a:t> </a:t>
            </a:r>
            <a:r>
              <a:rPr lang="en-US" altLang="en-US" b="0">
                <a:latin typeface="Arial" charset="0"/>
              </a:rPr>
              <a:t>(</a:t>
            </a:r>
            <a:r>
              <a:rPr lang="en-US" altLang="en-US" b="0" i="1">
                <a:latin typeface="Arial" charset="0"/>
              </a:rPr>
              <a:t>x</a:t>
            </a:r>
            <a:r>
              <a:rPr lang="en-US" altLang="en-US" b="0">
                <a:latin typeface="Arial" charset="0"/>
              </a:rPr>
              <a:t> + 2)(</a:t>
            </a:r>
            <a:r>
              <a:rPr lang="en-US" altLang="en-US" b="0" i="1">
                <a:latin typeface="Arial" charset="0"/>
              </a:rPr>
              <a:t>x</a:t>
            </a:r>
            <a:r>
              <a:rPr lang="en-US" altLang="en-US" b="0">
                <a:latin typeface="Arial" charset="0"/>
              </a:rPr>
              <a:t> + 6 ) = </a:t>
            </a:r>
            <a:r>
              <a:rPr lang="en-US" altLang="en-US" b="0" i="1">
                <a:latin typeface="Arial" charset="0"/>
              </a:rPr>
              <a:t>x</a:t>
            </a:r>
            <a:r>
              <a:rPr lang="en-US" altLang="en-US" b="0" baseline="30000">
                <a:latin typeface="Arial" charset="0"/>
              </a:rPr>
              <a:t>2</a:t>
            </a:r>
            <a:r>
              <a:rPr lang="en-US" altLang="en-US" b="0">
                <a:latin typeface="Arial" charset="0"/>
              </a:rPr>
              <a:t> + 2</a:t>
            </a:r>
            <a:r>
              <a:rPr lang="en-US" altLang="en-US" b="0" i="1">
                <a:latin typeface="Arial" charset="0"/>
              </a:rPr>
              <a:t>x + </a:t>
            </a:r>
            <a:r>
              <a:rPr lang="en-US" altLang="en-US" b="0">
                <a:latin typeface="Arial" charset="0"/>
              </a:rPr>
              <a:t>6</a:t>
            </a:r>
            <a:r>
              <a:rPr lang="en-US" altLang="en-US" b="0" i="1">
                <a:latin typeface="Arial" charset="0"/>
              </a:rPr>
              <a:t>x</a:t>
            </a:r>
            <a:r>
              <a:rPr lang="en-US" altLang="en-US" b="0">
                <a:latin typeface="Arial" charset="0"/>
              </a:rPr>
              <a:t> + 12</a:t>
            </a:r>
          </a:p>
        </p:txBody>
      </p:sp>
      <p:sp>
        <p:nvSpPr>
          <p:cNvPr id="130076" name="Text Box 28"/>
          <p:cNvSpPr txBox="1">
            <a:spLocks noChangeArrowheads="1"/>
          </p:cNvSpPr>
          <p:nvPr/>
        </p:nvSpPr>
        <p:spPr bwMode="auto">
          <a:xfrm>
            <a:off x="5889625" y="5313363"/>
            <a:ext cx="318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Use the FOIL method.</a:t>
            </a:r>
          </a:p>
        </p:txBody>
      </p:sp>
      <p:sp>
        <p:nvSpPr>
          <p:cNvPr id="130077" name="Text Box 29"/>
          <p:cNvSpPr txBox="1">
            <a:spLocks noChangeArrowheads="1"/>
          </p:cNvSpPr>
          <p:nvPr/>
        </p:nvSpPr>
        <p:spPr bwMode="auto">
          <a:xfrm>
            <a:off x="5889625" y="5730875"/>
            <a:ext cx="3406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product is the original polynomial.</a:t>
            </a:r>
          </a:p>
        </p:txBody>
      </p:sp>
      <p:grpSp>
        <p:nvGrpSpPr>
          <p:cNvPr id="3" name="Group 37"/>
          <p:cNvGrpSpPr>
            <a:grpSpLocks/>
          </p:cNvGrpSpPr>
          <p:nvPr/>
        </p:nvGrpSpPr>
        <p:grpSpPr bwMode="auto">
          <a:xfrm>
            <a:off x="3124200" y="5562600"/>
            <a:ext cx="2514600" cy="625475"/>
            <a:chOff x="1968" y="3504"/>
            <a:chExt cx="1584" cy="394"/>
          </a:xfrm>
        </p:grpSpPr>
        <p:sp>
          <p:nvSpPr>
            <p:cNvPr id="17425" name="Rectangle 31"/>
            <p:cNvSpPr>
              <a:spLocks noChangeArrowheads="1"/>
            </p:cNvSpPr>
            <p:nvPr/>
          </p:nvSpPr>
          <p:spPr bwMode="auto">
            <a:xfrm>
              <a:off x="1968" y="3610"/>
              <a:ext cx="130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 </a:t>
              </a:r>
              <a:r>
                <a:rPr lang="en-US" altLang="en-US" b="0" i="1">
                  <a:latin typeface="Arial" charset="0"/>
                </a:rPr>
                <a:t>x</a:t>
              </a:r>
              <a:r>
                <a:rPr lang="en-US" altLang="en-US" b="0" baseline="30000">
                  <a:latin typeface="Arial" charset="0"/>
                </a:rPr>
                <a:t>2</a:t>
              </a:r>
              <a:r>
                <a:rPr lang="en-US" altLang="en-US" b="0">
                  <a:latin typeface="Arial" charset="0"/>
                </a:rPr>
                <a:t> + 8</a:t>
              </a:r>
              <a:r>
                <a:rPr lang="en-US" altLang="en-US" b="0" i="1">
                  <a:latin typeface="Arial" charset="0"/>
                </a:rPr>
                <a:t>x</a:t>
              </a:r>
              <a:r>
                <a:rPr lang="en-US" altLang="en-US" b="0">
                  <a:latin typeface="Arial" charset="0"/>
                </a:rPr>
                <a:t> + 12</a:t>
              </a:r>
            </a:p>
          </p:txBody>
        </p:sp>
        <p:sp>
          <p:nvSpPr>
            <p:cNvPr id="17426" name="Text Box 32"/>
            <p:cNvSpPr txBox="1">
              <a:spLocks noChangeArrowheads="1"/>
            </p:cNvSpPr>
            <p:nvPr/>
          </p:nvSpPr>
          <p:spPr bwMode="auto">
            <a:xfrm>
              <a:off x="3168" y="3504"/>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grpSp>
      <p:grpSp>
        <p:nvGrpSpPr>
          <p:cNvPr id="4" name="Group 33"/>
          <p:cNvGrpSpPr>
            <a:grpSpLocks/>
          </p:cNvGrpSpPr>
          <p:nvPr/>
        </p:nvGrpSpPr>
        <p:grpSpPr bwMode="auto">
          <a:xfrm>
            <a:off x="962025" y="2590800"/>
            <a:ext cx="2568575" cy="457200"/>
            <a:chOff x="855" y="1632"/>
            <a:chExt cx="1618" cy="288"/>
          </a:xfrm>
        </p:grpSpPr>
        <p:sp>
          <p:nvSpPr>
            <p:cNvPr id="17422" name="Text Box 34"/>
            <p:cNvSpPr txBox="1">
              <a:spLocks noChangeArrowheads="1"/>
            </p:cNvSpPr>
            <p:nvPr/>
          </p:nvSpPr>
          <p:spPr bwMode="auto">
            <a:xfrm>
              <a:off x="855"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   )</a:t>
              </a:r>
            </a:p>
          </p:txBody>
        </p:sp>
        <p:sp>
          <p:nvSpPr>
            <p:cNvPr id="17423" name="Text Box 35"/>
            <p:cNvSpPr txBox="1">
              <a:spLocks noChangeArrowheads="1"/>
            </p:cNvSpPr>
            <p:nvPr/>
          </p:nvSpPr>
          <p:spPr bwMode="auto">
            <a:xfrm>
              <a:off x="1401"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17424" name="Text Box 36"/>
            <p:cNvSpPr txBox="1">
              <a:spLocks noChangeArrowheads="1"/>
            </p:cNvSpPr>
            <p:nvPr/>
          </p:nvSpPr>
          <p:spPr bwMode="auto">
            <a:xfrm>
              <a:off x="211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0062"/>
                                        </p:tgtEl>
                                        <p:attrNameLst>
                                          <p:attrName>style.visibility</p:attrName>
                                        </p:attrNameLst>
                                      </p:cBhvr>
                                      <p:to>
                                        <p:strVal val="visible"/>
                                      </p:to>
                                    </p:set>
                                    <p:animEffect transition="in" filter="dissolve">
                                      <p:cBhvr>
                                        <p:cTn id="7" dur="500"/>
                                        <p:tgtEl>
                                          <p:spTgt spid="1300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20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0063"/>
                                        </p:tgtEl>
                                        <p:attrNameLst>
                                          <p:attrName>style.visibility</p:attrName>
                                        </p:attrNameLst>
                                      </p:cBhvr>
                                      <p:to>
                                        <p:strVal val="visible"/>
                                      </p:to>
                                    </p:set>
                                    <p:animEffect transition="in" filter="dissolve">
                                      <p:cBhvr>
                                        <p:cTn id="22" dur="500"/>
                                        <p:tgtEl>
                                          <p:spTgt spid="13006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0074"/>
                                        </p:tgtEl>
                                        <p:attrNameLst>
                                          <p:attrName>style.visibility</p:attrName>
                                        </p:attrNameLst>
                                      </p:cBhvr>
                                      <p:to>
                                        <p:strVal val="visible"/>
                                      </p:to>
                                    </p:set>
                                    <p:animEffect transition="in" filter="dissolve">
                                      <p:cBhvr>
                                        <p:cTn id="27" dur="500"/>
                                        <p:tgtEl>
                                          <p:spTgt spid="13007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0076"/>
                                        </p:tgtEl>
                                        <p:attrNameLst>
                                          <p:attrName>style.visibility</p:attrName>
                                        </p:attrNameLst>
                                      </p:cBhvr>
                                      <p:to>
                                        <p:strVal val="visible"/>
                                      </p:to>
                                    </p:set>
                                    <p:animEffect transition="in" filter="dissolve">
                                      <p:cBhvr>
                                        <p:cTn id="32" dur="500"/>
                                        <p:tgtEl>
                                          <p:spTgt spid="130076"/>
                                        </p:tgtEl>
                                      </p:cBhvr>
                                    </p:animEffect>
                                  </p:childTnLst>
                                </p:cTn>
                              </p:par>
                              <p:par>
                                <p:cTn id="33" presetID="7" presetClass="entr" presetSubtype="8" fill="hold" grpId="0" nodeType="withEffect">
                                  <p:stCondLst>
                                    <p:cond delay="0"/>
                                  </p:stCondLst>
                                  <p:childTnLst>
                                    <p:set>
                                      <p:cBhvr>
                                        <p:cTn id="34" dur="1" fill="hold">
                                          <p:stCondLst>
                                            <p:cond delay="0"/>
                                          </p:stCondLst>
                                        </p:cTn>
                                        <p:tgtEl>
                                          <p:spTgt spid="130075"/>
                                        </p:tgtEl>
                                        <p:attrNameLst>
                                          <p:attrName>style.visibility</p:attrName>
                                        </p:attrNameLst>
                                      </p:cBhvr>
                                      <p:to>
                                        <p:strVal val="visible"/>
                                      </p:to>
                                    </p:set>
                                    <p:anim calcmode="lin" valueType="num">
                                      <p:cBhvr additive="base">
                                        <p:cTn id="35" dur="2000" fill="hold"/>
                                        <p:tgtEl>
                                          <p:spTgt spid="130075"/>
                                        </p:tgtEl>
                                        <p:attrNameLst>
                                          <p:attrName>ppt_x</p:attrName>
                                        </p:attrNameLst>
                                      </p:cBhvr>
                                      <p:tavLst>
                                        <p:tav tm="0">
                                          <p:val>
                                            <p:strVal val="0-#ppt_w/2"/>
                                          </p:val>
                                        </p:tav>
                                        <p:tav tm="100000">
                                          <p:val>
                                            <p:strVal val="#ppt_x"/>
                                          </p:val>
                                        </p:tav>
                                      </p:tavLst>
                                    </p:anim>
                                    <p:anim calcmode="lin" valueType="num">
                                      <p:cBhvr additive="base">
                                        <p:cTn id="36" dur="2000" fill="hold"/>
                                        <p:tgtEl>
                                          <p:spTgt spid="130075"/>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5" presetClass="entr" presetSubtype="10" fill="hold"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checkerboard(across)">
                                      <p:cBhvr>
                                        <p:cTn id="41" dur="500"/>
                                        <p:tgtEl>
                                          <p:spTgt spid="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30077"/>
                                        </p:tgtEl>
                                        <p:attrNameLst>
                                          <p:attrName>style.visibility</p:attrName>
                                        </p:attrNameLst>
                                      </p:cBhvr>
                                      <p:to>
                                        <p:strVal val="visible"/>
                                      </p:to>
                                    </p:set>
                                    <p:animEffect transition="in" filter="dissolve">
                                      <p:cBhvr>
                                        <p:cTn id="46" dur="500"/>
                                        <p:tgtEl>
                                          <p:spTgt spid="130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62" grpId="0"/>
      <p:bldP spid="130063" grpId="0"/>
      <p:bldP spid="130074" grpId="0"/>
      <p:bldP spid="130075" grpId="0"/>
      <p:bldP spid="130076" grpId="0"/>
      <p:bldP spid="13007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7"/>
          <p:cNvSpPr txBox="1">
            <a:spLocks noChangeArrowheads="1"/>
          </p:cNvSpPr>
          <p:nvPr/>
        </p:nvSpPr>
        <p:spPr bwMode="auto">
          <a:xfrm>
            <a:off x="1012825" y="1592263"/>
            <a:ext cx="7902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sp>
        <p:nvSpPr>
          <p:cNvPr id="18435" name="Text Box 8"/>
          <p:cNvSpPr txBox="1">
            <a:spLocks noChangeArrowheads="1"/>
          </p:cNvSpPr>
          <p:nvPr/>
        </p:nvSpPr>
        <p:spPr bwMode="auto">
          <a:xfrm>
            <a:off x="1279525" y="2090738"/>
            <a:ext cx="2024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a:t>
            </a:r>
            <a:r>
              <a:rPr lang="en-US" altLang="en-US">
                <a:latin typeface="Arial" charset="0"/>
              </a:rPr>
              <a:t>–</a:t>
            </a:r>
            <a:r>
              <a:rPr lang="en-US" altLang="en-US"/>
              <a:t> 5</a:t>
            </a:r>
            <a:r>
              <a:rPr lang="en-US" altLang="en-US" i="1"/>
              <a:t>x</a:t>
            </a:r>
            <a:r>
              <a:rPr lang="en-US" altLang="en-US"/>
              <a:t> + 6</a:t>
            </a:r>
            <a:endParaRPr lang="en-US" altLang="en-US" i="1"/>
          </a:p>
        </p:txBody>
      </p:sp>
      <p:grpSp>
        <p:nvGrpSpPr>
          <p:cNvPr id="2" name="Group 33"/>
          <p:cNvGrpSpPr>
            <a:grpSpLocks/>
          </p:cNvGrpSpPr>
          <p:nvPr/>
        </p:nvGrpSpPr>
        <p:grpSpPr bwMode="auto">
          <a:xfrm>
            <a:off x="1190625" y="2590800"/>
            <a:ext cx="2568575" cy="457200"/>
            <a:chOff x="750" y="1632"/>
            <a:chExt cx="1618" cy="288"/>
          </a:xfrm>
        </p:grpSpPr>
        <p:sp>
          <p:nvSpPr>
            <p:cNvPr id="18455" name="Text Box 10"/>
            <p:cNvSpPr txBox="1">
              <a:spLocks noChangeArrowheads="1"/>
            </p:cNvSpPr>
            <p:nvPr/>
          </p:nvSpPr>
          <p:spPr bwMode="auto">
            <a:xfrm>
              <a:off x="750"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a:t>
              </a:r>
            </a:p>
          </p:txBody>
        </p:sp>
        <p:sp>
          <p:nvSpPr>
            <p:cNvPr id="18456" name="Text Box 11"/>
            <p:cNvSpPr txBox="1">
              <a:spLocks noChangeArrowheads="1"/>
            </p:cNvSpPr>
            <p:nvPr/>
          </p:nvSpPr>
          <p:spPr bwMode="auto">
            <a:xfrm>
              <a:off x="1248"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18457" name="Text Box 12"/>
            <p:cNvSpPr txBox="1">
              <a:spLocks noChangeArrowheads="1"/>
            </p:cNvSpPr>
            <p:nvPr/>
          </p:nvSpPr>
          <p:spPr bwMode="auto">
            <a:xfrm>
              <a:off x="1920"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
        <p:nvSpPr>
          <p:cNvPr id="129037" name="Text Box 13"/>
          <p:cNvSpPr txBox="1">
            <a:spLocks noChangeArrowheads="1"/>
          </p:cNvSpPr>
          <p:nvPr/>
        </p:nvSpPr>
        <p:spPr bwMode="auto">
          <a:xfrm>
            <a:off x="4100513" y="2590800"/>
            <a:ext cx="50165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b = –5 and c = 6; look for factors of 6 whose sum is –5.  </a:t>
            </a:r>
          </a:p>
        </p:txBody>
      </p:sp>
      <p:sp>
        <p:nvSpPr>
          <p:cNvPr id="129038" name="Text Box 14"/>
          <p:cNvSpPr txBox="1">
            <a:spLocks noChangeArrowheads="1"/>
          </p:cNvSpPr>
          <p:nvPr/>
        </p:nvSpPr>
        <p:spPr bwMode="auto">
          <a:xfrm>
            <a:off x="4100513" y="3962400"/>
            <a:ext cx="48625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–2 and –3.</a:t>
            </a:r>
          </a:p>
        </p:txBody>
      </p:sp>
      <p:grpSp>
        <p:nvGrpSpPr>
          <p:cNvPr id="3" name="Group 38"/>
          <p:cNvGrpSpPr>
            <a:grpSpLocks/>
          </p:cNvGrpSpPr>
          <p:nvPr/>
        </p:nvGrpSpPr>
        <p:grpSpPr bwMode="auto">
          <a:xfrm>
            <a:off x="1066800" y="3200400"/>
            <a:ext cx="3124200" cy="1295400"/>
            <a:chOff x="672" y="2016"/>
            <a:chExt cx="1968" cy="816"/>
          </a:xfrm>
        </p:grpSpPr>
        <p:sp>
          <p:nvSpPr>
            <p:cNvPr id="18448" name="Text Box 16"/>
            <p:cNvSpPr txBox="1">
              <a:spLocks noChangeArrowheads="1"/>
            </p:cNvSpPr>
            <p:nvPr/>
          </p:nvSpPr>
          <p:spPr bwMode="auto">
            <a:xfrm>
              <a:off x="672" y="2016"/>
              <a:ext cx="19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Factors of 6</a:t>
              </a:r>
              <a:r>
                <a:rPr lang="en-US" altLang="en-US">
                  <a:solidFill>
                    <a:srgbClr val="3333FF"/>
                  </a:solidFill>
                  <a:latin typeface="Arial" charset="0"/>
                </a:rPr>
                <a:t>   Sum</a:t>
              </a:r>
            </a:p>
          </p:txBody>
        </p:sp>
        <p:sp>
          <p:nvSpPr>
            <p:cNvPr id="18449" name="Line 17"/>
            <p:cNvSpPr>
              <a:spLocks noChangeShapeType="1"/>
            </p:cNvSpPr>
            <p:nvPr/>
          </p:nvSpPr>
          <p:spPr bwMode="auto">
            <a:xfrm>
              <a:off x="720" y="2256"/>
              <a:ext cx="175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0" name="Line 18"/>
            <p:cNvSpPr>
              <a:spLocks noChangeShapeType="1"/>
            </p:cNvSpPr>
            <p:nvPr/>
          </p:nvSpPr>
          <p:spPr bwMode="auto">
            <a:xfrm>
              <a:off x="1950" y="2064"/>
              <a:ext cx="18" cy="76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1" name="Text Box 19"/>
            <p:cNvSpPr txBox="1">
              <a:spLocks noChangeArrowheads="1"/>
            </p:cNvSpPr>
            <p:nvPr/>
          </p:nvSpPr>
          <p:spPr bwMode="auto">
            <a:xfrm>
              <a:off x="908" y="2256"/>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–1 and –6    –7</a:t>
              </a:r>
            </a:p>
          </p:txBody>
        </p:sp>
        <p:sp>
          <p:nvSpPr>
            <p:cNvPr id="18452" name="Text Box 20"/>
            <p:cNvSpPr txBox="1">
              <a:spLocks noChangeArrowheads="1"/>
            </p:cNvSpPr>
            <p:nvPr/>
          </p:nvSpPr>
          <p:spPr bwMode="auto">
            <a:xfrm>
              <a:off x="2229" y="2400"/>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8453" name="Text Box 21"/>
            <p:cNvSpPr txBox="1">
              <a:spLocks noChangeArrowheads="1"/>
            </p:cNvSpPr>
            <p:nvPr/>
          </p:nvSpPr>
          <p:spPr bwMode="auto">
            <a:xfrm>
              <a:off x="860" y="2496"/>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–2</a:t>
              </a:r>
              <a:r>
                <a:rPr lang="en-US" altLang="en-US" b="0">
                  <a:latin typeface="Arial" charset="0"/>
                </a:rPr>
                <a:t> and –</a:t>
              </a:r>
              <a:r>
                <a:rPr lang="en-US" altLang="en-US" b="0">
                  <a:solidFill>
                    <a:srgbClr val="FF0000"/>
                  </a:solidFill>
                  <a:latin typeface="Arial" charset="0"/>
                </a:rPr>
                <a:t>3</a:t>
              </a:r>
              <a:r>
                <a:rPr lang="en-US" altLang="en-US" b="0">
                  <a:latin typeface="Arial" charset="0"/>
                </a:rPr>
                <a:t>    –5</a:t>
              </a:r>
            </a:p>
          </p:txBody>
        </p:sp>
        <p:sp>
          <p:nvSpPr>
            <p:cNvPr id="18454" name="Rectangle 23"/>
            <p:cNvSpPr>
              <a:spLocks noChangeArrowheads="1"/>
            </p:cNvSpPr>
            <p:nvPr/>
          </p:nvSpPr>
          <p:spPr bwMode="auto">
            <a:xfrm>
              <a:off x="2169" y="2160"/>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29049" name="Text Box 25"/>
          <p:cNvSpPr txBox="1">
            <a:spLocks noChangeArrowheads="1"/>
          </p:cNvSpPr>
          <p:nvPr/>
        </p:nvSpPr>
        <p:spPr bwMode="auto">
          <a:xfrm>
            <a:off x="228600" y="4572000"/>
            <a:ext cx="191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a:t>
            </a:r>
            <a:r>
              <a:rPr lang="en-US" altLang="en-US" b="0" i="1">
                <a:latin typeface="Arial" charset="0"/>
              </a:rPr>
              <a:t>x</a:t>
            </a:r>
            <a:r>
              <a:rPr lang="en-US" altLang="en-US" b="0">
                <a:latin typeface="Arial" charset="0"/>
              </a:rPr>
              <a:t> </a:t>
            </a:r>
            <a:r>
              <a:rPr lang="en-US" altLang="en-US" b="0">
                <a:solidFill>
                  <a:srgbClr val="FF0000"/>
                </a:solidFill>
                <a:latin typeface="Arial" charset="0"/>
              </a:rPr>
              <a:t>–</a:t>
            </a:r>
            <a:r>
              <a:rPr lang="en-US" altLang="en-US" b="0">
                <a:latin typeface="Arial" charset="0"/>
              </a:rPr>
              <a:t> </a:t>
            </a:r>
            <a:r>
              <a:rPr lang="en-US" altLang="en-US" b="0">
                <a:solidFill>
                  <a:srgbClr val="FF0000"/>
                </a:solidFill>
                <a:latin typeface="Arial" charset="0"/>
              </a:rPr>
              <a:t>2</a:t>
            </a:r>
            <a:r>
              <a:rPr lang="en-US" altLang="en-US" b="0">
                <a:latin typeface="Arial" charset="0"/>
              </a:rPr>
              <a:t>)(</a:t>
            </a:r>
            <a:r>
              <a:rPr lang="en-US" altLang="en-US" b="0" i="1">
                <a:latin typeface="Arial" charset="0"/>
              </a:rPr>
              <a:t>x</a:t>
            </a:r>
            <a:r>
              <a:rPr lang="en-US" altLang="en-US" b="0">
                <a:latin typeface="Arial" charset="0"/>
              </a:rPr>
              <a:t> </a:t>
            </a:r>
            <a:r>
              <a:rPr lang="en-US" altLang="en-US" b="0">
                <a:solidFill>
                  <a:srgbClr val="FF0000"/>
                </a:solidFill>
                <a:latin typeface="Arial" charset="0"/>
              </a:rPr>
              <a:t>–</a:t>
            </a:r>
            <a:r>
              <a:rPr lang="en-US" altLang="en-US" b="0">
                <a:latin typeface="Arial" charset="0"/>
              </a:rPr>
              <a:t> </a:t>
            </a:r>
            <a:r>
              <a:rPr lang="en-US" altLang="en-US" b="0">
                <a:solidFill>
                  <a:srgbClr val="FF0000"/>
                </a:solidFill>
                <a:latin typeface="Arial" charset="0"/>
              </a:rPr>
              <a:t>3</a:t>
            </a:r>
            <a:r>
              <a:rPr lang="en-US" altLang="en-US" b="0">
                <a:latin typeface="Arial" charset="0"/>
              </a:rPr>
              <a:t>)</a:t>
            </a:r>
          </a:p>
        </p:txBody>
      </p:sp>
      <p:sp>
        <p:nvSpPr>
          <p:cNvPr id="129050" name="Text Box 26"/>
          <p:cNvSpPr txBox="1">
            <a:spLocks noChangeArrowheads="1"/>
          </p:cNvSpPr>
          <p:nvPr/>
        </p:nvSpPr>
        <p:spPr bwMode="auto">
          <a:xfrm>
            <a:off x="244475" y="5021263"/>
            <a:ext cx="5775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latin typeface="Arial" charset="0"/>
              </a:rPr>
              <a:t>Check</a:t>
            </a:r>
            <a:r>
              <a:rPr lang="en-US" altLang="en-US" b="0" i="1">
                <a:latin typeface="Arial" charset="0"/>
              </a:rPr>
              <a:t> </a:t>
            </a:r>
            <a:r>
              <a:rPr lang="en-US" altLang="en-US" b="0">
                <a:latin typeface="Arial" charset="0"/>
              </a:rPr>
              <a:t>(</a:t>
            </a:r>
            <a:r>
              <a:rPr lang="en-US" altLang="en-US" b="0" i="1">
                <a:latin typeface="Arial" charset="0"/>
              </a:rPr>
              <a:t>x</a:t>
            </a:r>
            <a:r>
              <a:rPr lang="en-US" altLang="en-US" b="0">
                <a:latin typeface="Arial" charset="0"/>
              </a:rPr>
              <a:t> – 2)(</a:t>
            </a:r>
            <a:r>
              <a:rPr lang="en-US" altLang="en-US" b="0" i="1">
                <a:latin typeface="Arial" charset="0"/>
              </a:rPr>
              <a:t>x</a:t>
            </a:r>
            <a:r>
              <a:rPr lang="en-US" altLang="en-US" b="0">
                <a:latin typeface="Arial" charset="0"/>
              </a:rPr>
              <a:t> – 3) = </a:t>
            </a:r>
            <a:r>
              <a:rPr lang="en-US" altLang="en-US" b="0" i="1">
                <a:latin typeface="Arial" charset="0"/>
              </a:rPr>
              <a:t>x</a:t>
            </a:r>
            <a:r>
              <a:rPr lang="en-US" altLang="en-US" b="0" baseline="30000">
                <a:latin typeface="Arial" charset="0"/>
              </a:rPr>
              <a:t>2</a:t>
            </a:r>
            <a:r>
              <a:rPr lang="en-US" altLang="en-US" b="0">
                <a:latin typeface="Arial" charset="0"/>
              </a:rPr>
              <a:t> –2</a:t>
            </a:r>
            <a:r>
              <a:rPr lang="en-US" altLang="en-US" b="0" i="1">
                <a:latin typeface="Arial" charset="0"/>
              </a:rPr>
              <a:t>x – </a:t>
            </a:r>
            <a:r>
              <a:rPr lang="en-US" altLang="en-US" b="0">
                <a:latin typeface="Arial" charset="0"/>
              </a:rPr>
              <a:t>3</a:t>
            </a:r>
            <a:r>
              <a:rPr lang="en-US" altLang="en-US" b="0" i="1">
                <a:latin typeface="Arial" charset="0"/>
              </a:rPr>
              <a:t>x</a:t>
            </a:r>
            <a:r>
              <a:rPr lang="en-US" altLang="en-US" b="0">
                <a:latin typeface="Arial" charset="0"/>
              </a:rPr>
              <a:t> + 6</a:t>
            </a:r>
          </a:p>
        </p:txBody>
      </p:sp>
      <p:sp>
        <p:nvSpPr>
          <p:cNvPr id="129052" name="Text Box 28"/>
          <p:cNvSpPr txBox="1">
            <a:spLocks noChangeArrowheads="1"/>
          </p:cNvSpPr>
          <p:nvPr/>
        </p:nvSpPr>
        <p:spPr bwMode="auto">
          <a:xfrm>
            <a:off x="5889625" y="5068888"/>
            <a:ext cx="318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Use the FOIL method.</a:t>
            </a:r>
          </a:p>
        </p:txBody>
      </p:sp>
      <p:sp>
        <p:nvSpPr>
          <p:cNvPr id="129053" name="Text Box 29"/>
          <p:cNvSpPr txBox="1">
            <a:spLocks noChangeArrowheads="1"/>
          </p:cNvSpPr>
          <p:nvPr/>
        </p:nvSpPr>
        <p:spPr bwMode="auto">
          <a:xfrm>
            <a:off x="5889625" y="5486400"/>
            <a:ext cx="3406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product is the original polynomial.</a:t>
            </a:r>
          </a:p>
        </p:txBody>
      </p:sp>
      <p:grpSp>
        <p:nvGrpSpPr>
          <p:cNvPr id="4" name="Group 35"/>
          <p:cNvGrpSpPr>
            <a:grpSpLocks/>
          </p:cNvGrpSpPr>
          <p:nvPr/>
        </p:nvGrpSpPr>
        <p:grpSpPr bwMode="auto">
          <a:xfrm>
            <a:off x="3092450" y="5318125"/>
            <a:ext cx="2362200" cy="625475"/>
            <a:chOff x="2016" y="3504"/>
            <a:chExt cx="1488" cy="394"/>
          </a:xfrm>
        </p:grpSpPr>
        <p:sp>
          <p:nvSpPr>
            <p:cNvPr id="18446" name="Rectangle 27"/>
            <p:cNvSpPr>
              <a:spLocks noChangeArrowheads="1"/>
            </p:cNvSpPr>
            <p:nvPr/>
          </p:nvSpPr>
          <p:spPr bwMode="auto">
            <a:xfrm>
              <a:off x="2016" y="3610"/>
              <a:ext cx="11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 </a:t>
              </a:r>
              <a:r>
                <a:rPr lang="en-US" altLang="en-US" b="0" i="1">
                  <a:latin typeface="Arial" charset="0"/>
                </a:rPr>
                <a:t>x</a:t>
              </a:r>
              <a:r>
                <a:rPr lang="en-US" altLang="en-US" b="0" baseline="30000">
                  <a:latin typeface="Arial" charset="0"/>
                </a:rPr>
                <a:t>2</a:t>
              </a:r>
              <a:r>
                <a:rPr lang="en-US" altLang="en-US" b="0">
                  <a:latin typeface="Arial" charset="0"/>
                </a:rPr>
                <a:t> – 5</a:t>
              </a:r>
              <a:r>
                <a:rPr lang="en-US" altLang="en-US" b="0" i="1">
                  <a:latin typeface="Arial" charset="0"/>
                </a:rPr>
                <a:t>x</a:t>
              </a:r>
              <a:r>
                <a:rPr lang="en-US" altLang="en-US" b="0">
                  <a:latin typeface="Arial" charset="0"/>
                </a:rPr>
                <a:t> + 6</a:t>
              </a:r>
            </a:p>
          </p:txBody>
        </p:sp>
        <p:sp>
          <p:nvSpPr>
            <p:cNvPr id="18447" name="Text Box 34"/>
            <p:cNvSpPr txBox="1">
              <a:spLocks noChangeArrowheads="1"/>
            </p:cNvSpPr>
            <p:nvPr/>
          </p:nvSpPr>
          <p:spPr bwMode="auto">
            <a:xfrm>
              <a:off x="3120" y="3504"/>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8445" name="Text Box 3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2b </a:t>
            </a:r>
            <a:endParaRPr lang="en-US" altLang="en-US" sz="2600" b="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9037"/>
                                        </p:tgtEl>
                                        <p:attrNameLst>
                                          <p:attrName>style.visibility</p:attrName>
                                        </p:attrNameLst>
                                      </p:cBhvr>
                                      <p:to>
                                        <p:strVal val="visible"/>
                                      </p:to>
                                    </p:set>
                                    <p:animEffect transition="in" filter="dissolve">
                                      <p:cBhvr>
                                        <p:cTn id="12" dur="500"/>
                                        <p:tgtEl>
                                          <p:spTgt spid="1290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20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9038"/>
                                        </p:tgtEl>
                                        <p:attrNameLst>
                                          <p:attrName>style.visibility</p:attrName>
                                        </p:attrNameLst>
                                      </p:cBhvr>
                                      <p:to>
                                        <p:strVal val="visible"/>
                                      </p:to>
                                    </p:set>
                                    <p:animEffect transition="in" filter="dissolve">
                                      <p:cBhvr>
                                        <p:cTn id="22" dur="500"/>
                                        <p:tgtEl>
                                          <p:spTgt spid="12903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9049"/>
                                        </p:tgtEl>
                                        <p:attrNameLst>
                                          <p:attrName>style.visibility</p:attrName>
                                        </p:attrNameLst>
                                      </p:cBhvr>
                                      <p:to>
                                        <p:strVal val="visible"/>
                                      </p:to>
                                    </p:set>
                                    <p:animEffect transition="in" filter="dissolve">
                                      <p:cBhvr>
                                        <p:cTn id="27" dur="500"/>
                                        <p:tgtEl>
                                          <p:spTgt spid="12904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9052"/>
                                        </p:tgtEl>
                                        <p:attrNameLst>
                                          <p:attrName>style.visibility</p:attrName>
                                        </p:attrNameLst>
                                      </p:cBhvr>
                                      <p:to>
                                        <p:strVal val="visible"/>
                                      </p:to>
                                    </p:set>
                                    <p:animEffect transition="in" filter="dissolve">
                                      <p:cBhvr>
                                        <p:cTn id="32" dur="500"/>
                                        <p:tgtEl>
                                          <p:spTgt spid="129052"/>
                                        </p:tgtEl>
                                      </p:cBhvr>
                                    </p:animEffect>
                                  </p:childTnLst>
                                </p:cTn>
                              </p:par>
                              <p:par>
                                <p:cTn id="33" presetID="7" presetClass="entr" presetSubtype="8" fill="hold" grpId="0" nodeType="withEffect">
                                  <p:stCondLst>
                                    <p:cond delay="0"/>
                                  </p:stCondLst>
                                  <p:childTnLst>
                                    <p:set>
                                      <p:cBhvr>
                                        <p:cTn id="34" dur="1" fill="hold">
                                          <p:stCondLst>
                                            <p:cond delay="0"/>
                                          </p:stCondLst>
                                        </p:cTn>
                                        <p:tgtEl>
                                          <p:spTgt spid="129050"/>
                                        </p:tgtEl>
                                        <p:attrNameLst>
                                          <p:attrName>style.visibility</p:attrName>
                                        </p:attrNameLst>
                                      </p:cBhvr>
                                      <p:to>
                                        <p:strVal val="visible"/>
                                      </p:to>
                                    </p:set>
                                    <p:anim calcmode="lin" valueType="num">
                                      <p:cBhvr additive="base">
                                        <p:cTn id="35" dur="2000" fill="hold"/>
                                        <p:tgtEl>
                                          <p:spTgt spid="129050"/>
                                        </p:tgtEl>
                                        <p:attrNameLst>
                                          <p:attrName>ppt_x</p:attrName>
                                        </p:attrNameLst>
                                      </p:cBhvr>
                                      <p:tavLst>
                                        <p:tav tm="0">
                                          <p:val>
                                            <p:strVal val="0-#ppt_w/2"/>
                                          </p:val>
                                        </p:tav>
                                        <p:tav tm="100000">
                                          <p:val>
                                            <p:strVal val="#ppt_x"/>
                                          </p:val>
                                        </p:tav>
                                      </p:tavLst>
                                    </p:anim>
                                    <p:anim calcmode="lin" valueType="num">
                                      <p:cBhvr additive="base">
                                        <p:cTn id="36" dur="2000" fill="hold"/>
                                        <p:tgtEl>
                                          <p:spTgt spid="129050"/>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dissolve">
                                      <p:cBhvr>
                                        <p:cTn id="41" dur="500"/>
                                        <p:tgtEl>
                                          <p:spTgt spid="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29053"/>
                                        </p:tgtEl>
                                        <p:attrNameLst>
                                          <p:attrName>style.visibility</p:attrName>
                                        </p:attrNameLst>
                                      </p:cBhvr>
                                      <p:to>
                                        <p:strVal val="visible"/>
                                      </p:to>
                                    </p:set>
                                    <p:animEffect transition="in" filter="dissolve">
                                      <p:cBhvr>
                                        <p:cTn id="46" dur="500"/>
                                        <p:tgtEl>
                                          <p:spTgt spid="129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37" grpId="0"/>
      <p:bldP spid="129038" grpId="0"/>
      <p:bldP spid="129049" grpId="0"/>
      <p:bldP spid="129050" grpId="0"/>
      <p:bldP spid="129052" grpId="0"/>
      <p:bldP spid="12905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6"/>
          <p:cNvSpPr txBox="1">
            <a:spLocks noChangeArrowheads="1"/>
          </p:cNvSpPr>
          <p:nvPr/>
        </p:nvSpPr>
        <p:spPr bwMode="auto">
          <a:xfrm>
            <a:off x="990600" y="1600200"/>
            <a:ext cx="7902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sp>
        <p:nvSpPr>
          <p:cNvPr id="19459" name="Text Box 7"/>
          <p:cNvSpPr txBox="1">
            <a:spLocks noChangeArrowheads="1"/>
          </p:cNvSpPr>
          <p:nvPr/>
        </p:nvSpPr>
        <p:spPr bwMode="auto">
          <a:xfrm>
            <a:off x="1279525" y="2089150"/>
            <a:ext cx="2554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+ 13</a:t>
            </a:r>
            <a:r>
              <a:rPr lang="en-US" altLang="en-US" i="1"/>
              <a:t>x</a:t>
            </a:r>
            <a:r>
              <a:rPr lang="en-US" altLang="en-US"/>
              <a:t> + 42</a:t>
            </a:r>
          </a:p>
        </p:txBody>
      </p:sp>
      <p:sp>
        <p:nvSpPr>
          <p:cNvPr id="131084" name="Text Box 12"/>
          <p:cNvSpPr txBox="1">
            <a:spLocks noChangeArrowheads="1"/>
          </p:cNvSpPr>
          <p:nvPr/>
        </p:nvSpPr>
        <p:spPr bwMode="auto">
          <a:xfrm>
            <a:off x="4121150" y="2590800"/>
            <a:ext cx="5159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b = 13 and c = 42; look for factors of 42 whose sum is 13.  </a:t>
            </a:r>
          </a:p>
        </p:txBody>
      </p:sp>
      <p:sp>
        <p:nvSpPr>
          <p:cNvPr id="131085" name="Text Box 13"/>
          <p:cNvSpPr txBox="1">
            <a:spLocks noChangeArrowheads="1"/>
          </p:cNvSpPr>
          <p:nvPr/>
        </p:nvSpPr>
        <p:spPr bwMode="auto">
          <a:xfrm>
            <a:off x="4121150" y="4267200"/>
            <a:ext cx="4522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6 and 7.</a:t>
            </a:r>
          </a:p>
        </p:txBody>
      </p:sp>
      <p:sp>
        <p:nvSpPr>
          <p:cNvPr id="131096" name="Text Box 24"/>
          <p:cNvSpPr txBox="1">
            <a:spLocks noChangeArrowheads="1"/>
          </p:cNvSpPr>
          <p:nvPr/>
        </p:nvSpPr>
        <p:spPr bwMode="auto">
          <a:xfrm>
            <a:off x="228600" y="4816475"/>
            <a:ext cx="19272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a:t>
            </a:r>
            <a:r>
              <a:rPr lang="en-US" altLang="en-US" b="0" i="1">
                <a:latin typeface="Arial" charset="0"/>
              </a:rPr>
              <a:t>x</a:t>
            </a:r>
            <a:r>
              <a:rPr lang="en-US" altLang="en-US" b="0">
                <a:latin typeface="Arial" charset="0"/>
              </a:rPr>
              <a:t> + </a:t>
            </a:r>
            <a:r>
              <a:rPr lang="en-US" altLang="en-US" b="0">
                <a:solidFill>
                  <a:srgbClr val="FF0000"/>
                </a:solidFill>
                <a:latin typeface="Arial" charset="0"/>
              </a:rPr>
              <a:t>6</a:t>
            </a:r>
            <a:r>
              <a:rPr lang="en-US" altLang="en-US" b="0">
                <a:latin typeface="Arial" charset="0"/>
              </a:rPr>
              <a:t>)(</a:t>
            </a:r>
            <a:r>
              <a:rPr lang="en-US" altLang="en-US" b="0" i="1">
                <a:latin typeface="Arial" charset="0"/>
              </a:rPr>
              <a:t>x</a:t>
            </a:r>
            <a:r>
              <a:rPr lang="en-US" altLang="en-US" b="0">
                <a:latin typeface="Arial" charset="0"/>
              </a:rPr>
              <a:t> +</a:t>
            </a:r>
            <a:r>
              <a:rPr lang="en-US" altLang="en-US" b="0">
                <a:solidFill>
                  <a:srgbClr val="FF0000"/>
                </a:solidFill>
                <a:latin typeface="Arial" charset="0"/>
              </a:rPr>
              <a:t> 7</a:t>
            </a:r>
            <a:r>
              <a:rPr lang="en-US" altLang="en-US" b="0">
                <a:latin typeface="Arial" charset="0"/>
              </a:rPr>
              <a:t>)</a:t>
            </a:r>
          </a:p>
        </p:txBody>
      </p:sp>
      <p:sp>
        <p:nvSpPr>
          <p:cNvPr id="131097" name="Text Box 25"/>
          <p:cNvSpPr txBox="1">
            <a:spLocks noChangeArrowheads="1"/>
          </p:cNvSpPr>
          <p:nvPr/>
        </p:nvSpPr>
        <p:spPr bwMode="auto">
          <a:xfrm>
            <a:off x="146050" y="5257800"/>
            <a:ext cx="625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latin typeface="Arial" charset="0"/>
              </a:rPr>
              <a:t>Check </a:t>
            </a:r>
            <a:r>
              <a:rPr lang="en-US" altLang="en-US" b="0">
                <a:latin typeface="Arial" charset="0"/>
              </a:rPr>
              <a:t>(</a:t>
            </a:r>
            <a:r>
              <a:rPr lang="en-US" altLang="en-US" b="0" i="1">
                <a:latin typeface="Arial" charset="0"/>
              </a:rPr>
              <a:t>x</a:t>
            </a:r>
            <a:r>
              <a:rPr lang="en-US" altLang="en-US" b="0">
                <a:latin typeface="Arial" charset="0"/>
              </a:rPr>
              <a:t> + 6)(</a:t>
            </a:r>
            <a:r>
              <a:rPr lang="en-US" altLang="en-US" b="0" i="1">
                <a:latin typeface="Arial" charset="0"/>
              </a:rPr>
              <a:t>x</a:t>
            </a:r>
            <a:r>
              <a:rPr lang="en-US" altLang="en-US" b="0">
                <a:latin typeface="Arial" charset="0"/>
              </a:rPr>
              <a:t> + 7) = </a:t>
            </a:r>
            <a:r>
              <a:rPr lang="en-US" altLang="en-US" b="0" i="1">
                <a:latin typeface="Arial" charset="0"/>
              </a:rPr>
              <a:t>x</a:t>
            </a:r>
            <a:r>
              <a:rPr lang="en-US" altLang="en-US" b="0" baseline="30000">
                <a:latin typeface="Arial" charset="0"/>
              </a:rPr>
              <a:t>2</a:t>
            </a:r>
            <a:r>
              <a:rPr lang="en-US" altLang="en-US" b="0">
                <a:latin typeface="Arial" charset="0"/>
              </a:rPr>
              <a:t> + 7</a:t>
            </a:r>
            <a:r>
              <a:rPr lang="en-US" altLang="en-US" b="0" i="1">
                <a:latin typeface="Arial" charset="0"/>
              </a:rPr>
              <a:t>x + </a:t>
            </a:r>
            <a:r>
              <a:rPr lang="en-US" altLang="en-US" b="0">
                <a:latin typeface="Arial" charset="0"/>
              </a:rPr>
              <a:t>6</a:t>
            </a:r>
            <a:r>
              <a:rPr lang="en-US" altLang="en-US" b="0" i="1">
                <a:latin typeface="Arial" charset="0"/>
              </a:rPr>
              <a:t>x</a:t>
            </a:r>
            <a:r>
              <a:rPr lang="en-US" altLang="en-US" b="0">
                <a:latin typeface="Arial" charset="0"/>
              </a:rPr>
              <a:t> + 42</a:t>
            </a:r>
          </a:p>
        </p:txBody>
      </p:sp>
      <p:sp>
        <p:nvSpPr>
          <p:cNvPr id="131098" name="Text Box 26"/>
          <p:cNvSpPr txBox="1">
            <a:spLocks noChangeArrowheads="1"/>
          </p:cNvSpPr>
          <p:nvPr/>
        </p:nvSpPr>
        <p:spPr bwMode="auto">
          <a:xfrm>
            <a:off x="5889625" y="5313363"/>
            <a:ext cx="318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Use the FOIL method.</a:t>
            </a:r>
          </a:p>
        </p:txBody>
      </p:sp>
      <p:sp>
        <p:nvSpPr>
          <p:cNvPr id="131099" name="Text Box 27"/>
          <p:cNvSpPr txBox="1">
            <a:spLocks noChangeArrowheads="1"/>
          </p:cNvSpPr>
          <p:nvPr/>
        </p:nvSpPr>
        <p:spPr bwMode="auto">
          <a:xfrm>
            <a:off x="5889625" y="5730875"/>
            <a:ext cx="3406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product is the original polynomial.</a:t>
            </a:r>
          </a:p>
        </p:txBody>
      </p:sp>
      <p:grpSp>
        <p:nvGrpSpPr>
          <p:cNvPr id="2" name="Group 31"/>
          <p:cNvGrpSpPr>
            <a:grpSpLocks/>
          </p:cNvGrpSpPr>
          <p:nvPr/>
        </p:nvGrpSpPr>
        <p:grpSpPr bwMode="auto">
          <a:xfrm>
            <a:off x="2971800" y="5745163"/>
            <a:ext cx="2743200" cy="579437"/>
            <a:chOff x="2016" y="3571"/>
            <a:chExt cx="1584" cy="365"/>
          </a:xfrm>
        </p:grpSpPr>
        <p:sp>
          <p:nvSpPr>
            <p:cNvPr id="19482" name="Rectangle 29"/>
            <p:cNvSpPr>
              <a:spLocks noChangeArrowheads="1"/>
            </p:cNvSpPr>
            <p:nvPr/>
          </p:nvSpPr>
          <p:spPr bwMode="auto">
            <a:xfrm>
              <a:off x="2016" y="3610"/>
              <a:ext cx="129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 </a:t>
              </a:r>
              <a:r>
                <a:rPr lang="en-US" altLang="en-US" b="0" i="1">
                  <a:latin typeface="Arial" charset="0"/>
                </a:rPr>
                <a:t>x</a:t>
              </a:r>
              <a:r>
                <a:rPr lang="en-US" altLang="en-US" b="0" baseline="30000">
                  <a:latin typeface="Arial" charset="0"/>
                </a:rPr>
                <a:t>2</a:t>
              </a:r>
              <a:r>
                <a:rPr lang="en-US" altLang="en-US" b="0">
                  <a:latin typeface="Arial" charset="0"/>
                </a:rPr>
                <a:t> + 13</a:t>
              </a:r>
              <a:r>
                <a:rPr lang="en-US" altLang="en-US" b="0" i="1">
                  <a:latin typeface="Arial" charset="0"/>
                </a:rPr>
                <a:t>x</a:t>
              </a:r>
              <a:r>
                <a:rPr lang="en-US" altLang="en-US" b="0">
                  <a:latin typeface="Arial" charset="0"/>
                </a:rPr>
                <a:t> + 42</a:t>
              </a:r>
            </a:p>
          </p:txBody>
        </p:sp>
        <p:sp>
          <p:nvSpPr>
            <p:cNvPr id="19483" name="Text Box 30"/>
            <p:cNvSpPr txBox="1">
              <a:spLocks noChangeArrowheads="1"/>
            </p:cNvSpPr>
            <p:nvPr/>
          </p:nvSpPr>
          <p:spPr bwMode="auto">
            <a:xfrm>
              <a:off x="3216" y="3571"/>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 </a:t>
              </a:r>
              <a:endParaRPr lang="en-US" altLang="en-US" sz="1800" b="0">
                <a:latin typeface="Arial" charset="0"/>
              </a:endParaRPr>
            </a:p>
          </p:txBody>
        </p:sp>
      </p:grpSp>
      <p:grpSp>
        <p:nvGrpSpPr>
          <p:cNvPr id="3" name="Group 32"/>
          <p:cNvGrpSpPr>
            <a:grpSpLocks/>
          </p:cNvGrpSpPr>
          <p:nvPr/>
        </p:nvGrpSpPr>
        <p:grpSpPr bwMode="auto">
          <a:xfrm>
            <a:off x="1190625" y="2590800"/>
            <a:ext cx="2568575" cy="457200"/>
            <a:chOff x="855" y="1632"/>
            <a:chExt cx="1618" cy="288"/>
          </a:xfrm>
        </p:grpSpPr>
        <p:sp>
          <p:nvSpPr>
            <p:cNvPr id="19479" name="Text Box 33"/>
            <p:cNvSpPr txBox="1">
              <a:spLocks noChangeArrowheads="1"/>
            </p:cNvSpPr>
            <p:nvPr/>
          </p:nvSpPr>
          <p:spPr bwMode="auto">
            <a:xfrm>
              <a:off x="855"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   )</a:t>
              </a:r>
            </a:p>
          </p:txBody>
        </p:sp>
        <p:sp>
          <p:nvSpPr>
            <p:cNvPr id="19480" name="Text Box 34"/>
            <p:cNvSpPr txBox="1">
              <a:spLocks noChangeArrowheads="1"/>
            </p:cNvSpPr>
            <p:nvPr/>
          </p:nvSpPr>
          <p:spPr bwMode="auto">
            <a:xfrm>
              <a:off x="1401"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19481" name="Text Box 35"/>
            <p:cNvSpPr txBox="1">
              <a:spLocks noChangeArrowheads="1"/>
            </p:cNvSpPr>
            <p:nvPr/>
          </p:nvSpPr>
          <p:spPr bwMode="auto">
            <a:xfrm>
              <a:off x="211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grpSp>
        <p:nvGrpSpPr>
          <p:cNvPr id="4" name="Group 42"/>
          <p:cNvGrpSpPr>
            <a:grpSpLocks/>
          </p:cNvGrpSpPr>
          <p:nvPr/>
        </p:nvGrpSpPr>
        <p:grpSpPr bwMode="auto">
          <a:xfrm>
            <a:off x="838200" y="3200400"/>
            <a:ext cx="3886200" cy="1676400"/>
            <a:chOff x="528" y="2016"/>
            <a:chExt cx="2448" cy="1056"/>
          </a:xfrm>
        </p:grpSpPr>
        <p:sp>
          <p:nvSpPr>
            <p:cNvPr id="19470" name="Text Box 15"/>
            <p:cNvSpPr txBox="1">
              <a:spLocks noChangeArrowheads="1"/>
            </p:cNvSpPr>
            <p:nvPr/>
          </p:nvSpPr>
          <p:spPr bwMode="auto">
            <a:xfrm>
              <a:off x="528" y="2016"/>
              <a:ext cx="244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 Factors of 42</a:t>
              </a:r>
              <a:r>
                <a:rPr lang="en-US" altLang="en-US">
                  <a:solidFill>
                    <a:srgbClr val="3333FF"/>
                  </a:solidFill>
                  <a:latin typeface="Arial" charset="0"/>
                </a:rPr>
                <a:t>   Sum</a:t>
              </a:r>
            </a:p>
          </p:txBody>
        </p:sp>
        <p:sp>
          <p:nvSpPr>
            <p:cNvPr id="19471" name="Line 16"/>
            <p:cNvSpPr>
              <a:spLocks noChangeShapeType="1"/>
            </p:cNvSpPr>
            <p:nvPr/>
          </p:nvSpPr>
          <p:spPr bwMode="auto">
            <a:xfrm>
              <a:off x="528" y="2304"/>
              <a:ext cx="201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72" name="Text Box 18"/>
            <p:cNvSpPr txBox="1">
              <a:spLocks noChangeArrowheads="1"/>
            </p:cNvSpPr>
            <p:nvPr/>
          </p:nvSpPr>
          <p:spPr bwMode="auto">
            <a:xfrm>
              <a:off x="1152" y="2268"/>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1 and 42  43</a:t>
              </a:r>
            </a:p>
          </p:txBody>
        </p:sp>
        <p:sp>
          <p:nvSpPr>
            <p:cNvPr id="19473" name="Text Box 19"/>
            <p:cNvSpPr txBox="1">
              <a:spLocks noChangeArrowheads="1"/>
            </p:cNvSpPr>
            <p:nvPr/>
          </p:nvSpPr>
          <p:spPr bwMode="auto">
            <a:xfrm>
              <a:off x="2229" y="2707"/>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9474" name="Text Box 21"/>
            <p:cNvSpPr txBox="1">
              <a:spLocks noChangeArrowheads="1"/>
            </p:cNvSpPr>
            <p:nvPr/>
          </p:nvSpPr>
          <p:spPr bwMode="auto">
            <a:xfrm>
              <a:off x="1214" y="2736"/>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6</a:t>
              </a:r>
              <a:r>
                <a:rPr lang="en-US" altLang="en-US" b="0">
                  <a:latin typeface="Arial" charset="0"/>
                </a:rPr>
                <a:t> and </a:t>
              </a:r>
              <a:r>
                <a:rPr lang="en-US" altLang="en-US" b="0">
                  <a:solidFill>
                    <a:srgbClr val="FF0000"/>
                  </a:solidFill>
                  <a:latin typeface="Arial" charset="0"/>
                </a:rPr>
                <a:t>7 </a:t>
              </a:r>
              <a:r>
                <a:rPr lang="en-US" altLang="en-US" b="0">
                  <a:latin typeface="Arial" charset="0"/>
                </a:rPr>
                <a:t> 13</a:t>
              </a:r>
            </a:p>
          </p:txBody>
        </p:sp>
        <p:sp>
          <p:nvSpPr>
            <p:cNvPr id="19475" name="Rectangle 22"/>
            <p:cNvSpPr>
              <a:spLocks noChangeArrowheads="1"/>
            </p:cNvSpPr>
            <p:nvPr/>
          </p:nvSpPr>
          <p:spPr bwMode="auto">
            <a:xfrm>
              <a:off x="2313" y="2227"/>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9476" name="Line 36"/>
            <p:cNvSpPr>
              <a:spLocks noChangeShapeType="1"/>
            </p:cNvSpPr>
            <p:nvPr/>
          </p:nvSpPr>
          <p:spPr bwMode="auto">
            <a:xfrm>
              <a:off x="1968" y="2016"/>
              <a:ext cx="0" cy="105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77" name="Text Box 38"/>
            <p:cNvSpPr txBox="1">
              <a:spLocks noChangeArrowheads="1"/>
            </p:cNvSpPr>
            <p:nvPr/>
          </p:nvSpPr>
          <p:spPr bwMode="auto">
            <a:xfrm>
              <a:off x="1104" y="2496"/>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2</a:t>
              </a:r>
              <a:r>
                <a:rPr lang="en-US" altLang="en-US" b="0">
                  <a:latin typeface="Arial" charset="0"/>
                </a:rPr>
                <a:t> and 21  23</a:t>
              </a:r>
            </a:p>
          </p:txBody>
        </p:sp>
        <p:sp>
          <p:nvSpPr>
            <p:cNvPr id="19478" name="Rectangle 39"/>
            <p:cNvSpPr>
              <a:spLocks noChangeArrowheads="1"/>
            </p:cNvSpPr>
            <p:nvPr/>
          </p:nvSpPr>
          <p:spPr bwMode="auto">
            <a:xfrm>
              <a:off x="2304" y="2457"/>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9469" name="Text Box 41"/>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2c </a:t>
            </a:r>
            <a:endParaRPr lang="en-US" altLang="en-US" sz="2600" b="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1084"/>
                                        </p:tgtEl>
                                        <p:attrNameLst>
                                          <p:attrName>style.visibility</p:attrName>
                                        </p:attrNameLst>
                                      </p:cBhvr>
                                      <p:to>
                                        <p:strVal val="visible"/>
                                      </p:to>
                                    </p:set>
                                    <p:animEffect transition="in" filter="dissolve">
                                      <p:cBhvr>
                                        <p:cTn id="7" dur="500"/>
                                        <p:tgtEl>
                                          <p:spTgt spid="1310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1085"/>
                                        </p:tgtEl>
                                        <p:attrNameLst>
                                          <p:attrName>style.visibility</p:attrName>
                                        </p:attrNameLst>
                                      </p:cBhvr>
                                      <p:to>
                                        <p:strVal val="visible"/>
                                      </p:to>
                                    </p:set>
                                    <p:animEffect transition="in" filter="dissolve">
                                      <p:cBhvr>
                                        <p:cTn id="22" dur="500"/>
                                        <p:tgtEl>
                                          <p:spTgt spid="13108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1096"/>
                                        </p:tgtEl>
                                        <p:attrNameLst>
                                          <p:attrName>style.visibility</p:attrName>
                                        </p:attrNameLst>
                                      </p:cBhvr>
                                      <p:to>
                                        <p:strVal val="visible"/>
                                      </p:to>
                                    </p:set>
                                    <p:animEffect transition="in" filter="dissolve">
                                      <p:cBhvr>
                                        <p:cTn id="27" dur="500"/>
                                        <p:tgtEl>
                                          <p:spTgt spid="13109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1098"/>
                                        </p:tgtEl>
                                        <p:attrNameLst>
                                          <p:attrName>style.visibility</p:attrName>
                                        </p:attrNameLst>
                                      </p:cBhvr>
                                      <p:to>
                                        <p:strVal val="visible"/>
                                      </p:to>
                                    </p:set>
                                    <p:animEffect transition="in" filter="dissolve">
                                      <p:cBhvr>
                                        <p:cTn id="32" dur="500"/>
                                        <p:tgtEl>
                                          <p:spTgt spid="131098"/>
                                        </p:tgtEl>
                                      </p:cBhvr>
                                    </p:animEffect>
                                  </p:childTnLst>
                                </p:cTn>
                              </p:par>
                              <p:par>
                                <p:cTn id="33" presetID="7" presetClass="entr" presetSubtype="8" fill="hold" grpId="0" nodeType="withEffect">
                                  <p:stCondLst>
                                    <p:cond delay="0"/>
                                  </p:stCondLst>
                                  <p:childTnLst>
                                    <p:set>
                                      <p:cBhvr>
                                        <p:cTn id="34" dur="1" fill="hold">
                                          <p:stCondLst>
                                            <p:cond delay="0"/>
                                          </p:stCondLst>
                                        </p:cTn>
                                        <p:tgtEl>
                                          <p:spTgt spid="131097"/>
                                        </p:tgtEl>
                                        <p:attrNameLst>
                                          <p:attrName>style.visibility</p:attrName>
                                        </p:attrNameLst>
                                      </p:cBhvr>
                                      <p:to>
                                        <p:strVal val="visible"/>
                                      </p:to>
                                    </p:set>
                                    <p:anim calcmode="lin" valueType="num">
                                      <p:cBhvr additive="base">
                                        <p:cTn id="35" dur="2000" fill="hold"/>
                                        <p:tgtEl>
                                          <p:spTgt spid="131097"/>
                                        </p:tgtEl>
                                        <p:attrNameLst>
                                          <p:attrName>ppt_x</p:attrName>
                                        </p:attrNameLst>
                                      </p:cBhvr>
                                      <p:tavLst>
                                        <p:tav tm="0">
                                          <p:val>
                                            <p:strVal val="0-#ppt_w/2"/>
                                          </p:val>
                                        </p:tav>
                                        <p:tav tm="100000">
                                          <p:val>
                                            <p:strVal val="#ppt_x"/>
                                          </p:val>
                                        </p:tav>
                                      </p:tavLst>
                                    </p:anim>
                                    <p:anim calcmode="lin" valueType="num">
                                      <p:cBhvr additive="base">
                                        <p:cTn id="36" dur="2000" fill="hold"/>
                                        <p:tgtEl>
                                          <p:spTgt spid="131097"/>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4" presetClass="entr" presetSubtype="16" fill="hold"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box(in)">
                                      <p:cBhvr>
                                        <p:cTn id="41" dur="500"/>
                                        <p:tgtEl>
                                          <p:spTgt spid="2"/>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31099"/>
                                        </p:tgtEl>
                                        <p:attrNameLst>
                                          <p:attrName>style.visibility</p:attrName>
                                        </p:attrNameLst>
                                      </p:cBhvr>
                                      <p:to>
                                        <p:strVal val="visible"/>
                                      </p:to>
                                    </p:set>
                                    <p:animEffect transition="in" filter="dissolve">
                                      <p:cBhvr>
                                        <p:cTn id="46" dur="500"/>
                                        <p:tgtEl>
                                          <p:spTgt spid="131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84" grpId="0"/>
      <p:bldP spid="131085" grpId="0"/>
      <p:bldP spid="131096" grpId="0"/>
      <p:bldP spid="131097" grpId="0"/>
      <p:bldP spid="131098" grpId="0"/>
      <p:bldP spid="13109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1012825" y="1524000"/>
            <a:ext cx="7902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sp>
        <p:nvSpPr>
          <p:cNvPr id="20483"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2d </a:t>
            </a:r>
            <a:endParaRPr lang="en-US" altLang="en-US" sz="2600" b="0">
              <a:solidFill>
                <a:schemeClr val="accent2"/>
              </a:solidFill>
              <a:latin typeface="Arial MT Bl" charset="0"/>
            </a:endParaRPr>
          </a:p>
        </p:txBody>
      </p:sp>
      <p:sp>
        <p:nvSpPr>
          <p:cNvPr id="20484" name="Text Box 7"/>
          <p:cNvSpPr txBox="1">
            <a:spLocks noChangeArrowheads="1"/>
          </p:cNvSpPr>
          <p:nvPr/>
        </p:nvSpPr>
        <p:spPr bwMode="auto">
          <a:xfrm>
            <a:off x="1279525" y="2090738"/>
            <a:ext cx="24590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a:t>
            </a:r>
            <a:r>
              <a:rPr lang="en-US" altLang="en-US">
                <a:latin typeface="Arial" charset="0"/>
              </a:rPr>
              <a:t>–</a:t>
            </a:r>
            <a:r>
              <a:rPr lang="en-US" altLang="en-US"/>
              <a:t> 13</a:t>
            </a:r>
            <a:r>
              <a:rPr lang="en-US" altLang="en-US" i="1"/>
              <a:t>x</a:t>
            </a:r>
            <a:r>
              <a:rPr lang="en-US" altLang="en-US"/>
              <a:t> + 40</a:t>
            </a:r>
            <a:endParaRPr lang="en-US" altLang="en-US" i="1"/>
          </a:p>
        </p:txBody>
      </p:sp>
      <p:grpSp>
        <p:nvGrpSpPr>
          <p:cNvPr id="2" name="Group 8"/>
          <p:cNvGrpSpPr>
            <a:grpSpLocks/>
          </p:cNvGrpSpPr>
          <p:nvPr/>
        </p:nvGrpSpPr>
        <p:grpSpPr bwMode="auto">
          <a:xfrm>
            <a:off x="1143000" y="2590800"/>
            <a:ext cx="2568575" cy="457200"/>
            <a:chOff x="750" y="1632"/>
            <a:chExt cx="1618" cy="288"/>
          </a:xfrm>
        </p:grpSpPr>
        <p:sp>
          <p:nvSpPr>
            <p:cNvPr id="20507" name="Text Box 9"/>
            <p:cNvSpPr txBox="1">
              <a:spLocks noChangeArrowheads="1"/>
            </p:cNvSpPr>
            <p:nvPr/>
          </p:nvSpPr>
          <p:spPr bwMode="auto">
            <a:xfrm>
              <a:off x="750"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a:t>
              </a:r>
            </a:p>
          </p:txBody>
        </p:sp>
        <p:sp>
          <p:nvSpPr>
            <p:cNvPr id="20508" name="Text Box 10"/>
            <p:cNvSpPr txBox="1">
              <a:spLocks noChangeArrowheads="1"/>
            </p:cNvSpPr>
            <p:nvPr/>
          </p:nvSpPr>
          <p:spPr bwMode="auto">
            <a:xfrm>
              <a:off x="1248"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20509" name="Text Box 11"/>
            <p:cNvSpPr txBox="1">
              <a:spLocks noChangeArrowheads="1"/>
            </p:cNvSpPr>
            <p:nvPr/>
          </p:nvSpPr>
          <p:spPr bwMode="auto">
            <a:xfrm>
              <a:off x="1920"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
        <p:nvSpPr>
          <p:cNvPr id="133132" name="Text Box 12"/>
          <p:cNvSpPr txBox="1">
            <a:spLocks noChangeArrowheads="1"/>
          </p:cNvSpPr>
          <p:nvPr/>
        </p:nvSpPr>
        <p:spPr bwMode="auto">
          <a:xfrm>
            <a:off x="4100513" y="2073275"/>
            <a:ext cx="5159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b = –13 and c = 40; look for factors of 40 whose sum is –13.  </a:t>
            </a:r>
          </a:p>
        </p:txBody>
      </p:sp>
      <p:sp>
        <p:nvSpPr>
          <p:cNvPr id="133133" name="Text Box 13"/>
          <p:cNvSpPr txBox="1">
            <a:spLocks noChangeArrowheads="1"/>
          </p:cNvSpPr>
          <p:nvPr/>
        </p:nvSpPr>
        <p:spPr bwMode="auto">
          <a:xfrm>
            <a:off x="4100513" y="3521075"/>
            <a:ext cx="48625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–5 and –8.</a:t>
            </a:r>
          </a:p>
        </p:txBody>
      </p:sp>
      <p:sp>
        <p:nvSpPr>
          <p:cNvPr id="133142" name="Text Box 22"/>
          <p:cNvSpPr txBox="1">
            <a:spLocks noChangeArrowheads="1"/>
          </p:cNvSpPr>
          <p:nvPr/>
        </p:nvSpPr>
        <p:spPr bwMode="auto">
          <a:xfrm>
            <a:off x="228600" y="4740275"/>
            <a:ext cx="191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a:t>
            </a:r>
            <a:r>
              <a:rPr lang="en-US" altLang="en-US" b="0" i="1">
                <a:latin typeface="Arial" charset="0"/>
              </a:rPr>
              <a:t>x</a:t>
            </a:r>
            <a:r>
              <a:rPr lang="en-US" altLang="en-US" b="0">
                <a:latin typeface="Arial" charset="0"/>
              </a:rPr>
              <a:t> </a:t>
            </a:r>
            <a:r>
              <a:rPr lang="en-US" altLang="en-US" b="0">
                <a:solidFill>
                  <a:srgbClr val="FF0000"/>
                </a:solidFill>
                <a:latin typeface="Arial" charset="0"/>
              </a:rPr>
              <a:t>–</a:t>
            </a:r>
            <a:r>
              <a:rPr lang="en-US" altLang="en-US" b="0">
                <a:latin typeface="Arial" charset="0"/>
              </a:rPr>
              <a:t> </a:t>
            </a:r>
            <a:r>
              <a:rPr lang="en-US" altLang="en-US" b="0">
                <a:solidFill>
                  <a:srgbClr val="FF0000"/>
                </a:solidFill>
                <a:latin typeface="Arial" charset="0"/>
              </a:rPr>
              <a:t>5</a:t>
            </a:r>
            <a:r>
              <a:rPr lang="en-US" altLang="en-US" b="0">
                <a:latin typeface="Arial" charset="0"/>
              </a:rPr>
              <a:t>)(</a:t>
            </a:r>
            <a:r>
              <a:rPr lang="en-US" altLang="en-US" b="0" i="1">
                <a:latin typeface="Arial" charset="0"/>
              </a:rPr>
              <a:t>x</a:t>
            </a:r>
            <a:r>
              <a:rPr lang="en-US" altLang="en-US" b="0">
                <a:latin typeface="Arial" charset="0"/>
              </a:rPr>
              <a:t> </a:t>
            </a:r>
            <a:r>
              <a:rPr lang="en-US" altLang="en-US" b="0">
                <a:solidFill>
                  <a:srgbClr val="FF0000"/>
                </a:solidFill>
                <a:latin typeface="Arial" charset="0"/>
              </a:rPr>
              <a:t>–</a:t>
            </a:r>
            <a:r>
              <a:rPr lang="en-US" altLang="en-US" b="0">
                <a:latin typeface="Arial" charset="0"/>
              </a:rPr>
              <a:t> </a:t>
            </a:r>
            <a:r>
              <a:rPr lang="en-US" altLang="en-US" b="0">
                <a:solidFill>
                  <a:srgbClr val="FF0000"/>
                </a:solidFill>
                <a:latin typeface="Arial" charset="0"/>
              </a:rPr>
              <a:t>8</a:t>
            </a:r>
            <a:r>
              <a:rPr lang="en-US" altLang="en-US" b="0">
                <a:latin typeface="Arial" charset="0"/>
              </a:rPr>
              <a:t>)</a:t>
            </a:r>
          </a:p>
        </p:txBody>
      </p:sp>
      <p:sp>
        <p:nvSpPr>
          <p:cNvPr id="133143" name="Text Box 23"/>
          <p:cNvSpPr txBox="1">
            <a:spLocks noChangeArrowheads="1"/>
          </p:cNvSpPr>
          <p:nvPr/>
        </p:nvSpPr>
        <p:spPr bwMode="auto">
          <a:xfrm>
            <a:off x="244475" y="5189538"/>
            <a:ext cx="5775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latin typeface="Arial" charset="0"/>
              </a:rPr>
              <a:t>Check </a:t>
            </a:r>
            <a:r>
              <a:rPr lang="en-US" altLang="en-US" b="0">
                <a:latin typeface="Arial" charset="0"/>
              </a:rPr>
              <a:t>(</a:t>
            </a:r>
            <a:r>
              <a:rPr lang="en-US" altLang="en-US" b="0" i="1">
                <a:latin typeface="Arial" charset="0"/>
              </a:rPr>
              <a:t>x</a:t>
            </a:r>
            <a:r>
              <a:rPr lang="en-US" altLang="en-US" b="0">
                <a:latin typeface="Arial" charset="0"/>
              </a:rPr>
              <a:t> – 5)(</a:t>
            </a:r>
            <a:r>
              <a:rPr lang="en-US" altLang="en-US" b="0" i="1">
                <a:latin typeface="Arial" charset="0"/>
              </a:rPr>
              <a:t>x</a:t>
            </a:r>
            <a:r>
              <a:rPr lang="en-US" altLang="en-US" b="0">
                <a:latin typeface="Arial" charset="0"/>
              </a:rPr>
              <a:t> – 8) = </a:t>
            </a:r>
            <a:r>
              <a:rPr lang="en-US" altLang="en-US" b="0" i="1">
                <a:latin typeface="Arial" charset="0"/>
              </a:rPr>
              <a:t>x</a:t>
            </a:r>
            <a:r>
              <a:rPr lang="en-US" altLang="en-US" b="0" baseline="30000">
                <a:latin typeface="Arial" charset="0"/>
              </a:rPr>
              <a:t>2</a:t>
            </a:r>
            <a:r>
              <a:rPr lang="en-US" altLang="en-US" b="0">
                <a:latin typeface="Arial" charset="0"/>
              </a:rPr>
              <a:t> – 5</a:t>
            </a:r>
            <a:r>
              <a:rPr lang="en-US" altLang="en-US" b="0" i="1">
                <a:latin typeface="Arial" charset="0"/>
              </a:rPr>
              <a:t>x – </a:t>
            </a:r>
            <a:r>
              <a:rPr lang="en-US" altLang="en-US" b="0">
                <a:latin typeface="Arial" charset="0"/>
              </a:rPr>
              <a:t>8</a:t>
            </a:r>
            <a:r>
              <a:rPr lang="en-US" altLang="en-US" b="0" i="1">
                <a:latin typeface="Arial" charset="0"/>
              </a:rPr>
              <a:t>x</a:t>
            </a:r>
            <a:r>
              <a:rPr lang="en-US" altLang="en-US" b="0">
                <a:latin typeface="Arial" charset="0"/>
              </a:rPr>
              <a:t> + 40</a:t>
            </a:r>
          </a:p>
        </p:txBody>
      </p:sp>
      <p:sp>
        <p:nvSpPr>
          <p:cNvPr id="133144" name="Text Box 24"/>
          <p:cNvSpPr txBox="1">
            <a:spLocks noChangeArrowheads="1"/>
          </p:cNvSpPr>
          <p:nvPr/>
        </p:nvSpPr>
        <p:spPr bwMode="auto">
          <a:xfrm>
            <a:off x="5889625" y="5237163"/>
            <a:ext cx="318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Use the FOIL method.</a:t>
            </a:r>
          </a:p>
        </p:txBody>
      </p:sp>
      <p:sp>
        <p:nvSpPr>
          <p:cNvPr id="133145" name="Text Box 25"/>
          <p:cNvSpPr txBox="1">
            <a:spLocks noChangeArrowheads="1"/>
          </p:cNvSpPr>
          <p:nvPr/>
        </p:nvSpPr>
        <p:spPr bwMode="auto">
          <a:xfrm>
            <a:off x="5889625" y="5654675"/>
            <a:ext cx="3406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product is the original polynomial.</a:t>
            </a:r>
          </a:p>
        </p:txBody>
      </p:sp>
      <p:grpSp>
        <p:nvGrpSpPr>
          <p:cNvPr id="3" name="Group 31"/>
          <p:cNvGrpSpPr>
            <a:grpSpLocks/>
          </p:cNvGrpSpPr>
          <p:nvPr/>
        </p:nvGrpSpPr>
        <p:grpSpPr bwMode="auto">
          <a:xfrm>
            <a:off x="3019425" y="5486400"/>
            <a:ext cx="2590800" cy="625475"/>
            <a:chOff x="2016" y="3456"/>
            <a:chExt cx="1632" cy="394"/>
          </a:xfrm>
        </p:grpSpPr>
        <p:sp>
          <p:nvSpPr>
            <p:cNvPr id="20505" name="Rectangle 27"/>
            <p:cNvSpPr>
              <a:spLocks noChangeArrowheads="1"/>
            </p:cNvSpPr>
            <p:nvPr/>
          </p:nvSpPr>
          <p:spPr bwMode="auto">
            <a:xfrm>
              <a:off x="2016" y="3562"/>
              <a:ext cx="14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latin typeface="Arial" charset="0"/>
                </a:rPr>
                <a:t>= </a:t>
              </a:r>
              <a:r>
                <a:rPr lang="en-US" altLang="en-US" b="0" i="1">
                  <a:latin typeface="Arial" charset="0"/>
                </a:rPr>
                <a:t>x</a:t>
              </a:r>
              <a:r>
                <a:rPr lang="en-US" altLang="en-US" b="0" baseline="30000">
                  <a:latin typeface="Arial" charset="0"/>
                </a:rPr>
                <a:t>2</a:t>
              </a:r>
              <a:r>
                <a:rPr lang="en-US" altLang="en-US" b="0">
                  <a:latin typeface="Arial" charset="0"/>
                </a:rPr>
                <a:t> – 13</a:t>
              </a:r>
              <a:r>
                <a:rPr lang="en-US" altLang="en-US" b="0" i="1">
                  <a:latin typeface="Arial" charset="0"/>
                </a:rPr>
                <a:t>x</a:t>
              </a:r>
              <a:r>
                <a:rPr lang="en-US" altLang="en-US" b="0">
                  <a:latin typeface="Arial" charset="0"/>
                </a:rPr>
                <a:t> + 40</a:t>
              </a:r>
            </a:p>
          </p:txBody>
        </p:sp>
        <p:sp>
          <p:nvSpPr>
            <p:cNvPr id="20506" name="Text Box 28"/>
            <p:cNvSpPr txBox="1">
              <a:spLocks noChangeArrowheads="1"/>
            </p:cNvSpPr>
            <p:nvPr/>
          </p:nvSpPr>
          <p:spPr bwMode="auto">
            <a:xfrm>
              <a:off x="3264" y="3456"/>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grpSp>
      <p:grpSp>
        <p:nvGrpSpPr>
          <p:cNvPr id="4" name="Group 34"/>
          <p:cNvGrpSpPr>
            <a:grpSpLocks/>
          </p:cNvGrpSpPr>
          <p:nvPr/>
        </p:nvGrpSpPr>
        <p:grpSpPr bwMode="auto">
          <a:xfrm>
            <a:off x="990600" y="3216275"/>
            <a:ext cx="3352800" cy="1508125"/>
            <a:chOff x="624" y="2026"/>
            <a:chExt cx="2112" cy="950"/>
          </a:xfrm>
        </p:grpSpPr>
        <p:sp>
          <p:nvSpPr>
            <p:cNvPr id="20494" name="Text Box 15"/>
            <p:cNvSpPr txBox="1">
              <a:spLocks noChangeArrowheads="1"/>
            </p:cNvSpPr>
            <p:nvPr/>
          </p:nvSpPr>
          <p:spPr bwMode="auto">
            <a:xfrm>
              <a:off x="624" y="2026"/>
              <a:ext cx="21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Factors of 40</a:t>
              </a:r>
              <a:r>
                <a:rPr lang="en-US" altLang="en-US">
                  <a:solidFill>
                    <a:srgbClr val="3333FF"/>
                  </a:solidFill>
                  <a:latin typeface="Arial" charset="0"/>
                </a:rPr>
                <a:t>   Sum</a:t>
              </a:r>
            </a:p>
          </p:txBody>
        </p:sp>
        <p:grpSp>
          <p:nvGrpSpPr>
            <p:cNvPr id="20495" name="Group 33"/>
            <p:cNvGrpSpPr>
              <a:grpSpLocks/>
            </p:cNvGrpSpPr>
            <p:nvPr/>
          </p:nvGrpSpPr>
          <p:grpSpPr bwMode="auto">
            <a:xfrm>
              <a:off x="720" y="2074"/>
              <a:ext cx="1968" cy="902"/>
              <a:chOff x="720" y="2074"/>
              <a:chExt cx="1968" cy="902"/>
            </a:xfrm>
          </p:grpSpPr>
          <p:sp>
            <p:nvSpPr>
              <p:cNvPr id="20496" name="Text Box 19"/>
              <p:cNvSpPr txBox="1">
                <a:spLocks noChangeArrowheads="1"/>
              </p:cNvSpPr>
              <p:nvPr/>
            </p:nvSpPr>
            <p:spPr bwMode="auto">
              <a:xfrm>
                <a:off x="2304" y="2611"/>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grpSp>
            <p:nvGrpSpPr>
              <p:cNvPr id="20497" name="Group 32"/>
              <p:cNvGrpSpPr>
                <a:grpSpLocks/>
              </p:cNvGrpSpPr>
              <p:nvPr/>
            </p:nvGrpSpPr>
            <p:grpSpPr bwMode="auto">
              <a:xfrm>
                <a:off x="720" y="2074"/>
                <a:ext cx="1872" cy="902"/>
                <a:chOff x="720" y="2074"/>
                <a:chExt cx="1872" cy="902"/>
              </a:xfrm>
            </p:grpSpPr>
            <p:sp>
              <p:nvSpPr>
                <p:cNvPr id="20498" name="Line 16"/>
                <p:cNvSpPr>
                  <a:spLocks noChangeShapeType="1"/>
                </p:cNvSpPr>
                <p:nvPr/>
              </p:nvSpPr>
              <p:spPr bwMode="auto">
                <a:xfrm>
                  <a:off x="720" y="2266"/>
                  <a:ext cx="175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9" name="Line 17"/>
                <p:cNvSpPr>
                  <a:spLocks noChangeShapeType="1"/>
                </p:cNvSpPr>
                <p:nvPr/>
              </p:nvSpPr>
              <p:spPr bwMode="auto">
                <a:xfrm>
                  <a:off x="1950" y="2074"/>
                  <a:ext cx="18" cy="76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0" name="Text Box 18"/>
                <p:cNvSpPr txBox="1">
                  <a:spLocks noChangeArrowheads="1"/>
                </p:cNvSpPr>
                <p:nvPr/>
              </p:nvSpPr>
              <p:spPr bwMode="auto">
                <a:xfrm>
                  <a:off x="816" y="2266"/>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–2 and –20    –22</a:t>
                  </a:r>
                </a:p>
              </p:txBody>
            </p:sp>
            <p:sp>
              <p:nvSpPr>
                <p:cNvPr id="20501" name="Text Box 20"/>
                <p:cNvSpPr txBox="1">
                  <a:spLocks noChangeArrowheads="1"/>
                </p:cNvSpPr>
                <p:nvPr/>
              </p:nvSpPr>
              <p:spPr bwMode="auto">
                <a:xfrm>
                  <a:off x="768" y="2496"/>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 –4 and –10    –14</a:t>
                  </a:r>
                </a:p>
              </p:txBody>
            </p:sp>
            <p:sp>
              <p:nvSpPr>
                <p:cNvPr id="20502" name="Rectangle 21"/>
                <p:cNvSpPr>
                  <a:spLocks noChangeArrowheads="1"/>
                </p:cNvSpPr>
                <p:nvPr/>
              </p:nvSpPr>
              <p:spPr bwMode="auto">
                <a:xfrm>
                  <a:off x="2313" y="2170"/>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0503" name="Text Box 29"/>
                <p:cNvSpPr txBox="1">
                  <a:spLocks noChangeArrowheads="1"/>
                </p:cNvSpPr>
                <p:nvPr/>
              </p:nvSpPr>
              <p:spPr bwMode="auto">
                <a:xfrm>
                  <a:off x="768" y="2688"/>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–5</a:t>
                  </a:r>
                  <a:r>
                    <a:rPr lang="en-US" altLang="en-US" b="0">
                      <a:latin typeface="Arial" charset="0"/>
                    </a:rPr>
                    <a:t> and </a:t>
                  </a:r>
                  <a:r>
                    <a:rPr lang="en-US" altLang="en-US" b="0">
                      <a:solidFill>
                        <a:srgbClr val="FF0000"/>
                      </a:solidFill>
                      <a:latin typeface="Arial" charset="0"/>
                    </a:rPr>
                    <a:t>–8</a:t>
                  </a:r>
                  <a:r>
                    <a:rPr lang="en-US" altLang="en-US" b="0">
                      <a:latin typeface="Arial" charset="0"/>
                    </a:rPr>
                    <a:t>      –13</a:t>
                  </a:r>
                </a:p>
              </p:txBody>
            </p:sp>
            <p:sp>
              <p:nvSpPr>
                <p:cNvPr id="20504" name="Rectangle 30"/>
                <p:cNvSpPr>
                  <a:spLocks noChangeArrowheads="1"/>
                </p:cNvSpPr>
                <p:nvPr/>
              </p:nvSpPr>
              <p:spPr bwMode="auto">
                <a:xfrm>
                  <a:off x="2304" y="2419"/>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32"/>
                                        </p:tgtEl>
                                        <p:attrNameLst>
                                          <p:attrName>style.visibility</p:attrName>
                                        </p:attrNameLst>
                                      </p:cBhvr>
                                      <p:to>
                                        <p:strVal val="visible"/>
                                      </p:to>
                                    </p:set>
                                    <p:animEffect transition="in" filter="dissolve">
                                      <p:cBhvr>
                                        <p:cTn id="7" dur="500"/>
                                        <p:tgtEl>
                                          <p:spTgt spid="1331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20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3133"/>
                                        </p:tgtEl>
                                        <p:attrNameLst>
                                          <p:attrName>style.visibility</p:attrName>
                                        </p:attrNameLst>
                                      </p:cBhvr>
                                      <p:to>
                                        <p:strVal val="visible"/>
                                      </p:to>
                                    </p:set>
                                    <p:animEffect transition="in" filter="dissolve">
                                      <p:cBhvr>
                                        <p:cTn id="22" dur="500"/>
                                        <p:tgtEl>
                                          <p:spTgt spid="13313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3142"/>
                                        </p:tgtEl>
                                        <p:attrNameLst>
                                          <p:attrName>style.visibility</p:attrName>
                                        </p:attrNameLst>
                                      </p:cBhvr>
                                      <p:to>
                                        <p:strVal val="visible"/>
                                      </p:to>
                                    </p:set>
                                    <p:animEffect transition="in" filter="dissolve">
                                      <p:cBhvr>
                                        <p:cTn id="27" dur="500"/>
                                        <p:tgtEl>
                                          <p:spTgt spid="13314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3144"/>
                                        </p:tgtEl>
                                        <p:attrNameLst>
                                          <p:attrName>style.visibility</p:attrName>
                                        </p:attrNameLst>
                                      </p:cBhvr>
                                      <p:to>
                                        <p:strVal val="visible"/>
                                      </p:to>
                                    </p:set>
                                    <p:animEffect transition="in" filter="dissolve">
                                      <p:cBhvr>
                                        <p:cTn id="32" dur="500"/>
                                        <p:tgtEl>
                                          <p:spTgt spid="133144"/>
                                        </p:tgtEl>
                                      </p:cBhvr>
                                    </p:animEffect>
                                  </p:childTnLst>
                                </p:cTn>
                              </p:par>
                              <p:par>
                                <p:cTn id="33" presetID="7" presetClass="entr" presetSubtype="8" fill="hold" grpId="0" nodeType="withEffect">
                                  <p:stCondLst>
                                    <p:cond delay="0"/>
                                  </p:stCondLst>
                                  <p:childTnLst>
                                    <p:set>
                                      <p:cBhvr>
                                        <p:cTn id="34" dur="1" fill="hold">
                                          <p:stCondLst>
                                            <p:cond delay="0"/>
                                          </p:stCondLst>
                                        </p:cTn>
                                        <p:tgtEl>
                                          <p:spTgt spid="133143"/>
                                        </p:tgtEl>
                                        <p:attrNameLst>
                                          <p:attrName>style.visibility</p:attrName>
                                        </p:attrNameLst>
                                      </p:cBhvr>
                                      <p:to>
                                        <p:strVal val="visible"/>
                                      </p:to>
                                    </p:set>
                                    <p:anim calcmode="lin" valueType="num">
                                      <p:cBhvr additive="base">
                                        <p:cTn id="35" dur="2000" fill="hold"/>
                                        <p:tgtEl>
                                          <p:spTgt spid="133143"/>
                                        </p:tgtEl>
                                        <p:attrNameLst>
                                          <p:attrName>ppt_x</p:attrName>
                                        </p:attrNameLst>
                                      </p:cBhvr>
                                      <p:tavLst>
                                        <p:tav tm="0">
                                          <p:val>
                                            <p:strVal val="0-#ppt_w/2"/>
                                          </p:val>
                                        </p:tav>
                                        <p:tav tm="100000">
                                          <p:val>
                                            <p:strVal val="#ppt_x"/>
                                          </p:val>
                                        </p:tav>
                                      </p:tavLst>
                                    </p:anim>
                                    <p:anim calcmode="lin" valueType="num">
                                      <p:cBhvr additive="base">
                                        <p:cTn id="36" dur="2000" fill="hold"/>
                                        <p:tgtEl>
                                          <p:spTgt spid="133143"/>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dissolve">
                                      <p:cBhvr>
                                        <p:cTn id="41" dur="500"/>
                                        <p:tgtEl>
                                          <p:spTgt spid="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33145"/>
                                        </p:tgtEl>
                                        <p:attrNameLst>
                                          <p:attrName>style.visibility</p:attrName>
                                        </p:attrNameLst>
                                      </p:cBhvr>
                                      <p:to>
                                        <p:strVal val="visible"/>
                                      </p:to>
                                    </p:set>
                                    <p:animEffect transition="in" filter="dissolve">
                                      <p:cBhvr>
                                        <p:cTn id="46" dur="500"/>
                                        <p:tgtEl>
                                          <p:spTgt spid="133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32" grpId="0"/>
      <p:bldP spid="133133" grpId="0"/>
      <p:bldP spid="133142" grpId="0"/>
      <p:bldP spid="133143" grpId="0"/>
      <p:bldP spid="133144" grpId="0"/>
      <p:bldP spid="13314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1295400"/>
            <a:ext cx="8153400" cy="44196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519113" indent="-5191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2800" dirty="0">
                <a:solidFill>
                  <a:srgbClr val="3333CC"/>
                </a:solidFill>
              </a:rPr>
              <a:t>Warm Up</a:t>
            </a:r>
            <a:endParaRPr lang="en-US" altLang="en-US" sz="2800" b="0" dirty="0"/>
          </a:p>
          <a:p>
            <a:pPr eaLnBrk="1" hangingPunct="1"/>
            <a:endParaRPr lang="en-US" altLang="en-US" sz="2800" dirty="0"/>
          </a:p>
          <a:p>
            <a:pPr eaLnBrk="1" hangingPunct="1"/>
            <a:r>
              <a:rPr lang="en-US" altLang="en-US" sz="2800" dirty="0"/>
              <a:t>1.</a:t>
            </a:r>
            <a:r>
              <a:rPr lang="en-US" altLang="en-US" sz="2800" b="0" dirty="0"/>
              <a:t> Which pair of factors of 8 has a sum of    9?</a:t>
            </a:r>
            <a:r>
              <a:rPr lang="en-US" altLang="en-US" sz="2800" b="0" dirty="0">
                <a:sym typeface="Symbol" pitchFamily="18" charset="2"/>
              </a:rPr>
              <a:t>               </a:t>
            </a:r>
          </a:p>
          <a:p>
            <a:pPr eaLnBrk="1" hangingPunct="1"/>
            <a:r>
              <a:rPr lang="en-US" altLang="en-US" sz="2800" dirty="0">
                <a:sym typeface="Symbol" pitchFamily="18" charset="2"/>
              </a:rPr>
              <a:t>2.</a:t>
            </a:r>
            <a:r>
              <a:rPr lang="en-US" altLang="en-US" sz="2800" b="0" dirty="0">
                <a:sym typeface="Symbol" pitchFamily="18" charset="2"/>
              </a:rPr>
              <a:t> Which pair of factors of 30 has a sum of –17? </a:t>
            </a:r>
          </a:p>
          <a:p>
            <a:pPr eaLnBrk="1" hangingPunct="1"/>
            <a:r>
              <a:rPr lang="en-US" altLang="en-US" sz="2800" dirty="0">
                <a:sym typeface="Symbol" pitchFamily="18" charset="2"/>
              </a:rPr>
              <a:t>Multiply.</a:t>
            </a:r>
          </a:p>
          <a:p>
            <a:pPr eaLnBrk="1" hangingPunct="1">
              <a:lnSpc>
                <a:spcPct val="140000"/>
              </a:lnSpc>
            </a:pPr>
            <a:endParaRPr lang="en-US" altLang="en-US" dirty="0">
              <a:sym typeface="Symbol" pitchFamily="18" charset="2"/>
            </a:endParaRPr>
          </a:p>
          <a:p>
            <a:pPr eaLnBrk="1" hangingPunct="1">
              <a:lnSpc>
                <a:spcPct val="140000"/>
              </a:lnSpc>
            </a:pPr>
            <a:endParaRPr lang="en-US" altLang="en-US" sz="2800" dirty="0">
              <a:sym typeface="Symbol" pitchFamily="18" charset="2"/>
            </a:endParaRPr>
          </a:p>
          <a:p>
            <a:pPr eaLnBrk="1" hangingPunct="1"/>
            <a:r>
              <a:rPr lang="en-US" altLang="en-US" sz="2800" b="0" dirty="0">
                <a:solidFill>
                  <a:srgbClr val="FF0000"/>
                </a:solidFill>
              </a:rPr>
              <a:t>		</a:t>
            </a:r>
          </a:p>
        </p:txBody>
      </p:sp>
      <p:sp>
        <p:nvSpPr>
          <p:cNvPr id="7171" name="Text Box 3"/>
          <p:cNvSpPr txBox="1">
            <a:spLocks noChangeArrowheads="1"/>
          </p:cNvSpPr>
          <p:nvPr/>
        </p:nvSpPr>
        <p:spPr bwMode="auto">
          <a:xfrm>
            <a:off x="1804988" y="2590800"/>
            <a:ext cx="154781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sz="2800" b="0">
                <a:solidFill>
                  <a:srgbClr val="FF0000"/>
                </a:solidFill>
                <a:sym typeface="Symbol" pitchFamily="18" charset="2"/>
              </a:rPr>
              <a:t>1 and 8</a:t>
            </a:r>
          </a:p>
        </p:txBody>
      </p:sp>
      <p:sp>
        <p:nvSpPr>
          <p:cNvPr id="7172" name="Text Box 4"/>
          <p:cNvSpPr txBox="1">
            <a:spLocks noChangeArrowheads="1"/>
          </p:cNvSpPr>
          <p:nvPr/>
        </p:nvSpPr>
        <p:spPr bwMode="auto">
          <a:xfrm>
            <a:off x="3886200" y="5124450"/>
            <a:ext cx="23971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sz="2800" b="0" i="1">
                <a:solidFill>
                  <a:srgbClr val="FF0000"/>
                </a:solidFill>
                <a:sym typeface="Symbol" pitchFamily="18" charset="2"/>
              </a:rPr>
              <a:t>r</a:t>
            </a:r>
            <a:r>
              <a:rPr lang="en-US" altLang="en-US" sz="2800" b="0" baseline="30000">
                <a:solidFill>
                  <a:srgbClr val="FF0000"/>
                </a:solidFill>
                <a:sym typeface="Symbol" pitchFamily="18" charset="2"/>
              </a:rPr>
              <a:t>2</a:t>
            </a:r>
            <a:r>
              <a:rPr lang="en-US" altLang="en-US" sz="2800" b="0">
                <a:solidFill>
                  <a:srgbClr val="FF0000"/>
                </a:solidFill>
                <a:sym typeface="Symbol" pitchFamily="18" charset="2"/>
              </a:rPr>
              <a:t> – 4</a:t>
            </a:r>
            <a:r>
              <a:rPr lang="en-US" altLang="en-US" sz="2800" b="0" i="1">
                <a:solidFill>
                  <a:srgbClr val="FF0000"/>
                </a:solidFill>
                <a:sym typeface="Symbol" pitchFamily="18" charset="2"/>
              </a:rPr>
              <a:t>r – </a:t>
            </a:r>
            <a:r>
              <a:rPr lang="en-US" altLang="en-US" sz="2800" b="0">
                <a:solidFill>
                  <a:srgbClr val="FF0000"/>
                </a:solidFill>
                <a:sym typeface="Symbol" pitchFamily="18" charset="2"/>
              </a:rPr>
              <a:t>45</a:t>
            </a:r>
            <a:r>
              <a:rPr lang="en-US" altLang="en-US" sz="2800" b="0" i="1">
                <a:solidFill>
                  <a:srgbClr val="FF0000"/>
                </a:solidFill>
                <a:sym typeface="Symbol" pitchFamily="18" charset="2"/>
              </a:rPr>
              <a:t> </a:t>
            </a:r>
            <a:endParaRPr lang="en-US" altLang="en-US" sz="2800" b="0">
              <a:solidFill>
                <a:srgbClr val="FF0000"/>
              </a:solidFill>
              <a:sym typeface="Symbol" pitchFamily="18" charset="2"/>
            </a:endParaRPr>
          </a:p>
        </p:txBody>
      </p:sp>
      <p:sp>
        <p:nvSpPr>
          <p:cNvPr id="7173" name="Text Box 5"/>
          <p:cNvSpPr txBox="1">
            <a:spLocks noChangeArrowheads="1"/>
          </p:cNvSpPr>
          <p:nvPr/>
        </p:nvSpPr>
        <p:spPr bwMode="auto">
          <a:xfrm>
            <a:off x="2209800" y="3460750"/>
            <a:ext cx="23495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sz="2800" b="0">
                <a:solidFill>
                  <a:srgbClr val="FF0000"/>
                </a:solidFill>
                <a:sym typeface="Symbol" pitchFamily="18" charset="2"/>
              </a:rPr>
              <a:t>–2 and –15 </a:t>
            </a:r>
          </a:p>
        </p:txBody>
      </p:sp>
      <p:sp>
        <p:nvSpPr>
          <p:cNvPr id="7207" name="Text Box 39"/>
          <p:cNvSpPr txBox="1">
            <a:spLocks noChangeArrowheads="1"/>
          </p:cNvSpPr>
          <p:nvPr/>
        </p:nvSpPr>
        <p:spPr bwMode="auto">
          <a:xfrm>
            <a:off x="3600450" y="4433888"/>
            <a:ext cx="24193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2800" b="0">
                <a:solidFill>
                  <a:srgbClr val="FF0000"/>
                </a:solidFill>
              </a:rPr>
              <a:t> </a:t>
            </a:r>
            <a:r>
              <a:rPr lang="en-US" altLang="en-US" sz="2800" b="0" i="1">
                <a:solidFill>
                  <a:srgbClr val="FF0000"/>
                </a:solidFill>
              </a:rPr>
              <a:t>x</a:t>
            </a:r>
            <a:r>
              <a:rPr lang="en-US" altLang="en-US" sz="2800" b="0" i="1" baseline="30000">
                <a:solidFill>
                  <a:srgbClr val="FF0000"/>
                </a:solidFill>
              </a:rPr>
              <a:t>2</a:t>
            </a:r>
            <a:r>
              <a:rPr lang="en-US" altLang="en-US" sz="2800" b="0" i="1">
                <a:solidFill>
                  <a:srgbClr val="FF0000"/>
                </a:solidFill>
              </a:rPr>
              <a:t> + </a:t>
            </a:r>
            <a:r>
              <a:rPr lang="en-US" altLang="en-US" sz="2800" b="0">
                <a:solidFill>
                  <a:srgbClr val="FF0000"/>
                </a:solidFill>
              </a:rPr>
              <a:t>5</a:t>
            </a:r>
            <a:r>
              <a:rPr lang="en-US" altLang="en-US" sz="2800" b="0" i="1">
                <a:solidFill>
                  <a:srgbClr val="FF0000"/>
                </a:solidFill>
              </a:rPr>
              <a:t>x + </a:t>
            </a:r>
            <a:r>
              <a:rPr lang="en-US" altLang="en-US" sz="2800" b="0">
                <a:solidFill>
                  <a:srgbClr val="FF0000"/>
                </a:solidFill>
              </a:rPr>
              <a:t>6</a:t>
            </a:r>
          </a:p>
        </p:txBody>
      </p:sp>
      <p:sp>
        <p:nvSpPr>
          <p:cNvPr id="3079" name="Text Box 42"/>
          <p:cNvSpPr txBox="1">
            <a:spLocks noChangeArrowheads="1"/>
          </p:cNvSpPr>
          <p:nvPr/>
        </p:nvSpPr>
        <p:spPr bwMode="auto">
          <a:xfrm>
            <a:off x="457200" y="4433888"/>
            <a:ext cx="31654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2800"/>
              <a:t>3. </a:t>
            </a:r>
            <a:r>
              <a:rPr lang="en-US" altLang="en-US" sz="2800" b="0"/>
              <a:t>(x +2)(x +3) </a:t>
            </a:r>
            <a:endParaRPr lang="en-US" altLang="en-US" sz="2800"/>
          </a:p>
        </p:txBody>
      </p:sp>
      <p:sp>
        <p:nvSpPr>
          <p:cNvPr id="3080" name="Text Box 43"/>
          <p:cNvSpPr txBox="1">
            <a:spLocks noChangeArrowheads="1"/>
          </p:cNvSpPr>
          <p:nvPr/>
        </p:nvSpPr>
        <p:spPr bwMode="auto">
          <a:xfrm>
            <a:off x="457200" y="5119688"/>
            <a:ext cx="32035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2800"/>
              <a:t>4. </a:t>
            </a:r>
            <a:r>
              <a:rPr lang="en-US" altLang="en-US" sz="2800" b="0"/>
              <a:t>(</a:t>
            </a:r>
            <a:r>
              <a:rPr lang="en-US" altLang="en-US" sz="2800" b="0" i="1"/>
              <a:t>r</a:t>
            </a:r>
            <a:r>
              <a:rPr lang="en-US" altLang="en-US" sz="2800" b="0"/>
              <a:t> + 5)(</a:t>
            </a:r>
            <a:r>
              <a:rPr lang="en-US" altLang="en-US" sz="2800" b="0" i="1"/>
              <a:t>r</a:t>
            </a:r>
            <a:r>
              <a:rPr lang="en-US" altLang="en-US" sz="2800" b="0"/>
              <a:t> </a:t>
            </a:r>
            <a:r>
              <a:rPr lang="en-US" altLang="en-US" sz="2800" b="0">
                <a:latin typeface="Arial" charset="0"/>
              </a:rPr>
              <a:t>–</a:t>
            </a:r>
            <a:r>
              <a:rPr lang="en-US" altLang="en-US" sz="2800" b="0"/>
              <a:t> 9)</a:t>
            </a:r>
            <a:r>
              <a:rPr lang="en-US" altLang="en-US" sz="28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up)">
                                      <p:cBhvr>
                                        <p:cTn id="7" dur="500"/>
                                        <p:tgtEl>
                                          <p:spTgt spid="71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wipe(up)">
                                      <p:cBhvr>
                                        <p:cTn id="12" dur="500"/>
                                        <p:tgtEl>
                                          <p:spTgt spid="717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07"/>
                                        </p:tgtEl>
                                        <p:attrNameLst>
                                          <p:attrName>style.visibility</p:attrName>
                                        </p:attrNameLst>
                                      </p:cBhvr>
                                      <p:to>
                                        <p:strVal val="visible"/>
                                      </p:to>
                                    </p:set>
                                    <p:animEffect transition="in" filter="dissolve">
                                      <p:cBhvr>
                                        <p:cTn id="17" dur="500"/>
                                        <p:tgtEl>
                                          <p:spTgt spid="72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172"/>
                                        </p:tgtEl>
                                        <p:attrNameLst>
                                          <p:attrName>style.visibility</p:attrName>
                                        </p:attrNameLst>
                                      </p:cBhvr>
                                      <p:to>
                                        <p:strVal val="visible"/>
                                      </p:to>
                                    </p:set>
                                    <p:animEffect transition="in" filter="wipe(up)">
                                      <p:cBhvr>
                                        <p:cTn id="22" dur="500"/>
                                        <p:tgtEl>
                                          <p:spTgt spid="7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utoUpdateAnimBg="0"/>
      <p:bldP spid="7172" grpId="0" autoUpdateAnimBg="0"/>
      <p:bldP spid="7173" grpId="0" autoUpdateAnimBg="0"/>
      <p:bldP spid="720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6"/>
          <p:cNvSpPr txBox="1">
            <a:spLocks noChangeArrowheads="1"/>
          </p:cNvSpPr>
          <p:nvPr/>
        </p:nvSpPr>
        <p:spPr bwMode="auto">
          <a:xfrm>
            <a:off x="762000" y="1828800"/>
            <a:ext cx="72548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When </a:t>
            </a:r>
            <a:r>
              <a:rPr lang="en-US" altLang="en-US" b="0" i="1"/>
              <a:t>c</a:t>
            </a:r>
            <a:r>
              <a:rPr lang="en-US" altLang="en-US" b="0"/>
              <a:t> is negative, its factors have opposite signs. The sign of </a:t>
            </a:r>
            <a:r>
              <a:rPr lang="en-US" altLang="en-US" b="0" i="1"/>
              <a:t>b</a:t>
            </a:r>
            <a:r>
              <a:rPr lang="en-US" altLang="en-US" b="0"/>
              <a:t> tells you which factor is positive and which is negative. The factor with the greater absolute value has the same sign as </a:t>
            </a:r>
            <a:r>
              <a:rPr lang="en-US" altLang="en-US" b="0" i="1"/>
              <a:t>b.</a:t>
            </a:r>
            <a:endParaRPr lang="en-US" altLang="en-US" b="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006699"/>
                </a:solidFill>
                <a:latin typeface="Arial Black" pitchFamily="34" charset="0"/>
              </a:rPr>
              <a:t>Example 3A: Factoring </a:t>
            </a:r>
            <a:r>
              <a:rPr lang="en-US" altLang="en-US" i="1">
                <a:solidFill>
                  <a:srgbClr val="006699"/>
                </a:solidFill>
                <a:latin typeface="Arial Black" pitchFamily="34" charset="0"/>
              </a:rPr>
              <a:t>x</a:t>
            </a:r>
            <a:r>
              <a:rPr lang="en-US" altLang="en-US" b="0" baseline="30000">
                <a:solidFill>
                  <a:srgbClr val="006699"/>
                </a:solidFill>
                <a:latin typeface="Arial Black" pitchFamily="34" charset="0"/>
              </a:rPr>
              <a:t>2</a:t>
            </a:r>
            <a:r>
              <a:rPr lang="en-US" altLang="en-US" b="0">
                <a:solidFill>
                  <a:srgbClr val="006699"/>
                </a:solidFill>
                <a:latin typeface="Arial Black" pitchFamily="34" charset="0"/>
              </a:rPr>
              <a:t> + </a:t>
            </a:r>
            <a:r>
              <a:rPr lang="en-US" altLang="en-US" b="0" i="1">
                <a:solidFill>
                  <a:srgbClr val="006699"/>
                </a:solidFill>
                <a:latin typeface="Arial Black" pitchFamily="34" charset="0"/>
              </a:rPr>
              <a:t>bx</a:t>
            </a:r>
            <a:r>
              <a:rPr lang="en-US" altLang="en-US" b="0">
                <a:solidFill>
                  <a:srgbClr val="006699"/>
                </a:solidFill>
                <a:latin typeface="Arial Black" pitchFamily="34" charset="0"/>
              </a:rPr>
              <a:t> + </a:t>
            </a:r>
            <a:r>
              <a:rPr lang="en-US" altLang="en-US" b="0" i="1">
                <a:solidFill>
                  <a:srgbClr val="006699"/>
                </a:solidFill>
                <a:latin typeface="Arial Black" pitchFamily="34" charset="0"/>
              </a:rPr>
              <a:t>c </a:t>
            </a:r>
            <a:r>
              <a:rPr lang="en-US" altLang="en-US" b="0">
                <a:solidFill>
                  <a:srgbClr val="006699"/>
                </a:solidFill>
                <a:latin typeface="Arial Black" pitchFamily="34" charset="0"/>
              </a:rPr>
              <a:t>When </a:t>
            </a:r>
            <a:r>
              <a:rPr lang="en-US" altLang="en-US" b="0" i="1">
                <a:solidFill>
                  <a:srgbClr val="006699"/>
                </a:solidFill>
                <a:latin typeface="Arial Black" pitchFamily="34" charset="0"/>
              </a:rPr>
              <a:t>c</a:t>
            </a:r>
            <a:r>
              <a:rPr lang="en-US" altLang="en-US" b="0">
                <a:solidFill>
                  <a:srgbClr val="006699"/>
                </a:solidFill>
                <a:latin typeface="Arial Black" pitchFamily="34" charset="0"/>
              </a:rPr>
              <a:t> is Negative</a:t>
            </a:r>
            <a:endParaRPr lang="en-US" altLang="en-US" sz="2600" b="0" i="1">
              <a:solidFill>
                <a:schemeClr val="accent2"/>
              </a:solidFill>
              <a:latin typeface="Arial MT Bl" charset="0"/>
            </a:endParaRPr>
          </a:p>
        </p:txBody>
      </p:sp>
      <p:sp>
        <p:nvSpPr>
          <p:cNvPr id="22531" name="Text Box 7"/>
          <p:cNvSpPr txBox="1">
            <a:spLocks noChangeArrowheads="1"/>
          </p:cNvSpPr>
          <p:nvPr/>
        </p:nvSpPr>
        <p:spPr bwMode="auto">
          <a:xfrm>
            <a:off x="1012825" y="1592263"/>
            <a:ext cx="4625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a:t>
            </a:r>
          </a:p>
        </p:txBody>
      </p:sp>
      <p:sp>
        <p:nvSpPr>
          <p:cNvPr id="22532" name="Text Box 8"/>
          <p:cNvSpPr txBox="1">
            <a:spLocks noChangeArrowheads="1"/>
          </p:cNvSpPr>
          <p:nvPr/>
        </p:nvSpPr>
        <p:spPr bwMode="auto">
          <a:xfrm>
            <a:off x="1404938" y="2090738"/>
            <a:ext cx="2024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 </a:t>
            </a:r>
            <a:r>
              <a:rPr lang="en-US" altLang="en-US" i="1"/>
              <a:t>x</a:t>
            </a:r>
            <a:r>
              <a:rPr lang="en-US" altLang="en-US"/>
              <a:t> </a:t>
            </a:r>
            <a:r>
              <a:rPr lang="en-US" altLang="en-US">
                <a:latin typeface="Arial" charset="0"/>
              </a:rPr>
              <a:t>–</a:t>
            </a:r>
            <a:r>
              <a:rPr lang="en-US" altLang="en-US"/>
              <a:t> 20</a:t>
            </a:r>
            <a:endParaRPr lang="en-US" altLang="en-US" i="1"/>
          </a:p>
        </p:txBody>
      </p:sp>
      <p:grpSp>
        <p:nvGrpSpPr>
          <p:cNvPr id="2" name="Group 13"/>
          <p:cNvGrpSpPr>
            <a:grpSpLocks/>
          </p:cNvGrpSpPr>
          <p:nvPr/>
        </p:nvGrpSpPr>
        <p:grpSpPr bwMode="auto">
          <a:xfrm>
            <a:off x="1219200" y="2667000"/>
            <a:ext cx="2568575" cy="457200"/>
            <a:chOff x="855" y="1632"/>
            <a:chExt cx="1618" cy="288"/>
          </a:xfrm>
        </p:grpSpPr>
        <p:sp>
          <p:nvSpPr>
            <p:cNvPr id="22547" name="Text Box 14"/>
            <p:cNvSpPr txBox="1">
              <a:spLocks noChangeArrowheads="1"/>
            </p:cNvSpPr>
            <p:nvPr/>
          </p:nvSpPr>
          <p:spPr bwMode="auto">
            <a:xfrm>
              <a:off x="855"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   )</a:t>
              </a:r>
            </a:p>
          </p:txBody>
        </p:sp>
        <p:sp>
          <p:nvSpPr>
            <p:cNvPr id="22548" name="Text Box 15"/>
            <p:cNvSpPr txBox="1">
              <a:spLocks noChangeArrowheads="1"/>
            </p:cNvSpPr>
            <p:nvPr/>
          </p:nvSpPr>
          <p:spPr bwMode="auto">
            <a:xfrm>
              <a:off x="1401"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22549" name="Text Box 16"/>
            <p:cNvSpPr txBox="1">
              <a:spLocks noChangeArrowheads="1"/>
            </p:cNvSpPr>
            <p:nvPr/>
          </p:nvSpPr>
          <p:spPr bwMode="auto">
            <a:xfrm>
              <a:off x="211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
        <p:nvSpPr>
          <p:cNvPr id="135185" name="Text Box 17"/>
          <p:cNvSpPr txBox="1">
            <a:spLocks noChangeArrowheads="1"/>
          </p:cNvSpPr>
          <p:nvPr/>
        </p:nvSpPr>
        <p:spPr bwMode="auto">
          <a:xfrm>
            <a:off x="4495800" y="2520950"/>
            <a:ext cx="44958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b = 1 and c = –20; look for factors of –20 whose sum is 1. The factor with the greater absolute value is positive.</a:t>
            </a:r>
          </a:p>
        </p:txBody>
      </p:sp>
      <p:sp>
        <p:nvSpPr>
          <p:cNvPr id="135187" name="Text Box 19"/>
          <p:cNvSpPr txBox="1">
            <a:spLocks noChangeArrowheads="1"/>
          </p:cNvSpPr>
          <p:nvPr/>
        </p:nvSpPr>
        <p:spPr bwMode="auto">
          <a:xfrm>
            <a:off x="4495800" y="4267200"/>
            <a:ext cx="44338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+5 and –4.</a:t>
            </a:r>
          </a:p>
        </p:txBody>
      </p:sp>
      <p:grpSp>
        <p:nvGrpSpPr>
          <p:cNvPr id="3" name="Group 35"/>
          <p:cNvGrpSpPr>
            <a:grpSpLocks/>
          </p:cNvGrpSpPr>
          <p:nvPr/>
        </p:nvGrpSpPr>
        <p:grpSpPr bwMode="auto">
          <a:xfrm>
            <a:off x="838200" y="3886200"/>
            <a:ext cx="3429000" cy="1524000"/>
            <a:chOff x="528" y="2448"/>
            <a:chExt cx="2160" cy="960"/>
          </a:xfrm>
        </p:grpSpPr>
        <p:sp>
          <p:nvSpPr>
            <p:cNvPr id="22538" name="Text Box 21"/>
            <p:cNvSpPr txBox="1">
              <a:spLocks noChangeArrowheads="1"/>
            </p:cNvSpPr>
            <p:nvPr/>
          </p:nvSpPr>
          <p:spPr bwMode="auto">
            <a:xfrm>
              <a:off x="528" y="2448"/>
              <a:ext cx="21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Factors of –20</a:t>
              </a:r>
              <a:r>
                <a:rPr lang="en-US" altLang="en-US">
                  <a:solidFill>
                    <a:srgbClr val="3333FF"/>
                  </a:solidFill>
                  <a:latin typeface="Arial" charset="0"/>
                </a:rPr>
                <a:t>   Sum</a:t>
              </a:r>
            </a:p>
          </p:txBody>
        </p:sp>
        <p:sp>
          <p:nvSpPr>
            <p:cNvPr id="22539" name="Text Box 23"/>
            <p:cNvSpPr txBox="1">
              <a:spLocks noChangeArrowheads="1"/>
            </p:cNvSpPr>
            <p:nvPr/>
          </p:nvSpPr>
          <p:spPr bwMode="auto">
            <a:xfrm>
              <a:off x="2304" y="3043"/>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2540" name="Line 25"/>
            <p:cNvSpPr>
              <a:spLocks noChangeShapeType="1"/>
            </p:cNvSpPr>
            <p:nvPr/>
          </p:nvSpPr>
          <p:spPr bwMode="auto">
            <a:xfrm>
              <a:off x="720" y="2698"/>
              <a:ext cx="175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1" name="Line 26"/>
            <p:cNvSpPr>
              <a:spLocks noChangeShapeType="1"/>
            </p:cNvSpPr>
            <p:nvPr/>
          </p:nvSpPr>
          <p:spPr bwMode="auto">
            <a:xfrm>
              <a:off x="1950" y="2506"/>
              <a:ext cx="18" cy="80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2" name="Text Box 27"/>
            <p:cNvSpPr txBox="1">
              <a:spLocks noChangeArrowheads="1"/>
            </p:cNvSpPr>
            <p:nvPr/>
          </p:nvSpPr>
          <p:spPr bwMode="auto">
            <a:xfrm>
              <a:off x="816" y="2698"/>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–1 and 20       19</a:t>
              </a:r>
            </a:p>
          </p:txBody>
        </p:sp>
        <p:sp>
          <p:nvSpPr>
            <p:cNvPr id="22543" name="Text Box 28"/>
            <p:cNvSpPr txBox="1">
              <a:spLocks noChangeArrowheads="1"/>
            </p:cNvSpPr>
            <p:nvPr/>
          </p:nvSpPr>
          <p:spPr bwMode="auto">
            <a:xfrm>
              <a:off x="768" y="2928"/>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 –2 and 10         8</a:t>
              </a:r>
            </a:p>
          </p:txBody>
        </p:sp>
        <p:sp>
          <p:nvSpPr>
            <p:cNvPr id="22544" name="Rectangle 29"/>
            <p:cNvSpPr>
              <a:spLocks noChangeArrowheads="1"/>
            </p:cNvSpPr>
            <p:nvPr/>
          </p:nvSpPr>
          <p:spPr bwMode="auto">
            <a:xfrm>
              <a:off x="2313" y="2602"/>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2545" name="Text Box 30"/>
            <p:cNvSpPr txBox="1">
              <a:spLocks noChangeArrowheads="1"/>
            </p:cNvSpPr>
            <p:nvPr/>
          </p:nvSpPr>
          <p:spPr bwMode="auto">
            <a:xfrm>
              <a:off x="768" y="3120"/>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–4</a:t>
              </a:r>
              <a:r>
                <a:rPr lang="en-US" altLang="en-US" b="0">
                  <a:latin typeface="Arial" charset="0"/>
                </a:rPr>
                <a:t> and   </a:t>
              </a:r>
              <a:r>
                <a:rPr lang="en-US" altLang="en-US" b="0">
                  <a:solidFill>
                    <a:srgbClr val="FF0000"/>
                  </a:solidFill>
                  <a:latin typeface="Arial" charset="0"/>
                </a:rPr>
                <a:t>5</a:t>
              </a:r>
              <a:r>
                <a:rPr lang="en-US" altLang="en-US" b="0">
                  <a:latin typeface="Arial" charset="0"/>
                </a:rPr>
                <a:t>         1</a:t>
              </a:r>
            </a:p>
          </p:txBody>
        </p:sp>
        <p:sp>
          <p:nvSpPr>
            <p:cNvPr id="22546" name="Rectangle 31"/>
            <p:cNvSpPr>
              <a:spLocks noChangeArrowheads="1"/>
            </p:cNvSpPr>
            <p:nvPr/>
          </p:nvSpPr>
          <p:spPr bwMode="auto">
            <a:xfrm>
              <a:off x="2304" y="2851"/>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35201" name="Text Box 33"/>
          <p:cNvSpPr txBox="1">
            <a:spLocks noChangeArrowheads="1"/>
          </p:cNvSpPr>
          <p:nvPr/>
        </p:nvSpPr>
        <p:spPr bwMode="auto">
          <a:xfrm>
            <a:off x="1127125" y="5443538"/>
            <a:ext cx="244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a:t>
            </a:r>
            <a:r>
              <a:rPr lang="en-US" altLang="en-US" b="0" i="1"/>
              <a:t>x</a:t>
            </a:r>
            <a:r>
              <a:rPr lang="en-US" altLang="en-US" b="0"/>
              <a:t> </a:t>
            </a:r>
            <a:r>
              <a:rPr lang="en-US" altLang="en-US" b="0">
                <a:solidFill>
                  <a:srgbClr val="FF0000"/>
                </a:solidFill>
                <a:latin typeface="Arial" charset="0"/>
              </a:rPr>
              <a:t>–</a:t>
            </a:r>
            <a:r>
              <a:rPr lang="en-US" altLang="en-US" b="0">
                <a:solidFill>
                  <a:srgbClr val="FF0000"/>
                </a:solidFill>
              </a:rPr>
              <a:t> 4</a:t>
            </a:r>
            <a:r>
              <a:rPr lang="en-US" altLang="en-US" b="0"/>
              <a:t>)(</a:t>
            </a:r>
            <a:r>
              <a:rPr lang="en-US" altLang="en-US" b="0" i="1"/>
              <a:t>x </a:t>
            </a:r>
            <a:r>
              <a:rPr lang="en-US" altLang="en-US" b="0">
                <a:solidFill>
                  <a:srgbClr val="FF0000"/>
                </a:solidFill>
              </a:rPr>
              <a:t>+ 5</a:t>
            </a:r>
            <a:r>
              <a:rPr lang="en-US" altLang="en-US" b="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5185"/>
                                        </p:tgtEl>
                                        <p:attrNameLst>
                                          <p:attrName>style.visibility</p:attrName>
                                        </p:attrNameLst>
                                      </p:cBhvr>
                                      <p:to>
                                        <p:strVal val="visible"/>
                                      </p:to>
                                    </p:set>
                                    <p:animEffect transition="in" filter="dissolve">
                                      <p:cBhvr>
                                        <p:cTn id="12" dur="500"/>
                                        <p:tgtEl>
                                          <p:spTgt spid="1351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5187"/>
                                        </p:tgtEl>
                                        <p:attrNameLst>
                                          <p:attrName>style.visibility</p:attrName>
                                        </p:attrNameLst>
                                      </p:cBhvr>
                                      <p:to>
                                        <p:strVal val="visible"/>
                                      </p:to>
                                    </p:set>
                                    <p:animEffect transition="in" filter="dissolve">
                                      <p:cBhvr>
                                        <p:cTn id="17" dur="500"/>
                                        <p:tgtEl>
                                          <p:spTgt spid="1351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5201"/>
                                        </p:tgtEl>
                                        <p:attrNameLst>
                                          <p:attrName>style.visibility</p:attrName>
                                        </p:attrNameLst>
                                      </p:cBhvr>
                                      <p:to>
                                        <p:strVal val="visible"/>
                                      </p:to>
                                    </p:set>
                                    <p:animEffect transition="in" filter="dissolve">
                                      <p:cBhvr>
                                        <p:cTn id="27" dur="500"/>
                                        <p:tgtEl>
                                          <p:spTgt spid="135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5" grpId="0"/>
      <p:bldP spid="135187" grpId="0"/>
      <p:bldP spid="13520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p:cNvSpPr txBox="1">
            <a:spLocks noChangeArrowheads="1"/>
          </p:cNvSpPr>
          <p:nvPr/>
        </p:nvSpPr>
        <p:spPr bwMode="auto">
          <a:xfrm>
            <a:off x="1012825" y="1592263"/>
            <a:ext cx="4625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a:t>
            </a:r>
          </a:p>
        </p:txBody>
      </p:sp>
      <p:sp>
        <p:nvSpPr>
          <p:cNvPr id="23555" name="Text Box 6"/>
          <p:cNvSpPr txBox="1">
            <a:spLocks noChangeArrowheads="1"/>
          </p:cNvSpPr>
          <p:nvPr/>
        </p:nvSpPr>
        <p:spPr bwMode="auto">
          <a:xfrm>
            <a:off x="1279525" y="2090738"/>
            <a:ext cx="2146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a:t>
            </a:r>
            <a:r>
              <a:rPr lang="en-US" altLang="en-US">
                <a:latin typeface="Arial" charset="0"/>
              </a:rPr>
              <a:t>–</a:t>
            </a:r>
            <a:r>
              <a:rPr lang="en-US" altLang="en-US"/>
              <a:t> 3</a:t>
            </a:r>
            <a:r>
              <a:rPr lang="en-US" altLang="en-US" i="1"/>
              <a:t>x</a:t>
            </a:r>
            <a:r>
              <a:rPr lang="en-US" altLang="en-US"/>
              <a:t> </a:t>
            </a:r>
            <a:r>
              <a:rPr lang="en-US" altLang="en-US">
                <a:latin typeface="Arial" charset="0"/>
              </a:rPr>
              <a:t>–</a:t>
            </a:r>
            <a:r>
              <a:rPr lang="en-US" altLang="en-US"/>
              <a:t> 18</a:t>
            </a:r>
            <a:endParaRPr lang="en-US" altLang="en-US" i="1"/>
          </a:p>
        </p:txBody>
      </p:sp>
      <p:sp>
        <p:nvSpPr>
          <p:cNvPr id="136204" name="Text Box 12"/>
          <p:cNvSpPr txBox="1">
            <a:spLocks noChangeArrowheads="1"/>
          </p:cNvSpPr>
          <p:nvPr/>
        </p:nvSpPr>
        <p:spPr bwMode="auto">
          <a:xfrm>
            <a:off x="4648200" y="2520950"/>
            <a:ext cx="44958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b = –3 and c = –18; look for factors of –18 whose sum is –3. The factor with the greater absolute value is negative.</a:t>
            </a:r>
          </a:p>
        </p:txBody>
      </p:sp>
      <p:grpSp>
        <p:nvGrpSpPr>
          <p:cNvPr id="2" name="Group 25"/>
          <p:cNvGrpSpPr>
            <a:grpSpLocks/>
          </p:cNvGrpSpPr>
          <p:nvPr/>
        </p:nvGrpSpPr>
        <p:grpSpPr bwMode="auto">
          <a:xfrm>
            <a:off x="990600" y="3902075"/>
            <a:ext cx="3352800" cy="1508125"/>
            <a:chOff x="624" y="2458"/>
            <a:chExt cx="2112" cy="950"/>
          </a:xfrm>
        </p:grpSpPr>
        <p:sp>
          <p:nvSpPr>
            <p:cNvPr id="23565" name="Text Box 14"/>
            <p:cNvSpPr txBox="1">
              <a:spLocks noChangeArrowheads="1"/>
            </p:cNvSpPr>
            <p:nvPr/>
          </p:nvSpPr>
          <p:spPr bwMode="auto">
            <a:xfrm>
              <a:off x="624" y="2458"/>
              <a:ext cx="21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sz="2300">
                  <a:solidFill>
                    <a:srgbClr val="33CC33"/>
                  </a:solidFill>
                  <a:latin typeface="Arial" charset="0"/>
                </a:rPr>
                <a:t>Factors of –18</a:t>
              </a:r>
              <a:r>
                <a:rPr lang="en-US" altLang="en-US">
                  <a:solidFill>
                    <a:srgbClr val="3333FF"/>
                  </a:solidFill>
                  <a:latin typeface="Arial" charset="0"/>
                </a:rPr>
                <a:t>   Sum</a:t>
              </a:r>
            </a:p>
          </p:txBody>
        </p:sp>
        <p:sp>
          <p:nvSpPr>
            <p:cNvPr id="23566" name="Text Box 15"/>
            <p:cNvSpPr txBox="1">
              <a:spLocks noChangeArrowheads="1"/>
            </p:cNvSpPr>
            <p:nvPr/>
          </p:nvSpPr>
          <p:spPr bwMode="auto">
            <a:xfrm>
              <a:off x="2352" y="3043"/>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3567" name="Line 16"/>
            <p:cNvSpPr>
              <a:spLocks noChangeShapeType="1"/>
            </p:cNvSpPr>
            <p:nvPr/>
          </p:nvSpPr>
          <p:spPr bwMode="auto">
            <a:xfrm>
              <a:off x="720" y="2698"/>
              <a:ext cx="175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68" name="Line 17"/>
            <p:cNvSpPr>
              <a:spLocks noChangeShapeType="1"/>
            </p:cNvSpPr>
            <p:nvPr/>
          </p:nvSpPr>
          <p:spPr bwMode="auto">
            <a:xfrm>
              <a:off x="1950" y="2506"/>
              <a:ext cx="18" cy="80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69" name="Text Box 18"/>
            <p:cNvSpPr txBox="1">
              <a:spLocks noChangeArrowheads="1"/>
            </p:cNvSpPr>
            <p:nvPr/>
          </p:nvSpPr>
          <p:spPr bwMode="auto">
            <a:xfrm>
              <a:off x="816" y="2698"/>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  1 and –18     –17</a:t>
              </a:r>
            </a:p>
          </p:txBody>
        </p:sp>
        <p:sp>
          <p:nvSpPr>
            <p:cNvPr id="23570" name="Text Box 19"/>
            <p:cNvSpPr txBox="1">
              <a:spLocks noChangeArrowheads="1"/>
            </p:cNvSpPr>
            <p:nvPr/>
          </p:nvSpPr>
          <p:spPr bwMode="auto">
            <a:xfrm>
              <a:off x="768" y="2928"/>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a:t>
              </a:r>
              <a:r>
                <a:rPr lang="en-US" altLang="en-US" b="0">
                  <a:latin typeface="Arial" charset="0"/>
                </a:rPr>
                <a:t>2 and  – 9     – 7 </a:t>
              </a:r>
            </a:p>
          </p:txBody>
        </p:sp>
        <p:sp>
          <p:nvSpPr>
            <p:cNvPr id="23571" name="Rectangle 20"/>
            <p:cNvSpPr>
              <a:spLocks noChangeArrowheads="1"/>
            </p:cNvSpPr>
            <p:nvPr/>
          </p:nvSpPr>
          <p:spPr bwMode="auto">
            <a:xfrm>
              <a:off x="2352" y="2602"/>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3572" name="Text Box 21"/>
            <p:cNvSpPr txBox="1">
              <a:spLocks noChangeArrowheads="1"/>
            </p:cNvSpPr>
            <p:nvPr/>
          </p:nvSpPr>
          <p:spPr bwMode="auto">
            <a:xfrm>
              <a:off x="768" y="3120"/>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3</a:t>
              </a:r>
              <a:r>
                <a:rPr lang="en-US" altLang="en-US" b="0">
                  <a:latin typeface="Arial" charset="0"/>
                </a:rPr>
                <a:t> and  </a:t>
              </a:r>
              <a:r>
                <a:rPr lang="en-US" altLang="en-US" b="0">
                  <a:solidFill>
                    <a:srgbClr val="FF0000"/>
                  </a:solidFill>
                  <a:latin typeface="Arial" charset="0"/>
                </a:rPr>
                <a:t>– 6</a:t>
              </a:r>
              <a:r>
                <a:rPr lang="en-US" altLang="en-US" b="0">
                  <a:latin typeface="Arial" charset="0"/>
                </a:rPr>
                <a:t>     – 3 </a:t>
              </a:r>
            </a:p>
          </p:txBody>
        </p:sp>
        <p:sp>
          <p:nvSpPr>
            <p:cNvPr id="23573" name="Rectangle 22"/>
            <p:cNvSpPr>
              <a:spLocks noChangeArrowheads="1"/>
            </p:cNvSpPr>
            <p:nvPr/>
          </p:nvSpPr>
          <p:spPr bwMode="auto">
            <a:xfrm>
              <a:off x="2340" y="2851"/>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36215" name="Text Box 23"/>
          <p:cNvSpPr txBox="1">
            <a:spLocks noChangeArrowheads="1"/>
          </p:cNvSpPr>
          <p:nvPr/>
        </p:nvSpPr>
        <p:spPr bwMode="auto">
          <a:xfrm>
            <a:off x="4648200" y="4892675"/>
            <a:ext cx="44338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3 and –6.</a:t>
            </a:r>
          </a:p>
        </p:txBody>
      </p:sp>
      <p:sp>
        <p:nvSpPr>
          <p:cNvPr id="136216" name="Text Box 24"/>
          <p:cNvSpPr txBox="1">
            <a:spLocks noChangeArrowheads="1"/>
          </p:cNvSpPr>
          <p:nvPr/>
        </p:nvSpPr>
        <p:spPr bwMode="auto">
          <a:xfrm>
            <a:off x="1127125" y="5562600"/>
            <a:ext cx="244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a:t>
            </a:r>
            <a:r>
              <a:rPr lang="en-US" altLang="en-US" b="0" i="1"/>
              <a:t>x</a:t>
            </a:r>
            <a:r>
              <a:rPr lang="en-US" altLang="en-US" b="0"/>
              <a:t> </a:t>
            </a:r>
            <a:r>
              <a:rPr lang="en-US" altLang="en-US" b="0">
                <a:solidFill>
                  <a:srgbClr val="FF0000"/>
                </a:solidFill>
                <a:latin typeface="Arial" charset="0"/>
              </a:rPr>
              <a:t>–</a:t>
            </a:r>
            <a:r>
              <a:rPr lang="en-US" altLang="en-US" b="0">
                <a:solidFill>
                  <a:srgbClr val="FF0000"/>
                </a:solidFill>
              </a:rPr>
              <a:t> 6</a:t>
            </a:r>
            <a:r>
              <a:rPr lang="en-US" altLang="en-US" b="0"/>
              <a:t>)(</a:t>
            </a:r>
            <a:r>
              <a:rPr lang="en-US" altLang="en-US" b="0" i="1"/>
              <a:t>x </a:t>
            </a:r>
            <a:r>
              <a:rPr lang="en-US" altLang="en-US" b="0">
                <a:solidFill>
                  <a:srgbClr val="FF0000"/>
                </a:solidFill>
              </a:rPr>
              <a:t>+ 3</a:t>
            </a:r>
            <a:r>
              <a:rPr lang="en-US" altLang="en-US" b="0"/>
              <a:t>) </a:t>
            </a:r>
          </a:p>
        </p:txBody>
      </p:sp>
      <p:sp>
        <p:nvSpPr>
          <p:cNvPr id="23560" name="Text Box 2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006699"/>
                </a:solidFill>
                <a:latin typeface="Arial Black" pitchFamily="34" charset="0"/>
              </a:rPr>
              <a:t>Example 3B: Factoring </a:t>
            </a:r>
            <a:r>
              <a:rPr lang="en-US" altLang="en-US" i="1">
                <a:solidFill>
                  <a:srgbClr val="006699"/>
                </a:solidFill>
                <a:latin typeface="Arial Black" pitchFamily="34" charset="0"/>
              </a:rPr>
              <a:t>x</a:t>
            </a:r>
            <a:r>
              <a:rPr lang="en-US" altLang="en-US" b="0" baseline="30000">
                <a:solidFill>
                  <a:srgbClr val="006699"/>
                </a:solidFill>
                <a:latin typeface="Arial Black" pitchFamily="34" charset="0"/>
              </a:rPr>
              <a:t>2</a:t>
            </a:r>
            <a:r>
              <a:rPr lang="en-US" altLang="en-US" b="0">
                <a:solidFill>
                  <a:srgbClr val="006699"/>
                </a:solidFill>
                <a:latin typeface="Arial Black" pitchFamily="34" charset="0"/>
              </a:rPr>
              <a:t> + </a:t>
            </a:r>
            <a:r>
              <a:rPr lang="en-US" altLang="en-US" b="0" i="1">
                <a:solidFill>
                  <a:srgbClr val="006699"/>
                </a:solidFill>
                <a:latin typeface="Arial Black" pitchFamily="34" charset="0"/>
              </a:rPr>
              <a:t>bx</a:t>
            </a:r>
            <a:r>
              <a:rPr lang="en-US" altLang="en-US" b="0">
                <a:solidFill>
                  <a:srgbClr val="006699"/>
                </a:solidFill>
                <a:latin typeface="Arial Black" pitchFamily="34" charset="0"/>
              </a:rPr>
              <a:t> + </a:t>
            </a:r>
            <a:r>
              <a:rPr lang="en-US" altLang="en-US" b="0" i="1">
                <a:solidFill>
                  <a:srgbClr val="006699"/>
                </a:solidFill>
                <a:latin typeface="Arial Black" pitchFamily="34" charset="0"/>
              </a:rPr>
              <a:t>c </a:t>
            </a:r>
            <a:r>
              <a:rPr lang="en-US" altLang="en-US" b="0">
                <a:solidFill>
                  <a:srgbClr val="006699"/>
                </a:solidFill>
                <a:latin typeface="Arial Black" pitchFamily="34" charset="0"/>
              </a:rPr>
              <a:t>When </a:t>
            </a:r>
            <a:r>
              <a:rPr lang="en-US" altLang="en-US" b="0" i="1">
                <a:solidFill>
                  <a:srgbClr val="006699"/>
                </a:solidFill>
                <a:latin typeface="Arial Black" pitchFamily="34" charset="0"/>
              </a:rPr>
              <a:t>c</a:t>
            </a:r>
            <a:r>
              <a:rPr lang="en-US" altLang="en-US" b="0">
                <a:solidFill>
                  <a:srgbClr val="006699"/>
                </a:solidFill>
                <a:latin typeface="Arial Black" pitchFamily="34" charset="0"/>
              </a:rPr>
              <a:t> is Negative</a:t>
            </a:r>
            <a:endParaRPr lang="en-US" altLang="en-US" sz="2600" b="0" i="1">
              <a:solidFill>
                <a:schemeClr val="accent2"/>
              </a:solidFill>
              <a:latin typeface="Arial MT Bl" charset="0"/>
            </a:endParaRPr>
          </a:p>
        </p:txBody>
      </p:sp>
      <p:grpSp>
        <p:nvGrpSpPr>
          <p:cNvPr id="3" name="Group 27"/>
          <p:cNvGrpSpPr>
            <a:grpSpLocks/>
          </p:cNvGrpSpPr>
          <p:nvPr/>
        </p:nvGrpSpPr>
        <p:grpSpPr bwMode="auto">
          <a:xfrm>
            <a:off x="1219200" y="2667000"/>
            <a:ext cx="2568575" cy="457200"/>
            <a:chOff x="855" y="1632"/>
            <a:chExt cx="1618" cy="288"/>
          </a:xfrm>
        </p:grpSpPr>
        <p:sp>
          <p:nvSpPr>
            <p:cNvPr id="23562" name="Text Box 28"/>
            <p:cNvSpPr txBox="1">
              <a:spLocks noChangeArrowheads="1"/>
            </p:cNvSpPr>
            <p:nvPr/>
          </p:nvSpPr>
          <p:spPr bwMode="auto">
            <a:xfrm>
              <a:off x="855"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   )</a:t>
              </a:r>
            </a:p>
          </p:txBody>
        </p:sp>
        <p:sp>
          <p:nvSpPr>
            <p:cNvPr id="23563" name="Text Box 29"/>
            <p:cNvSpPr txBox="1">
              <a:spLocks noChangeArrowheads="1"/>
            </p:cNvSpPr>
            <p:nvPr/>
          </p:nvSpPr>
          <p:spPr bwMode="auto">
            <a:xfrm>
              <a:off x="1401"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23564" name="Text Box 30"/>
            <p:cNvSpPr txBox="1">
              <a:spLocks noChangeArrowheads="1"/>
            </p:cNvSpPr>
            <p:nvPr/>
          </p:nvSpPr>
          <p:spPr bwMode="auto">
            <a:xfrm>
              <a:off x="211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6204"/>
                                        </p:tgtEl>
                                        <p:attrNameLst>
                                          <p:attrName>style.visibility</p:attrName>
                                        </p:attrNameLst>
                                      </p:cBhvr>
                                      <p:to>
                                        <p:strVal val="visible"/>
                                      </p:to>
                                    </p:set>
                                    <p:animEffect transition="in" filter="dissolve">
                                      <p:cBhvr>
                                        <p:cTn id="7" dur="500"/>
                                        <p:tgtEl>
                                          <p:spTgt spid="1362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20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6215"/>
                                        </p:tgtEl>
                                        <p:attrNameLst>
                                          <p:attrName>style.visibility</p:attrName>
                                        </p:attrNameLst>
                                      </p:cBhvr>
                                      <p:to>
                                        <p:strVal val="visible"/>
                                      </p:to>
                                    </p:set>
                                    <p:animEffect transition="in" filter="dissolve">
                                      <p:cBhvr>
                                        <p:cTn id="22" dur="500"/>
                                        <p:tgtEl>
                                          <p:spTgt spid="13621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6216"/>
                                        </p:tgtEl>
                                        <p:attrNameLst>
                                          <p:attrName>style.visibility</p:attrName>
                                        </p:attrNameLst>
                                      </p:cBhvr>
                                      <p:to>
                                        <p:strVal val="visible"/>
                                      </p:to>
                                    </p:set>
                                    <p:animEffect transition="in" filter="dissolve">
                                      <p:cBhvr>
                                        <p:cTn id="27" dur="500"/>
                                        <p:tgtEl>
                                          <p:spTgt spid="1362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204" grpId="0"/>
      <p:bldP spid="136215" grpId="0"/>
      <p:bldP spid="13621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Group 5"/>
          <p:cNvGrpSpPr>
            <a:grpSpLocks/>
          </p:cNvGrpSpPr>
          <p:nvPr/>
        </p:nvGrpSpPr>
        <p:grpSpPr bwMode="auto">
          <a:xfrm>
            <a:off x="685800" y="1981200"/>
            <a:ext cx="7854950" cy="2033588"/>
            <a:chOff x="236" y="2256"/>
            <a:chExt cx="4948" cy="1281"/>
          </a:xfrm>
        </p:grpSpPr>
        <p:sp>
          <p:nvSpPr>
            <p:cNvPr id="24579" name="Text Box 6"/>
            <p:cNvSpPr txBox="1">
              <a:spLocks noChangeArrowheads="1"/>
            </p:cNvSpPr>
            <p:nvPr/>
          </p:nvSpPr>
          <p:spPr bwMode="auto">
            <a:xfrm>
              <a:off x="240" y="2547"/>
              <a:ext cx="4944" cy="990"/>
            </a:xfrm>
            <a:prstGeom prst="rect">
              <a:avLst/>
            </a:prstGeom>
            <a:noFill/>
            <a:ln w="1905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b="0"/>
                <a:t>If you have trouble remembering the rules for which factor is positive and which is negative, you can try all the factor pairs and check their sums.</a:t>
              </a:r>
              <a:endParaRPr lang="en-US" altLang="en-US" sz="800" b="0"/>
            </a:p>
          </p:txBody>
        </p:sp>
        <p:sp>
          <p:nvSpPr>
            <p:cNvPr id="24580" name="Text Box 7"/>
            <p:cNvSpPr txBox="1">
              <a:spLocks noChangeArrowheads="1"/>
            </p:cNvSpPr>
            <p:nvPr/>
          </p:nvSpPr>
          <p:spPr bwMode="auto">
            <a:xfrm>
              <a:off x="236" y="2256"/>
              <a:ext cx="1728" cy="288"/>
            </a:xfrm>
            <a:prstGeom prst="rect">
              <a:avLst/>
            </a:prstGeom>
            <a:solidFill>
              <a:srgbClr val="800080"/>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a:solidFill>
                    <a:schemeClr val="bg1"/>
                  </a:solidFill>
                </a:rPr>
                <a:t>Helpful Hint</a:t>
              </a:r>
              <a:endParaRPr lang="en-US" altLang="en-US"/>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5"/>
          <p:cNvSpPr txBox="1">
            <a:spLocks noChangeArrowheads="1"/>
          </p:cNvSpPr>
          <p:nvPr/>
        </p:nvSpPr>
        <p:spPr bwMode="auto">
          <a:xfrm>
            <a:off x="1012825" y="1524000"/>
            <a:ext cx="7902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sp>
        <p:nvSpPr>
          <p:cNvPr id="25603"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3a </a:t>
            </a:r>
            <a:endParaRPr lang="en-US" altLang="en-US" sz="2600" b="0">
              <a:solidFill>
                <a:schemeClr val="accent2"/>
              </a:solidFill>
              <a:latin typeface="Arial MT Bl" charset="0"/>
            </a:endParaRPr>
          </a:p>
        </p:txBody>
      </p:sp>
      <p:sp>
        <p:nvSpPr>
          <p:cNvPr id="25604" name="Text Box 8"/>
          <p:cNvSpPr txBox="1">
            <a:spLocks noChangeArrowheads="1"/>
          </p:cNvSpPr>
          <p:nvPr/>
        </p:nvSpPr>
        <p:spPr bwMode="auto">
          <a:xfrm>
            <a:off x="1279525" y="2090738"/>
            <a:ext cx="2241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+ 2</a:t>
            </a:r>
            <a:r>
              <a:rPr lang="en-US" altLang="en-US" i="1"/>
              <a:t>x</a:t>
            </a:r>
            <a:r>
              <a:rPr lang="en-US" altLang="en-US"/>
              <a:t> </a:t>
            </a:r>
            <a:r>
              <a:rPr lang="en-US" altLang="en-US">
                <a:latin typeface="Arial" charset="0"/>
              </a:rPr>
              <a:t>–</a:t>
            </a:r>
            <a:r>
              <a:rPr lang="en-US" altLang="en-US"/>
              <a:t> 15</a:t>
            </a:r>
            <a:endParaRPr lang="en-US" altLang="en-US" i="1"/>
          </a:p>
        </p:txBody>
      </p:sp>
      <p:grpSp>
        <p:nvGrpSpPr>
          <p:cNvPr id="2" name="Group 9"/>
          <p:cNvGrpSpPr>
            <a:grpSpLocks/>
          </p:cNvGrpSpPr>
          <p:nvPr/>
        </p:nvGrpSpPr>
        <p:grpSpPr bwMode="auto">
          <a:xfrm>
            <a:off x="1219200" y="2667000"/>
            <a:ext cx="2568575" cy="457200"/>
            <a:chOff x="855" y="1632"/>
            <a:chExt cx="1618" cy="288"/>
          </a:xfrm>
        </p:grpSpPr>
        <p:sp>
          <p:nvSpPr>
            <p:cNvPr id="25617" name="Text Box 10"/>
            <p:cNvSpPr txBox="1">
              <a:spLocks noChangeArrowheads="1"/>
            </p:cNvSpPr>
            <p:nvPr/>
          </p:nvSpPr>
          <p:spPr bwMode="auto">
            <a:xfrm>
              <a:off x="855"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a:t>
              </a:r>
              <a:r>
                <a:rPr lang="en-US" altLang="en-US" b="0"/>
                <a:t> +   )</a:t>
              </a:r>
            </a:p>
          </p:txBody>
        </p:sp>
        <p:sp>
          <p:nvSpPr>
            <p:cNvPr id="25618" name="Text Box 11"/>
            <p:cNvSpPr txBox="1">
              <a:spLocks noChangeArrowheads="1"/>
            </p:cNvSpPr>
            <p:nvPr/>
          </p:nvSpPr>
          <p:spPr bwMode="auto">
            <a:xfrm>
              <a:off x="1401"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25619" name="Text Box 12"/>
            <p:cNvSpPr txBox="1">
              <a:spLocks noChangeArrowheads="1"/>
            </p:cNvSpPr>
            <p:nvPr/>
          </p:nvSpPr>
          <p:spPr bwMode="auto">
            <a:xfrm>
              <a:off x="211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grpSp>
        <p:nvGrpSpPr>
          <p:cNvPr id="3" name="Group 26"/>
          <p:cNvGrpSpPr>
            <a:grpSpLocks/>
          </p:cNvGrpSpPr>
          <p:nvPr/>
        </p:nvGrpSpPr>
        <p:grpSpPr bwMode="auto">
          <a:xfrm>
            <a:off x="1143000" y="3182938"/>
            <a:ext cx="3352800" cy="1206500"/>
            <a:chOff x="720" y="2005"/>
            <a:chExt cx="2112" cy="760"/>
          </a:xfrm>
        </p:grpSpPr>
        <p:sp>
          <p:nvSpPr>
            <p:cNvPr id="25610" name="Text Box 14"/>
            <p:cNvSpPr txBox="1">
              <a:spLocks noChangeArrowheads="1"/>
            </p:cNvSpPr>
            <p:nvPr/>
          </p:nvSpPr>
          <p:spPr bwMode="auto">
            <a:xfrm>
              <a:off x="720" y="2005"/>
              <a:ext cx="21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sz="2300">
                  <a:solidFill>
                    <a:srgbClr val="33CC33"/>
                  </a:solidFill>
                  <a:latin typeface="Arial" charset="0"/>
                </a:rPr>
                <a:t>Factors of –15</a:t>
              </a:r>
              <a:r>
                <a:rPr lang="en-US" altLang="en-US">
                  <a:solidFill>
                    <a:srgbClr val="3333FF"/>
                  </a:solidFill>
                  <a:latin typeface="Arial" charset="0"/>
                </a:rPr>
                <a:t>   Sum</a:t>
              </a:r>
            </a:p>
          </p:txBody>
        </p:sp>
        <p:sp>
          <p:nvSpPr>
            <p:cNvPr id="25611" name="Text Box 15"/>
            <p:cNvSpPr txBox="1">
              <a:spLocks noChangeArrowheads="1"/>
            </p:cNvSpPr>
            <p:nvPr/>
          </p:nvSpPr>
          <p:spPr bwMode="auto">
            <a:xfrm>
              <a:off x="2400" y="2400"/>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5612" name="Line 16"/>
            <p:cNvSpPr>
              <a:spLocks noChangeShapeType="1"/>
            </p:cNvSpPr>
            <p:nvPr/>
          </p:nvSpPr>
          <p:spPr bwMode="auto">
            <a:xfrm>
              <a:off x="816" y="2245"/>
              <a:ext cx="175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3" name="Line 17"/>
            <p:cNvSpPr>
              <a:spLocks noChangeShapeType="1"/>
            </p:cNvSpPr>
            <p:nvPr/>
          </p:nvSpPr>
          <p:spPr bwMode="auto">
            <a:xfrm>
              <a:off x="2046" y="2053"/>
              <a:ext cx="18" cy="68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4" name="Text Box 18"/>
            <p:cNvSpPr txBox="1">
              <a:spLocks noChangeArrowheads="1"/>
            </p:cNvSpPr>
            <p:nvPr/>
          </p:nvSpPr>
          <p:spPr bwMode="auto">
            <a:xfrm>
              <a:off x="912" y="2245"/>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–1 and 15       14</a:t>
              </a:r>
            </a:p>
          </p:txBody>
        </p:sp>
        <p:sp>
          <p:nvSpPr>
            <p:cNvPr id="25615" name="Text Box 19"/>
            <p:cNvSpPr txBox="1">
              <a:spLocks noChangeArrowheads="1"/>
            </p:cNvSpPr>
            <p:nvPr/>
          </p:nvSpPr>
          <p:spPr bwMode="auto">
            <a:xfrm>
              <a:off x="864" y="2475"/>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–3</a:t>
              </a:r>
              <a:r>
                <a:rPr lang="en-US" altLang="en-US" b="0">
                  <a:latin typeface="Arial" charset="0"/>
                </a:rPr>
                <a:t> and   </a:t>
              </a:r>
              <a:r>
                <a:rPr lang="en-US" altLang="en-US" b="0">
                  <a:solidFill>
                    <a:srgbClr val="FF0000"/>
                  </a:solidFill>
                  <a:latin typeface="Arial" charset="0"/>
                </a:rPr>
                <a:t>5</a:t>
              </a:r>
              <a:r>
                <a:rPr lang="en-US" altLang="en-US" b="0">
                  <a:latin typeface="Arial" charset="0"/>
                </a:rPr>
                <a:t>         2</a:t>
              </a:r>
            </a:p>
          </p:txBody>
        </p:sp>
        <p:sp>
          <p:nvSpPr>
            <p:cNvPr id="25616" name="Rectangle 20"/>
            <p:cNvSpPr>
              <a:spLocks noChangeArrowheads="1"/>
            </p:cNvSpPr>
            <p:nvPr/>
          </p:nvSpPr>
          <p:spPr bwMode="auto">
            <a:xfrm>
              <a:off x="2409" y="2149"/>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38263" name="Text Box 23"/>
          <p:cNvSpPr txBox="1">
            <a:spLocks noChangeArrowheads="1"/>
          </p:cNvSpPr>
          <p:nvPr/>
        </p:nvSpPr>
        <p:spPr bwMode="auto">
          <a:xfrm>
            <a:off x="1295400" y="4572000"/>
            <a:ext cx="2444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a:t>
            </a:r>
            <a:r>
              <a:rPr lang="en-US" altLang="en-US" b="0" i="1"/>
              <a:t>x</a:t>
            </a:r>
            <a:r>
              <a:rPr lang="en-US" altLang="en-US" b="0"/>
              <a:t> </a:t>
            </a:r>
            <a:r>
              <a:rPr lang="en-US" altLang="en-US" b="0">
                <a:solidFill>
                  <a:srgbClr val="FF0000"/>
                </a:solidFill>
                <a:latin typeface="Arial" charset="0"/>
              </a:rPr>
              <a:t>–</a:t>
            </a:r>
            <a:r>
              <a:rPr lang="en-US" altLang="en-US" b="0">
                <a:solidFill>
                  <a:srgbClr val="FF0000"/>
                </a:solidFill>
              </a:rPr>
              <a:t> 3</a:t>
            </a:r>
            <a:r>
              <a:rPr lang="en-US" altLang="en-US" b="0"/>
              <a:t>)(</a:t>
            </a:r>
            <a:r>
              <a:rPr lang="en-US" altLang="en-US" b="0" i="1"/>
              <a:t>x </a:t>
            </a:r>
            <a:r>
              <a:rPr lang="en-US" altLang="en-US" b="0">
                <a:solidFill>
                  <a:srgbClr val="FF0000"/>
                </a:solidFill>
              </a:rPr>
              <a:t>+ 5</a:t>
            </a:r>
            <a:r>
              <a:rPr lang="en-US" altLang="en-US" b="0"/>
              <a:t>) </a:t>
            </a:r>
          </a:p>
        </p:txBody>
      </p:sp>
      <p:sp>
        <p:nvSpPr>
          <p:cNvPr id="138264" name="Text Box 24"/>
          <p:cNvSpPr txBox="1">
            <a:spLocks noChangeArrowheads="1"/>
          </p:cNvSpPr>
          <p:nvPr/>
        </p:nvSpPr>
        <p:spPr bwMode="auto">
          <a:xfrm>
            <a:off x="4495800" y="2257425"/>
            <a:ext cx="46482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b = 2 and c = –15; look for factors of –15 whose sum is 2. The factor with the greater absolute value is positive.</a:t>
            </a:r>
          </a:p>
        </p:txBody>
      </p:sp>
      <p:sp>
        <p:nvSpPr>
          <p:cNvPr id="138265" name="Text Box 25"/>
          <p:cNvSpPr txBox="1">
            <a:spLocks noChangeArrowheads="1"/>
          </p:cNvSpPr>
          <p:nvPr/>
        </p:nvSpPr>
        <p:spPr bwMode="auto">
          <a:xfrm>
            <a:off x="4648200" y="3886200"/>
            <a:ext cx="44338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–3 and 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8264"/>
                                        </p:tgtEl>
                                        <p:attrNameLst>
                                          <p:attrName>style.visibility</p:attrName>
                                        </p:attrNameLst>
                                      </p:cBhvr>
                                      <p:to>
                                        <p:strVal val="visible"/>
                                      </p:to>
                                    </p:set>
                                    <p:animEffect transition="in" filter="dissolve">
                                      <p:cBhvr>
                                        <p:cTn id="12" dur="500"/>
                                        <p:tgtEl>
                                          <p:spTgt spid="1382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20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8265"/>
                                        </p:tgtEl>
                                        <p:attrNameLst>
                                          <p:attrName>style.visibility</p:attrName>
                                        </p:attrNameLst>
                                      </p:cBhvr>
                                      <p:to>
                                        <p:strVal val="visible"/>
                                      </p:to>
                                    </p:set>
                                    <p:animEffect transition="in" filter="dissolve">
                                      <p:cBhvr>
                                        <p:cTn id="22" dur="500"/>
                                        <p:tgtEl>
                                          <p:spTgt spid="13826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8263"/>
                                        </p:tgtEl>
                                        <p:attrNameLst>
                                          <p:attrName>style.visibility</p:attrName>
                                        </p:attrNameLst>
                                      </p:cBhvr>
                                      <p:to>
                                        <p:strVal val="visible"/>
                                      </p:to>
                                    </p:set>
                                    <p:animEffect transition="in" filter="dissolve">
                                      <p:cBhvr>
                                        <p:cTn id="27" dur="500"/>
                                        <p:tgtEl>
                                          <p:spTgt spid="1382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63" grpId="0"/>
      <p:bldP spid="138264" grpId="0"/>
      <p:bldP spid="13826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1012825" y="1524000"/>
            <a:ext cx="7902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sp>
        <p:nvSpPr>
          <p:cNvPr id="26627"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3b </a:t>
            </a:r>
            <a:endParaRPr lang="en-US" altLang="en-US" sz="2600" b="0">
              <a:solidFill>
                <a:schemeClr val="accent2"/>
              </a:solidFill>
              <a:latin typeface="Arial MT Bl" charset="0"/>
            </a:endParaRPr>
          </a:p>
        </p:txBody>
      </p:sp>
      <p:sp>
        <p:nvSpPr>
          <p:cNvPr id="26628" name="Text Box 8"/>
          <p:cNvSpPr txBox="1">
            <a:spLocks noChangeArrowheads="1"/>
          </p:cNvSpPr>
          <p:nvPr/>
        </p:nvSpPr>
        <p:spPr bwMode="auto">
          <a:xfrm>
            <a:off x="1279525" y="2090738"/>
            <a:ext cx="2024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a:t>
            </a:r>
            <a:r>
              <a:rPr lang="en-US" altLang="en-US">
                <a:latin typeface="Arial" charset="0"/>
              </a:rPr>
              <a:t>–</a:t>
            </a:r>
            <a:r>
              <a:rPr lang="en-US" altLang="en-US"/>
              <a:t> 6</a:t>
            </a:r>
            <a:r>
              <a:rPr lang="en-US" altLang="en-US" i="1"/>
              <a:t>x</a:t>
            </a:r>
            <a:r>
              <a:rPr lang="en-US" altLang="en-US"/>
              <a:t> + 8</a:t>
            </a:r>
            <a:endParaRPr lang="en-US" altLang="en-US" i="1"/>
          </a:p>
        </p:txBody>
      </p:sp>
      <p:grpSp>
        <p:nvGrpSpPr>
          <p:cNvPr id="2" name="Group 34"/>
          <p:cNvGrpSpPr>
            <a:grpSpLocks/>
          </p:cNvGrpSpPr>
          <p:nvPr/>
        </p:nvGrpSpPr>
        <p:grpSpPr bwMode="auto">
          <a:xfrm>
            <a:off x="1190625" y="2590800"/>
            <a:ext cx="2568575" cy="457200"/>
            <a:chOff x="750" y="1632"/>
            <a:chExt cx="1618" cy="288"/>
          </a:xfrm>
        </p:grpSpPr>
        <p:sp>
          <p:nvSpPr>
            <p:cNvPr id="26641" name="Text Box 10"/>
            <p:cNvSpPr txBox="1">
              <a:spLocks noChangeArrowheads="1"/>
            </p:cNvSpPr>
            <p:nvPr/>
          </p:nvSpPr>
          <p:spPr bwMode="auto">
            <a:xfrm>
              <a:off x="750"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 </a:t>
              </a:r>
              <a:r>
                <a:rPr lang="en-US" altLang="en-US" b="0"/>
                <a:t>+   )</a:t>
              </a:r>
            </a:p>
          </p:txBody>
        </p:sp>
        <p:sp>
          <p:nvSpPr>
            <p:cNvPr id="26642" name="Text Box 11"/>
            <p:cNvSpPr txBox="1">
              <a:spLocks noChangeArrowheads="1"/>
            </p:cNvSpPr>
            <p:nvPr/>
          </p:nvSpPr>
          <p:spPr bwMode="auto">
            <a:xfrm>
              <a:off x="1280"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26643" name="Text Box 12"/>
            <p:cNvSpPr txBox="1">
              <a:spLocks noChangeArrowheads="1"/>
            </p:cNvSpPr>
            <p:nvPr/>
          </p:nvSpPr>
          <p:spPr bwMode="auto">
            <a:xfrm>
              <a:off x="198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
        <p:nvSpPr>
          <p:cNvPr id="139277" name="Text Box 13"/>
          <p:cNvSpPr txBox="1">
            <a:spLocks noChangeArrowheads="1"/>
          </p:cNvSpPr>
          <p:nvPr/>
        </p:nvSpPr>
        <p:spPr bwMode="auto">
          <a:xfrm>
            <a:off x="4557713" y="2759075"/>
            <a:ext cx="4495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b = –6 and c = 8; look for factors of 8 whose sum is –6. </a:t>
            </a:r>
          </a:p>
        </p:txBody>
      </p:sp>
      <p:sp>
        <p:nvSpPr>
          <p:cNvPr id="139278" name="Text Box 14"/>
          <p:cNvSpPr txBox="1">
            <a:spLocks noChangeArrowheads="1"/>
          </p:cNvSpPr>
          <p:nvPr/>
        </p:nvSpPr>
        <p:spPr bwMode="auto">
          <a:xfrm>
            <a:off x="4557713" y="3978275"/>
            <a:ext cx="420528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–4 and –2.</a:t>
            </a:r>
          </a:p>
        </p:txBody>
      </p:sp>
      <p:grpSp>
        <p:nvGrpSpPr>
          <p:cNvPr id="3" name="Group 27"/>
          <p:cNvGrpSpPr>
            <a:grpSpLocks/>
          </p:cNvGrpSpPr>
          <p:nvPr/>
        </p:nvGrpSpPr>
        <p:grpSpPr bwMode="auto">
          <a:xfrm>
            <a:off x="990600" y="3216275"/>
            <a:ext cx="3352800" cy="1295400"/>
            <a:chOff x="624" y="2026"/>
            <a:chExt cx="2112" cy="816"/>
          </a:xfrm>
        </p:grpSpPr>
        <p:sp>
          <p:nvSpPr>
            <p:cNvPr id="26634" name="Text Box 16"/>
            <p:cNvSpPr txBox="1">
              <a:spLocks noChangeArrowheads="1"/>
            </p:cNvSpPr>
            <p:nvPr/>
          </p:nvSpPr>
          <p:spPr bwMode="auto">
            <a:xfrm>
              <a:off x="624" y="2026"/>
              <a:ext cx="21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 Factors of 8</a:t>
              </a:r>
              <a:r>
                <a:rPr lang="en-US" altLang="en-US">
                  <a:solidFill>
                    <a:srgbClr val="3333FF"/>
                  </a:solidFill>
                  <a:latin typeface="Arial" charset="0"/>
                </a:rPr>
                <a:t>    Sum</a:t>
              </a:r>
            </a:p>
          </p:txBody>
        </p:sp>
        <p:sp>
          <p:nvSpPr>
            <p:cNvPr id="26635" name="Text Box 18"/>
            <p:cNvSpPr txBox="1">
              <a:spLocks noChangeArrowheads="1"/>
            </p:cNvSpPr>
            <p:nvPr/>
          </p:nvSpPr>
          <p:spPr bwMode="auto">
            <a:xfrm>
              <a:off x="2352" y="2400"/>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6636" name="Line 20"/>
            <p:cNvSpPr>
              <a:spLocks noChangeShapeType="1"/>
            </p:cNvSpPr>
            <p:nvPr/>
          </p:nvSpPr>
          <p:spPr bwMode="auto">
            <a:xfrm>
              <a:off x="720" y="2266"/>
              <a:ext cx="175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37" name="Line 21"/>
            <p:cNvSpPr>
              <a:spLocks noChangeShapeType="1"/>
            </p:cNvSpPr>
            <p:nvPr/>
          </p:nvSpPr>
          <p:spPr bwMode="auto">
            <a:xfrm>
              <a:off x="1950" y="2074"/>
              <a:ext cx="18" cy="76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38" name="Text Box 22"/>
            <p:cNvSpPr txBox="1">
              <a:spLocks noChangeArrowheads="1"/>
            </p:cNvSpPr>
            <p:nvPr/>
          </p:nvSpPr>
          <p:spPr bwMode="auto">
            <a:xfrm>
              <a:off x="816" y="2266"/>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–1 and –6</a:t>
              </a:r>
              <a:r>
                <a:rPr lang="en-US" altLang="en-US" b="0">
                  <a:solidFill>
                    <a:srgbClr val="FF0000"/>
                  </a:solidFill>
                  <a:latin typeface="Arial" charset="0"/>
                </a:rPr>
                <a:t>  </a:t>
              </a:r>
              <a:r>
                <a:rPr lang="en-US" altLang="en-US" b="0">
                  <a:latin typeface="Arial" charset="0"/>
                </a:rPr>
                <a:t>      –7</a:t>
              </a:r>
            </a:p>
          </p:txBody>
        </p:sp>
        <p:sp>
          <p:nvSpPr>
            <p:cNvPr id="26639" name="Text Box 23"/>
            <p:cNvSpPr txBox="1">
              <a:spLocks noChangeArrowheads="1"/>
            </p:cNvSpPr>
            <p:nvPr/>
          </p:nvSpPr>
          <p:spPr bwMode="auto">
            <a:xfrm>
              <a:off x="768" y="2496"/>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–2</a:t>
              </a:r>
              <a:r>
                <a:rPr lang="en-US" altLang="en-US" b="0">
                  <a:latin typeface="Arial" charset="0"/>
                </a:rPr>
                <a:t> and </a:t>
              </a:r>
              <a:r>
                <a:rPr lang="en-US" altLang="en-US" b="0">
                  <a:solidFill>
                    <a:srgbClr val="FF0000"/>
                  </a:solidFill>
                  <a:latin typeface="Arial" charset="0"/>
                </a:rPr>
                <a:t>–4   </a:t>
              </a:r>
              <a:r>
                <a:rPr lang="en-US" altLang="en-US" b="0">
                  <a:latin typeface="Arial" charset="0"/>
                </a:rPr>
                <a:t>     –6</a:t>
              </a:r>
            </a:p>
          </p:txBody>
        </p:sp>
        <p:sp>
          <p:nvSpPr>
            <p:cNvPr id="26640" name="Rectangle 24"/>
            <p:cNvSpPr>
              <a:spLocks noChangeArrowheads="1"/>
            </p:cNvSpPr>
            <p:nvPr/>
          </p:nvSpPr>
          <p:spPr bwMode="auto">
            <a:xfrm>
              <a:off x="2313" y="2170"/>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39292" name="Text Box 28"/>
          <p:cNvSpPr txBox="1">
            <a:spLocks noChangeArrowheads="1"/>
          </p:cNvSpPr>
          <p:nvPr/>
        </p:nvSpPr>
        <p:spPr bwMode="auto">
          <a:xfrm>
            <a:off x="1289050" y="4792663"/>
            <a:ext cx="2305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a:t>
            </a:r>
            <a:r>
              <a:rPr lang="en-US" altLang="en-US" b="0" i="1"/>
              <a:t>x</a:t>
            </a:r>
            <a:r>
              <a:rPr lang="en-US" altLang="en-US" b="0"/>
              <a:t> </a:t>
            </a:r>
            <a:r>
              <a:rPr lang="en-US" altLang="en-US" b="0">
                <a:solidFill>
                  <a:srgbClr val="FF0000"/>
                </a:solidFill>
              </a:rPr>
              <a:t>–</a:t>
            </a:r>
            <a:r>
              <a:rPr lang="en-US" altLang="en-US" b="0"/>
              <a:t> </a:t>
            </a:r>
            <a:r>
              <a:rPr lang="en-US" altLang="en-US" b="0">
                <a:solidFill>
                  <a:srgbClr val="FF0000"/>
                </a:solidFill>
              </a:rPr>
              <a:t>2</a:t>
            </a:r>
            <a:r>
              <a:rPr lang="en-US" altLang="en-US" b="0"/>
              <a:t>)(</a:t>
            </a:r>
            <a:r>
              <a:rPr lang="en-US" altLang="en-US" b="0" i="1"/>
              <a:t>x</a:t>
            </a:r>
            <a:r>
              <a:rPr lang="en-US" altLang="en-US" b="0"/>
              <a:t> </a:t>
            </a:r>
            <a:r>
              <a:rPr lang="en-US" altLang="en-US" b="0">
                <a:solidFill>
                  <a:srgbClr val="FF0000"/>
                </a:solidFill>
              </a:rPr>
              <a:t>–</a:t>
            </a:r>
            <a:r>
              <a:rPr lang="en-US" altLang="en-US" b="0"/>
              <a:t> </a:t>
            </a:r>
            <a:r>
              <a:rPr lang="en-US" altLang="en-US" b="0">
                <a:solidFill>
                  <a:srgbClr val="FF0000"/>
                </a:solidFill>
              </a:rPr>
              <a:t>4</a:t>
            </a:r>
            <a:r>
              <a:rPr lang="en-US" altLang="en-US" b="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9277"/>
                                        </p:tgtEl>
                                        <p:attrNameLst>
                                          <p:attrName>style.visibility</p:attrName>
                                        </p:attrNameLst>
                                      </p:cBhvr>
                                      <p:to>
                                        <p:strVal val="visible"/>
                                      </p:to>
                                    </p:set>
                                    <p:animEffect transition="in" filter="dissolve">
                                      <p:cBhvr>
                                        <p:cTn id="12" dur="500"/>
                                        <p:tgtEl>
                                          <p:spTgt spid="13927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20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9278"/>
                                        </p:tgtEl>
                                        <p:attrNameLst>
                                          <p:attrName>style.visibility</p:attrName>
                                        </p:attrNameLst>
                                      </p:cBhvr>
                                      <p:to>
                                        <p:strVal val="visible"/>
                                      </p:to>
                                    </p:set>
                                    <p:animEffect transition="in" filter="dissolve">
                                      <p:cBhvr>
                                        <p:cTn id="22" dur="500"/>
                                        <p:tgtEl>
                                          <p:spTgt spid="13927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9292"/>
                                        </p:tgtEl>
                                        <p:attrNameLst>
                                          <p:attrName>style.visibility</p:attrName>
                                        </p:attrNameLst>
                                      </p:cBhvr>
                                      <p:to>
                                        <p:strVal val="visible"/>
                                      </p:to>
                                    </p:set>
                                    <p:animEffect transition="in" filter="dissolve">
                                      <p:cBhvr>
                                        <p:cTn id="27" dur="500"/>
                                        <p:tgtEl>
                                          <p:spTgt spid="139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77" grpId="0"/>
      <p:bldP spid="139278" grpId="0"/>
      <p:bldP spid="13929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6"/>
          <p:cNvSpPr txBox="1">
            <a:spLocks noChangeArrowheads="1"/>
          </p:cNvSpPr>
          <p:nvPr/>
        </p:nvSpPr>
        <p:spPr bwMode="auto">
          <a:xfrm>
            <a:off x="1279525" y="2090738"/>
            <a:ext cx="2176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t>X</a:t>
            </a:r>
            <a:r>
              <a:rPr lang="en-US" altLang="en-US" baseline="30000"/>
              <a:t>2</a:t>
            </a:r>
            <a:r>
              <a:rPr lang="en-US" altLang="en-US"/>
              <a:t> </a:t>
            </a:r>
            <a:r>
              <a:rPr lang="en-US" altLang="en-US">
                <a:latin typeface="Arial" charset="0"/>
              </a:rPr>
              <a:t>–</a:t>
            </a:r>
            <a:r>
              <a:rPr lang="en-US" altLang="en-US"/>
              <a:t> 8</a:t>
            </a:r>
            <a:r>
              <a:rPr lang="en-US" altLang="en-US" i="1"/>
              <a:t>x</a:t>
            </a:r>
            <a:r>
              <a:rPr lang="en-US" altLang="en-US"/>
              <a:t> </a:t>
            </a:r>
            <a:r>
              <a:rPr lang="en-US" altLang="en-US">
                <a:latin typeface="Arial" charset="0"/>
              </a:rPr>
              <a:t>–</a:t>
            </a:r>
            <a:r>
              <a:rPr lang="en-US" altLang="en-US"/>
              <a:t> 20</a:t>
            </a:r>
            <a:endParaRPr lang="en-US" altLang="en-US" i="1"/>
          </a:p>
        </p:txBody>
      </p:sp>
      <p:sp>
        <p:nvSpPr>
          <p:cNvPr id="27651" name="Text Box 11"/>
          <p:cNvSpPr txBox="1">
            <a:spLocks noChangeArrowheads="1"/>
          </p:cNvSpPr>
          <p:nvPr/>
        </p:nvSpPr>
        <p:spPr bwMode="auto">
          <a:xfrm>
            <a:off x="1012825" y="1524000"/>
            <a:ext cx="7902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each trinomial. Check your answer.</a:t>
            </a:r>
          </a:p>
        </p:txBody>
      </p:sp>
      <p:sp>
        <p:nvSpPr>
          <p:cNvPr id="27652" name="Text Box 1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3c </a:t>
            </a:r>
            <a:endParaRPr lang="en-US" altLang="en-US" sz="2600" b="0">
              <a:solidFill>
                <a:schemeClr val="accent2"/>
              </a:solidFill>
              <a:latin typeface="Arial MT Bl" charset="0"/>
            </a:endParaRPr>
          </a:p>
        </p:txBody>
      </p:sp>
      <p:sp>
        <p:nvSpPr>
          <p:cNvPr id="140311" name="Text Box 23"/>
          <p:cNvSpPr txBox="1">
            <a:spLocks noChangeArrowheads="1"/>
          </p:cNvSpPr>
          <p:nvPr/>
        </p:nvSpPr>
        <p:spPr bwMode="auto">
          <a:xfrm>
            <a:off x="1279525" y="4648200"/>
            <a:ext cx="263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a:t>
            </a:r>
            <a:r>
              <a:rPr lang="en-US" altLang="en-US" b="0" i="1"/>
              <a:t>x</a:t>
            </a:r>
            <a:r>
              <a:rPr lang="en-US" altLang="en-US" b="0"/>
              <a:t> </a:t>
            </a:r>
            <a:r>
              <a:rPr lang="en-US" altLang="en-US" b="0">
                <a:solidFill>
                  <a:srgbClr val="FF0000"/>
                </a:solidFill>
                <a:latin typeface="Arial" charset="0"/>
              </a:rPr>
              <a:t>–</a:t>
            </a:r>
            <a:r>
              <a:rPr lang="en-US" altLang="en-US" b="0">
                <a:solidFill>
                  <a:srgbClr val="FF0000"/>
                </a:solidFill>
              </a:rPr>
              <a:t> 10</a:t>
            </a:r>
            <a:r>
              <a:rPr lang="en-US" altLang="en-US" b="0"/>
              <a:t>)(</a:t>
            </a:r>
            <a:r>
              <a:rPr lang="en-US" altLang="en-US" b="0" i="1"/>
              <a:t>x </a:t>
            </a:r>
            <a:r>
              <a:rPr lang="en-US" altLang="en-US" b="0">
                <a:solidFill>
                  <a:srgbClr val="FF0000"/>
                </a:solidFill>
              </a:rPr>
              <a:t>+ 2</a:t>
            </a:r>
            <a:r>
              <a:rPr lang="en-US" altLang="en-US" b="0"/>
              <a:t>) </a:t>
            </a:r>
          </a:p>
        </p:txBody>
      </p:sp>
      <p:grpSp>
        <p:nvGrpSpPr>
          <p:cNvPr id="2" name="Group 30"/>
          <p:cNvGrpSpPr>
            <a:grpSpLocks/>
          </p:cNvGrpSpPr>
          <p:nvPr/>
        </p:nvGrpSpPr>
        <p:grpSpPr bwMode="auto">
          <a:xfrm>
            <a:off x="1143000" y="3200400"/>
            <a:ext cx="3352800" cy="1219200"/>
            <a:chOff x="720" y="2016"/>
            <a:chExt cx="2112" cy="768"/>
          </a:xfrm>
        </p:grpSpPr>
        <p:sp>
          <p:nvSpPr>
            <p:cNvPr id="27661" name="Text Box 14"/>
            <p:cNvSpPr txBox="1">
              <a:spLocks noChangeArrowheads="1"/>
            </p:cNvSpPr>
            <p:nvPr/>
          </p:nvSpPr>
          <p:spPr bwMode="auto">
            <a:xfrm>
              <a:off x="720" y="2016"/>
              <a:ext cx="21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sz="2300">
                  <a:solidFill>
                    <a:srgbClr val="33CC33"/>
                  </a:solidFill>
                  <a:latin typeface="Arial" charset="0"/>
                </a:rPr>
                <a:t>Factors of –20</a:t>
              </a:r>
              <a:r>
                <a:rPr lang="en-US" altLang="en-US">
                  <a:solidFill>
                    <a:srgbClr val="3333FF"/>
                  </a:solidFill>
                  <a:latin typeface="Arial" charset="0"/>
                </a:rPr>
                <a:t>   Sum</a:t>
              </a:r>
            </a:p>
          </p:txBody>
        </p:sp>
        <p:sp>
          <p:nvSpPr>
            <p:cNvPr id="27662" name="Text Box 15"/>
            <p:cNvSpPr txBox="1">
              <a:spLocks noChangeArrowheads="1"/>
            </p:cNvSpPr>
            <p:nvPr/>
          </p:nvSpPr>
          <p:spPr bwMode="auto">
            <a:xfrm>
              <a:off x="2448" y="2400"/>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7663" name="Line 16"/>
            <p:cNvSpPr>
              <a:spLocks noChangeShapeType="1"/>
            </p:cNvSpPr>
            <p:nvPr/>
          </p:nvSpPr>
          <p:spPr bwMode="auto">
            <a:xfrm>
              <a:off x="816" y="2256"/>
              <a:ext cx="175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4" name="Text Box 18"/>
            <p:cNvSpPr txBox="1">
              <a:spLocks noChangeArrowheads="1"/>
            </p:cNvSpPr>
            <p:nvPr/>
          </p:nvSpPr>
          <p:spPr bwMode="auto">
            <a:xfrm>
              <a:off x="912" y="2256"/>
              <a:ext cx="17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  1 and  –20     –19</a:t>
              </a:r>
            </a:p>
          </p:txBody>
        </p:sp>
        <p:sp>
          <p:nvSpPr>
            <p:cNvPr id="27665" name="Text Box 19"/>
            <p:cNvSpPr txBox="1">
              <a:spLocks noChangeArrowheads="1"/>
            </p:cNvSpPr>
            <p:nvPr/>
          </p:nvSpPr>
          <p:spPr bwMode="auto">
            <a:xfrm>
              <a:off x="864" y="2496"/>
              <a:ext cx="17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   2</a:t>
              </a:r>
              <a:r>
                <a:rPr lang="en-US" altLang="en-US" b="0">
                  <a:latin typeface="Arial" charset="0"/>
                </a:rPr>
                <a:t> and  </a:t>
              </a:r>
              <a:r>
                <a:rPr lang="en-US" altLang="en-US" b="0">
                  <a:solidFill>
                    <a:srgbClr val="FF0000"/>
                  </a:solidFill>
                  <a:latin typeface="Arial" charset="0"/>
                </a:rPr>
                <a:t>–10</a:t>
              </a:r>
              <a:r>
                <a:rPr lang="en-US" altLang="en-US" b="0">
                  <a:latin typeface="Arial" charset="0"/>
                </a:rPr>
                <a:t>     –8 </a:t>
              </a:r>
            </a:p>
          </p:txBody>
        </p:sp>
        <p:sp>
          <p:nvSpPr>
            <p:cNvPr id="27666" name="Rectangle 20"/>
            <p:cNvSpPr>
              <a:spLocks noChangeArrowheads="1"/>
            </p:cNvSpPr>
            <p:nvPr/>
          </p:nvSpPr>
          <p:spPr bwMode="auto">
            <a:xfrm>
              <a:off x="2505" y="2160"/>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7667" name="Line 24"/>
            <p:cNvSpPr>
              <a:spLocks noChangeShapeType="1"/>
            </p:cNvSpPr>
            <p:nvPr/>
          </p:nvSpPr>
          <p:spPr bwMode="auto">
            <a:xfrm>
              <a:off x="2064" y="2064"/>
              <a:ext cx="0" cy="67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40313" name="Text Box 25"/>
          <p:cNvSpPr txBox="1">
            <a:spLocks noChangeArrowheads="1"/>
          </p:cNvSpPr>
          <p:nvPr/>
        </p:nvSpPr>
        <p:spPr bwMode="auto">
          <a:xfrm>
            <a:off x="4572000" y="2667000"/>
            <a:ext cx="44958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b = –8 and c = –20; look for factors of –20 whose sum is –8. The factor with the greater absolute value is negative.</a:t>
            </a:r>
          </a:p>
        </p:txBody>
      </p:sp>
      <p:sp>
        <p:nvSpPr>
          <p:cNvPr id="140322" name="Text Box 34"/>
          <p:cNvSpPr txBox="1">
            <a:spLocks noChangeArrowheads="1"/>
          </p:cNvSpPr>
          <p:nvPr/>
        </p:nvSpPr>
        <p:spPr bwMode="auto">
          <a:xfrm>
            <a:off x="4572000" y="4495800"/>
            <a:ext cx="42052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The factors needed are –10 and 2.</a:t>
            </a:r>
          </a:p>
        </p:txBody>
      </p:sp>
      <p:grpSp>
        <p:nvGrpSpPr>
          <p:cNvPr id="3" name="Group 36"/>
          <p:cNvGrpSpPr>
            <a:grpSpLocks/>
          </p:cNvGrpSpPr>
          <p:nvPr/>
        </p:nvGrpSpPr>
        <p:grpSpPr bwMode="auto">
          <a:xfrm>
            <a:off x="1190625" y="2590800"/>
            <a:ext cx="2568575" cy="457200"/>
            <a:chOff x="750" y="1632"/>
            <a:chExt cx="1618" cy="288"/>
          </a:xfrm>
        </p:grpSpPr>
        <p:sp>
          <p:nvSpPr>
            <p:cNvPr id="27658" name="Text Box 37"/>
            <p:cNvSpPr txBox="1">
              <a:spLocks noChangeArrowheads="1"/>
            </p:cNvSpPr>
            <p:nvPr/>
          </p:nvSpPr>
          <p:spPr bwMode="auto">
            <a:xfrm>
              <a:off x="750"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i="1"/>
                <a:t>x </a:t>
              </a:r>
              <a:r>
                <a:rPr lang="en-US" altLang="en-US" b="0"/>
                <a:t>+   )</a:t>
              </a:r>
            </a:p>
          </p:txBody>
        </p:sp>
        <p:sp>
          <p:nvSpPr>
            <p:cNvPr id="27659" name="Text Box 38"/>
            <p:cNvSpPr txBox="1">
              <a:spLocks noChangeArrowheads="1"/>
            </p:cNvSpPr>
            <p:nvPr/>
          </p:nvSpPr>
          <p:spPr bwMode="auto">
            <a:xfrm>
              <a:off x="1280"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27660" name="Text Box 39"/>
            <p:cNvSpPr txBox="1">
              <a:spLocks noChangeArrowheads="1"/>
            </p:cNvSpPr>
            <p:nvPr/>
          </p:nvSpPr>
          <p:spPr bwMode="auto">
            <a:xfrm>
              <a:off x="198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0313"/>
                                        </p:tgtEl>
                                        <p:attrNameLst>
                                          <p:attrName>style.visibility</p:attrName>
                                        </p:attrNameLst>
                                      </p:cBhvr>
                                      <p:to>
                                        <p:strVal val="visible"/>
                                      </p:to>
                                    </p:set>
                                    <p:animEffect transition="in" filter="dissolve">
                                      <p:cBhvr>
                                        <p:cTn id="12" dur="500"/>
                                        <p:tgtEl>
                                          <p:spTgt spid="1403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20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0322"/>
                                        </p:tgtEl>
                                        <p:attrNameLst>
                                          <p:attrName>style.visibility</p:attrName>
                                        </p:attrNameLst>
                                      </p:cBhvr>
                                      <p:to>
                                        <p:strVal val="visible"/>
                                      </p:to>
                                    </p:set>
                                    <p:animEffect transition="in" filter="dissolve">
                                      <p:cBhvr>
                                        <p:cTn id="22" dur="500"/>
                                        <p:tgtEl>
                                          <p:spTgt spid="14032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0311"/>
                                        </p:tgtEl>
                                        <p:attrNameLst>
                                          <p:attrName>style.visibility</p:attrName>
                                        </p:attrNameLst>
                                      </p:cBhvr>
                                      <p:to>
                                        <p:strVal val="visible"/>
                                      </p:to>
                                    </p:set>
                                    <p:animEffect transition="in" filter="dissolve">
                                      <p:cBhvr>
                                        <p:cTn id="27" dur="500"/>
                                        <p:tgtEl>
                                          <p:spTgt spid="1403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311" grpId="0"/>
      <p:bldP spid="140313" grpId="0"/>
      <p:bldP spid="14032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6"/>
          <p:cNvSpPr txBox="1">
            <a:spLocks noChangeArrowheads="1"/>
          </p:cNvSpPr>
          <p:nvPr/>
        </p:nvSpPr>
        <p:spPr bwMode="auto">
          <a:xfrm>
            <a:off x="838200" y="2273300"/>
            <a:ext cx="76358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A polynomial and the factored form of the polynomial are equivalent expressions. When you evaluate these two expressions for the same value of the variable, the results are the same.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006699"/>
                </a:solidFill>
                <a:latin typeface="Arial Black" pitchFamily="34" charset="0"/>
              </a:rPr>
              <a:t>Example 4A: Evaluating Polynomials </a:t>
            </a:r>
            <a:endParaRPr lang="en-US" altLang="en-US" sz="2600" b="0" i="1">
              <a:solidFill>
                <a:schemeClr val="accent2"/>
              </a:solidFill>
              <a:latin typeface="Arial MT Bl" charset="0"/>
            </a:endParaRPr>
          </a:p>
        </p:txBody>
      </p:sp>
      <p:sp>
        <p:nvSpPr>
          <p:cNvPr id="29699" name="Text Box 6"/>
          <p:cNvSpPr txBox="1">
            <a:spLocks noChangeArrowheads="1"/>
          </p:cNvSpPr>
          <p:nvPr/>
        </p:nvSpPr>
        <p:spPr bwMode="auto">
          <a:xfrm>
            <a:off x="746125" y="1555750"/>
            <a:ext cx="83978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t>Factor </a:t>
            </a:r>
            <a:r>
              <a:rPr lang="en-US" altLang="en-US" i="1"/>
              <a:t>y</a:t>
            </a:r>
            <a:r>
              <a:rPr lang="en-US" altLang="en-US" baseline="30000"/>
              <a:t>2</a:t>
            </a:r>
            <a:r>
              <a:rPr lang="en-US" altLang="en-US"/>
              <a:t> + 10</a:t>
            </a:r>
            <a:r>
              <a:rPr lang="en-US" altLang="en-US" i="1"/>
              <a:t>y</a:t>
            </a:r>
            <a:r>
              <a:rPr lang="en-US" altLang="en-US"/>
              <a:t> + 21. Show that the original polynomial and the factored form have the same value for </a:t>
            </a:r>
            <a:r>
              <a:rPr lang="en-US" altLang="en-US" i="1"/>
              <a:t>n</a:t>
            </a:r>
            <a:r>
              <a:rPr lang="en-US" altLang="en-US"/>
              <a:t> = 0,</a:t>
            </a:r>
            <a:r>
              <a:rPr lang="en-US" altLang="en-US" i="1"/>
              <a:t> </a:t>
            </a:r>
            <a:r>
              <a:rPr lang="en-US" altLang="en-US"/>
              <a:t>1, 2, 3,</a:t>
            </a:r>
            <a:r>
              <a:rPr lang="en-US" altLang="en-US" i="1"/>
              <a:t> </a:t>
            </a:r>
            <a:r>
              <a:rPr lang="en-US" altLang="en-US"/>
              <a:t>and 4.</a:t>
            </a:r>
          </a:p>
        </p:txBody>
      </p:sp>
      <p:sp>
        <p:nvSpPr>
          <p:cNvPr id="142343" name="Text Box 7"/>
          <p:cNvSpPr txBox="1">
            <a:spLocks noChangeArrowheads="1"/>
          </p:cNvSpPr>
          <p:nvPr/>
        </p:nvSpPr>
        <p:spPr bwMode="auto">
          <a:xfrm>
            <a:off x="990600" y="2819400"/>
            <a:ext cx="2339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t>y</a:t>
            </a:r>
            <a:r>
              <a:rPr lang="en-US" altLang="en-US" b="0" baseline="30000"/>
              <a:t>2 </a:t>
            </a:r>
            <a:r>
              <a:rPr lang="en-US" altLang="en-US" b="0"/>
              <a:t>+ 10</a:t>
            </a:r>
            <a:r>
              <a:rPr lang="en-US" altLang="en-US" b="0" i="1"/>
              <a:t>y</a:t>
            </a:r>
            <a:r>
              <a:rPr lang="en-US" altLang="en-US" b="0"/>
              <a:t> + 21</a:t>
            </a:r>
            <a:endParaRPr lang="en-US" altLang="en-US" b="0" i="1"/>
          </a:p>
        </p:txBody>
      </p:sp>
      <p:grpSp>
        <p:nvGrpSpPr>
          <p:cNvPr id="2" name="Group 8"/>
          <p:cNvGrpSpPr>
            <a:grpSpLocks/>
          </p:cNvGrpSpPr>
          <p:nvPr/>
        </p:nvGrpSpPr>
        <p:grpSpPr bwMode="auto">
          <a:xfrm>
            <a:off x="1012825" y="3276600"/>
            <a:ext cx="2568575" cy="457200"/>
            <a:chOff x="750" y="1632"/>
            <a:chExt cx="1618" cy="288"/>
          </a:xfrm>
        </p:grpSpPr>
        <p:sp>
          <p:nvSpPr>
            <p:cNvPr id="29713" name="Text Box 9"/>
            <p:cNvSpPr txBox="1">
              <a:spLocks noChangeArrowheads="1"/>
            </p:cNvSpPr>
            <p:nvPr/>
          </p:nvSpPr>
          <p:spPr bwMode="auto">
            <a:xfrm>
              <a:off x="750"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y</a:t>
              </a:r>
              <a:r>
                <a:rPr lang="en-US" altLang="en-US" b="0"/>
                <a:t> +   )(</a:t>
              </a:r>
              <a:r>
                <a:rPr lang="en-US" altLang="en-US" b="0" i="1"/>
                <a:t>y </a:t>
              </a:r>
              <a:r>
                <a:rPr lang="en-US" altLang="en-US" b="0"/>
                <a:t>+   )</a:t>
              </a:r>
            </a:p>
          </p:txBody>
        </p:sp>
        <p:sp>
          <p:nvSpPr>
            <p:cNvPr id="29714" name="Text Box 10"/>
            <p:cNvSpPr txBox="1">
              <a:spLocks noChangeArrowheads="1"/>
            </p:cNvSpPr>
            <p:nvPr/>
          </p:nvSpPr>
          <p:spPr bwMode="auto">
            <a:xfrm>
              <a:off x="1280"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29715" name="Text Box 11"/>
            <p:cNvSpPr txBox="1">
              <a:spLocks noChangeArrowheads="1"/>
            </p:cNvSpPr>
            <p:nvPr/>
          </p:nvSpPr>
          <p:spPr bwMode="auto">
            <a:xfrm>
              <a:off x="198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
        <p:nvSpPr>
          <p:cNvPr id="142348" name="Text Box 12"/>
          <p:cNvSpPr txBox="1">
            <a:spLocks noChangeArrowheads="1"/>
          </p:cNvSpPr>
          <p:nvPr/>
        </p:nvSpPr>
        <p:spPr bwMode="auto">
          <a:xfrm>
            <a:off x="4314825" y="3240088"/>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b = 10 and c = 21; look for factors of 21 whose sum is 10.</a:t>
            </a:r>
          </a:p>
        </p:txBody>
      </p:sp>
      <p:grpSp>
        <p:nvGrpSpPr>
          <p:cNvPr id="3" name="Group 32"/>
          <p:cNvGrpSpPr>
            <a:grpSpLocks/>
          </p:cNvGrpSpPr>
          <p:nvPr/>
        </p:nvGrpSpPr>
        <p:grpSpPr bwMode="auto">
          <a:xfrm>
            <a:off x="914400" y="4191000"/>
            <a:ext cx="3228975" cy="1219200"/>
            <a:chOff x="558" y="2496"/>
            <a:chExt cx="2034" cy="768"/>
          </a:xfrm>
        </p:grpSpPr>
        <p:sp>
          <p:nvSpPr>
            <p:cNvPr id="29706" name="Text Box 16"/>
            <p:cNvSpPr txBox="1">
              <a:spLocks noChangeArrowheads="1"/>
            </p:cNvSpPr>
            <p:nvPr/>
          </p:nvSpPr>
          <p:spPr bwMode="auto">
            <a:xfrm>
              <a:off x="558" y="2496"/>
              <a:ext cx="19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Factors of 21</a:t>
              </a:r>
              <a:r>
                <a:rPr lang="en-US" altLang="en-US">
                  <a:solidFill>
                    <a:srgbClr val="3333FF"/>
                  </a:solidFill>
                  <a:latin typeface="Arial" charset="0"/>
                </a:rPr>
                <a:t>   Sum</a:t>
              </a:r>
            </a:p>
          </p:txBody>
        </p:sp>
        <p:sp>
          <p:nvSpPr>
            <p:cNvPr id="29707" name="Line 17"/>
            <p:cNvSpPr>
              <a:spLocks noChangeShapeType="1"/>
            </p:cNvSpPr>
            <p:nvPr/>
          </p:nvSpPr>
          <p:spPr bwMode="auto">
            <a:xfrm>
              <a:off x="720" y="2736"/>
              <a:ext cx="163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8"/>
            <p:cNvSpPr>
              <a:spLocks noChangeShapeType="1"/>
            </p:cNvSpPr>
            <p:nvPr/>
          </p:nvSpPr>
          <p:spPr bwMode="auto">
            <a:xfrm>
              <a:off x="1872" y="2544"/>
              <a:ext cx="0" cy="67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Text Box 19"/>
            <p:cNvSpPr txBox="1">
              <a:spLocks noChangeArrowheads="1"/>
            </p:cNvSpPr>
            <p:nvPr/>
          </p:nvSpPr>
          <p:spPr bwMode="auto">
            <a:xfrm>
              <a:off x="878" y="2736"/>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1 and 21      21</a:t>
              </a:r>
            </a:p>
          </p:txBody>
        </p:sp>
        <p:sp>
          <p:nvSpPr>
            <p:cNvPr id="29710" name="Text Box 20"/>
            <p:cNvSpPr txBox="1">
              <a:spLocks noChangeArrowheads="1"/>
            </p:cNvSpPr>
            <p:nvPr/>
          </p:nvSpPr>
          <p:spPr bwMode="auto">
            <a:xfrm>
              <a:off x="2208" y="2880"/>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29711" name="Text Box 21"/>
            <p:cNvSpPr txBox="1">
              <a:spLocks noChangeArrowheads="1"/>
            </p:cNvSpPr>
            <p:nvPr/>
          </p:nvSpPr>
          <p:spPr bwMode="auto">
            <a:xfrm>
              <a:off x="882" y="2976"/>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3</a:t>
              </a:r>
              <a:r>
                <a:rPr lang="en-US" altLang="en-US" b="0">
                  <a:latin typeface="Arial" charset="0"/>
                </a:rPr>
                <a:t> and   </a:t>
              </a:r>
              <a:r>
                <a:rPr lang="en-US" altLang="en-US" b="0">
                  <a:solidFill>
                    <a:srgbClr val="FF0000"/>
                  </a:solidFill>
                  <a:latin typeface="Arial" charset="0"/>
                </a:rPr>
                <a:t>7</a:t>
              </a:r>
              <a:r>
                <a:rPr lang="en-US" altLang="en-US" b="0">
                  <a:latin typeface="Arial" charset="0"/>
                </a:rPr>
                <a:t>      10</a:t>
              </a:r>
            </a:p>
          </p:txBody>
        </p:sp>
        <p:sp>
          <p:nvSpPr>
            <p:cNvPr id="29712" name="Rectangle 23"/>
            <p:cNvSpPr>
              <a:spLocks noChangeArrowheads="1"/>
            </p:cNvSpPr>
            <p:nvPr/>
          </p:nvSpPr>
          <p:spPr bwMode="auto">
            <a:xfrm>
              <a:off x="2142" y="2652"/>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42361" name="Text Box 25"/>
          <p:cNvSpPr txBox="1">
            <a:spLocks noChangeArrowheads="1"/>
          </p:cNvSpPr>
          <p:nvPr/>
        </p:nvSpPr>
        <p:spPr bwMode="auto">
          <a:xfrm>
            <a:off x="4314825" y="4876800"/>
            <a:ext cx="4625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factors needed are 3 and 7.</a:t>
            </a:r>
          </a:p>
        </p:txBody>
      </p:sp>
      <p:sp>
        <p:nvSpPr>
          <p:cNvPr id="142364" name="Text Box 28"/>
          <p:cNvSpPr txBox="1">
            <a:spLocks noChangeArrowheads="1"/>
          </p:cNvSpPr>
          <p:nvPr/>
        </p:nvSpPr>
        <p:spPr bwMode="auto">
          <a:xfrm>
            <a:off x="1012825" y="5638800"/>
            <a:ext cx="2644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y</a:t>
            </a:r>
            <a:r>
              <a:rPr lang="en-US" altLang="en-US" b="0"/>
              <a:t> + </a:t>
            </a:r>
            <a:r>
              <a:rPr lang="en-US" altLang="en-US" b="0">
                <a:solidFill>
                  <a:srgbClr val="FF0000"/>
                </a:solidFill>
              </a:rPr>
              <a:t>3</a:t>
            </a:r>
            <a:r>
              <a:rPr lang="en-US" altLang="en-US" b="0"/>
              <a:t>)(</a:t>
            </a:r>
            <a:r>
              <a:rPr lang="en-US" altLang="en-US" b="0" i="1"/>
              <a:t>y </a:t>
            </a:r>
            <a:r>
              <a:rPr lang="en-US" altLang="en-US" b="0"/>
              <a:t>+ </a:t>
            </a:r>
            <a:r>
              <a:rPr lang="en-US" altLang="en-US" b="0">
                <a:solidFill>
                  <a:srgbClr val="FF0000"/>
                </a:solidFill>
              </a:rPr>
              <a:t>7</a:t>
            </a:r>
            <a:r>
              <a:rPr lang="en-US" altLang="en-US" b="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2343"/>
                                        </p:tgtEl>
                                        <p:attrNameLst>
                                          <p:attrName>style.visibility</p:attrName>
                                        </p:attrNameLst>
                                      </p:cBhvr>
                                      <p:to>
                                        <p:strVal val="visible"/>
                                      </p:to>
                                    </p:set>
                                    <p:animEffect transition="in" filter="checkerboard(across)">
                                      <p:cBhvr>
                                        <p:cTn id="7" dur="500"/>
                                        <p:tgtEl>
                                          <p:spTgt spid="142343"/>
                                        </p:tgtEl>
                                      </p:cBhvr>
                                    </p:animEffect>
                                  </p:childTnLst>
                                </p:cTn>
                              </p:par>
                              <p:par>
                                <p:cTn id="8" presetID="5" presetClass="entr" presetSubtype="1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checkerboard(across)">
                                      <p:cBhvr>
                                        <p:cTn id="10" dur="500"/>
                                        <p:tgtEl>
                                          <p:spTgt spid="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42348"/>
                                        </p:tgtEl>
                                        <p:attrNameLst>
                                          <p:attrName>style.visibility</p:attrName>
                                        </p:attrNameLst>
                                      </p:cBhvr>
                                      <p:to>
                                        <p:strVal val="visible"/>
                                      </p:to>
                                    </p:set>
                                    <p:animEffect transition="in" filter="box(in)">
                                      <p:cBhvr>
                                        <p:cTn id="15" dur="2000"/>
                                        <p:tgtEl>
                                          <p:spTgt spid="14234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1"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up)">
                                      <p:cBhvr>
                                        <p:cTn id="20" dur="2000"/>
                                        <p:tgtEl>
                                          <p:spTgt spid="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42361"/>
                                        </p:tgtEl>
                                        <p:attrNameLst>
                                          <p:attrName>style.visibility</p:attrName>
                                        </p:attrNameLst>
                                      </p:cBhvr>
                                      <p:to>
                                        <p:strVal val="visible"/>
                                      </p:to>
                                    </p:set>
                                    <p:animEffect transition="in" filter="dissolve">
                                      <p:cBhvr>
                                        <p:cTn id="25" dur="500"/>
                                        <p:tgtEl>
                                          <p:spTgt spid="14236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142364"/>
                                        </p:tgtEl>
                                        <p:attrNameLst>
                                          <p:attrName>style.visibility</p:attrName>
                                        </p:attrNameLst>
                                      </p:cBhvr>
                                      <p:to>
                                        <p:strVal val="visible"/>
                                      </p:to>
                                    </p:set>
                                    <p:animEffect transition="in" filter="box(in)">
                                      <p:cBhvr>
                                        <p:cTn id="30" dur="500"/>
                                        <p:tgtEl>
                                          <p:spTgt spid="142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43" grpId="0"/>
      <p:bldP spid="142348" grpId="0"/>
      <p:bldP spid="142361" grpId="0"/>
      <p:bldP spid="14236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006699"/>
                </a:solidFill>
                <a:latin typeface="Arial Black" pitchFamily="34" charset="0"/>
              </a:rPr>
              <a:t>Example 4A Continued</a:t>
            </a:r>
            <a:endParaRPr lang="en-US" altLang="en-US" sz="2600" b="0" i="1">
              <a:solidFill>
                <a:schemeClr val="accent2"/>
              </a:solidFill>
              <a:latin typeface="Arial MT Bl" charset="0"/>
            </a:endParaRPr>
          </a:p>
        </p:txBody>
      </p:sp>
      <p:sp>
        <p:nvSpPr>
          <p:cNvPr id="30723" name="Text Box 8"/>
          <p:cNvSpPr txBox="1">
            <a:spLocks noChangeArrowheads="1"/>
          </p:cNvSpPr>
          <p:nvPr/>
        </p:nvSpPr>
        <p:spPr bwMode="auto">
          <a:xfrm>
            <a:off x="1203325" y="1508125"/>
            <a:ext cx="771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t>Evaluate the original polynomial and the  factored form for </a:t>
            </a:r>
            <a:r>
              <a:rPr lang="en-US" altLang="en-US" i="1"/>
              <a:t>n</a:t>
            </a:r>
            <a:r>
              <a:rPr lang="en-US" altLang="en-US"/>
              <a:t> = 0, 1, 2, 3, and 4.</a:t>
            </a:r>
          </a:p>
        </p:txBody>
      </p:sp>
      <p:grpSp>
        <p:nvGrpSpPr>
          <p:cNvPr id="2" name="Group 94"/>
          <p:cNvGrpSpPr>
            <a:grpSpLocks/>
          </p:cNvGrpSpPr>
          <p:nvPr/>
        </p:nvGrpSpPr>
        <p:grpSpPr bwMode="auto">
          <a:xfrm>
            <a:off x="914400" y="2498725"/>
            <a:ext cx="3429000" cy="3124200"/>
            <a:chOff x="576" y="1488"/>
            <a:chExt cx="2160" cy="1968"/>
          </a:xfrm>
        </p:grpSpPr>
        <p:grpSp>
          <p:nvGrpSpPr>
            <p:cNvPr id="30763" name="Group 92"/>
            <p:cNvGrpSpPr>
              <a:grpSpLocks/>
            </p:cNvGrpSpPr>
            <p:nvPr/>
          </p:nvGrpSpPr>
          <p:grpSpPr bwMode="auto">
            <a:xfrm>
              <a:off x="576" y="1488"/>
              <a:ext cx="2160" cy="1968"/>
              <a:chOff x="576" y="1488"/>
              <a:chExt cx="2160" cy="1968"/>
            </a:xfrm>
          </p:grpSpPr>
          <p:sp>
            <p:nvSpPr>
              <p:cNvPr id="30777" name="Rectangle 21"/>
              <p:cNvSpPr>
                <a:spLocks noChangeArrowheads="1"/>
              </p:cNvSpPr>
              <p:nvPr/>
            </p:nvSpPr>
            <p:spPr bwMode="auto">
              <a:xfrm>
                <a:off x="969" y="3128"/>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78" name="Rectangle 20"/>
              <p:cNvSpPr>
                <a:spLocks noChangeArrowheads="1"/>
              </p:cNvSpPr>
              <p:nvPr/>
            </p:nvSpPr>
            <p:spPr bwMode="auto">
              <a:xfrm>
                <a:off x="576" y="3128"/>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79" name="Rectangle 19"/>
              <p:cNvSpPr>
                <a:spLocks noChangeArrowheads="1"/>
              </p:cNvSpPr>
              <p:nvPr/>
            </p:nvSpPr>
            <p:spPr bwMode="auto">
              <a:xfrm>
                <a:off x="969" y="2800"/>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0" name="Rectangle 18"/>
              <p:cNvSpPr>
                <a:spLocks noChangeArrowheads="1"/>
              </p:cNvSpPr>
              <p:nvPr/>
            </p:nvSpPr>
            <p:spPr bwMode="auto">
              <a:xfrm>
                <a:off x="576" y="2800"/>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1" name="Rectangle 17"/>
              <p:cNvSpPr>
                <a:spLocks noChangeArrowheads="1"/>
              </p:cNvSpPr>
              <p:nvPr/>
            </p:nvSpPr>
            <p:spPr bwMode="auto">
              <a:xfrm>
                <a:off x="969" y="2472"/>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2" name="Rectangle 16"/>
              <p:cNvSpPr>
                <a:spLocks noChangeArrowheads="1"/>
              </p:cNvSpPr>
              <p:nvPr/>
            </p:nvSpPr>
            <p:spPr bwMode="auto">
              <a:xfrm>
                <a:off x="576" y="2472"/>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3" name="Rectangle 15"/>
              <p:cNvSpPr>
                <a:spLocks noChangeArrowheads="1"/>
              </p:cNvSpPr>
              <p:nvPr/>
            </p:nvSpPr>
            <p:spPr bwMode="auto">
              <a:xfrm>
                <a:off x="969" y="2144"/>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4" name="Rectangle 14"/>
              <p:cNvSpPr>
                <a:spLocks noChangeArrowheads="1"/>
              </p:cNvSpPr>
              <p:nvPr/>
            </p:nvSpPr>
            <p:spPr bwMode="auto">
              <a:xfrm>
                <a:off x="576" y="2144"/>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5" name="Rectangle 13"/>
              <p:cNvSpPr>
                <a:spLocks noChangeArrowheads="1"/>
              </p:cNvSpPr>
              <p:nvPr/>
            </p:nvSpPr>
            <p:spPr bwMode="auto">
              <a:xfrm>
                <a:off x="969" y="1816"/>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6" name="Rectangle 12"/>
              <p:cNvSpPr>
                <a:spLocks noChangeArrowheads="1"/>
              </p:cNvSpPr>
              <p:nvPr/>
            </p:nvSpPr>
            <p:spPr bwMode="auto">
              <a:xfrm>
                <a:off x="576" y="1816"/>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7" name="Rectangle 11"/>
              <p:cNvSpPr>
                <a:spLocks noChangeArrowheads="1"/>
              </p:cNvSpPr>
              <p:nvPr/>
            </p:nvSpPr>
            <p:spPr bwMode="auto">
              <a:xfrm>
                <a:off x="969" y="1488"/>
                <a:ext cx="1767" cy="32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8" name="Rectangle 10"/>
              <p:cNvSpPr>
                <a:spLocks noChangeArrowheads="1"/>
              </p:cNvSpPr>
              <p:nvPr/>
            </p:nvSpPr>
            <p:spPr bwMode="auto">
              <a:xfrm>
                <a:off x="576" y="1488"/>
                <a:ext cx="393" cy="32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89" name="Line 22"/>
              <p:cNvSpPr>
                <a:spLocks noChangeShapeType="1"/>
              </p:cNvSpPr>
              <p:nvPr/>
            </p:nvSpPr>
            <p:spPr bwMode="auto">
              <a:xfrm>
                <a:off x="576" y="1488"/>
                <a:ext cx="216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0" name="Line 23"/>
              <p:cNvSpPr>
                <a:spLocks noChangeShapeType="1"/>
              </p:cNvSpPr>
              <p:nvPr/>
            </p:nvSpPr>
            <p:spPr bwMode="auto">
              <a:xfrm>
                <a:off x="576" y="1816"/>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1" name="Line 24"/>
              <p:cNvSpPr>
                <a:spLocks noChangeShapeType="1"/>
              </p:cNvSpPr>
              <p:nvPr/>
            </p:nvSpPr>
            <p:spPr bwMode="auto">
              <a:xfrm>
                <a:off x="576" y="2144"/>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2" name="Line 25"/>
              <p:cNvSpPr>
                <a:spLocks noChangeShapeType="1"/>
              </p:cNvSpPr>
              <p:nvPr/>
            </p:nvSpPr>
            <p:spPr bwMode="auto">
              <a:xfrm>
                <a:off x="576" y="2472"/>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3" name="Line 26"/>
              <p:cNvSpPr>
                <a:spLocks noChangeShapeType="1"/>
              </p:cNvSpPr>
              <p:nvPr/>
            </p:nvSpPr>
            <p:spPr bwMode="auto">
              <a:xfrm>
                <a:off x="576" y="2800"/>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4" name="Line 27"/>
              <p:cNvSpPr>
                <a:spLocks noChangeShapeType="1"/>
              </p:cNvSpPr>
              <p:nvPr/>
            </p:nvSpPr>
            <p:spPr bwMode="auto">
              <a:xfrm>
                <a:off x="576" y="3128"/>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5" name="Line 28"/>
              <p:cNvSpPr>
                <a:spLocks noChangeShapeType="1"/>
              </p:cNvSpPr>
              <p:nvPr/>
            </p:nvSpPr>
            <p:spPr bwMode="auto">
              <a:xfrm>
                <a:off x="576" y="3456"/>
                <a:ext cx="216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6" name="Line 29"/>
              <p:cNvSpPr>
                <a:spLocks noChangeShapeType="1"/>
              </p:cNvSpPr>
              <p:nvPr/>
            </p:nvSpPr>
            <p:spPr bwMode="auto">
              <a:xfrm>
                <a:off x="576" y="1488"/>
                <a:ext cx="0" cy="19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7" name="Line 30"/>
              <p:cNvSpPr>
                <a:spLocks noChangeShapeType="1"/>
              </p:cNvSpPr>
              <p:nvPr/>
            </p:nvSpPr>
            <p:spPr bwMode="auto">
              <a:xfrm>
                <a:off x="969" y="1488"/>
                <a:ext cx="0" cy="19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98" name="Line 31"/>
              <p:cNvSpPr>
                <a:spLocks noChangeShapeType="1"/>
              </p:cNvSpPr>
              <p:nvPr/>
            </p:nvSpPr>
            <p:spPr bwMode="auto">
              <a:xfrm>
                <a:off x="2736" y="1488"/>
                <a:ext cx="0" cy="19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0764" name="Text Box 36"/>
            <p:cNvSpPr txBox="1">
              <a:spLocks noChangeArrowheads="1"/>
            </p:cNvSpPr>
            <p:nvPr/>
          </p:nvSpPr>
          <p:spPr bwMode="auto">
            <a:xfrm>
              <a:off x="1169" y="1513"/>
              <a:ext cx="12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(y + 7)(y + 3)</a:t>
              </a:r>
            </a:p>
          </p:txBody>
        </p:sp>
        <p:sp>
          <p:nvSpPr>
            <p:cNvPr id="30765" name="Text Box 38"/>
            <p:cNvSpPr txBox="1">
              <a:spLocks noChangeArrowheads="1"/>
            </p:cNvSpPr>
            <p:nvPr/>
          </p:nvSpPr>
          <p:spPr bwMode="auto">
            <a:xfrm>
              <a:off x="998" y="1819"/>
              <a:ext cx="16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0</a:t>
              </a:r>
              <a:r>
                <a:rPr lang="en-US" altLang="en-US">
                  <a:latin typeface="Arial" charset="0"/>
                </a:rPr>
                <a:t> + 7)(</a:t>
              </a:r>
              <a:r>
                <a:rPr lang="en-US" altLang="en-US">
                  <a:solidFill>
                    <a:srgbClr val="FF0000"/>
                  </a:solidFill>
                  <a:latin typeface="Arial" charset="0"/>
                </a:rPr>
                <a:t>0</a:t>
              </a:r>
              <a:r>
                <a:rPr lang="en-US" altLang="en-US">
                  <a:latin typeface="Arial" charset="0"/>
                </a:rPr>
                <a:t> + 3) = 21</a:t>
              </a:r>
            </a:p>
          </p:txBody>
        </p:sp>
        <p:sp>
          <p:nvSpPr>
            <p:cNvPr id="30766" name="Text Box 64"/>
            <p:cNvSpPr txBox="1">
              <a:spLocks noChangeArrowheads="1"/>
            </p:cNvSpPr>
            <p:nvPr/>
          </p:nvSpPr>
          <p:spPr bwMode="auto">
            <a:xfrm>
              <a:off x="999" y="2160"/>
              <a:ext cx="16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1</a:t>
              </a:r>
              <a:r>
                <a:rPr lang="en-US" altLang="en-US">
                  <a:latin typeface="Arial" charset="0"/>
                </a:rPr>
                <a:t> + 7)(</a:t>
              </a:r>
              <a:r>
                <a:rPr lang="en-US" altLang="en-US">
                  <a:solidFill>
                    <a:srgbClr val="FF0000"/>
                  </a:solidFill>
                  <a:latin typeface="Arial" charset="0"/>
                </a:rPr>
                <a:t>1</a:t>
              </a:r>
              <a:r>
                <a:rPr lang="en-US" altLang="en-US">
                  <a:latin typeface="Arial" charset="0"/>
                </a:rPr>
                <a:t> + 3) = 32</a:t>
              </a:r>
            </a:p>
          </p:txBody>
        </p:sp>
        <p:sp>
          <p:nvSpPr>
            <p:cNvPr id="30767" name="Text Box 65"/>
            <p:cNvSpPr txBox="1">
              <a:spLocks noChangeArrowheads="1"/>
            </p:cNvSpPr>
            <p:nvPr/>
          </p:nvSpPr>
          <p:spPr bwMode="auto">
            <a:xfrm>
              <a:off x="999" y="2496"/>
              <a:ext cx="16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2</a:t>
              </a:r>
              <a:r>
                <a:rPr lang="en-US" altLang="en-US">
                  <a:latin typeface="Arial" charset="0"/>
                </a:rPr>
                <a:t> + 7)(</a:t>
              </a:r>
              <a:r>
                <a:rPr lang="en-US" altLang="en-US">
                  <a:solidFill>
                    <a:srgbClr val="FF0000"/>
                  </a:solidFill>
                  <a:latin typeface="Arial" charset="0"/>
                </a:rPr>
                <a:t>2</a:t>
              </a:r>
              <a:r>
                <a:rPr lang="en-US" altLang="en-US">
                  <a:latin typeface="Arial" charset="0"/>
                </a:rPr>
                <a:t> + 3) = 45</a:t>
              </a:r>
            </a:p>
          </p:txBody>
        </p:sp>
        <p:sp>
          <p:nvSpPr>
            <p:cNvPr id="30768" name="Text Box 66"/>
            <p:cNvSpPr txBox="1">
              <a:spLocks noChangeArrowheads="1"/>
            </p:cNvSpPr>
            <p:nvPr/>
          </p:nvSpPr>
          <p:spPr bwMode="auto">
            <a:xfrm>
              <a:off x="999" y="2832"/>
              <a:ext cx="16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3</a:t>
              </a:r>
              <a:r>
                <a:rPr lang="en-US" altLang="en-US">
                  <a:latin typeface="Arial" charset="0"/>
                </a:rPr>
                <a:t> + 7)(</a:t>
              </a:r>
              <a:r>
                <a:rPr lang="en-US" altLang="en-US">
                  <a:solidFill>
                    <a:srgbClr val="FF0000"/>
                  </a:solidFill>
                  <a:latin typeface="Arial" charset="0"/>
                </a:rPr>
                <a:t>3</a:t>
              </a:r>
              <a:r>
                <a:rPr lang="en-US" altLang="en-US">
                  <a:latin typeface="Arial" charset="0"/>
                </a:rPr>
                <a:t> + 3) = 60</a:t>
              </a:r>
            </a:p>
          </p:txBody>
        </p:sp>
        <p:sp>
          <p:nvSpPr>
            <p:cNvPr id="30769" name="Text Box 67"/>
            <p:cNvSpPr txBox="1">
              <a:spLocks noChangeArrowheads="1"/>
            </p:cNvSpPr>
            <p:nvPr/>
          </p:nvSpPr>
          <p:spPr bwMode="auto">
            <a:xfrm>
              <a:off x="999" y="3132"/>
              <a:ext cx="16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4</a:t>
              </a:r>
              <a:r>
                <a:rPr lang="en-US" altLang="en-US">
                  <a:latin typeface="Arial" charset="0"/>
                </a:rPr>
                <a:t> + 7)(</a:t>
              </a:r>
              <a:r>
                <a:rPr lang="en-US" altLang="en-US">
                  <a:solidFill>
                    <a:srgbClr val="FF0000"/>
                  </a:solidFill>
                  <a:latin typeface="Arial" charset="0"/>
                </a:rPr>
                <a:t>4</a:t>
              </a:r>
              <a:r>
                <a:rPr lang="en-US" altLang="en-US">
                  <a:latin typeface="Arial" charset="0"/>
                </a:rPr>
                <a:t> + 3) = 77</a:t>
              </a:r>
            </a:p>
          </p:txBody>
        </p:sp>
        <p:sp>
          <p:nvSpPr>
            <p:cNvPr id="30770" name="Text Box 70"/>
            <p:cNvSpPr txBox="1">
              <a:spLocks noChangeArrowheads="1"/>
            </p:cNvSpPr>
            <p:nvPr/>
          </p:nvSpPr>
          <p:spPr bwMode="auto">
            <a:xfrm>
              <a:off x="662" y="1513"/>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latin typeface="Arial" charset="0"/>
                </a:rPr>
                <a:t>y</a:t>
              </a:r>
            </a:p>
          </p:txBody>
        </p:sp>
        <p:sp>
          <p:nvSpPr>
            <p:cNvPr id="30771" name="Text Box 71"/>
            <p:cNvSpPr txBox="1">
              <a:spLocks noChangeArrowheads="1"/>
            </p:cNvSpPr>
            <p:nvPr/>
          </p:nvSpPr>
          <p:spPr bwMode="auto">
            <a:xfrm>
              <a:off x="663" y="1824"/>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0</a:t>
              </a:r>
            </a:p>
          </p:txBody>
        </p:sp>
        <p:sp>
          <p:nvSpPr>
            <p:cNvPr id="30772" name="Text Box 72"/>
            <p:cNvSpPr txBox="1">
              <a:spLocks noChangeArrowheads="1"/>
            </p:cNvSpPr>
            <p:nvPr/>
          </p:nvSpPr>
          <p:spPr bwMode="auto">
            <a:xfrm>
              <a:off x="663" y="2160"/>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1</a:t>
              </a:r>
            </a:p>
          </p:txBody>
        </p:sp>
        <p:sp>
          <p:nvSpPr>
            <p:cNvPr id="30773" name="Text Box 73"/>
            <p:cNvSpPr txBox="1">
              <a:spLocks noChangeArrowheads="1"/>
            </p:cNvSpPr>
            <p:nvPr/>
          </p:nvSpPr>
          <p:spPr bwMode="auto">
            <a:xfrm>
              <a:off x="663" y="249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2</a:t>
              </a:r>
            </a:p>
          </p:txBody>
        </p:sp>
        <p:sp>
          <p:nvSpPr>
            <p:cNvPr id="30774" name="Text Box 74"/>
            <p:cNvSpPr txBox="1">
              <a:spLocks noChangeArrowheads="1"/>
            </p:cNvSpPr>
            <p:nvPr/>
          </p:nvSpPr>
          <p:spPr bwMode="auto">
            <a:xfrm>
              <a:off x="663" y="2814"/>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3</a:t>
              </a:r>
            </a:p>
          </p:txBody>
        </p:sp>
        <p:sp>
          <p:nvSpPr>
            <p:cNvPr id="30775" name="Text Box 75"/>
            <p:cNvSpPr txBox="1">
              <a:spLocks noChangeArrowheads="1"/>
            </p:cNvSpPr>
            <p:nvPr/>
          </p:nvSpPr>
          <p:spPr bwMode="auto">
            <a:xfrm>
              <a:off x="660" y="3138"/>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4</a:t>
              </a:r>
            </a:p>
          </p:txBody>
        </p:sp>
        <p:sp>
          <p:nvSpPr>
            <p:cNvPr id="30776" name="Line 88"/>
            <p:cNvSpPr>
              <a:spLocks noChangeShapeType="1"/>
            </p:cNvSpPr>
            <p:nvPr/>
          </p:nvSpPr>
          <p:spPr bwMode="auto">
            <a:xfrm>
              <a:off x="576" y="1824"/>
              <a:ext cx="2160" cy="0"/>
            </a:xfrm>
            <a:prstGeom prst="line">
              <a:avLst/>
            </a:prstGeom>
            <a:noFill/>
            <a:ln w="28575">
              <a:solidFill>
                <a:srgbClr val="33CC33"/>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4" name="Group 95"/>
          <p:cNvGrpSpPr>
            <a:grpSpLocks/>
          </p:cNvGrpSpPr>
          <p:nvPr/>
        </p:nvGrpSpPr>
        <p:grpSpPr bwMode="auto">
          <a:xfrm>
            <a:off x="5257800" y="2498725"/>
            <a:ext cx="3506788" cy="3124200"/>
            <a:chOff x="3312" y="1488"/>
            <a:chExt cx="2209" cy="1968"/>
          </a:xfrm>
        </p:grpSpPr>
        <p:grpSp>
          <p:nvGrpSpPr>
            <p:cNvPr id="30727" name="Group 93"/>
            <p:cNvGrpSpPr>
              <a:grpSpLocks/>
            </p:cNvGrpSpPr>
            <p:nvPr/>
          </p:nvGrpSpPr>
          <p:grpSpPr bwMode="auto">
            <a:xfrm>
              <a:off x="3312" y="1488"/>
              <a:ext cx="2160" cy="1968"/>
              <a:chOff x="3312" y="1488"/>
              <a:chExt cx="2160" cy="1968"/>
            </a:xfrm>
          </p:grpSpPr>
          <p:sp>
            <p:nvSpPr>
              <p:cNvPr id="30741" name="Rectangle 40"/>
              <p:cNvSpPr>
                <a:spLocks noChangeArrowheads="1"/>
              </p:cNvSpPr>
              <p:nvPr/>
            </p:nvSpPr>
            <p:spPr bwMode="auto">
              <a:xfrm>
                <a:off x="3705" y="3128"/>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42" name="Rectangle 41"/>
              <p:cNvSpPr>
                <a:spLocks noChangeArrowheads="1"/>
              </p:cNvSpPr>
              <p:nvPr/>
            </p:nvSpPr>
            <p:spPr bwMode="auto">
              <a:xfrm>
                <a:off x="3312" y="3128"/>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43" name="Rectangle 42"/>
              <p:cNvSpPr>
                <a:spLocks noChangeArrowheads="1"/>
              </p:cNvSpPr>
              <p:nvPr/>
            </p:nvSpPr>
            <p:spPr bwMode="auto">
              <a:xfrm>
                <a:off x="3705" y="2800"/>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44" name="Rectangle 43"/>
              <p:cNvSpPr>
                <a:spLocks noChangeArrowheads="1"/>
              </p:cNvSpPr>
              <p:nvPr/>
            </p:nvSpPr>
            <p:spPr bwMode="auto">
              <a:xfrm>
                <a:off x="3312" y="2800"/>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45" name="Rectangle 44"/>
              <p:cNvSpPr>
                <a:spLocks noChangeArrowheads="1"/>
              </p:cNvSpPr>
              <p:nvPr/>
            </p:nvSpPr>
            <p:spPr bwMode="auto">
              <a:xfrm>
                <a:off x="3705" y="2472"/>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46" name="Rectangle 45"/>
              <p:cNvSpPr>
                <a:spLocks noChangeArrowheads="1"/>
              </p:cNvSpPr>
              <p:nvPr/>
            </p:nvSpPr>
            <p:spPr bwMode="auto">
              <a:xfrm>
                <a:off x="3312" y="2472"/>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47" name="Rectangle 46"/>
              <p:cNvSpPr>
                <a:spLocks noChangeArrowheads="1"/>
              </p:cNvSpPr>
              <p:nvPr/>
            </p:nvSpPr>
            <p:spPr bwMode="auto">
              <a:xfrm>
                <a:off x="3705" y="2144"/>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48" name="Rectangle 47"/>
              <p:cNvSpPr>
                <a:spLocks noChangeArrowheads="1"/>
              </p:cNvSpPr>
              <p:nvPr/>
            </p:nvSpPr>
            <p:spPr bwMode="auto">
              <a:xfrm>
                <a:off x="3312" y="2144"/>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49" name="Rectangle 48"/>
              <p:cNvSpPr>
                <a:spLocks noChangeArrowheads="1"/>
              </p:cNvSpPr>
              <p:nvPr/>
            </p:nvSpPr>
            <p:spPr bwMode="auto">
              <a:xfrm>
                <a:off x="3705" y="1816"/>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50" name="Rectangle 49"/>
              <p:cNvSpPr>
                <a:spLocks noChangeArrowheads="1"/>
              </p:cNvSpPr>
              <p:nvPr/>
            </p:nvSpPr>
            <p:spPr bwMode="auto">
              <a:xfrm>
                <a:off x="3312" y="1816"/>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51" name="Rectangle 50"/>
              <p:cNvSpPr>
                <a:spLocks noChangeArrowheads="1"/>
              </p:cNvSpPr>
              <p:nvPr/>
            </p:nvSpPr>
            <p:spPr bwMode="auto">
              <a:xfrm>
                <a:off x="3705" y="1488"/>
                <a:ext cx="1767" cy="32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52" name="Rectangle 51"/>
              <p:cNvSpPr>
                <a:spLocks noChangeArrowheads="1"/>
              </p:cNvSpPr>
              <p:nvPr/>
            </p:nvSpPr>
            <p:spPr bwMode="auto">
              <a:xfrm>
                <a:off x="3312" y="1488"/>
                <a:ext cx="393" cy="32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0753" name="Line 52"/>
              <p:cNvSpPr>
                <a:spLocks noChangeShapeType="1"/>
              </p:cNvSpPr>
              <p:nvPr/>
            </p:nvSpPr>
            <p:spPr bwMode="auto">
              <a:xfrm>
                <a:off x="3312" y="1488"/>
                <a:ext cx="216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4" name="Line 53"/>
              <p:cNvSpPr>
                <a:spLocks noChangeShapeType="1"/>
              </p:cNvSpPr>
              <p:nvPr/>
            </p:nvSpPr>
            <p:spPr bwMode="auto">
              <a:xfrm>
                <a:off x="3312" y="1816"/>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5" name="Line 54"/>
              <p:cNvSpPr>
                <a:spLocks noChangeShapeType="1"/>
              </p:cNvSpPr>
              <p:nvPr/>
            </p:nvSpPr>
            <p:spPr bwMode="auto">
              <a:xfrm>
                <a:off x="3312" y="2144"/>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6" name="Line 55"/>
              <p:cNvSpPr>
                <a:spLocks noChangeShapeType="1"/>
              </p:cNvSpPr>
              <p:nvPr/>
            </p:nvSpPr>
            <p:spPr bwMode="auto">
              <a:xfrm>
                <a:off x="3312" y="2472"/>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7" name="Line 56"/>
              <p:cNvSpPr>
                <a:spLocks noChangeShapeType="1"/>
              </p:cNvSpPr>
              <p:nvPr/>
            </p:nvSpPr>
            <p:spPr bwMode="auto">
              <a:xfrm>
                <a:off x="3312" y="2800"/>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8" name="Line 57"/>
              <p:cNvSpPr>
                <a:spLocks noChangeShapeType="1"/>
              </p:cNvSpPr>
              <p:nvPr/>
            </p:nvSpPr>
            <p:spPr bwMode="auto">
              <a:xfrm>
                <a:off x="3312" y="3128"/>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9" name="Line 58"/>
              <p:cNvSpPr>
                <a:spLocks noChangeShapeType="1"/>
              </p:cNvSpPr>
              <p:nvPr/>
            </p:nvSpPr>
            <p:spPr bwMode="auto">
              <a:xfrm>
                <a:off x="3312" y="3456"/>
                <a:ext cx="216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60" name="Line 59"/>
              <p:cNvSpPr>
                <a:spLocks noChangeShapeType="1"/>
              </p:cNvSpPr>
              <p:nvPr/>
            </p:nvSpPr>
            <p:spPr bwMode="auto">
              <a:xfrm>
                <a:off x="3312" y="1488"/>
                <a:ext cx="0" cy="19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61" name="Line 60"/>
              <p:cNvSpPr>
                <a:spLocks noChangeShapeType="1"/>
              </p:cNvSpPr>
              <p:nvPr/>
            </p:nvSpPr>
            <p:spPr bwMode="auto">
              <a:xfrm>
                <a:off x="3705" y="1488"/>
                <a:ext cx="0" cy="19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62" name="Line 61"/>
              <p:cNvSpPr>
                <a:spLocks noChangeShapeType="1"/>
              </p:cNvSpPr>
              <p:nvPr/>
            </p:nvSpPr>
            <p:spPr bwMode="auto">
              <a:xfrm>
                <a:off x="5472" y="1488"/>
                <a:ext cx="0" cy="19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0728" name="Text Box 62"/>
            <p:cNvSpPr txBox="1">
              <a:spLocks noChangeArrowheads="1"/>
            </p:cNvSpPr>
            <p:nvPr/>
          </p:nvSpPr>
          <p:spPr bwMode="auto">
            <a:xfrm>
              <a:off x="3905" y="1513"/>
              <a:ext cx="126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latin typeface="Arial" charset="0"/>
                </a:rPr>
                <a:t>y</a:t>
              </a:r>
              <a:r>
                <a:rPr lang="en-US" altLang="en-US" baseline="30000">
                  <a:latin typeface="Arial" charset="0"/>
                </a:rPr>
                <a:t>2</a:t>
              </a:r>
              <a:r>
                <a:rPr lang="en-US" altLang="en-US">
                  <a:latin typeface="Arial" charset="0"/>
                </a:rPr>
                <a:t> + 10</a:t>
              </a:r>
              <a:r>
                <a:rPr lang="en-US" altLang="en-US" i="1">
                  <a:latin typeface="Arial" charset="0"/>
                </a:rPr>
                <a:t>y</a:t>
              </a:r>
              <a:r>
                <a:rPr lang="en-US" altLang="en-US">
                  <a:latin typeface="Arial" charset="0"/>
                </a:rPr>
                <a:t> + 21</a:t>
              </a:r>
            </a:p>
          </p:txBody>
        </p:sp>
        <p:sp>
          <p:nvSpPr>
            <p:cNvPr id="30729" name="Text Box 63"/>
            <p:cNvSpPr txBox="1">
              <a:spLocks noChangeArrowheads="1"/>
            </p:cNvSpPr>
            <p:nvPr/>
          </p:nvSpPr>
          <p:spPr bwMode="auto">
            <a:xfrm>
              <a:off x="3687" y="1824"/>
              <a:ext cx="18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0</a:t>
              </a:r>
              <a:r>
                <a:rPr lang="en-US" altLang="en-US" baseline="30000">
                  <a:latin typeface="Arial" charset="0"/>
                </a:rPr>
                <a:t>2</a:t>
              </a:r>
              <a:r>
                <a:rPr lang="en-US" altLang="en-US">
                  <a:latin typeface="Arial" charset="0"/>
                </a:rPr>
                <a:t> + 10(</a:t>
              </a:r>
              <a:r>
                <a:rPr lang="en-US" altLang="en-US">
                  <a:solidFill>
                    <a:srgbClr val="FF0000"/>
                  </a:solidFill>
                  <a:latin typeface="Arial" charset="0"/>
                </a:rPr>
                <a:t>0</a:t>
              </a:r>
              <a:r>
                <a:rPr lang="en-US" altLang="en-US">
                  <a:latin typeface="Arial" charset="0"/>
                </a:rPr>
                <a:t>) + 21 = 21</a:t>
              </a:r>
            </a:p>
          </p:txBody>
        </p:sp>
        <p:sp>
          <p:nvSpPr>
            <p:cNvPr id="30730" name="Text Box 76"/>
            <p:cNvSpPr txBox="1">
              <a:spLocks noChangeArrowheads="1"/>
            </p:cNvSpPr>
            <p:nvPr/>
          </p:nvSpPr>
          <p:spPr bwMode="auto">
            <a:xfrm>
              <a:off x="3376" y="1515"/>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latin typeface="Arial" charset="0"/>
                </a:rPr>
                <a:t>y</a:t>
              </a:r>
            </a:p>
          </p:txBody>
        </p:sp>
        <p:sp>
          <p:nvSpPr>
            <p:cNvPr id="30731" name="Text Box 77"/>
            <p:cNvSpPr txBox="1">
              <a:spLocks noChangeArrowheads="1"/>
            </p:cNvSpPr>
            <p:nvPr/>
          </p:nvSpPr>
          <p:spPr bwMode="auto">
            <a:xfrm>
              <a:off x="3377" y="182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0</a:t>
              </a:r>
            </a:p>
          </p:txBody>
        </p:sp>
        <p:sp>
          <p:nvSpPr>
            <p:cNvPr id="30732" name="Text Box 78"/>
            <p:cNvSpPr txBox="1">
              <a:spLocks noChangeArrowheads="1"/>
            </p:cNvSpPr>
            <p:nvPr/>
          </p:nvSpPr>
          <p:spPr bwMode="auto">
            <a:xfrm>
              <a:off x="3377" y="2162"/>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1</a:t>
              </a:r>
            </a:p>
          </p:txBody>
        </p:sp>
        <p:sp>
          <p:nvSpPr>
            <p:cNvPr id="30733" name="Text Box 79"/>
            <p:cNvSpPr txBox="1">
              <a:spLocks noChangeArrowheads="1"/>
            </p:cNvSpPr>
            <p:nvPr/>
          </p:nvSpPr>
          <p:spPr bwMode="auto">
            <a:xfrm>
              <a:off x="3377" y="2498"/>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2</a:t>
              </a:r>
            </a:p>
          </p:txBody>
        </p:sp>
        <p:sp>
          <p:nvSpPr>
            <p:cNvPr id="30734" name="Text Box 80"/>
            <p:cNvSpPr txBox="1">
              <a:spLocks noChangeArrowheads="1"/>
            </p:cNvSpPr>
            <p:nvPr/>
          </p:nvSpPr>
          <p:spPr bwMode="auto">
            <a:xfrm>
              <a:off x="3377" y="281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3</a:t>
              </a:r>
            </a:p>
          </p:txBody>
        </p:sp>
        <p:sp>
          <p:nvSpPr>
            <p:cNvPr id="30735" name="Text Box 81"/>
            <p:cNvSpPr txBox="1">
              <a:spLocks noChangeArrowheads="1"/>
            </p:cNvSpPr>
            <p:nvPr/>
          </p:nvSpPr>
          <p:spPr bwMode="auto">
            <a:xfrm>
              <a:off x="3374" y="3140"/>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4</a:t>
              </a:r>
            </a:p>
          </p:txBody>
        </p:sp>
        <p:sp>
          <p:nvSpPr>
            <p:cNvPr id="30736" name="Text Box 82"/>
            <p:cNvSpPr txBox="1">
              <a:spLocks noChangeArrowheads="1"/>
            </p:cNvSpPr>
            <p:nvPr/>
          </p:nvSpPr>
          <p:spPr bwMode="auto">
            <a:xfrm>
              <a:off x="3687" y="2160"/>
              <a:ext cx="18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1</a:t>
              </a:r>
              <a:r>
                <a:rPr lang="en-US" altLang="en-US" baseline="30000">
                  <a:latin typeface="Arial" charset="0"/>
                </a:rPr>
                <a:t>2</a:t>
              </a:r>
              <a:r>
                <a:rPr lang="en-US" altLang="en-US">
                  <a:latin typeface="Arial" charset="0"/>
                </a:rPr>
                <a:t> + 10(</a:t>
              </a:r>
              <a:r>
                <a:rPr lang="en-US" altLang="en-US">
                  <a:solidFill>
                    <a:srgbClr val="FF0000"/>
                  </a:solidFill>
                  <a:latin typeface="Arial" charset="0"/>
                </a:rPr>
                <a:t>1</a:t>
              </a:r>
              <a:r>
                <a:rPr lang="en-US" altLang="en-US">
                  <a:latin typeface="Arial" charset="0"/>
                </a:rPr>
                <a:t>) + 21 = 32</a:t>
              </a:r>
            </a:p>
          </p:txBody>
        </p:sp>
        <p:sp>
          <p:nvSpPr>
            <p:cNvPr id="30737" name="Text Box 83"/>
            <p:cNvSpPr txBox="1">
              <a:spLocks noChangeArrowheads="1"/>
            </p:cNvSpPr>
            <p:nvPr/>
          </p:nvSpPr>
          <p:spPr bwMode="auto">
            <a:xfrm>
              <a:off x="3696" y="2496"/>
              <a:ext cx="18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2</a:t>
              </a:r>
              <a:r>
                <a:rPr lang="en-US" altLang="en-US" baseline="30000">
                  <a:latin typeface="Arial" charset="0"/>
                </a:rPr>
                <a:t>2</a:t>
              </a:r>
              <a:r>
                <a:rPr lang="en-US" altLang="en-US">
                  <a:latin typeface="Arial" charset="0"/>
                </a:rPr>
                <a:t> + 10(</a:t>
              </a:r>
              <a:r>
                <a:rPr lang="en-US" altLang="en-US">
                  <a:solidFill>
                    <a:srgbClr val="FF0000"/>
                  </a:solidFill>
                  <a:latin typeface="Arial" charset="0"/>
                </a:rPr>
                <a:t>2</a:t>
              </a:r>
              <a:r>
                <a:rPr lang="en-US" altLang="en-US">
                  <a:latin typeface="Arial" charset="0"/>
                </a:rPr>
                <a:t>) + 21 = 45</a:t>
              </a:r>
            </a:p>
          </p:txBody>
        </p:sp>
        <p:sp>
          <p:nvSpPr>
            <p:cNvPr id="30738" name="Text Box 84"/>
            <p:cNvSpPr txBox="1">
              <a:spLocks noChangeArrowheads="1"/>
            </p:cNvSpPr>
            <p:nvPr/>
          </p:nvSpPr>
          <p:spPr bwMode="auto">
            <a:xfrm>
              <a:off x="3687" y="2820"/>
              <a:ext cx="18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3</a:t>
              </a:r>
              <a:r>
                <a:rPr lang="en-US" altLang="en-US" baseline="30000">
                  <a:latin typeface="Arial" charset="0"/>
                </a:rPr>
                <a:t>2</a:t>
              </a:r>
              <a:r>
                <a:rPr lang="en-US" altLang="en-US">
                  <a:latin typeface="Arial" charset="0"/>
                </a:rPr>
                <a:t> + 10(</a:t>
              </a:r>
              <a:r>
                <a:rPr lang="en-US" altLang="en-US">
                  <a:solidFill>
                    <a:srgbClr val="FF0000"/>
                  </a:solidFill>
                  <a:latin typeface="Arial" charset="0"/>
                </a:rPr>
                <a:t>3</a:t>
              </a:r>
              <a:r>
                <a:rPr lang="en-US" altLang="en-US">
                  <a:latin typeface="Arial" charset="0"/>
                </a:rPr>
                <a:t>) + 21 = 60</a:t>
              </a:r>
            </a:p>
          </p:txBody>
        </p:sp>
        <p:sp>
          <p:nvSpPr>
            <p:cNvPr id="30739" name="Text Box 85"/>
            <p:cNvSpPr txBox="1">
              <a:spLocks noChangeArrowheads="1"/>
            </p:cNvSpPr>
            <p:nvPr/>
          </p:nvSpPr>
          <p:spPr bwMode="auto">
            <a:xfrm>
              <a:off x="3696" y="3138"/>
              <a:ext cx="18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4</a:t>
              </a:r>
              <a:r>
                <a:rPr lang="en-US" altLang="en-US" baseline="30000">
                  <a:latin typeface="Arial" charset="0"/>
                </a:rPr>
                <a:t>2</a:t>
              </a:r>
              <a:r>
                <a:rPr lang="en-US" altLang="en-US">
                  <a:latin typeface="Arial" charset="0"/>
                </a:rPr>
                <a:t> + 10(</a:t>
              </a:r>
              <a:r>
                <a:rPr lang="en-US" altLang="en-US">
                  <a:solidFill>
                    <a:srgbClr val="FF0000"/>
                  </a:solidFill>
                  <a:latin typeface="Arial" charset="0"/>
                </a:rPr>
                <a:t>4</a:t>
              </a:r>
              <a:r>
                <a:rPr lang="en-US" altLang="en-US">
                  <a:latin typeface="Arial" charset="0"/>
                </a:rPr>
                <a:t>) + 21 = 77</a:t>
              </a:r>
            </a:p>
          </p:txBody>
        </p:sp>
        <p:sp>
          <p:nvSpPr>
            <p:cNvPr id="30740" name="Line 89"/>
            <p:cNvSpPr>
              <a:spLocks noChangeShapeType="1"/>
            </p:cNvSpPr>
            <p:nvPr/>
          </p:nvSpPr>
          <p:spPr bwMode="auto">
            <a:xfrm>
              <a:off x="3312" y="1824"/>
              <a:ext cx="2160" cy="0"/>
            </a:xfrm>
            <a:prstGeom prst="line">
              <a:avLst/>
            </a:prstGeom>
            <a:noFill/>
            <a:ln w="28575">
              <a:solidFill>
                <a:srgbClr val="33CC33"/>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43451" name="Text Box 91"/>
          <p:cNvSpPr txBox="1">
            <a:spLocks noChangeArrowheads="1"/>
          </p:cNvSpPr>
          <p:nvPr/>
        </p:nvSpPr>
        <p:spPr bwMode="auto">
          <a:xfrm>
            <a:off x="1279525" y="5730875"/>
            <a:ext cx="7407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The original polynomial and the factored form have the same value for the given values of </a:t>
            </a:r>
            <a:r>
              <a:rPr lang="en-US" altLang="en-US" b="0" i="1"/>
              <a:t>n.</a:t>
            </a:r>
            <a:endParaRPr lang="en-US" altLang="en-US" b="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3451"/>
                                        </p:tgtEl>
                                        <p:attrNameLst>
                                          <p:attrName>style.visibility</p:attrName>
                                        </p:attrNameLst>
                                      </p:cBhvr>
                                      <p:to>
                                        <p:strVal val="visible"/>
                                      </p:to>
                                    </p:set>
                                    <p:animEffect transition="in" filter="wipe(down)">
                                      <p:cBhvr>
                                        <p:cTn id="17" dur="1000"/>
                                        <p:tgtEl>
                                          <p:spTgt spid="1434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5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382000" cy="1219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r>
              <a:rPr lang="en-US" altLang="en-US" sz="3200" b="0"/>
              <a:t>Factor quadratic trinomials of the form </a:t>
            </a:r>
            <a:r>
              <a:rPr lang="en-US" altLang="en-US" sz="3200" b="0" i="1"/>
              <a:t>x</a:t>
            </a:r>
            <a:r>
              <a:rPr lang="en-US" altLang="en-US" sz="3200" b="0" baseline="30000"/>
              <a:t>2</a:t>
            </a:r>
            <a:r>
              <a:rPr lang="en-US" altLang="en-US" sz="3200" b="0"/>
              <a:t> + </a:t>
            </a:r>
            <a:r>
              <a:rPr lang="en-US" altLang="en-US" sz="3200" b="0" i="1"/>
              <a:t>bx</a:t>
            </a:r>
            <a:r>
              <a:rPr lang="en-US" altLang="en-US" sz="3200" b="0"/>
              <a:t> + </a:t>
            </a:r>
            <a:r>
              <a:rPr lang="en-US" altLang="en-US" sz="3200" b="0" i="1"/>
              <a:t>c.</a:t>
            </a:r>
            <a:r>
              <a:rPr lang="en-US" altLang="en-US" sz="3200" b="0"/>
              <a:t> </a:t>
            </a:r>
          </a:p>
        </p:txBody>
      </p:sp>
      <p:sp>
        <p:nvSpPr>
          <p:cNvPr id="4099" name="Rectangle 15"/>
          <p:cNvSpPr>
            <a:spLocks noChangeArrowheads="1"/>
          </p:cNvSpPr>
          <p:nvPr/>
        </p:nvSpPr>
        <p:spPr bwMode="auto">
          <a:xfrm>
            <a:off x="0" y="12192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600" b="0" i="1">
                <a:solidFill>
                  <a:srgbClr val="FF6600"/>
                </a:solidFill>
                <a:latin typeface="Arial Black" pitchFamily="34" charset="0"/>
              </a:rPr>
              <a:t>Objective</a:t>
            </a:r>
            <a:endParaRPr lang="en-US" altLang="en-US" sz="3600" b="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4 </a:t>
            </a:r>
            <a:endParaRPr lang="en-US" altLang="en-US" sz="2600" b="0">
              <a:solidFill>
                <a:schemeClr val="accent2"/>
              </a:solidFill>
              <a:latin typeface="Arial MT Bl" charset="0"/>
            </a:endParaRPr>
          </a:p>
        </p:txBody>
      </p:sp>
      <p:sp>
        <p:nvSpPr>
          <p:cNvPr id="31747" name="Text Box 6"/>
          <p:cNvSpPr txBox="1">
            <a:spLocks noChangeArrowheads="1"/>
          </p:cNvSpPr>
          <p:nvPr/>
        </p:nvSpPr>
        <p:spPr bwMode="auto">
          <a:xfrm>
            <a:off x="898525" y="1481138"/>
            <a:ext cx="77120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t>Factor </a:t>
            </a:r>
            <a:r>
              <a:rPr lang="en-US" altLang="en-US" i="1"/>
              <a:t>n</a:t>
            </a:r>
            <a:r>
              <a:rPr lang="en-US" altLang="en-US" baseline="30000"/>
              <a:t>2</a:t>
            </a:r>
            <a:r>
              <a:rPr lang="en-US" altLang="en-US"/>
              <a:t> </a:t>
            </a:r>
            <a:r>
              <a:rPr lang="en-US" altLang="en-US">
                <a:latin typeface="Arial" charset="0"/>
              </a:rPr>
              <a:t>–</a:t>
            </a:r>
            <a:r>
              <a:rPr lang="en-US" altLang="en-US"/>
              <a:t> 7</a:t>
            </a:r>
            <a:r>
              <a:rPr lang="en-US" altLang="en-US" i="1"/>
              <a:t>n</a:t>
            </a:r>
            <a:r>
              <a:rPr lang="en-US" altLang="en-US"/>
              <a:t> + 10. Show that the original polynomial and the factored form have the same value for </a:t>
            </a:r>
            <a:r>
              <a:rPr lang="en-US" altLang="en-US" i="1"/>
              <a:t>n</a:t>
            </a:r>
            <a:r>
              <a:rPr lang="en-US" altLang="en-US"/>
              <a:t> = 0, 1, 2, 3, and 4.</a:t>
            </a:r>
          </a:p>
        </p:txBody>
      </p:sp>
      <p:sp>
        <p:nvSpPr>
          <p:cNvPr id="31748" name="Text Box 7"/>
          <p:cNvSpPr txBox="1">
            <a:spLocks noChangeArrowheads="1"/>
          </p:cNvSpPr>
          <p:nvPr/>
        </p:nvSpPr>
        <p:spPr bwMode="auto">
          <a:xfrm>
            <a:off x="990600" y="2668588"/>
            <a:ext cx="2132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t>n</a:t>
            </a:r>
            <a:r>
              <a:rPr lang="en-US" altLang="en-US" b="0" baseline="30000"/>
              <a:t>2</a:t>
            </a:r>
            <a:r>
              <a:rPr lang="en-US" altLang="en-US" b="0"/>
              <a:t> </a:t>
            </a:r>
            <a:r>
              <a:rPr lang="en-US" altLang="en-US" b="0">
                <a:latin typeface="Arial" charset="0"/>
              </a:rPr>
              <a:t>–</a:t>
            </a:r>
            <a:r>
              <a:rPr lang="en-US" altLang="en-US" b="0"/>
              <a:t> 7</a:t>
            </a:r>
            <a:r>
              <a:rPr lang="en-US" altLang="en-US" b="0" i="1"/>
              <a:t>n</a:t>
            </a:r>
            <a:r>
              <a:rPr lang="en-US" altLang="en-US" b="0"/>
              <a:t> + 10</a:t>
            </a:r>
            <a:endParaRPr lang="en-US" altLang="en-US" b="0" i="1"/>
          </a:p>
        </p:txBody>
      </p:sp>
      <p:grpSp>
        <p:nvGrpSpPr>
          <p:cNvPr id="31749" name="Group 8"/>
          <p:cNvGrpSpPr>
            <a:grpSpLocks/>
          </p:cNvGrpSpPr>
          <p:nvPr/>
        </p:nvGrpSpPr>
        <p:grpSpPr bwMode="auto">
          <a:xfrm>
            <a:off x="1012825" y="3124200"/>
            <a:ext cx="2568575" cy="457200"/>
            <a:chOff x="750" y="1632"/>
            <a:chExt cx="1618" cy="288"/>
          </a:xfrm>
        </p:grpSpPr>
        <p:sp>
          <p:nvSpPr>
            <p:cNvPr id="31761" name="Text Box 9"/>
            <p:cNvSpPr txBox="1">
              <a:spLocks noChangeArrowheads="1"/>
            </p:cNvSpPr>
            <p:nvPr/>
          </p:nvSpPr>
          <p:spPr bwMode="auto">
            <a:xfrm>
              <a:off x="750" y="1632"/>
              <a:ext cx="16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n</a:t>
              </a:r>
              <a:r>
                <a:rPr lang="en-US" altLang="en-US" b="0"/>
                <a:t> +   )(</a:t>
              </a:r>
              <a:r>
                <a:rPr lang="en-US" altLang="en-US" b="0" i="1"/>
                <a:t>n </a:t>
              </a:r>
              <a:r>
                <a:rPr lang="en-US" altLang="en-US" b="0"/>
                <a:t>+   )</a:t>
              </a:r>
            </a:p>
          </p:txBody>
        </p:sp>
        <p:sp>
          <p:nvSpPr>
            <p:cNvPr id="31762" name="Text Box 10"/>
            <p:cNvSpPr txBox="1">
              <a:spLocks noChangeArrowheads="1"/>
            </p:cNvSpPr>
            <p:nvPr/>
          </p:nvSpPr>
          <p:spPr bwMode="auto">
            <a:xfrm>
              <a:off x="1280" y="1694"/>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sp>
          <p:nvSpPr>
            <p:cNvPr id="31763" name="Text Box 11"/>
            <p:cNvSpPr txBox="1">
              <a:spLocks noChangeArrowheads="1"/>
            </p:cNvSpPr>
            <p:nvPr/>
          </p:nvSpPr>
          <p:spPr bwMode="auto">
            <a:xfrm>
              <a:off x="1982" y="1697"/>
              <a:ext cx="130"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endParaRPr lang="en-US" altLang="en-US" sz="1400"/>
            </a:p>
          </p:txBody>
        </p:sp>
      </p:grpSp>
      <p:sp>
        <p:nvSpPr>
          <p:cNvPr id="144396" name="Text Box 12"/>
          <p:cNvSpPr txBox="1">
            <a:spLocks noChangeArrowheads="1"/>
          </p:cNvSpPr>
          <p:nvPr/>
        </p:nvSpPr>
        <p:spPr bwMode="auto">
          <a:xfrm>
            <a:off x="4314825" y="3087688"/>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b = –7 and c = 10; look for factors of 10 whose sum is –7.</a:t>
            </a:r>
          </a:p>
        </p:txBody>
      </p:sp>
      <p:grpSp>
        <p:nvGrpSpPr>
          <p:cNvPr id="3" name="Group 23"/>
          <p:cNvGrpSpPr>
            <a:grpSpLocks/>
          </p:cNvGrpSpPr>
          <p:nvPr/>
        </p:nvGrpSpPr>
        <p:grpSpPr bwMode="auto">
          <a:xfrm>
            <a:off x="974725" y="3962400"/>
            <a:ext cx="3597275" cy="1265238"/>
            <a:chOff x="614" y="2496"/>
            <a:chExt cx="2266" cy="797"/>
          </a:xfrm>
        </p:grpSpPr>
        <p:sp>
          <p:nvSpPr>
            <p:cNvPr id="31754" name="Text Box 13"/>
            <p:cNvSpPr txBox="1">
              <a:spLocks noChangeArrowheads="1"/>
            </p:cNvSpPr>
            <p:nvPr/>
          </p:nvSpPr>
          <p:spPr bwMode="auto">
            <a:xfrm>
              <a:off x="614" y="2496"/>
              <a:ext cx="22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solidFill>
                    <a:srgbClr val="33CC33"/>
                  </a:solidFill>
                  <a:latin typeface="Arial" charset="0"/>
                </a:rPr>
                <a:t>Factors of 10</a:t>
              </a:r>
              <a:r>
                <a:rPr lang="en-US" altLang="en-US">
                  <a:solidFill>
                    <a:srgbClr val="3333FF"/>
                  </a:solidFill>
                  <a:latin typeface="Arial" charset="0"/>
                </a:rPr>
                <a:t>   Sum</a:t>
              </a:r>
            </a:p>
          </p:txBody>
        </p:sp>
        <p:sp>
          <p:nvSpPr>
            <p:cNvPr id="31755" name="Line 14"/>
            <p:cNvSpPr>
              <a:spLocks noChangeShapeType="1"/>
            </p:cNvSpPr>
            <p:nvPr/>
          </p:nvSpPr>
          <p:spPr bwMode="auto">
            <a:xfrm>
              <a:off x="703" y="2736"/>
              <a:ext cx="194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6" name="Line 15"/>
            <p:cNvSpPr>
              <a:spLocks noChangeShapeType="1"/>
            </p:cNvSpPr>
            <p:nvPr/>
          </p:nvSpPr>
          <p:spPr bwMode="auto">
            <a:xfrm>
              <a:off x="1920" y="2544"/>
              <a:ext cx="0" cy="67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7" name="Text Box 16"/>
            <p:cNvSpPr txBox="1">
              <a:spLocks noChangeArrowheads="1"/>
            </p:cNvSpPr>
            <p:nvPr/>
          </p:nvSpPr>
          <p:spPr bwMode="auto">
            <a:xfrm>
              <a:off x="720" y="2736"/>
              <a:ext cx="18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latin typeface="Arial" charset="0"/>
                </a:rPr>
                <a:t> –1 and –10    –11       </a:t>
              </a:r>
            </a:p>
          </p:txBody>
        </p:sp>
        <p:sp>
          <p:nvSpPr>
            <p:cNvPr id="31758" name="Text Box 17"/>
            <p:cNvSpPr txBox="1">
              <a:spLocks noChangeArrowheads="1"/>
            </p:cNvSpPr>
            <p:nvPr/>
          </p:nvSpPr>
          <p:spPr bwMode="auto">
            <a:xfrm>
              <a:off x="2208" y="2928"/>
              <a:ext cx="456"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31759" name="Text Box 18"/>
            <p:cNvSpPr txBox="1">
              <a:spLocks noChangeArrowheads="1"/>
            </p:cNvSpPr>
            <p:nvPr/>
          </p:nvSpPr>
          <p:spPr bwMode="auto">
            <a:xfrm>
              <a:off x="817" y="2949"/>
              <a:ext cx="18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solidFill>
                    <a:srgbClr val="FF0000"/>
                  </a:solidFill>
                  <a:latin typeface="Arial" charset="0"/>
                </a:rPr>
                <a:t>–2 </a:t>
              </a:r>
              <a:r>
                <a:rPr lang="en-US" altLang="en-US" b="0">
                  <a:latin typeface="Arial" charset="0"/>
                </a:rPr>
                <a:t> and </a:t>
              </a:r>
              <a:r>
                <a:rPr lang="en-US" altLang="en-US" b="0">
                  <a:solidFill>
                    <a:srgbClr val="FF0000"/>
                  </a:solidFill>
                  <a:latin typeface="Arial" charset="0"/>
                </a:rPr>
                <a:t>–5    – 7</a:t>
              </a:r>
              <a:r>
                <a:rPr lang="en-US" altLang="en-US" b="0">
                  <a:latin typeface="Arial" charset="0"/>
                </a:rPr>
                <a:t>        </a:t>
              </a:r>
            </a:p>
          </p:txBody>
        </p:sp>
        <p:sp>
          <p:nvSpPr>
            <p:cNvPr id="31760" name="Rectangle 19"/>
            <p:cNvSpPr>
              <a:spLocks noChangeArrowheads="1"/>
            </p:cNvSpPr>
            <p:nvPr/>
          </p:nvSpPr>
          <p:spPr bwMode="auto">
            <a:xfrm>
              <a:off x="2304" y="2707"/>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grpSp>
      <p:sp>
        <p:nvSpPr>
          <p:cNvPr id="144404" name="Text Box 20"/>
          <p:cNvSpPr txBox="1">
            <a:spLocks noChangeArrowheads="1"/>
          </p:cNvSpPr>
          <p:nvPr/>
        </p:nvSpPr>
        <p:spPr bwMode="auto">
          <a:xfrm>
            <a:off x="4314825" y="4191000"/>
            <a:ext cx="46259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factors needed are –2 and  –5.</a:t>
            </a:r>
          </a:p>
        </p:txBody>
      </p:sp>
      <p:sp>
        <p:nvSpPr>
          <p:cNvPr id="144405" name="Text Box 21"/>
          <p:cNvSpPr txBox="1">
            <a:spLocks noChangeArrowheads="1"/>
          </p:cNvSpPr>
          <p:nvPr/>
        </p:nvSpPr>
        <p:spPr bwMode="auto">
          <a:xfrm>
            <a:off x="1012825" y="5486400"/>
            <a:ext cx="2644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n</a:t>
            </a:r>
            <a:r>
              <a:rPr lang="en-US" altLang="en-US" b="0"/>
              <a:t> </a:t>
            </a:r>
            <a:r>
              <a:rPr lang="en-US" altLang="en-US" b="0">
                <a:solidFill>
                  <a:srgbClr val="FF0000"/>
                </a:solidFill>
                <a:latin typeface="Arial" charset="0"/>
              </a:rPr>
              <a:t>–</a:t>
            </a:r>
            <a:r>
              <a:rPr lang="en-US" altLang="en-US" b="0">
                <a:solidFill>
                  <a:srgbClr val="FF0000"/>
                </a:solidFill>
              </a:rPr>
              <a:t> 5</a:t>
            </a:r>
            <a:r>
              <a:rPr lang="en-US" altLang="en-US" b="0"/>
              <a:t>)(</a:t>
            </a:r>
            <a:r>
              <a:rPr lang="en-US" altLang="en-US" b="0" i="1"/>
              <a:t>n</a:t>
            </a:r>
            <a:r>
              <a:rPr lang="en-US" altLang="en-US" b="0"/>
              <a:t> </a:t>
            </a:r>
            <a:r>
              <a:rPr lang="en-US" altLang="en-US" b="0" i="1">
                <a:solidFill>
                  <a:srgbClr val="FF0000"/>
                </a:solidFill>
                <a:latin typeface="Arial" charset="0"/>
              </a:rPr>
              <a:t>–</a:t>
            </a:r>
            <a:r>
              <a:rPr lang="en-US" altLang="en-US" b="0" i="1">
                <a:solidFill>
                  <a:srgbClr val="FF0000"/>
                </a:solidFill>
              </a:rPr>
              <a:t> </a:t>
            </a:r>
            <a:r>
              <a:rPr lang="en-US" altLang="en-US" b="0">
                <a:solidFill>
                  <a:srgbClr val="FF0000"/>
                </a:solidFill>
              </a:rPr>
              <a:t>2</a:t>
            </a:r>
            <a:r>
              <a:rPr lang="en-US" altLang="en-US" b="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4396"/>
                                        </p:tgtEl>
                                        <p:attrNameLst>
                                          <p:attrName>style.visibility</p:attrName>
                                        </p:attrNameLst>
                                      </p:cBhvr>
                                      <p:to>
                                        <p:strVal val="visible"/>
                                      </p:to>
                                    </p:set>
                                    <p:animEffect transition="in" filter="checkerboard(across)">
                                      <p:cBhvr>
                                        <p:cTn id="7" dur="500"/>
                                        <p:tgtEl>
                                          <p:spTgt spid="1443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44404"/>
                                        </p:tgtEl>
                                        <p:attrNameLst>
                                          <p:attrName>style.visibility</p:attrName>
                                        </p:attrNameLst>
                                      </p:cBhvr>
                                      <p:to>
                                        <p:strVal val="visible"/>
                                      </p:to>
                                    </p:set>
                                    <p:animEffect transition="in" filter="checkerboard(across)">
                                      <p:cBhvr>
                                        <p:cTn id="12" dur="500"/>
                                        <p:tgtEl>
                                          <p:spTgt spid="14440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4405"/>
                                        </p:tgtEl>
                                        <p:attrNameLst>
                                          <p:attrName>style.visibility</p:attrName>
                                        </p:attrNameLst>
                                      </p:cBhvr>
                                      <p:to>
                                        <p:strVal val="visible"/>
                                      </p:to>
                                    </p:set>
                                    <p:animEffect transition="in" filter="dissolve">
                                      <p:cBhvr>
                                        <p:cTn id="22" dur="500"/>
                                        <p:tgtEl>
                                          <p:spTgt spid="1444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96" grpId="0"/>
      <p:bldP spid="144404" grpId="0"/>
      <p:bldP spid="14440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3"/>
          <p:cNvSpPr txBox="1">
            <a:spLocks noChangeArrowheads="1"/>
          </p:cNvSpPr>
          <p:nvPr/>
        </p:nvSpPr>
        <p:spPr bwMode="auto">
          <a:xfrm>
            <a:off x="1203325" y="1508125"/>
            <a:ext cx="771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t>Evaluate the original polynomial and the  factored form for </a:t>
            </a:r>
            <a:r>
              <a:rPr lang="en-US" altLang="en-US" i="1"/>
              <a:t>n</a:t>
            </a:r>
            <a:r>
              <a:rPr lang="en-US" altLang="en-US"/>
              <a:t> = 0, 1, 2, 3, and 4.</a:t>
            </a:r>
          </a:p>
        </p:txBody>
      </p:sp>
      <p:sp>
        <p:nvSpPr>
          <p:cNvPr id="146510" name="Text Box 78"/>
          <p:cNvSpPr txBox="1">
            <a:spLocks noChangeArrowheads="1"/>
          </p:cNvSpPr>
          <p:nvPr/>
        </p:nvSpPr>
        <p:spPr bwMode="auto">
          <a:xfrm>
            <a:off x="990600" y="5730875"/>
            <a:ext cx="7407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The original polynomial and the factored form have the same value for the given values of </a:t>
            </a:r>
            <a:r>
              <a:rPr lang="en-US" altLang="en-US" b="0" i="1"/>
              <a:t>n.</a:t>
            </a:r>
            <a:endParaRPr lang="en-US" altLang="en-US" b="0"/>
          </a:p>
        </p:txBody>
      </p:sp>
      <p:grpSp>
        <p:nvGrpSpPr>
          <p:cNvPr id="2" name="Group 87"/>
          <p:cNvGrpSpPr>
            <a:grpSpLocks/>
          </p:cNvGrpSpPr>
          <p:nvPr/>
        </p:nvGrpSpPr>
        <p:grpSpPr bwMode="auto">
          <a:xfrm>
            <a:off x="914400" y="2498725"/>
            <a:ext cx="3429000" cy="3124200"/>
            <a:chOff x="576" y="1488"/>
            <a:chExt cx="2160" cy="1968"/>
          </a:xfrm>
        </p:grpSpPr>
        <p:sp>
          <p:nvSpPr>
            <p:cNvPr id="32811" name="Rectangle 6"/>
            <p:cNvSpPr>
              <a:spLocks noChangeArrowheads="1"/>
            </p:cNvSpPr>
            <p:nvPr/>
          </p:nvSpPr>
          <p:spPr bwMode="auto">
            <a:xfrm>
              <a:off x="969" y="3128"/>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12" name="Rectangle 7"/>
            <p:cNvSpPr>
              <a:spLocks noChangeArrowheads="1"/>
            </p:cNvSpPr>
            <p:nvPr/>
          </p:nvSpPr>
          <p:spPr bwMode="auto">
            <a:xfrm>
              <a:off x="576" y="3128"/>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13" name="Rectangle 8"/>
            <p:cNvSpPr>
              <a:spLocks noChangeArrowheads="1"/>
            </p:cNvSpPr>
            <p:nvPr/>
          </p:nvSpPr>
          <p:spPr bwMode="auto">
            <a:xfrm>
              <a:off x="969" y="2800"/>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14" name="Rectangle 9"/>
            <p:cNvSpPr>
              <a:spLocks noChangeArrowheads="1"/>
            </p:cNvSpPr>
            <p:nvPr/>
          </p:nvSpPr>
          <p:spPr bwMode="auto">
            <a:xfrm>
              <a:off x="576" y="2800"/>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15" name="Rectangle 10"/>
            <p:cNvSpPr>
              <a:spLocks noChangeArrowheads="1"/>
            </p:cNvSpPr>
            <p:nvPr/>
          </p:nvSpPr>
          <p:spPr bwMode="auto">
            <a:xfrm>
              <a:off x="969" y="2472"/>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16" name="Rectangle 11"/>
            <p:cNvSpPr>
              <a:spLocks noChangeArrowheads="1"/>
            </p:cNvSpPr>
            <p:nvPr/>
          </p:nvSpPr>
          <p:spPr bwMode="auto">
            <a:xfrm>
              <a:off x="576" y="2472"/>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17" name="Rectangle 12"/>
            <p:cNvSpPr>
              <a:spLocks noChangeArrowheads="1"/>
            </p:cNvSpPr>
            <p:nvPr/>
          </p:nvSpPr>
          <p:spPr bwMode="auto">
            <a:xfrm>
              <a:off x="969" y="2144"/>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18" name="Rectangle 13"/>
            <p:cNvSpPr>
              <a:spLocks noChangeArrowheads="1"/>
            </p:cNvSpPr>
            <p:nvPr/>
          </p:nvSpPr>
          <p:spPr bwMode="auto">
            <a:xfrm>
              <a:off x="576" y="2144"/>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19" name="Rectangle 14"/>
            <p:cNvSpPr>
              <a:spLocks noChangeArrowheads="1"/>
            </p:cNvSpPr>
            <p:nvPr/>
          </p:nvSpPr>
          <p:spPr bwMode="auto">
            <a:xfrm>
              <a:off x="969" y="1816"/>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20" name="Rectangle 15"/>
            <p:cNvSpPr>
              <a:spLocks noChangeArrowheads="1"/>
            </p:cNvSpPr>
            <p:nvPr/>
          </p:nvSpPr>
          <p:spPr bwMode="auto">
            <a:xfrm>
              <a:off x="576" y="1816"/>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21" name="Rectangle 16"/>
            <p:cNvSpPr>
              <a:spLocks noChangeArrowheads="1"/>
            </p:cNvSpPr>
            <p:nvPr/>
          </p:nvSpPr>
          <p:spPr bwMode="auto">
            <a:xfrm>
              <a:off x="969" y="1488"/>
              <a:ext cx="1767" cy="32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22" name="Rectangle 17"/>
            <p:cNvSpPr>
              <a:spLocks noChangeArrowheads="1"/>
            </p:cNvSpPr>
            <p:nvPr/>
          </p:nvSpPr>
          <p:spPr bwMode="auto">
            <a:xfrm>
              <a:off x="576" y="1488"/>
              <a:ext cx="393" cy="32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23" name="Line 18"/>
            <p:cNvSpPr>
              <a:spLocks noChangeShapeType="1"/>
            </p:cNvSpPr>
            <p:nvPr/>
          </p:nvSpPr>
          <p:spPr bwMode="auto">
            <a:xfrm>
              <a:off x="576" y="1488"/>
              <a:ext cx="216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24" name="Line 19"/>
            <p:cNvSpPr>
              <a:spLocks noChangeShapeType="1"/>
            </p:cNvSpPr>
            <p:nvPr/>
          </p:nvSpPr>
          <p:spPr bwMode="auto">
            <a:xfrm>
              <a:off x="576" y="1816"/>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25" name="Line 20"/>
            <p:cNvSpPr>
              <a:spLocks noChangeShapeType="1"/>
            </p:cNvSpPr>
            <p:nvPr/>
          </p:nvSpPr>
          <p:spPr bwMode="auto">
            <a:xfrm>
              <a:off x="576" y="2144"/>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26" name="Line 21"/>
            <p:cNvSpPr>
              <a:spLocks noChangeShapeType="1"/>
            </p:cNvSpPr>
            <p:nvPr/>
          </p:nvSpPr>
          <p:spPr bwMode="auto">
            <a:xfrm>
              <a:off x="576" y="2472"/>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27" name="Line 22"/>
            <p:cNvSpPr>
              <a:spLocks noChangeShapeType="1"/>
            </p:cNvSpPr>
            <p:nvPr/>
          </p:nvSpPr>
          <p:spPr bwMode="auto">
            <a:xfrm>
              <a:off x="576" y="2800"/>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28" name="Line 23"/>
            <p:cNvSpPr>
              <a:spLocks noChangeShapeType="1"/>
            </p:cNvSpPr>
            <p:nvPr/>
          </p:nvSpPr>
          <p:spPr bwMode="auto">
            <a:xfrm>
              <a:off x="576" y="3128"/>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29" name="Line 24"/>
            <p:cNvSpPr>
              <a:spLocks noChangeShapeType="1"/>
            </p:cNvSpPr>
            <p:nvPr/>
          </p:nvSpPr>
          <p:spPr bwMode="auto">
            <a:xfrm>
              <a:off x="576" y="3456"/>
              <a:ext cx="216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30" name="Line 25"/>
            <p:cNvSpPr>
              <a:spLocks noChangeShapeType="1"/>
            </p:cNvSpPr>
            <p:nvPr/>
          </p:nvSpPr>
          <p:spPr bwMode="auto">
            <a:xfrm>
              <a:off x="576" y="1488"/>
              <a:ext cx="0" cy="19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31" name="Line 26"/>
            <p:cNvSpPr>
              <a:spLocks noChangeShapeType="1"/>
            </p:cNvSpPr>
            <p:nvPr/>
          </p:nvSpPr>
          <p:spPr bwMode="auto">
            <a:xfrm>
              <a:off x="969" y="1488"/>
              <a:ext cx="0" cy="19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32" name="Line 27"/>
            <p:cNvSpPr>
              <a:spLocks noChangeShapeType="1"/>
            </p:cNvSpPr>
            <p:nvPr/>
          </p:nvSpPr>
          <p:spPr bwMode="auto">
            <a:xfrm>
              <a:off x="2736" y="1488"/>
              <a:ext cx="0" cy="19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33" name="Text Box 28"/>
            <p:cNvSpPr txBox="1">
              <a:spLocks noChangeArrowheads="1"/>
            </p:cNvSpPr>
            <p:nvPr/>
          </p:nvSpPr>
          <p:spPr bwMode="auto">
            <a:xfrm>
              <a:off x="1169" y="1513"/>
              <a:ext cx="129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i="1">
                  <a:latin typeface="Arial" charset="0"/>
                </a:rPr>
                <a:t>n</a:t>
              </a:r>
              <a:r>
                <a:rPr lang="en-US" altLang="en-US">
                  <a:latin typeface="Arial" charset="0"/>
                </a:rPr>
                <a:t> – 5)(</a:t>
              </a:r>
              <a:r>
                <a:rPr lang="en-US" altLang="en-US" i="1">
                  <a:latin typeface="Arial" charset="0"/>
                </a:rPr>
                <a:t>n</a:t>
              </a:r>
              <a:r>
                <a:rPr lang="en-US" altLang="en-US">
                  <a:latin typeface="Arial" charset="0"/>
                </a:rPr>
                <a:t> – 2 )</a:t>
              </a:r>
            </a:p>
          </p:txBody>
        </p:sp>
        <p:sp>
          <p:nvSpPr>
            <p:cNvPr id="32834" name="Text Box 29"/>
            <p:cNvSpPr txBox="1">
              <a:spLocks noChangeArrowheads="1"/>
            </p:cNvSpPr>
            <p:nvPr/>
          </p:nvSpPr>
          <p:spPr bwMode="auto">
            <a:xfrm>
              <a:off x="998" y="1819"/>
              <a:ext cx="165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0</a:t>
              </a:r>
              <a:r>
                <a:rPr lang="en-US" altLang="en-US">
                  <a:latin typeface="Arial" charset="0"/>
                </a:rPr>
                <a:t> – 5)(</a:t>
              </a:r>
              <a:r>
                <a:rPr lang="en-US" altLang="en-US">
                  <a:solidFill>
                    <a:srgbClr val="FF0000"/>
                  </a:solidFill>
                  <a:latin typeface="Arial" charset="0"/>
                </a:rPr>
                <a:t>0</a:t>
              </a:r>
              <a:r>
                <a:rPr lang="en-US" altLang="en-US">
                  <a:latin typeface="Arial" charset="0"/>
                </a:rPr>
                <a:t> – 2) = 10</a:t>
              </a:r>
            </a:p>
          </p:txBody>
        </p:sp>
        <p:sp>
          <p:nvSpPr>
            <p:cNvPr id="32835" name="Text Box 34"/>
            <p:cNvSpPr txBox="1">
              <a:spLocks noChangeArrowheads="1"/>
            </p:cNvSpPr>
            <p:nvPr/>
          </p:nvSpPr>
          <p:spPr bwMode="auto">
            <a:xfrm>
              <a:off x="662" y="1513"/>
              <a:ext cx="23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latin typeface="Arial" charset="0"/>
                </a:rPr>
                <a:t>n</a:t>
              </a:r>
            </a:p>
          </p:txBody>
        </p:sp>
        <p:sp>
          <p:nvSpPr>
            <p:cNvPr id="32836" name="Text Box 35"/>
            <p:cNvSpPr txBox="1">
              <a:spLocks noChangeArrowheads="1"/>
            </p:cNvSpPr>
            <p:nvPr/>
          </p:nvSpPr>
          <p:spPr bwMode="auto">
            <a:xfrm>
              <a:off x="663" y="1824"/>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0</a:t>
              </a:r>
            </a:p>
          </p:txBody>
        </p:sp>
        <p:sp>
          <p:nvSpPr>
            <p:cNvPr id="32837" name="Text Box 36"/>
            <p:cNvSpPr txBox="1">
              <a:spLocks noChangeArrowheads="1"/>
            </p:cNvSpPr>
            <p:nvPr/>
          </p:nvSpPr>
          <p:spPr bwMode="auto">
            <a:xfrm>
              <a:off x="663" y="2160"/>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1</a:t>
              </a:r>
            </a:p>
          </p:txBody>
        </p:sp>
        <p:sp>
          <p:nvSpPr>
            <p:cNvPr id="32838" name="Text Box 37"/>
            <p:cNvSpPr txBox="1">
              <a:spLocks noChangeArrowheads="1"/>
            </p:cNvSpPr>
            <p:nvPr/>
          </p:nvSpPr>
          <p:spPr bwMode="auto">
            <a:xfrm>
              <a:off x="663" y="249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2</a:t>
              </a:r>
            </a:p>
          </p:txBody>
        </p:sp>
        <p:sp>
          <p:nvSpPr>
            <p:cNvPr id="32839" name="Text Box 38"/>
            <p:cNvSpPr txBox="1">
              <a:spLocks noChangeArrowheads="1"/>
            </p:cNvSpPr>
            <p:nvPr/>
          </p:nvSpPr>
          <p:spPr bwMode="auto">
            <a:xfrm>
              <a:off x="663" y="2814"/>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3</a:t>
              </a:r>
            </a:p>
          </p:txBody>
        </p:sp>
        <p:sp>
          <p:nvSpPr>
            <p:cNvPr id="32840" name="Text Box 39"/>
            <p:cNvSpPr txBox="1">
              <a:spLocks noChangeArrowheads="1"/>
            </p:cNvSpPr>
            <p:nvPr/>
          </p:nvSpPr>
          <p:spPr bwMode="auto">
            <a:xfrm>
              <a:off x="660" y="3138"/>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4</a:t>
              </a:r>
            </a:p>
          </p:txBody>
        </p:sp>
        <p:sp>
          <p:nvSpPr>
            <p:cNvPr id="32841" name="Line 40"/>
            <p:cNvSpPr>
              <a:spLocks noChangeShapeType="1"/>
            </p:cNvSpPr>
            <p:nvPr/>
          </p:nvSpPr>
          <p:spPr bwMode="auto">
            <a:xfrm>
              <a:off x="576" y="1824"/>
              <a:ext cx="2160" cy="0"/>
            </a:xfrm>
            <a:prstGeom prst="line">
              <a:avLst/>
            </a:prstGeom>
            <a:noFill/>
            <a:ln w="28575">
              <a:solidFill>
                <a:srgbClr val="33CC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42" name="Text Box 80"/>
            <p:cNvSpPr txBox="1">
              <a:spLocks noChangeArrowheads="1"/>
            </p:cNvSpPr>
            <p:nvPr/>
          </p:nvSpPr>
          <p:spPr bwMode="auto">
            <a:xfrm>
              <a:off x="999" y="2160"/>
              <a:ext cx="15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1</a:t>
              </a:r>
              <a:r>
                <a:rPr lang="en-US" altLang="en-US">
                  <a:latin typeface="Arial" charset="0"/>
                </a:rPr>
                <a:t> – 5)(</a:t>
              </a:r>
              <a:r>
                <a:rPr lang="en-US" altLang="en-US">
                  <a:solidFill>
                    <a:srgbClr val="FF0000"/>
                  </a:solidFill>
                  <a:latin typeface="Arial" charset="0"/>
                </a:rPr>
                <a:t>1</a:t>
              </a:r>
              <a:r>
                <a:rPr lang="en-US" altLang="en-US">
                  <a:latin typeface="Arial" charset="0"/>
                </a:rPr>
                <a:t> – 2) = 4</a:t>
              </a:r>
            </a:p>
          </p:txBody>
        </p:sp>
        <p:sp>
          <p:nvSpPr>
            <p:cNvPr id="32843" name="Text Box 81"/>
            <p:cNvSpPr txBox="1">
              <a:spLocks noChangeArrowheads="1"/>
            </p:cNvSpPr>
            <p:nvPr/>
          </p:nvSpPr>
          <p:spPr bwMode="auto">
            <a:xfrm>
              <a:off x="1008" y="2496"/>
              <a:ext cx="15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2</a:t>
              </a:r>
              <a:r>
                <a:rPr lang="en-US" altLang="en-US">
                  <a:latin typeface="Arial" charset="0"/>
                </a:rPr>
                <a:t> – 5)(</a:t>
              </a:r>
              <a:r>
                <a:rPr lang="en-US" altLang="en-US">
                  <a:solidFill>
                    <a:srgbClr val="FF0000"/>
                  </a:solidFill>
                  <a:latin typeface="Arial" charset="0"/>
                </a:rPr>
                <a:t>2</a:t>
              </a:r>
              <a:r>
                <a:rPr lang="en-US" altLang="en-US">
                  <a:latin typeface="Arial" charset="0"/>
                </a:rPr>
                <a:t> – 2) = 0</a:t>
              </a:r>
            </a:p>
          </p:txBody>
        </p:sp>
        <p:sp>
          <p:nvSpPr>
            <p:cNvPr id="32844" name="Text Box 82"/>
            <p:cNvSpPr txBox="1">
              <a:spLocks noChangeArrowheads="1"/>
            </p:cNvSpPr>
            <p:nvPr/>
          </p:nvSpPr>
          <p:spPr bwMode="auto">
            <a:xfrm>
              <a:off x="1008" y="2802"/>
              <a:ext cx="171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3</a:t>
              </a:r>
              <a:r>
                <a:rPr lang="en-US" altLang="en-US">
                  <a:latin typeface="Arial" charset="0"/>
                </a:rPr>
                <a:t> – 5)(</a:t>
              </a:r>
              <a:r>
                <a:rPr lang="en-US" altLang="en-US">
                  <a:solidFill>
                    <a:srgbClr val="FF0000"/>
                  </a:solidFill>
                  <a:latin typeface="Arial" charset="0"/>
                </a:rPr>
                <a:t>3</a:t>
              </a:r>
              <a:r>
                <a:rPr lang="en-US" altLang="en-US">
                  <a:latin typeface="Arial" charset="0"/>
                </a:rPr>
                <a:t> – 2) = –2 </a:t>
              </a:r>
            </a:p>
          </p:txBody>
        </p:sp>
        <p:sp>
          <p:nvSpPr>
            <p:cNvPr id="32845" name="Text Box 84"/>
            <p:cNvSpPr txBox="1">
              <a:spLocks noChangeArrowheads="1"/>
            </p:cNvSpPr>
            <p:nvPr/>
          </p:nvSpPr>
          <p:spPr bwMode="auto">
            <a:xfrm>
              <a:off x="1008" y="3141"/>
              <a:ext cx="171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a:t>
              </a:r>
              <a:r>
                <a:rPr lang="en-US" altLang="en-US">
                  <a:solidFill>
                    <a:srgbClr val="FF0000"/>
                  </a:solidFill>
                  <a:latin typeface="Arial" charset="0"/>
                </a:rPr>
                <a:t>4</a:t>
              </a:r>
              <a:r>
                <a:rPr lang="en-US" altLang="en-US">
                  <a:latin typeface="Arial" charset="0"/>
                </a:rPr>
                <a:t> – 5)(</a:t>
              </a:r>
              <a:r>
                <a:rPr lang="en-US" altLang="en-US">
                  <a:solidFill>
                    <a:srgbClr val="FF0000"/>
                  </a:solidFill>
                  <a:latin typeface="Arial" charset="0"/>
                </a:rPr>
                <a:t>4</a:t>
              </a:r>
              <a:r>
                <a:rPr lang="en-US" altLang="en-US">
                  <a:latin typeface="Arial" charset="0"/>
                </a:rPr>
                <a:t> – 2) = –2 </a:t>
              </a:r>
            </a:p>
          </p:txBody>
        </p:sp>
      </p:grpSp>
      <p:grpSp>
        <p:nvGrpSpPr>
          <p:cNvPr id="3" name="Group 88"/>
          <p:cNvGrpSpPr>
            <a:grpSpLocks/>
          </p:cNvGrpSpPr>
          <p:nvPr/>
        </p:nvGrpSpPr>
        <p:grpSpPr bwMode="auto">
          <a:xfrm>
            <a:off x="5257800" y="2498725"/>
            <a:ext cx="3429000" cy="3124200"/>
            <a:chOff x="3312" y="1488"/>
            <a:chExt cx="2160" cy="1968"/>
          </a:xfrm>
        </p:grpSpPr>
        <p:grpSp>
          <p:nvGrpSpPr>
            <p:cNvPr id="32775" name="Group 42"/>
            <p:cNvGrpSpPr>
              <a:grpSpLocks/>
            </p:cNvGrpSpPr>
            <p:nvPr/>
          </p:nvGrpSpPr>
          <p:grpSpPr bwMode="auto">
            <a:xfrm>
              <a:off x="3312" y="1488"/>
              <a:ext cx="2160" cy="1968"/>
              <a:chOff x="3312" y="1488"/>
              <a:chExt cx="2160" cy="1968"/>
            </a:xfrm>
          </p:grpSpPr>
          <p:sp>
            <p:nvSpPr>
              <p:cNvPr id="32789" name="Rectangle 43"/>
              <p:cNvSpPr>
                <a:spLocks noChangeArrowheads="1"/>
              </p:cNvSpPr>
              <p:nvPr/>
            </p:nvSpPr>
            <p:spPr bwMode="auto">
              <a:xfrm>
                <a:off x="3705" y="3128"/>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0" name="Rectangle 44"/>
              <p:cNvSpPr>
                <a:spLocks noChangeArrowheads="1"/>
              </p:cNvSpPr>
              <p:nvPr/>
            </p:nvSpPr>
            <p:spPr bwMode="auto">
              <a:xfrm>
                <a:off x="3312" y="3128"/>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1" name="Rectangle 45"/>
              <p:cNvSpPr>
                <a:spLocks noChangeArrowheads="1"/>
              </p:cNvSpPr>
              <p:nvPr/>
            </p:nvSpPr>
            <p:spPr bwMode="auto">
              <a:xfrm>
                <a:off x="3705" y="2800"/>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2" name="Rectangle 46"/>
              <p:cNvSpPr>
                <a:spLocks noChangeArrowheads="1"/>
              </p:cNvSpPr>
              <p:nvPr/>
            </p:nvSpPr>
            <p:spPr bwMode="auto">
              <a:xfrm>
                <a:off x="3312" y="2800"/>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3" name="Rectangle 47"/>
              <p:cNvSpPr>
                <a:spLocks noChangeArrowheads="1"/>
              </p:cNvSpPr>
              <p:nvPr/>
            </p:nvSpPr>
            <p:spPr bwMode="auto">
              <a:xfrm>
                <a:off x="3705" y="2472"/>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4" name="Rectangle 48"/>
              <p:cNvSpPr>
                <a:spLocks noChangeArrowheads="1"/>
              </p:cNvSpPr>
              <p:nvPr/>
            </p:nvSpPr>
            <p:spPr bwMode="auto">
              <a:xfrm>
                <a:off x="3312" y="2472"/>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5" name="Rectangle 49"/>
              <p:cNvSpPr>
                <a:spLocks noChangeArrowheads="1"/>
              </p:cNvSpPr>
              <p:nvPr/>
            </p:nvSpPr>
            <p:spPr bwMode="auto">
              <a:xfrm>
                <a:off x="3705" y="2144"/>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6" name="Rectangle 50"/>
              <p:cNvSpPr>
                <a:spLocks noChangeArrowheads="1"/>
              </p:cNvSpPr>
              <p:nvPr/>
            </p:nvSpPr>
            <p:spPr bwMode="auto">
              <a:xfrm>
                <a:off x="3312" y="2144"/>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7" name="Rectangle 51"/>
              <p:cNvSpPr>
                <a:spLocks noChangeArrowheads="1"/>
              </p:cNvSpPr>
              <p:nvPr/>
            </p:nvSpPr>
            <p:spPr bwMode="auto">
              <a:xfrm>
                <a:off x="3705" y="1816"/>
                <a:ext cx="1767"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8" name="Rectangle 52"/>
              <p:cNvSpPr>
                <a:spLocks noChangeArrowheads="1"/>
              </p:cNvSpPr>
              <p:nvPr/>
            </p:nvSpPr>
            <p:spPr bwMode="auto">
              <a:xfrm>
                <a:off x="3312" y="1816"/>
                <a:ext cx="39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799" name="Rectangle 53"/>
              <p:cNvSpPr>
                <a:spLocks noChangeArrowheads="1"/>
              </p:cNvSpPr>
              <p:nvPr/>
            </p:nvSpPr>
            <p:spPr bwMode="auto">
              <a:xfrm>
                <a:off x="3705" y="1488"/>
                <a:ext cx="1767" cy="32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00" name="Rectangle 54"/>
              <p:cNvSpPr>
                <a:spLocks noChangeArrowheads="1"/>
              </p:cNvSpPr>
              <p:nvPr/>
            </p:nvSpPr>
            <p:spPr bwMode="auto">
              <a:xfrm>
                <a:off x="3312" y="1488"/>
                <a:ext cx="393" cy="32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20000"/>
                  </a:spcBef>
                </a:pPr>
                <a:endParaRPr lang="en-US" altLang="en-US" sz="2800" b="0">
                  <a:latin typeface="Arial" charset="0"/>
                </a:endParaRPr>
              </a:p>
            </p:txBody>
          </p:sp>
          <p:sp>
            <p:nvSpPr>
              <p:cNvPr id="32801" name="Line 55"/>
              <p:cNvSpPr>
                <a:spLocks noChangeShapeType="1"/>
              </p:cNvSpPr>
              <p:nvPr/>
            </p:nvSpPr>
            <p:spPr bwMode="auto">
              <a:xfrm>
                <a:off x="3312" y="1488"/>
                <a:ext cx="216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02" name="Line 56"/>
              <p:cNvSpPr>
                <a:spLocks noChangeShapeType="1"/>
              </p:cNvSpPr>
              <p:nvPr/>
            </p:nvSpPr>
            <p:spPr bwMode="auto">
              <a:xfrm>
                <a:off x="3312" y="1816"/>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03" name="Line 57"/>
              <p:cNvSpPr>
                <a:spLocks noChangeShapeType="1"/>
              </p:cNvSpPr>
              <p:nvPr/>
            </p:nvSpPr>
            <p:spPr bwMode="auto">
              <a:xfrm>
                <a:off x="3312" y="2144"/>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04" name="Line 58"/>
              <p:cNvSpPr>
                <a:spLocks noChangeShapeType="1"/>
              </p:cNvSpPr>
              <p:nvPr/>
            </p:nvSpPr>
            <p:spPr bwMode="auto">
              <a:xfrm>
                <a:off x="3312" y="2472"/>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05" name="Line 59"/>
              <p:cNvSpPr>
                <a:spLocks noChangeShapeType="1"/>
              </p:cNvSpPr>
              <p:nvPr/>
            </p:nvSpPr>
            <p:spPr bwMode="auto">
              <a:xfrm>
                <a:off x="3312" y="2800"/>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06" name="Line 60"/>
              <p:cNvSpPr>
                <a:spLocks noChangeShapeType="1"/>
              </p:cNvSpPr>
              <p:nvPr/>
            </p:nvSpPr>
            <p:spPr bwMode="auto">
              <a:xfrm>
                <a:off x="3312" y="3128"/>
                <a:ext cx="21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07" name="Line 61"/>
              <p:cNvSpPr>
                <a:spLocks noChangeShapeType="1"/>
              </p:cNvSpPr>
              <p:nvPr/>
            </p:nvSpPr>
            <p:spPr bwMode="auto">
              <a:xfrm>
                <a:off x="3312" y="3456"/>
                <a:ext cx="216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08" name="Line 62"/>
              <p:cNvSpPr>
                <a:spLocks noChangeShapeType="1"/>
              </p:cNvSpPr>
              <p:nvPr/>
            </p:nvSpPr>
            <p:spPr bwMode="auto">
              <a:xfrm>
                <a:off x="3312" y="1488"/>
                <a:ext cx="0" cy="19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09" name="Line 63"/>
              <p:cNvSpPr>
                <a:spLocks noChangeShapeType="1"/>
              </p:cNvSpPr>
              <p:nvPr/>
            </p:nvSpPr>
            <p:spPr bwMode="auto">
              <a:xfrm>
                <a:off x="3705" y="1488"/>
                <a:ext cx="0" cy="19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10" name="Line 64"/>
              <p:cNvSpPr>
                <a:spLocks noChangeShapeType="1"/>
              </p:cNvSpPr>
              <p:nvPr/>
            </p:nvSpPr>
            <p:spPr bwMode="auto">
              <a:xfrm>
                <a:off x="5472" y="1488"/>
                <a:ext cx="0" cy="1968"/>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2776" name="Text Box 65"/>
            <p:cNvSpPr txBox="1">
              <a:spLocks noChangeArrowheads="1"/>
            </p:cNvSpPr>
            <p:nvPr/>
          </p:nvSpPr>
          <p:spPr bwMode="auto">
            <a:xfrm>
              <a:off x="3905" y="1513"/>
              <a:ext cx="11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latin typeface="Arial" charset="0"/>
                </a:rPr>
                <a:t>n</a:t>
              </a:r>
              <a:r>
                <a:rPr lang="en-US" altLang="en-US" baseline="30000">
                  <a:latin typeface="Arial" charset="0"/>
                </a:rPr>
                <a:t>2</a:t>
              </a:r>
              <a:r>
                <a:rPr lang="en-US" altLang="en-US">
                  <a:latin typeface="Arial" charset="0"/>
                </a:rPr>
                <a:t> –7</a:t>
              </a:r>
              <a:r>
                <a:rPr lang="en-US" altLang="en-US" i="1">
                  <a:latin typeface="Arial" charset="0"/>
                </a:rPr>
                <a:t>n</a:t>
              </a:r>
              <a:r>
                <a:rPr lang="en-US" altLang="en-US">
                  <a:latin typeface="Arial" charset="0"/>
                </a:rPr>
                <a:t> + 10</a:t>
              </a:r>
            </a:p>
          </p:txBody>
        </p:sp>
        <p:sp>
          <p:nvSpPr>
            <p:cNvPr id="32777" name="Text Box 66"/>
            <p:cNvSpPr txBox="1">
              <a:spLocks noChangeArrowheads="1"/>
            </p:cNvSpPr>
            <p:nvPr/>
          </p:nvSpPr>
          <p:spPr bwMode="auto">
            <a:xfrm>
              <a:off x="3687" y="1824"/>
              <a:ext cx="16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0</a:t>
              </a:r>
              <a:r>
                <a:rPr lang="en-US" altLang="en-US" baseline="30000">
                  <a:latin typeface="Arial" charset="0"/>
                </a:rPr>
                <a:t>2</a:t>
              </a:r>
              <a:r>
                <a:rPr lang="en-US" altLang="en-US">
                  <a:latin typeface="Arial" charset="0"/>
                </a:rPr>
                <a:t> –7(</a:t>
              </a:r>
              <a:r>
                <a:rPr lang="en-US" altLang="en-US">
                  <a:solidFill>
                    <a:srgbClr val="FF0000"/>
                  </a:solidFill>
                  <a:latin typeface="Arial" charset="0"/>
                </a:rPr>
                <a:t>0</a:t>
              </a:r>
              <a:r>
                <a:rPr lang="en-US" altLang="en-US">
                  <a:latin typeface="Arial" charset="0"/>
                </a:rPr>
                <a:t>) + 10 = 10</a:t>
              </a:r>
            </a:p>
          </p:txBody>
        </p:sp>
        <p:sp>
          <p:nvSpPr>
            <p:cNvPr id="32778" name="Text Box 67"/>
            <p:cNvSpPr txBox="1">
              <a:spLocks noChangeArrowheads="1"/>
            </p:cNvSpPr>
            <p:nvPr/>
          </p:nvSpPr>
          <p:spPr bwMode="auto">
            <a:xfrm>
              <a:off x="3376" y="1515"/>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i="1">
                  <a:latin typeface="Arial" charset="0"/>
                </a:rPr>
                <a:t>y</a:t>
              </a:r>
            </a:p>
          </p:txBody>
        </p:sp>
        <p:sp>
          <p:nvSpPr>
            <p:cNvPr id="32779" name="Text Box 68"/>
            <p:cNvSpPr txBox="1">
              <a:spLocks noChangeArrowheads="1"/>
            </p:cNvSpPr>
            <p:nvPr/>
          </p:nvSpPr>
          <p:spPr bwMode="auto">
            <a:xfrm>
              <a:off x="3377" y="182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0</a:t>
              </a:r>
            </a:p>
          </p:txBody>
        </p:sp>
        <p:sp>
          <p:nvSpPr>
            <p:cNvPr id="32780" name="Text Box 69"/>
            <p:cNvSpPr txBox="1">
              <a:spLocks noChangeArrowheads="1"/>
            </p:cNvSpPr>
            <p:nvPr/>
          </p:nvSpPr>
          <p:spPr bwMode="auto">
            <a:xfrm>
              <a:off x="3377" y="2162"/>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1</a:t>
              </a:r>
            </a:p>
          </p:txBody>
        </p:sp>
        <p:sp>
          <p:nvSpPr>
            <p:cNvPr id="32781" name="Text Box 70"/>
            <p:cNvSpPr txBox="1">
              <a:spLocks noChangeArrowheads="1"/>
            </p:cNvSpPr>
            <p:nvPr/>
          </p:nvSpPr>
          <p:spPr bwMode="auto">
            <a:xfrm>
              <a:off x="3377" y="2498"/>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2</a:t>
              </a:r>
            </a:p>
          </p:txBody>
        </p:sp>
        <p:sp>
          <p:nvSpPr>
            <p:cNvPr id="32782" name="Text Box 71"/>
            <p:cNvSpPr txBox="1">
              <a:spLocks noChangeArrowheads="1"/>
            </p:cNvSpPr>
            <p:nvPr/>
          </p:nvSpPr>
          <p:spPr bwMode="auto">
            <a:xfrm>
              <a:off x="3377" y="281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3</a:t>
              </a:r>
            </a:p>
          </p:txBody>
        </p:sp>
        <p:sp>
          <p:nvSpPr>
            <p:cNvPr id="32783" name="Text Box 72"/>
            <p:cNvSpPr txBox="1">
              <a:spLocks noChangeArrowheads="1"/>
            </p:cNvSpPr>
            <p:nvPr/>
          </p:nvSpPr>
          <p:spPr bwMode="auto">
            <a:xfrm>
              <a:off x="3374" y="3140"/>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latin typeface="Arial" charset="0"/>
                </a:rPr>
                <a:t>4</a:t>
              </a:r>
            </a:p>
          </p:txBody>
        </p:sp>
        <p:sp>
          <p:nvSpPr>
            <p:cNvPr id="32784" name="Text Box 75"/>
            <p:cNvSpPr txBox="1">
              <a:spLocks noChangeArrowheads="1"/>
            </p:cNvSpPr>
            <p:nvPr/>
          </p:nvSpPr>
          <p:spPr bwMode="auto">
            <a:xfrm>
              <a:off x="3687" y="2820"/>
              <a:ext cx="17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3</a:t>
              </a:r>
              <a:r>
                <a:rPr lang="en-US" altLang="en-US" baseline="30000">
                  <a:latin typeface="Arial" charset="0"/>
                </a:rPr>
                <a:t>2</a:t>
              </a:r>
              <a:r>
                <a:rPr lang="en-US" altLang="en-US">
                  <a:latin typeface="Arial" charset="0"/>
                </a:rPr>
                <a:t> – 7(</a:t>
              </a:r>
              <a:r>
                <a:rPr lang="en-US" altLang="en-US">
                  <a:solidFill>
                    <a:srgbClr val="FF0000"/>
                  </a:solidFill>
                  <a:latin typeface="Arial" charset="0"/>
                </a:rPr>
                <a:t>3</a:t>
              </a:r>
              <a:r>
                <a:rPr lang="en-US" altLang="en-US">
                  <a:latin typeface="Arial" charset="0"/>
                </a:rPr>
                <a:t>) + 10 = –2 </a:t>
              </a:r>
            </a:p>
          </p:txBody>
        </p:sp>
        <p:sp>
          <p:nvSpPr>
            <p:cNvPr id="32785" name="Line 77"/>
            <p:cNvSpPr>
              <a:spLocks noChangeShapeType="1"/>
            </p:cNvSpPr>
            <p:nvPr/>
          </p:nvSpPr>
          <p:spPr bwMode="auto">
            <a:xfrm>
              <a:off x="3312" y="1824"/>
              <a:ext cx="2160" cy="0"/>
            </a:xfrm>
            <a:prstGeom prst="line">
              <a:avLst/>
            </a:prstGeom>
            <a:noFill/>
            <a:ln w="28575">
              <a:solidFill>
                <a:srgbClr val="33CC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6" name="Text Box 83"/>
            <p:cNvSpPr txBox="1">
              <a:spLocks noChangeArrowheads="1"/>
            </p:cNvSpPr>
            <p:nvPr/>
          </p:nvSpPr>
          <p:spPr bwMode="auto">
            <a:xfrm>
              <a:off x="3687" y="2496"/>
              <a:ext cx="165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2</a:t>
              </a:r>
              <a:r>
                <a:rPr lang="en-US" altLang="en-US" baseline="30000">
                  <a:latin typeface="Arial" charset="0"/>
                </a:rPr>
                <a:t>2</a:t>
              </a:r>
              <a:r>
                <a:rPr lang="en-US" altLang="en-US">
                  <a:latin typeface="Arial" charset="0"/>
                </a:rPr>
                <a:t> – 7(</a:t>
              </a:r>
              <a:r>
                <a:rPr lang="en-US" altLang="en-US">
                  <a:solidFill>
                    <a:srgbClr val="FF0000"/>
                  </a:solidFill>
                  <a:latin typeface="Arial" charset="0"/>
                </a:rPr>
                <a:t>2</a:t>
              </a:r>
              <a:r>
                <a:rPr lang="en-US" altLang="en-US">
                  <a:latin typeface="Arial" charset="0"/>
                </a:rPr>
                <a:t>) + 10 = 0 </a:t>
              </a:r>
            </a:p>
          </p:txBody>
        </p:sp>
        <p:sp>
          <p:nvSpPr>
            <p:cNvPr id="32787" name="Text Box 85"/>
            <p:cNvSpPr txBox="1">
              <a:spLocks noChangeArrowheads="1"/>
            </p:cNvSpPr>
            <p:nvPr/>
          </p:nvSpPr>
          <p:spPr bwMode="auto">
            <a:xfrm>
              <a:off x="3687" y="3141"/>
              <a:ext cx="17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4</a:t>
              </a:r>
              <a:r>
                <a:rPr lang="en-US" altLang="en-US" baseline="30000">
                  <a:latin typeface="Arial" charset="0"/>
                </a:rPr>
                <a:t>2</a:t>
              </a:r>
              <a:r>
                <a:rPr lang="en-US" altLang="en-US">
                  <a:latin typeface="Arial" charset="0"/>
                </a:rPr>
                <a:t> – 7(</a:t>
              </a:r>
              <a:r>
                <a:rPr lang="en-US" altLang="en-US">
                  <a:solidFill>
                    <a:srgbClr val="FF0000"/>
                  </a:solidFill>
                  <a:latin typeface="Arial" charset="0"/>
                </a:rPr>
                <a:t>4</a:t>
              </a:r>
              <a:r>
                <a:rPr lang="en-US" altLang="en-US">
                  <a:latin typeface="Arial" charset="0"/>
                </a:rPr>
                <a:t>) + 10 = –2 </a:t>
              </a:r>
            </a:p>
          </p:txBody>
        </p:sp>
        <p:sp>
          <p:nvSpPr>
            <p:cNvPr id="32788" name="Text Box 86"/>
            <p:cNvSpPr txBox="1">
              <a:spLocks noChangeArrowheads="1"/>
            </p:cNvSpPr>
            <p:nvPr/>
          </p:nvSpPr>
          <p:spPr bwMode="auto">
            <a:xfrm>
              <a:off x="3687" y="2160"/>
              <a:ext cx="165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a:solidFill>
                    <a:srgbClr val="FF0000"/>
                  </a:solidFill>
                  <a:latin typeface="Arial" charset="0"/>
                </a:rPr>
                <a:t>1</a:t>
              </a:r>
              <a:r>
                <a:rPr lang="en-US" altLang="en-US" baseline="30000">
                  <a:latin typeface="Arial" charset="0"/>
                </a:rPr>
                <a:t>2</a:t>
              </a:r>
              <a:r>
                <a:rPr lang="en-US" altLang="en-US">
                  <a:latin typeface="Arial" charset="0"/>
                </a:rPr>
                <a:t> – 7(</a:t>
              </a:r>
              <a:r>
                <a:rPr lang="en-US" altLang="en-US">
                  <a:solidFill>
                    <a:srgbClr val="FF0000"/>
                  </a:solidFill>
                  <a:latin typeface="Arial" charset="0"/>
                </a:rPr>
                <a:t>1</a:t>
              </a:r>
              <a:r>
                <a:rPr lang="en-US" altLang="en-US">
                  <a:latin typeface="Arial" charset="0"/>
                </a:rPr>
                <a:t>) + 10 = 4 </a:t>
              </a:r>
            </a:p>
          </p:txBody>
        </p:sp>
      </p:grpSp>
      <p:sp>
        <p:nvSpPr>
          <p:cNvPr id="32774" name="Text Box 8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4 Continued</a:t>
            </a:r>
            <a:endParaRPr lang="en-US" altLang="en-US" sz="2600" b="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32"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out)">
                                      <p:cBhvr>
                                        <p:cTn id="12" dur="20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6510"/>
                                        </p:tgtEl>
                                        <p:attrNameLst>
                                          <p:attrName>style.visibility</p:attrName>
                                        </p:attrNameLst>
                                      </p:cBhvr>
                                      <p:to>
                                        <p:strVal val="visible"/>
                                      </p:to>
                                    </p:set>
                                    <p:animEffect transition="in" filter="wipe(down)">
                                      <p:cBhvr>
                                        <p:cTn id="17" dur="1000"/>
                                        <p:tgtEl>
                                          <p:spTgt spid="146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5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006699"/>
                </a:solidFill>
                <a:latin typeface="Arial Black" pitchFamily="34" charset="0"/>
              </a:rPr>
              <a:t>Lesson Quiz: Part I</a:t>
            </a:r>
          </a:p>
        </p:txBody>
      </p:sp>
      <p:sp>
        <p:nvSpPr>
          <p:cNvPr id="33795" name="Text Box 6"/>
          <p:cNvSpPr txBox="1">
            <a:spLocks noChangeArrowheads="1"/>
          </p:cNvSpPr>
          <p:nvPr/>
        </p:nvSpPr>
        <p:spPr bwMode="auto">
          <a:xfrm>
            <a:off x="457200" y="2185988"/>
            <a:ext cx="8153400"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a:t>Factor each trinomial.</a:t>
            </a:r>
            <a:endParaRPr lang="en-US" altLang="en-US" sz="2000" b="0"/>
          </a:p>
          <a:p>
            <a:pPr>
              <a:lnSpc>
                <a:spcPct val="125000"/>
              </a:lnSpc>
              <a:spcBef>
                <a:spcPct val="50000"/>
              </a:spcBef>
            </a:pPr>
            <a:r>
              <a:rPr lang="en-US" altLang="en-US"/>
              <a:t>1.</a:t>
            </a:r>
            <a:r>
              <a:rPr lang="en-US" altLang="en-US" b="0"/>
              <a:t> </a:t>
            </a:r>
            <a:r>
              <a:rPr lang="en-US" altLang="en-US" b="0" i="1"/>
              <a:t>x</a:t>
            </a:r>
            <a:r>
              <a:rPr lang="en-US" altLang="en-US" b="0" baseline="30000"/>
              <a:t>2</a:t>
            </a:r>
            <a:r>
              <a:rPr lang="en-US" altLang="en-US" b="0"/>
              <a:t> – 11</a:t>
            </a:r>
            <a:r>
              <a:rPr lang="en-US" altLang="en-US" b="0" i="1"/>
              <a:t>x </a:t>
            </a:r>
            <a:r>
              <a:rPr lang="en-US" altLang="en-US" b="0"/>
              <a:t>+ 30  		</a:t>
            </a:r>
          </a:p>
          <a:p>
            <a:pPr>
              <a:lnSpc>
                <a:spcPct val="125000"/>
              </a:lnSpc>
              <a:spcBef>
                <a:spcPct val="50000"/>
              </a:spcBef>
            </a:pPr>
            <a:r>
              <a:rPr lang="en-US" altLang="en-US"/>
              <a:t>2.</a:t>
            </a:r>
            <a:r>
              <a:rPr lang="en-US" altLang="en-US" b="0"/>
              <a:t> </a:t>
            </a:r>
            <a:r>
              <a:rPr lang="en-US" altLang="en-US" b="0" i="1"/>
              <a:t>x</a:t>
            </a:r>
            <a:r>
              <a:rPr lang="en-US" altLang="en-US" b="0" baseline="30000"/>
              <a:t>2</a:t>
            </a:r>
            <a:r>
              <a:rPr lang="en-US" altLang="en-US" b="0"/>
              <a:t> + 10</a:t>
            </a:r>
            <a:r>
              <a:rPr lang="en-US" altLang="en-US" b="0" i="1"/>
              <a:t>x + </a:t>
            </a:r>
            <a:r>
              <a:rPr lang="en-US" altLang="en-US" b="0"/>
              <a:t>9 </a:t>
            </a:r>
            <a:endParaRPr lang="en-US" altLang="en-US"/>
          </a:p>
          <a:p>
            <a:pPr>
              <a:lnSpc>
                <a:spcPct val="125000"/>
              </a:lnSpc>
              <a:spcBef>
                <a:spcPct val="50000"/>
              </a:spcBef>
            </a:pPr>
            <a:r>
              <a:rPr lang="en-US" altLang="en-US"/>
              <a:t>3.</a:t>
            </a:r>
            <a:r>
              <a:rPr lang="en-US" altLang="en-US" b="0"/>
              <a:t> </a:t>
            </a:r>
            <a:r>
              <a:rPr lang="en-US" altLang="en-US" b="0" i="1"/>
              <a:t>x</a:t>
            </a:r>
            <a:r>
              <a:rPr lang="en-US" altLang="en-US" b="0" baseline="30000"/>
              <a:t>2</a:t>
            </a:r>
            <a:r>
              <a:rPr lang="en-US" altLang="en-US" b="0"/>
              <a:t> – 6</a:t>
            </a:r>
            <a:r>
              <a:rPr lang="en-US" altLang="en-US" b="0" i="1"/>
              <a:t>x</a:t>
            </a:r>
            <a:r>
              <a:rPr lang="en-US" altLang="en-US" b="0"/>
              <a:t> – 27  </a:t>
            </a:r>
            <a:endParaRPr lang="en-US" altLang="en-US"/>
          </a:p>
          <a:p>
            <a:pPr>
              <a:lnSpc>
                <a:spcPct val="125000"/>
              </a:lnSpc>
              <a:spcBef>
                <a:spcPct val="50000"/>
              </a:spcBef>
            </a:pPr>
            <a:r>
              <a:rPr lang="en-US" altLang="en-US"/>
              <a:t>4.</a:t>
            </a:r>
            <a:r>
              <a:rPr lang="en-US" altLang="en-US" b="0"/>
              <a:t> </a:t>
            </a:r>
            <a:r>
              <a:rPr lang="en-US" altLang="en-US" b="0" i="1"/>
              <a:t>x</a:t>
            </a:r>
            <a:r>
              <a:rPr lang="en-US" altLang="en-US" b="0" baseline="30000"/>
              <a:t>2</a:t>
            </a:r>
            <a:r>
              <a:rPr lang="en-US" altLang="en-US" b="0"/>
              <a:t> + 14</a:t>
            </a:r>
            <a:r>
              <a:rPr lang="en-US" altLang="en-US" b="0" i="1"/>
              <a:t>x</a:t>
            </a:r>
            <a:r>
              <a:rPr lang="en-US" altLang="en-US" b="0"/>
              <a:t> – 32  </a:t>
            </a:r>
          </a:p>
          <a:p>
            <a:pPr>
              <a:spcBef>
                <a:spcPct val="50000"/>
              </a:spcBef>
            </a:pPr>
            <a:r>
              <a:rPr lang="en-US" altLang="en-US" sz="800" b="0">
                <a:latin typeface="Arial" charset="0"/>
              </a:rPr>
              <a:t> </a:t>
            </a:r>
          </a:p>
          <a:p>
            <a:pPr>
              <a:spcBef>
                <a:spcPct val="50000"/>
              </a:spcBef>
            </a:pPr>
            <a:endParaRPr lang="en-US" altLang="en-US" sz="800" b="0">
              <a:latin typeface="Arial" charset="0"/>
            </a:endParaRPr>
          </a:p>
        </p:txBody>
      </p:sp>
      <p:sp>
        <p:nvSpPr>
          <p:cNvPr id="147464" name="Text Box 8"/>
          <p:cNvSpPr txBox="1">
            <a:spLocks noChangeArrowheads="1"/>
          </p:cNvSpPr>
          <p:nvPr/>
        </p:nvSpPr>
        <p:spPr bwMode="auto">
          <a:xfrm>
            <a:off x="3352800" y="4752975"/>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b="0">
                <a:solidFill>
                  <a:srgbClr val="FF0000"/>
                </a:solidFill>
              </a:rPr>
              <a:t>(</a:t>
            </a:r>
            <a:r>
              <a:rPr lang="en-US" altLang="en-US" b="0" i="1">
                <a:solidFill>
                  <a:srgbClr val="FF0000"/>
                </a:solidFill>
              </a:rPr>
              <a:t>x</a:t>
            </a:r>
            <a:r>
              <a:rPr lang="en-US" altLang="en-US" b="0">
                <a:solidFill>
                  <a:srgbClr val="FF0000"/>
                </a:solidFill>
              </a:rPr>
              <a:t> + 16)(x – 2)</a:t>
            </a:r>
          </a:p>
        </p:txBody>
      </p:sp>
      <p:sp>
        <p:nvSpPr>
          <p:cNvPr id="147465" name="Text Box 9"/>
          <p:cNvSpPr txBox="1">
            <a:spLocks noChangeArrowheads="1"/>
          </p:cNvSpPr>
          <p:nvPr/>
        </p:nvSpPr>
        <p:spPr bwMode="auto">
          <a:xfrm>
            <a:off x="3378200" y="4086225"/>
            <a:ext cx="233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solidFill>
                  <a:srgbClr val="FF0000"/>
                </a:solidFill>
              </a:rPr>
              <a:t>(</a:t>
            </a:r>
            <a:r>
              <a:rPr lang="en-US" altLang="en-US" b="0" i="1">
                <a:solidFill>
                  <a:srgbClr val="FF0000"/>
                </a:solidFill>
              </a:rPr>
              <a:t>x</a:t>
            </a:r>
            <a:r>
              <a:rPr lang="en-US" altLang="en-US" b="0">
                <a:solidFill>
                  <a:srgbClr val="FF0000"/>
                </a:solidFill>
              </a:rPr>
              <a:t> </a:t>
            </a:r>
            <a:r>
              <a:rPr lang="en-US" altLang="en-US" b="0">
                <a:solidFill>
                  <a:srgbClr val="FF0000"/>
                </a:solidFill>
                <a:latin typeface="Arial" charset="0"/>
              </a:rPr>
              <a:t>–</a:t>
            </a:r>
            <a:r>
              <a:rPr lang="en-US" altLang="en-US" b="0">
                <a:solidFill>
                  <a:srgbClr val="FF0000"/>
                </a:solidFill>
              </a:rPr>
              <a:t> 9)(</a:t>
            </a:r>
            <a:r>
              <a:rPr lang="en-US" altLang="en-US" b="0" i="1">
                <a:solidFill>
                  <a:srgbClr val="FF0000"/>
                </a:solidFill>
              </a:rPr>
              <a:t>x</a:t>
            </a:r>
            <a:r>
              <a:rPr lang="en-US" altLang="en-US" b="0">
                <a:solidFill>
                  <a:srgbClr val="FF0000"/>
                </a:solidFill>
              </a:rPr>
              <a:t> + 3)</a:t>
            </a:r>
          </a:p>
        </p:txBody>
      </p:sp>
      <p:sp>
        <p:nvSpPr>
          <p:cNvPr id="147466" name="Text Box 10"/>
          <p:cNvSpPr txBox="1">
            <a:spLocks noChangeArrowheads="1"/>
          </p:cNvSpPr>
          <p:nvPr/>
        </p:nvSpPr>
        <p:spPr bwMode="auto">
          <a:xfrm>
            <a:off x="3352800" y="3457575"/>
            <a:ext cx="2416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solidFill>
                  <a:srgbClr val="FF0000"/>
                </a:solidFill>
              </a:rPr>
              <a:t>(</a:t>
            </a:r>
            <a:r>
              <a:rPr lang="en-US" altLang="en-US" b="0" i="1">
                <a:solidFill>
                  <a:srgbClr val="FF0000"/>
                </a:solidFill>
              </a:rPr>
              <a:t>x + </a:t>
            </a:r>
            <a:r>
              <a:rPr lang="en-US" altLang="en-US" b="0">
                <a:solidFill>
                  <a:srgbClr val="FF0000"/>
                </a:solidFill>
              </a:rPr>
              <a:t>1)(</a:t>
            </a:r>
            <a:r>
              <a:rPr lang="en-US" altLang="en-US" b="0" i="1">
                <a:solidFill>
                  <a:srgbClr val="FF0000"/>
                </a:solidFill>
              </a:rPr>
              <a:t>x </a:t>
            </a:r>
            <a:r>
              <a:rPr lang="en-US" altLang="en-US" b="0">
                <a:solidFill>
                  <a:srgbClr val="FF0000"/>
                </a:solidFill>
              </a:rPr>
              <a:t>+ 9)</a:t>
            </a:r>
          </a:p>
        </p:txBody>
      </p:sp>
      <p:sp>
        <p:nvSpPr>
          <p:cNvPr id="147467" name="Text Box 11"/>
          <p:cNvSpPr txBox="1">
            <a:spLocks noChangeArrowheads="1"/>
          </p:cNvSpPr>
          <p:nvPr/>
        </p:nvSpPr>
        <p:spPr bwMode="auto">
          <a:xfrm>
            <a:off x="3302000" y="2805113"/>
            <a:ext cx="241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solidFill>
                  <a:srgbClr val="FF0000"/>
                </a:solidFill>
              </a:rPr>
              <a:t>(</a:t>
            </a:r>
            <a:r>
              <a:rPr lang="en-US" altLang="en-US" b="0" i="1">
                <a:solidFill>
                  <a:srgbClr val="FF0000"/>
                </a:solidFill>
              </a:rPr>
              <a:t>x – </a:t>
            </a:r>
            <a:r>
              <a:rPr lang="en-US" altLang="en-US" b="0">
                <a:solidFill>
                  <a:srgbClr val="FF0000"/>
                </a:solidFill>
              </a:rPr>
              <a:t>5)(</a:t>
            </a:r>
            <a:r>
              <a:rPr lang="en-US" altLang="en-US" b="0" i="1">
                <a:solidFill>
                  <a:srgbClr val="FF0000"/>
                </a:solidFill>
              </a:rPr>
              <a:t>x</a:t>
            </a:r>
            <a:r>
              <a:rPr lang="en-US" altLang="en-US" b="0">
                <a:solidFill>
                  <a:srgbClr val="FF0000"/>
                </a:solidFill>
              </a:rPr>
              <a:t> – 6)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7467"/>
                                        </p:tgtEl>
                                        <p:attrNameLst>
                                          <p:attrName>style.visibility</p:attrName>
                                        </p:attrNameLst>
                                      </p:cBhvr>
                                      <p:to>
                                        <p:strVal val="visible"/>
                                      </p:to>
                                    </p:set>
                                    <p:animEffect transition="in" filter="dissolve">
                                      <p:cBhvr>
                                        <p:cTn id="7" dur="500"/>
                                        <p:tgtEl>
                                          <p:spTgt spid="1474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7466"/>
                                        </p:tgtEl>
                                        <p:attrNameLst>
                                          <p:attrName>style.visibility</p:attrName>
                                        </p:attrNameLst>
                                      </p:cBhvr>
                                      <p:to>
                                        <p:strVal val="visible"/>
                                      </p:to>
                                    </p:set>
                                    <p:animEffect transition="in" filter="dissolve">
                                      <p:cBhvr>
                                        <p:cTn id="12" dur="500"/>
                                        <p:tgtEl>
                                          <p:spTgt spid="1474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7465"/>
                                        </p:tgtEl>
                                        <p:attrNameLst>
                                          <p:attrName>style.visibility</p:attrName>
                                        </p:attrNameLst>
                                      </p:cBhvr>
                                      <p:to>
                                        <p:strVal val="visible"/>
                                      </p:to>
                                    </p:set>
                                    <p:animEffect transition="in" filter="dissolve">
                                      <p:cBhvr>
                                        <p:cTn id="17" dur="500"/>
                                        <p:tgtEl>
                                          <p:spTgt spid="14746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7464"/>
                                        </p:tgtEl>
                                        <p:attrNameLst>
                                          <p:attrName>style.visibility</p:attrName>
                                        </p:attrNameLst>
                                      </p:cBhvr>
                                      <p:to>
                                        <p:strVal val="visible"/>
                                      </p:to>
                                    </p:set>
                                    <p:animEffect transition="in" filter="dissolve">
                                      <p:cBhvr>
                                        <p:cTn id="22" dur="500"/>
                                        <p:tgtEl>
                                          <p:spTgt spid="1474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4" grpId="0" autoUpdateAnimBg="0"/>
      <p:bldP spid="147465" grpId="0"/>
      <p:bldP spid="147466" grpId="0"/>
      <p:bldP spid="14746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006699"/>
                </a:solidFill>
                <a:latin typeface="Arial Black" pitchFamily="34" charset="0"/>
              </a:rPr>
              <a:t>Lesson Quiz: Part II</a:t>
            </a:r>
          </a:p>
        </p:txBody>
      </p:sp>
      <p:sp>
        <p:nvSpPr>
          <p:cNvPr id="34819" name="Text Box 6"/>
          <p:cNvSpPr txBox="1">
            <a:spLocks noChangeArrowheads="1"/>
          </p:cNvSpPr>
          <p:nvPr/>
        </p:nvSpPr>
        <p:spPr bwMode="auto">
          <a:xfrm>
            <a:off x="457200" y="1495425"/>
            <a:ext cx="8153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a:t>Factor </a:t>
            </a:r>
            <a:r>
              <a:rPr lang="en-US" altLang="en-US" i="1"/>
              <a:t>n</a:t>
            </a:r>
            <a:r>
              <a:rPr lang="en-US" altLang="en-US" baseline="30000"/>
              <a:t>2</a:t>
            </a:r>
            <a:r>
              <a:rPr lang="en-US" altLang="en-US"/>
              <a:t> + </a:t>
            </a:r>
            <a:r>
              <a:rPr lang="en-US" altLang="en-US" i="1"/>
              <a:t>n</a:t>
            </a:r>
            <a:r>
              <a:rPr lang="en-US" altLang="en-US"/>
              <a:t> – 6. Show that the original polynomial and the factored form have the same value for </a:t>
            </a:r>
            <a:r>
              <a:rPr lang="en-US" altLang="en-US" i="1"/>
              <a:t>n</a:t>
            </a:r>
            <a:r>
              <a:rPr lang="en-US" altLang="en-US"/>
              <a:t> = 0, 1, 2, 3 ,and 4.  </a:t>
            </a:r>
            <a:r>
              <a:rPr lang="en-US" altLang="en-US" b="0"/>
              <a:t>		 </a:t>
            </a:r>
          </a:p>
          <a:p>
            <a:pPr>
              <a:spcBef>
                <a:spcPct val="50000"/>
              </a:spcBef>
            </a:pPr>
            <a:r>
              <a:rPr lang="en-US" altLang="en-US" sz="800" b="0">
                <a:latin typeface="Arial" charset="0"/>
              </a:rPr>
              <a:t> </a:t>
            </a:r>
          </a:p>
        </p:txBody>
      </p:sp>
      <p:sp>
        <p:nvSpPr>
          <p:cNvPr id="115806" name="Text Box 94"/>
          <p:cNvSpPr txBox="1">
            <a:spLocks noChangeArrowheads="1"/>
          </p:cNvSpPr>
          <p:nvPr/>
        </p:nvSpPr>
        <p:spPr bwMode="auto">
          <a:xfrm>
            <a:off x="2971800" y="2867025"/>
            <a:ext cx="2470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solidFill>
                  <a:srgbClr val="FF0000"/>
                </a:solidFill>
              </a:rPr>
              <a:t>(</a:t>
            </a:r>
            <a:r>
              <a:rPr lang="en-US" altLang="en-US" b="0" i="1">
                <a:solidFill>
                  <a:srgbClr val="FF0000"/>
                </a:solidFill>
              </a:rPr>
              <a:t>n</a:t>
            </a:r>
            <a:r>
              <a:rPr lang="en-US" altLang="en-US" b="0">
                <a:solidFill>
                  <a:srgbClr val="FF0000"/>
                </a:solidFill>
              </a:rPr>
              <a:t> + 3)(</a:t>
            </a:r>
            <a:r>
              <a:rPr lang="en-US" altLang="en-US" b="0" i="1">
                <a:solidFill>
                  <a:srgbClr val="FF0000"/>
                </a:solidFill>
              </a:rPr>
              <a:t>n </a:t>
            </a:r>
            <a:r>
              <a:rPr lang="en-US" altLang="en-US" b="0">
                <a:solidFill>
                  <a:srgbClr val="FF0000"/>
                </a:solidFill>
                <a:latin typeface="Arial" charset="0"/>
              </a:rPr>
              <a:t>–</a:t>
            </a:r>
            <a:r>
              <a:rPr lang="en-US" altLang="en-US" b="0">
                <a:solidFill>
                  <a:srgbClr val="FF0000"/>
                </a:solidFill>
              </a:rPr>
              <a:t> 2) </a:t>
            </a:r>
          </a:p>
        </p:txBody>
      </p:sp>
      <p:pic>
        <p:nvPicPr>
          <p:cNvPr id="115811" name="Picture 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324225"/>
            <a:ext cx="28098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5812"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3248025"/>
            <a:ext cx="2895600" cy="240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5806"/>
                                        </p:tgtEl>
                                        <p:attrNameLst>
                                          <p:attrName>style.visibility</p:attrName>
                                        </p:attrNameLst>
                                      </p:cBhvr>
                                      <p:to>
                                        <p:strVal val="visible"/>
                                      </p:to>
                                    </p:set>
                                    <p:animEffect transition="in" filter="checkerboard(across)">
                                      <p:cBhvr>
                                        <p:cTn id="7" dur="500"/>
                                        <p:tgtEl>
                                          <p:spTgt spid="115806"/>
                                        </p:tgtEl>
                                      </p:cBhvr>
                                    </p:animEffect>
                                  </p:childTnLst>
                                </p:cTn>
                              </p:par>
                              <p:par>
                                <p:cTn id="8" presetID="4" presetClass="entr" presetSubtype="16" fill="hold" nodeType="withEffect">
                                  <p:stCondLst>
                                    <p:cond delay="0"/>
                                  </p:stCondLst>
                                  <p:childTnLst>
                                    <p:set>
                                      <p:cBhvr>
                                        <p:cTn id="9" dur="1" fill="hold">
                                          <p:stCondLst>
                                            <p:cond delay="0"/>
                                          </p:stCondLst>
                                        </p:cTn>
                                        <p:tgtEl>
                                          <p:spTgt spid="115811"/>
                                        </p:tgtEl>
                                        <p:attrNameLst>
                                          <p:attrName>style.visibility</p:attrName>
                                        </p:attrNameLst>
                                      </p:cBhvr>
                                      <p:to>
                                        <p:strVal val="visible"/>
                                      </p:to>
                                    </p:set>
                                    <p:animEffect transition="in" filter="box(in)">
                                      <p:cBhvr>
                                        <p:cTn id="10" dur="500"/>
                                        <p:tgtEl>
                                          <p:spTgt spid="115811"/>
                                        </p:tgtEl>
                                      </p:cBhvr>
                                    </p:animEffect>
                                  </p:childTnLst>
                                </p:cTn>
                              </p:par>
                              <p:par>
                                <p:cTn id="11" presetID="4" presetClass="entr" presetSubtype="16" fill="hold" nodeType="withEffect">
                                  <p:stCondLst>
                                    <p:cond delay="0"/>
                                  </p:stCondLst>
                                  <p:childTnLst>
                                    <p:set>
                                      <p:cBhvr>
                                        <p:cTn id="12" dur="1" fill="hold">
                                          <p:stCondLst>
                                            <p:cond delay="0"/>
                                          </p:stCondLst>
                                        </p:cTn>
                                        <p:tgtEl>
                                          <p:spTgt spid="115812"/>
                                        </p:tgtEl>
                                        <p:attrNameLst>
                                          <p:attrName>style.visibility</p:attrName>
                                        </p:attrNameLst>
                                      </p:cBhvr>
                                      <p:to>
                                        <p:strVal val="visible"/>
                                      </p:to>
                                    </p:set>
                                    <p:animEffect transition="in" filter="box(in)">
                                      <p:cBhvr>
                                        <p:cTn id="13" dur="500"/>
                                        <p:tgtEl>
                                          <p:spTgt spid="1158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80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5"/>
          <p:cNvSpPr txBox="1">
            <a:spLocks noChangeArrowheads="1"/>
          </p:cNvSpPr>
          <p:nvPr/>
        </p:nvSpPr>
        <p:spPr bwMode="auto">
          <a:xfrm>
            <a:off x="533400" y="2409825"/>
            <a:ext cx="80010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In Chapter 7, you learned how to multiply two binomials using the Distributive Property or the FOIL method. In this lesson, you will learn how to factor a trinomial into two binominals.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936625" y="2566988"/>
            <a:ext cx="82073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sz="3200">
                <a:solidFill>
                  <a:schemeClr val="bg2"/>
                </a:solidFill>
              </a:rPr>
              <a:t>(</a:t>
            </a:r>
            <a:r>
              <a:rPr lang="en-US" altLang="en-US" sz="3200" i="1">
                <a:solidFill>
                  <a:schemeClr val="bg2"/>
                </a:solidFill>
              </a:rPr>
              <a:t>x</a:t>
            </a:r>
            <a:r>
              <a:rPr lang="en-US" altLang="en-US" sz="3200">
                <a:solidFill>
                  <a:schemeClr val="bg2"/>
                </a:solidFill>
              </a:rPr>
              <a:t> +</a:t>
            </a:r>
            <a:r>
              <a:rPr lang="en-US" altLang="en-US" sz="3200"/>
              <a:t> </a:t>
            </a:r>
            <a:r>
              <a:rPr lang="en-US" altLang="en-US" sz="3200">
                <a:solidFill>
                  <a:srgbClr val="33CC33"/>
                </a:solidFill>
              </a:rPr>
              <a:t>2</a:t>
            </a:r>
            <a:r>
              <a:rPr lang="en-US" altLang="en-US" sz="3200">
                <a:solidFill>
                  <a:schemeClr val="bg2"/>
                </a:solidFill>
              </a:rPr>
              <a:t>)(</a:t>
            </a:r>
            <a:r>
              <a:rPr lang="en-US" altLang="en-US" sz="3200" i="1">
                <a:solidFill>
                  <a:schemeClr val="bg2"/>
                </a:solidFill>
              </a:rPr>
              <a:t>x</a:t>
            </a:r>
            <a:r>
              <a:rPr lang="en-US" altLang="en-US" sz="3200">
                <a:solidFill>
                  <a:schemeClr val="bg2"/>
                </a:solidFill>
              </a:rPr>
              <a:t> +</a:t>
            </a:r>
            <a:r>
              <a:rPr lang="en-US" altLang="en-US" sz="3200"/>
              <a:t> </a:t>
            </a:r>
            <a:r>
              <a:rPr lang="en-US" altLang="en-US" sz="3200">
                <a:solidFill>
                  <a:srgbClr val="33CC33"/>
                </a:solidFill>
              </a:rPr>
              <a:t>5</a:t>
            </a:r>
            <a:r>
              <a:rPr lang="en-US" altLang="en-US" sz="3200">
                <a:solidFill>
                  <a:schemeClr val="bg2"/>
                </a:solidFill>
              </a:rPr>
              <a:t>) = </a:t>
            </a:r>
            <a:r>
              <a:rPr lang="en-US" altLang="en-US" sz="3200" i="1">
                <a:solidFill>
                  <a:schemeClr val="bg2"/>
                </a:solidFill>
              </a:rPr>
              <a:t>x</a:t>
            </a:r>
            <a:r>
              <a:rPr lang="en-US" altLang="en-US" sz="3200" baseline="30000">
                <a:solidFill>
                  <a:schemeClr val="bg2"/>
                </a:solidFill>
              </a:rPr>
              <a:t>2</a:t>
            </a:r>
            <a:r>
              <a:rPr lang="en-US" altLang="en-US" sz="3200">
                <a:solidFill>
                  <a:schemeClr val="bg2"/>
                </a:solidFill>
              </a:rPr>
              <a:t> + 7</a:t>
            </a:r>
            <a:r>
              <a:rPr lang="en-US" altLang="en-US" sz="3200" i="1">
                <a:solidFill>
                  <a:schemeClr val="bg2"/>
                </a:solidFill>
              </a:rPr>
              <a:t>x</a:t>
            </a:r>
            <a:r>
              <a:rPr lang="en-US" altLang="en-US" sz="3200">
                <a:solidFill>
                  <a:schemeClr val="bg2"/>
                </a:solidFill>
              </a:rPr>
              <a:t> +</a:t>
            </a:r>
            <a:r>
              <a:rPr lang="en-US" altLang="en-US" sz="3200"/>
              <a:t> </a:t>
            </a:r>
            <a:r>
              <a:rPr lang="en-US" altLang="en-US" sz="3200">
                <a:solidFill>
                  <a:srgbClr val="33CC33"/>
                </a:solidFill>
              </a:rPr>
              <a:t>10</a:t>
            </a:r>
          </a:p>
        </p:txBody>
      </p:sp>
      <p:grpSp>
        <p:nvGrpSpPr>
          <p:cNvPr id="2" name="Group 8"/>
          <p:cNvGrpSpPr>
            <a:grpSpLocks/>
          </p:cNvGrpSpPr>
          <p:nvPr/>
        </p:nvGrpSpPr>
        <p:grpSpPr bwMode="auto">
          <a:xfrm>
            <a:off x="2400300" y="3124200"/>
            <a:ext cx="5219700" cy="533400"/>
            <a:chOff x="1512" y="1450"/>
            <a:chExt cx="3288" cy="336"/>
          </a:xfrm>
        </p:grpSpPr>
        <p:sp>
          <p:nvSpPr>
            <p:cNvPr id="6150" name="AutoShape 6"/>
            <p:cNvSpPr>
              <a:spLocks/>
            </p:cNvSpPr>
            <p:nvPr/>
          </p:nvSpPr>
          <p:spPr bwMode="auto">
            <a:xfrm rot="5400000">
              <a:off x="3024" y="-24"/>
              <a:ext cx="264" cy="3288"/>
            </a:xfrm>
            <a:prstGeom prst="rightBracket">
              <a:avLst>
                <a:gd name="adj" fmla="val 103788"/>
              </a:avLst>
            </a:prstGeom>
            <a:noFill/>
            <a:ln w="28575">
              <a:solidFill>
                <a:srgbClr val="33CC33"/>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a:p>
          </p:txBody>
        </p:sp>
        <p:sp>
          <p:nvSpPr>
            <p:cNvPr id="6151" name="Arc 7"/>
            <p:cNvSpPr>
              <a:spLocks/>
            </p:cNvSpPr>
            <p:nvPr/>
          </p:nvSpPr>
          <p:spPr bwMode="auto">
            <a:xfrm rot="-562735" flipH="1" flipV="1">
              <a:off x="2496" y="1450"/>
              <a:ext cx="480" cy="336"/>
            </a:xfrm>
            <a:custGeom>
              <a:avLst/>
              <a:gdLst>
                <a:gd name="T0" fmla="*/ 0 w 21600"/>
                <a:gd name="T1" fmla="*/ 0 h 21600"/>
                <a:gd name="T2" fmla="*/ 11 w 21600"/>
                <a:gd name="T3" fmla="*/ 5 h 21600"/>
                <a:gd name="T4" fmla="*/ 0 w 21600"/>
                <a:gd name="T5" fmla="*/ 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33CC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18794" name="Text Box 10"/>
          <p:cNvSpPr txBox="1">
            <a:spLocks noChangeArrowheads="1"/>
          </p:cNvSpPr>
          <p:nvPr/>
        </p:nvSpPr>
        <p:spPr bwMode="auto">
          <a:xfrm>
            <a:off x="517525" y="4102100"/>
            <a:ext cx="78644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You can use this fact to factor a trinomial into its binomial factors. Look for two numbers that are factors of the constant term in the trinomial. Write two binomials with those numbers, and then multiply to see if you are correct.</a:t>
            </a:r>
          </a:p>
        </p:txBody>
      </p:sp>
      <p:sp>
        <p:nvSpPr>
          <p:cNvPr id="6149" name="Text Box 11"/>
          <p:cNvSpPr txBox="1">
            <a:spLocks noChangeArrowheads="1"/>
          </p:cNvSpPr>
          <p:nvPr/>
        </p:nvSpPr>
        <p:spPr bwMode="auto">
          <a:xfrm>
            <a:off x="457200" y="1066800"/>
            <a:ext cx="8001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Notice that when you multiply (</a:t>
            </a:r>
            <a:r>
              <a:rPr lang="en-US" altLang="en-US" b="0" i="1"/>
              <a:t>x</a:t>
            </a:r>
            <a:r>
              <a:rPr lang="en-US" altLang="en-US" b="0"/>
              <a:t> + 2)(</a:t>
            </a:r>
            <a:r>
              <a:rPr lang="en-US" altLang="en-US" b="0" i="1"/>
              <a:t>x</a:t>
            </a:r>
            <a:r>
              <a:rPr lang="en-US" altLang="en-US" b="0"/>
              <a:t> + 5), the constant term in the trinomial is the product of the constants in the binomials.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18794"/>
                                        </p:tgtEl>
                                        <p:attrNameLst>
                                          <p:attrName>style.visibility</p:attrName>
                                        </p:attrNameLst>
                                      </p:cBhvr>
                                      <p:to>
                                        <p:strVal val="visible"/>
                                      </p:to>
                                    </p:set>
                                    <p:animEffect transition="in" filter="diamond(in)">
                                      <p:cBhvr>
                                        <p:cTn id="12" dur="2000"/>
                                        <p:tgtEl>
                                          <p:spTgt spid="118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9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p:cNvSpPr txBox="1">
            <a:spLocks noChangeArrowheads="1"/>
          </p:cNvSpPr>
          <p:nvPr/>
        </p:nvSpPr>
        <p:spPr bwMode="auto">
          <a:xfrm>
            <a:off x="974725" y="117475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b="0"/>
          </a:p>
        </p:txBody>
      </p:sp>
      <p:sp>
        <p:nvSpPr>
          <p:cNvPr id="7171" name="Text Box 7"/>
          <p:cNvSpPr txBox="1">
            <a:spLocks noChangeArrowheads="1"/>
          </p:cNvSpPr>
          <p:nvPr/>
        </p:nvSpPr>
        <p:spPr bwMode="auto">
          <a:xfrm>
            <a:off x="0" y="873125"/>
            <a:ext cx="91440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lnSpc>
                <a:spcPct val="80000"/>
              </a:lnSpc>
              <a:spcBef>
                <a:spcPct val="50000"/>
              </a:spcBef>
            </a:pPr>
            <a:r>
              <a:rPr lang="en-US" altLang="en-US" b="0">
                <a:solidFill>
                  <a:srgbClr val="006699"/>
                </a:solidFill>
                <a:latin typeface="Arial Black" pitchFamily="34" charset="0"/>
              </a:rPr>
              <a:t>Example 1A: Factoring Trinomials by Guess and Check</a:t>
            </a:r>
            <a:endParaRPr lang="en-US" altLang="en-US" sz="2600" b="0">
              <a:solidFill>
                <a:schemeClr val="accent2"/>
              </a:solidFill>
              <a:latin typeface="Arial MT Bl" charset="0"/>
            </a:endParaRPr>
          </a:p>
        </p:txBody>
      </p:sp>
      <p:sp>
        <p:nvSpPr>
          <p:cNvPr id="7172" name="Text Box 8"/>
          <p:cNvSpPr txBox="1">
            <a:spLocks noChangeArrowheads="1"/>
          </p:cNvSpPr>
          <p:nvPr/>
        </p:nvSpPr>
        <p:spPr bwMode="auto">
          <a:xfrm>
            <a:off x="228600" y="1524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a:t>Factor </a:t>
            </a:r>
            <a:r>
              <a:rPr lang="en-US" altLang="en-US" i="1"/>
              <a:t>x</a:t>
            </a:r>
            <a:r>
              <a:rPr lang="en-US" altLang="en-US" baseline="30000"/>
              <a:t>2</a:t>
            </a:r>
            <a:r>
              <a:rPr lang="en-US" altLang="en-US"/>
              <a:t> + 15</a:t>
            </a:r>
            <a:r>
              <a:rPr lang="en-US" altLang="en-US" i="1"/>
              <a:t>x</a:t>
            </a:r>
            <a:r>
              <a:rPr lang="en-US" altLang="en-US"/>
              <a:t> + 36 by guess and check.   </a:t>
            </a:r>
          </a:p>
        </p:txBody>
      </p:sp>
      <p:grpSp>
        <p:nvGrpSpPr>
          <p:cNvPr id="2" name="Group 30"/>
          <p:cNvGrpSpPr>
            <a:grpSpLocks/>
          </p:cNvGrpSpPr>
          <p:nvPr/>
        </p:nvGrpSpPr>
        <p:grpSpPr bwMode="auto">
          <a:xfrm>
            <a:off x="1431925" y="2209800"/>
            <a:ext cx="2530475" cy="457200"/>
            <a:chOff x="902" y="1680"/>
            <a:chExt cx="1594" cy="288"/>
          </a:xfrm>
        </p:grpSpPr>
        <p:sp>
          <p:nvSpPr>
            <p:cNvPr id="7190" name="Text Box 11"/>
            <p:cNvSpPr txBox="1">
              <a:spLocks noChangeArrowheads="1"/>
            </p:cNvSpPr>
            <p:nvPr/>
          </p:nvSpPr>
          <p:spPr bwMode="auto">
            <a:xfrm>
              <a:off x="902" y="1680"/>
              <a:ext cx="15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   +   )(   +   )</a:t>
              </a:r>
            </a:p>
          </p:txBody>
        </p:sp>
        <p:sp>
          <p:nvSpPr>
            <p:cNvPr id="7191" name="Text Box 12"/>
            <p:cNvSpPr txBox="1">
              <a:spLocks noChangeArrowheads="1"/>
            </p:cNvSpPr>
            <p:nvPr/>
          </p:nvSpPr>
          <p:spPr bwMode="auto">
            <a:xfrm>
              <a:off x="1065" y="1738"/>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7192" name="Text Box 13"/>
            <p:cNvSpPr txBox="1">
              <a:spLocks noChangeArrowheads="1"/>
            </p:cNvSpPr>
            <p:nvPr/>
          </p:nvSpPr>
          <p:spPr bwMode="auto">
            <a:xfrm>
              <a:off x="1477" y="1738"/>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7193" name="Text Box 14"/>
            <p:cNvSpPr txBox="1">
              <a:spLocks noChangeArrowheads="1"/>
            </p:cNvSpPr>
            <p:nvPr/>
          </p:nvSpPr>
          <p:spPr bwMode="auto">
            <a:xfrm>
              <a:off x="1801" y="1735"/>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7194" name="Text Box 15"/>
            <p:cNvSpPr txBox="1">
              <a:spLocks noChangeArrowheads="1"/>
            </p:cNvSpPr>
            <p:nvPr/>
          </p:nvSpPr>
          <p:spPr bwMode="auto">
            <a:xfrm>
              <a:off x="2206" y="1738"/>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grpSp>
      <p:grpSp>
        <p:nvGrpSpPr>
          <p:cNvPr id="3" name="Group 31"/>
          <p:cNvGrpSpPr>
            <a:grpSpLocks/>
          </p:cNvGrpSpPr>
          <p:nvPr/>
        </p:nvGrpSpPr>
        <p:grpSpPr bwMode="auto">
          <a:xfrm>
            <a:off x="1508125" y="2743200"/>
            <a:ext cx="2460625" cy="457200"/>
            <a:chOff x="950" y="2016"/>
            <a:chExt cx="1550" cy="288"/>
          </a:xfrm>
        </p:grpSpPr>
        <p:sp>
          <p:nvSpPr>
            <p:cNvPr id="7187" name="Text Box 16"/>
            <p:cNvSpPr txBox="1">
              <a:spLocks noChangeArrowheads="1"/>
            </p:cNvSpPr>
            <p:nvPr/>
          </p:nvSpPr>
          <p:spPr bwMode="auto">
            <a:xfrm>
              <a:off x="950" y="2016"/>
              <a:ext cx="155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a:t>
              </a:r>
              <a:r>
                <a:rPr lang="en-US" altLang="en-US" b="0" i="1"/>
                <a:t>x +   </a:t>
              </a:r>
              <a:r>
                <a:rPr lang="en-US" altLang="en-US" b="0"/>
                <a:t>)(</a:t>
              </a:r>
              <a:r>
                <a:rPr lang="en-US" altLang="en-US" b="0" i="1"/>
                <a:t>x</a:t>
              </a:r>
              <a:r>
                <a:rPr lang="en-US" altLang="en-US" b="0"/>
                <a:t> +   )</a:t>
              </a:r>
            </a:p>
          </p:txBody>
        </p:sp>
        <p:sp>
          <p:nvSpPr>
            <p:cNvPr id="7188" name="Text Box 17"/>
            <p:cNvSpPr txBox="1">
              <a:spLocks noChangeArrowheads="1"/>
            </p:cNvSpPr>
            <p:nvPr/>
          </p:nvSpPr>
          <p:spPr bwMode="auto">
            <a:xfrm>
              <a:off x="1516" y="2074"/>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7189" name="Text Box 18"/>
            <p:cNvSpPr txBox="1">
              <a:spLocks noChangeArrowheads="1"/>
            </p:cNvSpPr>
            <p:nvPr/>
          </p:nvSpPr>
          <p:spPr bwMode="auto">
            <a:xfrm>
              <a:off x="2206" y="2071"/>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grpSp>
      <p:sp>
        <p:nvSpPr>
          <p:cNvPr id="119827" name="Text Box 19"/>
          <p:cNvSpPr txBox="1">
            <a:spLocks noChangeArrowheads="1"/>
          </p:cNvSpPr>
          <p:nvPr/>
        </p:nvSpPr>
        <p:spPr bwMode="auto">
          <a:xfrm>
            <a:off x="3962400" y="2254250"/>
            <a:ext cx="4283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Write two sets of parentheses.</a:t>
            </a:r>
          </a:p>
        </p:txBody>
      </p:sp>
      <p:sp>
        <p:nvSpPr>
          <p:cNvPr id="119828" name="Text Box 20"/>
          <p:cNvSpPr txBox="1">
            <a:spLocks noChangeArrowheads="1"/>
          </p:cNvSpPr>
          <p:nvPr/>
        </p:nvSpPr>
        <p:spPr bwMode="auto">
          <a:xfrm>
            <a:off x="3962400" y="2711450"/>
            <a:ext cx="5181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first term is x</a:t>
            </a:r>
            <a:r>
              <a:rPr lang="en-US" altLang="en-US" b="0" i="1" baseline="30000">
                <a:solidFill>
                  <a:srgbClr val="3333FF"/>
                </a:solidFill>
                <a:latin typeface="Arial" charset="0"/>
              </a:rPr>
              <a:t>2</a:t>
            </a:r>
            <a:r>
              <a:rPr lang="en-US" altLang="en-US" b="0" i="1">
                <a:solidFill>
                  <a:srgbClr val="3333FF"/>
                </a:solidFill>
                <a:latin typeface="Arial" charset="0"/>
              </a:rPr>
              <a:t>, so the variable terms have a coefficient of 1.</a:t>
            </a:r>
          </a:p>
        </p:txBody>
      </p:sp>
      <p:sp>
        <p:nvSpPr>
          <p:cNvPr id="119830" name="Text Box 22"/>
          <p:cNvSpPr txBox="1">
            <a:spLocks noChangeArrowheads="1"/>
          </p:cNvSpPr>
          <p:nvPr/>
        </p:nvSpPr>
        <p:spPr bwMode="auto">
          <a:xfrm>
            <a:off x="0" y="3505200"/>
            <a:ext cx="6759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The constant term in the trinomial is 36.</a:t>
            </a:r>
          </a:p>
        </p:txBody>
      </p:sp>
      <p:sp>
        <p:nvSpPr>
          <p:cNvPr id="119831" name="Text Box 23"/>
          <p:cNvSpPr txBox="1">
            <a:spLocks noChangeArrowheads="1"/>
          </p:cNvSpPr>
          <p:nvPr/>
        </p:nvSpPr>
        <p:spPr bwMode="auto">
          <a:xfrm>
            <a:off x="762000" y="39624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1</a:t>
            </a:r>
            <a:r>
              <a:rPr lang="en-US" altLang="en-US" b="0"/>
              <a:t>)(</a:t>
            </a:r>
            <a:r>
              <a:rPr lang="en-US" altLang="en-US" b="0" i="1"/>
              <a:t>x</a:t>
            </a:r>
            <a:r>
              <a:rPr lang="en-US" altLang="en-US" b="0"/>
              <a:t> + </a:t>
            </a:r>
            <a:r>
              <a:rPr lang="en-US" altLang="en-US" b="0">
                <a:solidFill>
                  <a:srgbClr val="FF0000"/>
                </a:solidFill>
              </a:rPr>
              <a:t>36</a:t>
            </a:r>
            <a:r>
              <a:rPr lang="en-US" altLang="en-US" b="0"/>
              <a:t>) = </a:t>
            </a:r>
            <a:r>
              <a:rPr lang="en-US" altLang="en-US" b="0" i="1"/>
              <a:t>x</a:t>
            </a:r>
            <a:r>
              <a:rPr lang="en-US" altLang="en-US" b="0" baseline="30000"/>
              <a:t>2</a:t>
            </a:r>
            <a:r>
              <a:rPr lang="en-US" altLang="en-US" b="0"/>
              <a:t> + </a:t>
            </a:r>
            <a:r>
              <a:rPr lang="en-US" altLang="en-US" b="0">
                <a:solidFill>
                  <a:srgbClr val="3333FF"/>
                </a:solidFill>
              </a:rPr>
              <a:t>37</a:t>
            </a:r>
            <a:r>
              <a:rPr lang="en-US" altLang="en-US" b="0" i="1">
                <a:solidFill>
                  <a:srgbClr val="3333FF"/>
                </a:solidFill>
              </a:rPr>
              <a:t>x</a:t>
            </a:r>
            <a:r>
              <a:rPr lang="en-US" altLang="en-US" b="0"/>
              <a:t> + 36</a:t>
            </a:r>
          </a:p>
        </p:txBody>
      </p:sp>
      <p:sp>
        <p:nvSpPr>
          <p:cNvPr id="119832" name="Text Box 24"/>
          <p:cNvSpPr txBox="1">
            <a:spLocks noChangeArrowheads="1"/>
          </p:cNvSpPr>
          <p:nvPr/>
        </p:nvSpPr>
        <p:spPr bwMode="auto">
          <a:xfrm>
            <a:off x="762000" y="4465638"/>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2</a:t>
            </a:r>
            <a:r>
              <a:rPr lang="en-US" altLang="en-US" b="0"/>
              <a:t>)(</a:t>
            </a:r>
            <a:r>
              <a:rPr lang="en-US" altLang="en-US" b="0" i="1"/>
              <a:t>x</a:t>
            </a:r>
            <a:r>
              <a:rPr lang="en-US" altLang="en-US" b="0"/>
              <a:t> + </a:t>
            </a:r>
            <a:r>
              <a:rPr lang="en-US" altLang="en-US" b="0">
                <a:solidFill>
                  <a:srgbClr val="FF0000"/>
                </a:solidFill>
              </a:rPr>
              <a:t>18</a:t>
            </a:r>
            <a:r>
              <a:rPr lang="en-US" altLang="en-US" b="0"/>
              <a:t>) = </a:t>
            </a:r>
            <a:r>
              <a:rPr lang="en-US" altLang="en-US" b="0" i="1"/>
              <a:t>x</a:t>
            </a:r>
            <a:r>
              <a:rPr lang="en-US" altLang="en-US" b="0" baseline="30000"/>
              <a:t>2</a:t>
            </a:r>
            <a:r>
              <a:rPr lang="en-US" altLang="en-US" b="0"/>
              <a:t> + </a:t>
            </a:r>
            <a:r>
              <a:rPr lang="en-US" altLang="en-US" b="0">
                <a:solidFill>
                  <a:srgbClr val="3333FF"/>
                </a:solidFill>
              </a:rPr>
              <a:t>20</a:t>
            </a:r>
            <a:r>
              <a:rPr lang="en-US" altLang="en-US" b="0" i="1">
                <a:solidFill>
                  <a:srgbClr val="3333FF"/>
                </a:solidFill>
              </a:rPr>
              <a:t>x</a:t>
            </a:r>
            <a:r>
              <a:rPr lang="en-US" altLang="en-US" b="0"/>
              <a:t> + 36</a:t>
            </a:r>
          </a:p>
        </p:txBody>
      </p:sp>
      <p:sp>
        <p:nvSpPr>
          <p:cNvPr id="119833" name="Text Box 25"/>
          <p:cNvSpPr txBox="1">
            <a:spLocks noChangeArrowheads="1"/>
          </p:cNvSpPr>
          <p:nvPr/>
        </p:nvSpPr>
        <p:spPr bwMode="auto">
          <a:xfrm>
            <a:off x="782638" y="4999038"/>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3</a:t>
            </a:r>
            <a:r>
              <a:rPr lang="en-US" altLang="en-US" b="0"/>
              <a:t>)(</a:t>
            </a:r>
            <a:r>
              <a:rPr lang="en-US" altLang="en-US" b="0" i="1"/>
              <a:t>x</a:t>
            </a:r>
            <a:r>
              <a:rPr lang="en-US" altLang="en-US" b="0"/>
              <a:t> + </a:t>
            </a:r>
            <a:r>
              <a:rPr lang="en-US" altLang="en-US" b="0">
                <a:solidFill>
                  <a:srgbClr val="FF0000"/>
                </a:solidFill>
              </a:rPr>
              <a:t>12</a:t>
            </a:r>
            <a:r>
              <a:rPr lang="en-US" altLang="en-US" b="0"/>
              <a:t>) = </a:t>
            </a:r>
            <a:r>
              <a:rPr lang="en-US" altLang="en-US" b="0" i="1"/>
              <a:t>x</a:t>
            </a:r>
            <a:r>
              <a:rPr lang="en-US" altLang="en-US" b="0" baseline="30000"/>
              <a:t>2</a:t>
            </a:r>
            <a:r>
              <a:rPr lang="en-US" altLang="en-US" b="0"/>
              <a:t> + </a:t>
            </a:r>
            <a:r>
              <a:rPr lang="en-US" altLang="en-US" b="0">
                <a:solidFill>
                  <a:srgbClr val="3333FF"/>
                </a:solidFill>
              </a:rPr>
              <a:t>15</a:t>
            </a:r>
            <a:r>
              <a:rPr lang="en-US" altLang="en-US" b="0" i="1">
                <a:solidFill>
                  <a:srgbClr val="3333FF"/>
                </a:solidFill>
              </a:rPr>
              <a:t>x</a:t>
            </a:r>
            <a:r>
              <a:rPr lang="en-US" altLang="en-US" b="0"/>
              <a:t> + 36</a:t>
            </a:r>
          </a:p>
        </p:txBody>
      </p:sp>
      <p:sp>
        <p:nvSpPr>
          <p:cNvPr id="119835" name="Text Box 27"/>
          <p:cNvSpPr txBox="1">
            <a:spLocks noChangeArrowheads="1"/>
          </p:cNvSpPr>
          <p:nvPr/>
        </p:nvSpPr>
        <p:spPr bwMode="auto">
          <a:xfrm>
            <a:off x="6324600" y="3886200"/>
            <a:ext cx="29718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Try factors of 36 for the constant terms in the binomials.</a:t>
            </a:r>
          </a:p>
        </p:txBody>
      </p:sp>
      <p:sp>
        <p:nvSpPr>
          <p:cNvPr id="119840" name="Rectangle 32"/>
          <p:cNvSpPr>
            <a:spLocks noChangeArrowheads="1"/>
          </p:cNvSpPr>
          <p:nvPr/>
        </p:nvSpPr>
        <p:spPr bwMode="auto">
          <a:xfrm>
            <a:off x="5881688" y="3840163"/>
            <a:ext cx="442912"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19841" name="Rectangle 33"/>
          <p:cNvSpPr>
            <a:spLocks noChangeArrowheads="1"/>
          </p:cNvSpPr>
          <p:nvPr/>
        </p:nvSpPr>
        <p:spPr bwMode="auto">
          <a:xfrm>
            <a:off x="5881688" y="4343400"/>
            <a:ext cx="442912"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19842" name="Text Box 34"/>
          <p:cNvSpPr txBox="1">
            <a:spLocks noChangeArrowheads="1"/>
          </p:cNvSpPr>
          <p:nvPr/>
        </p:nvSpPr>
        <p:spPr bwMode="auto">
          <a:xfrm>
            <a:off x="5867400" y="487680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19843" name="Text Box 35"/>
          <p:cNvSpPr txBox="1">
            <a:spLocks noChangeArrowheads="1"/>
          </p:cNvSpPr>
          <p:nvPr/>
        </p:nvSpPr>
        <p:spPr bwMode="auto">
          <a:xfrm>
            <a:off x="76200" y="5486400"/>
            <a:ext cx="830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The factors of </a:t>
            </a:r>
            <a:r>
              <a:rPr lang="en-US" altLang="en-US" b="0" i="1"/>
              <a:t>x</a:t>
            </a:r>
            <a:r>
              <a:rPr lang="en-US" altLang="en-US" b="0" baseline="30000"/>
              <a:t>2</a:t>
            </a:r>
            <a:r>
              <a:rPr lang="en-US" altLang="en-US" b="0"/>
              <a:t> + 15</a:t>
            </a:r>
            <a:r>
              <a:rPr lang="en-US" altLang="en-US" b="0" i="1"/>
              <a:t>x</a:t>
            </a:r>
            <a:r>
              <a:rPr lang="en-US" altLang="en-US" b="0"/>
              <a:t> + 36 are (</a:t>
            </a:r>
            <a:r>
              <a:rPr lang="en-US" altLang="en-US" b="0" i="1"/>
              <a:t>x</a:t>
            </a:r>
            <a:r>
              <a:rPr lang="en-US" altLang="en-US" b="0"/>
              <a:t> + 3)(</a:t>
            </a:r>
            <a:r>
              <a:rPr lang="en-US" altLang="en-US" b="0" i="1"/>
              <a:t>x</a:t>
            </a:r>
            <a:r>
              <a:rPr lang="en-US" altLang="en-US" b="0"/>
              <a:t> + 12).  </a:t>
            </a:r>
          </a:p>
        </p:txBody>
      </p:sp>
      <p:sp>
        <p:nvSpPr>
          <p:cNvPr id="119844" name="Text Box 36"/>
          <p:cNvSpPr txBox="1">
            <a:spLocks noChangeArrowheads="1"/>
          </p:cNvSpPr>
          <p:nvPr/>
        </p:nvSpPr>
        <p:spPr bwMode="auto">
          <a:xfrm>
            <a:off x="1371600" y="6019800"/>
            <a:ext cx="5270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t>x</a:t>
            </a:r>
            <a:r>
              <a:rPr lang="en-US" altLang="en-US" b="0" baseline="30000"/>
              <a:t>2</a:t>
            </a:r>
            <a:r>
              <a:rPr lang="en-US" altLang="en-US" b="0"/>
              <a:t> + 15</a:t>
            </a:r>
            <a:r>
              <a:rPr lang="en-US" altLang="en-US" b="0" i="1"/>
              <a:t>x</a:t>
            </a:r>
            <a:r>
              <a:rPr lang="en-US" altLang="en-US" b="0"/>
              <a:t> + 36 = (</a:t>
            </a:r>
            <a:r>
              <a:rPr lang="en-US" altLang="en-US" b="0" i="1"/>
              <a:t>x</a:t>
            </a:r>
            <a:r>
              <a:rPr lang="en-US" altLang="en-US" b="0"/>
              <a:t> + 3)(</a:t>
            </a:r>
            <a:r>
              <a:rPr lang="en-US" altLang="en-US" b="0" i="1"/>
              <a:t>x</a:t>
            </a:r>
            <a:r>
              <a:rPr lang="en-US" altLang="en-US" b="0"/>
              <a:t> + 12)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9827"/>
                                        </p:tgtEl>
                                        <p:attrNameLst>
                                          <p:attrName>style.visibility</p:attrName>
                                        </p:attrNameLst>
                                      </p:cBhvr>
                                      <p:to>
                                        <p:strVal val="visible"/>
                                      </p:to>
                                    </p:set>
                                    <p:animEffect transition="in" filter="dissolve">
                                      <p:cBhvr>
                                        <p:cTn id="7" dur="500"/>
                                        <p:tgtEl>
                                          <p:spTgt spid="1198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9828"/>
                                        </p:tgtEl>
                                        <p:attrNameLst>
                                          <p:attrName>style.visibility</p:attrName>
                                        </p:attrNameLst>
                                      </p:cBhvr>
                                      <p:to>
                                        <p:strVal val="visible"/>
                                      </p:to>
                                    </p:set>
                                    <p:animEffect transition="in" filter="dissolve">
                                      <p:cBhvr>
                                        <p:cTn id="17" dur="500"/>
                                        <p:tgtEl>
                                          <p:spTgt spid="1198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heckerboard(across)">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19830"/>
                                        </p:tgtEl>
                                        <p:attrNameLst>
                                          <p:attrName>style.visibility</p:attrName>
                                        </p:attrNameLst>
                                      </p:cBhvr>
                                      <p:to>
                                        <p:strVal val="visible"/>
                                      </p:to>
                                    </p:set>
                                    <p:animEffect transition="in" filter="diamond(in)">
                                      <p:cBhvr>
                                        <p:cTn id="27" dur="1000"/>
                                        <p:tgtEl>
                                          <p:spTgt spid="11983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19835"/>
                                        </p:tgtEl>
                                        <p:attrNameLst>
                                          <p:attrName>style.visibility</p:attrName>
                                        </p:attrNameLst>
                                      </p:cBhvr>
                                      <p:to>
                                        <p:strVal val="visible"/>
                                      </p:to>
                                    </p:set>
                                    <p:animEffect transition="in" filter="dissolve">
                                      <p:cBhvr>
                                        <p:cTn id="32" dur="500"/>
                                        <p:tgtEl>
                                          <p:spTgt spid="11983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9831"/>
                                        </p:tgtEl>
                                        <p:attrNameLst>
                                          <p:attrName>style.visibility</p:attrName>
                                        </p:attrNameLst>
                                      </p:cBhvr>
                                      <p:to>
                                        <p:strVal val="visible"/>
                                      </p:to>
                                    </p:set>
                                    <p:anim calcmode="lin" valueType="num">
                                      <p:cBhvr additive="base">
                                        <p:cTn id="37" dur="500" fill="hold"/>
                                        <p:tgtEl>
                                          <p:spTgt spid="119831"/>
                                        </p:tgtEl>
                                        <p:attrNameLst>
                                          <p:attrName>ppt_x</p:attrName>
                                        </p:attrNameLst>
                                      </p:cBhvr>
                                      <p:tavLst>
                                        <p:tav tm="0">
                                          <p:val>
                                            <p:strVal val="#ppt_x"/>
                                          </p:val>
                                        </p:tav>
                                        <p:tav tm="100000">
                                          <p:val>
                                            <p:strVal val="#ppt_x"/>
                                          </p:val>
                                        </p:tav>
                                      </p:tavLst>
                                    </p:anim>
                                    <p:anim calcmode="lin" valueType="num">
                                      <p:cBhvr additive="base">
                                        <p:cTn id="38" dur="500" fill="hold"/>
                                        <p:tgtEl>
                                          <p:spTgt spid="119831"/>
                                        </p:tgtEl>
                                        <p:attrNameLst>
                                          <p:attrName>ppt_y</p:attrName>
                                        </p:attrNameLst>
                                      </p:cBhvr>
                                      <p:tavLst>
                                        <p:tav tm="0">
                                          <p:val>
                                            <p:strVal val="1+#ppt_h/2"/>
                                          </p:val>
                                        </p:tav>
                                        <p:tav tm="100000">
                                          <p:val>
                                            <p:strVal val="#ppt_y"/>
                                          </p:val>
                                        </p:tav>
                                      </p:tavLst>
                                    </p:anim>
                                  </p:childTnLst>
                                </p:cTn>
                              </p:par>
                            </p:childTnLst>
                          </p:cTn>
                        </p:par>
                        <p:par>
                          <p:cTn id="39" fill="hold" nodeType="afterGroup">
                            <p:stCondLst>
                              <p:cond delay="500"/>
                            </p:stCondLst>
                            <p:childTnLst>
                              <p:par>
                                <p:cTn id="40" presetID="9" presetClass="entr" presetSubtype="0" fill="hold" grpId="0" nodeType="afterEffect">
                                  <p:stCondLst>
                                    <p:cond delay="0"/>
                                  </p:stCondLst>
                                  <p:childTnLst>
                                    <p:set>
                                      <p:cBhvr>
                                        <p:cTn id="41" dur="1" fill="hold">
                                          <p:stCondLst>
                                            <p:cond delay="0"/>
                                          </p:stCondLst>
                                        </p:cTn>
                                        <p:tgtEl>
                                          <p:spTgt spid="119840"/>
                                        </p:tgtEl>
                                        <p:attrNameLst>
                                          <p:attrName>style.visibility</p:attrName>
                                        </p:attrNameLst>
                                      </p:cBhvr>
                                      <p:to>
                                        <p:strVal val="visible"/>
                                      </p:to>
                                    </p:set>
                                    <p:animEffect transition="in" filter="dissolve">
                                      <p:cBhvr>
                                        <p:cTn id="42" dur="500"/>
                                        <p:tgtEl>
                                          <p:spTgt spid="11984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9832"/>
                                        </p:tgtEl>
                                        <p:attrNameLst>
                                          <p:attrName>style.visibility</p:attrName>
                                        </p:attrNameLst>
                                      </p:cBhvr>
                                      <p:to>
                                        <p:strVal val="visible"/>
                                      </p:to>
                                    </p:set>
                                    <p:anim calcmode="lin" valueType="num">
                                      <p:cBhvr additive="base">
                                        <p:cTn id="47" dur="500" fill="hold"/>
                                        <p:tgtEl>
                                          <p:spTgt spid="119832"/>
                                        </p:tgtEl>
                                        <p:attrNameLst>
                                          <p:attrName>ppt_x</p:attrName>
                                        </p:attrNameLst>
                                      </p:cBhvr>
                                      <p:tavLst>
                                        <p:tav tm="0">
                                          <p:val>
                                            <p:strVal val="#ppt_x"/>
                                          </p:val>
                                        </p:tav>
                                        <p:tav tm="100000">
                                          <p:val>
                                            <p:strVal val="#ppt_x"/>
                                          </p:val>
                                        </p:tav>
                                      </p:tavLst>
                                    </p:anim>
                                    <p:anim calcmode="lin" valueType="num">
                                      <p:cBhvr additive="base">
                                        <p:cTn id="48" dur="500" fill="hold"/>
                                        <p:tgtEl>
                                          <p:spTgt spid="119832"/>
                                        </p:tgtEl>
                                        <p:attrNameLst>
                                          <p:attrName>ppt_y</p:attrName>
                                        </p:attrNameLst>
                                      </p:cBhvr>
                                      <p:tavLst>
                                        <p:tav tm="0">
                                          <p:val>
                                            <p:strVal val="1+#ppt_h/2"/>
                                          </p:val>
                                        </p:tav>
                                        <p:tav tm="100000">
                                          <p:val>
                                            <p:strVal val="#ppt_y"/>
                                          </p:val>
                                        </p:tav>
                                      </p:tavLst>
                                    </p:anim>
                                  </p:childTnLst>
                                </p:cTn>
                              </p:par>
                            </p:childTnLst>
                          </p:cTn>
                        </p:par>
                        <p:par>
                          <p:cTn id="49" fill="hold" nodeType="afterGroup">
                            <p:stCondLst>
                              <p:cond delay="500"/>
                            </p:stCondLst>
                            <p:childTnLst>
                              <p:par>
                                <p:cTn id="50" presetID="9" presetClass="entr" presetSubtype="0" fill="hold" grpId="0" nodeType="afterEffect">
                                  <p:stCondLst>
                                    <p:cond delay="0"/>
                                  </p:stCondLst>
                                  <p:childTnLst>
                                    <p:set>
                                      <p:cBhvr>
                                        <p:cTn id="51" dur="1" fill="hold">
                                          <p:stCondLst>
                                            <p:cond delay="0"/>
                                          </p:stCondLst>
                                        </p:cTn>
                                        <p:tgtEl>
                                          <p:spTgt spid="119841"/>
                                        </p:tgtEl>
                                        <p:attrNameLst>
                                          <p:attrName>style.visibility</p:attrName>
                                        </p:attrNameLst>
                                      </p:cBhvr>
                                      <p:to>
                                        <p:strVal val="visible"/>
                                      </p:to>
                                    </p:set>
                                    <p:animEffect transition="in" filter="dissolve">
                                      <p:cBhvr>
                                        <p:cTn id="52" dur="500"/>
                                        <p:tgtEl>
                                          <p:spTgt spid="11984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19833"/>
                                        </p:tgtEl>
                                        <p:attrNameLst>
                                          <p:attrName>style.visibility</p:attrName>
                                        </p:attrNameLst>
                                      </p:cBhvr>
                                      <p:to>
                                        <p:strVal val="visible"/>
                                      </p:to>
                                    </p:set>
                                    <p:anim calcmode="lin" valueType="num">
                                      <p:cBhvr additive="base">
                                        <p:cTn id="57" dur="500" fill="hold"/>
                                        <p:tgtEl>
                                          <p:spTgt spid="119833"/>
                                        </p:tgtEl>
                                        <p:attrNameLst>
                                          <p:attrName>ppt_x</p:attrName>
                                        </p:attrNameLst>
                                      </p:cBhvr>
                                      <p:tavLst>
                                        <p:tav tm="0">
                                          <p:val>
                                            <p:strVal val="#ppt_x"/>
                                          </p:val>
                                        </p:tav>
                                        <p:tav tm="100000">
                                          <p:val>
                                            <p:strVal val="#ppt_x"/>
                                          </p:val>
                                        </p:tav>
                                      </p:tavLst>
                                    </p:anim>
                                    <p:anim calcmode="lin" valueType="num">
                                      <p:cBhvr additive="base">
                                        <p:cTn id="58" dur="500" fill="hold"/>
                                        <p:tgtEl>
                                          <p:spTgt spid="119833"/>
                                        </p:tgtEl>
                                        <p:attrNameLst>
                                          <p:attrName>ppt_y</p:attrName>
                                        </p:attrNameLst>
                                      </p:cBhvr>
                                      <p:tavLst>
                                        <p:tav tm="0">
                                          <p:val>
                                            <p:strVal val="1+#ppt_h/2"/>
                                          </p:val>
                                        </p:tav>
                                        <p:tav tm="100000">
                                          <p:val>
                                            <p:strVal val="#ppt_y"/>
                                          </p:val>
                                        </p:tav>
                                      </p:tavLst>
                                    </p:anim>
                                  </p:childTnLst>
                                </p:cTn>
                              </p:par>
                            </p:childTnLst>
                          </p:cTn>
                        </p:par>
                        <p:par>
                          <p:cTn id="59" fill="hold" nodeType="afterGroup">
                            <p:stCondLst>
                              <p:cond delay="500"/>
                            </p:stCondLst>
                            <p:childTnLst>
                              <p:par>
                                <p:cTn id="60" presetID="1" presetClass="entr" presetSubtype="0" fill="hold" grpId="0" nodeType="afterEffect">
                                  <p:stCondLst>
                                    <p:cond delay="0"/>
                                  </p:stCondLst>
                                  <p:childTnLst>
                                    <p:set>
                                      <p:cBhvr>
                                        <p:cTn id="61" dur="1" fill="hold">
                                          <p:stCondLst>
                                            <p:cond delay="499"/>
                                          </p:stCondLst>
                                        </p:cTn>
                                        <p:tgtEl>
                                          <p:spTgt spid="119842"/>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119843"/>
                                        </p:tgtEl>
                                        <p:attrNameLst>
                                          <p:attrName>style.visibility</p:attrName>
                                        </p:attrNameLst>
                                      </p:cBhvr>
                                      <p:to>
                                        <p:strVal val="visible"/>
                                      </p:to>
                                    </p:set>
                                    <p:animEffect transition="in" filter="dissolve">
                                      <p:cBhvr>
                                        <p:cTn id="66" dur="500"/>
                                        <p:tgtEl>
                                          <p:spTgt spid="119843"/>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119844"/>
                                        </p:tgtEl>
                                        <p:attrNameLst>
                                          <p:attrName>style.visibility</p:attrName>
                                        </p:attrNameLst>
                                      </p:cBhvr>
                                      <p:to>
                                        <p:strVal val="visible"/>
                                      </p:to>
                                    </p:set>
                                    <p:animEffect transition="in" filter="dissolve">
                                      <p:cBhvr>
                                        <p:cTn id="69" dur="500"/>
                                        <p:tgtEl>
                                          <p:spTgt spid="1198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27" grpId="0"/>
      <p:bldP spid="119828" grpId="0"/>
      <p:bldP spid="119830" grpId="0"/>
      <p:bldP spid="119831" grpId="0"/>
      <p:bldP spid="119832" grpId="0"/>
      <p:bldP spid="119833" grpId="0"/>
      <p:bldP spid="119835" grpId="0"/>
      <p:bldP spid="119840" grpId="0" autoUpdateAnimBg="0"/>
      <p:bldP spid="119841" grpId="0" autoUpdateAnimBg="0"/>
      <p:bldP spid="119842" grpId="0" autoUpdateAnimBg="0"/>
      <p:bldP spid="119843" grpId="0"/>
      <p:bldP spid="1198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8"/>
          <p:cNvGrpSpPr>
            <a:grpSpLocks/>
          </p:cNvGrpSpPr>
          <p:nvPr/>
        </p:nvGrpSpPr>
        <p:grpSpPr bwMode="auto">
          <a:xfrm>
            <a:off x="381000" y="1600200"/>
            <a:ext cx="7854950" cy="3124200"/>
            <a:chOff x="284" y="3072"/>
            <a:chExt cx="4948" cy="1968"/>
          </a:xfrm>
        </p:grpSpPr>
        <p:sp>
          <p:nvSpPr>
            <p:cNvPr id="8195" name="Text Box 9"/>
            <p:cNvSpPr txBox="1">
              <a:spLocks noChangeArrowheads="1"/>
            </p:cNvSpPr>
            <p:nvPr/>
          </p:nvSpPr>
          <p:spPr bwMode="auto">
            <a:xfrm>
              <a:off x="288" y="3360"/>
              <a:ext cx="4944" cy="1680"/>
            </a:xfrm>
            <a:prstGeom prst="rect">
              <a:avLst/>
            </a:prstGeom>
            <a:noFill/>
            <a:ln w="1905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b="0"/>
                <a:t>When you multiply two binomials, multiply: </a:t>
              </a:r>
            </a:p>
            <a:p>
              <a:pPr algn="ctr">
                <a:spcBef>
                  <a:spcPct val="50000"/>
                </a:spcBef>
              </a:pPr>
              <a:r>
                <a:rPr lang="en-US" altLang="en-US"/>
                <a:t>F</a:t>
              </a:r>
              <a:r>
                <a:rPr lang="en-US" altLang="en-US" b="0"/>
                <a:t>irst terms</a:t>
              </a:r>
            </a:p>
            <a:p>
              <a:pPr algn="ctr">
                <a:spcBef>
                  <a:spcPct val="50000"/>
                </a:spcBef>
              </a:pPr>
              <a:r>
                <a:rPr lang="en-US" altLang="en-US"/>
                <a:t>O</a:t>
              </a:r>
              <a:r>
                <a:rPr lang="en-US" altLang="en-US" b="0"/>
                <a:t>uter terms</a:t>
              </a:r>
            </a:p>
            <a:p>
              <a:pPr algn="ctr">
                <a:spcBef>
                  <a:spcPct val="50000"/>
                </a:spcBef>
              </a:pPr>
              <a:r>
                <a:rPr lang="en-US" altLang="en-US"/>
                <a:t>I</a:t>
              </a:r>
              <a:r>
                <a:rPr lang="en-US" altLang="en-US" b="0"/>
                <a:t>nner terms</a:t>
              </a:r>
            </a:p>
            <a:p>
              <a:pPr algn="ctr">
                <a:spcBef>
                  <a:spcPct val="50000"/>
                </a:spcBef>
              </a:pPr>
              <a:r>
                <a:rPr lang="en-US" altLang="en-US"/>
                <a:t>L</a:t>
              </a:r>
              <a:r>
                <a:rPr lang="en-US" altLang="en-US" b="0"/>
                <a:t>ast terms</a:t>
              </a:r>
            </a:p>
          </p:txBody>
        </p:sp>
        <p:sp>
          <p:nvSpPr>
            <p:cNvPr id="8196" name="Text Box 10"/>
            <p:cNvSpPr txBox="1">
              <a:spLocks noChangeArrowheads="1"/>
            </p:cNvSpPr>
            <p:nvPr/>
          </p:nvSpPr>
          <p:spPr bwMode="auto">
            <a:xfrm>
              <a:off x="284" y="3072"/>
              <a:ext cx="1536" cy="288"/>
            </a:xfrm>
            <a:prstGeom prst="rect">
              <a:avLst/>
            </a:prstGeom>
            <a:solidFill>
              <a:srgbClr val="800080"/>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a:solidFill>
                    <a:schemeClr val="bg1"/>
                  </a:solidFill>
                </a:rPr>
                <a:t>Remember!</a:t>
              </a:r>
              <a:endParaRPr lang="en-US" altLang="en-US"/>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0" y="8096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1a </a:t>
            </a:r>
            <a:endParaRPr lang="en-US" altLang="en-US" sz="2600" b="0">
              <a:solidFill>
                <a:schemeClr val="accent2"/>
              </a:solidFill>
              <a:latin typeface="Arial MT Bl" charset="0"/>
            </a:endParaRPr>
          </a:p>
        </p:txBody>
      </p:sp>
      <p:sp>
        <p:nvSpPr>
          <p:cNvPr id="9219" name="Text Box 6"/>
          <p:cNvSpPr txBox="1">
            <a:spLocks noChangeArrowheads="1"/>
          </p:cNvSpPr>
          <p:nvPr/>
        </p:nvSpPr>
        <p:spPr bwMode="auto">
          <a:xfrm>
            <a:off x="381000" y="12192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a:t>Factor each trinomial by guess and check.</a:t>
            </a:r>
            <a:endParaRPr lang="en-US" altLang="en-US" b="0">
              <a:latin typeface="Times" pitchFamily="18" charset="0"/>
            </a:endParaRPr>
          </a:p>
        </p:txBody>
      </p:sp>
      <p:sp>
        <p:nvSpPr>
          <p:cNvPr id="9220" name="Text Box 7"/>
          <p:cNvSpPr txBox="1">
            <a:spLocks noChangeArrowheads="1"/>
          </p:cNvSpPr>
          <p:nvPr/>
        </p:nvSpPr>
        <p:spPr bwMode="auto">
          <a:xfrm>
            <a:off x="762000" y="1647825"/>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t>x</a:t>
            </a:r>
            <a:r>
              <a:rPr lang="en-US" altLang="en-US" baseline="30000"/>
              <a:t>2</a:t>
            </a:r>
            <a:r>
              <a:rPr lang="en-US" altLang="en-US"/>
              <a:t> + 10</a:t>
            </a:r>
            <a:r>
              <a:rPr lang="en-US" altLang="en-US" i="1"/>
              <a:t>x</a:t>
            </a:r>
            <a:r>
              <a:rPr lang="en-US" altLang="en-US"/>
              <a:t> + 24 </a:t>
            </a:r>
          </a:p>
        </p:txBody>
      </p:sp>
      <p:grpSp>
        <p:nvGrpSpPr>
          <p:cNvPr id="2" name="Group 8"/>
          <p:cNvGrpSpPr>
            <a:grpSpLocks/>
          </p:cNvGrpSpPr>
          <p:nvPr/>
        </p:nvGrpSpPr>
        <p:grpSpPr bwMode="auto">
          <a:xfrm>
            <a:off x="1219200" y="2181225"/>
            <a:ext cx="2530475" cy="457200"/>
            <a:chOff x="902" y="1680"/>
            <a:chExt cx="1594" cy="288"/>
          </a:xfrm>
        </p:grpSpPr>
        <p:sp>
          <p:nvSpPr>
            <p:cNvPr id="9240" name="Text Box 9"/>
            <p:cNvSpPr txBox="1">
              <a:spLocks noChangeArrowheads="1"/>
            </p:cNvSpPr>
            <p:nvPr/>
          </p:nvSpPr>
          <p:spPr bwMode="auto">
            <a:xfrm>
              <a:off x="902" y="1680"/>
              <a:ext cx="15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   +   )(   +   )</a:t>
              </a:r>
            </a:p>
          </p:txBody>
        </p:sp>
        <p:sp>
          <p:nvSpPr>
            <p:cNvPr id="9241" name="Text Box 10"/>
            <p:cNvSpPr txBox="1">
              <a:spLocks noChangeArrowheads="1"/>
            </p:cNvSpPr>
            <p:nvPr/>
          </p:nvSpPr>
          <p:spPr bwMode="auto">
            <a:xfrm>
              <a:off x="1065" y="1738"/>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9242" name="Text Box 11"/>
            <p:cNvSpPr txBox="1">
              <a:spLocks noChangeArrowheads="1"/>
            </p:cNvSpPr>
            <p:nvPr/>
          </p:nvSpPr>
          <p:spPr bwMode="auto">
            <a:xfrm>
              <a:off x="1477" y="1738"/>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9243" name="Text Box 12"/>
            <p:cNvSpPr txBox="1">
              <a:spLocks noChangeArrowheads="1"/>
            </p:cNvSpPr>
            <p:nvPr/>
          </p:nvSpPr>
          <p:spPr bwMode="auto">
            <a:xfrm>
              <a:off x="1801" y="1735"/>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9244" name="Text Box 13"/>
            <p:cNvSpPr txBox="1">
              <a:spLocks noChangeArrowheads="1"/>
            </p:cNvSpPr>
            <p:nvPr/>
          </p:nvSpPr>
          <p:spPr bwMode="auto">
            <a:xfrm>
              <a:off x="2206" y="1738"/>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grpSp>
      <p:grpSp>
        <p:nvGrpSpPr>
          <p:cNvPr id="3" name="Group 14"/>
          <p:cNvGrpSpPr>
            <a:grpSpLocks/>
          </p:cNvGrpSpPr>
          <p:nvPr/>
        </p:nvGrpSpPr>
        <p:grpSpPr bwMode="auto">
          <a:xfrm>
            <a:off x="1295400" y="2714625"/>
            <a:ext cx="2460625" cy="457200"/>
            <a:chOff x="950" y="2016"/>
            <a:chExt cx="1550" cy="288"/>
          </a:xfrm>
        </p:grpSpPr>
        <p:sp>
          <p:nvSpPr>
            <p:cNvPr id="9237" name="Text Box 15"/>
            <p:cNvSpPr txBox="1">
              <a:spLocks noChangeArrowheads="1"/>
            </p:cNvSpPr>
            <p:nvPr/>
          </p:nvSpPr>
          <p:spPr bwMode="auto">
            <a:xfrm>
              <a:off x="950" y="2016"/>
              <a:ext cx="155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a:t>
              </a:r>
              <a:r>
                <a:rPr lang="en-US" altLang="en-US" b="0" i="1"/>
                <a:t>x +   </a:t>
              </a:r>
              <a:r>
                <a:rPr lang="en-US" altLang="en-US" b="0"/>
                <a:t>)(</a:t>
              </a:r>
              <a:r>
                <a:rPr lang="en-US" altLang="en-US" b="0" i="1"/>
                <a:t>x</a:t>
              </a:r>
              <a:r>
                <a:rPr lang="en-US" altLang="en-US" b="0"/>
                <a:t> +   )</a:t>
              </a:r>
            </a:p>
          </p:txBody>
        </p:sp>
        <p:sp>
          <p:nvSpPr>
            <p:cNvPr id="9238" name="Text Box 16"/>
            <p:cNvSpPr txBox="1">
              <a:spLocks noChangeArrowheads="1"/>
            </p:cNvSpPr>
            <p:nvPr/>
          </p:nvSpPr>
          <p:spPr bwMode="auto">
            <a:xfrm>
              <a:off x="1516" y="2074"/>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9239" name="Text Box 17"/>
            <p:cNvSpPr txBox="1">
              <a:spLocks noChangeArrowheads="1"/>
            </p:cNvSpPr>
            <p:nvPr/>
          </p:nvSpPr>
          <p:spPr bwMode="auto">
            <a:xfrm>
              <a:off x="2206" y="2071"/>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grpSp>
      <p:sp>
        <p:nvSpPr>
          <p:cNvPr id="121874" name="Text Box 18"/>
          <p:cNvSpPr txBox="1">
            <a:spLocks noChangeArrowheads="1"/>
          </p:cNvSpPr>
          <p:nvPr/>
        </p:nvSpPr>
        <p:spPr bwMode="auto">
          <a:xfrm>
            <a:off x="3962400" y="2225675"/>
            <a:ext cx="4283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Write two sets of parentheses.</a:t>
            </a:r>
          </a:p>
        </p:txBody>
      </p:sp>
      <p:sp>
        <p:nvSpPr>
          <p:cNvPr id="121875" name="Text Box 19"/>
          <p:cNvSpPr txBox="1">
            <a:spLocks noChangeArrowheads="1"/>
          </p:cNvSpPr>
          <p:nvPr/>
        </p:nvSpPr>
        <p:spPr bwMode="auto">
          <a:xfrm>
            <a:off x="3962400" y="2682875"/>
            <a:ext cx="5181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first term is x</a:t>
            </a:r>
            <a:r>
              <a:rPr lang="en-US" altLang="en-US" b="0" i="1" baseline="30000">
                <a:solidFill>
                  <a:srgbClr val="3333FF"/>
                </a:solidFill>
                <a:latin typeface="Arial" charset="0"/>
              </a:rPr>
              <a:t>2</a:t>
            </a:r>
            <a:r>
              <a:rPr lang="en-US" altLang="en-US" b="0" i="1">
                <a:solidFill>
                  <a:srgbClr val="3333FF"/>
                </a:solidFill>
                <a:latin typeface="Arial" charset="0"/>
              </a:rPr>
              <a:t>, so the variable terms have a coefficient of 1.</a:t>
            </a:r>
          </a:p>
        </p:txBody>
      </p:sp>
      <p:sp>
        <p:nvSpPr>
          <p:cNvPr id="121876" name="Text Box 20"/>
          <p:cNvSpPr txBox="1">
            <a:spLocks noChangeArrowheads="1"/>
          </p:cNvSpPr>
          <p:nvPr/>
        </p:nvSpPr>
        <p:spPr bwMode="auto">
          <a:xfrm>
            <a:off x="479425" y="3429000"/>
            <a:ext cx="6759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The constant term in the trinomial is 24.</a:t>
            </a:r>
          </a:p>
        </p:txBody>
      </p:sp>
      <p:sp>
        <p:nvSpPr>
          <p:cNvPr id="121877" name="Text Box 21"/>
          <p:cNvSpPr txBox="1">
            <a:spLocks noChangeArrowheads="1"/>
          </p:cNvSpPr>
          <p:nvPr/>
        </p:nvSpPr>
        <p:spPr bwMode="auto">
          <a:xfrm>
            <a:off x="762000" y="38862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1</a:t>
            </a:r>
            <a:r>
              <a:rPr lang="en-US" altLang="en-US" b="0"/>
              <a:t>)(</a:t>
            </a:r>
            <a:r>
              <a:rPr lang="en-US" altLang="en-US" b="0" i="1"/>
              <a:t>x</a:t>
            </a:r>
            <a:r>
              <a:rPr lang="en-US" altLang="en-US" b="0"/>
              <a:t> + </a:t>
            </a:r>
            <a:r>
              <a:rPr lang="en-US" altLang="en-US" b="0">
                <a:solidFill>
                  <a:srgbClr val="FF0000"/>
                </a:solidFill>
              </a:rPr>
              <a:t>24</a:t>
            </a:r>
            <a:r>
              <a:rPr lang="en-US" altLang="en-US" b="0"/>
              <a:t>) = </a:t>
            </a:r>
            <a:r>
              <a:rPr lang="en-US" altLang="en-US" b="0" i="1"/>
              <a:t>x</a:t>
            </a:r>
            <a:r>
              <a:rPr lang="en-US" altLang="en-US" b="0" baseline="30000"/>
              <a:t>2</a:t>
            </a:r>
            <a:r>
              <a:rPr lang="en-US" altLang="en-US" b="0"/>
              <a:t> + </a:t>
            </a:r>
            <a:r>
              <a:rPr lang="en-US" altLang="en-US" b="0">
                <a:solidFill>
                  <a:srgbClr val="3333FF"/>
                </a:solidFill>
              </a:rPr>
              <a:t>25</a:t>
            </a:r>
            <a:r>
              <a:rPr lang="en-US" altLang="en-US" b="0" i="1">
                <a:solidFill>
                  <a:srgbClr val="3333FF"/>
                </a:solidFill>
              </a:rPr>
              <a:t>x</a:t>
            </a:r>
            <a:r>
              <a:rPr lang="en-US" altLang="en-US" b="0"/>
              <a:t> + 24</a:t>
            </a:r>
          </a:p>
        </p:txBody>
      </p:sp>
      <p:sp>
        <p:nvSpPr>
          <p:cNvPr id="121878" name="Text Box 22"/>
          <p:cNvSpPr txBox="1">
            <a:spLocks noChangeArrowheads="1"/>
          </p:cNvSpPr>
          <p:nvPr/>
        </p:nvSpPr>
        <p:spPr bwMode="auto">
          <a:xfrm>
            <a:off x="782638" y="43434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2</a:t>
            </a:r>
            <a:r>
              <a:rPr lang="en-US" altLang="en-US" b="0"/>
              <a:t>)(</a:t>
            </a:r>
            <a:r>
              <a:rPr lang="en-US" altLang="en-US" b="0" i="1"/>
              <a:t>x</a:t>
            </a:r>
            <a:r>
              <a:rPr lang="en-US" altLang="en-US" b="0"/>
              <a:t> + </a:t>
            </a:r>
            <a:r>
              <a:rPr lang="en-US" altLang="en-US" b="0">
                <a:solidFill>
                  <a:srgbClr val="FF0000"/>
                </a:solidFill>
              </a:rPr>
              <a:t>12</a:t>
            </a:r>
            <a:r>
              <a:rPr lang="en-US" altLang="en-US" b="0"/>
              <a:t>) = </a:t>
            </a:r>
            <a:r>
              <a:rPr lang="en-US" altLang="en-US" b="0" i="1"/>
              <a:t>x</a:t>
            </a:r>
            <a:r>
              <a:rPr lang="en-US" altLang="en-US" b="0" baseline="30000"/>
              <a:t>2</a:t>
            </a:r>
            <a:r>
              <a:rPr lang="en-US" altLang="en-US" b="0"/>
              <a:t> + </a:t>
            </a:r>
            <a:r>
              <a:rPr lang="en-US" altLang="en-US" b="0">
                <a:solidFill>
                  <a:srgbClr val="3333FF"/>
                </a:solidFill>
              </a:rPr>
              <a:t>14</a:t>
            </a:r>
            <a:r>
              <a:rPr lang="en-US" altLang="en-US" b="0" i="1">
                <a:solidFill>
                  <a:srgbClr val="3333FF"/>
                </a:solidFill>
              </a:rPr>
              <a:t>x</a:t>
            </a:r>
            <a:r>
              <a:rPr lang="en-US" altLang="en-US" b="0"/>
              <a:t> + 24</a:t>
            </a:r>
          </a:p>
        </p:txBody>
      </p:sp>
      <p:sp>
        <p:nvSpPr>
          <p:cNvPr id="121879" name="Text Box 23"/>
          <p:cNvSpPr txBox="1">
            <a:spLocks noChangeArrowheads="1"/>
          </p:cNvSpPr>
          <p:nvPr/>
        </p:nvSpPr>
        <p:spPr bwMode="auto">
          <a:xfrm>
            <a:off x="796925" y="48006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3</a:t>
            </a:r>
            <a:r>
              <a:rPr lang="en-US" altLang="en-US" b="0"/>
              <a:t>)(</a:t>
            </a:r>
            <a:r>
              <a:rPr lang="en-US" altLang="en-US" b="0" i="1"/>
              <a:t>x</a:t>
            </a:r>
            <a:r>
              <a:rPr lang="en-US" altLang="en-US" b="0"/>
              <a:t> + </a:t>
            </a:r>
            <a:r>
              <a:rPr lang="en-US" altLang="en-US" b="0">
                <a:solidFill>
                  <a:srgbClr val="FF0000"/>
                </a:solidFill>
              </a:rPr>
              <a:t>8</a:t>
            </a:r>
            <a:r>
              <a:rPr lang="en-US" altLang="en-US" b="0"/>
              <a:t>) = </a:t>
            </a:r>
            <a:r>
              <a:rPr lang="en-US" altLang="en-US" b="0" i="1"/>
              <a:t>x</a:t>
            </a:r>
            <a:r>
              <a:rPr lang="en-US" altLang="en-US" b="0" baseline="30000"/>
              <a:t>2</a:t>
            </a:r>
            <a:r>
              <a:rPr lang="en-US" altLang="en-US" b="0"/>
              <a:t> + </a:t>
            </a:r>
            <a:r>
              <a:rPr lang="en-US" altLang="en-US" b="0">
                <a:solidFill>
                  <a:srgbClr val="3333FF"/>
                </a:solidFill>
              </a:rPr>
              <a:t>11</a:t>
            </a:r>
            <a:r>
              <a:rPr lang="en-US" altLang="en-US" b="0" i="1">
                <a:solidFill>
                  <a:srgbClr val="3333FF"/>
                </a:solidFill>
              </a:rPr>
              <a:t>x</a:t>
            </a:r>
            <a:r>
              <a:rPr lang="en-US" altLang="en-US" b="0"/>
              <a:t> + 24</a:t>
            </a:r>
          </a:p>
        </p:txBody>
      </p:sp>
      <p:sp>
        <p:nvSpPr>
          <p:cNvPr id="121880" name="Rectangle 24"/>
          <p:cNvSpPr>
            <a:spLocks noChangeArrowheads="1"/>
          </p:cNvSpPr>
          <p:nvPr/>
        </p:nvSpPr>
        <p:spPr bwMode="auto">
          <a:xfrm>
            <a:off x="5881688" y="4191000"/>
            <a:ext cx="442912"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21881" name="Text Box 25"/>
          <p:cNvSpPr txBox="1">
            <a:spLocks noChangeArrowheads="1"/>
          </p:cNvSpPr>
          <p:nvPr/>
        </p:nvSpPr>
        <p:spPr bwMode="auto">
          <a:xfrm>
            <a:off x="5715000" y="5135563"/>
            <a:ext cx="609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21882" name="Text Box 26"/>
          <p:cNvSpPr txBox="1">
            <a:spLocks noChangeArrowheads="1"/>
          </p:cNvSpPr>
          <p:nvPr/>
        </p:nvSpPr>
        <p:spPr bwMode="auto">
          <a:xfrm>
            <a:off x="6172200" y="3886200"/>
            <a:ext cx="29718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Try factors of 24 for the constant terms in the binomials.</a:t>
            </a:r>
          </a:p>
        </p:txBody>
      </p:sp>
      <p:sp>
        <p:nvSpPr>
          <p:cNvPr id="121883" name="Text Box 27"/>
          <p:cNvSpPr txBox="1">
            <a:spLocks noChangeArrowheads="1"/>
          </p:cNvSpPr>
          <p:nvPr/>
        </p:nvSpPr>
        <p:spPr bwMode="auto">
          <a:xfrm>
            <a:off x="804863" y="52578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4</a:t>
            </a:r>
            <a:r>
              <a:rPr lang="en-US" altLang="en-US" b="0"/>
              <a:t>)(</a:t>
            </a:r>
            <a:r>
              <a:rPr lang="en-US" altLang="en-US" b="0" i="1"/>
              <a:t>x</a:t>
            </a:r>
            <a:r>
              <a:rPr lang="en-US" altLang="en-US" b="0"/>
              <a:t> + </a:t>
            </a:r>
            <a:r>
              <a:rPr lang="en-US" altLang="en-US" b="0">
                <a:solidFill>
                  <a:srgbClr val="FF0000"/>
                </a:solidFill>
              </a:rPr>
              <a:t>6</a:t>
            </a:r>
            <a:r>
              <a:rPr lang="en-US" altLang="en-US" b="0"/>
              <a:t>) = </a:t>
            </a:r>
            <a:r>
              <a:rPr lang="en-US" altLang="en-US" b="0" i="1"/>
              <a:t>x</a:t>
            </a:r>
            <a:r>
              <a:rPr lang="en-US" altLang="en-US" b="0" baseline="30000"/>
              <a:t>2</a:t>
            </a:r>
            <a:r>
              <a:rPr lang="en-US" altLang="en-US" b="0"/>
              <a:t> + </a:t>
            </a:r>
            <a:r>
              <a:rPr lang="en-US" altLang="en-US" b="0">
                <a:solidFill>
                  <a:srgbClr val="3333FF"/>
                </a:solidFill>
              </a:rPr>
              <a:t>10</a:t>
            </a:r>
            <a:r>
              <a:rPr lang="en-US" altLang="en-US" b="0" i="1">
                <a:solidFill>
                  <a:srgbClr val="3333FF"/>
                </a:solidFill>
              </a:rPr>
              <a:t>x</a:t>
            </a:r>
            <a:r>
              <a:rPr lang="en-US" altLang="en-US" b="0"/>
              <a:t> + 24</a:t>
            </a:r>
          </a:p>
        </p:txBody>
      </p:sp>
      <p:sp>
        <p:nvSpPr>
          <p:cNvPr id="121884" name="Rectangle 28"/>
          <p:cNvSpPr>
            <a:spLocks noChangeArrowheads="1"/>
          </p:cNvSpPr>
          <p:nvPr/>
        </p:nvSpPr>
        <p:spPr bwMode="auto">
          <a:xfrm>
            <a:off x="5715000" y="4678363"/>
            <a:ext cx="44291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21887" name="Text Box 31"/>
          <p:cNvSpPr txBox="1">
            <a:spLocks noChangeArrowheads="1"/>
          </p:cNvSpPr>
          <p:nvPr/>
        </p:nvSpPr>
        <p:spPr bwMode="auto">
          <a:xfrm>
            <a:off x="533400" y="568325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The factors of </a:t>
            </a:r>
            <a:r>
              <a:rPr lang="en-US" altLang="en-US" b="0" i="1"/>
              <a:t>x</a:t>
            </a:r>
            <a:r>
              <a:rPr lang="en-US" altLang="en-US" b="0" baseline="30000"/>
              <a:t>2</a:t>
            </a:r>
            <a:r>
              <a:rPr lang="en-US" altLang="en-US" b="0"/>
              <a:t> + 10</a:t>
            </a:r>
            <a:r>
              <a:rPr lang="en-US" altLang="en-US" b="0" i="1"/>
              <a:t>x</a:t>
            </a:r>
            <a:r>
              <a:rPr lang="en-US" altLang="en-US" b="0"/>
              <a:t> + 24 are (</a:t>
            </a:r>
            <a:r>
              <a:rPr lang="en-US" altLang="en-US" b="0" i="1"/>
              <a:t>x</a:t>
            </a:r>
            <a:r>
              <a:rPr lang="en-US" altLang="en-US" b="0"/>
              <a:t> + 4)(</a:t>
            </a:r>
            <a:r>
              <a:rPr lang="en-US" altLang="en-US" b="0" i="1"/>
              <a:t>x</a:t>
            </a:r>
            <a:r>
              <a:rPr lang="en-US" altLang="en-US" b="0"/>
              <a:t> + 6).  </a:t>
            </a:r>
          </a:p>
        </p:txBody>
      </p:sp>
      <p:sp>
        <p:nvSpPr>
          <p:cNvPr id="121888" name="Text Box 32"/>
          <p:cNvSpPr txBox="1">
            <a:spLocks noChangeArrowheads="1"/>
          </p:cNvSpPr>
          <p:nvPr/>
        </p:nvSpPr>
        <p:spPr bwMode="auto">
          <a:xfrm>
            <a:off x="1857375" y="6118225"/>
            <a:ext cx="5076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t>x</a:t>
            </a:r>
            <a:r>
              <a:rPr lang="en-US" altLang="en-US" b="0" baseline="30000"/>
              <a:t>2</a:t>
            </a:r>
            <a:r>
              <a:rPr lang="en-US" altLang="en-US" b="0"/>
              <a:t> + 10</a:t>
            </a:r>
            <a:r>
              <a:rPr lang="en-US" altLang="en-US" b="0" i="1"/>
              <a:t>x</a:t>
            </a:r>
            <a:r>
              <a:rPr lang="en-US" altLang="en-US" b="0"/>
              <a:t> + 24 = (</a:t>
            </a:r>
            <a:r>
              <a:rPr lang="en-US" altLang="en-US" b="0" i="1"/>
              <a:t>x </a:t>
            </a:r>
            <a:r>
              <a:rPr lang="en-US" altLang="en-US" b="0"/>
              <a:t>+ 4)(</a:t>
            </a:r>
            <a:r>
              <a:rPr lang="en-US" altLang="en-US" b="0" i="1"/>
              <a:t>x</a:t>
            </a:r>
            <a:r>
              <a:rPr lang="en-US" altLang="en-US" b="0"/>
              <a:t> + 6)</a:t>
            </a:r>
          </a:p>
        </p:txBody>
      </p:sp>
      <p:sp>
        <p:nvSpPr>
          <p:cNvPr id="121889" name="Rectangle 33"/>
          <p:cNvSpPr>
            <a:spLocks noChangeArrowheads="1"/>
          </p:cNvSpPr>
          <p:nvPr/>
        </p:nvSpPr>
        <p:spPr bwMode="auto">
          <a:xfrm>
            <a:off x="5853113" y="3810000"/>
            <a:ext cx="442912"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1874"/>
                                        </p:tgtEl>
                                        <p:attrNameLst>
                                          <p:attrName>style.visibility</p:attrName>
                                        </p:attrNameLst>
                                      </p:cBhvr>
                                      <p:to>
                                        <p:strVal val="visible"/>
                                      </p:to>
                                    </p:set>
                                    <p:animEffect transition="in" filter="dissolve">
                                      <p:cBhvr>
                                        <p:cTn id="7" dur="500"/>
                                        <p:tgtEl>
                                          <p:spTgt spid="1218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1875"/>
                                        </p:tgtEl>
                                        <p:attrNameLst>
                                          <p:attrName>style.visibility</p:attrName>
                                        </p:attrNameLst>
                                      </p:cBhvr>
                                      <p:to>
                                        <p:strVal val="visible"/>
                                      </p:to>
                                    </p:set>
                                    <p:animEffect transition="in" filter="dissolve">
                                      <p:cBhvr>
                                        <p:cTn id="17" dur="500"/>
                                        <p:tgtEl>
                                          <p:spTgt spid="12187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heckerboard(across)">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21876"/>
                                        </p:tgtEl>
                                        <p:attrNameLst>
                                          <p:attrName>style.visibility</p:attrName>
                                        </p:attrNameLst>
                                      </p:cBhvr>
                                      <p:to>
                                        <p:strVal val="visible"/>
                                      </p:to>
                                    </p:set>
                                    <p:animEffect transition="in" filter="diamond(in)">
                                      <p:cBhvr>
                                        <p:cTn id="27" dur="1000"/>
                                        <p:tgtEl>
                                          <p:spTgt spid="12187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1882"/>
                                        </p:tgtEl>
                                        <p:attrNameLst>
                                          <p:attrName>style.visibility</p:attrName>
                                        </p:attrNameLst>
                                      </p:cBhvr>
                                      <p:to>
                                        <p:strVal val="visible"/>
                                      </p:to>
                                    </p:set>
                                    <p:animEffect transition="in" filter="dissolve">
                                      <p:cBhvr>
                                        <p:cTn id="32" dur="500"/>
                                        <p:tgtEl>
                                          <p:spTgt spid="12188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1877"/>
                                        </p:tgtEl>
                                        <p:attrNameLst>
                                          <p:attrName>style.visibility</p:attrName>
                                        </p:attrNameLst>
                                      </p:cBhvr>
                                      <p:to>
                                        <p:strVal val="visible"/>
                                      </p:to>
                                    </p:set>
                                    <p:anim calcmode="lin" valueType="num">
                                      <p:cBhvr additive="base">
                                        <p:cTn id="37" dur="500" fill="hold"/>
                                        <p:tgtEl>
                                          <p:spTgt spid="121877"/>
                                        </p:tgtEl>
                                        <p:attrNameLst>
                                          <p:attrName>ppt_x</p:attrName>
                                        </p:attrNameLst>
                                      </p:cBhvr>
                                      <p:tavLst>
                                        <p:tav tm="0">
                                          <p:val>
                                            <p:strVal val="#ppt_x"/>
                                          </p:val>
                                        </p:tav>
                                        <p:tav tm="100000">
                                          <p:val>
                                            <p:strVal val="#ppt_x"/>
                                          </p:val>
                                        </p:tav>
                                      </p:tavLst>
                                    </p:anim>
                                    <p:anim calcmode="lin" valueType="num">
                                      <p:cBhvr additive="base">
                                        <p:cTn id="38" dur="500" fill="hold"/>
                                        <p:tgtEl>
                                          <p:spTgt spid="121877"/>
                                        </p:tgtEl>
                                        <p:attrNameLst>
                                          <p:attrName>ppt_y</p:attrName>
                                        </p:attrNameLst>
                                      </p:cBhvr>
                                      <p:tavLst>
                                        <p:tav tm="0">
                                          <p:val>
                                            <p:strVal val="1+#ppt_h/2"/>
                                          </p:val>
                                        </p:tav>
                                        <p:tav tm="100000">
                                          <p:val>
                                            <p:strVal val="#ppt_y"/>
                                          </p:val>
                                        </p:tav>
                                      </p:tavLst>
                                    </p:anim>
                                  </p:childTnLst>
                                </p:cTn>
                              </p:par>
                            </p:childTnLst>
                          </p:cTn>
                        </p:par>
                        <p:par>
                          <p:cTn id="39" fill="hold" nodeType="afterGroup">
                            <p:stCondLst>
                              <p:cond delay="500"/>
                            </p:stCondLst>
                            <p:childTnLst>
                              <p:par>
                                <p:cTn id="40" presetID="9" presetClass="entr" presetSubtype="0" fill="hold" grpId="0" nodeType="afterEffect">
                                  <p:stCondLst>
                                    <p:cond delay="0"/>
                                  </p:stCondLst>
                                  <p:childTnLst>
                                    <p:set>
                                      <p:cBhvr>
                                        <p:cTn id="41" dur="1" fill="hold">
                                          <p:stCondLst>
                                            <p:cond delay="0"/>
                                          </p:stCondLst>
                                        </p:cTn>
                                        <p:tgtEl>
                                          <p:spTgt spid="121889"/>
                                        </p:tgtEl>
                                        <p:attrNameLst>
                                          <p:attrName>style.visibility</p:attrName>
                                        </p:attrNameLst>
                                      </p:cBhvr>
                                      <p:to>
                                        <p:strVal val="visible"/>
                                      </p:to>
                                    </p:set>
                                    <p:animEffect transition="in" filter="dissolve">
                                      <p:cBhvr>
                                        <p:cTn id="42" dur="500"/>
                                        <p:tgtEl>
                                          <p:spTgt spid="12188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21878"/>
                                        </p:tgtEl>
                                        <p:attrNameLst>
                                          <p:attrName>style.visibility</p:attrName>
                                        </p:attrNameLst>
                                      </p:cBhvr>
                                      <p:to>
                                        <p:strVal val="visible"/>
                                      </p:to>
                                    </p:set>
                                    <p:anim calcmode="lin" valueType="num">
                                      <p:cBhvr additive="base">
                                        <p:cTn id="47" dur="500" fill="hold"/>
                                        <p:tgtEl>
                                          <p:spTgt spid="121878"/>
                                        </p:tgtEl>
                                        <p:attrNameLst>
                                          <p:attrName>ppt_x</p:attrName>
                                        </p:attrNameLst>
                                      </p:cBhvr>
                                      <p:tavLst>
                                        <p:tav tm="0">
                                          <p:val>
                                            <p:strVal val="#ppt_x"/>
                                          </p:val>
                                        </p:tav>
                                        <p:tav tm="100000">
                                          <p:val>
                                            <p:strVal val="#ppt_x"/>
                                          </p:val>
                                        </p:tav>
                                      </p:tavLst>
                                    </p:anim>
                                    <p:anim calcmode="lin" valueType="num">
                                      <p:cBhvr additive="base">
                                        <p:cTn id="48" dur="500" fill="hold"/>
                                        <p:tgtEl>
                                          <p:spTgt spid="121878"/>
                                        </p:tgtEl>
                                        <p:attrNameLst>
                                          <p:attrName>ppt_y</p:attrName>
                                        </p:attrNameLst>
                                      </p:cBhvr>
                                      <p:tavLst>
                                        <p:tav tm="0">
                                          <p:val>
                                            <p:strVal val="1+#ppt_h/2"/>
                                          </p:val>
                                        </p:tav>
                                        <p:tav tm="100000">
                                          <p:val>
                                            <p:strVal val="#ppt_y"/>
                                          </p:val>
                                        </p:tav>
                                      </p:tavLst>
                                    </p:anim>
                                  </p:childTnLst>
                                </p:cTn>
                              </p:par>
                            </p:childTnLst>
                          </p:cTn>
                        </p:par>
                        <p:par>
                          <p:cTn id="49" fill="hold" nodeType="afterGroup">
                            <p:stCondLst>
                              <p:cond delay="500"/>
                            </p:stCondLst>
                            <p:childTnLst>
                              <p:par>
                                <p:cTn id="50" presetID="9" presetClass="entr" presetSubtype="0" fill="hold" grpId="0" nodeType="afterEffect">
                                  <p:stCondLst>
                                    <p:cond delay="0"/>
                                  </p:stCondLst>
                                  <p:childTnLst>
                                    <p:set>
                                      <p:cBhvr>
                                        <p:cTn id="51" dur="1" fill="hold">
                                          <p:stCondLst>
                                            <p:cond delay="0"/>
                                          </p:stCondLst>
                                        </p:cTn>
                                        <p:tgtEl>
                                          <p:spTgt spid="121880"/>
                                        </p:tgtEl>
                                        <p:attrNameLst>
                                          <p:attrName>style.visibility</p:attrName>
                                        </p:attrNameLst>
                                      </p:cBhvr>
                                      <p:to>
                                        <p:strVal val="visible"/>
                                      </p:to>
                                    </p:set>
                                    <p:animEffect transition="in" filter="dissolve">
                                      <p:cBhvr>
                                        <p:cTn id="52" dur="500"/>
                                        <p:tgtEl>
                                          <p:spTgt spid="12188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1879"/>
                                        </p:tgtEl>
                                        <p:attrNameLst>
                                          <p:attrName>style.visibility</p:attrName>
                                        </p:attrNameLst>
                                      </p:cBhvr>
                                      <p:to>
                                        <p:strVal val="visible"/>
                                      </p:to>
                                    </p:set>
                                    <p:anim calcmode="lin" valueType="num">
                                      <p:cBhvr additive="base">
                                        <p:cTn id="57" dur="500" fill="hold"/>
                                        <p:tgtEl>
                                          <p:spTgt spid="121879"/>
                                        </p:tgtEl>
                                        <p:attrNameLst>
                                          <p:attrName>ppt_x</p:attrName>
                                        </p:attrNameLst>
                                      </p:cBhvr>
                                      <p:tavLst>
                                        <p:tav tm="0">
                                          <p:val>
                                            <p:strVal val="#ppt_x"/>
                                          </p:val>
                                        </p:tav>
                                        <p:tav tm="100000">
                                          <p:val>
                                            <p:strVal val="#ppt_x"/>
                                          </p:val>
                                        </p:tav>
                                      </p:tavLst>
                                    </p:anim>
                                    <p:anim calcmode="lin" valueType="num">
                                      <p:cBhvr additive="base">
                                        <p:cTn id="58" dur="500" fill="hold"/>
                                        <p:tgtEl>
                                          <p:spTgt spid="121879"/>
                                        </p:tgtEl>
                                        <p:attrNameLst>
                                          <p:attrName>ppt_y</p:attrName>
                                        </p:attrNameLst>
                                      </p:cBhvr>
                                      <p:tavLst>
                                        <p:tav tm="0">
                                          <p:val>
                                            <p:strVal val="1+#ppt_h/2"/>
                                          </p:val>
                                        </p:tav>
                                        <p:tav tm="100000">
                                          <p:val>
                                            <p:strVal val="#ppt_y"/>
                                          </p:val>
                                        </p:tav>
                                      </p:tavLst>
                                    </p:anim>
                                  </p:childTnLst>
                                </p:cTn>
                              </p:par>
                            </p:childTnLst>
                          </p:cTn>
                        </p:par>
                        <p:par>
                          <p:cTn id="59" fill="hold" nodeType="afterGroup">
                            <p:stCondLst>
                              <p:cond delay="500"/>
                            </p:stCondLst>
                            <p:childTnLst>
                              <p:par>
                                <p:cTn id="60" presetID="9" presetClass="entr" presetSubtype="0" fill="hold" grpId="0" nodeType="afterEffect">
                                  <p:stCondLst>
                                    <p:cond delay="0"/>
                                  </p:stCondLst>
                                  <p:childTnLst>
                                    <p:set>
                                      <p:cBhvr>
                                        <p:cTn id="61" dur="1" fill="hold">
                                          <p:stCondLst>
                                            <p:cond delay="0"/>
                                          </p:stCondLst>
                                        </p:cTn>
                                        <p:tgtEl>
                                          <p:spTgt spid="121884"/>
                                        </p:tgtEl>
                                        <p:attrNameLst>
                                          <p:attrName>style.visibility</p:attrName>
                                        </p:attrNameLst>
                                      </p:cBhvr>
                                      <p:to>
                                        <p:strVal val="visible"/>
                                      </p:to>
                                    </p:set>
                                    <p:animEffect transition="in" filter="dissolve">
                                      <p:cBhvr>
                                        <p:cTn id="62" dur="500"/>
                                        <p:tgtEl>
                                          <p:spTgt spid="12188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21883"/>
                                        </p:tgtEl>
                                        <p:attrNameLst>
                                          <p:attrName>style.visibility</p:attrName>
                                        </p:attrNameLst>
                                      </p:cBhvr>
                                      <p:to>
                                        <p:strVal val="visible"/>
                                      </p:to>
                                    </p:set>
                                    <p:anim calcmode="lin" valueType="num">
                                      <p:cBhvr additive="base">
                                        <p:cTn id="67" dur="500" fill="hold"/>
                                        <p:tgtEl>
                                          <p:spTgt spid="121883"/>
                                        </p:tgtEl>
                                        <p:attrNameLst>
                                          <p:attrName>ppt_x</p:attrName>
                                        </p:attrNameLst>
                                      </p:cBhvr>
                                      <p:tavLst>
                                        <p:tav tm="0">
                                          <p:val>
                                            <p:strVal val="#ppt_x"/>
                                          </p:val>
                                        </p:tav>
                                        <p:tav tm="100000">
                                          <p:val>
                                            <p:strVal val="#ppt_x"/>
                                          </p:val>
                                        </p:tav>
                                      </p:tavLst>
                                    </p:anim>
                                    <p:anim calcmode="lin" valueType="num">
                                      <p:cBhvr additive="base">
                                        <p:cTn id="68" dur="500" fill="hold"/>
                                        <p:tgtEl>
                                          <p:spTgt spid="121883"/>
                                        </p:tgtEl>
                                        <p:attrNameLst>
                                          <p:attrName>ppt_y</p:attrName>
                                        </p:attrNameLst>
                                      </p:cBhvr>
                                      <p:tavLst>
                                        <p:tav tm="0">
                                          <p:val>
                                            <p:strVal val="1+#ppt_h/2"/>
                                          </p:val>
                                        </p:tav>
                                        <p:tav tm="100000">
                                          <p:val>
                                            <p:strVal val="#ppt_y"/>
                                          </p:val>
                                        </p:tav>
                                      </p:tavLst>
                                    </p:anim>
                                  </p:childTnLst>
                                </p:cTn>
                              </p:par>
                            </p:childTnLst>
                          </p:cTn>
                        </p:par>
                        <p:par>
                          <p:cTn id="69" fill="hold" nodeType="afterGroup">
                            <p:stCondLst>
                              <p:cond delay="500"/>
                            </p:stCondLst>
                            <p:childTnLst>
                              <p:par>
                                <p:cTn id="70" presetID="1" presetClass="entr" presetSubtype="0" fill="hold" grpId="0" nodeType="afterEffect">
                                  <p:stCondLst>
                                    <p:cond delay="0"/>
                                  </p:stCondLst>
                                  <p:childTnLst>
                                    <p:set>
                                      <p:cBhvr>
                                        <p:cTn id="71" dur="1" fill="hold">
                                          <p:stCondLst>
                                            <p:cond delay="499"/>
                                          </p:stCondLst>
                                        </p:cTn>
                                        <p:tgtEl>
                                          <p:spTgt spid="121881"/>
                                        </p:tgtEl>
                                        <p:attrNameLst>
                                          <p:attrName>style.visibility</p:attrName>
                                        </p:attrNameLst>
                                      </p:cBhvr>
                                      <p:to>
                                        <p:strVal val="visible"/>
                                      </p:to>
                                    </p:set>
                                  </p:childTnLst>
                                </p:cTn>
                              </p:par>
                            </p:childTnLst>
                          </p:cTn>
                        </p:par>
                      </p:childTnLst>
                    </p:cTn>
                  </p:par>
                  <p:par>
                    <p:cTn id="72" fill="hold" nodeType="clickPar">
                      <p:stCondLst>
                        <p:cond delay="indefinite"/>
                      </p:stCondLst>
                      <p:childTnLst>
                        <p:par>
                          <p:cTn id="73" fill="hold" nodeType="withGroup">
                            <p:stCondLst>
                              <p:cond delay="0"/>
                            </p:stCondLst>
                            <p:childTnLst>
                              <p:par>
                                <p:cTn id="74" presetID="9" presetClass="entr" presetSubtype="0" fill="hold" grpId="0" nodeType="clickEffect">
                                  <p:stCondLst>
                                    <p:cond delay="0"/>
                                  </p:stCondLst>
                                  <p:childTnLst>
                                    <p:set>
                                      <p:cBhvr>
                                        <p:cTn id="75" dur="1" fill="hold">
                                          <p:stCondLst>
                                            <p:cond delay="0"/>
                                          </p:stCondLst>
                                        </p:cTn>
                                        <p:tgtEl>
                                          <p:spTgt spid="121887"/>
                                        </p:tgtEl>
                                        <p:attrNameLst>
                                          <p:attrName>style.visibility</p:attrName>
                                        </p:attrNameLst>
                                      </p:cBhvr>
                                      <p:to>
                                        <p:strVal val="visible"/>
                                      </p:to>
                                    </p:set>
                                    <p:animEffect transition="in" filter="dissolve">
                                      <p:cBhvr>
                                        <p:cTn id="76" dur="500"/>
                                        <p:tgtEl>
                                          <p:spTgt spid="121887"/>
                                        </p:tgtEl>
                                      </p:cBhvr>
                                    </p:animEffect>
                                  </p:childTnLst>
                                </p:cTn>
                              </p:par>
                              <p:par>
                                <p:cTn id="77" presetID="9" presetClass="entr" presetSubtype="0" fill="hold" grpId="0" nodeType="withEffect">
                                  <p:stCondLst>
                                    <p:cond delay="0"/>
                                  </p:stCondLst>
                                  <p:childTnLst>
                                    <p:set>
                                      <p:cBhvr>
                                        <p:cTn id="78" dur="1" fill="hold">
                                          <p:stCondLst>
                                            <p:cond delay="0"/>
                                          </p:stCondLst>
                                        </p:cTn>
                                        <p:tgtEl>
                                          <p:spTgt spid="121888"/>
                                        </p:tgtEl>
                                        <p:attrNameLst>
                                          <p:attrName>style.visibility</p:attrName>
                                        </p:attrNameLst>
                                      </p:cBhvr>
                                      <p:to>
                                        <p:strVal val="visible"/>
                                      </p:to>
                                    </p:set>
                                    <p:animEffect transition="in" filter="dissolve">
                                      <p:cBhvr>
                                        <p:cTn id="79" dur="500"/>
                                        <p:tgtEl>
                                          <p:spTgt spid="1218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74" grpId="0"/>
      <p:bldP spid="121875" grpId="0"/>
      <p:bldP spid="121876" grpId="0"/>
      <p:bldP spid="121877" grpId="0"/>
      <p:bldP spid="121878" grpId="0"/>
      <p:bldP spid="121879" grpId="0"/>
      <p:bldP spid="121880" grpId="0" autoUpdateAnimBg="0"/>
      <p:bldP spid="121881" grpId="0" autoUpdateAnimBg="0"/>
      <p:bldP spid="121882" grpId="0"/>
      <p:bldP spid="121883" grpId="0"/>
      <p:bldP spid="121884" grpId="0"/>
      <p:bldP spid="121887" grpId="0"/>
      <p:bldP spid="121888" grpId="0"/>
      <p:bldP spid="121889"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7"/>
          <p:cNvSpPr txBox="1">
            <a:spLocks noChangeArrowheads="1"/>
          </p:cNvSpPr>
          <p:nvPr/>
        </p:nvSpPr>
        <p:spPr bwMode="auto">
          <a:xfrm>
            <a:off x="0" y="8096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a:spcBef>
                <a:spcPct val="50000"/>
              </a:spcBef>
            </a:pPr>
            <a:r>
              <a:rPr lang="en-US" altLang="en-US" b="0">
                <a:solidFill>
                  <a:srgbClr val="FF0000"/>
                </a:solidFill>
                <a:latin typeface="Arial Black" pitchFamily="34" charset="0"/>
              </a:rPr>
              <a:t>Check It Out!</a:t>
            </a:r>
            <a:r>
              <a:rPr lang="en-US" altLang="en-US" b="0">
                <a:solidFill>
                  <a:srgbClr val="006699"/>
                </a:solidFill>
                <a:latin typeface="Arial Black" pitchFamily="34" charset="0"/>
              </a:rPr>
              <a:t> Example 1b </a:t>
            </a:r>
            <a:endParaRPr lang="en-US" altLang="en-US" sz="2600" b="0">
              <a:solidFill>
                <a:schemeClr val="accent2"/>
              </a:solidFill>
              <a:latin typeface="Arial MT Bl" charset="0"/>
            </a:endParaRPr>
          </a:p>
        </p:txBody>
      </p:sp>
      <p:sp>
        <p:nvSpPr>
          <p:cNvPr id="10243" name="Text Box 8"/>
          <p:cNvSpPr txBox="1">
            <a:spLocks noChangeArrowheads="1"/>
          </p:cNvSpPr>
          <p:nvPr/>
        </p:nvSpPr>
        <p:spPr bwMode="auto">
          <a:xfrm>
            <a:off x="361950" y="1295400"/>
            <a:ext cx="8237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spcBef>
                <a:spcPct val="50000"/>
              </a:spcBef>
            </a:pPr>
            <a:r>
              <a:rPr lang="en-US" altLang="en-US"/>
              <a:t>Factor each trinomial by guess and check.</a:t>
            </a:r>
            <a:endParaRPr lang="en-US" altLang="en-US" b="0">
              <a:latin typeface="Times" pitchFamily="18" charset="0"/>
            </a:endParaRPr>
          </a:p>
        </p:txBody>
      </p:sp>
      <p:sp>
        <p:nvSpPr>
          <p:cNvPr id="10244" name="Text Box 9"/>
          <p:cNvSpPr txBox="1">
            <a:spLocks noChangeArrowheads="1"/>
          </p:cNvSpPr>
          <p:nvPr/>
        </p:nvSpPr>
        <p:spPr bwMode="auto">
          <a:xfrm>
            <a:off x="762000" y="1724025"/>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i="1"/>
              <a:t>x</a:t>
            </a:r>
            <a:r>
              <a:rPr lang="en-US" altLang="en-US" baseline="30000"/>
              <a:t>2</a:t>
            </a:r>
            <a:r>
              <a:rPr lang="en-US" altLang="en-US"/>
              <a:t> + 7</a:t>
            </a:r>
            <a:r>
              <a:rPr lang="en-US" altLang="en-US" i="1"/>
              <a:t>x</a:t>
            </a:r>
            <a:r>
              <a:rPr lang="en-US" altLang="en-US"/>
              <a:t> + 12 </a:t>
            </a:r>
          </a:p>
        </p:txBody>
      </p:sp>
      <p:grpSp>
        <p:nvGrpSpPr>
          <p:cNvPr id="2" name="Group 10"/>
          <p:cNvGrpSpPr>
            <a:grpSpLocks/>
          </p:cNvGrpSpPr>
          <p:nvPr/>
        </p:nvGrpSpPr>
        <p:grpSpPr bwMode="auto">
          <a:xfrm>
            <a:off x="1219200" y="2257425"/>
            <a:ext cx="2530475" cy="457200"/>
            <a:chOff x="902" y="1680"/>
            <a:chExt cx="1594" cy="288"/>
          </a:xfrm>
        </p:grpSpPr>
        <p:sp>
          <p:nvSpPr>
            <p:cNvPr id="10262" name="Text Box 11"/>
            <p:cNvSpPr txBox="1">
              <a:spLocks noChangeArrowheads="1"/>
            </p:cNvSpPr>
            <p:nvPr/>
          </p:nvSpPr>
          <p:spPr bwMode="auto">
            <a:xfrm>
              <a:off x="902" y="1680"/>
              <a:ext cx="15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   +   )(   +   )</a:t>
              </a:r>
            </a:p>
          </p:txBody>
        </p:sp>
        <p:sp>
          <p:nvSpPr>
            <p:cNvPr id="10263" name="Text Box 12"/>
            <p:cNvSpPr txBox="1">
              <a:spLocks noChangeArrowheads="1"/>
            </p:cNvSpPr>
            <p:nvPr/>
          </p:nvSpPr>
          <p:spPr bwMode="auto">
            <a:xfrm>
              <a:off x="1065" y="1738"/>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10264" name="Text Box 13"/>
            <p:cNvSpPr txBox="1">
              <a:spLocks noChangeArrowheads="1"/>
            </p:cNvSpPr>
            <p:nvPr/>
          </p:nvSpPr>
          <p:spPr bwMode="auto">
            <a:xfrm>
              <a:off x="1477" y="1738"/>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10265" name="Text Box 14"/>
            <p:cNvSpPr txBox="1">
              <a:spLocks noChangeArrowheads="1"/>
            </p:cNvSpPr>
            <p:nvPr/>
          </p:nvSpPr>
          <p:spPr bwMode="auto">
            <a:xfrm>
              <a:off x="1801" y="1735"/>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10266" name="Text Box 15"/>
            <p:cNvSpPr txBox="1">
              <a:spLocks noChangeArrowheads="1"/>
            </p:cNvSpPr>
            <p:nvPr/>
          </p:nvSpPr>
          <p:spPr bwMode="auto">
            <a:xfrm>
              <a:off x="2206" y="1738"/>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grpSp>
      <p:grpSp>
        <p:nvGrpSpPr>
          <p:cNvPr id="3" name="Group 16"/>
          <p:cNvGrpSpPr>
            <a:grpSpLocks/>
          </p:cNvGrpSpPr>
          <p:nvPr/>
        </p:nvGrpSpPr>
        <p:grpSpPr bwMode="auto">
          <a:xfrm>
            <a:off x="1295400" y="2790825"/>
            <a:ext cx="2460625" cy="457200"/>
            <a:chOff x="950" y="2016"/>
            <a:chExt cx="1550" cy="288"/>
          </a:xfrm>
        </p:grpSpPr>
        <p:sp>
          <p:nvSpPr>
            <p:cNvPr id="10259" name="Text Box 17"/>
            <p:cNvSpPr txBox="1">
              <a:spLocks noChangeArrowheads="1"/>
            </p:cNvSpPr>
            <p:nvPr/>
          </p:nvSpPr>
          <p:spPr bwMode="auto">
            <a:xfrm>
              <a:off x="950" y="2016"/>
              <a:ext cx="155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a:t>(</a:t>
              </a:r>
              <a:r>
                <a:rPr lang="en-US" altLang="en-US" b="0" i="1"/>
                <a:t>x +   </a:t>
              </a:r>
              <a:r>
                <a:rPr lang="en-US" altLang="en-US" b="0"/>
                <a:t>)(</a:t>
              </a:r>
              <a:r>
                <a:rPr lang="en-US" altLang="en-US" b="0" i="1"/>
                <a:t>x</a:t>
              </a:r>
              <a:r>
                <a:rPr lang="en-US" altLang="en-US" b="0"/>
                <a:t> +   )</a:t>
              </a:r>
            </a:p>
          </p:txBody>
        </p:sp>
        <p:sp>
          <p:nvSpPr>
            <p:cNvPr id="10260" name="Text Box 18"/>
            <p:cNvSpPr txBox="1">
              <a:spLocks noChangeArrowheads="1"/>
            </p:cNvSpPr>
            <p:nvPr/>
          </p:nvSpPr>
          <p:spPr bwMode="auto">
            <a:xfrm>
              <a:off x="1516" y="2074"/>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sp>
          <p:nvSpPr>
            <p:cNvPr id="10261" name="Text Box 19"/>
            <p:cNvSpPr txBox="1">
              <a:spLocks noChangeArrowheads="1"/>
            </p:cNvSpPr>
            <p:nvPr/>
          </p:nvSpPr>
          <p:spPr bwMode="auto">
            <a:xfrm>
              <a:off x="2206" y="2071"/>
              <a:ext cx="116" cy="19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endParaRPr lang="en-US" altLang="en-US" sz="1400" b="0"/>
            </a:p>
          </p:txBody>
        </p:sp>
      </p:grpSp>
      <p:sp>
        <p:nvSpPr>
          <p:cNvPr id="122900" name="Text Box 20"/>
          <p:cNvSpPr txBox="1">
            <a:spLocks noChangeArrowheads="1"/>
          </p:cNvSpPr>
          <p:nvPr/>
        </p:nvSpPr>
        <p:spPr bwMode="auto">
          <a:xfrm>
            <a:off x="3962400" y="2301875"/>
            <a:ext cx="4283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solidFill>
                  <a:srgbClr val="3333FF"/>
                </a:solidFill>
                <a:latin typeface="Arial" charset="0"/>
              </a:rPr>
              <a:t>Write two sets of parentheses.</a:t>
            </a:r>
          </a:p>
        </p:txBody>
      </p:sp>
      <p:sp>
        <p:nvSpPr>
          <p:cNvPr id="122901" name="Text Box 21"/>
          <p:cNvSpPr txBox="1">
            <a:spLocks noChangeArrowheads="1"/>
          </p:cNvSpPr>
          <p:nvPr/>
        </p:nvSpPr>
        <p:spPr bwMode="auto">
          <a:xfrm>
            <a:off x="3962400" y="2759075"/>
            <a:ext cx="5181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The first term is x</a:t>
            </a:r>
            <a:r>
              <a:rPr lang="en-US" altLang="en-US" b="0" i="1" baseline="30000">
                <a:solidFill>
                  <a:srgbClr val="3333FF"/>
                </a:solidFill>
                <a:latin typeface="Arial" charset="0"/>
              </a:rPr>
              <a:t>2</a:t>
            </a:r>
            <a:r>
              <a:rPr lang="en-US" altLang="en-US" b="0" i="1">
                <a:solidFill>
                  <a:srgbClr val="3333FF"/>
                </a:solidFill>
                <a:latin typeface="Arial" charset="0"/>
              </a:rPr>
              <a:t>, so the variable terms have a coefficient of 1.</a:t>
            </a:r>
          </a:p>
        </p:txBody>
      </p:sp>
      <p:sp>
        <p:nvSpPr>
          <p:cNvPr id="122902" name="Text Box 22"/>
          <p:cNvSpPr txBox="1">
            <a:spLocks noChangeArrowheads="1"/>
          </p:cNvSpPr>
          <p:nvPr/>
        </p:nvSpPr>
        <p:spPr bwMode="auto">
          <a:xfrm>
            <a:off x="457200" y="3505200"/>
            <a:ext cx="6759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The constant term in the trinomial is 12.</a:t>
            </a:r>
          </a:p>
        </p:txBody>
      </p:sp>
      <p:sp>
        <p:nvSpPr>
          <p:cNvPr id="122903" name="Text Box 23"/>
          <p:cNvSpPr txBox="1">
            <a:spLocks noChangeArrowheads="1"/>
          </p:cNvSpPr>
          <p:nvPr/>
        </p:nvSpPr>
        <p:spPr bwMode="auto">
          <a:xfrm>
            <a:off x="762000" y="3932238"/>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1</a:t>
            </a:r>
            <a:r>
              <a:rPr lang="en-US" altLang="en-US" b="0"/>
              <a:t>)(</a:t>
            </a:r>
            <a:r>
              <a:rPr lang="en-US" altLang="en-US" b="0" i="1"/>
              <a:t>x</a:t>
            </a:r>
            <a:r>
              <a:rPr lang="en-US" altLang="en-US" b="0"/>
              <a:t> + </a:t>
            </a:r>
            <a:r>
              <a:rPr lang="en-US" altLang="en-US" b="0">
                <a:solidFill>
                  <a:srgbClr val="FF0000"/>
                </a:solidFill>
              </a:rPr>
              <a:t>12</a:t>
            </a:r>
            <a:r>
              <a:rPr lang="en-US" altLang="en-US" b="0"/>
              <a:t>) = </a:t>
            </a:r>
            <a:r>
              <a:rPr lang="en-US" altLang="en-US" b="0" i="1"/>
              <a:t>x</a:t>
            </a:r>
            <a:r>
              <a:rPr lang="en-US" altLang="en-US" b="0" baseline="30000"/>
              <a:t>2</a:t>
            </a:r>
            <a:r>
              <a:rPr lang="en-US" altLang="en-US" b="0"/>
              <a:t> + </a:t>
            </a:r>
            <a:r>
              <a:rPr lang="en-US" altLang="en-US" b="0">
                <a:solidFill>
                  <a:srgbClr val="3333FF"/>
                </a:solidFill>
              </a:rPr>
              <a:t>13</a:t>
            </a:r>
            <a:r>
              <a:rPr lang="en-US" altLang="en-US" b="0" i="1">
                <a:solidFill>
                  <a:srgbClr val="3333FF"/>
                </a:solidFill>
              </a:rPr>
              <a:t>x</a:t>
            </a:r>
            <a:r>
              <a:rPr lang="en-US" altLang="en-US" b="0"/>
              <a:t> + 12</a:t>
            </a:r>
          </a:p>
        </p:txBody>
      </p:sp>
      <p:sp>
        <p:nvSpPr>
          <p:cNvPr id="122904" name="Text Box 24"/>
          <p:cNvSpPr txBox="1">
            <a:spLocks noChangeArrowheads="1"/>
          </p:cNvSpPr>
          <p:nvPr/>
        </p:nvSpPr>
        <p:spPr bwMode="auto">
          <a:xfrm>
            <a:off x="990600" y="4389438"/>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2</a:t>
            </a:r>
            <a:r>
              <a:rPr lang="en-US" altLang="en-US" b="0"/>
              <a:t>)(</a:t>
            </a:r>
            <a:r>
              <a:rPr lang="en-US" altLang="en-US" b="0" i="1"/>
              <a:t>x</a:t>
            </a:r>
            <a:r>
              <a:rPr lang="en-US" altLang="en-US" b="0"/>
              <a:t> + </a:t>
            </a:r>
            <a:r>
              <a:rPr lang="en-US" altLang="en-US" b="0">
                <a:solidFill>
                  <a:srgbClr val="FF0000"/>
                </a:solidFill>
              </a:rPr>
              <a:t>6</a:t>
            </a:r>
            <a:r>
              <a:rPr lang="en-US" altLang="en-US" b="0"/>
              <a:t>) = </a:t>
            </a:r>
            <a:r>
              <a:rPr lang="en-US" altLang="en-US" b="0" i="1"/>
              <a:t>x</a:t>
            </a:r>
            <a:r>
              <a:rPr lang="en-US" altLang="en-US" b="0" baseline="30000"/>
              <a:t>2</a:t>
            </a:r>
            <a:r>
              <a:rPr lang="en-US" altLang="en-US" b="0"/>
              <a:t> + </a:t>
            </a:r>
            <a:r>
              <a:rPr lang="en-US" altLang="en-US" b="0">
                <a:solidFill>
                  <a:srgbClr val="3333FF"/>
                </a:solidFill>
              </a:rPr>
              <a:t>8</a:t>
            </a:r>
            <a:r>
              <a:rPr lang="en-US" altLang="en-US" b="0" i="1">
                <a:solidFill>
                  <a:srgbClr val="3333FF"/>
                </a:solidFill>
              </a:rPr>
              <a:t>x</a:t>
            </a:r>
            <a:r>
              <a:rPr lang="en-US" altLang="en-US" b="0"/>
              <a:t> + 12</a:t>
            </a:r>
          </a:p>
        </p:txBody>
      </p:sp>
      <p:sp>
        <p:nvSpPr>
          <p:cNvPr id="122905" name="Text Box 25"/>
          <p:cNvSpPr txBox="1">
            <a:spLocks noChangeArrowheads="1"/>
          </p:cNvSpPr>
          <p:nvPr/>
        </p:nvSpPr>
        <p:spPr bwMode="auto">
          <a:xfrm>
            <a:off x="1011238" y="48768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a:t>
            </a:r>
            <a:r>
              <a:rPr lang="en-US" altLang="en-US" b="0" i="1"/>
              <a:t>x</a:t>
            </a:r>
            <a:r>
              <a:rPr lang="en-US" altLang="en-US" b="0"/>
              <a:t> + </a:t>
            </a:r>
            <a:r>
              <a:rPr lang="en-US" altLang="en-US" b="0">
                <a:solidFill>
                  <a:srgbClr val="FF0000"/>
                </a:solidFill>
              </a:rPr>
              <a:t>3</a:t>
            </a:r>
            <a:r>
              <a:rPr lang="en-US" altLang="en-US" b="0"/>
              <a:t>)(</a:t>
            </a:r>
            <a:r>
              <a:rPr lang="en-US" altLang="en-US" b="0" i="1"/>
              <a:t>x</a:t>
            </a:r>
            <a:r>
              <a:rPr lang="en-US" altLang="en-US" b="0"/>
              <a:t> + </a:t>
            </a:r>
            <a:r>
              <a:rPr lang="en-US" altLang="en-US" b="0">
                <a:solidFill>
                  <a:srgbClr val="FF0000"/>
                </a:solidFill>
              </a:rPr>
              <a:t>4</a:t>
            </a:r>
            <a:r>
              <a:rPr lang="en-US" altLang="en-US" b="0"/>
              <a:t>) = </a:t>
            </a:r>
            <a:r>
              <a:rPr lang="en-US" altLang="en-US" b="0" i="1"/>
              <a:t>x</a:t>
            </a:r>
            <a:r>
              <a:rPr lang="en-US" altLang="en-US" b="0" baseline="30000"/>
              <a:t>2</a:t>
            </a:r>
            <a:r>
              <a:rPr lang="en-US" altLang="en-US" b="0"/>
              <a:t> + </a:t>
            </a:r>
            <a:r>
              <a:rPr lang="en-US" altLang="en-US" b="0">
                <a:solidFill>
                  <a:srgbClr val="3333FF"/>
                </a:solidFill>
              </a:rPr>
              <a:t>7</a:t>
            </a:r>
            <a:r>
              <a:rPr lang="en-US" altLang="en-US" b="0" i="1">
                <a:solidFill>
                  <a:srgbClr val="3333FF"/>
                </a:solidFill>
              </a:rPr>
              <a:t>x</a:t>
            </a:r>
            <a:r>
              <a:rPr lang="en-US" altLang="en-US" b="0"/>
              <a:t> + 12</a:t>
            </a:r>
          </a:p>
        </p:txBody>
      </p:sp>
      <p:sp>
        <p:nvSpPr>
          <p:cNvPr id="122906" name="Rectangle 26"/>
          <p:cNvSpPr>
            <a:spLocks noChangeArrowheads="1"/>
          </p:cNvSpPr>
          <p:nvPr/>
        </p:nvSpPr>
        <p:spPr bwMode="auto">
          <a:xfrm>
            <a:off x="5881688" y="3810000"/>
            <a:ext cx="442912"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22907" name="Rectangle 27"/>
          <p:cNvSpPr>
            <a:spLocks noChangeArrowheads="1"/>
          </p:cNvSpPr>
          <p:nvPr/>
        </p:nvSpPr>
        <p:spPr bwMode="auto">
          <a:xfrm>
            <a:off x="5715000" y="4267200"/>
            <a:ext cx="44291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algn="ct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22908" name="Text Box 28"/>
          <p:cNvSpPr txBox="1">
            <a:spLocks noChangeArrowheads="1"/>
          </p:cNvSpPr>
          <p:nvPr/>
        </p:nvSpPr>
        <p:spPr bwMode="auto">
          <a:xfrm>
            <a:off x="5715000" y="4754563"/>
            <a:ext cx="609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sz="3200" b="0">
                <a:solidFill>
                  <a:srgbClr val="FF0000"/>
                </a:solidFill>
                <a:sym typeface="Wingdings" pitchFamily="2" charset="2"/>
              </a:rPr>
              <a:t></a:t>
            </a:r>
            <a:endParaRPr lang="en-US" altLang="en-US" sz="1800" b="0">
              <a:latin typeface="Arial" charset="0"/>
            </a:endParaRPr>
          </a:p>
        </p:txBody>
      </p:sp>
      <p:sp>
        <p:nvSpPr>
          <p:cNvPr id="122909" name="Text Box 29"/>
          <p:cNvSpPr txBox="1">
            <a:spLocks noChangeArrowheads="1"/>
          </p:cNvSpPr>
          <p:nvPr/>
        </p:nvSpPr>
        <p:spPr bwMode="auto">
          <a:xfrm>
            <a:off x="6172200" y="3932238"/>
            <a:ext cx="29718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1313" indent="-341313"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i="1">
                <a:solidFill>
                  <a:srgbClr val="3333FF"/>
                </a:solidFill>
                <a:latin typeface="Arial" charset="0"/>
              </a:rPr>
              <a:t>Try factors of 12 for the constant terms in the binomials.</a:t>
            </a:r>
          </a:p>
        </p:txBody>
      </p:sp>
      <p:sp>
        <p:nvSpPr>
          <p:cNvPr id="122910" name="Text Box 30"/>
          <p:cNvSpPr txBox="1">
            <a:spLocks noChangeArrowheads="1"/>
          </p:cNvSpPr>
          <p:nvPr/>
        </p:nvSpPr>
        <p:spPr bwMode="auto">
          <a:xfrm>
            <a:off x="1905000" y="5943600"/>
            <a:ext cx="4883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r>
              <a:rPr lang="en-US" altLang="en-US" b="0" i="1"/>
              <a:t>x</a:t>
            </a:r>
            <a:r>
              <a:rPr lang="en-US" altLang="en-US" b="0" baseline="30000"/>
              <a:t>2</a:t>
            </a:r>
            <a:r>
              <a:rPr lang="en-US" altLang="en-US" b="0"/>
              <a:t> + 7</a:t>
            </a:r>
            <a:r>
              <a:rPr lang="en-US" altLang="en-US" b="0" i="1"/>
              <a:t>x</a:t>
            </a:r>
            <a:r>
              <a:rPr lang="en-US" altLang="en-US" b="0"/>
              <a:t> + 12 = (</a:t>
            </a:r>
            <a:r>
              <a:rPr lang="en-US" altLang="en-US" b="0" i="1"/>
              <a:t>x</a:t>
            </a:r>
            <a:r>
              <a:rPr lang="en-US" altLang="en-US" b="0"/>
              <a:t> + 3)(</a:t>
            </a:r>
            <a:r>
              <a:rPr lang="en-US" altLang="en-US" b="0" i="1"/>
              <a:t>x</a:t>
            </a:r>
            <a:r>
              <a:rPr lang="en-US" altLang="en-US" b="0"/>
              <a:t> + 4)</a:t>
            </a:r>
          </a:p>
        </p:txBody>
      </p:sp>
      <p:sp>
        <p:nvSpPr>
          <p:cNvPr id="122911" name="Text Box 31"/>
          <p:cNvSpPr txBox="1">
            <a:spLocks noChangeArrowheads="1"/>
          </p:cNvSpPr>
          <p:nvPr/>
        </p:nvSpPr>
        <p:spPr bwMode="auto">
          <a:xfrm>
            <a:off x="685800" y="54864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Verdana" pitchFamily="34" charset="0"/>
                <a:cs typeface="Arial" charset="0"/>
              </a:defRPr>
            </a:lvl1pPr>
            <a:lvl2pPr marL="742950" indent="-285750" eaLnBrk="0" hangingPunct="0">
              <a:defRPr sz="2400" b="1">
                <a:solidFill>
                  <a:schemeClr val="tx1"/>
                </a:solidFill>
                <a:latin typeface="Verdana" pitchFamily="34" charset="0"/>
                <a:cs typeface="Arial" charset="0"/>
              </a:defRPr>
            </a:lvl2pPr>
            <a:lvl3pPr marL="1143000" indent="-228600" eaLnBrk="0" hangingPunct="0">
              <a:defRPr sz="2400" b="1">
                <a:solidFill>
                  <a:schemeClr val="tx1"/>
                </a:solidFill>
                <a:latin typeface="Verdana" pitchFamily="34" charset="0"/>
                <a:cs typeface="Arial" charset="0"/>
              </a:defRPr>
            </a:lvl3pPr>
            <a:lvl4pPr marL="1600200" indent="-228600" eaLnBrk="0" hangingPunct="0">
              <a:defRPr sz="2400" b="1">
                <a:solidFill>
                  <a:schemeClr val="tx1"/>
                </a:solidFill>
                <a:latin typeface="Verdana" pitchFamily="34" charset="0"/>
                <a:cs typeface="Arial" charset="0"/>
              </a:defRPr>
            </a:lvl4pPr>
            <a:lvl5pPr marL="2057400" indent="-228600" eaLnBrk="0" hangingPunct="0">
              <a:defRPr sz="2400" b="1">
                <a:solidFill>
                  <a:schemeClr val="tx1"/>
                </a:solidFill>
                <a:latin typeface="Verdana" pitchFamily="34" charset="0"/>
                <a:cs typeface="Arial" charset="0"/>
              </a:defRPr>
            </a:lvl5pPr>
            <a:lvl6pPr marL="2514600" indent="-228600" eaLnBrk="0" fontAlgn="base" hangingPunct="0">
              <a:spcBef>
                <a:spcPct val="0"/>
              </a:spcBef>
              <a:spcAft>
                <a:spcPct val="0"/>
              </a:spcAft>
              <a:defRPr sz="2400" b="1">
                <a:solidFill>
                  <a:schemeClr val="tx1"/>
                </a:solidFill>
                <a:latin typeface="Verdana" pitchFamily="34" charset="0"/>
                <a:cs typeface="Arial" charset="0"/>
              </a:defRPr>
            </a:lvl6pPr>
            <a:lvl7pPr marL="2971800" indent="-228600" eaLnBrk="0" fontAlgn="base" hangingPunct="0">
              <a:spcBef>
                <a:spcPct val="0"/>
              </a:spcBef>
              <a:spcAft>
                <a:spcPct val="0"/>
              </a:spcAft>
              <a:defRPr sz="2400" b="1">
                <a:solidFill>
                  <a:schemeClr val="tx1"/>
                </a:solidFill>
                <a:latin typeface="Verdana" pitchFamily="34" charset="0"/>
                <a:cs typeface="Arial" charset="0"/>
              </a:defRPr>
            </a:lvl7pPr>
            <a:lvl8pPr marL="3429000" indent="-228600" eaLnBrk="0" fontAlgn="base" hangingPunct="0">
              <a:spcBef>
                <a:spcPct val="0"/>
              </a:spcBef>
              <a:spcAft>
                <a:spcPct val="0"/>
              </a:spcAft>
              <a:defRPr sz="2400" b="1">
                <a:solidFill>
                  <a:schemeClr val="tx1"/>
                </a:solidFill>
                <a:latin typeface="Verdana" pitchFamily="34" charset="0"/>
                <a:cs typeface="Arial" charset="0"/>
              </a:defRPr>
            </a:lvl8pPr>
            <a:lvl9pPr marL="3886200" indent="-228600" eaLnBrk="0" fontAlgn="base" hangingPunct="0">
              <a:spcBef>
                <a:spcPct val="0"/>
              </a:spcBef>
              <a:spcAft>
                <a:spcPct val="0"/>
              </a:spcAft>
              <a:defRPr sz="2400" b="1">
                <a:solidFill>
                  <a:schemeClr val="tx1"/>
                </a:solidFill>
                <a:latin typeface="Verdana" pitchFamily="34" charset="0"/>
                <a:cs typeface="Arial" charset="0"/>
              </a:defRPr>
            </a:lvl9pPr>
          </a:lstStyle>
          <a:p>
            <a:pPr eaLnBrk="1" hangingPunct="1">
              <a:spcBef>
                <a:spcPct val="50000"/>
              </a:spcBef>
            </a:pPr>
            <a:r>
              <a:rPr lang="en-US" altLang="en-US" b="0"/>
              <a:t>The factors of </a:t>
            </a:r>
            <a:r>
              <a:rPr lang="en-US" altLang="en-US" b="0" i="1"/>
              <a:t>x</a:t>
            </a:r>
            <a:r>
              <a:rPr lang="en-US" altLang="en-US" b="0" baseline="30000"/>
              <a:t>2</a:t>
            </a:r>
            <a:r>
              <a:rPr lang="en-US" altLang="en-US" b="0"/>
              <a:t> + 7</a:t>
            </a:r>
            <a:r>
              <a:rPr lang="en-US" altLang="en-US" b="0" i="1"/>
              <a:t>x</a:t>
            </a:r>
            <a:r>
              <a:rPr lang="en-US" altLang="en-US" b="0"/>
              <a:t> + 12 are (</a:t>
            </a:r>
            <a:r>
              <a:rPr lang="en-US" altLang="en-US" b="0" i="1"/>
              <a:t>x </a:t>
            </a:r>
            <a:r>
              <a:rPr lang="en-US" altLang="en-US" b="0"/>
              <a:t>+ 3)(</a:t>
            </a:r>
            <a:r>
              <a:rPr lang="en-US" altLang="en-US" b="0" i="1"/>
              <a:t>x</a:t>
            </a:r>
            <a:r>
              <a:rPr lang="en-US" altLang="en-US" b="0"/>
              <a:t> + 4).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2900"/>
                                        </p:tgtEl>
                                        <p:attrNameLst>
                                          <p:attrName>style.visibility</p:attrName>
                                        </p:attrNameLst>
                                      </p:cBhvr>
                                      <p:to>
                                        <p:strVal val="visible"/>
                                      </p:to>
                                    </p:set>
                                    <p:animEffect transition="in" filter="dissolve">
                                      <p:cBhvr>
                                        <p:cTn id="7" dur="500"/>
                                        <p:tgtEl>
                                          <p:spTgt spid="1229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2901"/>
                                        </p:tgtEl>
                                        <p:attrNameLst>
                                          <p:attrName>style.visibility</p:attrName>
                                        </p:attrNameLst>
                                      </p:cBhvr>
                                      <p:to>
                                        <p:strVal val="visible"/>
                                      </p:to>
                                    </p:set>
                                    <p:animEffect transition="in" filter="dissolve">
                                      <p:cBhvr>
                                        <p:cTn id="17" dur="500"/>
                                        <p:tgtEl>
                                          <p:spTgt spid="12290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heckerboard(across)">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22902"/>
                                        </p:tgtEl>
                                        <p:attrNameLst>
                                          <p:attrName>style.visibility</p:attrName>
                                        </p:attrNameLst>
                                      </p:cBhvr>
                                      <p:to>
                                        <p:strVal val="visible"/>
                                      </p:to>
                                    </p:set>
                                    <p:animEffect transition="in" filter="diamond(in)">
                                      <p:cBhvr>
                                        <p:cTn id="27" dur="1000"/>
                                        <p:tgtEl>
                                          <p:spTgt spid="12290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2909"/>
                                        </p:tgtEl>
                                        <p:attrNameLst>
                                          <p:attrName>style.visibility</p:attrName>
                                        </p:attrNameLst>
                                      </p:cBhvr>
                                      <p:to>
                                        <p:strVal val="visible"/>
                                      </p:to>
                                    </p:set>
                                    <p:animEffect transition="in" filter="dissolve">
                                      <p:cBhvr>
                                        <p:cTn id="32" dur="500"/>
                                        <p:tgtEl>
                                          <p:spTgt spid="12290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2903"/>
                                        </p:tgtEl>
                                        <p:attrNameLst>
                                          <p:attrName>style.visibility</p:attrName>
                                        </p:attrNameLst>
                                      </p:cBhvr>
                                      <p:to>
                                        <p:strVal val="visible"/>
                                      </p:to>
                                    </p:set>
                                    <p:anim calcmode="lin" valueType="num">
                                      <p:cBhvr additive="base">
                                        <p:cTn id="37" dur="500" fill="hold"/>
                                        <p:tgtEl>
                                          <p:spTgt spid="122903"/>
                                        </p:tgtEl>
                                        <p:attrNameLst>
                                          <p:attrName>ppt_x</p:attrName>
                                        </p:attrNameLst>
                                      </p:cBhvr>
                                      <p:tavLst>
                                        <p:tav tm="0">
                                          <p:val>
                                            <p:strVal val="#ppt_x"/>
                                          </p:val>
                                        </p:tav>
                                        <p:tav tm="100000">
                                          <p:val>
                                            <p:strVal val="#ppt_x"/>
                                          </p:val>
                                        </p:tav>
                                      </p:tavLst>
                                    </p:anim>
                                    <p:anim calcmode="lin" valueType="num">
                                      <p:cBhvr additive="base">
                                        <p:cTn id="38" dur="500" fill="hold"/>
                                        <p:tgtEl>
                                          <p:spTgt spid="122903"/>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2904"/>
                                        </p:tgtEl>
                                        <p:attrNameLst>
                                          <p:attrName>style.visibility</p:attrName>
                                        </p:attrNameLst>
                                      </p:cBhvr>
                                      <p:to>
                                        <p:strVal val="visible"/>
                                      </p:to>
                                    </p:set>
                                    <p:anim calcmode="lin" valueType="num">
                                      <p:cBhvr additive="base">
                                        <p:cTn id="43" dur="500" fill="hold"/>
                                        <p:tgtEl>
                                          <p:spTgt spid="122904"/>
                                        </p:tgtEl>
                                        <p:attrNameLst>
                                          <p:attrName>ppt_x</p:attrName>
                                        </p:attrNameLst>
                                      </p:cBhvr>
                                      <p:tavLst>
                                        <p:tav tm="0">
                                          <p:val>
                                            <p:strVal val="#ppt_x"/>
                                          </p:val>
                                        </p:tav>
                                        <p:tav tm="100000">
                                          <p:val>
                                            <p:strVal val="#ppt_x"/>
                                          </p:val>
                                        </p:tav>
                                      </p:tavLst>
                                    </p:anim>
                                    <p:anim calcmode="lin" valueType="num">
                                      <p:cBhvr additive="base">
                                        <p:cTn id="44" dur="500" fill="hold"/>
                                        <p:tgtEl>
                                          <p:spTgt spid="122904"/>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2905"/>
                                        </p:tgtEl>
                                        <p:attrNameLst>
                                          <p:attrName>style.visibility</p:attrName>
                                        </p:attrNameLst>
                                      </p:cBhvr>
                                      <p:to>
                                        <p:strVal val="visible"/>
                                      </p:to>
                                    </p:set>
                                    <p:anim calcmode="lin" valueType="num">
                                      <p:cBhvr additive="base">
                                        <p:cTn id="49" dur="500" fill="hold"/>
                                        <p:tgtEl>
                                          <p:spTgt spid="122905"/>
                                        </p:tgtEl>
                                        <p:attrNameLst>
                                          <p:attrName>ppt_x</p:attrName>
                                        </p:attrNameLst>
                                      </p:cBhvr>
                                      <p:tavLst>
                                        <p:tav tm="0">
                                          <p:val>
                                            <p:strVal val="#ppt_x"/>
                                          </p:val>
                                        </p:tav>
                                        <p:tav tm="100000">
                                          <p:val>
                                            <p:strVal val="#ppt_x"/>
                                          </p:val>
                                        </p:tav>
                                      </p:tavLst>
                                    </p:anim>
                                    <p:anim calcmode="lin" valueType="num">
                                      <p:cBhvr additive="base">
                                        <p:cTn id="50" dur="500" fill="hold"/>
                                        <p:tgtEl>
                                          <p:spTgt spid="122905"/>
                                        </p:tgtEl>
                                        <p:attrNameLst>
                                          <p:attrName>ppt_y</p:attrName>
                                        </p:attrNameLst>
                                      </p:cBhvr>
                                      <p:tavLst>
                                        <p:tav tm="0">
                                          <p:val>
                                            <p:strVal val="1+#ppt_h/2"/>
                                          </p:val>
                                        </p:tav>
                                        <p:tav tm="100000">
                                          <p:val>
                                            <p:strVal val="#ppt_y"/>
                                          </p:val>
                                        </p:tav>
                                      </p:tavLst>
                                    </p:anim>
                                  </p:childTnLst>
                                </p:cTn>
                              </p:par>
                            </p:childTnLst>
                          </p:cTn>
                        </p:par>
                        <p:par>
                          <p:cTn id="51" fill="hold" nodeType="afterGroup">
                            <p:stCondLst>
                              <p:cond delay="500"/>
                            </p:stCondLst>
                            <p:childTnLst>
                              <p:par>
                                <p:cTn id="52" presetID="9" presetClass="entr" presetSubtype="0" fill="hold" grpId="0" nodeType="afterEffect">
                                  <p:stCondLst>
                                    <p:cond delay="0"/>
                                  </p:stCondLst>
                                  <p:childTnLst>
                                    <p:set>
                                      <p:cBhvr>
                                        <p:cTn id="53" dur="1" fill="hold">
                                          <p:stCondLst>
                                            <p:cond delay="0"/>
                                          </p:stCondLst>
                                        </p:cTn>
                                        <p:tgtEl>
                                          <p:spTgt spid="122906"/>
                                        </p:tgtEl>
                                        <p:attrNameLst>
                                          <p:attrName>style.visibility</p:attrName>
                                        </p:attrNameLst>
                                      </p:cBhvr>
                                      <p:to>
                                        <p:strVal val="visible"/>
                                      </p:to>
                                    </p:set>
                                    <p:animEffect transition="in" filter="dissolve">
                                      <p:cBhvr>
                                        <p:cTn id="54" dur="500"/>
                                        <p:tgtEl>
                                          <p:spTgt spid="122906"/>
                                        </p:tgtEl>
                                      </p:cBhvr>
                                    </p:animEffect>
                                  </p:childTnLst>
                                </p:cTn>
                              </p:par>
                            </p:childTnLst>
                          </p:cTn>
                        </p:par>
                        <p:par>
                          <p:cTn id="55" fill="hold" nodeType="afterGroup">
                            <p:stCondLst>
                              <p:cond delay="1000"/>
                            </p:stCondLst>
                            <p:childTnLst>
                              <p:par>
                                <p:cTn id="56" presetID="9" presetClass="entr" presetSubtype="0" fill="hold" grpId="0" nodeType="afterEffect">
                                  <p:stCondLst>
                                    <p:cond delay="0"/>
                                  </p:stCondLst>
                                  <p:childTnLst>
                                    <p:set>
                                      <p:cBhvr>
                                        <p:cTn id="57" dur="1" fill="hold">
                                          <p:stCondLst>
                                            <p:cond delay="0"/>
                                          </p:stCondLst>
                                        </p:cTn>
                                        <p:tgtEl>
                                          <p:spTgt spid="122907"/>
                                        </p:tgtEl>
                                        <p:attrNameLst>
                                          <p:attrName>style.visibility</p:attrName>
                                        </p:attrNameLst>
                                      </p:cBhvr>
                                      <p:to>
                                        <p:strVal val="visible"/>
                                      </p:to>
                                    </p:set>
                                    <p:animEffect transition="in" filter="dissolve">
                                      <p:cBhvr>
                                        <p:cTn id="58" dur="500"/>
                                        <p:tgtEl>
                                          <p:spTgt spid="122907"/>
                                        </p:tgtEl>
                                      </p:cBhvr>
                                    </p:animEffect>
                                  </p:childTnLst>
                                </p:cTn>
                              </p:par>
                            </p:childTnLst>
                          </p:cTn>
                        </p:par>
                        <p:par>
                          <p:cTn id="59" fill="hold" nodeType="afterGroup">
                            <p:stCondLst>
                              <p:cond delay="1500"/>
                            </p:stCondLst>
                            <p:childTnLst>
                              <p:par>
                                <p:cTn id="60" presetID="1" presetClass="entr" presetSubtype="0" fill="hold" grpId="0" nodeType="afterEffect">
                                  <p:stCondLst>
                                    <p:cond delay="0"/>
                                  </p:stCondLst>
                                  <p:childTnLst>
                                    <p:set>
                                      <p:cBhvr>
                                        <p:cTn id="61" dur="1" fill="hold">
                                          <p:stCondLst>
                                            <p:cond delay="499"/>
                                          </p:stCondLst>
                                        </p:cTn>
                                        <p:tgtEl>
                                          <p:spTgt spid="122908"/>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4" presetClass="entr" presetSubtype="16" fill="hold" grpId="0" nodeType="clickEffect">
                                  <p:stCondLst>
                                    <p:cond delay="0"/>
                                  </p:stCondLst>
                                  <p:childTnLst>
                                    <p:set>
                                      <p:cBhvr>
                                        <p:cTn id="65" dur="1" fill="hold">
                                          <p:stCondLst>
                                            <p:cond delay="0"/>
                                          </p:stCondLst>
                                        </p:cTn>
                                        <p:tgtEl>
                                          <p:spTgt spid="122911"/>
                                        </p:tgtEl>
                                        <p:attrNameLst>
                                          <p:attrName>style.visibility</p:attrName>
                                        </p:attrNameLst>
                                      </p:cBhvr>
                                      <p:to>
                                        <p:strVal val="visible"/>
                                      </p:to>
                                    </p:set>
                                    <p:animEffect transition="in" filter="box(in)">
                                      <p:cBhvr>
                                        <p:cTn id="66" dur="500"/>
                                        <p:tgtEl>
                                          <p:spTgt spid="122911"/>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4" presetClass="entr" presetSubtype="16" fill="hold" grpId="0" nodeType="clickEffect">
                                  <p:stCondLst>
                                    <p:cond delay="0"/>
                                  </p:stCondLst>
                                  <p:childTnLst>
                                    <p:set>
                                      <p:cBhvr>
                                        <p:cTn id="70" dur="1" fill="hold">
                                          <p:stCondLst>
                                            <p:cond delay="0"/>
                                          </p:stCondLst>
                                        </p:cTn>
                                        <p:tgtEl>
                                          <p:spTgt spid="122910"/>
                                        </p:tgtEl>
                                        <p:attrNameLst>
                                          <p:attrName>style.visibility</p:attrName>
                                        </p:attrNameLst>
                                      </p:cBhvr>
                                      <p:to>
                                        <p:strVal val="visible"/>
                                      </p:to>
                                    </p:set>
                                    <p:animEffect transition="in" filter="box(in)">
                                      <p:cBhvr>
                                        <p:cTn id="71" dur="500"/>
                                        <p:tgtEl>
                                          <p:spTgt spid="1229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0" grpId="0"/>
      <p:bldP spid="122901" grpId="0"/>
      <p:bldP spid="122902" grpId="0"/>
      <p:bldP spid="122903" grpId="0"/>
      <p:bldP spid="122904" grpId="0"/>
      <p:bldP spid="122905" grpId="0"/>
      <p:bldP spid="122906" grpId="0" autoUpdateAnimBg="0"/>
      <p:bldP spid="122907" grpId="0" autoUpdateAnimBg="0"/>
      <p:bldP spid="122908" grpId="0" autoUpdateAnimBg="0"/>
      <p:bldP spid="122909" grpId="0"/>
      <p:bldP spid="122910" grpId="0"/>
      <p:bldP spid="122911"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1441855</TotalTime>
  <Words>2945</Words>
  <Application>Microsoft Office PowerPoint</Application>
  <PresentationFormat>On-screen Show (4:3)</PresentationFormat>
  <Paragraphs>374</Paragraphs>
  <Slides>33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Verdana</vt:lpstr>
      <vt:lpstr>Arial</vt:lpstr>
      <vt:lpstr>Arial Black</vt:lpstr>
      <vt:lpstr>Symbol</vt:lpstr>
      <vt:lpstr>Arial MT Bl</vt:lpstr>
      <vt:lpstr>Wingdings</vt:lpstr>
      <vt:lpstr>Times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103</cp:revision>
  <dcterms:created xsi:type="dcterms:W3CDTF">2002-10-14T18:20:28Z</dcterms:created>
  <dcterms:modified xsi:type="dcterms:W3CDTF">2014-04-02T17:02:14Z</dcterms:modified>
</cp:coreProperties>
</file>