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60" r:id="rId3"/>
    <p:sldId id="262" r:id="rId4"/>
    <p:sldId id="269" r:id="rId5"/>
    <p:sldId id="275" r:id="rId6"/>
    <p:sldId id="287" r:id="rId7"/>
    <p:sldId id="276" r:id="rId8"/>
    <p:sldId id="277" r:id="rId9"/>
    <p:sldId id="279" r:id="rId10"/>
    <p:sldId id="280" r:id="rId11"/>
    <p:sldId id="274" r:id="rId12"/>
    <p:sldId id="293" r:id="rId13"/>
    <p:sldId id="267" r:id="rId14"/>
    <p:sldId id="303" r:id="rId15"/>
    <p:sldId id="283" r:id="rId16"/>
    <p:sldId id="281" r:id="rId17"/>
    <p:sldId id="296" r:id="rId18"/>
    <p:sldId id="282" r:id="rId19"/>
    <p:sldId id="301" r:id="rId20"/>
    <p:sldId id="266" r:id="rId21"/>
    <p:sldId id="288" r:id="rId22"/>
    <p:sldId id="289" r:id="rId23"/>
    <p:sldId id="298" r:id="rId24"/>
    <p:sldId id="299" r:id="rId25"/>
    <p:sldId id="290" r:id="rId26"/>
    <p:sldId id="305" r:id="rId27"/>
    <p:sldId id="306" r:id="rId28"/>
    <p:sldId id="304" r:id="rId29"/>
    <p:sldId id="307" r:id="rId30"/>
    <p:sldId id="308" r:id="rId31"/>
    <p:sldId id="291" r:id="rId32"/>
    <p:sldId id="300" r:id="rId33"/>
    <p:sldId id="292" r:id="rId34"/>
    <p:sldId id="268" r:id="rId35"/>
    <p:sldId id="286" r:id="rId36"/>
  </p:sldIdLst>
  <p:sldSz cx="9144000" cy="6858000" type="screen4x3"/>
  <p:notesSz cx="6858000" cy="9144000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3366FF"/>
    <a:srgbClr val="0000FF"/>
    <a:srgbClr val="FF0066"/>
    <a:srgbClr val="FF0000"/>
    <a:srgbClr val="006699"/>
    <a:srgbClr val="FFFF00"/>
    <a:srgbClr val="297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3" autoAdjust="0"/>
    <p:restoredTop sz="96870" autoAdjust="0"/>
  </p:normalViewPr>
  <p:slideViewPr>
    <p:cSldViewPr>
      <p:cViewPr>
        <p:scale>
          <a:sx n="104" d="100"/>
          <a:sy n="104" d="100"/>
        </p:scale>
        <p:origin x="-84" y="-132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47CC4E17-9331-4E1C-A734-1F47639D6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18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DFC35D-4E7B-4A9F-A491-8338527E5E8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715337-F5AB-4D4A-8C55-8B71A77A3697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C64E71-26A3-4D82-8527-6FB9819AC6EC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D3D57D-E91E-48A2-A0B3-B1001350DF5C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848A58-C4FB-434B-B71E-81B491CD55E0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318A99-6E94-4DA5-B829-9470D27AFDE7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9A8DA-2477-4362-9399-7E085765E025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049494-506B-4A5C-BBA6-123CB6A5C5A3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A813760-F2AA-4DB7-BEB2-9C96BEF876FB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B7BB7F-B6ED-40FF-A643-BB0F588EAFCE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BC2EA2-6035-47CD-871B-DBA017B6D443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55DC962-C2DB-4F07-84C9-107D7CEE8E5D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654AF9-FE1E-47F2-9650-588D3347A965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3B0C39-2D0E-45A4-A8B7-67848BE492CC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B55DFA-BA61-4EE1-9C58-E693D936B1AE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431207-2357-4D75-A547-13B827875E74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84FDB0-350E-475A-A7A5-FAB4DBB615D9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1D8552-80AD-4AA4-B042-6490EE9AB15A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18018-6948-46E2-8D7D-053A408E313E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30BB5D-BE5D-4E2A-B35B-41553621042F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4E2C5D-FB46-4595-8D82-70AC31CD44CB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A73F8AB-9881-4659-B2A1-F030A176D14C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1E06C2E-BE02-4C5F-8972-235734A1E8AF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073E3B-ABAA-459D-AC74-64F708710555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A1FEDA-95A2-43A2-932B-0874063A30CE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1F387C9-D18A-47FA-B887-705F7D07F8D9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23148F-79E4-41AD-A5FC-4C1A1505E70A}" type="slidenum">
              <a:rPr lang="en-US" altLang="en-US"/>
              <a:pPr eaLnBrk="1" hangingPunct="1"/>
              <a:t>34</a:t>
            </a:fld>
            <a:endParaRPr lang="en-US" altLang="en-US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40FC72-CE81-4B3F-B063-598808877964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F0DBA5-8D98-42D5-B96E-B16A3FBA69B1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485097-6E51-47A5-9C58-AC092F07AA9F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A4A421-7E01-4E2C-8842-FD343195F078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CE97EA-84A1-4DD4-A3B1-FB465EFE2AAE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F212E6-9458-47A7-AB64-80F6AC00B854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7BE104-94AE-4EC2-A0AC-EC1F6D0476FB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16798-00AB-42B9-A8DE-A5AC2E77D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9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ECDF5-21AA-451F-B392-0F9CB3D1B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0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FD68D-9C2B-4355-8646-3CBE45EEA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8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BFA08-85B9-4D66-A8C7-A43292505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0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4B6D3-9AAD-47E3-B97F-B486F6C26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5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01E11-494A-449C-B22F-4F7A72E8E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4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F87DD-274A-40BF-889D-4928CB3E7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7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F64C2-0187-440F-9DD8-72FF0F7D6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3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D029B-9834-4E4C-B2C6-9D65C56A7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8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8E81F-03CC-4FBE-AAEB-5E4236C5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23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58C66-46D2-4469-8EB6-6205ECBFB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9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729B9B80-9119-49C1-A0FB-A97F4D7FF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-22225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Arial Black" pitchFamily="34" charset="0"/>
              </a:rPr>
              <a:t>Midpoint and Distance </a:t>
            </a:r>
          </a:p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Arial Black" pitchFamily="34" charset="0"/>
              </a:rPr>
              <a:t>in the Coordinate Plane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34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7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3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-19050"/>
            <a:ext cx="7772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Midpoint and Distance</a:t>
            </a: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in the Coordinate Plane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00375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457200" y="17526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coordinates of the midpoint of </a:t>
            </a:r>
            <a:r>
              <a:rPr lang="en-US" altLang="en-US" sz="2400" b="1" i="1">
                <a:latin typeface="Verdana" pitchFamily="34" charset="0"/>
              </a:rPr>
              <a:t>EF </a:t>
            </a:r>
            <a:r>
              <a:rPr lang="en-US" altLang="en-US" sz="2400" b="1">
                <a:latin typeface="Verdana" pitchFamily="34" charset="0"/>
              </a:rPr>
              <a:t>with endpoints </a:t>
            </a:r>
            <a:r>
              <a:rPr lang="en-US" altLang="en-US" sz="2400" b="1" i="1">
                <a:latin typeface="Verdana" pitchFamily="34" charset="0"/>
              </a:rPr>
              <a:t>E</a:t>
            </a:r>
            <a:r>
              <a:rPr lang="en-US" altLang="en-US" sz="2400" b="1">
                <a:latin typeface="Verdana" pitchFamily="34" charset="0"/>
              </a:rPr>
              <a:t>(–2, 3) and </a:t>
            </a:r>
            <a:r>
              <a:rPr lang="en-US" altLang="en-US" sz="2400" b="1" i="1">
                <a:latin typeface="Verdana" pitchFamily="34" charset="0"/>
              </a:rPr>
              <a:t>F</a:t>
            </a:r>
            <a:r>
              <a:rPr lang="en-US" altLang="en-US" sz="2400" b="1">
                <a:latin typeface="Verdana" pitchFamily="34" charset="0"/>
              </a:rPr>
              <a:t>(5, –3).</a:t>
            </a:r>
          </a:p>
        </p:txBody>
      </p:sp>
      <p:sp>
        <p:nvSpPr>
          <p:cNvPr id="11268" name="Line 7"/>
          <p:cNvSpPr>
            <a:spLocks noChangeShapeType="1"/>
          </p:cNvSpPr>
          <p:nvPr/>
        </p:nvSpPr>
        <p:spPr bwMode="auto">
          <a:xfrm>
            <a:off x="7315200" y="18288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5890" name="Picture 5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2590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91" name="Picture 5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0"/>
            <a:ext cx="34766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94" name="Picture 54" descr="16cio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667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2: Finding the Coordinates of an Endpoint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381000" y="1600200"/>
            <a:ext cx="754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M </a:t>
            </a:r>
            <a:r>
              <a:rPr lang="en-US" altLang="en-US" sz="2400" b="1">
                <a:latin typeface="Verdana" pitchFamily="34" charset="0"/>
              </a:rPr>
              <a:t>is the midpoint of </a:t>
            </a:r>
            <a:r>
              <a:rPr lang="en-US" altLang="en-US" sz="2400" b="1" i="1">
                <a:latin typeface="Verdana" pitchFamily="34" charset="0"/>
              </a:rPr>
              <a:t>XY</a:t>
            </a:r>
            <a:r>
              <a:rPr lang="en-US" altLang="en-US" sz="2400" b="1">
                <a:latin typeface="Verdana" pitchFamily="34" charset="0"/>
              </a:rPr>
              <a:t>. </a:t>
            </a:r>
            <a:r>
              <a:rPr lang="en-US" altLang="en-US" sz="2400" b="1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has coordinates 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(2, 7)</a:t>
            </a:r>
            <a:r>
              <a:rPr lang="en-US" altLang="en-US" sz="2400" b="1">
                <a:latin typeface="Verdana" pitchFamily="34" charset="0"/>
              </a:rPr>
              <a:t> and </a:t>
            </a:r>
            <a:r>
              <a:rPr lang="en-US" altLang="en-US" sz="2400" b="1" i="1">
                <a:latin typeface="Verdana" pitchFamily="34" charset="0"/>
              </a:rPr>
              <a:t>M </a:t>
            </a:r>
            <a:r>
              <a:rPr lang="en-US" altLang="en-US" sz="2400" b="1">
                <a:latin typeface="Verdana" pitchFamily="34" charset="0"/>
              </a:rPr>
              <a:t>has coordinates </a:t>
            </a:r>
            <a:r>
              <a:rPr lang="en-US" altLang="en-US" sz="2400" b="1">
                <a:solidFill>
                  <a:srgbClr val="0000FF"/>
                </a:solidFill>
                <a:latin typeface="Verdana" pitchFamily="34" charset="0"/>
              </a:rPr>
              <a:t>(6, 1)</a:t>
            </a:r>
            <a:r>
              <a:rPr lang="en-US" altLang="en-US" sz="2400" b="1">
                <a:latin typeface="Verdana" pitchFamily="34" charset="0"/>
              </a:rPr>
              <a:t>. Find the coordinates of </a:t>
            </a:r>
            <a:r>
              <a:rPr lang="en-US" altLang="en-US" sz="2400" b="1" i="1">
                <a:latin typeface="Verdana" pitchFamily="34" charset="0"/>
              </a:rPr>
              <a:t>Y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200" y="30480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Let the coordinates of 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equal 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y)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12293" name="Line 13"/>
          <p:cNvSpPr>
            <a:spLocks noChangeShapeType="1"/>
          </p:cNvSpPr>
          <p:nvPr/>
        </p:nvSpPr>
        <p:spPr bwMode="auto">
          <a:xfrm>
            <a:off x="4027488" y="1676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457200" y="3733800"/>
            <a:ext cx="8286750" cy="809625"/>
            <a:chOff x="288" y="2160"/>
            <a:chExt cx="5220" cy="510"/>
          </a:xfrm>
        </p:grpSpPr>
        <p:sp>
          <p:nvSpPr>
            <p:cNvPr id="12295" name="Rectangle 9"/>
            <p:cNvSpPr>
              <a:spLocks noChangeArrowheads="1"/>
            </p:cNvSpPr>
            <p:nvPr/>
          </p:nvSpPr>
          <p:spPr bwMode="auto">
            <a:xfrm>
              <a:off x="288" y="2256"/>
              <a:ext cx="35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2 </a:t>
              </a:r>
              <a:r>
                <a:rPr lang="en-US" altLang="en-US" sz="2400">
                  <a:latin typeface="Verdana" pitchFamily="34" charset="0"/>
                </a:rPr>
                <a:t>Use the Midpoint Formula: </a:t>
              </a:r>
            </a:p>
          </p:txBody>
        </p:sp>
        <p:pic>
          <p:nvPicPr>
            <p:cNvPr id="12296" name="Picture 1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2160"/>
              <a:ext cx="1764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304800" y="1600200"/>
            <a:ext cx="477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 </a:t>
            </a:r>
            <a:r>
              <a:rPr lang="en-US" altLang="en-US" sz="2400">
                <a:latin typeface="Verdana" pitchFamily="34" charset="0"/>
              </a:rPr>
              <a:t>Find the 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-coordinate.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2667000" y="2438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Set the coordinates equal.</a:t>
            </a:r>
          </a:p>
        </p:txBody>
      </p:sp>
      <p:pic>
        <p:nvPicPr>
          <p:cNvPr id="78862" name="Picture 1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1200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2667000" y="3276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Multiply both sides by 2.</a:t>
            </a:r>
          </a:p>
        </p:txBody>
      </p:sp>
      <p:pic>
        <p:nvPicPr>
          <p:cNvPr id="78864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21431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65" name="Text Box 17"/>
          <p:cNvSpPr txBox="1">
            <a:spLocks noChangeArrowheads="1"/>
          </p:cNvSpPr>
          <p:nvPr/>
        </p:nvSpPr>
        <p:spPr bwMode="auto">
          <a:xfrm>
            <a:off x="3048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12 = 2 +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78866" name="Text Box 18"/>
          <p:cNvSpPr txBox="1">
            <a:spLocks noChangeArrowheads="1"/>
          </p:cNvSpPr>
          <p:nvPr/>
        </p:nvSpPr>
        <p:spPr bwMode="auto">
          <a:xfrm>
            <a:off x="2667000" y="4038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grpSp>
        <p:nvGrpSpPr>
          <p:cNvPr id="78871" name="Group 23"/>
          <p:cNvGrpSpPr>
            <a:grpSpLocks/>
          </p:cNvGrpSpPr>
          <p:nvPr/>
        </p:nvGrpSpPr>
        <p:grpSpPr bwMode="auto">
          <a:xfrm>
            <a:off x="228600" y="4495800"/>
            <a:ext cx="2057400" cy="457200"/>
            <a:chOff x="144" y="2832"/>
            <a:chExt cx="1296" cy="288"/>
          </a:xfrm>
        </p:grpSpPr>
        <p:sp>
          <p:nvSpPr>
            <p:cNvPr id="13336" name="Text Box 19"/>
            <p:cNvSpPr txBox="1">
              <a:spLocks noChangeArrowheads="1"/>
            </p:cNvSpPr>
            <p:nvPr/>
          </p:nvSpPr>
          <p:spPr bwMode="auto">
            <a:xfrm>
              <a:off x="14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 2</a:t>
              </a:r>
            </a:p>
          </p:txBody>
        </p:sp>
        <p:sp>
          <p:nvSpPr>
            <p:cNvPr id="13337" name="Text Box 20"/>
            <p:cNvSpPr txBox="1">
              <a:spLocks noChangeArrowheads="1"/>
            </p:cNvSpPr>
            <p:nvPr/>
          </p:nvSpPr>
          <p:spPr bwMode="auto">
            <a:xfrm>
              <a:off x="62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–2</a:t>
              </a:r>
            </a:p>
          </p:txBody>
        </p:sp>
        <p:sp>
          <p:nvSpPr>
            <p:cNvPr id="13338" name="Line 21"/>
            <p:cNvSpPr>
              <a:spLocks noChangeShapeType="1"/>
            </p:cNvSpPr>
            <p:nvPr/>
          </p:nvSpPr>
          <p:spPr bwMode="auto">
            <a:xfrm>
              <a:off x="144" y="3099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Line 22"/>
            <p:cNvSpPr>
              <a:spLocks noChangeShapeType="1"/>
            </p:cNvSpPr>
            <p:nvPr/>
          </p:nvSpPr>
          <p:spPr bwMode="auto">
            <a:xfrm>
              <a:off x="672" y="3100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304800" y="502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10 =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2667000" y="4495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Subtract.</a:t>
            </a:r>
          </a:p>
        </p:txBody>
      </p:sp>
      <p:sp>
        <p:nvSpPr>
          <p:cNvPr id="78875" name="Text Box 27"/>
          <p:cNvSpPr txBox="1">
            <a:spLocks noChangeArrowheads="1"/>
          </p:cNvSpPr>
          <p:nvPr/>
        </p:nvSpPr>
        <p:spPr bwMode="auto">
          <a:xfrm>
            <a:off x="2667000" y="50292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pic>
        <p:nvPicPr>
          <p:cNvPr id="78877" name="Picture 2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0"/>
            <a:ext cx="11525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78" name="Picture 30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3113088"/>
            <a:ext cx="2076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79" name="Text Box 31"/>
          <p:cNvSpPr txBox="1">
            <a:spLocks noChangeArrowheads="1"/>
          </p:cNvSpPr>
          <p:nvPr/>
        </p:nvSpPr>
        <p:spPr bwMode="auto">
          <a:xfrm>
            <a:off x="69342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 = 7 +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grpSp>
        <p:nvGrpSpPr>
          <p:cNvPr id="78880" name="Group 32"/>
          <p:cNvGrpSpPr>
            <a:grpSpLocks/>
          </p:cNvGrpSpPr>
          <p:nvPr/>
        </p:nvGrpSpPr>
        <p:grpSpPr bwMode="auto">
          <a:xfrm>
            <a:off x="6705600" y="4419600"/>
            <a:ext cx="2057400" cy="457200"/>
            <a:chOff x="144" y="2832"/>
            <a:chExt cx="1296" cy="288"/>
          </a:xfrm>
        </p:grpSpPr>
        <p:sp>
          <p:nvSpPr>
            <p:cNvPr id="13332" name="Text Box 33"/>
            <p:cNvSpPr txBox="1">
              <a:spLocks noChangeArrowheads="1"/>
            </p:cNvSpPr>
            <p:nvPr/>
          </p:nvSpPr>
          <p:spPr bwMode="auto">
            <a:xfrm>
              <a:off x="14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 7</a:t>
              </a:r>
            </a:p>
          </p:txBody>
        </p:sp>
        <p:sp>
          <p:nvSpPr>
            <p:cNvPr id="13333" name="Text Box 34"/>
            <p:cNvSpPr txBox="1">
              <a:spLocks noChangeArrowheads="1"/>
            </p:cNvSpPr>
            <p:nvPr/>
          </p:nvSpPr>
          <p:spPr bwMode="auto">
            <a:xfrm>
              <a:off x="62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–7</a:t>
              </a:r>
            </a:p>
          </p:txBody>
        </p:sp>
        <p:sp>
          <p:nvSpPr>
            <p:cNvPr id="13334" name="Line 35"/>
            <p:cNvSpPr>
              <a:spLocks noChangeShapeType="1"/>
            </p:cNvSpPr>
            <p:nvPr/>
          </p:nvSpPr>
          <p:spPr bwMode="auto">
            <a:xfrm>
              <a:off x="144" y="3099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36"/>
            <p:cNvSpPr>
              <a:spLocks noChangeShapeType="1"/>
            </p:cNvSpPr>
            <p:nvPr/>
          </p:nvSpPr>
          <p:spPr bwMode="auto">
            <a:xfrm>
              <a:off x="672" y="3100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85" name="Text Box 37"/>
          <p:cNvSpPr txBox="1">
            <a:spLocks noChangeArrowheads="1"/>
          </p:cNvSpPr>
          <p:nvPr/>
        </p:nvSpPr>
        <p:spPr bwMode="auto">
          <a:xfrm>
            <a:off x="6781800" y="4876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–5 =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sp>
        <p:nvSpPr>
          <p:cNvPr id="78886" name="Text Box 38"/>
          <p:cNvSpPr txBox="1">
            <a:spLocks noChangeArrowheads="1"/>
          </p:cNvSpPr>
          <p:nvPr/>
        </p:nvSpPr>
        <p:spPr bwMode="auto">
          <a:xfrm>
            <a:off x="304800" y="5943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coordinates of 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are (10, –5).</a:t>
            </a:r>
            <a:endParaRPr lang="en-US" altLang="en-US" sz="2400" i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7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78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78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78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78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7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1" grpId="0"/>
      <p:bldP spid="78863" grpId="0"/>
      <p:bldP spid="78865" grpId="0"/>
      <p:bldP spid="78866" grpId="0"/>
      <p:bldP spid="78872" grpId="0"/>
      <p:bldP spid="78873" grpId="0"/>
      <p:bldP spid="78875" grpId="0"/>
      <p:bldP spid="78879" grpId="0"/>
      <p:bldP spid="78885" grpId="0"/>
      <p:bldP spid="788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4339" name="Group 68"/>
          <p:cNvGrpSpPr>
            <a:grpSpLocks/>
          </p:cNvGrpSpPr>
          <p:nvPr/>
        </p:nvGrpSpPr>
        <p:grpSpPr bwMode="auto">
          <a:xfrm>
            <a:off x="152400" y="1371600"/>
            <a:ext cx="7924800" cy="1187450"/>
            <a:chOff x="96" y="864"/>
            <a:chExt cx="4992" cy="748"/>
          </a:xfrm>
        </p:grpSpPr>
        <p:sp>
          <p:nvSpPr>
            <p:cNvPr id="14344" name="Rectangle 20"/>
            <p:cNvSpPr>
              <a:spLocks noChangeArrowheads="1"/>
            </p:cNvSpPr>
            <p:nvPr/>
          </p:nvSpPr>
          <p:spPr bwMode="auto">
            <a:xfrm>
              <a:off x="96" y="864"/>
              <a:ext cx="499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 i="1">
                  <a:latin typeface="Verdana" pitchFamily="34" charset="0"/>
                </a:rPr>
                <a:t>S </a:t>
              </a:r>
              <a:r>
                <a:rPr lang="en-US" altLang="en-US" sz="2400" b="1">
                  <a:latin typeface="Verdana" pitchFamily="34" charset="0"/>
                </a:rPr>
                <a:t>is the midpoint of </a:t>
              </a:r>
              <a:r>
                <a:rPr lang="en-US" altLang="en-US" sz="2400" b="1" i="1">
                  <a:latin typeface="Verdana" pitchFamily="34" charset="0"/>
                </a:rPr>
                <a:t>RT</a:t>
              </a:r>
              <a:r>
                <a:rPr lang="en-US" altLang="en-US" sz="2400" b="1">
                  <a:latin typeface="Verdana" pitchFamily="34" charset="0"/>
                </a:rPr>
                <a:t>. </a:t>
              </a:r>
              <a:r>
                <a:rPr lang="en-US" altLang="en-US" sz="2400" b="1" i="1">
                  <a:latin typeface="Verdana" pitchFamily="34" charset="0"/>
                </a:rPr>
                <a:t>R </a:t>
              </a:r>
              <a:r>
                <a:rPr lang="en-US" altLang="en-US" sz="2400" b="1">
                  <a:latin typeface="Verdana" pitchFamily="34" charset="0"/>
                </a:rPr>
                <a:t>has coordinates         (–6, –1), and </a:t>
              </a:r>
              <a:r>
                <a:rPr lang="en-US" altLang="en-US" sz="2400" b="1" i="1">
                  <a:latin typeface="Verdana" pitchFamily="34" charset="0"/>
                </a:rPr>
                <a:t>S </a:t>
              </a:r>
              <a:r>
                <a:rPr lang="en-US" altLang="en-US" sz="2400" b="1">
                  <a:latin typeface="Verdana" pitchFamily="34" charset="0"/>
                </a:rPr>
                <a:t>has coordinates (–1, 1). Find the coordinates of </a:t>
              </a:r>
              <a:r>
                <a:rPr lang="en-US" altLang="en-US" sz="2400" b="1" i="1">
                  <a:latin typeface="Verdana" pitchFamily="34" charset="0"/>
                </a:rPr>
                <a:t>T</a:t>
              </a:r>
              <a:r>
                <a:rPr lang="en-US" altLang="en-US" sz="2400" b="1">
                  <a:latin typeface="Verdana" pitchFamily="34" charset="0"/>
                </a:rPr>
                <a:t>.</a:t>
              </a:r>
            </a:p>
          </p:txBody>
        </p:sp>
        <p:sp>
          <p:nvSpPr>
            <p:cNvPr id="14345" name="Line 21"/>
            <p:cNvSpPr>
              <a:spLocks noChangeShapeType="1"/>
            </p:cNvSpPr>
            <p:nvPr/>
          </p:nvSpPr>
          <p:spPr bwMode="auto">
            <a:xfrm>
              <a:off x="2352" y="91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53" name="Rectangle 69"/>
          <p:cNvSpPr>
            <a:spLocks noChangeArrowheads="1"/>
          </p:cNvSpPr>
          <p:nvPr/>
        </p:nvSpPr>
        <p:spPr bwMode="auto">
          <a:xfrm>
            <a:off x="304800" y="28194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Let the coordinates of </a:t>
            </a:r>
            <a:r>
              <a:rPr lang="en-US" altLang="en-US" sz="2400" i="1">
                <a:latin typeface="Verdana" pitchFamily="34" charset="0"/>
              </a:rPr>
              <a:t>T </a:t>
            </a:r>
            <a:r>
              <a:rPr lang="en-US" altLang="en-US" sz="2400">
                <a:latin typeface="Verdana" pitchFamily="34" charset="0"/>
              </a:rPr>
              <a:t>equal 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y)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grpSp>
        <p:nvGrpSpPr>
          <p:cNvPr id="16459" name="Group 75"/>
          <p:cNvGrpSpPr>
            <a:grpSpLocks/>
          </p:cNvGrpSpPr>
          <p:nvPr/>
        </p:nvGrpSpPr>
        <p:grpSpPr bwMode="auto">
          <a:xfrm>
            <a:off x="304800" y="3429000"/>
            <a:ext cx="5564188" cy="1295400"/>
            <a:chOff x="192" y="2304"/>
            <a:chExt cx="3505" cy="816"/>
          </a:xfrm>
        </p:grpSpPr>
        <p:sp>
          <p:nvSpPr>
            <p:cNvPr id="14342" name="Rectangle 71"/>
            <p:cNvSpPr>
              <a:spLocks noChangeArrowheads="1"/>
            </p:cNvSpPr>
            <p:nvPr/>
          </p:nvSpPr>
          <p:spPr bwMode="auto">
            <a:xfrm>
              <a:off x="192" y="2304"/>
              <a:ext cx="35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2 </a:t>
              </a:r>
              <a:r>
                <a:rPr lang="en-US" altLang="en-US" sz="2400">
                  <a:latin typeface="Verdana" pitchFamily="34" charset="0"/>
                </a:rPr>
                <a:t>Use the Midpoint Formula: </a:t>
              </a:r>
            </a:p>
          </p:txBody>
        </p:sp>
        <p:pic>
          <p:nvPicPr>
            <p:cNvPr id="14343" name="Picture 7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592"/>
              <a:ext cx="2382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Rectangle 10"/>
          <p:cNvSpPr>
            <a:spLocks noChangeArrowheads="1"/>
          </p:cNvSpPr>
          <p:nvPr/>
        </p:nvSpPr>
        <p:spPr bwMode="auto">
          <a:xfrm>
            <a:off x="304800" y="1600200"/>
            <a:ext cx="477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 </a:t>
            </a:r>
            <a:r>
              <a:rPr lang="en-US" altLang="en-US" sz="2400">
                <a:latin typeface="Verdana" pitchFamily="34" charset="0"/>
              </a:rPr>
              <a:t>Find the 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-coordinate.</a:t>
            </a: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2819400" y="2438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Set the coordinates equal.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2819400" y="3276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Multiply both sides by 2.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4572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–2 = –6 +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2819400" y="4038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grpSp>
        <p:nvGrpSpPr>
          <p:cNvPr id="99365" name="Group 37"/>
          <p:cNvGrpSpPr>
            <a:grpSpLocks/>
          </p:cNvGrpSpPr>
          <p:nvPr/>
        </p:nvGrpSpPr>
        <p:grpSpPr bwMode="auto">
          <a:xfrm>
            <a:off x="304800" y="4495800"/>
            <a:ext cx="2133600" cy="457200"/>
            <a:chOff x="96" y="2832"/>
            <a:chExt cx="1344" cy="288"/>
          </a:xfrm>
        </p:grpSpPr>
        <p:sp>
          <p:nvSpPr>
            <p:cNvPr id="15384" name="Text Box 18"/>
            <p:cNvSpPr txBox="1">
              <a:spLocks noChangeArrowheads="1"/>
            </p:cNvSpPr>
            <p:nvPr/>
          </p:nvSpPr>
          <p:spPr bwMode="auto">
            <a:xfrm>
              <a:off x="96" y="283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+ 6</a:t>
              </a:r>
            </a:p>
          </p:txBody>
        </p:sp>
        <p:sp>
          <p:nvSpPr>
            <p:cNvPr id="15385" name="Text Box 19"/>
            <p:cNvSpPr txBox="1">
              <a:spLocks noChangeArrowheads="1"/>
            </p:cNvSpPr>
            <p:nvPr/>
          </p:nvSpPr>
          <p:spPr bwMode="auto">
            <a:xfrm>
              <a:off x="720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+6</a:t>
              </a:r>
            </a:p>
          </p:txBody>
        </p:sp>
        <p:sp>
          <p:nvSpPr>
            <p:cNvPr id="15386" name="Line 20"/>
            <p:cNvSpPr>
              <a:spLocks noChangeShapeType="1"/>
            </p:cNvSpPr>
            <p:nvPr/>
          </p:nvSpPr>
          <p:spPr bwMode="auto">
            <a:xfrm>
              <a:off x="144" y="3099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21"/>
            <p:cNvSpPr>
              <a:spLocks noChangeShapeType="1"/>
            </p:cNvSpPr>
            <p:nvPr/>
          </p:nvSpPr>
          <p:spPr bwMode="auto">
            <a:xfrm>
              <a:off x="672" y="3100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685800" y="502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4 =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2819400" y="4495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Add.</a:t>
            </a: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2819400" y="5083175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69342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 = –1 +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grpSp>
        <p:nvGrpSpPr>
          <p:cNvPr id="99368" name="Group 40"/>
          <p:cNvGrpSpPr>
            <a:grpSpLocks/>
          </p:cNvGrpSpPr>
          <p:nvPr/>
        </p:nvGrpSpPr>
        <p:grpSpPr bwMode="auto">
          <a:xfrm>
            <a:off x="6629400" y="4419600"/>
            <a:ext cx="2133600" cy="457200"/>
            <a:chOff x="4176" y="2784"/>
            <a:chExt cx="1344" cy="288"/>
          </a:xfrm>
        </p:grpSpPr>
        <p:sp>
          <p:nvSpPr>
            <p:cNvPr id="15380" name="Text Box 29"/>
            <p:cNvSpPr txBox="1">
              <a:spLocks noChangeArrowheads="1"/>
            </p:cNvSpPr>
            <p:nvPr/>
          </p:nvSpPr>
          <p:spPr bwMode="auto">
            <a:xfrm>
              <a:off x="4176" y="2784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+ 1</a:t>
              </a:r>
            </a:p>
          </p:txBody>
        </p:sp>
        <p:sp>
          <p:nvSpPr>
            <p:cNvPr id="15381" name="Text Box 30"/>
            <p:cNvSpPr txBox="1">
              <a:spLocks noChangeArrowheads="1"/>
            </p:cNvSpPr>
            <p:nvPr/>
          </p:nvSpPr>
          <p:spPr bwMode="auto">
            <a:xfrm>
              <a:off x="4697" y="2784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+ 1</a:t>
              </a:r>
            </a:p>
          </p:txBody>
        </p:sp>
        <p:sp>
          <p:nvSpPr>
            <p:cNvPr id="15382" name="Line 31"/>
            <p:cNvSpPr>
              <a:spLocks noChangeShapeType="1"/>
            </p:cNvSpPr>
            <p:nvPr/>
          </p:nvSpPr>
          <p:spPr bwMode="auto">
            <a:xfrm>
              <a:off x="4224" y="3051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Line 32"/>
            <p:cNvSpPr>
              <a:spLocks noChangeShapeType="1"/>
            </p:cNvSpPr>
            <p:nvPr/>
          </p:nvSpPr>
          <p:spPr bwMode="auto">
            <a:xfrm>
              <a:off x="4752" y="3052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61" name="Text Box 33"/>
          <p:cNvSpPr txBox="1">
            <a:spLocks noChangeArrowheads="1"/>
          </p:cNvSpPr>
          <p:nvPr/>
        </p:nvSpPr>
        <p:spPr bwMode="auto">
          <a:xfrm>
            <a:off x="6705600" y="5105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3 =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sp>
        <p:nvSpPr>
          <p:cNvPr id="99362" name="Text Box 34"/>
          <p:cNvSpPr txBox="1">
            <a:spLocks noChangeArrowheads="1"/>
          </p:cNvSpPr>
          <p:nvPr/>
        </p:nvSpPr>
        <p:spPr bwMode="auto">
          <a:xfrm>
            <a:off x="304800" y="5943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coordinates of 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 are (4, 3).</a:t>
            </a:r>
            <a:endParaRPr lang="en-US" altLang="en-US" sz="2400" i="1">
              <a:latin typeface="Verdana" pitchFamily="34" charset="0"/>
            </a:endParaRPr>
          </a:p>
        </p:txBody>
      </p:sp>
      <p:pic>
        <p:nvPicPr>
          <p:cNvPr id="99363" name="Picture 3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1714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64" name="Picture 3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24200"/>
            <a:ext cx="26860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66" name="Picture 38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328863"/>
            <a:ext cx="1485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67" name="Picture 39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124200"/>
            <a:ext cx="24574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9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9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9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99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9" grpId="0"/>
      <p:bldP spid="99341" grpId="0"/>
      <p:bldP spid="99343" grpId="0"/>
      <p:bldP spid="99344" grpId="0"/>
      <p:bldP spid="99350" grpId="0"/>
      <p:bldP spid="99351" grpId="0"/>
      <p:bldP spid="99352" grpId="0"/>
      <p:bldP spid="99355" grpId="0"/>
      <p:bldP spid="99361" grpId="0"/>
      <p:bldP spid="993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8763000" cy="16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685800" y="1447800"/>
            <a:ext cx="7086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>
                <a:latin typeface="Verdana" pitchFamily="34" charset="0"/>
              </a:rPr>
              <a:t>The Ruler Postulate can be used to find the distance between two points on a number line. The Distance Formula is used to calculate the distance between two points in a coordinate plane.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3: Using the Distance Formula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7411" name="Group 11"/>
          <p:cNvGrpSpPr>
            <a:grpSpLocks/>
          </p:cNvGrpSpPr>
          <p:nvPr/>
        </p:nvGrpSpPr>
        <p:grpSpPr bwMode="auto">
          <a:xfrm>
            <a:off x="685800" y="1676400"/>
            <a:ext cx="8458200" cy="822325"/>
            <a:chOff x="432" y="960"/>
            <a:chExt cx="5328" cy="518"/>
          </a:xfrm>
        </p:grpSpPr>
        <p:sp>
          <p:nvSpPr>
            <p:cNvPr id="17414" name="Rectangle 7"/>
            <p:cNvSpPr>
              <a:spLocks noChangeArrowheads="1"/>
            </p:cNvSpPr>
            <p:nvPr/>
          </p:nvSpPr>
          <p:spPr bwMode="auto">
            <a:xfrm>
              <a:off x="432" y="960"/>
              <a:ext cx="532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Find </a:t>
              </a:r>
              <a:r>
                <a:rPr lang="en-US" altLang="en-US" sz="2400" b="1" i="1">
                  <a:latin typeface="Verdana" pitchFamily="34" charset="0"/>
                </a:rPr>
                <a:t>FG </a:t>
              </a:r>
              <a:r>
                <a:rPr lang="en-US" altLang="en-US" sz="2400" b="1">
                  <a:latin typeface="Verdana" pitchFamily="34" charset="0"/>
                </a:rPr>
                <a:t>and </a:t>
              </a:r>
              <a:r>
                <a:rPr lang="en-US" altLang="en-US" sz="2400" b="1" i="1">
                  <a:latin typeface="Verdana" pitchFamily="34" charset="0"/>
                </a:rPr>
                <a:t>JK</a:t>
              </a:r>
              <a:r>
                <a:rPr lang="en-US" altLang="en-US" sz="2400" b="1">
                  <a:latin typeface="Verdana" pitchFamily="34" charset="0"/>
                </a:rPr>
                <a:t>. </a:t>
              </a:r>
            </a:p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Then determine whether </a:t>
              </a:r>
              <a:r>
                <a:rPr lang="en-US" altLang="en-US" sz="2400" b="1" i="1">
                  <a:latin typeface="Verdana" pitchFamily="34" charset="0"/>
                </a:rPr>
                <a:t>FG </a:t>
              </a:r>
              <a:r>
                <a:rPr lang="en-US" altLang="en-US" sz="2400" b="1">
                  <a:latin typeface="Verdana" pitchFamily="34" charset="0"/>
                  <a:sym typeface="Symbol" pitchFamily="18" charset="2"/>
                </a:rPr>
                <a:t> </a:t>
              </a:r>
              <a:r>
                <a:rPr lang="en-US" altLang="en-US" sz="2400" b="1" i="1">
                  <a:latin typeface="Verdana" pitchFamily="34" charset="0"/>
                </a:rPr>
                <a:t>JK</a:t>
              </a:r>
              <a:r>
                <a:rPr lang="en-US" altLang="en-US" sz="2400" b="1">
                  <a:latin typeface="Verdana" pitchFamily="34" charset="0"/>
                </a:rPr>
                <a:t>.</a:t>
              </a:r>
            </a:p>
          </p:txBody>
        </p:sp>
        <p:sp>
          <p:nvSpPr>
            <p:cNvPr id="17415" name="Line 8"/>
            <p:cNvSpPr>
              <a:spLocks noChangeShapeType="1"/>
            </p:cNvSpPr>
            <p:nvPr/>
          </p:nvSpPr>
          <p:spPr bwMode="auto">
            <a:xfrm>
              <a:off x="3230" y="123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6" name="Line 9"/>
            <p:cNvSpPr>
              <a:spLocks noChangeShapeType="1"/>
            </p:cNvSpPr>
            <p:nvPr/>
          </p:nvSpPr>
          <p:spPr bwMode="auto">
            <a:xfrm>
              <a:off x="3751" y="123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741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667000"/>
            <a:ext cx="2743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762000" y="2743200"/>
            <a:ext cx="42672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</a:t>
            </a:r>
            <a:r>
              <a:rPr lang="en-US" altLang="en-US" sz="2400">
                <a:latin typeface="Verdana" pitchFamily="34" charset="0"/>
              </a:rPr>
              <a:t> Find the coordinates of each point.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(1, 2), </a:t>
            </a:r>
            <a:r>
              <a:rPr lang="en-US" altLang="en-US" sz="2400" i="1">
                <a:latin typeface="Verdana" pitchFamily="34" charset="0"/>
              </a:rPr>
              <a:t>G</a:t>
            </a:r>
            <a:r>
              <a:rPr lang="en-US" altLang="en-US" sz="2400">
                <a:latin typeface="Verdana" pitchFamily="34" charset="0"/>
              </a:rPr>
              <a:t>(5, 5), </a:t>
            </a:r>
            <a:r>
              <a:rPr lang="en-US" altLang="en-US" sz="2400" i="1">
                <a:latin typeface="Verdana" pitchFamily="34" charset="0"/>
              </a:rPr>
              <a:t>J</a:t>
            </a:r>
            <a:r>
              <a:rPr lang="en-US" altLang="en-US" sz="2400">
                <a:latin typeface="Verdana" pitchFamily="34" charset="0"/>
              </a:rPr>
              <a:t>(–4, 0), </a:t>
            </a:r>
            <a:r>
              <a:rPr lang="en-US" altLang="en-US" sz="2400" i="1">
                <a:latin typeface="Verdana" pitchFamily="34" charset="0"/>
              </a:rPr>
              <a:t>K</a:t>
            </a:r>
            <a:r>
              <a:rPr lang="en-US" altLang="en-US" sz="2400">
                <a:latin typeface="Verdana" pitchFamily="34" charset="0"/>
              </a:rPr>
              <a:t>(–1, –3)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10"/>
          <p:cNvSpPr txBox="1">
            <a:spLocks noChangeArrowheads="1"/>
          </p:cNvSpPr>
          <p:nvPr/>
        </p:nvSpPr>
        <p:spPr bwMode="auto">
          <a:xfrm>
            <a:off x="533400" y="16764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Use the Distance Formula.</a:t>
            </a:r>
          </a:p>
        </p:txBody>
      </p:sp>
      <p:pic>
        <p:nvPicPr>
          <p:cNvPr id="85003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38576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4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71800"/>
            <a:ext cx="34480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5" name="Picture 13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33800"/>
            <a:ext cx="15049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6" name="Picture 14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419600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8" name="Picture 16" descr="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2895600"/>
            <a:ext cx="45148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9" name="Picture 17" descr="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733800"/>
            <a:ext cx="19145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10" name="Picture 18" descr="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95800"/>
            <a:ext cx="1838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11" name="Picture 19" descr="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181600"/>
            <a:ext cx="3552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9459" name="Group 10"/>
          <p:cNvGrpSpPr>
            <a:grpSpLocks/>
          </p:cNvGrpSpPr>
          <p:nvPr/>
        </p:nvGrpSpPr>
        <p:grpSpPr bwMode="auto">
          <a:xfrm>
            <a:off x="304800" y="1447800"/>
            <a:ext cx="8077200" cy="457200"/>
            <a:chOff x="192" y="912"/>
            <a:chExt cx="5088" cy="288"/>
          </a:xfrm>
        </p:grpSpPr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192" y="912"/>
              <a:ext cx="50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Find </a:t>
              </a:r>
              <a:r>
                <a:rPr lang="en-US" altLang="en-US" sz="2400" b="1" i="1">
                  <a:latin typeface="Verdana" pitchFamily="34" charset="0"/>
                </a:rPr>
                <a:t>EF </a:t>
              </a:r>
              <a:r>
                <a:rPr lang="en-US" altLang="en-US" sz="2400" b="1">
                  <a:latin typeface="Verdana" pitchFamily="34" charset="0"/>
                </a:rPr>
                <a:t>and </a:t>
              </a:r>
              <a:r>
                <a:rPr lang="en-US" altLang="en-US" sz="2400" b="1" i="1">
                  <a:latin typeface="Verdana" pitchFamily="34" charset="0"/>
                </a:rPr>
                <a:t>GH</a:t>
              </a:r>
              <a:r>
                <a:rPr lang="en-US" altLang="en-US" sz="2400" b="1">
                  <a:latin typeface="Verdana" pitchFamily="34" charset="0"/>
                </a:rPr>
                <a:t>. Then determine if </a:t>
              </a:r>
              <a:r>
                <a:rPr lang="en-US" altLang="en-US" sz="2400" b="1" i="1">
                  <a:latin typeface="Verdana" pitchFamily="34" charset="0"/>
                </a:rPr>
                <a:t>EF </a:t>
              </a:r>
              <a:r>
                <a:rPr lang="en-US" altLang="en-US" sz="2400" b="1">
                  <a:latin typeface="Verdana" pitchFamily="34" charset="0"/>
                  <a:sym typeface="Symbol" pitchFamily="18" charset="2"/>
                </a:rPr>
                <a:t> </a:t>
              </a:r>
              <a:r>
                <a:rPr lang="en-US" altLang="en-US" sz="2400" b="1" i="1">
                  <a:latin typeface="Verdana" pitchFamily="34" charset="0"/>
                </a:rPr>
                <a:t>GH</a:t>
              </a:r>
              <a:r>
                <a:rPr lang="en-US" altLang="en-US" sz="2400" b="1">
                  <a:latin typeface="Verdana" pitchFamily="34" charset="0"/>
                </a:rPr>
                <a:t>.</a:t>
              </a:r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>
              <a:off x="4019" y="96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4512" y="960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04800" y="2209800"/>
            <a:ext cx="49530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</a:t>
            </a:r>
            <a:r>
              <a:rPr lang="en-US" altLang="en-US" sz="2400">
                <a:latin typeface="Verdana" pitchFamily="34" charset="0"/>
              </a:rPr>
              <a:t> Find the coordinates of each point.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E</a:t>
            </a:r>
            <a:r>
              <a:rPr lang="en-US" altLang="en-US" sz="2400">
                <a:latin typeface="Verdana" pitchFamily="34" charset="0"/>
              </a:rPr>
              <a:t>(–2, 1), 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(–5, 5), </a:t>
            </a:r>
            <a:r>
              <a:rPr lang="en-US" altLang="en-US" sz="2400" i="1">
                <a:latin typeface="Verdana" pitchFamily="34" charset="0"/>
              </a:rPr>
              <a:t>G</a:t>
            </a:r>
            <a:r>
              <a:rPr lang="en-US" altLang="en-US" sz="2400">
                <a:latin typeface="Verdana" pitchFamily="34" charset="0"/>
              </a:rPr>
              <a:t>(–1, –2), </a:t>
            </a:r>
            <a:r>
              <a:rPr lang="en-US" altLang="en-US" sz="2400" i="1">
                <a:latin typeface="Verdana" pitchFamily="34" charset="0"/>
              </a:rPr>
              <a:t>H</a:t>
            </a:r>
            <a:r>
              <a:rPr lang="en-US" altLang="en-US" sz="2400">
                <a:latin typeface="Verdana" pitchFamily="34" charset="0"/>
              </a:rPr>
              <a:t>(3, 1)</a:t>
            </a:r>
          </a:p>
        </p:txBody>
      </p:sp>
      <p:pic>
        <p:nvPicPr>
          <p:cNvPr id="1946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09800"/>
            <a:ext cx="3486150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10"/>
          <p:cNvSpPr txBox="1">
            <a:spLocks noChangeArrowheads="1"/>
          </p:cNvSpPr>
          <p:nvPr/>
        </p:nvSpPr>
        <p:spPr bwMode="auto">
          <a:xfrm>
            <a:off x="533400" y="16764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Use the Distance Formula.</a:t>
            </a:r>
          </a:p>
        </p:txBody>
      </p:sp>
      <p:pic>
        <p:nvPicPr>
          <p:cNvPr id="95243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38576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1" name="Picture 1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0"/>
            <a:ext cx="4086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4" name="Picture 2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86200"/>
            <a:ext cx="19240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5" name="Picture 23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648200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6" name="Picture 24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48000"/>
            <a:ext cx="441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7" name="Picture 25" descr="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15049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8" name="Picture 2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724400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9" name="Picture 27" descr="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0"/>
            <a:ext cx="37433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5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5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990600"/>
            <a:ext cx="8229600" cy="4800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>
              <a:latin typeface="Verdana" pitchFamily="34" charset="0"/>
            </a:endParaRPr>
          </a:p>
          <a:p>
            <a:pPr eaLnBrk="1" hangingPunct="1"/>
            <a:endParaRPr lang="en-US" altLang="en-US" sz="800" b="1">
              <a:latin typeface="Verdana" pitchFamily="34" charset="0"/>
            </a:endParaRPr>
          </a:p>
          <a:p>
            <a:pPr eaLnBrk="1" hangingPunct="1"/>
            <a:endParaRPr lang="en-US" altLang="en-US" sz="800">
              <a:latin typeface="Verdana" pitchFamily="34" charset="0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1.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Graph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A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(–2, 3) and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B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(1, 0).</a:t>
            </a:r>
          </a:p>
          <a:p>
            <a:pPr eaLnBrk="1" hangingPunct="1">
              <a:lnSpc>
                <a:spcPct val="140000"/>
              </a:lnSpc>
              <a:buFontTx/>
              <a:buChar char="•"/>
            </a:pPr>
            <a:endParaRPr lang="en-US" altLang="en-US" sz="2400">
              <a:latin typeface="Verdana" pitchFamily="34" charset="0"/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  <a:buFontTx/>
              <a:buChar char="•"/>
            </a:pPr>
            <a:endParaRPr lang="en-US" altLang="en-US" sz="2400">
              <a:latin typeface="Verdana" pitchFamily="34" charset="0"/>
              <a:sym typeface="Symbol" pitchFamily="18" charset="2"/>
            </a:endParaRP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pic>
        <p:nvPicPr>
          <p:cNvPr id="7196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371600"/>
            <a:ext cx="3048000" cy="169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29"/>
          <p:cNvSpPr>
            <a:spLocks noChangeArrowheads="1"/>
          </p:cNvSpPr>
          <p:nvPr/>
        </p:nvSpPr>
        <p:spPr bwMode="auto">
          <a:xfrm>
            <a:off x="228600" y="2438400"/>
            <a:ext cx="192722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2.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Find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CD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.</a:t>
            </a:r>
          </a:p>
        </p:txBody>
      </p:sp>
      <p:pic>
        <p:nvPicPr>
          <p:cNvPr id="3077" name="Picture 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0"/>
            <a:ext cx="32004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2209800" y="2590800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8</a:t>
            </a:r>
          </a:p>
        </p:txBody>
      </p:sp>
      <p:sp>
        <p:nvSpPr>
          <p:cNvPr id="3079" name="Rectangle 33"/>
          <p:cNvSpPr>
            <a:spLocks noChangeArrowheads="1"/>
          </p:cNvSpPr>
          <p:nvPr/>
        </p:nvSpPr>
        <p:spPr bwMode="auto">
          <a:xfrm>
            <a:off x="228600" y="3962400"/>
            <a:ext cx="711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Find the coordinate of the midpoint of </a:t>
            </a:r>
            <a:r>
              <a:rPr lang="en-US" altLang="en-US" sz="2400" i="1">
                <a:latin typeface="Verdana" pitchFamily="34" charset="0"/>
              </a:rPr>
              <a:t>CD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3080" name="Line 34"/>
          <p:cNvSpPr>
            <a:spLocks noChangeShapeType="1"/>
          </p:cNvSpPr>
          <p:nvPr/>
        </p:nvSpPr>
        <p:spPr bwMode="auto">
          <a:xfrm>
            <a:off x="6705600" y="39624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7543800" y="3967163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–2</a:t>
            </a:r>
          </a:p>
        </p:txBody>
      </p:sp>
      <p:sp>
        <p:nvSpPr>
          <p:cNvPr id="3082" name="Text Box 36"/>
          <p:cNvSpPr txBox="1">
            <a:spLocks noChangeArrowheads="1"/>
          </p:cNvSpPr>
          <p:nvPr/>
        </p:nvSpPr>
        <p:spPr bwMode="auto">
          <a:xfrm>
            <a:off x="228600" y="47244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4.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Simplify.</a:t>
            </a:r>
          </a:p>
        </p:txBody>
      </p:sp>
      <p:pic>
        <p:nvPicPr>
          <p:cNvPr id="3083" name="Picture 37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72000"/>
            <a:ext cx="16097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762000" y="5257800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3" grpId="0"/>
      <p:bldP spid="720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609600" y="1295400"/>
            <a:ext cx="7848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You can also use the Pythagorean Theorem to find the distance between two points in a coordinate plane. You will learn more about the Pythagorean Theorem in Chapter 5.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609600" y="3200400"/>
            <a:ext cx="8001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In a right triangle, the two sides that form the right angle are the </a:t>
            </a:r>
            <a:r>
              <a:rPr lang="en-US" altLang="en-US" sz="2400" b="1" u="sng">
                <a:latin typeface="Verdana" pitchFamily="34" charset="0"/>
              </a:rPr>
              <a:t>legs</a:t>
            </a:r>
            <a:r>
              <a:rPr lang="en-US" altLang="en-US" sz="2400">
                <a:latin typeface="Verdana" pitchFamily="34" charset="0"/>
              </a:rPr>
              <a:t>. The side across from the right angle that stretches from one leg to the other is the </a:t>
            </a:r>
            <a:r>
              <a:rPr lang="en-US" altLang="en-US" sz="2400" b="1" u="sng">
                <a:latin typeface="Verdana" pitchFamily="34" charset="0"/>
              </a:rPr>
              <a:t>hypotenuse</a:t>
            </a:r>
            <a:r>
              <a:rPr lang="en-US" altLang="en-US" sz="2400">
                <a:latin typeface="Verdana" pitchFamily="34" charset="0"/>
              </a:rPr>
              <a:t>. In the diagram,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 </a:t>
            </a:r>
            <a:r>
              <a:rPr lang="en-US" altLang="en-US" sz="2400">
                <a:latin typeface="Verdana" pitchFamily="34" charset="0"/>
              </a:rPr>
              <a:t>are the lengths of the shorter sides, or legs, of the right triangle. The longest side is called the hypotenuse and has length </a:t>
            </a:r>
            <a:r>
              <a:rPr lang="en-US" altLang="en-US" sz="2400" b="1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.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9" grpId="0"/>
      <p:bldP spid="1538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220200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Finding Distances in the Coordinate Plane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381000" y="1676400"/>
            <a:ext cx="8153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D</a:t>
            </a:r>
            <a:r>
              <a:rPr lang="en-US" altLang="en-US" sz="2400" b="1">
                <a:latin typeface="Verdana" pitchFamily="34" charset="0"/>
              </a:rPr>
              <a:t>(3, 4) to </a:t>
            </a:r>
            <a:r>
              <a:rPr lang="en-US" altLang="en-US" sz="2400" b="1" i="1">
                <a:latin typeface="Verdana" pitchFamily="34" charset="0"/>
              </a:rPr>
              <a:t>E</a:t>
            </a:r>
            <a:r>
              <a:rPr lang="en-US" altLang="en-US" sz="2400" b="1">
                <a:latin typeface="Verdana" pitchFamily="34" charset="0"/>
              </a:rPr>
              <a:t>(–2, –5).</a:t>
            </a:r>
          </a:p>
        </p:txBody>
      </p:sp>
      <p:pic>
        <p:nvPicPr>
          <p:cNvPr id="23556" name="Picture 14" descr="ae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24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01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86200"/>
            <a:ext cx="3867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95800"/>
            <a:ext cx="29051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2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18192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21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591175"/>
            <a:ext cx="12763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2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19800"/>
            <a:ext cx="10477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4" name="Rectangle 11"/>
          <p:cNvSpPr>
            <a:spLocks noChangeArrowheads="1"/>
          </p:cNvSpPr>
          <p:nvPr/>
        </p:nvSpPr>
        <p:spPr bwMode="auto">
          <a:xfrm>
            <a:off x="304800" y="1524000"/>
            <a:ext cx="7620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1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Distance Formula. Substitute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values for the coordinates of </a:t>
            </a:r>
            <a:r>
              <a:rPr lang="en-US" altLang="en-US" sz="2400" b="1" i="1">
                <a:latin typeface="Verdana" pitchFamily="34" charset="0"/>
              </a:rPr>
              <a:t>D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E </a:t>
            </a:r>
            <a:r>
              <a:rPr lang="en-US" altLang="en-US" sz="2400">
                <a:latin typeface="Verdana" pitchFamily="34" charset="0"/>
              </a:rPr>
              <a:t>into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Distance Formula.</a:t>
            </a:r>
          </a:p>
        </p:txBody>
      </p:sp>
      <p:pic>
        <p:nvPicPr>
          <p:cNvPr id="24585" name="Picture 15" descr="ae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00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6" descr="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3143250"/>
            <a:ext cx="40005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ChangeArrowheads="1"/>
          </p:cNvSpPr>
          <p:nvPr/>
        </p:nvSpPr>
        <p:spPr bwMode="auto">
          <a:xfrm>
            <a:off x="381000" y="1447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2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Pythagorean Theorem. Count the units for sides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25603" name="Text Box 17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990600" y="2743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5 and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 = 9.</a:t>
            </a:r>
          </a:p>
        </p:txBody>
      </p:sp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914400" y="3200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 baseline="30000">
                <a:latin typeface="Verdana" pitchFamily="34" charset="0"/>
              </a:rPr>
              <a:t>2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1295400" y="3657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5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+ 9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1295400" y="4114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25 + 81</a:t>
            </a: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1295400" y="4648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106</a:t>
            </a:r>
          </a:p>
        </p:txBody>
      </p:sp>
      <p:pic>
        <p:nvPicPr>
          <p:cNvPr id="92183" name="Picture 2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105400"/>
            <a:ext cx="1352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1066800" y="5562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10.3</a:t>
            </a:r>
          </a:p>
        </p:txBody>
      </p:sp>
      <p:pic>
        <p:nvPicPr>
          <p:cNvPr id="25611" name="Picture 28" descr="ae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8" grpId="0"/>
      <p:bldP spid="92179" grpId="0"/>
      <p:bldP spid="92180" grpId="0"/>
      <p:bldP spid="92181" grpId="0"/>
      <p:bldP spid="92182" grpId="0"/>
      <p:bldP spid="9218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Rectangle 6"/>
          <p:cNvSpPr>
            <a:spLocks noChangeArrowheads="1"/>
          </p:cNvSpPr>
          <p:nvPr/>
        </p:nvSpPr>
        <p:spPr bwMode="auto">
          <a:xfrm>
            <a:off x="457200" y="12954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457200" y="2590800"/>
            <a:ext cx="387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(3, 2)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(–3, –1)</a:t>
            </a:r>
          </a:p>
        </p:txBody>
      </p:sp>
      <p:sp>
        <p:nvSpPr>
          <p:cNvPr id="26629" name="Rectangle 11"/>
          <p:cNvSpPr>
            <a:spLocks noChangeArrowheads="1"/>
          </p:cNvSpPr>
          <p:nvPr/>
        </p:nvSpPr>
        <p:spPr bwMode="auto">
          <a:xfrm>
            <a:off x="457200" y="3095625"/>
            <a:ext cx="7620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1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Distance Formula. Substitute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values for the coordinates of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S </a:t>
            </a:r>
            <a:r>
              <a:rPr lang="en-US" altLang="en-US" sz="2400">
                <a:latin typeface="Verdana" pitchFamily="34" charset="0"/>
              </a:rPr>
              <a:t>into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Distance Formula.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57200" y="12954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57200" y="2590800"/>
            <a:ext cx="387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(3, 2)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(–3, –1)</a:t>
            </a:r>
          </a:p>
        </p:txBody>
      </p:sp>
      <p:pic>
        <p:nvPicPr>
          <p:cNvPr id="103431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3200400"/>
            <a:ext cx="3752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32" name="Picture 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3886200"/>
            <a:ext cx="23336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33" name="Picture 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4648200"/>
            <a:ext cx="8953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10" descr="a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1000" y="1447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2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Pythagorean Theorem. Count the units for sides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990600" y="2743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6 and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 = 3.</a:t>
            </a: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914400" y="3200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 baseline="30000">
                <a:latin typeface="Verdana" pitchFamily="34" charset="0"/>
              </a:rPr>
              <a:t>2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1295400" y="3657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+ 3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1295400" y="4114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36 + 9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1295400" y="4648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45</a:t>
            </a:r>
          </a:p>
        </p:txBody>
      </p:sp>
      <p:pic>
        <p:nvPicPr>
          <p:cNvPr id="105486" name="Picture 1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124450"/>
            <a:ext cx="11430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5" descr="a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Text Box 1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/>
      <p:bldP spid="105477" grpId="0"/>
      <p:bldP spid="105478" grpId="0"/>
      <p:bldP spid="105479" grpId="0"/>
      <p:bldP spid="10548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14478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458788" y="2743200"/>
            <a:ext cx="387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(–4, 5)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(2, –1)</a:t>
            </a:r>
          </a:p>
        </p:txBody>
      </p:sp>
      <p:sp>
        <p:nvSpPr>
          <p:cNvPr id="29701" name="Rectangle 8"/>
          <p:cNvSpPr>
            <a:spLocks noChangeArrowheads="1"/>
          </p:cNvSpPr>
          <p:nvPr/>
        </p:nvSpPr>
        <p:spPr bwMode="auto">
          <a:xfrm>
            <a:off x="457200" y="3324225"/>
            <a:ext cx="7620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1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Distance Formula. Substitute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values for the coordinates of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S </a:t>
            </a:r>
            <a:r>
              <a:rPr lang="en-US" altLang="en-US" sz="2400">
                <a:latin typeface="Verdana" pitchFamily="34" charset="0"/>
              </a:rPr>
              <a:t>into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Distance Formula.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57200" y="14478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58788" y="2743200"/>
            <a:ext cx="387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(–4, 5)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(2, –1)</a:t>
            </a:r>
          </a:p>
        </p:txBody>
      </p:sp>
      <p:pic>
        <p:nvPicPr>
          <p:cNvPr id="30725" name="Picture 6" descr="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7" name="Picture 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90900"/>
            <a:ext cx="4038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8" name="Picture 8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191000"/>
            <a:ext cx="19050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9" name="Picture 9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76800"/>
            <a:ext cx="8858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30" name="Picture 10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962650"/>
            <a:ext cx="733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Develop and apply the formula for midpoint.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Use the Distance Formula and the Pythagorean Theorem to find the distance between two points.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1000" y="1447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2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Pythagorean Theorem. Count the units for sides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990600" y="2743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6 and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 = 6.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914400" y="3200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 baseline="30000">
                <a:latin typeface="Verdana" pitchFamily="34" charset="0"/>
              </a:rPr>
              <a:t>2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1295400" y="3657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+ 6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1295400" y="4114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36 + 36</a:t>
            </a:r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1295400" y="4648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72</a:t>
            </a:r>
          </a:p>
        </p:txBody>
      </p:sp>
      <p:pic>
        <p:nvPicPr>
          <p:cNvPr id="31752" name="Picture 11" descr="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80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5181600"/>
            <a:ext cx="11239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Text Box 1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/>
      <p:bldP spid="109572" grpId="0"/>
      <p:bldP spid="109573" grpId="0"/>
      <p:bldP spid="109574" grpId="0"/>
      <p:bldP spid="10957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47244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A player throws the ball from first base to a point located between third base and home plate and 10 feet from third base. </a:t>
            </a: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What is the distance of the throw, to the nearest tenth?</a:t>
            </a:r>
          </a:p>
        </p:txBody>
      </p:sp>
      <p:pic>
        <p:nvPicPr>
          <p:cNvPr id="3277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3986213" cy="337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5: Sports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304800" y="1285875"/>
            <a:ext cx="88392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Set up the field on a coordinate plane so that home plate </a:t>
            </a:r>
            <a:r>
              <a:rPr lang="en-US" altLang="en-US" sz="2400" i="1">
                <a:latin typeface="Verdana" pitchFamily="34" charset="0"/>
              </a:rPr>
              <a:t>H </a:t>
            </a:r>
            <a:r>
              <a:rPr lang="en-US" altLang="en-US" sz="2400">
                <a:latin typeface="Verdana" pitchFamily="34" charset="0"/>
              </a:rPr>
              <a:t>is at the origin, first base </a:t>
            </a:r>
            <a:r>
              <a:rPr lang="en-US" altLang="en-US" sz="2400" i="1">
                <a:latin typeface="Verdana" pitchFamily="34" charset="0"/>
              </a:rPr>
              <a:t>F </a:t>
            </a:r>
            <a:r>
              <a:rPr lang="en-US" altLang="en-US" sz="2400">
                <a:latin typeface="Verdana" pitchFamily="34" charset="0"/>
              </a:rPr>
              <a:t>has coordinates 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(90, 0), second base </a:t>
            </a:r>
            <a:r>
              <a:rPr lang="en-US" altLang="en-US" sz="2400" i="1">
                <a:latin typeface="Verdana" pitchFamily="34" charset="0"/>
              </a:rPr>
              <a:t>S </a:t>
            </a:r>
            <a:r>
              <a:rPr lang="en-US" altLang="en-US" sz="2400">
                <a:latin typeface="Verdana" pitchFamily="34" charset="0"/>
              </a:rPr>
              <a:t>has coordinates (90, 90), and third base </a:t>
            </a:r>
            <a:r>
              <a:rPr lang="en-US" altLang="en-US" sz="2400" i="1">
                <a:latin typeface="Verdana" pitchFamily="34" charset="0"/>
              </a:rPr>
              <a:t>T </a:t>
            </a:r>
            <a:r>
              <a:rPr lang="en-US" altLang="en-US" sz="2400">
                <a:latin typeface="Verdana" pitchFamily="34" charset="0"/>
              </a:rPr>
              <a:t>has coordinates (0, 90).</a:t>
            </a:r>
          </a:p>
          <a:p>
            <a:pPr eaLnBrk="1" hangingPunct="1"/>
            <a:endParaRPr lang="en-US" altLang="en-US" sz="2400">
              <a:latin typeface="Verdana" pitchFamily="34" charset="0"/>
            </a:endParaRP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The target point </a:t>
            </a:r>
            <a:r>
              <a:rPr lang="en-US" altLang="en-US" sz="2400" i="1">
                <a:latin typeface="Verdana" pitchFamily="34" charset="0"/>
              </a:rPr>
              <a:t>P </a:t>
            </a:r>
            <a:r>
              <a:rPr lang="en-US" altLang="en-US" sz="2400">
                <a:latin typeface="Verdana" pitchFamily="34" charset="0"/>
              </a:rPr>
              <a:t>of the throw has coordinates (0, 80). The distance of the throw is </a:t>
            </a:r>
            <a:r>
              <a:rPr lang="en-US" altLang="en-US" sz="2400" i="1">
                <a:latin typeface="Verdana" pitchFamily="34" charset="0"/>
              </a:rPr>
              <a:t>FP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pic>
        <p:nvPicPr>
          <p:cNvPr id="942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9075"/>
            <a:ext cx="443865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6" name="Text Box 11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4221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648200"/>
            <a:ext cx="33909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2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5276850"/>
            <a:ext cx="25527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3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019800"/>
            <a:ext cx="2400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4" name="Picture 1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6008688"/>
            <a:ext cx="158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5" name="Picture 17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6030913"/>
            <a:ext cx="1495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5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19" name="Rectangle 7"/>
          <p:cNvSpPr>
            <a:spLocks noChangeArrowheads="1"/>
          </p:cNvSpPr>
          <p:nvPr/>
        </p:nvSpPr>
        <p:spPr bwMode="auto">
          <a:xfrm>
            <a:off x="152400" y="1219200"/>
            <a:ext cx="50292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The center of the pitching mound has coordinates (42.8, 42.8). When a pitcher throws the ball from the center of the mound to home plate, what is the distance of the throw, to the nearest tenth?</a:t>
            </a:r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722313" y="6096000"/>
            <a:ext cx="1487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  <a:sym typeface="Symbol" pitchFamily="18" charset="2"/>
              </a:rPr>
              <a:t></a:t>
            </a:r>
            <a:r>
              <a:rPr lang="en-US" altLang="en-US" sz="2400">
                <a:latin typeface="Verdana" pitchFamily="34" charset="0"/>
              </a:rPr>
              <a:t> 60.5 ft</a:t>
            </a:r>
          </a:p>
        </p:txBody>
      </p:sp>
      <p:pic>
        <p:nvPicPr>
          <p:cNvPr id="34821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214438"/>
            <a:ext cx="3605213" cy="305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257" name="Picture 3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267200"/>
            <a:ext cx="43910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59" name="Picture 3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019675"/>
            <a:ext cx="32575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60" name="Picture 3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638800"/>
            <a:ext cx="17621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Line 37"/>
          <p:cNvSpPr>
            <a:spLocks noChangeShapeType="1"/>
          </p:cNvSpPr>
          <p:nvPr/>
        </p:nvSpPr>
        <p:spPr bwMode="auto">
          <a:xfrm flipV="1">
            <a:off x="5878513" y="1905000"/>
            <a:ext cx="1981200" cy="1981200"/>
          </a:xfrm>
          <a:prstGeom prst="line">
            <a:avLst/>
          </a:prstGeom>
          <a:noFill/>
          <a:ln w="19050">
            <a:solidFill>
              <a:srgbClr val="297B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2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2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524000" y="32432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(17, 13)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867400" y="1905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(3, 3)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4267200" y="4191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12.7</a:t>
            </a:r>
          </a:p>
        </p:txBody>
      </p:sp>
      <p:sp>
        <p:nvSpPr>
          <p:cNvPr id="35846" name="Rectangle 25"/>
          <p:cNvSpPr>
            <a:spLocks noChangeArrowheads="1"/>
          </p:cNvSpPr>
          <p:nvPr/>
        </p:nvSpPr>
        <p:spPr bwMode="auto">
          <a:xfrm>
            <a:off x="352425" y="3819525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Find the distance, to the nearest tenth, between </a:t>
            </a:r>
            <a:r>
              <a:rPr lang="en-US" altLang="en-US" sz="2400" i="1">
                <a:latin typeface="Verdana" pitchFamily="34" charset="0"/>
              </a:rPr>
              <a:t>S</a:t>
            </a:r>
            <a:r>
              <a:rPr lang="en-US" altLang="en-US" sz="2400">
                <a:latin typeface="Verdana" pitchFamily="34" charset="0"/>
              </a:rPr>
              <a:t>(6, 5) and 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(–3, –4).</a:t>
            </a:r>
          </a:p>
        </p:txBody>
      </p:sp>
      <p:sp>
        <p:nvSpPr>
          <p:cNvPr id="35847" name="Rectangle 26"/>
          <p:cNvSpPr>
            <a:spLocks noChangeArrowheads="1"/>
          </p:cNvSpPr>
          <p:nvPr/>
        </p:nvSpPr>
        <p:spPr bwMode="auto">
          <a:xfrm>
            <a:off x="333375" y="4832350"/>
            <a:ext cx="88106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4.</a:t>
            </a:r>
            <a:r>
              <a:rPr lang="en-US" altLang="en-US" sz="2400">
                <a:latin typeface="Verdana" pitchFamily="34" charset="0"/>
              </a:rPr>
              <a:t> The coordinates of the vertices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ABC </a:t>
            </a:r>
            <a:r>
              <a:rPr lang="en-US" altLang="en-US" sz="2400">
                <a:latin typeface="Verdana" pitchFamily="34" charset="0"/>
              </a:rPr>
              <a:t>are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(2, 5),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(6, –1), and </a:t>
            </a: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(–4, –2). Find the perimeter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ABC</a:t>
            </a:r>
            <a:r>
              <a:rPr lang="en-US" altLang="en-US" sz="2400">
                <a:latin typeface="Verdana" pitchFamily="34" charset="0"/>
              </a:rPr>
              <a:t>, to the nearest tenth.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5334000" y="5548313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26.5</a:t>
            </a:r>
          </a:p>
        </p:txBody>
      </p:sp>
      <p:grpSp>
        <p:nvGrpSpPr>
          <p:cNvPr id="35849" name="Group 30"/>
          <p:cNvGrpSpPr>
            <a:grpSpLocks/>
          </p:cNvGrpSpPr>
          <p:nvPr/>
        </p:nvGrpSpPr>
        <p:grpSpPr bwMode="auto">
          <a:xfrm>
            <a:off x="381000" y="1600200"/>
            <a:ext cx="8229600" cy="822325"/>
            <a:chOff x="240" y="1008"/>
            <a:chExt cx="5184" cy="518"/>
          </a:xfrm>
        </p:grpSpPr>
        <p:sp>
          <p:nvSpPr>
            <p:cNvPr id="35853" name="Rectangle 22"/>
            <p:cNvSpPr>
              <a:spLocks noChangeArrowheads="1"/>
            </p:cNvSpPr>
            <p:nvPr/>
          </p:nvSpPr>
          <p:spPr bwMode="auto">
            <a:xfrm>
              <a:off x="240" y="1008"/>
              <a:ext cx="51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63550" indent="-46355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1.</a:t>
              </a:r>
              <a:r>
                <a:rPr lang="en-US" altLang="en-US" sz="2400">
                  <a:latin typeface="Verdana" pitchFamily="34" charset="0"/>
                </a:rPr>
                <a:t> Find the coordinates of the midpoint of </a:t>
              </a:r>
              <a:r>
                <a:rPr lang="en-US" altLang="en-US" sz="2400" i="1">
                  <a:latin typeface="Verdana" pitchFamily="34" charset="0"/>
                </a:rPr>
                <a:t>MN </a:t>
              </a:r>
              <a:r>
                <a:rPr lang="en-US" altLang="en-US" sz="2400">
                  <a:latin typeface="Verdana" pitchFamily="34" charset="0"/>
                </a:rPr>
                <a:t>with endpoints </a:t>
              </a:r>
              <a:r>
                <a:rPr lang="en-US" altLang="en-US" sz="2400" i="1">
                  <a:latin typeface="Verdana" pitchFamily="34" charset="0"/>
                </a:rPr>
                <a:t>M</a:t>
              </a:r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 i="1">
                  <a:latin typeface="Verdana" pitchFamily="34" charset="0"/>
                </a:rPr>
                <a:t>-</a:t>
              </a:r>
              <a:r>
                <a:rPr lang="en-US" altLang="en-US" sz="2400">
                  <a:latin typeface="Verdana" pitchFamily="34" charset="0"/>
                </a:rPr>
                <a:t>2, 6) and </a:t>
              </a:r>
              <a:r>
                <a:rPr lang="en-US" altLang="en-US" sz="2400" i="1">
                  <a:latin typeface="Verdana" pitchFamily="34" charset="0"/>
                </a:rPr>
                <a:t>N</a:t>
              </a:r>
              <a:r>
                <a:rPr lang="en-US" altLang="en-US" sz="2400">
                  <a:latin typeface="Verdana" pitchFamily="34" charset="0"/>
                </a:rPr>
                <a:t>(8, 0).</a:t>
              </a:r>
            </a:p>
          </p:txBody>
        </p:sp>
        <p:sp>
          <p:nvSpPr>
            <p:cNvPr id="35854" name="Line 28"/>
            <p:cNvSpPr>
              <a:spLocks noChangeShapeType="1"/>
            </p:cNvSpPr>
            <p:nvPr/>
          </p:nvSpPr>
          <p:spPr bwMode="auto">
            <a:xfrm>
              <a:off x="4434" y="1056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0" name="Group 31"/>
          <p:cNvGrpSpPr>
            <a:grpSpLocks/>
          </p:cNvGrpSpPr>
          <p:nvPr/>
        </p:nvGrpSpPr>
        <p:grpSpPr bwMode="auto">
          <a:xfrm>
            <a:off x="381000" y="2546350"/>
            <a:ext cx="8534400" cy="1187450"/>
            <a:chOff x="240" y="1604"/>
            <a:chExt cx="5376" cy="748"/>
          </a:xfrm>
        </p:grpSpPr>
        <p:sp>
          <p:nvSpPr>
            <p:cNvPr id="35851" name="Rectangle 23"/>
            <p:cNvSpPr>
              <a:spLocks noChangeArrowheads="1"/>
            </p:cNvSpPr>
            <p:nvPr/>
          </p:nvSpPr>
          <p:spPr bwMode="auto">
            <a:xfrm>
              <a:off x="240" y="1604"/>
              <a:ext cx="5376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95288" indent="-395288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2.</a:t>
              </a:r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 i="1">
                  <a:latin typeface="Verdana" pitchFamily="34" charset="0"/>
                </a:rPr>
                <a:t>K </a:t>
              </a:r>
              <a:r>
                <a:rPr lang="en-US" altLang="en-US" sz="2400">
                  <a:latin typeface="Verdana" pitchFamily="34" charset="0"/>
                </a:rPr>
                <a:t>is the midpoint of </a:t>
              </a:r>
              <a:r>
                <a:rPr lang="en-US" altLang="en-US" sz="2400" i="1">
                  <a:latin typeface="Verdana" pitchFamily="34" charset="0"/>
                </a:rPr>
                <a:t>HL</a:t>
              </a:r>
              <a:r>
                <a:rPr lang="en-US" altLang="en-US" sz="2400">
                  <a:latin typeface="Verdana" pitchFamily="34" charset="0"/>
                </a:rPr>
                <a:t>. </a:t>
              </a:r>
              <a:r>
                <a:rPr lang="en-US" altLang="en-US" sz="2400" i="1">
                  <a:latin typeface="Verdana" pitchFamily="34" charset="0"/>
                </a:rPr>
                <a:t>H </a:t>
              </a:r>
              <a:r>
                <a:rPr lang="en-US" altLang="en-US" sz="2400">
                  <a:latin typeface="Verdana" pitchFamily="34" charset="0"/>
                </a:rPr>
                <a:t>has coordinates (1, –7), and </a:t>
              </a:r>
              <a:r>
                <a:rPr lang="en-US" altLang="en-US" sz="2400" i="1">
                  <a:latin typeface="Verdana" pitchFamily="34" charset="0"/>
                </a:rPr>
                <a:t>K </a:t>
              </a:r>
              <a:r>
                <a:rPr lang="en-US" altLang="en-US" sz="2400">
                  <a:latin typeface="Verdana" pitchFamily="34" charset="0"/>
                </a:rPr>
                <a:t>has coordinates (9, 3). Find the coordinates of </a:t>
              </a:r>
              <a:r>
                <a:rPr lang="en-US" altLang="en-US" sz="2400" i="1">
                  <a:latin typeface="Verdana" pitchFamily="34" charset="0"/>
                </a:rPr>
                <a:t>L</a:t>
              </a:r>
              <a:r>
                <a:rPr lang="en-US" altLang="en-US" sz="2400">
                  <a:latin typeface="Verdana" pitchFamily="34" charset="0"/>
                </a:rPr>
                <a:t>.</a:t>
              </a:r>
            </a:p>
          </p:txBody>
        </p:sp>
        <p:sp>
          <p:nvSpPr>
            <p:cNvPr id="35852" name="Line 29"/>
            <p:cNvSpPr>
              <a:spLocks noChangeShapeType="1"/>
            </p:cNvSpPr>
            <p:nvPr/>
          </p:nvSpPr>
          <p:spPr bwMode="auto">
            <a:xfrm>
              <a:off x="2535" y="1653"/>
              <a:ext cx="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utoUpdateAnimBg="0"/>
      <p:bldP spid="17432" grpId="0" autoUpdateAnimBg="0"/>
      <p:bldP spid="17435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pic>
        <p:nvPicPr>
          <p:cNvPr id="3686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19400"/>
            <a:ext cx="2924175" cy="284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069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276600"/>
            <a:ext cx="2019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869" name="Group 16"/>
          <p:cNvGrpSpPr>
            <a:grpSpLocks/>
          </p:cNvGrpSpPr>
          <p:nvPr/>
        </p:nvGrpSpPr>
        <p:grpSpPr bwMode="auto">
          <a:xfrm>
            <a:off x="381000" y="1752600"/>
            <a:ext cx="8077200" cy="822325"/>
            <a:chOff x="240" y="1104"/>
            <a:chExt cx="5088" cy="518"/>
          </a:xfrm>
        </p:grpSpPr>
        <p:sp>
          <p:nvSpPr>
            <p:cNvPr id="36870" name="Text Box 3"/>
            <p:cNvSpPr txBox="1">
              <a:spLocks noChangeArrowheads="1"/>
            </p:cNvSpPr>
            <p:nvPr/>
          </p:nvSpPr>
          <p:spPr bwMode="auto">
            <a:xfrm>
              <a:off x="240" y="1104"/>
              <a:ext cx="508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463550" indent="-46355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5. </a:t>
              </a:r>
              <a:r>
                <a:rPr lang="en-US" altLang="en-US" sz="2400">
                  <a:latin typeface="Verdana" pitchFamily="34" charset="0"/>
                </a:rPr>
                <a:t>Find the lengths of </a:t>
              </a:r>
              <a:r>
                <a:rPr lang="en-US" altLang="en-US" sz="2400" i="1">
                  <a:latin typeface="Verdana" pitchFamily="34" charset="0"/>
                </a:rPr>
                <a:t>AB </a:t>
              </a:r>
              <a:r>
                <a:rPr lang="en-US" altLang="en-US" sz="2400">
                  <a:latin typeface="Verdana" pitchFamily="34" charset="0"/>
                </a:rPr>
                <a:t>and </a:t>
              </a:r>
              <a:r>
                <a:rPr lang="en-US" altLang="en-US" sz="2400" i="1">
                  <a:latin typeface="Verdana" pitchFamily="34" charset="0"/>
                </a:rPr>
                <a:t>CD </a:t>
              </a:r>
              <a:r>
                <a:rPr lang="en-US" altLang="en-US" sz="2400">
                  <a:latin typeface="Verdana" pitchFamily="34" charset="0"/>
                </a:rPr>
                <a:t>and determine whether they are congruent.</a:t>
              </a:r>
            </a:p>
          </p:txBody>
        </p:sp>
        <p:sp>
          <p:nvSpPr>
            <p:cNvPr id="36871" name="Line 14"/>
            <p:cNvSpPr>
              <a:spLocks noChangeShapeType="1"/>
            </p:cNvSpPr>
            <p:nvPr/>
          </p:nvSpPr>
          <p:spPr bwMode="auto">
            <a:xfrm>
              <a:off x="2448" y="11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2" name="Line 15"/>
            <p:cNvSpPr>
              <a:spLocks noChangeShapeType="1"/>
            </p:cNvSpPr>
            <p:nvPr/>
          </p:nvSpPr>
          <p:spPr bwMode="auto">
            <a:xfrm>
              <a:off x="3195" y="116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905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	coordinate plane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	leg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	hypotenuse</a:t>
            </a:r>
            <a:endParaRPr lang="en-US" altLang="en-US" sz="32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1905000"/>
            <a:ext cx="8077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A </a:t>
            </a:r>
            <a:r>
              <a:rPr lang="en-US" altLang="en-US" sz="2800" b="1" u="sng">
                <a:latin typeface="Verdana" pitchFamily="34" charset="0"/>
              </a:rPr>
              <a:t>coordinate plane</a:t>
            </a:r>
            <a:r>
              <a:rPr lang="en-US" altLang="en-US" sz="2800" b="1">
                <a:latin typeface="Verdana" pitchFamily="34" charset="0"/>
              </a:rPr>
              <a:t> </a:t>
            </a:r>
            <a:r>
              <a:rPr lang="en-US" altLang="en-US" sz="2800">
                <a:latin typeface="Verdana" pitchFamily="34" charset="0"/>
              </a:rPr>
              <a:t>is a plane that is divided into four regions by a horizontal line (</a:t>
            </a:r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-axis) and a vertical line (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-axis) . The location, or coordinates, of a point are given by an ordered pair (</a:t>
            </a:r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,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533400" y="1981200"/>
            <a:ext cx="8077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You can find the midpoint of a segment by using the coordinates of its endpoints. </a:t>
            </a:r>
          </a:p>
          <a:p>
            <a:pPr eaLnBrk="1" hangingPunct="1"/>
            <a:r>
              <a:rPr lang="en-US" altLang="en-US" sz="2800">
                <a:latin typeface="Verdana" pitchFamily="34" charset="0"/>
              </a:rPr>
              <a:t>Calculate the average of the </a:t>
            </a:r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-coordinates and the average of the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-coordinates of the endpoints.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8610600" cy="414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6"/>
          <p:cNvGrpSpPr>
            <a:grpSpLocks/>
          </p:cNvGrpSpPr>
          <p:nvPr/>
        </p:nvGrpSpPr>
        <p:grpSpPr bwMode="auto">
          <a:xfrm>
            <a:off x="381000" y="1828800"/>
            <a:ext cx="8458200" cy="1854200"/>
            <a:chOff x="236" y="2256"/>
            <a:chExt cx="4948" cy="1168"/>
          </a:xfrm>
        </p:grpSpPr>
        <p:sp>
          <p:nvSpPr>
            <p:cNvPr id="9219" name="Text Box 7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877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latin typeface="Verdana" pitchFamily="34" charset="0"/>
                </a:rPr>
                <a:t>To make it easier to picture the problem, plot the segment’s endpoints on a coordinate plane.</a:t>
              </a:r>
            </a:p>
          </p:txBody>
        </p:sp>
        <p:sp>
          <p:nvSpPr>
            <p:cNvPr id="9220" name="Text Box 8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1: Finding the Coordinates of a Midpoint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Rectangle 7"/>
          <p:cNvSpPr>
            <a:spLocks noChangeArrowheads="1"/>
          </p:cNvSpPr>
          <p:nvPr/>
        </p:nvSpPr>
        <p:spPr bwMode="auto">
          <a:xfrm>
            <a:off x="457200" y="18288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coordinates of the midpoint of </a:t>
            </a:r>
            <a:r>
              <a:rPr lang="en-US" altLang="en-US" sz="2400" b="1" i="1">
                <a:latin typeface="Verdana" pitchFamily="34" charset="0"/>
              </a:rPr>
              <a:t>PQ </a:t>
            </a:r>
            <a:r>
              <a:rPr lang="en-US" altLang="en-US" sz="2400" b="1">
                <a:latin typeface="Verdana" pitchFamily="34" charset="0"/>
              </a:rPr>
              <a:t>with endpoints </a:t>
            </a:r>
            <a:r>
              <a:rPr lang="en-US" altLang="en-US" sz="2400" b="1" i="1">
                <a:latin typeface="Verdana" pitchFamily="34" charset="0"/>
              </a:rPr>
              <a:t>P</a:t>
            </a:r>
            <a:r>
              <a:rPr lang="en-US" altLang="en-US" sz="2400" b="1">
                <a:latin typeface="Verdana" pitchFamily="34" charset="0"/>
              </a:rPr>
              <a:t>(–8, 3) and </a:t>
            </a:r>
            <a:r>
              <a:rPr lang="en-US" altLang="en-US" sz="2400" b="1" i="1">
                <a:latin typeface="Verdana" pitchFamily="34" charset="0"/>
              </a:rPr>
              <a:t>Q</a:t>
            </a:r>
            <a:r>
              <a:rPr lang="en-US" altLang="en-US" sz="2400" b="1">
                <a:latin typeface="Verdana" pitchFamily="34" charset="0"/>
              </a:rPr>
              <a:t>(–2, 7).</a:t>
            </a:r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>
            <a:off x="7326313" y="1905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850" y="2819400"/>
            <a:ext cx="348615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31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2590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2" name="Picture 1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962400"/>
            <a:ext cx="40195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3124200" y="5181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 (–5, 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1528</Words>
  <Application>Microsoft Office PowerPoint</Application>
  <PresentationFormat>On-screen Show (4:3)</PresentationFormat>
  <Paragraphs>202</Paragraphs>
  <Slides>35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Verdana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48</cp:revision>
  <dcterms:created xsi:type="dcterms:W3CDTF">2002-10-14T18:20:28Z</dcterms:created>
  <dcterms:modified xsi:type="dcterms:W3CDTF">2014-04-01T16:57:45Z</dcterms:modified>
</cp:coreProperties>
</file>