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7" r:id="rId2"/>
    <p:sldId id="260" r:id="rId3"/>
    <p:sldId id="262" r:id="rId4"/>
    <p:sldId id="386" r:id="rId5"/>
    <p:sldId id="387" r:id="rId6"/>
    <p:sldId id="410" r:id="rId7"/>
    <p:sldId id="388" r:id="rId8"/>
    <p:sldId id="411" r:id="rId9"/>
    <p:sldId id="389" r:id="rId10"/>
    <p:sldId id="412" r:id="rId11"/>
    <p:sldId id="391" r:id="rId12"/>
    <p:sldId id="413" r:id="rId13"/>
    <p:sldId id="390" r:id="rId14"/>
    <p:sldId id="414" r:id="rId15"/>
    <p:sldId id="392" r:id="rId16"/>
    <p:sldId id="394" r:id="rId17"/>
    <p:sldId id="393" r:id="rId18"/>
    <p:sldId id="395" r:id="rId19"/>
    <p:sldId id="396" r:id="rId20"/>
    <p:sldId id="397" r:id="rId21"/>
    <p:sldId id="398" r:id="rId22"/>
    <p:sldId id="399" r:id="rId23"/>
    <p:sldId id="400" r:id="rId24"/>
    <p:sldId id="401" r:id="rId25"/>
    <p:sldId id="402" r:id="rId26"/>
    <p:sldId id="403" r:id="rId27"/>
    <p:sldId id="404" r:id="rId28"/>
    <p:sldId id="405" r:id="rId29"/>
    <p:sldId id="406" r:id="rId30"/>
    <p:sldId id="407" r:id="rId31"/>
    <p:sldId id="408" r:id="rId32"/>
    <p:sldId id="409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33CC33"/>
    <a:srgbClr val="BBE0E3"/>
    <a:srgbClr val="3333FF"/>
    <a:srgbClr val="FF0000"/>
    <a:srgbClr val="006699"/>
    <a:srgbClr val="FFFF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59" autoAdjust="0"/>
    <p:restoredTop sz="93410" autoAdjust="0"/>
  </p:normalViewPr>
  <p:slideViewPr>
    <p:cSldViewPr>
      <p:cViewPr>
        <p:scale>
          <a:sx n="102" d="100"/>
          <a:sy n="102" d="100"/>
        </p:scale>
        <p:origin x="-108" y="-66"/>
      </p:cViewPr>
      <p:guideLst>
        <p:guide orient="horz" pos="2160"/>
        <p:guide orient="horz" pos="6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6433884-9B03-4974-B80B-F4D4C2481E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336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5A7AC-46FB-419E-8683-CB6B30F9B6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84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86F9CC-B431-4922-8F61-82E565170C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32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7BE6A-3FF6-451A-AEAC-F533FB310A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083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739CA-C344-43E3-87C7-98E24222EF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693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59CD4-128B-41FB-BCD3-681B53E89F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24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93F53-CF25-4F44-A80A-9737FA6C7A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663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DA007-6857-4B8F-987C-80BA55C0E8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290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659B6-36B0-4877-B1ED-454DF62B2A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79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FACB8-8D6E-4BC5-9BDC-5834E1498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962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3B6C6-3E8C-4462-9D4D-07A42CE322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439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012B6E-A008-45D3-9FA0-A95FE2BA3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46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24AD24D3-6CE8-4B72-8FA1-E21A2DEE4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-3175" y="6556375"/>
            <a:ext cx="30511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5" name="Picture 7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 userDrawn="1"/>
        </p:nvSpPr>
        <p:spPr bwMode="auto">
          <a:xfrm>
            <a:off x="1066800" y="98425"/>
            <a:ext cx="807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Factoring </a:t>
            </a:r>
            <a:r>
              <a:rPr lang="en-US" altLang="en-US" sz="3200" i="1">
                <a:solidFill>
                  <a:schemeClr val="bg1"/>
                </a:solidFill>
                <a:latin typeface="Arial Black" pitchFamily="34" charset="0"/>
              </a:rPr>
              <a:t>ax</a:t>
            </a:r>
            <a:r>
              <a:rPr lang="en-US" altLang="en-US" sz="3200" baseline="30000">
                <a:solidFill>
                  <a:schemeClr val="bg1"/>
                </a:solidFill>
                <a:latin typeface="Arial Black" pitchFamily="34" charset="0"/>
              </a:rPr>
              <a:t>2</a:t>
            </a: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 + </a:t>
            </a:r>
            <a:r>
              <a:rPr lang="en-US" altLang="en-US" sz="3200" i="1">
                <a:solidFill>
                  <a:schemeClr val="bg1"/>
                </a:solidFill>
                <a:latin typeface="Arial Black" pitchFamily="34" charset="0"/>
              </a:rPr>
              <a:t>bx</a:t>
            </a: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 + </a:t>
            </a:r>
            <a:r>
              <a:rPr lang="en-US" altLang="en-US" sz="3200" i="1">
                <a:solidFill>
                  <a:schemeClr val="bg1"/>
                </a:solidFill>
                <a:latin typeface="Arial Black" pitchFamily="34" charset="0"/>
              </a:rPr>
              <a:t>c</a:t>
            </a:r>
            <a:endParaRPr lang="en-US" altLang="en-US" sz="3200" i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1925"/>
            <a:ext cx="777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Factoring </a:t>
            </a:r>
            <a:r>
              <a:rPr lang="en-US" altLang="en-US" sz="3200" i="1">
                <a:solidFill>
                  <a:schemeClr val="bg1"/>
                </a:solidFill>
                <a:latin typeface="Arial Black" pitchFamily="34" charset="0"/>
              </a:rPr>
              <a:t>ax</a:t>
            </a:r>
            <a:r>
              <a:rPr lang="en-US" altLang="en-US" sz="3200" baseline="30000">
                <a:solidFill>
                  <a:schemeClr val="bg1"/>
                </a:solidFill>
                <a:latin typeface="Arial Black" pitchFamily="34" charset="0"/>
              </a:rPr>
              <a:t>2</a:t>
            </a:r>
            <a:r>
              <a:rPr lang="en-US" altLang="en-US" sz="3200" i="1" baseline="3000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+</a:t>
            </a:r>
            <a:r>
              <a:rPr lang="en-US" altLang="en-US" sz="3200" i="1">
                <a:solidFill>
                  <a:schemeClr val="bg1"/>
                </a:solidFill>
                <a:latin typeface="Arial Black" pitchFamily="34" charset="0"/>
              </a:rPr>
              <a:t> bx </a:t>
            </a: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+</a:t>
            </a:r>
            <a:r>
              <a:rPr lang="en-US" altLang="en-US" sz="3200" i="1">
                <a:solidFill>
                  <a:schemeClr val="bg1"/>
                </a:solidFill>
                <a:latin typeface="Arial Black" pitchFamily="34" charset="0"/>
              </a:rPr>
              <a:t> c</a:t>
            </a:r>
            <a:endParaRPr lang="en-US" altLang="en-US" i="1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0" y="6553200"/>
            <a:ext cx="3352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81000" y="1447800"/>
            <a:ext cx="8237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Factor each trinomial by guess and check.</a:t>
            </a:r>
            <a:endParaRPr lang="en-US" altLang="en-US">
              <a:latin typeface="Times" pitchFamily="18" charset="0"/>
            </a:endParaRPr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1584325" y="2286000"/>
            <a:ext cx="2530475" cy="457200"/>
            <a:chOff x="902" y="1680"/>
            <a:chExt cx="1594" cy="288"/>
          </a:xfrm>
        </p:grpSpPr>
        <p:sp>
          <p:nvSpPr>
            <p:cNvPr id="11280" name="Text Box 5"/>
            <p:cNvSpPr txBox="1">
              <a:spLocks noChangeArrowheads="1"/>
            </p:cNvSpPr>
            <p:nvPr/>
          </p:nvSpPr>
          <p:spPr bwMode="auto">
            <a:xfrm>
              <a:off x="902" y="1680"/>
              <a:ext cx="15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 +   )(   +   )</a:t>
              </a:r>
            </a:p>
          </p:txBody>
        </p:sp>
        <p:sp>
          <p:nvSpPr>
            <p:cNvPr id="11281" name="Text Box 6"/>
            <p:cNvSpPr txBox="1">
              <a:spLocks noChangeArrowheads="1"/>
            </p:cNvSpPr>
            <p:nvPr/>
          </p:nvSpPr>
          <p:spPr bwMode="auto">
            <a:xfrm>
              <a:off x="1065" y="1738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1282" name="Text Box 7"/>
            <p:cNvSpPr txBox="1">
              <a:spLocks noChangeArrowheads="1"/>
            </p:cNvSpPr>
            <p:nvPr/>
          </p:nvSpPr>
          <p:spPr bwMode="auto">
            <a:xfrm>
              <a:off x="1477" y="1738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1283" name="Text Box 8"/>
            <p:cNvSpPr txBox="1">
              <a:spLocks noChangeArrowheads="1"/>
            </p:cNvSpPr>
            <p:nvPr/>
          </p:nvSpPr>
          <p:spPr bwMode="auto">
            <a:xfrm>
              <a:off x="1801" y="1735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1284" name="Text Box 9"/>
            <p:cNvSpPr txBox="1">
              <a:spLocks noChangeArrowheads="1"/>
            </p:cNvSpPr>
            <p:nvPr/>
          </p:nvSpPr>
          <p:spPr bwMode="auto">
            <a:xfrm>
              <a:off x="2206" y="1738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1269" name="Text Box 10"/>
          <p:cNvSpPr txBox="1">
            <a:spLocks noChangeArrowheads="1"/>
          </p:cNvSpPr>
          <p:nvPr/>
        </p:nvSpPr>
        <p:spPr bwMode="auto">
          <a:xfrm>
            <a:off x="4441825" y="2330450"/>
            <a:ext cx="428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two sets of parentheses.</a:t>
            </a:r>
          </a:p>
        </p:txBody>
      </p:sp>
      <p:sp>
        <p:nvSpPr>
          <p:cNvPr id="11270" name="Text Box 11"/>
          <p:cNvSpPr txBox="1">
            <a:spLocks noChangeArrowheads="1"/>
          </p:cNvSpPr>
          <p:nvPr/>
        </p:nvSpPr>
        <p:spPr bwMode="auto">
          <a:xfrm>
            <a:off x="4441825" y="2787650"/>
            <a:ext cx="48545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first term is 6x</a:t>
            </a:r>
            <a:r>
              <a:rPr lang="en-US" altLang="en-US" i="1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, so at least one variable term has a coefficient other than 1.</a:t>
            </a:r>
          </a:p>
        </p:txBody>
      </p:sp>
      <p:grpSp>
        <p:nvGrpSpPr>
          <p:cNvPr id="11271" name="Group 12"/>
          <p:cNvGrpSpPr>
            <a:grpSpLocks/>
          </p:cNvGrpSpPr>
          <p:nvPr/>
        </p:nvGrpSpPr>
        <p:grpSpPr bwMode="auto">
          <a:xfrm>
            <a:off x="1524000" y="2847975"/>
            <a:ext cx="2676525" cy="457200"/>
            <a:chOff x="864" y="1602"/>
            <a:chExt cx="1686" cy="288"/>
          </a:xfrm>
        </p:grpSpPr>
        <p:sp>
          <p:nvSpPr>
            <p:cNvPr id="11275" name="Text Box 13"/>
            <p:cNvSpPr txBox="1">
              <a:spLocks noChangeArrowheads="1"/>
            </p:cNvSpPr>
            <p:nvPr/>
          </p:nvSpPr>
          <p:spPr bwMode="auto">
            <a:xfrm>
              <a:off x="864" y="1602"/>
              <a:ext cx="168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</a:t>
              </a:r>
              <a:r>
                <a:rPr lang="en-US" altLang="en-US" i="1"/>
                <a:t>x +  </a:t>
              </a:r>
              <a:r>
                <a:rPr lang="en-US" altLang="en-US"/>
                <a:t>)(  </a:t>
              </a:r>
              <a:r>
                <a:rPr lang="en-US" altLang="en-US" i="1"/>
                <a:t>x</a:t>
              </a:r>
              <a:r>
                <a:rPr lang="en-US" altLang="en-US"/>
                <a:t> +  )</a:t>
              </a:r>
            </a:p>
          </p:txBody>
        </p:sp>
        <p:sp>
          <p:nvSpPr>
            <p:cNvPr id="11276" name="Text Box 14"/>
            <p:cNvSpPr txBox="1">
              <a:spLocks noChangeArrowheads="1"/>
            </p:cNvSpPr>
            <p:nvPr/>
          </p:nvSpPr>
          <p:spPr bwMode="auto">
            <a:xfrm>
              <a:off x="1508" y="1660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1277" name="Text Box 15"/>
            <p:cNvSpPr txBox="1">
              <a:spLocks noChangeArrowheads="1"/>
            </p:cNvSpPr>
            <p:nvPr/>
          </p:nvSpPr>
          <p:spPr bwMode="auto">
            <a:xfrm>
              <a:off x="2275" y="1657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1278" name="Text Box 16"/>
            <p:cNvSpPr txBox="1">
              <a:spLocks noChangeArrowheads="1"/>
            </p:cNvSpPr>
            <p:nvPr/>
          </p:nvSpPr>
          <p:spPr bwMode="auto">
            <a:xfrm>
              <a:off x="1776" y="165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1279" name="Text Box 17"/>
            <p:cNvSpPr txBox="1">
              <a:spLocks noChangeArrowheads="1"/>
            </p:cNvSpPr>
            <p:nvPr/>
          </p:nvSpPr>
          <p:spPr bwMode="auto">
            <a:xfrm>
              <a:off x="1008" y="165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1272" name="Text Box 19"/>
          <p:cNvSpPr txBox="1">
            <a:spLocks noChangeArrowheads="1"/>
          </p:cNvSpPr>
          <p:nvPr/>
        </p:nvSpPr>
        <p:spPr bwMode="auto">
          <a:xfrm>
            <a:off x="1089025" y="1828800"/>
            <a:ext cx="2873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6</a:t>
            </a:r>
            <a:r>
              <a:rPr lang="en-US" altLang="en-US" b="1" i="1"/>
              <a:t>x</a:t>
            </a:r>
            <a:r>
              <a:rPr lang="en-US" altLang="en-US" b="1" baseline="30000"/>
              <a:t>2</a:t>
            </a:r>
            <a:r>
              <a:rPr lang="en-US" altLang="en-US" b="1"/>
              <a:t> + 11</a:t>
            </a:r>
            <a:r>
              <a:rPr lang="en-US" altLang="en-US" b="1" i="1"/>
              <a:t>x</a:t>
            </a:r>
            <a:r>
              <a:rPr lang="en-US" altLang="en-US" b="1"/>
              <a:t> + 3</a:t>
            </a:r>
          </a:p>
        </p:txBody>
      </p:sp>
      <p:sp>
        <p:nvSpPr>
          <p:cNvPr id="11273" name="Text Box 33"/>
          <p:cNvSpPr txBox="1">
            <a:spLocks noChangeArrowheads="1"/>
          </p:cNvSpPr>
          <p:nvPr/>
        </p:nvSpPr>
        <p:spPr bwMode="auto">
          <a:xfrm>
            <a:off x="533400" y="4267200"/>
            <a:ext cx="8151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factors of 6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+ 11</a:t>
            </a:r>
            <a:r>
              <a:rPr lang="en-US" altLang="en-US" i="1"/>
              <a:t>x + </a:t>
            </a:r>
            <a:r>
              <a:rPr lang="en-US" altLang="en-US"/>
              <a:t>3 are (3</a:t>
            </a:r>
            <a:r>
              <a:rPr lang="en-US" altLang="en-US" i="1"/>
              <a:t>x</a:t>
            </a:r>
            <a:r>
              <a:rPr lang="en-US" altLang="en-US"/>
              <a:t> + 1)(2</a:t>
            </a:r>
            <a:r>
              <a:rPr lang="en-US" altLang="en-US" i="1"/>
              <a:t>x</a:t>
            </a:r>
            <a:r>
              <a:rPr lang="en-US" altLang="en-US"/>
              <a:t> + 3).</a:t>
            </a:r>
            <a:r>
              <a:rPr lang="en-US" altLang="en-US" i="1"/>
              <a:t> </a:t>
            </a:r>
            <a:endParaRPr lang="en-US" altLang="en-US"/>
          </a:p>
        </p:txBody>
      </p:sp>
      <p:sp>
        <p:nvSpPr>
          <p:cNvPr id="180258" name="Text Box 34"/>
          <p:cNvSpPr txBox="1">
            <a:spLocks noChangeArrowheads="1"/>
          </p:cNvSpPr>
          <p:nvPr/>
        </p:nvSpPr>
        <p:spPr bwMode="auto">
          <a:xfrm>
            <a:off x="1524000" y="4800600"/>
            <a:ext cx="5391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6</a:t>
            </a:r>
            <a:r>
              <a:rPr lang="en-US" altLang="en-US" i="1"/>
              <a:t>x</a:t>
            </a:r>
            <a:r>
              <a:rPr lang="en-US" altLang="en-US" baseline="30000"/>
              <a:t>2 </a:t>
            </a:r>
            <a:r>
              <a:rPr lang="en-US" altLang="en-US"/>
              <a:t>+ 11</a:t>
            </a:r>
            <a:r>
              <a:rPr lang="en-US" altLang="en-US" i="1"/>
              <a:t>x</a:t>
            </a:r>
            <a:r>
              <a:rPr lang="en-US" altLang="en-US"/>
              <a:t> + 3 = (3</a:t>
            </a:r>
            <a:r>
              <a:rPr lang="en-US" altLang="en-US" i="1"/>
              <a:t>x</a:t>
            </a:r>
            <a:r>
              <a:rPr lang="en-US" altLang="en-US"/>
              <a:t> + 1)(2</a:t>
            </a:r>
            <a:r>
              <a:rPr lang="en-US" altLang="en-US" i="1"/>
              <a:t>x</a:t>
            </a:r>
            <a:r>
              <a:rPr lang="en-US" altLang="en-US"/>
              <a:t> +3)</a:t>
            </a:r>
            <a:r>
              <a:rPr lang="en-US" altLang="en-US" baseline="30000"/>
              <a:t> 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Text Box 6"/>
          <p:cNvSpPr txBox="1">
            <a:spLocks noChangeArrowheads="1"/>
          </p:cNvSpPr>
          <p:nvPr/>
        </p:nvSpPr>
        <p:spPr bwMode="auto">
          <a:xfrm>
            <a:off x="381000" y="1401763"/>
            <a:ext cx="8237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Factor each trinomial by guess and check.</a:t>
            </a:r>
            <a:endParaRPr lang="en-US" altLang="en-US">
              <a:latin typeface="Times" pitchFamily="18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584325" y="2239963"/>
            <a:ext cx="2530475" cy="457200"/>
            <a:chOff x="902" y="1680"/>
            <a:chExt cx="1594" cy="288"/>
          </a:xfrm>
        </p:grpSpPr>
        <p:sp>
          <p:nvSpPr>
            <p:cNvPr id="12316" name="Text Box 8"/>
            <p:cNvSpPr txBox="1">
              <a:spLocks noChangeArrowheads="1"/>
            </p:cNvSpPr>
            <p:nvPr/>
          </p:nvSpPr>
          <p:spPr bwMode="auto">
            <a:xfrm>
              <a:off x="902" y="1680"/>
              <a:ext cx="15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 +   )(   +   )</a:t>
              </a:r>
            </a:p>
          </p:txBody>
        </p:sp>
        <p:sp>
          <p:nvSpPr>
            <p:cNvPr id="12317" name="Text Box 9"/>
            <p:cNvSpPr txBox="1">
              <a:spLocks noChangeArrowheads="1"/>
            </p:cNvSpPr>
            <p:nvPr/>
          </p:nvSpPr>
          <p:spPr bwMode="auto">
            <a:xfrm>
              <a:off x="1065" y="1738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2318" name="Text Box 10"/>
            <p:cNvSpPr txBox="1">
              <a:spLocks noChangeArrowheads="1"/>
            </p:cNvSpPr>
            <p:nvPr/>
          </p:nvSpPr>
          <p:spPr bwMode="auto">
            <a:xfrm>
              <a:off x="1477" y="1738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2319" name="Text Box 11"/>
            <p:cNvSpPr txBox="1">
              <a:spLocks noChangeArrowheads="1"/>
            </p:cNvSpPr>
            <p:nvPr/>
          </p:nvSpPr>
          <p:spPr bwMode="auto">
            <a:xfrm>
              <a:off x="1801" y="1735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2320" name="Text Box 12"/>
            <p:cNvSpPr txBox="1">
              <a:spLocks noChangeArrowheads="1"/>
            </p:cNvSpPr>
            <p:nvPr/>
          </p:nvSpPr>
          <p:spPr bwMode="auto">
            <a:xfrm>
              <a:off x="2206" y="1738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54637" name="Text Box 13"/>
          <p:cNvSpPr txBox="1">
            <a:spLocks noChangeArrowheads="1"/>
          </p:cNvSpPr>
          <p:nvPr/>
        </p:nvSpPr>
        <p:spPr bwMode="auto">
          <a:xfrm>
            <a:off x="4441825" y="2284413"/>
            <a:ext cx="428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two sets of parentheses.</a:t>
            </a:r>
          </a:p>
        </p:txBody>
      </p:sp>
      <p:sp>
        <p:nvSpPr>
          <p:cNvPr id="154638" name="Text Box 14"/>
          <p:cNvSpPr txBox="1">
            <a:spLocks noChangeArrowheads="1"/>
          </p:cNvSpPr>
          <p:nvPr/>
        </p:nvSpPr>
        <p:spPr bwMode="auto">
          <a:xfrm>
            <a:off x="4441825" y="2741613"/>
            <a:ext cx="48545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first term is 3x</a:t>
            </a:r>
            <a:r>
              <a:rPr lang="en-US" altLang="en-US" i="1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, so at least one variable term has a coefficient other than 1.</a:t>
            </a: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1524000" y="2801938"/>
            <a:ext cx="2676525" cy="457200"/>
            <a:chOff x="864" y="1602"/>
            <a:chExt cx="1686" cy="288"/>
          </a:xfrm>
        </p:grpSpPr>
        <p:sp>
          <p:nvSpPr>
            <p:cNvPr id="12311" name="Text Box 16"/>
            <p:cNvSpPr txBox="1">
              <a:spLocks noChangeArrowheads="1"/>
            </p:cNvSpPr>
            <p:nvPr/>
          </p:nvSpPr>
          <p:spPr bwMode="auto">
            <a:xfrm>
              <a:off x="864" y="1602"/>
              <a:ext cx="168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</a:t>
              </a:r>
              <a:r>
                <a:rPr lang="en-US" altLang="en-US" i="1"/>
                <a:t>x +  </a:t>
              </a:r>
              <a:r>
                <a:rPr lang="en-US" altLang="en-US"/>
                <a:t>)(  </a:t>
              </a:r>
              <a:r>
                <a:rPr lang="en-US" altLang="en-US" i="1"/>
                <a:t>x</a:t>
              </a:r>
              <a:r>
                <a:rPr lang="en-US" altLang="en-US"/>
                <a:t> +  )</a:t>
              </a:r>
            </a:p>
          </p:txBody>
        </p:sp>
        <p:sp>
          <p:nvSpPr>
            <p:cNvPr id="12312" name="Text Box 17"/>
            <p:cNvSpPr txBox="1">
              <a:spLocks noChangeArrowheads="1"/>
            </p:cNvSpPr>
            <p:nvPr/>
          </p:nvSpPr>
          <p:spPr bwMode="auto">
            <a:xfrm>
              <a:off x="1508" y="1660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2313" name="Text Box 18"/>
            <p:cNvSpPr txBox="1">
              <a:spLocks noChangeArrowheads="1"/>
            </p:cNvSpPr>
            <p:nvPr/>
          </p:nvSpPr>
          <p:spPr bwMode="auto">
            <a:xfrm>
              <a:off x="2275" y="1657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2314" name="Text Box 19"/>
            <p:cNvSpPr txBox="1">
              <a:spLocks noChangeArrowheads="1"/>
            </p:cNvSpPr>
            <p:nvPr/>
          </p:nvSpPr>
          <p:spPr bwMode="auto">
            <a:xfrm>
              <a:off x="1776" y="165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2315" name="Text Box 20"/>
            <p:cNvSpPr txBox="1">
              <a:spLocks noChangeArrowheads="1"/>
            </p:cNvSpPr>
            <p:nvPr/>
          </p:nvSpPr>
          <p:spPr bwMode="auto">
            <a:xfrm>
              <a:off x="1008" y="165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2296" name="Text Box 21"/>
          <p:cNvSpPr txBox="1">
            <a:spLocks noChangeArrowheads="1"/>
          </p:cNvSpPr>
          <p:nvPr/>
        </p:nvSpPr>
        <p:spPr bwMode="auto">
          <a:xfrm>
            <a:off x="1089025" y="1782763"/>
            <a:ext cx="2492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3</a:t>
            </a:r>
            <a:r>
              <a:rPr lang="en-US" altLang="en-US" b="1" i="1"/>
              <a:t>x</a:t>
            </a:r>
            <a:r>
              <a:rPr lang="en-US" altLang="en-US" b="1" baseline="30000"/>
              <a:t>2</a:t>
            </a:r>
            <a:r>
              <a:rPr lang="en-US" altLang="en-US" b="1"/>
              <a:t> </a:t>
            </a:r>
            <a:r>
              <a:rPr lang="en-US" altLang="en-US" b="1">
                <a:latin typeface="Arial" charset="0"/>
              </a:rPr>
              <a:t>–</a:t>
            </a:r>
            <a:r>
              <a:rPr lang="en-US" altLang="en-US" b="1"/>
              <a:t> 2</a:t>
            </a:r>
            <a:r>
              <a:rPr lang="en-US" altLang="en-US" b="1" i="1"/>
              <a:t>x</a:t>
            </a:r>
            <a:r>
              <a:rPr lang="en-US" altLang="en-US" b="1"/>
              <a:t> </a:t>
            </a:r>
            <a:r>
              <a:rPr lang="en-US" altLang="en-US" b="1">
                <a:latin typeface="Arial" charset="0"/>
              </a:rPr>
              <a:t>–</a:t>
            </a:r>
            <a:r>
              <a:rPr lang="en-US" altLang="en-US" b="1"/>
              <a:t> 8  </a:t>
            </a:r>
          </a:p>
        </p:txBody>
      </p:sp>
      <p:sp>
        <p:nvSpPr>
          <p:cNvPr id="154646" name="Text Box 22"/>
          <p:cNvSpPr txBox="1">
            <a:spLocks noChangeArrowheads="1"/>
          </p:cNvSpPr>
          <p:nvPr/>
        </p:nvSpPr>
        <p:spPr bwMode="auto">
          <a:xfrm>
            <a:off x="441325" y="3840163"/>
            <a:ext cx="8855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coefficient of the 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term is </a:t>
            </a:r>
            <a:r>
              <a:rPr lang="en-US" altLang="en-US">
                <a:solidFill>
                  <a:srgbClr val="3333FF"/>
                </a:solidFill>
              </a:rPr>
              <a:t>3. </a:t>
            </a:r>
            <a:r>
              <a:rPr lang="en-US" altLang="en-US"/>
              <a:t>The constant term in the trinomial is </a:t>
            </a:r>
            <a:r>
              <a:rPr lang="en-US" altLang="en-US">
                <a:solidFill>
                  <a:srgbClr val="FF0000"/>
                </a:solidFill>
                <a:latin typeface="Arial" charset="0"/>
              </a:rPr>
              <a:t>–</a:t>
            </a:r>
            <a:r>
              <a:rPr lang="en-US" altLang="en-US">
                <a:solidFill>
                  <a:srgbClr val="FF0000"/>
                </a:solidFill>
              </a:rPr>
              <a:t>8.</a:t>
            </a:r>
          </a:p>
        </p:txBody>
      </p:sp>
      <p:sp>
        <p:nvSpPr>
          <p:cNvPr id="154647" name="Text Box 23"/>
          <p:cNvSpPr txBox="1">
            <a:spLocks noChangeArrowheads="1"/>
          </p:cNvSpPr>
          <p:nvPr/>
        </p:nvSpPr>
        <p:spPr bwMode="auto">
          <a:xfrm>
            <a:off x="5851525" y="4489450"/>
            <a:ext cx="32924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Try factors of 3 for the coefficients and factors of 8 for the constant terms. </a:t>
            </a:r>
          </a:p>
        </p:txBody>
      </p: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442913" y="4506913"/>
            <a:ext cx="5380037" cy="579437"/>
            <a:chOff x="279" y="2772"/>
            <a:chExt cx="3389" cy="365"/>
          </a:xfrm>
        </p:grpSpPr>
        <p:sp>
          <p:nvSpPr>
            <p:cNvPr id="12309" name="Text Box 25"/>
            <p:cNvSpPr txBox="1">
              <a:spLocks noChangeArrowheads="1"/>
            </p:cNvSpPr>
            <p:nvPr/>
          </p:nvSpPr>
          <p:spPr bwMode="auto">
            <a:xfrm>
              <a:off x="279" y="2832"/>
              <a:ext cx="3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</a:t>
              </a:r>
              <a:r>
                <a:rPr lang="en-US" altLang="en-US">
                  <a:solidFill>
                    <a:srgbClr val="3333FF"/>
                  </a:solidFill>
                </a:rPr>
                <a:t>1</a:t>
              </a:r>
              <a:r>
                <a:rPr lang="en-US" altLang="en-US" i="1"/>
                <a:t>x</a:t>
              </a:r>
              <a:r>
                <a:rPr lang="en-US" altLang="en-US"/>
                <a:t>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 </a:t>
              </a:r>
              <a:r>
                <a:rPr lang="en-US" altLang="en-US">
                  <a:solidFill>
                    <a:srgbClr val="FF0000"/>
                  </a:solidFill>
                </a:rPr>
                <a:t>1</a:t>
              </a:r>
              <a:r>
                <a:rPr lang="en-US" altLang="en-US"/>
                <a:t>)(</a:t>
              </a:r>
              <a:r>
                <a:rPr lang="en-US" altLang="en-US">
                  <a:solidFill>
                    <a:srgbClr val="3333FF"/>
                  </a:solidFill>
                </a:rPr>
                <a:t>3</a:t>
              </a:r>
              <a:r>
                <a:rPr lang="en-US" altLang="en-US" i="1"/>
                <a:t>x + </a:t>
              </a:r>
              <a:r>
                <a:rPr lang="en-US" altLang="en-US">
                  <a:solidFill>
                    <a:srgbClr val="FF0000"/>
                  </a:solidFill>
                </a:rPr>
                <a:t>8</a:t>
              </a:r>
              <a:r>
                <a:rPr lang="en-US" altLang="en-US"/>
                <a:t>) = 3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+ 5</a:t>
              </a:r>
              <a:r>
                <a:rPr lang="en-US" altLang="en-US" i="1"/>
                <a:t>x</a:t>
              </a:r>
              <a:r>
                <a:rPr lang="en-US" altLang="en-US"/>
                <a:t>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 8 </a:t>
              </a:r>
            </a:p>
          </p:txBody>
        </p:sp>
        <p:sp>
          <p:nvSpPr>
            <p:cNvPr id="12310" name="Rectangle 26"/>
            <p:cNvSpPr>
              <a:spLocks noChangeArrowheads="1"/>
            </p:cNvSpPr>
            <p:nvPr/>
          </p:nvSpPr>
          <p:spPr bwMode="auto">
            <a:xfrm>
              <a:off x="3389" y="2772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423863" y="5394325"/>
            <a:ext cx="5519737" cy="579438"/>
            <a:chOff x="267" y="3667"/>
            <a:chExt cx="3477" cy="365"/>
          </a:xfrm>
        </p:grpSpPr>
        <p:sp>
          <p:nvSpPr>
            <p:cNvPr id="12307" name="Text Box 30"/>
            <p:cNvSpPr txBox="1">
              <a:spLocks noChangeArrowheads="1"/>
            </p:cNvSpPr>
            <p:nvPr/>
          </p:nvSpPr>
          <p:spPr bwMode="auto">
            <a:xfrm>
              <a:off x="267" y="3744"/>
              <a:ext cx="32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</a:t>
              </a:r>
              <a:r>
                <a:rPr lang="en-US" altLang="en-US">
                  <a:solidFill>
                    <a:srgbClr val="3333FF"/>
                  </a:solidFill>
                </a:rPr>
                <a:t>1</a:t>
              </a:r>
              <a:r>
                <a:rPr lang="en-US" altLang="en-US" i="1"/>
                <a:t>x</a:t>
              </a:r>
              <a:r>
                <a:rPr lang="en-US" altLang="en-US"/>
                <a:t>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 </a:t>
              </a:r>
              <a:r>
                <a:rPr lang="en-US" altLang="en-US">
                  <a:solidFill>
                    <a:srgbClr val="FF0000"/>
                  </a:solidFill>
                </a:rPr>
                <a:t>8</a:t>
              </a:r>
              <a:r>
                <a:rPr lang="en-US" altLang="en-US"/>
                <a:t>)(</a:t>
              </a:r>
              <a:r>
                <a:rPr lang="en-US" altLang="en-US">
                  <a:solidFill>
                    <a:srgbClr val="3333FF"/>
                  </a:solidFill>
                </a:rPr>
                <a:t>3</a:t>
              </a:r>
              <a:r>
                <a:rPr lang="en-US" altLang="en-US" i="1"/>
                <a:t>x + </a:t>
              </a:r>
              <a:r>
                <a:rPr lang="en-US" altLang="en-US">
                  <a:solidFill>
                    <a:srgbClr val="FF0000"/>
                  </a:solidFill>
                </a:rPr>
                <a:t>1</a:t>
              </a:r>
              <a:r>
                <a:rPr lang="en-US" altLang="en-US"/>
                <a:t>) = 3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 23</a:t>
              </a:r>
              <a:r>
                <a:rPr lang="en-US" altLang="en-US" i="1"/>
                <a:t>x</a:t>
              </a:r>
              <a:r>
                <a:rPr lang="en-US" altLang="en-US"/>
                <a:t>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 8</a:t>
              </a:r>
            </a:p>
          </p:txBody>
        </p:sp>
        <p:sp>
          <p:nvSpPr>
            <p:cNvPr id="12308" name="Rectangle 33"/>
            <p:cNvSpPr>
              <a:spLocks noChangeArrowheads="1"/>
            </p:cNvSpPr>
            <p:nvPr/>
          </p:nvSpPr>
          <p:spPr bwMode="auto">
            <a:xfrm>
              <a:off x="3465" y="3667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</p:grpSp>
      <p:grpSp>
        <p:nvGrpSpPr>
          <p:cNvPr id="6" name="Group 42"/>
          <p:cNvGrpSpPr>
            <a:grpSpLocks/>
          </p:cNvGrpSpPr>
          <p:nvPr/>
        </p:nvGrpSpPr>
        <p:grpSpPr bwMode="auto">
          <a:xfrm>
            <a:off x="428625" y="4906963"/>
            <a:ext cx="5486400" cy="609600"/>
            <a:chOff x="270" y="3360"/>
            <a:chExt cx="3456" cy="384"/>
          </a:xfrm>
        </p:grpSpPr>
        <p:sp>
          <p:nvSpPr>
            <p:cNvPr id="12305" name="Rectangle 31"/>
            <p:cNvSpPr>
              <a:spLocks noChangeArrowheads="1"/>
            </p:cNvSpPr>
            <p:nvPr/>
          </p:nvSpPr>
          <p:spPr bwMode="auto">
            <a:xfrm>
              <a:off x="3447" y="3360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12306" name="Text Box 29"/>
            <p:cNvSpPr txBox="1">
              <a:spLocks noChangeArrowheads="1"/>
            </p:cNvSpPr>
            <p:nvPr/>
          </p:nvSpPr>
          <p:spPr bwMode="auto">
            <a:xfrm>
              <a:off x="270" y="3456"/>
              <a:ext cx="3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</a:t>
              </a:r>
              <a:r>
                <a:rPr lang="en-US" altLang="en-US">
                  <a:solidFill>
                    <a:srgbClr val="3333FF"/>
                  </a:solidFill>
                </a:rPr>
                <a:t>1</a:t>
              </a:r>
              <a:r>
                <a:rPr lang="en-US" altLang="en-US" i="1"/>
                <a:t>x</a:t>
              </a:r>
              <a:r>
                <a:rPr lang="en-US" altLang="en-US"/>
                <a:t>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 </a:t>
              </a:r>
              <a:r>
                <a:rPr lang="en-US" altLang="en-US">
                  <a:solidFill>
                    <a:srgbClr val="FF0000"/>
                  </a:solidFill>
                </a:rPr>
                <a:t>4</a:t>
              </a:r>
              <a:r>
                <a:rPr lang="en-US" altLang="en-US"/>
                <a:t>)(</a:t>
              </a:r>
              <a:r>
                <a:rPr lang="en-US" altLang="en-US">
                  <a:solidFill>
                    <a:srgbClr val="3333FF"/>
                  </a:solidFill>
                </a:rPr>
                <a:t>3</a:t>
              </a:r>
              <a:r>
                <a:rPr lang="en-US" altLang="en-US" i="1"/>
                <a:t>x + </a:t>
              </a:r>
              <a:r>
                <a:rPr lang="en-US" altLang="en-US">
                  <a:solidFill>
                    <a:srgbClr val="FF0000"/>
                  </a:solidFill>
                </a:rPr>
                <a:t>2</a:t>
              </a:r>
              <a:r>
                <a:rPr lang="en-US" altLang="en-US"/>
                <a:t>) = 3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 10</a:t>
              </a:r>
              <a:r>
                <a:rPr lang="en-US" altLang="en-US" i="1"/>
                <a:t>x</a:t>
              </a:r>
              <a:r>
                <a:rPr lang="en-US" altLang="en-US"/>
                <a:t>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 8 </a:t>
              </a:r>
            </a:p>
          </p:txBody>
        </p:sp>
      </p:grpSp>
      <p:grpSp>
        <p:nvGrpSpPr>
          <p:cNvPr id="7" name="Group 41"/>
          <p:cNvGrpSpPr>
            <a:grpSpLocks/>
          </p:cNvGrpSpPr>
          <p:nvPr/>
        </p:nvGrpSpPr>
        <p:grpSpPr bwMode="auto">
          <a:xfrm>
            <a:off x="428625" y="5821363"/>
            <a:ext cx="5591175" cy="579437"/>
            <a:chOff x="270" y="3072"/>
            <a:chExt cx="3522" cy="365"/>
          </a:xfrm>
        </p:grpSpPr>
        <p:sp>
          <p:nvSpPr>
            <p:cNvPr id="12303" name="Text Box 28"/>
            <p:cNvSpPr txBox="1">
              <a:spLocks noChangeArrowheads="1"/>
            </p:cNvSpPr>
            <p:nvPr/>
          </p:nvSpPr>
          <p:spPr bwMode="auto">
            <a:xfrm>
              <a:off x="270" y="3141"/>
              <a:ext cx="33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</a:t>
              </a:r>
              <a:r>
                <a:rPr lang="en-US" altLang="en-US">
                  <a:solidFill>
                    <a:srgbClr val="3333FF"/>
                  </a:solidFill>
                </a:rPr>
                <a:t>1</a:t>
              </a:r>
              <a:r>
                <a:rPr lang="en-US" altLang="en-US" i="1"/>
                <a:t>x</a:t>
              </a:r>
              <a:r>
                <a:rPr lang="en-US" altLang="en-US"/>
                <a:t>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 </a:t>
              </a:r>
              <a:r>
                <a:rPr lang="en-US" altLang="en-US">
                  <a:solidFill>
                    <a:srgbClr val="FF0000"/>
                  </a:solidFill>
                </a:rPr>
                <a:t>2</a:t>
              </a:r>
              <a:r>
                <a:rPr lang="en-US" altLang="en-US"/>
                <a:t>)(</a:t>
              </a:r>
              <a:r>
                <a:rPr lang="en-US" altLang="en-US">
                  <a:solidFill>
                    <a:srgbClr val="3333FF"/>
                  </a:solidFill>
                </a:rPr>
                <a:t>3</a:t>
              </a:r>
              <a:r>
                <a:rPr lang="en-US" altLang="en-US" i="1"/>
                <a:t>x + </a:t>
              </a:r>
              <a:r>
                <a:rPr lang="en-US" altLang="en-US">
                  <a:solidFill>
                    <a:srgbClr val="FF0000"/>
                  </a:solidFill>
                </a:rPr>
                <a:t>4</a:t>
              </a:r>
              <a:r>
                <a:rPr lang="en-US" altLang="en-US"/>
                <a:t>) = 3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 2</a:t>
              </a:r>
              <a:r>
                <a:rPr lang="en-US" altLang="en-US" i="1"/>
                <a:t>x</a:t>
              </a:r>
              <a:r>
                <a:rPr lang="en-US" altLang="en-US"/>
                <a:t>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 8 </a:t>
              </a:r>
            </a:p>
          </p:txBody>
        </p:sp>
        <p:sp>
          <p:nvSpPr>
            <p:cNvPr id="12304" name="Text Box 38"/>
            <p:cNvSpPr txBox="1">
              <a:spLocks noChangeArrowheads="1"/>
            </p:cNvSpPr>
            <p:nvPr/>
          </p:nvSpPr>
          <p:spPr bwMode="auto">
            <a:xfrm>
              <a:off x="3408" y="3072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54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54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54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2000"/>
                                        <p:tgtEl>
                                          <p:spTgt spid="154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54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37" grpId="0"/>
      <p:bldP spid="154638" grpId="0"/>
      <p:bldP spid="1546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381000" y="1447800"/>
            <a:ext cx="8237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Factor each trinomial by guess and check.</a:t>
            </a:r>
            <a:endParaRPr lang="en-US" altLang="en-US">
              <a:latin typeface="Times" pitchFamily="18" charset="0"/>
            </a:endParaRPr>
          </a:p>
        </p:txBody>
      </p:sp>
      <p:grpSp>
        <p:nvGrpSpPr>
          <p:cNvPr id="13316" name="Group 4"/>
          <p:cNvGrpSpPr>
            <a:grpSpLocks/>
          </p:cNvGrpSpPr>
          <p:nvPr/>
        </p:nvGrpSpPr>
        <p:grpSpPr bwMode="auto">
          <a:xfrm>
            <a:off x="1584325" y="2286000"/>
            <a:ext cx="2530475" cy="457200"/>
            <a:chOff x="902" y="1680"/>
            <a:chExt cx="1594" cy="288"/>
          </a:xfrm>
        </p:grpSpPr>
        <p:sp>
          <p:nvSpPr>
            <p:cNvPr id="13328" name="Text Box 5"/>
            <p:cNvSpPr txBox="1">
              <a:spLocks noChangeArrowheads="1"/>
            </p:cNvSpPr>
            <p:nvPr/>
          </p:nvSpPr>
          <p:spPr bwMode="auto">
            <a:xfrm>
              <a:off x="902" y="1680"/>
              <a:ext cx="15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 +   )(   +   )</a:t>
              </a:r>
            </a:p>
          </p:txBody>
        </p:sp>
        <p:sp>
          <p:nvSpPr>
            <p:cNvPr id="13329" name="Text Box 6"/>
            <p:cNvSpPr txBox="1">
              <a:spLocks noChangeArrowheads="1"/>
            </p:cNvSpPr>
            <p:nvPr/>
          </p:nvSpPr>
          <p:spPr bwMode="auto">
            <a:xfrm>
              <a:off x="1065" y="1738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3330" name="Text Box 7"/>
            <p:cNvSpPr txBox="1">
              <a:spLocks noChangeArrowheads="1"/>
            </p:cNvSpPr>
            <p:nvPr/>
          </p:nvSpPr>
          <p:spPr bwMode="auto">
            <a:xfrm>
              <a:off x="1477" y="1738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3331" name="Text Box 8"/>
            <p:cNvSpPr txBox="1">
              <a:spLocks noChangeArrowheads="1"/>
            </p:cNvSpPr>
            <p:nvPr/>
          </p:nvSpPr>
          <p:spPr bwMode="auto">
            <a:xfrm>
              <a:off x="1801" y="1735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3332" name="Text Box 9"/>
            <p:cNvSpPr txBox="1">
              <a:spLocks noChangeArrowheads="1"/>
            </p:cNvSpPr>
            <p:nvPr/>
          </p:nvSpPr>
          <p:spPr bwMode="auto">
            <a:xfrm>
              <a:off x="2206" y="1738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3317" name="Text Box 10"/>
          <p:cNvSpPr txBox="1">
            <a:spLocks noChangeArrowheads="1"/>
          </p:cNvSpPr>
          <p:nvPr/>
        </p:nvSpPr>
        <p:spPr bwMode="auto">
          <a:xfrm>
            <a:off x="4441825" y="2330450"/>
            <a:ext cx="428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two sets of parentheses.</a:t>
            </a:r>
          </a:p>
        </p:txBody>
      </p:sp>
      <p:sp>
        <p:nvSpPr>
          <p:cNvPr id="13318" name="Text Box 11"/>
          <p:cNvSpPr txBox="1">
            <a:spLocks noChangeArrowheads="1"/>
          </p:cNvSpPr>
          <p:nvPr/>
        </p:nvSpPr>
        <p:spPr bwMode="auto">
          <a:xfrm>
            <a:off x="4441825" y="2787650"/>
            <a:ext cx="48545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first term is 3x</a:t>
            </a:r>
            <a:r>
              <a:rPr lang="en-US" altLang="en-US" i="1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, so at least one variable term has a coefficient other than 1.</a:t>
            </a:r>
          </a:p>
        </p:txBody>
      </p:sp>
      <p:grpSp>
        <p:nvGrpSpPr>
          <p:cNvPr id="13319" name="Group 12"/>
          <p:cNvGrpSpPr>
            <a:grpSpLocks/>
          </p:cNvGrpSpPr>
          <p:nvPr/>
        </p:nvGrpSpPr>
        <p:grpSpPr bwMode="auto">
          <a:xfrm>
            <a:off x="1524000" y="2847975"/>
            <a:ext cx="2676525" cy="457200"/>
            <a:chOff x="864" y="1602"/>
            <a:chExt cx="1686" cy="288"/>
          </a:xfrm>
        </p:grpSpPr>
        <p:sp>
          <p:nvSpPr>
            <p:cNvPr id="13323" name="Text Box 13"/>
            <p:cNvSpPr txBox="1">
              <a:spLocks noChangeArrowheads="1"/>
            </p:cNvSpPr>
            <p:nvPr/>
          </p:nvSpPr>
          <p:spPr bwMode="auto">
            <a:xfrm>
              <a:off x="864" y="1602"/>
              <a:ext cx="168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</a:t>
              </a:r>
              <a:r>
                <a:rPr lang="en-US" altLang="en-US" i="1"/>
                <a:t>x +  </a:t>
              </a:r>
              <a:r>
                <a:rPr lang="en-US" altLang="en-US"/>
                <a:t>)(  </a:t>
              </a:r>
              <a:r>
                <a:rPr lang="en-US" altLang="en-US" i="1"/>
                <a:t>x</a:t>
              </a:r>
              <a:r>
                <a:rPr lang="en-US" altLang="en-US"/>
                <a:t> +  )</a:t>
              </a:r>
            </a:p>
          </p:txBody>
        </p:sp>
        <p:sp>
          <p:nvSpPr>
            <p:cNvPr id="13324" name="Text Box 14"/>
            <p:cNvSpPr txBox="1">
              <a:spLocks noChangeArrowheads="1"/>
            </p:cNvSpPr>
            <p:nvPr/>
          </p:nvSpPr>
          <p:spPr bwMode="auto">
            <a:xfrm>
              <a:off x="1508" y="1660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3325" name="Text Box 15"/>
            <p:cNvSpPr txBox="1">
              <a:spLocks noChangeArrowheads="1"/>
            </p:cNvSpPr>
            <p:nvPr/>
          </p:nvSpPr>
          <p:spPr bwMode="auto">
            <a:xfrm>
              <a:off x="2275" y="1657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3326" name="Text Box 16"/>
            <p:cNvSpPr txBox="1">
              <a:spLocks noChangeArrowheads="1"/>
            </p:cNvSpPr>
            <p:nvPr/>
          </p:nvSpPr>
          <p:spPr bwMode="auto">
            <a:xfrm>
              <a:off x="1776" y="165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3327" name="Text Box 17"/>
            <p:cNvSpPr txBox="1">
              <a:spLocks noChangeArrowheads="1"/>
            </p:cNvSpPr>
            <p:nvPr/>
          </p:nvSpPr>
          <p:spPr bwMode="auto">
            <a:xfrm>
              <a:off x="1008" y="165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3320" name="Text Box 18"/>
          <p:cNvSpPr txBox="1">
            <a:spLocks noChangeArrowheads="1"/>
          </p:cNvSpPr>
          <p:nvPr/>
        </p:nvSpPr>
        <p:spPr bwMode="auto">
          <a:xfrm>
            <a:off x="1089025" y="1828800"/>
            <a:ext cx="2492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3</a:t>
            </a:r>
            <a:r>
              <a:rPr lang="en-US" altLang="en-US" b="1" i="1"/>
              <a:t>x</a:t>
            </a:r>
            <a:r>
              <a:rPr lang="en-US" altLang="en-US" b="1" baseline="30000"/>
              <a:t>2</a:t>
            </a:r>
            <a:r>
              <a:rPr lang="en-US" altLang="en-US" b="1"/>
              <a:t> </a:t>
            </a:r>
            <a:r>
              <a:rPr lang="en-US" altLang="en-US" b="1">
                <a:latin typeface="Arial" charset="0"/>
              </a:rPr>
              <a:t>–</a:t>
            </a:r>
            <a:r>
              <a:rPr lang="en-US" altLang="en-US" b="1"/>
              <a:t> 2</a:t>
            </a:r>
            <a:r>
              <a:rPr lang="en-US" altLang="en-US" b="1" i="1"/>
              <a:t>x</a:t>
            </a:r>
            <a:r>
              <a:rPr lang="en-US" altLang="en-US" b="1"/>
              <a:t> </a:t>
            </a:r>
            <a:r>
              <a:rPr lang="en-US" altLang="en-US" b="1">
                <a:latin typeface="Arial" charset="0"/>
              </a:rPr>
              <a:t>–</a:t>
            </a:r>
            <a:r>
              <a:rPr lang="en-US" altLang="en-US" b="1"/>
              <a:t> 8  </a:t>
            </a:r>
          </a:p>
        </p:txBody>
      </p:sp>
      <p:sp>
        <p:nvSpPr>
          <p:cNvPr id="13321" name="Text Box 33"/>
          <p:cNvSpPr txBox="1">
            <a:spLocks noChangeArrowheads="1"/>
          </p:cNvSpPr>
          <p:nvPr/>
        </p:nvSpPr>
        <p:spPr bwMode="auto">
          <a:xfrm>
            <a:off x="609600" y="4419600"/>
            <a:ext cx="7526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factors of 3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2</a:t>
            </a:r>
            <a:r>
              <a:rPr lang="en-US" altLang="en-US" i="1"/>
              <a:t>x </a:t>
            </a:r>
            <a:r>
              <a:rPr lang="en-US" altLang="en-US" i="1">
                <a:latin typeface="Arial" charset="0"/>
              </a:rPr>
              <a:t>–</a:t>
            </a:r>
            <a:r>
              <a:rPr lang="en-US" altLang="en-US" i="1"/>
              <a:t> </a:t>
            </a:r>
            <a:r>
              <a:rPr lang="en-US" altLang="en-US"/>
              <a:t>8</a:t>
            </a:r>
            <a:r>
              <a:rPr lang="en-US" altLang="en-US" i="1"/>
              <a:t> </a:t>
            </a:r>
            <a:r>
              <a:rPr lang="en-US" altLang="en-US"/>
              <a:t>are (</a:t>
            </a:r>
            <a:r>
              <a:rPr lang="en-US" altLang="en-US" i="1"/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2)(3</a:t>
            </a:r>
            <a:r>
              <a:rPr lang="en-US" altLang="en-US" i="1"/>
              <a:t>x</a:t>
            </a:r>
            <a:r>
              <a:rPr lang="en-US" altLang="en-US"/>
              <a:t> + 4).</a:t>
            </a:r>
            <a:r>
              <a:rPr lang="en-US" altLang="en-US" i="1"/>
              <a:t> </a:t>
            </a:r>
            <a:endParaRPr lang="en-US" altLang="en-US"/>
          </a:p>
        </p:txBody>
      </p:sp>
      <p:sp>
        <p:nvSpPr>
          <p:cNvPr id="181282" name="Text Box 34"/>
          <p:cNvSpPr txBox="1">
            <a:spLocks noChangeArrowheads="1"/>
          </p:cNvSpPr>
          <p:nvPr/>
        </p:nvSpPr>
        <p:spPr bwMode="auto">
          <a:xfrm>
            <a:off x="1905000" y="5029200"/>
            <a:ext cx="4910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3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2</a:t>
            </a:r>
            <a:r>
              <a:rPr lang="en-US" altLang="en-US" i="1"/>
              <a:t>x </a:t>
            </a:r>
            <a:r>
              <a:rPr lang="en-US" altLang="en-US" i="1">
                <a:latin typeface="Arial" charset="0"/>
              </a:rPr>
              <a:t>–</a:t>
            </a:r>
            <a:r>
              <a:rPr lang="en-US" altLang="en-US" i="1"/>
              <a:t> </a:t>
            </a:r>
            <a:r>
              <a:rPr lang="en-US" altLang="en-US"/>
              <a:t>8</a:t>
            </a:r>
            <a:r>
              <a:rPr lang="en-US" altLang="en-US" i="1"/>
              <a:t> </a:t>
            </a:r>
            <a:r>
              <a:rPr lang="en-US" altLang="en-US"/>
              <a:t>= (</a:t>
            </a:r>
            <a:r>
              <a:rPr lang="en-US" altLang="en-US" i="1"/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2)(3</a:t>
            </a:r>
            <a:r>
              <a:rPr lang="en-US" altLang="en-US" i="1"/>
              <a:t>x</a:t>
            </a:r>
            <a:r>
              <a:rPr lang="en-US" altLang="en-US"/>
              <a:t> + 4)</a:t>
            </a:r>
            <a:r>
              <a:rPr lang="en-US" altLang="en-US" baseline="30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8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4"/>
          <p:cNvSpPr txBox="1">
            <a:spLocks noChangeArrowheads="1"/>
          </p:cNvSpPr>
          <p:nvPr/>
        </p:nvSpPr>
        <p:spPr bwMode="auto">
          <a:xfrm>
            <a:off x="930275" y="4211638"/>
            <a:ext cx="77327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chemeClr val="bg2"/>
                </a:solidFill>
              </a:rPr>
              <a:t>(   </a:t>
            </a:r>
            <a:r>
              <a:rPr lang="en-US" altLang="en-US" sz="3200" b="1" i="1">
                <a:solidFill>
                  <a:schemeClr val="bg2"/>
                </a:solidFill>
              </a:rPr>
              <a:t>X</a:t>
            </a:r>
            <a:r>
              <a:rPr lang="en-US" altLang="en-US" sz="3200" b="1">
                <a:solidFill>
                  <a:schemeClr val="bg2"/>
                </a:solidFill>
              </a:rPr>
              <a:t> +   )(   </a:t>
            </a:r>
            <a:r>
              <a:rPr lang="en-US" altLang="en-US" sz="3200" b="1" i="1">
                <a:solidFill>
                  <a:schemeClr val="bg2"/>
                </a:solidFill>
              </a:rPr>
              <a:t>x</a:t>
            </a:r>
            <a:r>
              <a:rPr lang="en-US" altLang="en-US" sz="3200" b="1">
                <a:solidFill>
                  <a:schemeClr val="bg2"/>
                </a:solidFill>
              </a:rPr>
              <a:t> +   ) =</a:t>
            </a:r>
            <a:r>
              <a:rPr lang="en-US" altLang="en-US" sz="3200" b="1"/>
              <a:t> </a:t>
            </a:r>
            <a:r>
              <a:rPr lang="en-US" altLang="en-US" sz="3200" b="1" i="1">
                <a:solidFill>
                  <a:srgbClr val="FF0000"/>
                </a:solidFill>
              </a:rPr>
              <a:t>ax</a:t>
            </a:r>
            <a:r>
              <a:rPr lang="en-US" altLang="en-US" sz="3200" b="1" baseline="30000">
                <a:solidFill>
                  <a:srgbClr val="FF0000"/>
                </a:solidFill>
              </a:rPr>
              <a:t>2</a:t>
            </a:r>
            <a:r>
              <a:rPr lang="en-US" altLang="en-US" sz="3200" b="1"/>
              <a:t> </a:t>
            </a:r>
            <a:r>
              <a:rPr lang="en-US" altLang="en-US" sz="3200" b="1">
                <a:solidFill>
                  <a:schemeClr val="bg2"/>
                </a:solidFill>
              </a:rPr>
              <a:t>+</a:t>
            </a:r>
            <a:r>
              <a:rPr lang="en-US" altLang="en-US" sz="3200" b="1"/>
              <a:t> </a:t>
            </a:r>
            <a:r>
              <a:rPr lang="en-US" altLang="en-US" sz="3200" b="1" i="1">
                <a:solidFill>
                  <a:srgbClr val="3333FF"/>
                </a:solidFill>
              </a:rPr>
              <a:t>bx</a:t>
            </a:r>
            <a:r>
              <a:rPr lang="en-US" altLang="en-US" sz="3200" b="1"/>
              <a:t> </a:t>
            </a:r>
            <a:r>
              <a:rPr lang="en-US" altLang="en-US" sz="3200" b="1">
                <a:solidFill>
                  <a:schemeClr val="bg2"/>
                </a:solidFill>
              </a:rPr>
              <a:t>+</a:t>
            </a:r>
            <a:r>
              <a:rPr lang="en-US" altLang="en-US" sz="3200" b="1"/>
              <a:t> </a:t>
            </a:r>
            <a:r>
              <a:rPr lang="en-US" altLang="en-US" sz="3200" b="1">
                <a:solidFill>
                  <a:srgbClr val="33CC33"/>
                </a:solidFill>
              </a:rPr>
              <a:t>c</a:t>
            </a:r>
            <a:endParaRPr lang="en-US" altLang="en-US" sz="3200" b="1" i="1">
              <a:solidFill>
                <a:srgbClr val="33CC33"/>
              </a:solidFill>
            </a:endParaRPr>
          </a:p>
        </p:txBody>
      </p:sp>
      <p:sp>
        <p:nvSpPr>
          <p:cNvPr id="14339" name="Text Box 36"/>
          <p:cNvSpPr txBox="1">
            <a:spLocks noChangeArrowheads="1"/>
          </p:cNvSpPr>
          <p:nvPr/>
        </p:nvSpPr>
        <p:spPr bwMode="auto">
          <a:xfrm>
            <a:off x="533400" y="1631950"/>
            <a:ext cx="8550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So, to factor </a:t>
            </a:r>
            <a:r>
              <a:rPr lang="en-US" altLang="en-US" i="1"/>
              <a:t>a</a:t>
            </a:r>
            <a:r>
              <a:rPr lang="en-US" altLang="en-US" baseline="30000"/>
              <a:t>2</a:t>
            </a:r>
            <a:r>
              <a:rPr lang="en-US" altLang="en-US"/>
              <a:t> + </a:t>
            </a:r>
            <a:r>
              <a:rPr lang="en-US" altLang="en-US" i="1"/>
              <a:t>bx</a:t>
            </a:r>
            <a:r>
              <a:rPr lang="en-US" altLang="en-US"/>
              <a:t> + </a:t>
            </a:r>
            <a:r>
              <a:rPr lang="en-US" altLang="en-US" i="1"/>
              <a:t>c</a:t>
            </a:r>
            <a:r>
              <a:rPr lang="en-US" altLang="en-US"/>
              <a:t>, check the factors of </a:t>
            </a:r>
            <a:r>
              <a:rPr lang="en-US" altLang="en-US" i="1"/>
              <a:t>a</a:t>
            </a:r>
            <a:r>
              <a:rPr lang="en-US" altLang="en-US"/>
              <a:t> and the factors of </a:t>
            </a:r>
            <a:r>
              <a:rPr lang="en-US" altLang="en-US" i="1"/>
              <a:t>c</a:t>
            </a:r>
            <a:r>
              <a:rPr lang="en-US" altLang="en-US"/>
              <a:t> in the binomials. The sum of the products of the outer and inner terms should be </a:t>
            </a:r>
            <a:r>
              <a:rPr lang="en-US" altLang="en-US" i="1"/>
              <a:t>b</a:t>
            </a:r>
            <a:r>
              <a:rPr lang="en-US" altLang="en-US"/>
              <a:t>.</a:t>
            </a:r>
          </a:p>
        </p:txBody>
      </p:sp>
      <p:sp>
        <p:nvSpPr>
          <p:cNvPr id="14340" name="Rectangle 37"/>
          <p:cNvSpPr>
            <a:spLocks noChangeArrowheads="1"/>
          </p:cNvSpPr>
          <p:nvPr/>
        </p:nvSpPr>
        <p:spPr bwMode="auto">
          <a:xfrm>
            <a:off x="1258888" y="4368800"/>
            <a:ext cx="304800" cy="381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1" name="Rectangle 38"/>
          <p:cNvSpPr>
            <a:spLocks noChangeArrowheads="1"/>
          </p:cNvSpPr>
          <p:nvPr/>
        </p:nvSpPr>
        <p:spPr bwMode="auto">
          <a:xfrm>
            <a:off x="2530475" y="4364038"/>
            <a:ext cx="304800" cy="381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2" name="Rectangle 39"/>
          <p:cNvSpPr>
            <a:spLocks noChangeArrowheads="1"/>
          </p:cNvSpPr>
          <p:nvPr/>
        </p:nvSpPr>
        <p:spPr bwMode="auto">
          <a:xfrm>
            <a:off x="3340100" y="4364038"/>
            <a:ext cx="304800" cy="381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3" name="Rectangle 40"/>
          <p:cNvSpPr>
            <a:spLocks noChangeArrowheads="1"/>
          </p:cNvSpPr>
          <p:nvPr/>
        </p:nvSpPr>
        <p:spPr bwMode="auto">
          <a:xfrm>
            <a:off x="4587875" y="4364038"/>
            <a:ext cx="304800" cy="381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1539875" y="3929063"/>
            <a:ext cx="7305675" cy="1633537"/>
            <a:chOff x="1104" y="1659"/>
            <a:chExt cx="4602" cy="1029"/>
          </a:xfrm>
        </p:grpSpPr>
        <p:sp>
          <p:nvSpPr>
            <p:cNvPr id="14354" name="Arc 25"/>
            <p:cNvSpPr>
              <a:spLocks/>
            </p:cNvSpPr>
            <p:nvPr/>
          </p:nvSpPr>
          <p:spPr bwMode="auto">
            <a:xfrm rot="6502354">
              <a:off x="1640" y="1123"/>
              <a:ext cx="934" cy="2005"/>
            </a:xfrm>
            <a:custGeom>
              <a:avLst/>
              <a:gdLst>
                <a:gd name="T0" fmla="*/ 12 w 21600"/>
                <a:gd name="T1" fmla="*/ 0 h 25235"/>
                <a:gd name="T2" fmla="*/ 39 w 21600"/>
                <a:gd name="T3" fmla="*/ 159 h 25235"/>
                <a:gd name="T4" fmla="*/ 0 w 21600"/>
                <a:gd name="T5" fmla="*/ 130 h 25235"/>
                <a:gd name="T6" fmla="*/ 0 60000 65536"/>
                <a:gd name="T7" fmla="*/ 0 60000 65536"/>
                <a:gd name="T8" fmla="*/ 0 60000 65536"/>
                <a:gd name="T9" fmla="*/ 0 w 21600"/>
                <a:gd name="T10" fmla="*/ 0 h 25235"/>
                <a:gd name="T11" fmla="*/ 21600 w 21600"/>
                <a:gd name="T12" fmla="*/ 25235 h 252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5235" fill="none" extrusionOk="0">
                  <a:moveTo>
                    <a:pt x="6361" y="-1"/>
                  </a:moveTo>
                  <a:cubicBezTo>
                    <a:pt x="15419" y="2791"/>
                    <a:pt x="21600" y="11162"/>
                    <a:pt x="21600" y="20642"/>
                  </a:cubicBezTo>
                  <a:cubicBezTo>
                    <a:pt x="21600" y="22186"/>
                    <a:pt x="21434" y="23726"/>
                    <a:pt x="21106" y="25235"/>
                  </a:cubicBezTo>
                </a:path>
                <a:path w="21600" h="25235" stroke="0" extrusionOk="0">
                  <a:moveTo>
                    <a:pt x="6361" y="-1"/>
                  </a:moveTo>
                  <a:cubicBezTo>
                    <a:pt x="15419" y="2791"/>
                    <a:pt x="21600" y="11162"/>
                    <a:pt x="21600" y="20642"/>
                  </a:cubicBezTo>
                  <a:cubicBezTo>
                    <a:pt x="21600" y="22186"/>
                    <a:pt x="21434" y="23726"/>
                    <a:pt x="21106" y="25235"/>
                  </a:cubicBezTo>
                  <a:lnTo>
                    <a:pt x="0" y="20642"/>
                  </a:lnTo>
                  <a:lnTo>
                    <a:pt x="6361" y="-1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5" name="Arc 33"/>
            <p:cNvSpPr>
              <a:spLocks/>
            </p:cNvSpPr>
            <p:nvPr/>
          </p:nvSpPr>
          <p:spPr bwMode="auto">
            <a:xfrm rot="8567534">
              <a:off x="1872" y="2064"/>
              <a:ext cx="384" cy="336"/>
            </a:xfrm>
            <a:custGeom>
              <a:avLst/>
              <a:gdLst>
                <a:gd name="T0" fmla="*/ 0 w 21600"/>
                <a:gd name="T1" fmla="*/ 0 h 21600"/>
                <a:gd name="T2" fmla="*/ 7 w 21600"/>
                <a:gd name="T3" fmla="*/ 5 h 21600"/>
                <a:gd name="T4" fmla="*/ 0 w 21600"/>
                <a:gd name="T5" fmla="*/ 5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/>
            <a:p>
              <a:endParaRPr lang="en-US"/>
            </a:p>
          </p:txBody>
        </p:sp>
        <p:grpSp>
          <p:nvGrpSpPr>
            <p:cNvPr id="14356" name="Group 50"/>
            <p:cNvGrpSpPr>
              <a:grpSpLocks/>
            </p:cNvGrpSpPr>
            <p:nvPr/>
          </p:nvGrpSpPr>
          <p:grpSpPr bwMode="auto">
            <a:xfrm>
              <a:off x="2640" y="2438"/>
              <a:ext cx="3066" cy="250"/>
              <a:chOff x="2640" y="2438"/>
              <a:chExt cx="3066" cy="250"/>
            </a:xfrm>
          </p:grpSpPr>
          <p:sp>
            <p:nvSpPr>
              <p:cNvPr id="14357" name="Text Box 44"/>
              <p:cNvSpPr txBox="1">
                <a:spLocks noChangeArrowheads="1"/>
              </p:cNvSpPr>
              <p:nvPr/>
            </p:nvSpPr>
            <p:spPr bwMode="auto">
              <a:xfrm>
                <a:off x="2832" y="2438"/>
                <a:ext cx="287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rgbClr val="3333FF"/>
                    </a:solidFill>
                    <a:latin typeface="Arial" charset="0"/>
                  </a:rPr>
                  <a:t>Sum of outer and inner products = </a:t>
                </a:r>
                <a:r>
                  <a:rPr lang="en-US" altLang="en-US" sz="2000" b="1" i="1">
                    <a:solidFill>
                      <a:srgbClr val="3333FF"/>
                    </a:solidFill>
                    <a:latin typeface="Arial" charset="0"/>
                  </a:rPr>
                  <a:t>b</a:t>
                </a:r>
              </a:p>
            </p:txBody>
          </p:sp>
          <p:sp>
            <p:nvSpPr>
              <p:cNvPr id="14358" name="Line 47"/>
              <p:cNvSpPr>
                <a:spLocks noChangeShapeType="1"/>
              </p:cNvSpPr>
              <p:nvPr/>
            </p:nvSpPr>
            <p:spPr bwMode="auto">
              <a:xfrm flipH="1" flipV="1">
                <a:off x="2640" y="2496"/>
                <a:ext cx="192" cy="48"/>
              </a:xfrm>
              <a:prstGeom prst="line">
                <a:avLst/>
              </a:prstGeom>
              <a:noFill/>
              <a:ln w="38100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2809875" y="3429000"/>
            <a:ext cx="3073400" cy="1319213"/>
            <a:chOff x="1904" y="1344"/>
            <a:chExt cx="1936" cy="831"/>
          </a:xfrm>
        </p:grpSpPr>
        <p:sp>
          <p:nvSpPr>
            <p:cNvPr id="14350" name="Text Box 46"/>
            <p:cNvSpPr txBox="1">
              <a:spLocks noChangeArrowheads="1"/>
            </p:cNvSpPr>
            <p:nvPr/>
          </p:nvSpPr>
          <p:spPr bwMode="auto">
            <a:xfrm>
              <a:off x="2798" y="1344"/>
              <a:ext cx="104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33CC33"/>
                  </a:solidFill>
                  <a:latin typeface="Arial" charset="0"/>
                </a:rPr>
                <a:t>Product = </a:t>
              </a:r>
              <a:r>
                <a:rPr lang="en-US" altLang="en-US" sz="2000" b="1" i="1">
                  <a:solidFill>
                    <a:srgbClr val="33CC33"/>
                  </a:solidFill>
                  <a:latin typeface="Arial" charset="0"/>
                </a:rPr>
                <a:t>c</a:t>
              </a:r>
              <a:endParaRPr lang="en-US" altLang="en-US" sz="2000" b="1">
                <a:solidFill>
                  <a:srgbClr val="33CC33"/>
                </a:solidFill>
                <a:latin typeface="Arial" charset="0"/>
              </a:endParaRPr>
            </a:p>
          </p:txBody>
        </p:sp>
        <p:grpSp>
          <p:nvGrpSpPr>
            <p:cNvPr id="14351" name="Group 52"/>
            <p:cNvGrpSpPr>
              <a:grpSpLocks/>
            </p:cNvGrpSpPr>
            <p:nvPr/>
          </p:nvGrpSpPr>
          <p:grpSpPr bwMode="auto">
            <a:xfrm>
              <a:off x="1904" y="1455"/>
              <a:ext cx="1072" cy="720"/>
              <a:chOff x="1904" y="1455"/>
              <a:chExt cx="1072" cy="720"/>
            </a:xfrm>
          </p:grpSpPr>
          <p:sp>
            <p:nvSpPr>
              <p:cNvPr id="14352" name="Arc 30"/>
              <p:cNvSpPr>
                <a:spLocks/>
              </p:cNvSpPr>
              <p:nvPr/>
            </p:nvSpPr>
            <p:spPr bwMode="auto">
              <a:xfrm rot="-3445840">
                <a:off x="2080" y="1279"/>
                <a:ext cx="720" cy="1072"/>
              </a:xfrm>
              <a:custGeom>
                <a:avLst/>
                <a:gdLst>
                  <a:gd name="T0" fmla="*/ 0 w 21600"/>
                  <a:gd name="T1" fmla="*/ 0 h 26193"/>
                  <a:gd name="T2" fmla="*/ 23 w 21600"/>
                  <a:gd name="T3" fmla="*/ 44 h 26193"/>
                  <a:gd name="T4" fmla="*/ 0 w 21600"/>
                  <a:gd name="T5" fmla="*/ 36 h 26193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6193"/>
                  <a:gd name="T11" fmla="*/ 21600 w 21600"/>
                  <a:gd name="T12" fmla="*/ 26193 h 2619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6193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144"/>
                      <a:pt x="21434" y="24684"/>
                      <a:pt x="21106" y="26193"/>
                    </a:cubicBezTo>
                  </a:path>
                  <a:path w="21600" h="26193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144"/>
                      <a:pt x="21434" y="24684"/>
                      <a:pt x="21106" y="26193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33CC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3" name="Line 48"/>
              <p:cNvSpPr>
                <a:spLocks noChangeShapeType="1"/>
              </p:cNvSpPr>
              <p:nvPr/>
            </p:nvSpPr>
            <p:spPr bwMode="auto">
              <a:xfrm flipH="1">
                <a:off x="2640" y="1488"/>
                <a:ext cx="144" cy="48"/>
              </a:xfrm>
              <a:prstGeom prst="line">
                <a:avLst/>
              </a:prstGeom>
              <a:noFill/>
              <a:ln w="38100">
                <a:solidFill>
                  <a:srgbClr val="33CC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" name="Group 51"/>
          <p:cNvGrpSpPr>
            <a:grpSpLocks/>
          </p:cNvGrpSpPr>
          <p:nvPr/>
        </p:nvGrpSpPr>
        <p:grpSpPr bwMode="auto">
          <a:xfrm>
            <a:off x="304800" y="3440113"/>
            <a:ext cx="3071813" cy="1350962"/>
            <a:chOff x="326" y="1351"/>
            <a:chExt cx="1935" cy="851"/>
          </a:xfrm>
        </p:grpSpPr>
        <p:sp>
          <p:nvSpPr>
            <p:cNvPr id="14347" name="Arc 27"/>
            <p:cNvSpPr>
              <a:spLocks/>
            </p:cNvSpPr>
            <p:nvPr/>
          </p:nvSpPr>
          <p:spPr bwMode="auto">
            <a:xfrm rot="-3540814">
              <a:off x="1313" y="1253"/>
              <a:ext cx="740" cy="1157"/>
            </a:xfrm>
            <a:custGeom>
              <a:avLst/>
              <a:gdLst>
                <a:gd name="T0" fmla="*/ 0 w 21600"/>
                <a:gd name="T1" fmla="*/ 0 h 28083"/>
                <a:gd name="T2" fmla="*/ 24 w 21600"/>
                <a:gd name="T3" fmla="*/ 48 h 28083"/>
                <a:gd name="T4" fmla="*/ 0 w 21600"/>
                <a:gd name="T5" fmla="*/ 37 h 2808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8083"/>
                <a:gd name="T11" fmla="*/ 21600 w 21600"/>
                <a:gd name="T12" fmla="*/ 28083 h 2808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8083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799"/>
                    <a:pt x="21264" y="25985"/>
                    <a:pt x="20604" y="28083"/>
                  </a:cubicBezTo>
                </a:path>
                <a:path w="21600" h="28083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799"/>
                    <a:pt x="21264" y="25985"/>
                    <a:pt x="20604" y="28083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8" name="Text Box 45"/>
            <p:cNvSpPr txBox="1">
              <a:spLocks noChangeArrowheads="1"/>
            </p:cNvSpPr>
            <p:nvPr/>
          </p:nvSpPr>
          <p:spPr bwMode="auto">
            <a:xfrm>
              <a:off x="326" y="1351"/>
              <a:ext cx="99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Product = </a:t>
              </a:r>
              <a:r>
                <a:rPr lang="en-US" altLang="en-US" sz="2000" b="1" i="1">
                  <a:solidFill>
                    <a:srgbClr val="FF0000"/>
                  </a:solidFill>
                  <a:latin typeface="Arial" charset="0"/>
                </a:rPr>
                <a:t>a</a:t>
              </a:r>
              <a:endParaRPr lang="en-US" altLang="en-US" sz="2000" b="1">
                <a:solidFill>
                  <a:srgbClr val="FF0000"/>
                </a:solidFill>
                <a:latin typeface="Arial" charset="0"/>
              </a:endParaRPr>
            </a:p>
          </p:txBody>
        </p:sp>
        <p:sp>
          <p:nvSpPr>
            <p:cNvPr id="14349" name="Line 49"/>
            <p:cNvSpPr>
              <a:spLocks noChangeShapeType="1"/>
            </p:cNvSpPr>
            <p:nvPr/>
          </p:nvSpPr>
          <p:spPr bwMode="auto">
            <a:xfrm>
              <a:off x="1296" y="1467"/>
              <a:ext cx="192" cy="4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80" name="Text Box 8"/>
          <p:cNvSpPr txBox="1">
            <a:spLocks noChangeArrowheads="1"/>
          </p:cNvSpPr>
          <p:nvPr/>
        </p:nvSpPr>
        <p:spPr bwMode="auto">
          <a:xfrm>
            <a:off x="609600" y="1295400"/>
            <a:ext cx="82454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Since you need to check all the factors of </a:t>
            </a:r>
            <a:r>
              <a:rPr lang="en-US" altLang="en-US" i="1"/>
              <a:t>a</a:t>
            </a:r>
            <a:r>
              <a:rPr lang="en-US" altLang="en-US"/>
              <a:t> and the factors of </a:t>
            </a:r>
            <a:r>
              <a:rPr lang="en-US" altLang="en-US" i="1"/>
              <a:t>c</a:t>
            </a:r>
            <a:r>
              <a:rPr lang="en-US" altLang="en-US"/>
              <a:t>, it may be helpful to make a table. Then check the products of the outer and inner terms to see if the sum is </a:t>
            </a:r>
            <a:r>
              <a:rPr lang="en-US" altLang="en-US" i="1"/>
              <a:t>b</a:t>
            </a:r>
            <a:r>
              <a:rPr lang="en-US" altLang="en-US"/>
              <a:t>. You can multiply the binomials to check your answer.  </a:t>
            </a:r>
          </a:p>
        </p:txBody>
      </p:sp>
      <p:sp>
        <p:nvSpPr>
          <p:cNvPr id="15363" name="Text Box 24"/>
          <p:cNvSpPr txBox="1">
            <a:spLocks noChangeArrowheads="1"/>
          </p:cNvSpPr>
          <p:nvPr/>
        </p:nvSpPr>
        <p:spPr bwMode="auto">
          <a:xfrm>
            <a:off x="930275" y="4211638"/>
            <a:ext cx="77327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chemeClr val="bg2"/>
                </a:solidFill>
              </a:rPr>
              <a:t>(   </a:t>
            </a:r>
            <a:r>
              <a:rPr lang="en-US" altLang="en-US" sz="3200" b="1" i="1">
                <a:solidFill>
                  <a:schemeClr val="bg2"/>
                </a:solidFill>
              </a:rPr>
              <a:t>X</a:t>
            </a:r>
            <a:r>
              <a:rPr lang="en-US" altLang="en-US" sz="3200" b="1">
                <a:solidFill>
                  <a:schemeClr val="bg2"/>
                </a:solidFill>
              </a:rPr>
              <a:t> +   )(   </a:t>
            </a:r>
            <a:r>
              <a:rPr lang="en-US" altLang="en-US" sz="3200" b="1" i="1">
                <a:solidFill>
                  <a:schemeClr val="bg2"/>
                </a:solidFill>
              </a:rPr>
              <a:t>x</a:t>
            </a:r>
            <a:r>
              <a:rPr lang="en-US" altLang="en-US" sz="3200" b="1">
                <a:solidFill>
                  <a:schemeClr val="bg2"/>
                </a:solidFill>
              </a:rPr>
              <a:t> +   ) =</a:t>
            </a:r>
            <a:r>
              <a:rPr lang="en-US" altLang="en-US" sz="3200" b="1"/>
              <a:t> </a:t>
            </a:r>
            <a:r>
              <a:rPr lang="en-US" altLang="en-US" sz="3200" b="1" i="1">
                <a:solidFill>
                  <a:srgbClr val="FF0000"/>
                </a:solidFill>
              </a:rPr>
              <a:t>ax</a:t>
            </a:r>
            <a:r>
              <a:rPr lang="en-US" altLang="en-US" sz="3200" b="1" baseline="30000">
                <a:solidFill>
                  <a:srgbClr val="FF0000"/>
                </a:solidFill>
              </a:rPr>
              <a:t>2</a:t>
            </a:r>
            <a:r>
              <a:rPr lang="en-US" altLang="en-US" sz="3200" b="1"/>
              <a:t> </a:t>
            </a:r>
            <a:r>
              <a:rPr lang="en-US" altLang="en-US" sz="3200" b="1">
                <a:solidFill>
                  <a:schemeClr val="bg2"/>
                </a:solidFill>
              </a:rPr>
              <a:t>+</a:t>
            </a:r>
            <a:r>
              <a:rPr lang="en-US" altLang="en-US" sz="3200" b="1"/>
              <a:t> </a:t>
            </a:r>
            <a:r>
              <a:rPr lang="en-US" altLang="en-US" sz="3200" b="1" i="1">
                <a:solidFill>
                  <a:srgbClr val="3333FF"/>
                </a:solidFill>
              </a:rPr>
              <a:t>bx</a:t>
            </a:r>
            <a:r>
              <a:rPr lang="en-US" altLang="en-US" sz="3200" b="1"/>
              <a:t> </a:t>
            </a:r>
            <a:r>
              <a:rPr lang="en-US" altLang="en-US" sz="3200" b="1">
                <a:solidFill>
                  <a:schemeClr val="bg2"/>
                </a:solidFill>
              </a:rPr>
              <a:t>+</a:t>
            </a:r>
            <a:r>
              <a:rPr lang="en-US" altLang="en-US" sz="3200" b="1"/>
              <a:t> </a:t>
            </a:r>
            <a:r>
              <a:rPr lang="en-US" altLang="en-US" sz="3200" b="1">
                <a:solidFill>
                  <a:srgbClr val="33CC33"/>
                </a:solidFill>
              </a:rPr>
              <a:t>c</a:t>
            </a:r>
            <a:endParaRPr lang="en-US" altLang="en-US" sz="3200" b="1" i="1">
              <a:solidFill>
                <a:srgbClr val="33CC33"/>
              </a:solidFill>
            </a:endParaRPr>
          </a:p>
        </p:txBody>
      </p:sp>
      <p:sp>
        <p:nvSpPr>
          <p:cNvPr id="15364" name="Rectangle 25"/>
          <p:cNvSpPr>
            <a:spLocks noChangeArrowheads="1"/>
          </p:cNvSpPr>
          <p:nvPr/>
        </p:nvSpPr>
        <p:spPr bwMode="auto">
          <a:xfrm>
            <a:off x="1258888" y="4368800"/>
            <a:ext cx="304800" cy="381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5" name="Rectangle 26"/>
          <p:cNvSpPr>
            <a:spLocks noChangeArrowheads="1"/>
          </p:cNvSpPr>
          <p:nvPr/>
        </p:nvSpPr>
        <p:spPr bwMode="auto">
          <a:xfrm>
            <a:off x="2530475" y="4364038"/>
            <a:ext cx="304800" cy="381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6" name="Rectangle 27"/>
          <p:cNvSpPr>
            <a:spLocks noChangeArrowheads="1"/>
          </p:cNvSpPr>
          <p:nvPr/>
        </p:nvSpPr>
        <p:spPr bwMode="auto">
          <a:xfrm>
            <a:off x="3340100" y="4364038"/>
            <a:ext cx="304800" cy="381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7" name="Rectangle 28"/>
          <p:cNvSpPr>
            <a:spLocks noChangeArrowheads="1"/>
          </p:cNvSpPr>
          <p:nvPr/>
        </p:nvSpPr>
        <p:spPr bwMode="auto">
          <a:xfrm>
            <a:off x="4587875" y="4364038"/>
            <a:ext cx="304800" cy="381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5368" name="Group 29"/>
          <p:cNvGrpSpPr>
            <a:grpSpLocks/>
          </p:cNvGrpSpPr>
          <p:nvPr/>
        </p:nvGrpSpPr>
        <p:grpSpPr bwMode="auto">
          <a:xfrm>
            <a:off x="1539875" y="3929063"/>
            <a:ext cx="7305675" cy="1633537"/>
            <a:chOff x="1104" y="1659"/>
            <a:chExt cx="4602" cy="1029"/>
          </a:xfrm>
        </p:grpSpPr>
        <p:sp>
          <p:nvSpPr>
            <p:cNvPr id="15378" name="Arc 30"/>
            <p:cNvSpPr>
              <a:spLocks/>
            </p:cNvSpPr>
            <p:nvPr/>
          </p:nvSpPr>
          <p:spPr bwMode="auto">
            <a:xfrm rot="6502354">
              <a:off x="1640" y="1123"/>
              <a:ext cx="934" cy="2005"/>
            </a:xfrm>
            <a:custGeom>
              <a:avLst/>
              <a:gdLst>
                <a:gd name="T0" fmla="*/ 12 w 21600"/>
                <a:gd name="T1" fmla="*/ 0 h 25235"/>
                <a:gd name="T2" fmla="*/ 39 w 21600"/>
                <a:gd name="T3" fmla="*/ 159 h 25235"/>
                <a:gd name="T4" fmla="*/ 0 w 21600"/>
                <a:gd name="T5" fmla="*/ 130 h 25235"/>
                <a:gd name="T6" fmla="*/ 0 60000 65536"/>
                <a:gd name="T7" fmla="*/ 0 60000 65536"/>
                <a:gd name="T8" fmla="*/ 0 60000 65536"/>
                <a:gd name="T9" fmla="*/ 0 w 21600"/>
                <a:gd name="T10" fmla="*/ 0 h 25235"/>
                <a:gd name="T11" fmla="*/ 21600 w 21600"/>
                <a:gd name="T12" fmla="*/ 25235 h 252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5235" fill="none" extrusionOk="0">
                  <a:moveTo>
                    <a:pt x="6361" y="-1"/>
                  </a:moveTo>
                  <a:cubicBezTo>
                    <a:pt x="15419" y="2791"/>
                    <a:pt x="21600" y="11162"/>
                    <a:pt x="21600" y="20642"/>
                  </a:cubicBezTo>
                  <a:cubicBezTo>
                    <a:pt x="21600" y="22186"/>
                    <a:pt x="21434" y="23726"/>
                    <a:pt x="21106" y="25235"/>
                  </a:cubicBezTo>
                </a:path>
                <a:path w="21600" h="25235" stroke="0" extrusionOk="0">
                  <a:moveTo>
                    <a:pt x="6361" y="-1"/>
                  </a:moveTo>
                  <a:cubicBezTo>
                    <a:pt x="15419" y="2791"/>
                    <a:pt x="21600" y="11162"/>
                    <a:pt x="21600" y="20642"/>
                  </a:cubicBezTo>
                  <a:cubicBezTo>
                    <a:pt x="21600" y="22186"/>
                    <a:pt x="21434" y="23726"/>
                    <a:pt x="21106" y="25235"/>
                  </a:cubicBezTo>
                  <a:lnTo>
                    <a:pt x="0" y="20642"/>
                  </a:lnTo>
                  <a:lnTo>
                    <a:pt x="6361" y="-1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9" name="Arc 31"/>
            <p:cNvSpPr>
              <a:spLocks/>
            </p:cNvSpPr>
            <p:nvPr/>
          </p:nvSpPr>
          <p:spPr bwMode="auto">
            <a:xfrm rot="8567534">
              <a:off x="1872" y="2064"/>
              <a:ext cx="384" cy="336"/>
            </a:xfrm>
            <a:custGeom>
              <a:avLst/>
              <a:gdLst>
                <a:gd name="T0" fmla="*/ 0 w 21600"/>
                <a:gd name="T1" fmla="*/ 0 h 21600"/>
                <a:gd name="T2" fmla="*/ 7 w 21600"/>
                <a:gd name="T3" fmla="*/ 5 h 21600"/>
                <a:gd name="T4" fmla="*/ 0 w 21600"/>
                <a:gd name="T5" fmla="*/ 5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/>
            <a:p>
              <a:endParaRPr lang="en-US"/>
            </a:p>
          </p:txBody>
        </p:sp>
        <p:grpSp>
          <p:nvGrpSpPr>
            <p:cNvPr id="15380" name="Group 32"/>
            <p:cNvGrpSpPr>
              <a:grpSpLocks/>
            </p:cNvGrpSpPr>
            <p:nvPr/>
          </p:nvGrpSpPr>
          <p:grpSpPr bwMode="auto">
            <a:xfrm>
              <a:off x="2640" y="2438"/>
              <a:ext cx="3066" cy="250"/>
              <a:chOff x="2640" y="2438"/>
              <a:chExt cx="3066" cy="250"/>
            </a:xfrm>
          </p:grpSpPr>
          <p:sp>
            <p:nvSpPr>
              <p:cNvPr id="15381" name="Text Box 33"/>
              <p:cNvSpPr txBox="1">
                <a:spLocks noChangeArrowheads="1"/>
              </p:cNvSpPr>
              <p:nvPr/>
            </p:nvSpPr>
            <p:spPr bwMode="auto">
              <a:xfrm>
                <a:off x="2832" y="2438"/>
                <a:ext cx="287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rgbClr val="3333FF"/>
                    </a:solidFill>
                    <a:latin typeface="Arial" charset="0"/>
                  </a:rPr>
                  <a:t>Sum of outer and inner products = </a:t>
                </a:r>
                <a:r>
                  <a:rPr lang="en-US" altLang="en-US" sz="2000" b="1" i="1">
                    <a:solidFill>
                      <a:srgbClr val="3333FF"/>
                    </a:solidFill>
                    <a:latin typeface="Arial" charset="0"/>
                  </a:rPr>
                  <a:t>b</a:t>
                </a:r>
              </a:p>
            </p:txBody>
          </p:sp>
          <p:sp>
            <p:nvSpPr>
              <p:cNvPr id="15382" name="Line 34"/>
              <p:cNvSpPr>
                <a:spLocks noChangeShapeType="1"/>
              </p:cNvSpPr>
              <p:nvPr/>
            </p:nvSpPr>
            <p:spPr bwMode="auto">
              <a:xfrm flipH="1" flipV="1">
                <a:off x="2640" y="2496"/>
                <a:ext cx="192" cy="48"/>
              </a:xfrm>
              <a:prstGeom prst="line">
                <a:avLst/>
              </a:prstGeom>
              <a:noFill/>
              <a:ln w="38100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369" name="Group 35"/>
          <p:cNvGrpSpPr>
            <a:grpSpLocks/>
          </p:cNvGrpSpPr>
          <p:nvPr/>
        </p:nvGrpSpPr>
        <p:grpSpPr bwMode="auto">
          <a:xfrm>
            <a:off x="2809875" y="3429000"/>
            <a:ext cx="3073400" cy="1319213"/>
            <a:chOff x="1904" y="1344"/>
            <a:chExt cx="1936" cy="831"/>
          </a:xfrm>
        </p:grpSpPr>
        <p:sp>
          <p:nvSpPr>
            <p:cNvPr id="15374" name="Text Box 36"/>
            <p:cNvSpPr txBox="1">
              <a:spLocks noChangeArrowheads="1"/>
            </p:cNvSpPr>
            <p:nvPr/>
          </p:nvSpPr>
          <p:spPr bwMode="auto">
            <a:xfrm>
              <a:off x="2798" y="1344"/>
              <a:ext cx="104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33CC33"/>
                  </a:solidFill>
                  <a:latin typeface="Arial" charset="0"/>
                </a:rPr>
                <a:t>Product = </a:t>
              </a:r>
              <a:r>
                <a:rPr lang="en-US" altLang="en-US" sz="2000" b="1" i="1">
                  <a:solidFill>
                    <a:srgbClr val="33CC33"/>
                  </a:solidFill>
                  <a:latin typeface="Arial" charset="0"/>
                </a:rPr>
                <a:t>c</a:t>
              </a:r>
              <a:endParaRPr lang="en-US" altLang="en-US" sz="2000" b="1">
                <a:solidFill>
                  <a:srgbClr val="33CC33"/>
                </a:solidFill>
                <a:latin typeface="Arial" charset="0"/>
              </a:endParaRPr>
            </a:p>
          </p:txBody>
        </p:sp>
        <p:grpSp>
          <p:nvGrpSpPr>
            <p:cNvPr id="15375" name="Group 37"/>
            <p:cNvGrpSpPr>
              <a:grpSpLocks/>
            </p:cNvGrpSpPr>
            <p:nvPr/>
          </p:nvGrpSpPr>
          <p:grpSpPr bwMode="auto">
            <a:xfrm>
              <a:off x="1904" y="1455"/>
              <a:ext cx="1072" cy="720"/>
              <a:chOff x="1904" y="1455"/>
              <a:chExt cx="1072" cy="720"/>
            </a:xfrm>
          </p:grpSpPr>
          <p:sp>
            <p:nvSpPr>
              <p:cNvPr id="15376" name="Arc 38"/>
              <p:cNvSpPr>
                <a:spLocks/>
              </p:cNvSpPr>
              <p:nvPr/>
            </p:nvSpPr>
            <p:spPr bwMode="auto">
              <a:xfrm rot="-3445840">
                <a:off x="2080" y="1279"/>
                <a:ext cx="720" cy="1072"/>
              </a:xfrm>
              <a:custGeom>
                <a:avLst/>
                <a:gdLst>
                  <a:gd name="T0" fmla="*/ 0 w 21600"/>
                  <a:gd name="T1" fmla="*/ 0 h 26193"/>
                  <a:gd name="T2" fmla="*/ 23 w 21600"/>
                  <a:gd name="T3" fmla="*/ 44 h 26193"/>
                  <a:gd name="T4" fmla="*/ 0 w 21600"/>
                  <a:gd name="T5" fmla="*/ 36 h 26193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6193"/>
                  <a:gd name="T11" fmla="*/ 21600 w 21600"/>
                  <a:gd name="T12" fmla="*/ 26193 h 2619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6193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144"/>
                      <a:pt x="21434" y="24684"/>
                      <a:pt x="21106" y="26193"/>
                    </a:cubicBezTo>
                  </a:path>
                  <a:path w="21600" h="26193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3144"/>
                      <a:pt x="21434" y="24684"/>
                      <a:pt x="21106" y="26193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33CC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77" name="Line 39"/>
              <p:cNvSpPr>
                <a:spLocks noChangeShapeType="1"/>
              </p:cNvSpPr>
              <p:nvPr/>
            </p:nvSpPr>
            <p:spPr bwMode="auto">
              <a:xfrm flipH="1">
                <a:off x="2640" y="1488"/>
                <a:ext cx="144" cy="48"/>
              </a:xfrm>
              <a:prstGeom prst="line">
                <a:avLst/>
              </a:prstGeom>
              <a:noFill/>
              <a:ln w="38100">
                <a:solidFill>
                  <a:srgbClr val="33CC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370" name="Group 40"/>
          <p:cNvGrpSpPr>
            <a:grpSpLocks/>
          </p:cNvGrpSpPr>
          <p:nvPr/>
        </p:nvGrpSpPr>
        <p:grpSpPr bwMode="auto">
          <a:xfrm>
            <a:off x="304800" y="3440113"/>
            <a:ext cx="3071813" cy="1350962"/>
            <a:chOff x="326" y="1351"/>
            <a:chExt cx="1935" cy="851"/>
          </a:xfrm>
        </p:grpSpPr>
        <p:sp>
          <p:nvSpPr>
            <p:cNvPr id="15371" name="Arc 41"/>
            <p:cNvSpPr>
              <a:spLocks/>
            </p:cNvSpPr>
            <p:nvPr/>
          </p:nvSpPr>
          <p:spPr bwMode="auto">
            <a:xfrm rot="-3540814">
              <a:off x="1313" y="1253"/>
              <a:ext cx="740" cy="1157"/>
            </a:xfrm>
            <a:custGeom>
              <a:avLst/>
              <a:gdLst>
                <a:gd name="T0" fmla="*/ 0 w 21600"/>
                <a:gd name="T1" fmla="*/ 0 h 28083"/>
                <a:gd name="T2" fmla="*/ 24 w 21600"/>
                <a:gd name="T3" fmla="*/ 48 h 28083"/>
                <a:gd name="T4" fmla="*/ 0 w 21600"/>
                <a:gd name="T5" fmla="*/ 37 h 2808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8083"/>
                <a:gd name="T11" fmla="*/ 21600 w 21600"/>
                <a:gd name="T12" fmla="*/ 28083 h 2808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8083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799"/>
                    <a:pt x="21264" y="25985"/>
                    <a:pt x="20604" y="28083"/>
                  </a:cubicBezTo>
                </a:path>
                <a:path w="21600" h="28083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799"/>
                    <a:pt x="21264" y="25985"/>
                    <a:pt x="20604" y="28083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2" name="Text Box 42"/>
            <p:cNvSpPr txBox="1">
              <a:spLocks noChangeArrowheads="1"/>
            </p:cNvSpPr>
            <p:nvPr/>
          </p:nvSpPr>
          <p:spPr bwMode="auto">
            <a:xfrm>
              <a:off x="326" y="1351"/>
              <a:ext cx="99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Product = </a:t>
              </a:r>
              <a:r>
                <a:rPr lang="en-US" altLang="en-US" sz="2000" b="1" i="1">
                  <a:solidFill>
                    <a:srgbClr val="FF0000"/>
                  </a:solidFill>
                  <a:latin typeface="Arial" charset="0"/>
                </a:rPr>
                <a:t>a</a:t>
              </a:r>
              <a:endParaRPr lang="en-US" altLang="en-US" sz="2000" b="1">
                <a:solidFill>
                  <a:srgbClr val="FF0000"/>
                </a:solidFill>
                <a:latin typeface="Arial" charset="0"/>
              </a:endParaRPr>
            </a:p>
          </p:txBody>
        </p:sp>
        <p:sp>
          <p:nvSpPr>
            <p:cNvPr id="15373" name="Line 43"/>
            <p:cNvSpPr>
              <a:spLocks noChangeShapeType="1"/>
            </p:cNvSpPr>
            <p:nvPr/>
          </p:nvSpPr>
          <p:spPr bwMode="auto">
            <a:xfrm>
              <a:off x="1296" y="1467"/>
              <a:ext cx="192" cy="4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2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8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6"/>
          <p:cNvSpPr txBox="1">
            <a:spLocks noChangeArrowheads="1"/>
          </p:cNvSpPr>
          <p:nvPr/>
        </p:nvSpPr>
        <p:spPr bwMode="auto">
          <a:xfrm>
            <a:off x="-152400" y="990600"/>
            <a:ext cx="944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2A: Factoring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ax</a:t>
            </a:r>
            <a:r>
              <a:rPr lang="en-US" altLang="en-US" baseline="30000">
                <a:solidFill>
                  <a:srgbClr val="006699"/>
                </a:solidFill>
                <a:latin typeface="Arial Black" pitchFamily="34" charset="0"/>
              </a:rPr>
              <a:t>2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+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bx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+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c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When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c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is Positive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Text Box 7"/>
          <p:cNvSpPr txBox="1">
            <a:spLocks noChangeArrowheads="1"/>
          </p:cNvSpPr>
          <p:nvPr/>
        </p:nvSpPr>
        <p:spPr bwMode="auto">
          <a:xfrm>
            <a:off x="381000" y="1524000"/>
            <a:ext cx="8237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Factor each trinomial. Check your answer.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16388" name="Text Box 8"/>
          <p:cNvSpPr txBox="1">
            <a:spLocks noChangeArrowheads="1"/>
          </p:cNvSpPr>
          <p:nvPr/>
        </p:nvSpPr>
        <p:spPr bwMode="auto">
          <a:xfrm>
            <a:off x="457200" y="2012950"/>
            <a:ext cx="2771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2</a:t>
            </a:r>
            <a:r>
              <a:rPr lang="en-US" altLang="en-US" b="1" i="1"/>
              <a:t>x</a:t>
            </a:r>
            <a:r>
              <a:rPr lang="en-US" altLang="en-US" b="1" baseline="30000"/>
              <a:t>2</a:t>
            </a:r>
            <a:r>
              <a:rPr lang="en-US" altLang="en-US" b="1"/>
              <a:t> + 17</a:t>
            </a:r>
            <a:r>
              <a:rPr lang="en-US" altLang="en-US" b="1" i="1"/>
              <a:t>x</a:t>
            </a:r>
            <a:r>
              <a:rPr lang="en-US" altLang="en-US" b="1"/>
              <a:t> + 21</a:t>
            </a:r>
          </a:p>
        </p:txBody>
      </p:sp>
      <p:grpSp>
        <p:nvGrpSpPr>
          <p:cNvPr id="16389" name="Group 56"/>
          <p:cNvGrpSpPr>
            <a:grpSpLocks/>
          </p:cNvGrpSpPr>
          <p:nvPr/>
        </p:nvGrpSpPr>
        <p:grpSpPr bwMode="auto">
          <a:xfrm>
            <a:off x="777875" y="2514600"/>
            <a:ext cx="3108325" cy="457200"/>
            <a:chOff x="816" y="1584"/>
            <a:chExt cx="1958" cy="288"/>
          </a:xfrm>
        </p:grpSpPr>
        <p:sp>
          <p:nvSpPr>
            <p:cNvPr id="16423" name="Text Box 10"/>
            <p:cNvSpPr txBox="1">
              <a:spLocks noChangeArrowheads="1"/>
            </p:cNvSpPr>
            <p:nvPr/>
          </p:nvSpPr>
          <p:spPr bwMode="auto">
            <a:xfrm>
              <a:off x="816" y="1584"/>
              <a:ext cx="19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 </a:t>
              </a:r>
              <a:r>
                <a:rPr lang="en-US" altLang="en-US" i="1"/>
                <a:t>x</a:t>
              </a:r>
              <a:r>
                <a:rPr lang="en-US" altLang="en-US"/>
                <a:t> +   )(   </a:t>
              </a:r>
              <a:r>
                <a:rPr lang="en-US" altLang="en-US" i="1"/>
                <a:t>x</a:t>
              </a:r>
              <a:r>
                <a:rPr lang="en-US" altLang="en-US"/>
                <a:t> +   )</a:t>
              </a:r>
            </a:p>
          </p:txBody>
        </p:sp>
        <p:sp>
          <p:nvSpPr>
            <p:cNvPr id="16424" name="Text Box 11"/>
            <p:cNvSpPr txBox="1">
              <a:spLocks noChangeArrowheads="1"/>
            </p:cNvSpPr>
            <p:nvPr/>
          </p:nvSpPr>
          <p:spPr bwMode="auto">
            <a:xfrm>
              <a:off x="979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6425" name="Text Box 12"/>
            <p:cNvSpPr txBox="1">
              <a:spLocks noChangeArrowheads="1"/>
            </p:cNvSpPr>
            <p:nvPr/>
          </p:nvSpPr>
          <p:spPr bwMode="auto">
            <a:xfrm>
              <a:off x="1576" y="1653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6426" name="Text Box 13"/>
            <p:cNvSpPr txBox="1">
              <a:spLocks noChangeArrowheads="1"/>
            </p:cNvSpPr>
            <p:nvPr/>
          </p:nvSpPr>
          <p:spPr bwMode="auto">
            <a:xfrm>
              <a:off x="1920" y="163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6427" name="Text Box 14"/>
            <p:cNvSpPr txBox="1">
              <a:spLocks noChangeArrowheads="1"/>
            </p:cNvSpPr>
            <p:nvPr/>
          </p:nvSpPr>
          <p:spPr bwMode="auto">
            <a:xfrm>
              <a:off x="2496" y="1641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55663" name="Text Box 15"/>
          <p:cNvSpPr txBox="1">
            <a:spLocks noChangeArrowheads="1"/>
          </p:cNvSpPr>
          <p:nvPr/>
        </p:nvSpPr>
        <p:spPr bwMode="auto">
          <a:xfrm>
            <a:off x="3962400" y="2209800"/>
            <a:ext cx="5257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 = 2 and c = 21, </a:t>
            </a:r>
            <a:br>
              <a:rPr lang="en-US" altLang="en-US" i="1">
                <a:solidFill>
                  <a:srgbClr val="3333FF"/>
                </a:solidFill>
                <a:latin typeface="Arial" charset="0"/>
              </a:rPr>
            </a:b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Outer + Inner = 17.</a:t>
            </a:r>
          </a:p>
        </p:txBody>
      </p:sp>
      <p:sp>
        <p:nvSpPr>
          <p:cNvPr id="155687" name="Text Box 39"/>
          <p:cNvSpPr txBox="1">
            <a:spLocks noChangeArrowheads="1"/>
          </p:cNvSpPr>
          <p:nvPr/>
        </p:nvSpPr>
        <p:spPr bwMode="auto">
          <a:xfrm>
            <a:off x="1371600" y="5257800"/>
            <a:ext cx="2609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+ 7)(2</a:t>
            </a:r>
            <a:r>
              <a:rPr lang="en-US" altLang="en-US" i="1"/>
              <a:t>x</a:t>
            </a:r>
            <a:r>
              <a:rPr lang="en-US" altLang="en-US"/>
              <a:t> + 3)</a:t>
            </a:r>
          </a:p>
        </p:txBody>
      </p:sp>
      <p:grpSp>
        <p:nvGrpSpPr>
          <p:cNvPr id="3" name="Group 51"/>
          <p:cNvGrpSpPr>
            <a:grpSpLocks/>
          </p:cNvGrpSpPr>
          <p:nvPr/>
        </p:nvGrpSpPr>
        <p:grpSpPr bwMode="auto">
          <a:xfrm>
            <a:off x="838200" y="3124200"/>
            <a:ext cx="5654675" cy="1787525"/>
            <a:chOff x="470" y="1975"/>
            <a:chExt cx="3562" cy="1126"/>
          </a:xfrm>
        </p:grpSpPr>
        <p:sp>
          <p:nvSpPr>
            <p:cNvPr id="16403" name="Text Box 17"/>
            <p:cNvSpPr txBox="1">
              <a:spLocks noChangeArrowheads="1"/>
            </p:cNvSpPr>
            <p:nvPr/>
          </p:nvSpPr>
          <p:spPr bwMode="auto">
            <a:xfrm>
              <a:off x="470" y="1975"/>
              <a:ext cx="319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Factors of 2  </a:t>
              </a:r>
              <a:r>
                <a:rPr lang="en-US" altLang="en-US" sz="2000" b="1">
                  <a:solidFill>
                    <a:srgbClr val="33CC33"/>
                  </a:solidFill>
                  <a:latin typeface="Arial" charset="0"/>
                </a:rPr>
                <a:t>Factors of 21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Outer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latin typeface="Arial" charset="0"/>
                </a:rPr>
                <a:t>+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Inner</a:t>
              </a:r>
            </a:p>
          </p:txBody>
        </p:sp>
        <p:sp>
          <p:nvSpPr>
            <p:cNvPr id="16404" name="Line 18"/>
            <p:cNvSpPr>
              <a:spLocks noChangeShapeType="1"/>
            </p:cNvSpPr>
            <p:nvPr/>
          </p:nvSpPr>
          <p:spPr bwMode="auto">
            <a:xfrm>
              <a:off x="480" y="2208"/>
              <a:ext cx="31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" name="Text Box 19"/>
            <p:cNvSpPr txBox="1">
              <a:spLocks noChangeArrowheads="1"/>
            </p:cNvSpPr>
            <p:nvPr/>
          </p:nvSpPr>
          <p:spPr bwMode="auto">
            <a:xfrm>
              <a:off x="662" y="2215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6406" name="Line 20"/>
            <p:cNvSpPr>
              <a:spLocks noChangeShapeType="1"/>
            </p:cNvSpPr>
            <p:nvPr/>
          </p:nvSpPr>
          <p:spPr bwMode="auto">
            <a:xfrm>
              <a:off x="1488" y="2016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7" name="Text Box 22"/>
            <p:cNvSpPr txBox="1">
              <a:spLocks noChangeArrowheads="1"/>
            </p:cNvSpPr>
            <p:nvPr/>
          </p:nvSpPr>
          <p:spPr bwMode="auto">
            <a:xfrm>
              <a:off x="1589" y="2208"/>
              <a:ext cx="7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21</a:t>
              </a:r>
            </a:p>
          </p:txBody>
        </p:sp>
        <p:sp>
          <p:nvSpPr>
            <p:cNvPr id="16408" name="Text Box 23"/>
            <p:cNvSpPr txBox="1">
              <a:spLocks noChangeArrowheads="1"/>
            </p:cNvSpPr>
            <p:nvPr/>
          </p:nvSpPr>
          <p:spPr bwMode="auto">
            <a:xfrm>
              <a:off x="2511" y="2208"/>
              <a:ext cx="135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1(21)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2(1)</a:t>
              </a:r>
              <a:r>
                <a:rPr lang="en-US" altLang="en-US" sz="2000" b="1">
                  <a:latin typeface="Arial" charset="0"/>
                </a:rPr>
                <a:t> = 23 </a:t>
              </a:r>
            </a:p>
          </p:txBody>
        </p:sp>
        <p:sp>
          <p:nvSpPr>
            <p:cNvPr id="16409" name="Text Box 25"/>
            <p:cNvSpPr txBox="1">
              <a:spLocks noChangeArrowheads="1"/>
            </p:cNvSpPr>
            <p:nvPr/>
          </p:nvSpPr>
          <p:spPr bwMode="auto">
            <a:xfrm>
              <a:off x="662" y="2438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6410" name="Text Box 26"/>
            <p:cNvSpPr txBox="1">
              <a:spLocks noChangeArrowheads="1"/>
            </p:cNvSpPr>
            <p:nvPr/>
          </p:nvSpPr>
          <p:spPr bwMode="auto">
            <a:xfrm>
              <a:off x="1488" y="2431"/>
              <a:ext cx="7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16411" name="Text Box 27"/>
            <p:cNvSpPr txBox="1">
              <a:spLocks noChangeArrowheads="1"/>
            </p:cNvSpPr>
            <p:nvPr/>
          </p:nvSpPr>
          <p:spPr bwMode="auto">
            <a:xfrm>
              <a:off x="2511" y="2431"/>
              <a:ext cx="135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1(1)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2(21)</a:t>
              </a:r>
              <a:r>
                <a:rPr lang="en-US" altLang="en-US" sz="2000" b="1">
                  <a:latin typeface="Arial" charset="0"/>
                </a:rPr>
                <a:t> = 43 </a:t>
              </a:r>
            </a:p>
          </p:txBody>
        </p:sp>
        <p:sp>
          <p:nvSpPr>
            <p:cNvPr id="16412" name="Text Box 28"/>
            <p:cNvSpPr txBox="1">
              <a:spLocks noChangeArrowheads="1"/>
            </p:cNvSpPr>
            <p:nvPr/>
          </p:nvSpPr>
          <p:spPr bwMode="auto">
            <a:xfrm>
              <a:off x="672" y="2630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6413" name="Text Box 29"/>
            <p:cNvSpPr txBox="1">
              <a:spLocks noChangeArrowheads="1"/>
            </p:cNvSpPr>
            <p:nvPr/>
          </p:nvSpPr>
          <p:spPr bwMode="auto">
            <a:xfrm>
              <a:off x="1580" y="2623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16414" name="Text Box 30"/>
            <p:cNvSpPr txBox="1">
              <a:spLocks noChangeArrowheads="1"/>
            </p:cNvSpPr>
            <p:nvPr/>
          </p:nvSpPr>
          <p:spPr bwMode="auto">
            <a:xfrm>
              <a:off x="2521" y="2623"/>
              <a:ext cx="12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1(7)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2(3)</a:t>
              </a:r>
              <a:r>
                <a:rPr lang="en-US" altLang="en-US" sz="2000" b="1">
                  <a:latin typeface="Arial" charset="0"/>
                </a:rPr>
                <a:t> = 13 </a:t>
              </a:r>
            </a:p>
          </p:txBody>
        </p:sp>
        <p:sp>
          <p:nvSpPr>
            <p:cNvPr id="16415" name="Text Box 31"/>
            <p:cNvSpPr txBox="1">
              <a:spLocks noChangeArrowheads="1"/>
            </p:cNvSpPr>
            <p:nvPr/>
          </p:nvSpPr>
          <p:spPr bwMode="auto">
            <a:xfrm>
              <a:off x="672" y="2839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6416" name="Text Box 32"/>
            <p:cNvSpPr txBox="1">
              <a:spLocks noChangeArrowheads="1"/>
            </p:cNvSpPr>
            <p:nvPr/>
          </p:nvSpPr>
          <p:spPr bwMode="auto">
            <a:xfrm>
              <a:off x="1580" y="2832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7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6417" name="Text Box 33"/>
            <p:cNvSpPr txBox="1">
              <a:spLocks noChangeArrowheads="1"/>
            </p:cNvSpPr>
            <p:nvPr/>
          </p:nvSpPr>
          <p:spPr bwMode="auto">
            <a:xfrm>
              <a:off x="2521" y="2832"/>
              <a:ext cx="12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1(3)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2(7)</a:t>
              </a:r>
              <a:r>
                <a:rPr lang="en-US" altLang="en-US" sz="2000" b="1">
                  <a:latin typeface="Arial" charset="0"/>
                </a:rPr>
                <a:t> = 17 </a:t>
              </a:r>
            </a:p>
          </p:txBody>
        </p:sp>
        <p:sp>
          <p:nvSpPr>
            <p:cNvPr id="16418" name="Rectangle 34"/>
            <p:cNvSpPr>
              <a:spLocks noChangeArrowheads="1"/>
            </p:cNvSpPr>
            <p:nvPr/>
          </p:nvSpPr>
          <p:spPr bwMode="auto">
            <a:xfrm>
              <a:off x="3708" y="2112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16419" name="Rectangle 35"/>
            <p:cNvSpPr>
              <a:spLocks noChangeArrowheads="1"/>
            </p:cNvSpPr>
            <p:nvPr/>
          </p:nvSpPr>
          <p:spPr bwMode="auto">
            <a:xfrm>
              <a:off x="3705" y="2331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16420" name="Rectangle 36"/>
            <p:cNvSpPr>
              <a:spLocks noChangeArrowheads="1"/>
            </p:cNvSpPr>
            <p:nvPr/>
          </p:nvSpPr>
          <p:spPr bwMode="auto">
            <a:xfrm>
              <a:off x="3630" y="2523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16421" name="Text Box 37"/>
            <p:cNvSpPr txBox="1">
              <a:spLocks noChangeArrowheads="1"/>
            </p:cNvSpPr>
            <p:nvPr/>
          </p:nvSpPr>
          <p:spPr bwMode="auto">
            <a:xfrm>
              <a:off x="3648" y="2736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16422" name="Line 40"/>
            <p:cNvSpPr>
              <a:spLocks noChangeShapeType="1"/>
            </p:cNvSpPr>
            <p:nvPr/>
          </p:nvSpPr>
          <p:spPr bwMode="auto">
            <a:xfrm>
              <a:off x="2511" y="2016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1600200" y="4876800"/>
            <a:ext cx="1981200" cy="533400"/>
            <a:chOff x="1008" y="3072"/>
            <a:chExt cx="1248" cy="336"/>
          </a:xfrm>
        </p:grpSpPr>
        <p:sp>
          <p:nvSpPr>
            <p:cNvPr id="16399" name="Line 41"/>
            <p:cNvSpPr>
              <a:spLocks noChangeShapeType="1"/>
            </p:cNvSpPr>
            <p:nvPr/>
          </p:nvSpPr>
          <p:spPr bwMode="auto">
            <a:xfrm>
              <a:off x="1008" y="3072"/>
              <a:ext cx="48" cy="24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0" name="Line 42"/>
            <p:cNvSpPr>
              <a:spLocks noChangeShapeType="1"/>
            </p:cNvSpPr>
            <p:nvPr/>
          </p:nvSpPr>
          <p:spPr bwMode="auto">
            <a:xfrm>
              <a:off x="1008" y="3072"/>
              <a:ext cx="816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" name="Line 43"/>
            <p:cNvSpPr>
              <a:spLocks noChangeShapeType="1"/>
            </p:cNvSpPr>
            <p:nvPr/>
          </p:nvSpPr>
          <p:spPr bwMode="auto">
            <a:xfrm flipH="1">
              <a:off x="1488" y="3072"/>
              <a:ext cx="432" cy="288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" name="Line 44"/>
            <p:cNvSpPr>
              <a:spLocks noChangeShapeType="1"/>
            </p:cNvSpPr>
            <p:nvPr/>
          </p:nvSpPr>
          <p:spPr bwMode="auto">
            <a:xfrm>
              <a:off x="1920" y="3072"/>
              <a:ext cx="336" cy="288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5694" name="Text Box 46"/>
          <p:cNvSpPr txBox="1">
            <a:spLocks noChangeArrowheads="1"/>
          </p:cNvSpPr>
          <p:nvPr/>
        </p:nvSpPr>
        <p:spPr bwMode="auto">
          <a:xfrm>
            <a:off x="822325" y="5638800"/>
            <a:ext cx="7535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i="1"/>
              <a:t>Check  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+ 7)(2</a:t>
            </a:r>
            <a:r>
              <a:rPr lang="en-US" altLang="en-US" i="1"/>
              <a:t>x</a:t>
            </a:r>
            <a:r>
              <a:rPr lang="en-US" altLang="en-US"/>
              <a:t> + 3)</a:t>
            </a:r>
            <a:r>
              <a:rPr lang="en-US" altLang="en-US" b="1"/>
              <a:t> </a:t>
            </a:r>
            <a:r>
              <a:rPr lang="en-US" altLang="en-US"/>
              <a:t>= 2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+ 3</a:t>
            </a:r>
            <a:r>
              <a:rPr lang="en-US" altLang="en-US" i="1"/>
              <a:t>x</a:t>
            </a:r>
            <a:r>
              <a:rPr lang="en-US" altLang="en-US"/>
              <a:t> + 14</a:t>
            </a:r>
            <a:r>
              <a:rPr lang="en-US" altLang="en-US" i="1"/>
              <a:t>x</a:t>
            </a:r>
            <a:r>
              <a:rPr lang="en-US" altLang="en-US"/>
              <a:t> + 21</a:t>
            </a:r>
          </a:p>
        </p:txBody>
      </p:sp>
      <p:grpSp>
        <p:nvGrpSpPr>
          <p:cNvPr id="5" name="Group 53"/>
          <p:cNvGrpSpPr>
            <a:grpSpLocks/>
          </p:cNvGrpSpPr>
          <p:nvPr/>
        </p:nvGrpSpPr>
        <p:grpSpPr bwMode="auto">
          <a:xfrm>
            <a:off x="4648200" y="5897563"/>
            <a:ext cx="3400425" cy="579437"/>
            <a:chOff x="2850" y="3715"/>
            <a:chExt cx="2142" cy="365"/>
          </a:xfrm>
        </p:grpSpPr>
        <p:sp>
          <p:nvSpPr>
            <p:cNvPr id="16397" name="Rectangle 47"/>
            <p:cNvSpPr>
              <a:spLocks noChangeArrowheads="1"/>
            </p:cNvSpPr>
            <p:nvPr/>
          </p:nvSpPr>
          <p:spPr bwMode="auto">
            <a:xfrm>
              <a:off x="2850" y="3792"/>
              <a:ext cx="18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= 2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+ 17</a:t>
              </a:r>
              <a:r>
                <a:rPr lang="en-US" altLang="en-US" i="1"/>
                <a:t>x</a:t>
              </a:r>
              <a:r>
                <a:rPr lang="en-US" altLang="en-US"/>
                <a:t> + 21</a:t>
              </a:r>
            </a:p>
          </p:txBody>
        </p:sp>
        <p:sp>
          <p:nvSpPr>
            <p:cNvPr id="16398" name="Text Box 48"/>
            <p:cNvSpPr txBox="1">
              <a:spLocks noChangeArrowheads="1"/>
            </p:cNvSpPr>
            <p:nvPr/>
          </p:nvSpPr>
          <p:spPr bwMode="auto">
            <a:xfrm>
              <a:off x="4608" y="3715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</p:grpSp>
      <p:sp>
        <p:nvSpPr>
          <p:cNvPr id="155698" name="Text Box 50"/>
          <p:cNvSpPr txBox="1">
            <a:spLocks noChangeArrowheads="1"/>
          </p:cNvSpPr>
          <p:nvPr/>
        </p:nvSpPr>
        <p:spPr bwMode="auto">
          <a:xfrm>
            <a:off x="4479925" y="5221288"/>
            <a:ext cx="299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the Foil method.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5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5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5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55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55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2000"/>
                                        <p:tgtEl>
                                          <p:spTgt spid="155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63" grpId="0"/>
      <p:bldP spid="155687" grpId="0"/>
      <p:bldP spid="155694" grpId="0"/>
      <p:bldP spid="15569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5"/>
          <p:cNvGrpSpPr>
            <a:grpSpLocks/>
          </p:cNvGrpSpPr>
          <p:nvPr/>
        </p:nvGrpSpPr>
        <p:grpSpPr bwMode="auto">
          <a:xfrm>
            <a:off x="679450" y="2511425"/>
            <a:ext cx="7854950" cy="1298575"/>
            <a:chOff x="284" y="3072"/>
            <a:chExt cx="4948" cy="818"/>
          </a:xfrm>
        </p:grpSpPr>
        <p:sp>
          <p:nvSpPr>
            <p:cNvPr id="17411" name="Text Box 6"/>
            <p:cNvSpPr txBox="1">
              <a:spLocks noChangeArrowheads="1"/>
            </p:cNvSpPr>
            <p:nvPr/>
          </p:nvSpPr>
          <p:spPr bwMode="auto">
            <a:xfrm>
              <a:off x="288" y="3360"/>
              <a:ext cx="4944" cy="53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When </a:t>
              </a:r>
              <a:r>
                <a:rPr lang="en-US" altLang="en-US" i="1"/>
                <a:t>b</a:t>
              </a:r>
              <a:r>
                <a:rPr lang="en-US" altLang="en-US"/>
                <a:t> is negative and </a:t>
              </a:r>
              <a:r>
                <a:rPr lang="en-US" altLang="en-US" i="1"/>
                <a:t>c</a:t>
              </a:r>
              <a:r>
                <a:rPr lang="en-US" altLang="en-US"/>
                <a:t> is positive, the factors of </a:t>
              </a:r>
              <a:r>
                <a:rPr lang="en-US" altLang="en-US" i="1"/>
                <a:t>c</a:t>
              </a:r>
              <a:r>
                <a:rPr lang="en-US" altLang="en-US"/>
                <a:t> are both negative.</a:t>
              </a:r>
              <a:endParaRPr lang="en-US" altLang="en-US" sz="800" i="1"/>
            </a:p>
          </p:txBody>
        </p:sp>
        <p:sp>
          <p:nvSpPr>
            <p:cNvPr id="17412" name="Text Box 7"/>
            <p:cNvSpPr txBox="1">
              <a:spLocks noChangeArrowheads="1"/>
            </p:cNvSpPr>
            <p:nvPr/>
          </p:nvSpPr>
          <p:spPr bwMode="auto">
            <a:xfrm>
              <a:off x="284" y="3072"/>
              <a:ext cx="1536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Remember!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5"/>
          <p:cNvSpPr txBox="1">
            <a:spLocks noChangeArrowheads="1"/>
          </p:cNvSpPr>
          <p:nvPr/>
        </p:nvSpPr>
        <p:spPr bwMode="auto">
          <a:xfrm>
            <a:off x="381000" y="1524000"/>
            <a:ext cx="8237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Factor each trinomial. Check your answer.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974725" y="2014538"/>
            <a:ext cx="2676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3</a:t>
            </a:r>
            <a:r>
              <a:rPr lang="en-US" altLang="en-US" b="1" i="1"/>
              <a:t>x</a:t>
            </a:r>
            <a:r>
              <a:rPr lang="en-US" altLang="en-US" b="1" baseline="30000"/>
              <a:t>2</a:t>
            </a:r>
            <a:r>
              <a:rPr lang="en-US" altLang="en-US" b="1"/>
              <a:t> </a:t>
            </a:r>
            <a:r>
              <a:rPr lang="en-US" altLang="en-US" b="1">
                <a:latin typeface="Arial" charset="0"/>
              </a:rPr>
              <a:t>–</a:t>
            </a:r>
            <a:r>
              <a:rPr lang="en-US" altLang="en-US" b="1"/>
              <a:t> 16</a:t>
            </a:r>
            <a:r>
              <a:rPr lang="en-US" altLang="en-US" b="1" i="1"/>
              <a:t>x</a:t>
            </a:r>
            <a:r>
              <a:rPr lang="en-US" altLang="en-US" b="1"/>
              <a:t> + 16</a:t>
            </a:r>
          </a:p>
        </p:txBody>
      </p:sp>
      <p:sp>
        <p:nvSpPr>
          <p:cNvPr id="156685" name="Text Box 13"/>
          <p:cNvSpPr txBox="1">
            <a:spLocks noChangeArrowheads="1"/>
          </p:cNvSpPr>
          <p:nvPr/>
        </p:nvSpPr>
        <p:spPr bwMode="auto">
          <a:xfrm>
            <a:off x="4556125" y="2209800"/>
            <a:ext cx="458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 = 3 and c = 16, </a:t>
            </a:r>
          </a:p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Outer + Inner = –16.</a:t>
            </a:r>
          </a:p>
        </p:txBody>
      </p:sp>
      <p:sp>
        <p:nvSpPr>
          <p:cNvPr id="156710" name="Text Box 38"/>
          <p:cNvSpPr txBox="1">
            <a:spLocks noChangeArrowheads="1"/>
          </p:cNvSpPr>
          <p:nvPr/>
        </p:nvSpPr>
        <p:spPr bwMode="auto">
          <a:xfrm>
            <a:off x="990600" y="5029200"/>
            <a:ext cx="2451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4)(3</a:t>
            </a:r>
            <a:r>
              <a:rPr lang="en-US" altLang="en-US" i="1"/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4)</a:t>
            </a:r>
          </a:p>
        </p:txBody>
      </p:sp>
      <p:sp>
        <p:nvSpPr>
          <p:cNvPr id="156711" name="Text Box 39"/>
          <p:cNvSpPr txBox="1">
            <a:spLocks noChangeArrowheads="1"/>
          </p:cNvSpPr>
          <p:nvPr/>
        </p:nvSpPr>
        <p:spPr bwMode="auto">
          <a:xfrm>
            <a:off x="990600" y="5486400"/>
            <a:ext cx="7227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i="1"/>
              <a:t>Check</a:t>
            </a:r>
            <a:r>
              <a:rPr lang="en-US" altLang="en-US" i="1"/>
              <a:t>  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4)(3</a:t>
            </a:r>
            <a:r>
              <a:rPr lang="en-US" altLang="en-US" i="1"/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4) = 3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4</a:t>
            </a:r>
            <a:r>
              <a:rPr lang="en-US" altLang="en-US" i="1"/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12</a:t>
            </a:r>
            <a:r>
              <a:rPr lang="en-US" altLang="en-US" i="1"/>
              <a:t>x + </a:t>
            </a:r>
            <a:r>
              <a:rPr lang="en-US" altLang="en-US"/>
              <a:t>16</a:t>
            </a:r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4572000" y="5897563"/>
            <a:ext cx="3657600" cy="579437"/>
            <a:chOff x="2880" y="3715"/>
            <a:chExt cx="2112" cy="365"/>
          </a:xfrm>
        </p:grpSpPr>
        <p:sp>
          <p:nvSpPr>
            <p:cNvPr id="18470" name="Text Box 40"/>
            <p:cNvSpPr txBox="1">
              <a:spLocks noChangeArrowheads="1"/>
            </p:cNvSpPr>
            <p:nvPr/>
          </p:nvSpPr>
          <p:spPr bwMode="auto">
            <a:xfrm>
              <a:off x="2880" y="3744"/>
              <a:ext cx="18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= 3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 16</a:t>
              </a:r>
              <a:r>
                <a:rPr lang="en-US" altLang="en-US" i="1"/>
                <a:t>x + </a:t>
              </a:r>
              <a:r>
                <a:rPr lang="en-US" altLang="en-US"/>
                <a:t>16 </a:t>
              </a:r>
            </a:p>
          </p:txBody>
        </p:sp>
        <p:sp>
          <p:nvSpPr>
            <p:cNvPr id="18471" name="Text Box 41"/>
            <p:cNvSpPr txBox="1">
              <a:spLocks noChangeArrowheads="1"/>
            </p:cNvSpPr>
            <p:nvPr/>
          </p:nvSpPr>
          <p:spPr bwMode="auto">
            <a:xfrm>
              <a:off x="4608" y="3715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</p:grpSp>
      <p:sp>
        <p:nvSpPr>
          <p:cNvPr id="156714" name="Text Box 42"/>
          <p:cNvSpPr txBox="1">
            <a:spLocks noChangeArrowheads="1"/>
          </p:cNvSpPr>
          <p:nvPr/>
        </p:nvSpPr>
        <p:spPr bwMode="auto">
          <a:xfrm>
            <a:off x="4479925" y="5029200"/>
            <a:ext cx="299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the Foil method.</a:t>
            </a:r>
          </a:p>
        </p:txBody>
      </p:sp>
      <p:grpSp>
        <p:nvGrpSpPr>
          <p:cNvPr id="3" name="Group 61"/>
          <p:cNvGrpSpPr>
            <a:grpSpLocks/>
          </p:cNvGrpSpPr>
          <p:nvPr/>
        </p:nvGrpSpPr>
        <p:grpSpPr bwMode="auto">
          <a:xfrm>
            <a:off x="703263" y="3200400"/>
            <a:ext cx="6307137" cy="1447800"/>
            <a:chOff x="443" y="2016"/>
            <a:chExt cx="3973" cy="912"/>
          </a:xfrm>
        </p:grpSpPr>
        <p:sp>
          <p:nvSpPr>
            <p:cNvPr id="18454" name="Text Box 17"/>
            <p:cNvSpPr txBox="1">
              <a:spLocks noChangeArrowheads="1"/>
            </p:cNvSpPr>
            <p:nvPr/>
          </p:nvSpPr>
          <p:spPr bwMode="auto">
            <a:xfrm>
              <a:off x="443" y="2016"/>
              <a:ext cx="319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Factors of 3  </a:t>
              </a:r>
              <a:r>
                <a:rPr lang="en-US" altLang="en-US" sz="2000" b="1">
                  <a:solidFill>
                    <a:srgbClr val="33CC33"/>
                  </a:solidFill>
                  <a:latin typeface="Arial" charset="0"/>
                </a:rPr>
                <a:t>Factors of 16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Outer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latin typeface="Arial" charset="0"/>
                </a:rPr>
                <a:t>+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Inner</a:t>
              </a:r>
            </a:p>
          </p:txBody>
        </p:sp>
        <p:sp>
          <p:nvSpPr>
            <p:cNvPr id="18455" name="Line 18"/>
            <p:cNvSpPr>
              <a:spLocks noChangeShapeType="1"/>
            </p:cNvSpPr>
            <p:nvPr/>
          </p:nvSpPr>
          <p:spPr bwMode="auto">
            <a:xfrm>
              <a:off x="471" y="2249"/>
              <a:ext cx="31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6" name="Text Box 19"/>
            <p:cNvSpPr txBox="1">
              <a:spLocks noChangeArrowheads="1"/>
            </p:cNvSpPr>
            <p:nvPr/>
          </p:nvSpPr>
          <p:spPr bwMode="auto">
            <a:xfrm>
              <a:off x="653" y="2256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8457" name="Text Box 21"/>
            <p:cNvSpPr txBox="1">
              <a:spLocks noChangeArrowheads="1"/>
            </p:cNvSpPr>
            <p:nvPr/>
          </p:nvSpPr>
          <p:spPr bwMode="auto">
            <a:xfrm>
              <a:off x="1571" y="2276"/>
              <a:ext cx="9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–1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–16</a:t>
              </a:r>
            </a:p>
          </p:txBody>
        </p:sp>
        <p:sp>
          <p:nvSpPr>
            <p:cNvPr id="18458" name="Text Box 22"/>
            <p:cNvSpPr txBox="1">
              <a:spLocks noChangeArrowheads="1"/>
            </p:cNvSpPr>
            <p:nvPr/>
          </p:nvSpPr>
          <p:spPr bwMode="auto">
            <a:xfrm>
              <a:off x="2502" y="2276"/>
              <a:ext cx="16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1(–16)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3(–1)</a:t>
              </a:r>
              <a:r>
                <a:rPr lang="en-US" altLang="en-US" sz="2000" b="1">
                  <a:latin typeface="Arial" charset="0"/>
                </a:rPr>
                <a:t> = –19  </a:t>
              </a:r>
            </a:p>
          </p:txBody>
        </p:sp>
        <p:sp>
          <p:nvSpPr>
            <p:cNvPr id="18459" name="Text Box 23"/>
            <p:cNvSpPr txBox="1">
              <a:spLocks noChangeArrowheads="1"/>
            </p:cNvSpPr>
            <p:nvPr/>
          </p:nvSpPr>
          <p:spPr bwMode="auto">
            <a:xfrm>
              <a:off x="653" y="2470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8460" name="Text Box 24"/>
            <p:cNvSpPr txBox="1">
              <a:spLocks noChangeArrowheads="1"/>
            </p:cNvSpPr>
            <p:nvPr/>
          </p:nvSpPr>
          <p:spPr bwMode="auto">
            <a:xfrm>
              <a:off x="1515" y="2477"/>
              <a:ext cx="102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– 2 </a:t>
              </a:r>
              <a:r>
                <a:rPr lang="en-US" altLang="en-US" sz="2000" b="1">
                  <a:latin typeface="Arial" charset="0"/>
                </a:rPr>
                <a:t>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– 8</a:t>
              </a:r>
              <a:r>
                <a:rPr lang="en-US" altLang="en-US" sz="2000" b="1"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18461" name="Text Box 25"/>
            <p:cNvSpPr txBox="1">
              <a:spLocks noChangeArrowheads="1"/>
            </p:cNvSpPr>
            <p:nvPr/>
          </p:nvSpPr>
          <p:spPr bwMode="auto">
            <a:xfrm>
              <a:off x="2502" y="2463"/>
              <a:ext cx="1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 – 8) </a:t>
              </a:r>
              <a:r>
                <a:rPr lang="en-US" altLang="en-US" sz="2000" b="1">
                  <a:latin typeface="Arial" charset="0"/>
                </a:rPr>
                <a:t>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3(–2)</a:t>
              </a:r>
              <a:r>
                <a:rPr lang="en-US" altLang="en-US" sz="2000" b="1">
                  <a:latin typeface="Arial" charset="0"/>
                </a:rPr>
                <a:t> = –14  </a:t>
              </a:r>
            </a:p>
          </p:txBody>
        </p:sp>
        <p:sp>
          <p:nvSpPr>
            <p:cNvPr id="18462" name="Text Box 26"/>
            <p:cNvSpPr txBox="1">
              <a:spLocks noChangeArrowheads="1"/>
            </p:cNvSpPr>
            <p:nvPr/>
          </p:nvSpPr>
          <p:spPr bwMode="auto">
            <a:xfrm>
              <a:off x="663" y="2671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8463" name="Text Box 27"/>
            <p:cNvSpPr txBox="1">
              <a:spLocks noChangeArrowheads="1"/>
            </p:cNvSpPr>
            <p:nvPr/>
          </p:nvSpPr>
          <p:spPr bwMode="auto">
            <a:xfrm>
              <a:off x="1517" y="2664"/>
              <a:ext cx="97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– 4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– 4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3333FF"/>
                </a:solidFill>
                <a:latin typeface="Arial" charset="0"/>
              </a:endParaRPr>
            </a:p>
          </p:txBody>
        </p:sp>
        <p:sp>
          <p:nvSpPr>
            <p:cNvPr id="18464" name="Text Box 28"/>
            <p:cNvSpPr txBox="1">
              <a:spLocks noChangeArrowheads="1"/>
            </p:cNvSpPr>
            <p:nvPr/>
          </p:nvSpPr>
          <p:spPr bwMode="auto">
            <a:xfrm>
              <a:off x="2512" y="2664"/>
              <a:ext cx="1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 – 4)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3(– 4)</a:t>
              </a:r>
              <a:r>
                <a:rPr lang="en-US" altLang="en-US" sz="2000" b="1">
                  <a:latin typeface="Arial" charset="0"/>
                </a:rPr>
                <a:t>= –16  </a:t>
              </a:r>
            </a:p>
          </p:txBody>
        </p:sp>
        <p:sp>
          <p:nvSpPr>
            <p:cNvPr id="18465" name="Rectangle 32"/>
            <p:cNvSpPr>
              <a:spLocks noChangeArrowheads="1"/>
            </p:cNvSpPr>
            <p:nvPr/>
          </p:nvSpPr>
          <p:spPr bwMode="auto">
            <a:xfrm>
              <a:off x="4032" y="2153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18466" name="Rectangle 33"/>
            <p:cNvSpPr>
              <a:spLocks noChangeArrowheads="1"/>
            </p:cNvSpPr>
            <p:nvPr/>
          </p:nvSpPr>
          <p:spPr bwMode="auto">
            <a:xfrm>
              <a:off x="4041" y="2372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18467" name="Text Box 35"/>
            <p:cNvSpPr txBox="1">
              <a:spLocks noChangeArrowheads="1"/>
            </p:cNvSpPr>
            <p:nvPr/>
          </p:nvSpPr>
          <p:spPr bwMode="auto">
            <a:xfrm>
              <a:off x="4032" y="2563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18468" name="Line 50"/>
            <p:cNvSpPr>
              <a:spLocks noChangeShapeType="1"/>
            </p:cNvSpPr>
            <p:nvPr/>
          </p:nvSpPr>
          <p:spPr bwMode="auto">
            <a:xfrm>
              <a:off x="1440" y="2064"/>
              <a:ext cx="0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Line 51"/>
            <p:cNvSpPr>
              <a:spLocks noChangeShapeType="1"/>
            </p:cNvSpPr>
            <p:nvPr/>
          </p:nvSpPr>
          <p:spPr bwMode="auto">
            <a:xfrm>
              <a:off x="2516" y="2064"/>
              <a:ext cx="0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59"/>
          <p:cNvGrpSpPr>
            <a:grpSpLocks/>
          </p:cNvGrpSpPr>
          <p:nvPr/>
        </p:nvGrpSpPr>
        <p:grpSpPr bwMode="auto">
          <a:xfrm>
            <a:off x="1295400" y="4572000"/>
            <a:ext cx="1828800" cy="533400"/>
            <a:chOff x="816" y="2880"/>
            <a:chExt cx="1152" cy="336"/>
          </a:xfrm>
        </p:grpSpPr>
        <p:sp>
          <p:nvSpPr>
            <p:cNvPr id="18450" name="Line 55"/>
            <p:cNvSpPr>
              <a:spLocks noChangeShapeType="1"/>
            </p:cNvSpPr>
            <p:nvPr/>
          </p:nvSpPr>
          <p:spPr bwMode="auto">
            <a:xfrm flipH="1">
              <a:off x="816" y="2880"/>
              <a:ext cx="192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1" name="Line 56"/>
            <p:cNvSpPr>
              <a:spLocks noChangeShapeType="1"/>
            </p:cNvSpPr>
            <p:nvPr/>
          </p:nvSpPr>
          <p:spPr bwMode="auto">
            <a:xfrm>
              <a:off x="1008" y="2880"/>
              <a:ext cx="432" cy="2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2" name="Line 57"/>
            <p:cNvSpPr>
              <a:spLocks noChangeShapeType="1"/>
            </p:cNvSpPr>
            <p:nvPr/>
          </p:nvSpPr>
          <p:spPr bwMode="auto">
            <a:xfrm flipH="1">
              <a:off x="1248" y="2880"/>
              <a:ext cx="624" cy="336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3" name="Line 58"/>
            <p:cNvSpPr>
              <a:spLocks noChangeShapeType="1"/>
            </p:cNvSpPr>
            <p:nvPr/>
          </p:nvSpPr>
          <p:spPr bwMode="auto">
            <a:xfrm>
              <a:off x="1872" y="2880"/>
              <a:ext cx="96" cy="336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443" name="Group 62"/>
          <p:cNvGrpSpPr>
            <a:grpSpLocks/>
          </p:cNvGrpSpPr>
          <p:nvPr/>
        </p:nvGrpSpPr>
        <p:grpSpPr bwMode="auto">
          <a:xfrm>
            <a:off x="1295400" y="2514600"/>
            <a:ext cx="3108325" cy="457200"/>
            <a:chOff x="816" y="1584"/>
            <a:chExt cx="1958" cy="288"/>
          </a:xfrm>
        </p:grpSpPr>
        <p:sp>
          <p:nvSpPr>
            <p:cNvPr id="18445" name="Text Box 63"/>
            <p:cNvSpPr txBox="1">
              <a:spLocks noChangeArrowheads="1"/>
            </p:cNvSpPr>
            <p:nvPr/>
          </p:nvSpPr>
          <p:spPr bwMode="auto">
            <a:xfrm>
              <a:off x="816" y="1584"/>
              <a:ext cx="19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 </a:t>
              </a:r>
              <a:r>
                <a:rPr lang="en-US" altLang="en-US" i="1"/>
                <a:t>x</a:t>
              </a:r>
              <a:r>
                <a:rPr lang="en-US" altLang="en-US"/>
                <a:t> +   )(   </a:t>
              </a:r>
              <a:r>
                <a:rPr lang="en-US" altLang="en-US" i="1"/>
                <a:t>x</a:t>
              </a:r>
              <a:r>
                <a:rPr lang="en-US" altLang="en-US"/>
                <a:t> +   )</a:t>
              </a:r>
            </a:p>
          </p:txBody>
        </p:sp>
        <p:sp>
          <p:nvSpPr>
            <p:cNvPr id="18446" name="Text Box 64"/>
            <p:cNvSpPr txBox="1">
              <a:spLocks noChangeArrowheads="1"/>
            </p:cNvSpPr>
            <p:nvPr/>
          </p:nvSpPr>
          <p:spPr bwMode="auto">
            <a:xfrm>
              <a:off x="979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8447" name="Text Box 65"/>
            <p:cNvSpPr txBox="1">
              <a:spLocks noChangeArrowheads="1"/>
            </p:cNvSpPr>
            <p:nvPr/>
          </p:nvSpPr>
          <p:spPr bwMode="auto">
            <a:xfrm>
              <a:off x="1576" y="1653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8448" name="Text Box 66"/>
            <p:cNvSpPr txBox="1">
              <a:spLocks noChangeArrowheads="1"/>
            </p:cNvSpPr>
            <p:nvPr/>
          </p:nvSpPr>
          <p:spPr bwMode="auto">
            <a:xfrm>
              <a:off x="1920" y="163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8449" name="Text Box 67"/>
            <p:cNvSpPr txBox="1">
              <a:spLocks noChangeArrowheads="1"/>
            </p:cNvSpPr>
            <p:nvPr/>
          </p:nvSpPr>
          <p:spPr bwMode="auto">
            <a:xfrm>
              <a:off x="2496" y="1641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8444" name="Text Box 68"/>
          <p:cNvSpPr txBox="1">
            <a:spLocks noChangeArrowheads="1"/>
          </p:cNvSpPr>
          <p:nvPr/>
        </p:nvSpPr>
        <p:spPr bwMode="auto">
          <a:xfrm>
            <a:off x="-152400" y="990600"/>
            <a:ext cx="944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2B: Factoring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ax</a:t>
            </a:r>
            <a:r>
              <a:rPr lang="en-US" altLang="en-US" baseline="30000">
                <a:solidFill>
                  <a:srgbClr val="006699"/>
                </a:solidFill>
                <a:latin typeface="Arial Black" pitchFamily="34" charset="0"/>
              </a:rPr>
              <a:t>2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+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bx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+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c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When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c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is Positive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6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6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6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6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6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56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85" grpId="0"/>
      <p:bldP spid="156710" grpId="0"/>
      <p:bldP spid="156711" grpId="0"/>
      <p:bldP spid="1567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Text Box 6"/>
          <p:cNvSpPr txBox="1">
            <a:spLocks noChangeArrowheads="1"/>
          </p:cNvSpPr>
          <p:nvPr/>
        </p:nvSpPr>
        <p:spPr bwMode="auto">
          <a:xfrm>
            <a:off x="381000" y="1524000"/>
            <a:ext cx="8237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Factor each trinomial. Check your answer.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19460" name="Text Box 7"/>
          <p:cNvSpPr txBox="1">
            <a:spLocks noChangeArrowheads="1"/>
          </p:cNvSpPr>
          <p:nvPr/>
        </p:nvSpPr>
        <p:spPr bwMode="auto">
          <a:xfrm>
            <a:off x="974725" y="2012950"/>
            <a:ext cx="2554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6</a:t>
            </a:r>
            <a:r>
              <a:rPr lang="en-US" altLang="en-US" b="1" i="1"/>
              <a:t>x</a:t>
            </a:r>
            <a:r>
              <a:rPr lang="en-US" altLang="en-US" b="1" baseline="30000"/>
              <a:t>2</a:t>
            </a:r>
            <a:r>
              <a:rPr lang="en-US" altLang="en-US" b="1"/>
              <a:t> + 17</a:t>
            </a:r>
            <a:r>
              <a:rPr lang="en-US" altLang="en-US" b="1" i="1"/>
              <a:t>x</a:t>
            </a:r>
            <a:r>
              <a:rPr lang="en-US" altLang="en-US" b="1"/>
              <a:t> + 5</a:t>
            </a:r>
          </a:p>
        </p:txBody>
      </p:sp>
      <p:sp>
        <p:nvSpPr>
          <p:cNvPr id="158734" name="Text Box 14"/>
          <p:cNvSpPr txBox="1">
            <a:spLocks noChangeArrowheads="1"/>
          </p:cNvSpPr>
          <p:nvPr/>
        </p:nvSpPr>
        <p:spPr bwMode="auto">
          <a:xfrm>
            <a:off x="4343400" y="2073275"/>
            <a:ext cx="458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 = 6 and c = 5, </a:t>
            </a:r>
          </a:p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Outer + Inner = 17.</a:t>
            </a: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746125" y="3135313"/>
            <a:ext cx="5683250" cy="1530350"/>
            <a:chOff x="470" y="1975"/>
            <a:chExt cx="3580" cy="964"/>
          </a:xfrm>
        </p:grpSpPr>
        <p:sp>
          <p:nvSpPr>
            <p:cNvPr id="19480" name="Text Box 16"/>
            <p:cNvSpPr txBox="1">
              <a:spLocks noChangeArrowheads="1"/>
            </p:cNvSpPr>
            <p:nvPr/>
          </p:nvSpPr>
          <p:spPr bwMode="auto">
            <a:xfrm>
              <a:off x="470" y="1975"/>
              <a:ext cx="31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Factors of 6  </a:t>
              </a:r>
              <a:r>
                <a:rPr lang="en-US" altLang="en-US" sz="2000" b="1">
                  <a:solidFill>
                    <a:srgbClr val="33CC33"/>
                  </a:solidFill>
                  <a:latin typeface="Arial" charset="0"/>
                </a:rPr>
                <a:t>Factors of 5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Outer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latin typeface="Arial" charset="0"/>
                </a:rPr>
                <a:t>+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Inner</a:t>
              </a:r>
            </a:p>
          </p:txBody>
        </p:sp>
        <p:sp>
          <p:nvSpPr>
            <p:cNvPr id="19481" name="Line 17"/>
            <p:cNvSpPr>
              <a:spLocks noChangeShapeType="1"/>
            </p:cNvSpPr>
            <p:nvPr/>
          </p:nvSpPr>
          <p:spPr bwMode="auto">
            <a:xfrm>
              <a:off x="480" y="2208"/>
              <a:ext cx="31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2" name="Text Box 18"/>
            <p:cNvSpPr txBox="1">
              <a:spLocks noChangeArrowheads="1"/>
            </p:cNvSpPr>
            <p:nvPr/>
          </p:nvSpPr>
          <p:spPr bwMode="auto">
            <a:xfrm>
              <a:off x="662" y="2215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19483" name="Line 19"/>
            <p:cNvSpPr>
              <a:spLocks noChangeShapeType="1"/>
            </p:cNvSpPr>
            <p:nvPr/>
          </p:nvSpPr>
          <p:spPr bwMode="auto">
            <a:xfrm>
              <a:off x="1488" y="2016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4" name="Text Box 20"/>
            <p:cNvSpPr txBox="1">
              <a:spLocks noChangeArrowheads="1"/>
            </p:cNvSpPr>
            <p:nvPr/>
          </p:nvSpPr>
          <p:spPr bwMode="auto">
            <a:xfrm>
              <a:off x="1589" y="2208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19485" name="Text Box 21"/>
            <p:cNvSpPr txBox="1">
              <a:spLocks noChangeArrowheads="1"/>
            </p:cNvSpPr>
            <p:nvPr/>
          </p:nvSpPr>
          <p:spPr bwMode="auto">
            <a:xfrm>
              <a:off x="2511" y="2208"/>
              <a:ext cx="12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1(5)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6(1)</a:t>
              </a:r>
              <a:r>
                <a:rPr lang="en-US" altLang="en-US" sz="2000" b="1">
                  <a:latin typeface="Arial" charset="0"/>
                </a:rPr>
                <a:t> = 11 </a:t>
              </a:r>
            </a:p>
          </p:txBody>
        </p:sp>
        <p:sp>
          <p:nvSpPr>
            <p:cNvPr id="19486" name="Text Box 22"/>
            <p:cNvSpPr txBox="1">
              <a:spLocks noChangeArrowheads="1"/>
            </p:cNvSpPr>
            <p:nvPr/>
          </p:nvSpPr>
          <p:spPr bwMode="auto">
            <a:xfrm>
              <a:off x="662" y="2438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2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9487" name="Text Box 23"/>
            <p:cNvSpPr txBox="1">
              <a:spLocks noChangeArrowheads="1"/>
            </p:cNvSpPr>
            <p:nvPr/>
          </p:nvSpPr>
          <p:spPr bwMode="auto">
            <a:xfrm>
              <a:off x="1589" y="2431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19488" name="Text Box 24"/>
            <p:cNvSpPr txBox="1">
              <a:spLocks noChangeArrowheads="1"/>
            </p:cNvSpPr>
            <p:nvPr/>
          </p:nvSpPr>
          <p:spPr bwMode="auto">
            <a:xfrm>
              <a:off x="2511" y="2431"/>
              <a:ext cx="12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2(5)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3(1)</a:t>
              </a:r>
              <a:r>
                <a:rPr lang="en-US" altLang="en-US" sz="2000" b="1">
                  <a:latin typeface="Arial" charset="0"/>
                </a:rPr>
                <a:t> = 13 </a:t>
              </a:r>
            </a:p>
          </p:txBody>
        </p:sp>
        <p:sp>
          <p:nvSpPr>
            <p:cNvPr id="19489" name="Text Box 25"/>
            <p:cNvSpPr txBox="1">
              <a:spLocks noChangeArrowheads="1"/>
            </p:cNvSpPr>
            <p:nvPr/>
          </p:nvSpPr>
          <p:spPr bwMode="auto">
            <a:xfrm>
              <a:off x="672" y="2630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3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9490" name="Text Box 26"/>
            <p:cNvSpPr txBox="1">
              <a:spLocks noChangeArrowheads="1"/>
            </p:cNvSpPr>
            <p:nvPr/>
          </p:nvSpPr>
          <p:spPr bwMode="auto">
            <a:xfrm>
              <a:off x="1580" y="2623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19491" name="Text Box 27"/>
            <p:cNvSpPr txBox="1">
              <a:spLocks noChangeArrowheads="1"/>
            </p:cNvSpPr>
            <p:nvPr/>
          </p:nvSpPr>
          <p:spPr bwMode="auto">
            <a:xfrm>
              <a:off x="2521" y="2623"/>
              <a:ext cx="12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3(5)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2(1)</a:t>
              </a:r>
              <a:r>
                <a:rPr lang="en-US" altLang="en-US" sz="2000" b="1">
                  <a:latin typeface="Arial" charset="0"/>
                </a:rPr>
                <a:t> = 17 </a:t>
              </a:r>
            </a:p>
          </p:txBody>
        </p:sp>
        <p:sp>
          <p:nvSpPr>
            <p:cNvPr id="19492" name="Rectangle 31"/>
            <p:cNvSpPr>
              <a:spLocks noChangeArrowheads="1"/>
            </p:cNvSpPr>
            <p:nvPr/>
          </p:nvSpPr>
          <p:spPr bwMode="auto">
            <a:xfrm>
              <a:off x="3651" y="2112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19493" name="Rectangle 32"/>
            <p:cNvSpPr>
              <a:spLocks noChangeArrowheads="1"/>
            </p:cNvSpPr>
            <p:nvPr/>
          </p:nvSpPr>
          <p:spPr bwMode="auto">
            <a:xfrm>
              <a:off x="3648" y="2331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19494" name="Text Box 34"/>
            <p:cNvSpPr txBox="1">
              <a:spLocks noChangeArrowheads="1"/>
            </p:cNvSpPr>
            <p:nvPr/>
          </p:nvSpPr>
          <p:spPr bwMode="auto">
            <a:xfrm>
              <a:off x="3666" y="2574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19495" name="Line 35"/>
            <p:cNvSpPr>
              <a:spLocks noChangeShapeType="1"/>
            </p:cNvSpPr>
            <p:nvPr/>
          </p:nvSpPr>
          <p:spPr bwMode="auto">
            <a:xfrm>
              <a:off x="2478" y="2016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8757" name="Text Box 37"/>
          <p:cNvSpPr txBox="1">
            <a:spLocks noChangeArrowheads="1"/>
          </p:cNvSpPr>
          <p:nvPr/>
        </p:nvSpPr>
        <p:spPr bwMode="auto">
          <a:xfrm>
            <a:off x="1371600" y="4953000"/>
            <a:ext cx="2803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(3</a:t>
            </a:r>
            <a:r>
              <a:rPr lang="en-US" altLang="en-US" i="1"/>
              <a:t>x</a:t>
            </a:r>
            <a:r>
              <a:rPr lang="en-US" altLang="en-US"/>
              <a:t> + 1)(2</a:t>
            </a:r>
            <a:r>
              <a:rPr lang="en-US" altLang="en-US" i="1"/>
              <a:t>x</a:t>
            </a:r>
            <a:r>
              <a:rPr lang="en-US" altLang="en-US"/>
              <a:t> + 5)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600200" y="4572000"/>
            <a:ext cx="1905000" cy="533400"/>
            <a:chOff x="1008" y="3072"/>
            <a:chExt cx="1200" cy="336"/>
          </a:xfrm>
        </p:grpSpPr>
        <p:sp>
          <p:nvSpPr>
            <p:cNvPr id="19476" name="Line 39"/>
            <p:cNvSpPr>
              <a:spLocks noChangeShapeType="1"/>
            </p:cNvSpPr>
            <p:nvPr/>
          </p:nvSpPr>
          <p:spPr bwMode="auto">
            <a:xfrm>
              <a:off x="1008" y="3072"/>
              <a:ext cx="48" cy="24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7" name="Line 40"/>
            <p:cNvSpPr>
              <a:spLocks noChangeShapeType="1"/>
            </p:cNvSpPr>
            <p:nvPr/>
          </p:nvSpPr>
          <p:spPr bwMode="auto">
            <a:xfrm>
              <a:off x="1008" y="3072"/>
              <a:ext cx="768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8" name="Line 41"/>
            <p:cNvSpPr>
              <a:spLocks noChangeShapeType="1"/>
            </p:cNvSpPr>
            <p:nvPr/>
          </p:nvSpPr>
          <p:spPr bwMode="auto">
            <a:xfrm flipH="1">
              <a:off x="1632" y="3072"/>
              <a:ext cx="288" cy="288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9" name="Line 42"/>
            <p:cNvSpPr>
              <a:spLocks noChangeShapeType="1"/>
            </p:cNvSpPr>
            <p:nvPr/>
          </p:nvSpPr>
          <p:spPr bwMode="auto">
            <a:xfrm>
              <a:off x="1920" y="3072"/>
              <a:ext cx="288" cy="288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8763" name="Text Box 43"/>
          <p:cNvSpPr txBox="1">
            <a:spLocks noChangeArrowheads="1"/>
          </p:cNvSpPr>
          <p:nvPr/>
        </p:nvSpPr>
        <p:spPr bwMode="auto">
          <a:xfrm>
            <a:off x="822325" y="5334000"/>
            <a:ext cx="7434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i="1"/>
              <a:t>Check</a:t>
            </a:r>
            <a:r>
              <a:rPr lang="en-US" altLang="en-US" i="1"/>
              <a:t> </a:t>
            </a:r>
            <a:r>
              <a:rPr lang="en-US" altLang="en-US"/>
              <a:t>(3</a:t>
            </a:r>
            <a:r>
              <a:rPr lang="en-US" altLang="en-US" i="1"/>
              <a:t>x</a:t>
            </a:r>
            <a:r>
              <a:rPr lang="en-US" altLang="en-US"/>
              <a:t> + 1)(2</a:t>
            </a:r>
            <a:r>
              <a:rPr lang="en-US" altLang="en-US" i="1"/>
              <a:t>x</a:t>
            </a:r>
            <a:r>
              <a:rPr lang="en-US" altLang="en-US"/>
              <a:t> + 5)</a:t>
            </a:r>
            <a:r>
              <a:rPr lang="en-US" altLang="en-US" b="1"/>
              <a:t> </a:t>
            </a:r>
            <a:r>
              <a:rPr lang="en-US" altLang="en-US"/>
              <a:t>= 6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+ 15</a:t>
            </a:r>
            <a:r>
              <a:rPr lang="en-US" altLang="en-US" i="1"/>
              <a:t>x</a:t>
            </a:r>
            <a:r>
              <a:rPr lang="en-US" altLang="en-US"/>
              <a:t> + 2</a:t>
            </a:r>
            <a:r>
              <a:rPr lang="en-US" altLang="en-US" i="1"/>
              <a:t>x</a:t>
            </a:r>
            <a:r>
              <a:rPr lang="en-US" altLang="en-US"/>
              <a:t> + 5</a:t>
            </a:r>
          </a:p>
        </p:txBody>
      </p: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4705350" y="5592763"/>
            <a:ext cx="3171825" cy="579437"/>
            <a:chOff x="2850" y="3523"/>
            <a:chExt cx="1998" cy="365"/>
          </a:xfrm>
        </p:grpSpPr>
        <p:sp>
          <p:nvSpPr>
            <p:cNvPr id="19474" name="Rectangle 45"/>
            <p:cNvSpPr>
              <a:spLocks noChangeArrowheads="1"/>
            </p:cNvSpPr>
            <p:nvPr/>
          </p:nvSpPr>
          <p:spPr bwMode="auto">
            <a:xfrm>
              <a:off x="2850" y="3600"/>
              <a:ext cx="17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= 6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+ 17</a:t>
              </a:r>
              <a:r>
                <a:rPr lang="en-US" altLang="en-US" i="1"/>
                <a:t>x</a:t>
              </a:r>
              <a:r>
                <a:rPr lang="en-US" altLang="en-US"/>
                <a:t> + 5</a:t>
              </a:r>
            </a:p>
          </p:txBody>
        </p:sp>
        <p:sp>
          <p:nvSpPr>
            <p:cNvPr id="19475" name="Text Box 46"/>
            <p:cNvSpPr txBox="1">
              <a:spLocks noChangeArrowheads="1"/>
            </p:cNvSpPr>
            <p:nvPr/>
          </p:nvSpPr>
          <p:spPr bwMode="auto">
            <a:xfrm>
              <a:off x="4464" y="3523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</p:grpSp>
      <p:sp>
        <p:nvSpPr>
          <p:cNvPr id="158767" name="Text Box 47"/>
          <p:cNvSpPr txBox="1">
            <a:spLocks noChangeArrowheads="1"/>
          </p:cNvSpPr>
          <p:nvPr/>
        </p:nvSpPr>
        <p:spPr bwMode="auto">
          <a:xfrm>
            <a:off x="4479925" y="4916488"/>
            <a:ext cx="299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the Foil method.</a:t>
            </a:r>
          </a:p>
        </p:txBody>
      </p:sp>
      <p:grpSp>
        <p:nvGrpSpPr>
          <p:cNvPr id="19468" name="Group 49"/>
          <p:cNvGrpSpPr>
            <a:grpSpLocks/>
          </p:cNvGrpSpPr>
          <p:nvPr/>
        </p:nvGrpSpPr>
        <p:grpSpPr bwMode="auto">
          <a:xfrm>
            <a:off x="1066800" y="2514600"/>
            <a:ext cx="3108325" cy="457200"/>
            <a:chOff x="816" y="1584"/>
            <a:chExt cx="1958" cy="288"/>
          </a:xfrm>
        </p:grpSpPr>
        <p:sp>
          <p:nvSpPr>
            <p:cNvPr id="19469" name="Text Box 50"/>
            <p:cNvSpPr txBox="1">
              <a:spLocks noChangeArrowheads="1"/>
            </p:cNvSpPr>
            <p:nvPr/>
          </p:nvSpPr>
          <p:spPr bwMode="auto">
            <a:xfrm>
              <a:off x="816" y="1584"/>
              <a:ext cx="19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 </a:t>
              </a:r>
              <a:r>
                <a:rPr lang="en-US" altLang="en-US" i="1"/>
                <a:t>x</a:t>
              </a:r>
              <a:r>
                <a:rPr lang="en-US" altLang="en-US"/>
                <a:t> +   )(   </a:t>
              </a:r>
              <a:r>
                <a:rPr lang="en-US" altLang="en-US" i="1"/>
                <a:t>x</a:t>
              </a:r>
              <a:r>
                <a:rPr lang="en-US" altLang="en-US"/>
                <a:t> +   )</a:t>
              </a:r>
            </a:p>
          </p:txBody>
        </p:sp>
        <p:sp>
          <p:nvSpPr>
            <p:cNvPr id="19470" name="Text Box 51"/>
            <p:cNvSpPr txBox="1">
              <a:spLocks noChangeArrowheads="1"/>
            </p:cNvSpPr>
            <p:nvPr/>
          </p:nvSpPr>
          <p:spPr bwMode="auto">
            <a:xfrm>
              <a:off x="979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9471" name="Text Box 52"/>
            <p:cNvSpPr txBox="1">
              <a:spLocks noChangeArrowheads="1"/>
            </p:cNvSpPr>
            <p:nvPr/>
          </p:nvSpPr>
          <p:spPr bwMode="auto">
            <a:xfrm>
              <a:off x="1576" y="1653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9472" name="Text Box 53"/>
            <p:cNvSpPr txBox="1">
              <a:spLocks noChangeArrowheads="1"/>
            </p:cNvSpPr>
            <p:nvPr/>
          </p:nvSpPr>
          <p:spPr bwMode="auto">
            <a:xfrm>
              <a:off x="1920" y="163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9473" name="Text Box 54"/>
            <p:cNvSpPr txBox="1">
              <a:spLocks noChangeArrowheads="1"/>
            </p:cNvSpPr>
            <p:nvPr/>
          </p:nvSpPr>
          <p:spPr bwMode="auto">
            <a:xfrm>
              <a:off x="2496" y="1641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8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8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8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58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58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2000"/>
                                        <p:tgtEl>
                                          <p:spTgt spid="158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34" grpId="0"/>
      <p:bldP spid="158757" grpId="0"/>
      <p:bldP spid="158763" grpId="0"/>
      <p:bldP spid="15876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6"/>
          <p:cNvSpPr txBox="1">
            <a:spLocks noChangeArrowheads="1"/>
          </p:cNvSpPr>
          <p:nvPr/>
        </p:nvSpPr>
        <p:spPr bwMode="auto">
          <a:xfrm>
            <a:off x="381000" y="1524000"/>
            <a:ext cx="8237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Factor each trinomial. Check your answer.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20484" name="Text Box 7"/>
          <p:cNvSpPr txBox="1">
            <a:spLocks noChangeArrowheads="1"/>
          </p:cNvSpPr>
          <p:nvPr/>
        </p:nvSpPr>
        <p:spPr bwMode="auto">
          <a:xfrm>
            <a:off x="974725" y="2014538"/>
            <a:ext cx="2459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9</a:t>
            </a:r>
            <a:r>
              <a:rPr lang="en-US" altLang="en-US" b="1" i="1"/>
              <a:t>x</a:t>
            </a:r>
            <a:r>
              <a:rPr lang="en-US" altLang="en-US" b="1" baseline="30000"/>
              <a:t>2</a:t>
            </a:r>
            <a:r>
              <a:rPr lang="en-US" altLang="en-US" b="1"/>
              <a:t> </a:t>
            </a:r>
            <a:r>
              <a:rPr lang="en-US" altLang="en-US" b="1">
                <a:latin typeface="Arial" charset="0"/>
              </a:rPr>
              <a:t>–</a:t>
            </a:r>
            <a:r>
              <a:rPr lang="en-US" altLang="en-US" b="1"/>
              <a:t> 15</a:t>
            </a:r>
            <a:r>
              <a:rPr lang="en-US" altLang="en-US" b="1" i="1"/>
              <a:t>x</a:t>
            </a:r>
            <a:r>
              <a:rPr lang="en-US" altLang="en-US" b="1"/>
              <a:t> + 4</a:t>
            </a:r>
          </a:p>
        </p:txBody>
      </p:sp>
      <p:sp>
        <p:nvSpPr>
          <p:cNvPr id="159758" name="Text Box 14"/>
          <p:cNvSpPr txBox="1">
            <a:spLocks noChangeArrowheads="1"/>
          </p:cNvSpPr>
          <p:nvPr/>
        </p:nvSpPr>
        <p:spPr bwMode="auto">
          <a:xfrm>
            <a:off x="4556125" y="2073275"/>
            <a:ext cx="458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 = 9 and c = 4, </a:t>
            </a:r>
          </a:p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Outer + Inner = –</a:t>
            </a:r>
            <a:r>
              <a:rPr lang="en-US" altLang="en-US" i="1">
                <a:solidFill>
                  <a:srgbClr val="3333FF"/>
                </a:solidFill>
              </a:rPr>
              <a:t>15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703263" y="3048000"/>
            <a:ext cx="6078537" cy="1447800"/>
            <a:chOff x="443" y="2016"/>
            <a:chExt cx="3829" cy="912"/>
          </a:xfrm>
        </p:grpSpPr>
        <p:sp>
          <p:nvSpPr>
            <p:cNvPr id="20504" name="Text Box 16"/>
            <p:cNvSpPr txBox="1">
              <a:spLocks noChangeArrowheads="1"/>
            </p:cNvSpPr>
            <p:nvPr/>
          </p:nvSpPr>
          <p:spPr bwMode="auto">
            <a:xfrm>
              <a:off x="443" y="2016"/>
              <a:ext cx="314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Factors of 9  </a:t>
              </a:r>
              <a:r>
                <a:rPr lang="en-US" altLang="en-US" sz="2000" b="1">
                  <a:solidFill>
                    <a:srgbClr val="33CC33"/>
                  </a:solidFill>
                  <a:latin typeface="Arial" charset="0"/>
                </a:rPr>
                <a:t>Factors of 4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 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Outer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latin typeface="Arial" charset="0"/>
                </a:rPr>
                <a:t>+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Inner</a:t>
              </a:r>
            </a:p>
          </p:txBody>
        </p:sp>
        <p:sp>
          <p:nvSpPr>
            <p:cNvPr id="20505" name="Line 17"/>
            <p:cNvSpPr>
              <a:spLocks noChangeShapeType="1"/>
            </p:cNvSpPr>
            <p:nvPr/>
          </p:nvSpPr>
          <p:spPr bwMode="auto">
            <a:xfrm>
              <a:off x="471" y="2249"/>
              <a:ext cx="31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6" name="Text Box 18"/>
            <p:cNvSpPr txBox="1">
              <a:spLocks noChangeArrowheads="1"/>
            </p:cNvSpPr>
            <p:nvPr/>
          </p:nvSpPr>
          <p:spPr bwMode="auto">
            <a:xfrm>
              <a:off x="653" y="2256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3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0507" name="Text Box 19"/>
            <p:cNvSpPr txBox="1">
              <a:spLocks noChangeArrowheads="1"/>
            </p:cNvSpPr>
            <p:nvPr/>
          </p:nvSpPr>
          <p:spPr bwMode="auto">
            <a:xfrm>
              <a:off x="1571" y="2276"/>
              <a:ext cx="88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–1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– 4</a:t>
              </a:r>
            </a:p>
          </p:txBody>
        </p:sp>
        <p:sp>
          <p:nvSpPr>
            <p:cNvPr id="20508" name="Text Box 20"/>
            <p:cNvSpPr txBox="1">
              <a:spLocks noChangeArrowheads="1"/>
            </p:cNvSpPr>
            <p:nvPr/>
          </p:nvSpPr>
          <p:spPr bwMode="auto">
            <a:xfrm>
              <a:off x="2502" y="2249"/>
              <a:ext cx="157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3(–4)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3(–1)</a:t>
              </a:r>
              <a:r>
                <a:rPr lang="en-US" altLang="en-US" sz="2000" b="1">
                  <a:latin typeface="Arial" charset="0"/>
                </a:rPr>
                <a:t> = –15  </a:t>
              </a:r>
            </a:p>
          </p:txBody>
        </p:sp>
        <p:sp>
          <p:nvSpPr>
            <p:cNvPr id="20509" name="Text Box 21"/>
            <p:cNvSpPr txBox="1">
              <a:spLocks noChangeArrowheads="1"/>
            </p:cNvSpPr>
            <p:nvPr/>
          </p:nvSpPr>
          <p:spPr bwMode="auto">
            <a:xfrm>
              <a:off x="653" y="2470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3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0510" name="Text Box 22"/>
            <p:cNvSpPr txBox="1">
              <a:spLocks noChangeArrowheads="1"/>
            </p:cNvSpPr>
            <p:nvPr/>
          </p:nvSpPr>
          <p:spPr bwMode="auto">
            <a:xfrm>
              <a:off x="1515" y="2477"/>
              <a:ext cx="102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– 2 </a:t>
              </a:r>
              <a:r>
                <a:rPr lang="en-US" altLang="en-US" sz="2000" b="1">
                  <a:latin typeface="Arial" charset="0"/>
                </a:rPr>
                <a:t>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– 2</a:t>
              </a:r>
              <a:r>
                <a:rPr lang="en-US" altLang="en-US" sz="2000" b="1"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20511" name="Text Box 23"/>
            <p:cNvSpPr txBox="1">
              <a:spLocks noChangeArrowheads="1"/>
            </p:cNvSpPr>
            <p:nvPr/>
          </p:nvSpPr>
          <p:spPr bwMode="auto">
            <a:xfrm>
              <a:off x="2502" y="2463"/>
              <a:ext cx="157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3(–2) </a:t>
              </a:r>
              <a:r>
                <a:rPr lang="en-US" altLang="en-US" sz="2000" b="1">
                  <a:latin typeface="Arial" charset="0"/>
                </a:rPr>
                <a:t>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3(–2)</a:t>
              </a:r>
              <a:r>
                <a:rPr lang="en-US" altLang="en-US" sz="2000" b="1">
                  <a:latin typeface="Arial" charset="0"/>
                </a:rPr>
                <a:t> = –12  </a:t>
              </a:r>
            </a:p>
          </p:txBody>
        </p:sp>
        <p:sp>
          <p:nvSpPr>
            <p:cNvPr id="20512" name="Text Box 24"/>
            <p:cNvSpPr txBox="1">
              <a:spLocks noChangeArrowheads="1"/>
            </p:cNvSpPr>
            <p:nvPr/>
          </p:nvSpPr>
          <p:spPr bwMode="auto">
            <a:xfrm>
              <a:off x="663" y="2671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3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0513" name="Text Box 25"/>
            <p:cNvSpPr txBox="1">
              <a:spLocks noChangeArrowheads="1"/>
            </p:cNvSpPr>
            <p:nvPr/>
          </p:nvSpPr>
          <p:spPr bwMode="auto">
            <a:xfrm>
              <a:off x="1517" y="2664"/>
              <a:ext cx="97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– 4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– 1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3333FF"/>
                </a:solidFill>
                <a:latin typeface="Arial" charset="0"/>
              </a:endParaRPr>
            </a:p>
          </p:txBody>
        </p:sp>
        <p:sp>
          <p:nvSpPr>
            <p:cNvPr id="20514" name="Text Box 26"/>
            <p:cNvSpPr txBox="1">
              <a:spLocks noChangeArrowheads="1"/>
            </p:cNvSpPr>
            <p:nvPr/>
          </p:nvSpPr>
          <p:spPr bwMode="auto">
            <a:xfrm>
              <a:off x="2512" y="2664"/>
              <a:ext cx="157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3(–1)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3(– 4)</a:t>
              </a:r>
              <a:r>
                <a:rPr lang="en-US" altLang="en-US" sz="2000" b="1">
                  <a:latin typeface="Arial" charset="0"/>
                </a:rPr>
                <a:t>= –15  </a:t>
              </a:r>
            </a:p>
          </p:txBody>
        </p:sp>
        <p:sp>
          <p:nvSpPr>
            <p:cNvPr id="20515" name="Rectangle 28"/>
            <p:cNvSpPr>
              <a:spLocks noChangeArrowheads="1"/>
            </p:cNvSpPr>
            <p:nvPr/>
          </p:nvSpPr>
          <p:spPr bwMode="auto">
            <a:xfrm>
              <a:off x="3888" y="2372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20516" name="Text Box 29"/>
            <p:cNvSpPr txBox="1">
              <a:spLocks noChangeArrowheads="1"/>
            </p:cNvSpPr>
            <p:nvPr/>
          </p:nvSpPr>
          <p:spPr bwMode="auto">
            <a:xfrm>
              <a:off x="3888" y="2563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20517" name="Line 30"/>
            <p:cNvSpPr>
              <a:spLocks noChangeShapeType="1"/>
            </p:cNvSpPr>
            <p:nvPr/>
          </p:nvSpPr>
          <p:spPr bwMode="auto">
            <a:xfrm>
              <a:off x="1440" y="2064"/>
              <a:ext cx="0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8" name="Line 31"/>
            <p:cNvSpPr>
              <a:spLocks noChangeShapeType="1"/>
            </p:cNvSpPr>
            <p:nvPr/>
          </p:nvSpPr>
          <p:spPr bwMode="auto">
            <a:xfrm>
              <a:off x="2516" y="2064"/>
              <a:ext cx="0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9" name="Text Box 32"/>
            <p:cNvSpPr txBox="1">
              <a:spLocks noChangeArrowheads="1"/>
            </p:cNvSpPr>
            <p:nvPr/>
          </p:nvSpPr>
          <p:spPr bwMode="auto">
            <a:xfrm>
              <a:off x="3888" y="2160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</p:grpSp>
      <p:sp>
        <p:nvSpPr>
          <p:cNvPr id="159777" name="Text Box 33"/>
          <p:cNvSpPr txBox="1">
            <a:spLocks noChangeArrowheads="1"/>
          </p:cNvSpPr>
          <p:nvPr/>
        </p:nvSpPr>
        <p:spPr bwMode="auto">
          <a:xfrm>
            <a:off x="990600" y="4876800"/>
            <a:ext cx="2644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(3</a:t>
            </a:r>
            <a:r>
              <a:rPr lang="en-US" altLang="en-US" i="1"/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4)(3</a:t>
            </a:r>
            <a:r>
              <a:rPr lang="en-US" altLang="en-US" i="1"/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1)</a:t>
            </a:r>
          </a:p>
        </p:txBody>
      </p:sp>
      <p:sp>
        <p:nvSpPr>
          <p:cNvPr id="159778" name="Text Box 34"/>
          <p:cNvSpPr txBox="1">
            <a:spLocks noChangeArrowheads="1"/>
          </p:cNvSpPr>
          <p:nvPr/>
        </p:nvSpPr>
        <p:spPr bwMode="auto">
          <a:xfrm>
            <a:off x="990600" y="5334000"/>
            <a:ext cx="7224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i="1"/>
              <a:t>Check </a:t>
            </a:r>
            <a:r>
              <a:rPr lang="en-US" altLang="en-US" i="1"/>
              <a:t> </a:t>
            </a:r>
            <a:r>
              <a:rPr lang="en-US" altLang="en-US"/>
              <a:t>(3</a:t>
            </a:r>
            <a:r>
              <a:rPr lang="en-US" altLang="en-US" i="1"/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4)(3</a:t>
            </a:r>
            <a:r>
              <a:rPr lang="en-US" altLang="en-US" i="1"/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1) = 9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3</a:t>
            </a:r>
            <a:r>
              <a:rPr lang="en-US" altLang="en-US" i="1"/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12</a:t>
            </a:r>
            <a:r>
              <a:rPr lang="en-US" altLang="en-US" i="1"/>
              <a:t>x + </a:t>
            </a:r>
            <a:r>
              <a:rPr lang="en-US" altLang="en-US"/>
              <a:t>4</a:t>
            </a:r>
          </a:p>
        </p:txBody>
      </p: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4876800" y="5745163"/>
            <a:ext cx="3048000" cy="579437"/>
            <a:chOff x="2880" y="3715"/>
            <a:chExt cx="1920" cy="365"/>
          </a:xfrm>
        </p:grpSpPr>
        <p:sp>
          <p:nvSpPr>
            <p:cNvPr id="20502" name="Text Box 36"/>
            <p:cNvSpPr txBox="1">
              <a:spLocks noChangeArrowheads="1"/>
            </p:cNvSpPr>
            <p:nvPr/>
          </p:nvSpPr>
          <p:spPr bwMode="auto">
            <a:xfrm>
              <a:off x="2880" y="3744"/>
              <a:ext cx="18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= 9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 15</a:t>
              </a:r>
              <a:r>
                <a:rPr lang="en-US" altLang="en-US" i="1"/>
                <a:t>x + </a:t>
              </a:r>
              <a:r>
                <a:rPr lang="en-US" altLang="en-US"/>
                <a:t>4 </a:t>
              </a:r>
            </a:p>
          </p:txBody>
        </p:sp>
        <p:sp>
          <p:nvSpPr>
            <p:cNvPr id="20503" name="Text Box 37"/>
            <p:cNvSpPr txBox="1">
              <a:spLocks noChangeArrowheads="1"/>
            </p:cNvSpPr>
            <p:nvPr/>
          </p:nvSpPr>
          <p:spPr bwMode="auto">
            <a:xfrm>
              <a:off x="4416" y="3715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</p:grpSp>
      <p:sp>
        <p:nvSpPr>
          <p:cNvPr id="159782" name="Text Box 38"/>
          <p:cNvSpPr txBox="1">
            <a:spLocks noChangeArrowheads="1"/>
          </p:cNvSpPr>
          <p:nvPr/>
        </p:nvSpPr>
        <p:spPr bwMode="auto">
          <a:xfrm>
            <a:off x="4479925" y="4876800"/>
            <a:ext cx="299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the Foil method.</a:t>
            </a:r>
          </a:p>
        </p:txBody>
      </p: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1371600" y="4419600"/>
            <a:ext cx="1828800" cy="533400"/>
            <a:chOff x="816" y="2880"/>
            <a:chExt cx="1152" cy="336"/>
          </a:xfrm>
        </p:grpSpPr>
        <p:sp>
          <p:nvSpPr>
            <p:cNvPr id="20498" name="Line 40"/>
            <p:cNvSpPr>
              <a:spLocks noChangeShapeType="1"/>
            </p:cNvSpPr>
            <p:nvPr/>
          </p:nvSpPr>
          <p:spPr bwMode="auto">
            <a:xfrm flipH="1">
              <a:off x="816" y="2880"/>
              <a:ext cx="192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9" name="Line 41"/>
            <p:cNvSpPr>
              <a:spLocks noChangeShapeType="1"/>
            </p:cNvSpPr>
            <p:nvPr/>
          </p:nvSpPr>
          <p:spPr bwMode="auto">
            <a:xfrm>
              <a:off x="1008" y="2880"/>
              <a:ext cx="432" cy="2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0" name="Line 42"/>
            <p:cNvSpPr>
              <a:spLocks noChangeShapeType="1"/>
            </p:cNvSpPr>
            <p:nvPr/>
          </p:nvSpPr>
          <p:spPr bwMode="auto">
            <a:xfrm flipH="1">
              <a:off x="1248" y="2880"/>
              <a:ext cx="624" cy="336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1" name="Line 43"/>
            <p:cNvSpPr>
              <a:spLocks noChangeShapeType="1"/>
            </p:cNvSpPr>
            <p:nvPr/>
          </p:nvSpPr>
          <p:spPr bwMode="auto">
            <a:xfrm>
              <a:off x="1872" y="2880"/>
              <a:ext cx="96" cy="336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492" name="Group 46"/>
          <p:cNvGrpSpPr>
            <a:grpSpLocks/>
          </p:cNvGrpSpPr>
          <p:nvPr/>
        </p:nvGrpSpPr>
        <p:grpSpPr bwMode="auto">
          <a:xfrm>
            <a:off x="1066800" y="2438400"/>
            <a:ext cx="3108325" cy="457200"/>
            <a:chOff x="816" y="1584"/>
            <a:chExt cx="1958" cy="288"/>
          </a:xfrm>
        </p:grpSpPr>
        <p:sp>
          <p:nvSpPr>
            <p:cNvPr id="20493" name="Text Box 47"/>
            <p:cNvSpPr txBox="1">
              <a:spLocks noChangeArrowheads="1"/>
            </p:cNvSpPr>
            <p:nvPr/>
          </p:nvSpPr>
          <p:spPr bwMode="auto">
            <a:xfrm>
              <a:off x="816" y="1584"/>
              <a:ext cx="19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 </a:t>
              </a:r>
              <a:r>
                <a:rPr lang="en-US" altLang="en-US" i="1"/>
                <a:t>x</a:t>
              </a:r>
              <a:r>
                <a:rPr lang="en-US" altLang="en-US"/>
                <a:t> +   )(   </a:t>
              </a:r>
              <a:r>
                <a:rPr lang="en-US" altLang="en-US" i="1"/>
                <a:t>x</a:t>
              </a:r>
              <a:r>
                <a:rPr lang="en-US" altLang="en-US"/>
                <a:t> +   )</a:t>
              </a:r>
            </a:p>
          </p:txBody>
        </p:sp>
        <p:sp>
          <p:nvSpPr>
            <p:cNvPr id="20494" name="Text Box 48"/>
            <p:cNvSpPr txBox="1">
              <a:spLocks noChangeArrowheads="1"/>
            </p:cNvSpPr>
            <p:nvPr/>
          </p:nvSpPr>
          <p:spPr bwMode="auto">
            <a:xfrm>
              <a:off x="979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0495" name="Text Box 49"/>
            <p:cNvSpPr txBox="1">
              <a:spLocks noChangeArrowheads="1"/>
            </p:cNvSpPr>
            <p:nvPr/>
          </p:nvSpPr>
          <p:spPr bwMode="auto">
            <a:xfrm>
              <a:off x="1576" y="1653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0496" name="Text Box 50"/>
            <p:cNvSpPr txBox="1">
              <a:spLocks noChangeArrowheads="1"/>
            </p:cNvSpPr>
            <p:nvPr/>
          </p:nvSpPr>
          <p:spPr bwMode="auto">
            <a:xfrm>
              <a:off x="1920" y="163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0497" name="Text Box 51"/>
            <p:cNvSpPr txBox="1">
              <a:spLocks noChangeArrowheads="1"/>
            </p:cNvSpPr>
            <p:nvPr/>
          </p:nvSpPr>
          <p:spPr bwMode="auto">
            <a:xfrm>
              <a:off x="2496" y="1641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9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9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9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9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9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59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58" grpId="0"/>
      <p:bldP spid="159777" grpId="0"/>
      <p:bldP spid="159778" grpId="0"/>
      <p:bldP spid="15978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1066800"/>
            <a:ext cx="8001000" cy="5105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519113" indent="-5191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3333CC"/>
                </a:solidFill>
              </a:rPr>
              <a:t>Warm Up</a:t>
            </a:r>
            <a:endParaRPr lang="en-US" altLang="en-US" sz="2800" dirty="0"/>
          </a:p>
          <a:p>
            <a:pPr eaLnBrk="1" hangingPunct="1">
              <a:lnSpc>
                <a:spcPct val="130000"/>
              </a:lnSpc>
            </a:pPr>
            <a:r>
              <a:rPr lang="en-US" altLang="en-US" sz="2800" b="1" dirty="0">
                <a:sym typeface="Symbol" pitchFamily="18" charset="2"/>
              </a:rPr>
              <a:t>Find each product.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800" b="1" dirty="0">
                <a:sym typeface="Symbol" pitchFamily="18" charset="2"/>
              </a:rPr>
              <a:t>1. </a:t>
            </a:r>
            <a:r>
              <a:rPr lang="en-US" altLang="en-US" sz="2800" dirty="0">
                <a:sym typeface="Symbol" pitchFamily="18" charset="2"/>
              </a:rPr>
              <a:t>(</a:t>
            </a:r>
            <a:r>
              <a:rPr lang="en-US" altLang="en-US" sz="2800" i="1" dirty="0">
                <a:sym typeface="Symbol" pitchFamily="18" charset="2"/>
              </a:rPr>
              <a:t>x</a:t>
            </a:r>
            <a:r>
              <a:rPr lang="en-US" altLang="en-US" sz="2800" dirty="0">
                <a:sym typeface="Symbol" pitchFamily="18" charset="2"/>
              </a:rPr>
              <a:t> – 2)(2</a:t>
            </a:r>
            <a:r>
              <a:rPr lang="en-US" altLang="en-US" sz="2800" i="1" dirty="0">
                <a:sym typeface="Symbol" pitchFamily="18" charset="2"/>
              </a:rPr>
              <a:t>x + </a:t>
            </a:r>
            <a:r>
              <a:rPr lang="en-US" altLang="en-US" sz="2800" dirty="0">
                <a:sym typeface="Symbol" pitchFamily="18" charset="2"/>
              </a:rPr>
              <a:t>7)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800" b="1" dirty="0">
                <a:sym typeface="Symbol" pitchFamily="18" charset="2"/>
              </a:rPr>
              <a:t>2. </a:t>
            </a:r>
            <a:r>
              <a:rPr lang="en-US" altLang="en-US" sz="2800" dirty="0">
                <a:sym typeface="Symbol" pitchFamily="18" charset="2"/>
              </a:rPr>
              <a:t>(3</a:t>
            </a:r>
            <a:r>
              <a:rPr lang="en-US" altLang="en-US" sz="2800" i="1" dirty="0">
                <a:sym typeface="Symbol" pitchFamily="18" charset="2"/>
              </a:rPr>
              <a:t>y</a:t>
            </a:r>
            <a:r>
              <a:rPr lang="en-US" altLang="en-US" sz="2800" dirty="0">
                <a:sym typeface="Symbol" pitchFamily="18" charset="2"/>
              </a:rPr>
              <a:t> + 4)(2</a:t>
            </a:r>
            <a:r>
              <a:rPr lang="en-US" altLang="en-US" sz="2800" i="1" dirty="0">
                <a:sym typeface="Symbol" pitchFamily="18" charset="2"/>
              </a:rPr>
              <a:t>y + </a:t>
            </a:r>
            <a:r>
              <a:rPr lang="en-US" altLang="en-US" sz="2800" dirty="0">
                <a:sym typeface="Symbol" pitchFamily="18" charset="2"/>
              </a:rPr>
              <a:t>9)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800" b="1" dirty="0"/>
              <a:t>3. </a:t>
            </a:r>
            <a:r>
              <a:rPr lang="en-US" altLang="en-US" sz="2800" dirty="0"/>
              <a:t>(3</a:t>
            </a:r>
            <a:r>
              <a:rPr lang="en-US" altLang="en-US" sz="2800" i="1" dirty="0"/>
              <a:t>n</a:t>
            </a:r>
            <a:r>
              <a:rPr lang="en-US" altLang="en-US" sz="2800" dirty="0"/>
              <a:t> </a:t>
            </a:r>
            <a:r>
              <a:rPr lang="en-US" altLang="en-US" sz="2800" dirty="0">
                <a:latin typeface="Arial" charset="0"/>
              </a:rPr>
              <a:t>–</a:t>
            </a:r>
            <a:r>
              <a:rPr lang="en-US" altLang="en-US" sz="2800" dirty="0"/>
              <a:t> 5)(</a:t>
            </a:r>
            <a:r>
              <a:rPr lang="en-US" altLang="en-US" sz="2800" i="1" dirty="0"/>
              <a:t>n</a:t>
            </a:r>
            <a:r>
              <a:rPr lang="en-US" altLang="en-US" sz="2800" dirty="0"/>
              <a:t> </a:t>
            </a:r>
            <a:r>
              <a:rPr lang="en-US" altLang="en-US" sz="2800" dirty="0">
                <a:latin typeface="Arial" charset="0"/>
              </a:rPr>
              <a:t>–</a:t>
            </a:r>
            <a:r>
              <a:rPr lang="en-US" altLang="en-US" sz="2800" dirty="0"/>
              <a:t> 7)</a:t>
            </a:r>
            <a:endParaRPr lang="en-US" altLang="en-US" sz="2800" dirty="0">
              <a:sym typeface="Symbol" pitchFamily="18" charset="2"/>
            </a:endParaRPr>
          </a:p>
          <a:p>
            <a:pPr eaLnBrk="1" hangingPunct="1">
              <a:lnSpc>
                <a:spcPct val="120000"/>
              </a:lnSpc>
            </a:pPr>
            <a:endParaRPr lang="en-US" altLang="en-US" sz="900" b="1" dirty="0">
              <a:sym typeface="Symbol" pitchFamily="18" charset="2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en-US" sz="2800" b="1" dirty="0" smtClean="0">
                <a:sym typeface="Symbol" pitchFamily="18" charset="2"/>
              </a:rPr>
              <a:t>Factor </a:t>
            </a:r>
            <a:r>
              <a:rPr lang="en-US" altLang="en-US" sz="2800" b="1" dirty="0">
                <a:sym typeface="Symbol" pitchFamily="18" charset="2"/>
              </a:rPr>
              <a:t>each trinomial.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800" b="1" dirty="0">
                <a:sym typeface="Symbol" pitchFamily="18" charset="2"/>
              </a:rPr>
              <a:t>4. </a:t>
            </a:r>
            <a:r>
              <a:rPr lang="en-US" altLang="en-US" sz="2800" dirty="0">
                <a:sym typeface="Symbol" pitchFamily="18" charset="2"/>
              </a:rPr>
              <a:t>x</a:t>
            </a:r>
            <a:r>
              <a:rPr lang="en-US" altLang="en-US" sz="2800" baseline="30000" dirty="0">
                <a:sym typeface="Symbol" pitchFamily="18" charset="2"/>
              </a:rPr>
              <a:t>2</a:t>
            </a:r>
            <a:r>
              <a:rPr lang="en-US" altLang="en-US" sz="2800" i="1" dirty="0">
                <a:sym typeface="Symbol" pitchFamily="18" charset="2"/>
              </a:rPr>
              <a:t> +</a:t>
            </a:r>
            <a:r>
              <a:rPr lang="en-US" altLang="en-US" sz="2800" dirty="0">
                <a:sym typeface="Symbol" pitchFamily="18" charset="2"/>
              </a:rPr>
              <a:t>4x</a:t>
            </a:r>
            <a:r>
              <a:rPr lang="en-US" altLang="en-US" sz="2800" i="1" dirty="0">
                <a:sym typeface="Symbol" pitchFamily="18" charset="2"/>
              </a:rPr>
              <a:t> </a:t>
            </a:r>
            <a:r>
              <a:rPr lang="en-US" altLang="en-US" sz="2800" dirty="0">
                <a:sym typeface="Symbol" pitchFamily="18" charset="2"/>
              </a:rPr>
              <a:t>– 32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800" b="1" dirty="0">
                <a:sym typeface="Symbol" pitchFamily="18" charset="2"/>
              </a:rPr>
              <a:t>5. </a:t>
            </a:r>
            <a:r>
              <a:rPr lang="en-US" altLang="en-US" sz="2800" i="1" dirty="0">
                <a:sym typeface="Symbol" pitchFamily="18" charset="2"/>
              </a:rPr>
              <a:t>z</a:t>
            </a:r>
            <a:r>
              <a:rPr lang="en-US" altLang="en-US" sz="2800" baseline="30000" dirty="0">
                <a:sym typeface="Symbol" pitchFamily="18" charset="2"/>
              </a:rPr>
              <a:t>2 </a:t>
            </a:r>
            <a:r>
              <a:rPr lang="en-US" altLang="en-US" sz="2800" dirty="0">
                <a:sym typeface="Symbol" pitchFamily="18" charset="2"/>
              </a:rPr>
              <a:t>+ 15</a:t>
            </a:r>
            <a:r>
              <a:rPr lang="en-US" altLang="en-US" sz="2800" i="1" dirty="0">
                <a:sym typeface="Symbol" pitchFamily="18" charset="2"/>
              </a:rPr>
              <a:t>z</a:t>
            </a:r>
            <a:r>
              <a:rPr lang="en-US" altLang="en-US" sz="2800" dirty="0">
                <a:sym typeface="Symbol" pitchFamily="18" charset="2"/>
              </a:rPr>
              <a:t> + 36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800" b="1" dirty="0">
                <a:sym typeface="Symbol" pitchFamily="18" charset="2"/>
              </a:rPr>
              <a:t>6. </a:t>
            </a:r>
            <a:r>
              <a:rPr lang="en-US" altLang="en-US" sz="2800" i="1" dirty="0"/>
              <a:t>h</a:t>
            </a:r>
            <a:r>
              <a:rPr lang="en-US" altLang="en-US" sz="2800" baseline="30000" dirty="0"/>
              <a:t>2</a:t>
            </a:r>
            <a:r>
              <a:rPr lang="en-US" altLang="en-US" sz="2800" dirty="0"/>
              <a:t> </a:t>
            </a:r>
            <a:r>
              <a:rPr lang="en-US" altLang="en-US" sz="2800" dirty="0">
                <a:latin typeface="Arial" charset="0"/>
              </a:rPr>
              <a:t>–</a:t>
            </a:r>
            <a:r>
              <a:rPr lang="en-US" altLang="en-US" sz="2800" dirty="0"/>
              <a:t> 17</a:t>
            </a:r>
            <a:r>
              <a:rPr lang="en-US" altLang="en-US" sz="2800" i="1" dirty="0"/>
              <a:t>h</a:t>
            </a:r>
            <a:r>
              <a:rPr lang="en-US" altLang="en-US" sz="2800" dirty="0"/>
              <a:t> + 72 </a:t>
            </a:r>
            <a:endParaRPr lang="en-US" altLang="en-US" sz="2800" b="1" dirty="0">
              <a:sym typeface="Symbol" pitchFamily="18" charset="2"/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en-US" sz="2800" dirty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114800" y="2711450"/>
            <a:ext cx="3092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sym typeface="Symbol" pitchFamily="18" charset="2"/>
              </a:rPr>
              <a:t>6</a:t>
            </a:r>
            <a:r>
              <a:rPr lang="en-US" altLang="en-US" sz="2800" i="1">
                <a:solidFill>
                  <a:srgbClr val="FF0000"/>
                </a:solidFill>
                <a:sym typeface="Symbol" pitchFamily="18" charset="2"/>
              </a:rPr>
              <a:t>y</a:t>
            </a:r>
            <a:r>
              <a:rPr lang="en-US" altLang="en-US" sz="2800" baseline="30000">
                <a:solidFill>
                  <a:srgbClr val="FF0000"/>
                </a:solidFill>
                <a:sym typeface="Symbol" pitchFamily="18" charset="2"/>
              </a:rPr>
              <a:t>2</a:t>
            </a:r>
            <a:r>
              <a:rPr lang="en-US" altLang="en-US" sz="2800">
                <a:solidFill>
                  <a:srgbClr val="FF0000"/>
                </a:solidFill>
                <a:sym typeface="Symbol" pitchFamily="18" charset="2"/>
              </a:rPr>
              <a:t> + 35</a:t>
            </a:r>
            <a:r>
              <a:rPr lang="en-US" altLang="en-US" sz="2800" i="1">
                <a:solidFill>
                  <a:srgbClr val="FF0000"/>
                </a:solidFill>
                <a:sym typeface="Symbol" pitchFamily="18" charset="2"/>
              </a:rPr>
              <a:t>y + </a:t>
            </a:r>
            <a:r>
              <a:rPr lang="en-US" altLang="en-US" sz="2800">
                <a:solidFill>
                  <a:srgbClr val="FF0000"/>
                </a:solidFill>
                <a:sym typeface="Symbol" pitchFamily="18" charset="2"/>
              </a:rPr>
              <a:t>36</a:t>
            </a:r>
            <a:r>
              <a:rPr lang="en-US" altLang="en-US" sz="2800" i="1">
                <a:solidFill>
                  <a:srgbClr val="FF0000"/>
                </a:solidFill>
                <a:sym typeface="Symbol" pitchFamily="18" charset="2"/>
              </a:rPr>
              <a:t> </a:t>
            </a:r>
            <a:endParaRPr lang="en-US" altLang="en-US" sz="2800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4038600" y="2170113"/>
            <a:ext cx="29035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 2</a:t>
            </a:r>
            <a:r>
              <a:rPr lang="en-US" altLang="en-US" sz="2800" i="1">
                <a:solidFill>
                  <a:srgbClr val="FF0000"/>
                </a:solidFill>
              </a:rPr>
              <a:t>x</a:t>
            </a:r>
            <a:r>
              <a:rPr lang="en-US" altLang="en-US" sz="2800" i="1" baseline="30000">
                <a:solidFill>
                  <a:srgbClr val="FF0000"/>
                </a:solidFill>
              </a:rPr>
              <a:t>2</a:t>
            </a:r>
            <a:r>
              <a:rPr lang="en-US" altLang="en-US" sz="2800" i="1">
                <a:solidFill>
                  <a:srgbClr val="FF0000"/>
                </a:solidFill>
              </a:rPr>
              <a:t> + </a:t>
            </a:r>
            <a:r>
              <a:rPr lang="en-US" altLang="en-US" sz="2800">
                <a:solidFill>
                  <a:srgbClr val="FF0000"/>
                </a:solidFill>
              </a:rPr>
              <a:t>3</a:t>
            </a:r>
            <a:r>
              <a:rPr lang="en-US" altLang="en-US" sz="2800" i="1">
                <a:solidFill>
                  <a:srgbClr val="FF0000"/>
                </a:solidFill>
              </a:rPr>
              <a:t>x </a:t>
            </a:r>
            <a:r>
              <a:rPr lang="en-US" altLang="en-US" sz="2800" i="1">
                <a:solidFill>
                  <a:srgbClr val="FF0000"/>
                </a:solidFill>
                <a:latin typeface="Arial" charset="0"/>
              </a:rPr>
              <a:t>–</a:t>
            </a:r>
            <a:r>
              <a:rPr lang="en-US" altLang="en-US" sz="2800" i="1">
                <a:solidFill>
                  <a:srgbClr val="FF0000"/>
                </a:solidFill>
              </a:rPr>
              <a:t> </a:t>
            </a:r>
            <a:r>
              <a:rPr lang="en-US" altLang="en-US" sz="2800">
                <a:solidFill>
                  <a:srgbClr val="FF0000"/>
                </a:solidFill>
              </a:rPr>
              <a:t>14</a:t>
            </a:r>
            <a:r>
              <a:rPr lang="en-US" altLang="en-US" sz="2800" i="1">
                <a:solidFill>
                  <a:srgbClr val="FF0000"/>
                </a:solidFill>
              </a:rPr>
              <a:t> 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7214" name="Text Box 46"/>
          <p:cNvSpPr txBox="1">
            <a:spLocks noChangeArrowheads="1"/>
          </p:cNvSpPr>
          <p:nvPr/>
        </p:nvSpPr>
        <p:spPr bwMode="auto">
          <a:xfrm>
            <a:off x="4114800" y="3276600"/>
            <a:ext cx="30591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sym typeface="Symbol" pitchFamily="18" charset="2"/>
              </a:rPr>
              <a:t>3</a:t>
            </a:r>
            <a:r>
              <a:rPr lang="en-US" altLang="en-US" sz="2800" i="1">
                <a:solidFill>
                  <a:srgbClr val="FF0000"/>
                </a:solidFill>
                <a:sym typeface="Symbol" pitchFamily="18" charset="2"/>
              </a:rPr>
              <a:t>n</a:t>
            </a:r>
            <a:r>
              <a:rPr lang="en-US" altLang="en-US" sz="2800" baseline="30000">
                <a:solidFill>
                  <a:srgbClr val="FF0000"/>
                </a:solidFill>
                <a:sym typeface="Symbol" pitchFamily="18" charset="2"/>
              </a:rPr>
              <a:t>2</a:t>
            </a:r>
            <a:r>
              <a:rPr lang="en-US" altLang="en-US" sz="2800">
                <a:solidFill>
                  <a:srgbClr val="FF0000"/>
                </a:solidFill>
                <a:sym typeface="Symbol" pitchFamily="18" charset="2"/>
              </a:rPr>
              <a:t> – 26</a:t>
            </a:r>
            <a:r>
              <a:rPr lang="en-US" altLang="en-US" sz="2800" i="1">
                <a:solidFill>
                  <a:srgbClr val="FF0000"/>
                </a:solidFill>
                <a:sym typeface="Symbol" pitchFamily="18" charset="2"/>
              </a:rPr>
              <a:t>n</a:t>
            </a:r>
            <a:r>
              <a:rPr lang="en-US" altLang="en-US" sz="2800">
                <a:solidFill>
                  <a:srgbClr val="FF0000"/>
                </a:solidFill>
                <a:sym typeface="Symbol" pitchFamily="18" charset="2"/>
              </a:rPr>
              <a:t> + 35</a:t>
            </a:r>
            <a:r>
              <a:rPr lang="en-US" altLang="en-US" sz="2800" i="1">
                <a:solidFill>
                  <a:srgbClr val="FF0000"/>
                </a:solidFill>
                <a:sym typeface="Symbol" pitchFamily="18" charset="2"/>
              </a:rPr>
              <a:t> </a:t>
            </a:r>
            <a:endParaRPr lang="en-US" altLang="en-US" sz="2800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3581400" y="4953000"/>
            <a:ext cx="30908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sym typeface="Symbol" pitchFamily="18" charset="2"/>
              </a:rPr>
              <a:t>(</a:t>
            </a:r>
            <a:r>
              <a:rPr lang="en-US" altLang="en-US" sz="2800" i="1">
                <a:solidFill>
                  <a:srgbClr val="FF0000"/>
                </a:solidFill>
                <a:sym typeface="Symbol" pitchFamily="18" charset="2"/>
              </a:rPr>
              <a:t>z</a:t>
            </a:r>
            <a:r>
              <a:rPr lang="en-US" altLang="en-US" sz="2800">
                <a:solidFill>
                  <a:srgbClr val="FF0000"/>
                </a:solidFill>
                <a:sym typeface="Symbol" pitchFamily="18" charset="2"/>
              </a:rPr>
              <a:t> + 3)(</a:t>
            </a:r>
            <a:r>
              <a:rPr lang="en-US" altLang="en-US" sz="2800" i="1">
                <a:solidFill>
                  <a:srgbClr val="FF0000"/>
                </a:solidFill>
                <a:sym typeface="Symbol" pitchFamily="18" charset="2"/>
              </a:rPr>
              <a:t>z</a:t>
            </a:r>
            <a:r>
              <a:rPr lang="en-US" altLang="en-US" sz="2800">
                <a:solidFill>
                  <a:srgbClr val="FF0000"/>
                </a:solidFill>
                <a:sym typeface="Symbol" pitchFamily="18" charset="2"/>
              </a:rPr>
              <a:t> + 12)</a:t>
            </a:r>
            <a:r>
              <a:rPr lang="en-US" altLang="en-US" sz="2800" i="1">
                <a:solidFill>
                  <a:srgbClr val="FF0000"/>
                </a:solidFill>
                <a:sym typeface="Symbol" pitchFamily="18" charset="2"/>
              </a:rPr>
              <a:t> </a:t>
            </a:r>
            <a:endParaRPr lang="en-US" altLang="en-US" sz="2800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7216" name="Text Box 48"/>
          <p:cNvSpPr txBox="1">
            <a:spLocks noChangeArrowheads="1"/>
          </p:cNvSpPr>
          <p:nvPr/>
        </p:nvSpPr>
        <p:spPr bwMode="auto">
          <a:xfrm>
            <a:off x="3429000" y="4510088"/>
            <a:ext cx="30718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 (</a:t>
            </a:r>
            <a:r>
              <a:rPr lang="en-US" altLang="en-US" sz="2800" i="1">
                <a:solidFill>
                  <a:srgbClr val="FF0000"/>
                </a:solidFill>
              </a:rPr>
              <a:t>x</a:t>
            </a:r>
            <a:r>
              <a:rPr lang="en-US" altLang="en-US" sz="2800">
                <a:solidFill>
                  <a:srgbClr val="FF0000"/>
                </a:solidFill>
              </a:rPr>
              <a:t> </a:t>
            </a:r>
            <a:r>
              <a:rPr lang="en-US" altLang="en-US" sz="2800">
                <a:solidFill>
                  <a:srgbClr val="FF0000"/>
                </a:solidFill>
                <a:latin typeface="Arial" charset="0"/>
              </a:rPr>
              <a:t>–</a:t>
            </a:r>
            <a:r>
              <a:rPr lang="en-US" altLang="en-US" sz="2800">
                <a:solidFill>
                  <a:srgbClr val="FF0000"/>
                </a:solidFill>
              </a:rPr>
              <a:t> 4)(</a:t>
            </a:r>
            <a:r>
              <a:rPr lang="en-US" altLang="en-US" sz="2800" i="1">
                <a:solidFill>
                  <a:srgbClr val="FF0000"/>
                </a:solidFill>
              </a:rPr>
              <a:t>x</a:t>
            </a:r>
            <a:r>
              <a:rPr lang="en-US" altLang="en-US" sz="2800">
                <a:solidFill>
                  <a:srgbClr val="FF0000"/>
                </a:solidFill>
              </a:rPr>
              <a:t> + 8) </a:t>
            </a:r>
            <a:r>
              <a:rPr lang="en-US" altLang="en-US" sz="2800" i="1">
                <a:solidFill>
                  <a:srgbClr val="FF0000"/>
                </a:solidFill>
              </a:rPr>
              <a:t> 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3643313" y="5486400"/>
            <a:ext cx="30622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sym typeface="Symbol" pitchFamily="18" charset="2"/>
              </a:rPr>
              <a:t>(</a:t>
            </a:r>
            <a:r>
              <a:rPr lang="en-US" altLang="en-US" sz="2800" i="1">
                <a:solidFill>
                  <a:srgbClr val="FF0000"/>
                </a:solidFill>
                <a:sym typeface="Symbol" pitchFamily="18" charset="2"/>
              </a:rPr>
              <a:t>h</a:t>
            </a:r>
            <a:r>
              <a:rPr lang="en-US" altLang="en-US" sz="2800">
                <a:solidFill>
                  <a:srgbClr val="FF0000"/>
                </a:solidFill>
                <a:sym typeface="Symbol" pitchFamily="18" charset="2"/>
              </a:rPr>
              <a:t> – 8)(</a:t>
            </a:r>
            <a:r>
              <a:rPr lang="en-US" altLang="en-US" sz="2800" i="1">
                <a:solidFill>
                  <a:srgbClr val="FF0000"/>
                </a:solidFill>
                <a:sym typeface="Symbol" pitchFamily="18" charset="2"/>
              </a:rPr>
              <a:t>h</a:t>
            </a:r>
            <a:r>
              <a:rPr lang="en-US" altLang="en-US" sz="2800">
                <a:solidFill>
                  <a:srgbClr val="FF0000"/>
                </a:solidFill>
                <a:sym typeface="Symbol" pitchFamily="18" charset="2"/>
              </a:rPr>
              <a:t> – 9)  </a:t>
            </a:r>
            <a:r>
              <a:rPr lang="en-US" altLang="en-US" sz="2800" i="1">
                <a:solidFill>
                  <a:srgbClr val="FF0000"/>
                </a:solidFill>
                <a:sym typeface="Symbol" pitchFamily="18" charset="2"/>
              </a:rPr>
              <a:t> </a:t>
            </a:r>
            <a:endParaRPr lang="en-US" altLang="en-US" sz="2800">
              <a:solidFill>
                <a:srgbClr val="FF0000"/>
              </a:solidFill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utoUpdateAnimBg="0"/>
      <p:bldP spid="7207" grpId="0"/>
      <p:bldP spid="7214" grpId="0"/>
      <p:bldP spid="7215" grpId="0" autoUpdateAnimBg="0"/>
      <p:bldP spid="7216" grpId="0"/>
      <p:bldP spid="721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381000" y="1524000"/>
            <a:ext cx="8237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Factor each trinomial. Check your answer.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21507" name="Text Box 6"/>
          <p:cNvSpPr txBox="1">
            <a:spLocks noChangeArrowheads="1"/>
          </p:cNvSpPr>
          <p:nvPr/>
        </p:nvSpPr>
        <p:spPr bwMode="auto">
          <a:xfrm>
            <a:off x="974725" y="2012950"/>
            <a:ext cx="2771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3</a:t>
            </a:r>
            <a:r>
              <a:rPr lang="en-US" altLang="en-US" b="1" i="1"/>
              <a:t>x</a:t>
            </a:r>
            <a:r>
              <a:rPr lang="en-US" altLang="en-US" b="1" baseline="30000"/>
              <a:t>2</a:t>
            </a:r>
            <a:r>
              <a:rPr lang="en-US" altLang="en-US" b="1"/>
              <a:t> + 13</a:t>
            </a:r>
            <a:r>
              <a:rPr lang="en-US" altLang="en-US" b="1" i="1"/>
              <a:t>x</a:t>
            </a:r>
            <a:r>
              <a:rPr lang="en-US" altLang="en-US" b="1"/>
              <a:t> + 12</a:t>
            </a:r>
          </a:p>
        </p:txBody>
      </p:sp>
      <p:sp>
        <p:nvSpPr>
          <p:cNvPr id="160781" name="Text Box 13"/>
          <p:cNvSpPr txBox="1">
            <a:spLocks noChangeArrowheads="1"/>
          </p:cNvSpPr>
          <p:nvPr/>
        </p:nvSpPr>
        <p:spPr bwMode="auto">
          <a:xfrm>
            <a:off x="4343400" y="2073275"/>
            <a:ext cx="458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 = 3 and c = 12, </a:t>
            </a:r>
          </a:p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Outer + Inner = 13.</a:t>
            </a: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746125" y="3124200"/>
            <a:ext cx="5683250" cy="1493838"/>
            <a:chOff x="470" y="1968"/>
            <a:chExt cx="3580" cy="941"/>
          </a:xfrm>
        </p:grpSpPr>
        <p:sp>
          <p:nvSpPr>
            <p:cNvPr id="21528" name="Text Box 15"/>
            <p:cNvSpPr txBox="1">
              <a:spLocks noChangeArrowheads="1"/>
            </p:cNvSpPr>
            <p:nvPr/>
          </p:nvSpPr>
          <p:spPr bwMode="auto">
            <a:xfrm>
              <a:off x="470" y="1968"/>
              <a:ext cx="319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Factors of 3  </a:t>
              </a:r>
              <a:r>
                <a:rPr lang="en-US" altLang="en-US" sz="2000" b="1">
                  <a:solidFill>
                    <a:srgbClr val="33CC33"/>
                  </a:solidFill>
                  <a:latin typeface="Arial" charset="0"/>
                </a:rPr>
                <a:t>Factors of 12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Outer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latin typeface="Arial" charset="0"/>
                </a:rPr>
                <a:t>+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Inner</a:t>
              </a:r>
            </a:p>
          </p:txBody>
        </p:sp>
        <p:sp>
          <p:nvSpPr>
            <p:cNvPr id="21529" name="Line 16"/>
            <p:cNvSpPr>
              <a:spLocks noChangeShapeType="1"/>
            </p:cNvSpPr>
            <p:nvPr/>
          </p:nvSpPr>
          <p:spPr bwMode="auto">
            <a:xfrm>
              <a:off x="480" y="2201"/>
              <a:ext cx="31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0" name="Text Box 17"/>
            <p:cNvSpPr txBox="1">
              <a:spLocks noChangeArrowheads="1"/>
            </p:cNvSpPr>
            <p:nvPr/>
          </p:nvSpPr>
          <p:spPr bwMode="auto">
            <a:xfrm>
              <a:off x="662" y="2208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1531" name="Line 18"/>
            <p:cNvSpPr>
              <a:spLocks noChangeShapeType="1"/>
            </p:cNvSpPr>
            <p:nvPr/>
          </p:nvSpPr>
          <p:spPr bwMode="auto">
            <a:xfrm>
              <a:off x="1488" y="2009"/>
              <a:ext cx="0" cy="82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2" name="Text Box 19"/>
            <p:cNvSpPr txBox="1">
              <a:spLocks noChangeArrowheads="1"/>
            </p:cNvSpPr>
            <p:nvPr/>
          </p:nvSpPr>
          <p:spPr bwMode="auto">
            <a:xfrm>
              <a:off x="1589" y="2228"/>
              <a:ext cx="7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12</a:t>
              </a:r>
            </a:p>
          </p:txBody>
        </p:sp>
        <p:sp>
          <p:nvSpPr>
            <p:cNvPr id="21533" name="Text Box 20"/>
            <p:cNvSpPr txBox="1">
              <a:spLocks noChangeArrowheads="1"/>
            </p:cNvSpPr>
            <p:nvPr/>
          </p:nvSpPr>
          <p:spPr bwMode="auto">
            <a:xfrm>
              <a:off x="2511" y="2237"/>
              <a:ext cx="135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1(12)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3(1)</a:t>
              </a:r>
              <a:r>
                <a:rPr lang="en-US" altLang="en-US" sz="2000" b="1">
                  <a:latin typeface="Arial" charset="0"/>
                </a:rPr>
                <a:t> = 15 </a:t>
              </a:r>
            </a:p>
          </p:txBody>
        </p:sp>
        <p:sp>
          <p:nvSpPr>
            <p:cNvPr id="21534" name="Text Box 21"/>
            <p:cNvSpPr txBox="1">
              <a:spLocks noChangeArrowheads="1"/>
            </p:cNvSpPr>
            <p:nvPr/>
          </p:nvSpPr>
          <p:spPr bwMode="auto">
            <a:xfrm>
              <a:off x="662" y="2431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1535" name="Text Box 22"/>
            <p:cNvSpPr txBox="1">
              <a:spLocks noChangeArrowheads="1"/>
            </p:cNvSpPr>
            <p:nvPr/>
          </p:nvSpPr>
          <p:spPr bwMode="auto">
            <a:xfrm>
              <a:off x="1589" y="2424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21536" name="Text Box 23"/>
            <p:cNvSpPr txBox="1">
              <a:spLocks noChangeArrowheads="1"/>
            </p:cNvSpPr>
            <p:nvPr/>
          </p:nvSpPr>
          <p:spPr bwMode="auto">
            <a:xfrm>
              <a:off x="2511" y="2424"/>
              <a:ext cx="12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1(6)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3(2)</a:t>
              </a:r>
              <a:r>
                <a:rPr lang="en-US" altLang="en-US" sz="2000" b="1">
                  <a:latin typeface="Arial" charset="0"/>
                </a:rPr>
                <a:t> = 12 </a:t>
              </a:r>
            </a:p>
          </p:txBody>
        </p:sp>
        <p:sp>
          <p:nvSpPr>
            <p:cNvPr id="21537" name="Text Box 24"/>
            <p:cNvSpPr txBox="1">
              <a:spLocks noChangeArrowheads="1"/>
            </p:cNvSpPr>
            <p:nvPr/>
          </p:nvSpPr>
          <p:spPr bwMode="auto">
            <a:xfrm>
              <a:off x="672" y="2623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1538" name="Text Box 25"/>
            <p:cNvSpPr txBox="1">
              <a:spLocks noChangeArrowheads="1"/>
            </p:cNvSpPr>
            <p:nvPr/>
          </p:nvSpPr>
          <p:spPr bwMode="auto">
            <a:xfrm>
              <a:off x="1580" y="2616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21539" name="Text Box 26"/>
            <p:cNvSpPr txBox="1">
              <a:spLocks noChangeArrowheads="1"/>
            </p:cNvSpPr>
            <p:nvPr/>
          </p:nvSpPr>
          <p:spPr bwMode="auto">
            <a:xfrm>
              <a:off x="2521" y="2616"/>
              <a:ext cx="12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1(4)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3(3)</a:t>
              </a:r>
              <a:r>
                <a:rPr lang="en-US" altLang="en-US" sz="2000" b="1">
                  <a:latin typeface="Arial" charset="0"/>
                </a:rPr>
                <a:t> = 13 </a:t>
              </a:r>
            </a:p>
          </p:txBody>
        </p:sp>
        <p:sp>
          <p:nvSpPr>
            <p:cNvPr id="21540" name="Rectangle 30"/>
            <p:cNvSpPr>
              <a:spLocks noChangeArrowheads="1"/>
            </p:cNvSpPr>
            <p:nvPr/>
          </p:nvSpPr>
          <p:spPr bwMode="auto">
            <a:xfrm>
              <a:off x="3708" y="2105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21541" name="Rectangle 31"/>
            <p:cNvSpPr>
              <a:spLocks noChangeArrowheads="1"/>
            </p:cNvSpPr>
            <p:nvPr/>
          </p:nvSpPr>
          <p:spPr bwMode="auto">
            <a:xfrm>
              <a:off x="3648" y="2344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21542" name="Text Box 33"/>
            <p:cNvSpPr txBox="1">
              <a:spLocks noChangeArrowheads="1"/>
            </p:cNvSpPr>
            <p:nvPr/>
          </p:nvSpPr>
          <p:spPr bwMode="auto">
            <a:xfrm>
              <a:off x="3666" y="2544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21543" name="Line 34"/>
            <p:cNvSpPr>
              <a:spLocks noChangeShapeType="1"/>
            </p:cNvSpPr>
            <p:nvPr/>
          </p:nvSpPr>
          <p:spPr bwMode="auto">
            <a:xfrm>
              <a:off x="2544" y="2016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0803" name="Text Box 35"/>
          <p:cNvSpPr txBox="1">
            <a:spLocks noChangeArrowheads="1"/>
          </p:cNvSpPr>
          <p:nvPr/>
        </p:nvSpPr>
        <p:spPr bwMode="auto">
          <a:xfrm>
            <a:off x="990600" y="5027613"/>
            <a:ext cx="2609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+ 3)(3</a:t>
            </a:r>
            <a:r>
              <a:rPr lang="en-US" altLang="en-US" i="1"/>
              <a:t>x</a:t>
            </a:r>
            <a:r>
              <a:rPr lang="en-US" altLang="en-US"/>
              <a:t> + 4)</a:t>
            </a:r>
          </a:p>
        </p:txBody>
      </p:sp>
      <p:sp>
        <p:nvSpPr>
          <p:cNvPr id="160804" name="Text Box 36"/>
          <p:cNvSpPr txBox="1">
            <a:spLocks noChangeArrowheads="1"/>
          </p:cNvSpPr>
          <p:nvPr/>
        </p:nvSpPr>
        <p:spPr bwMode="auto">
          <a:xfrm>
            <a:off x="990600" y="5484813"/>
            <a:ext cx="7348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i="1"/>
              <a:t>Check </a:t>
            </a:r>
            <a:r>
              <a:rPr lang="en-US" altLang="en-US" i="1"/>
              <a:t> 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+ 3)(3</a:t>
            </a:r>
            <a:r>
              <a:rPr lang="en-US" altLang="en-US" i="1"/>
              <a:t>x</a:t>
            </a:r>
            <a:r>
              <a:rPr lang="en-US" altLang="en-US"/>
              <a:t> + 4) = 3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+ 4</a:t>
            </a:r>
            <a:r>
              <a:rPr lang="en-US" altLang="en-US" i="1"/>
              <a:t>x</a:t>
            </a:r>
            <a:r>
              <a:rPr lang="en-US" altLang="en-US"/>
              <a:t> + 9</a:t>
            </a:r>
            <a:r>
              <a:rPr lang="en-US" altLang="en-US" i="1"/>
              <a:t>x + </a:t>
            </a:r>
            <a:r>
              <a:rPr lang="en-US" altLang="en-US"/>
              <a:t>12</a:t>
            </a:r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4800600" y="5897563"/>
            <a:ext cx="3810000" cy="579437"/>
            <a:chOff x="2880" y="3715"/>
            <a:chExt cx="2112" cy="433"/>
          </a:xfrm>
        </p:grpSpPr>
        <p:sp>
          <p:nvSpPr>
            <p:cNvPr id="21526" name="Text Box 38"/>
            <p:cNvSpPr txBox="1">
              <a:spLocks noChangeArrowheads="1"/>
            </p:cNvSpPr>
            <p:nvPr/>
          </p:nvSpPr>
          <p:spPr bwMode="auto">
            <a:xfrm>
              <a:off x="2880" y="3743"/>
              <a:ext cx="1810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= 3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+ 13</a:t>
              </a:r>
              <a:r>
                <a:rPr lang="en-US" altLang="en-US" i="1"/>
                <a:t>x + </a:t>
              </a:r>
              <a:r>
                <a:rPr lang="en-US" altLang="en-US"/>
                <a:t>12 </a:t>
              </a:r>
            </a:p>
          </p:txBody>
        </p:sp>
        <p:sp>
          <p:nvSpPr>
            <p:cNvPr id="21527" name="Text Box 39"/>
            <p:cNvSpPr txBox="1">
              <a:spLocks noChangeArrowheads="1"/>
            </p:cNvSpPr>
            <p:nvPr/>
          </p:nvSpPr>
          <p:spPr bwMode="auto">
            <a:xfrm>
              <a:off x="4608" y="3715"/>
              <a:ext cx="384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</p:grpSp>
      <p:sp>
        <p:nvSpPr>
          <p:cNvPr id="160808" name="Text Box 40"/>
          <p:cNvSpPr txBox="1">
            <a:spLocks noChangeArrowheads="1"/>
          </p:cNvSpPr>
          <p:nvPr/>
        </p:nvSpPr>
        <p:spPr bwMode="auto">
          <a:xfrm>
            <a:off x="4479925" y="5029200"/>
            <a:ext cx="299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the Foil method.</a:t>
            </a:r>
          </a:p>
        </p:txBody>
      </p: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1295400" y="4572000"/>
            <a:ext cx="1828800" cy="533400"/>
            <a:chOff x="816" y="2880"/>
            <a:chExt cx="1152" cy="336"/>
          </a:xfrm>
        </p:grpSpPr>
        <p:sp>
          <p:nvSpPr>
            <p:cNvPr id="21522" name="Line 42"/>
            <p:cNvSpPr>
              <a:spLocks noChangeShapeType="1"/>
            </p:cNvSpPr>
            <p:nvPr/>
          </p:nvSpPr>
          <p:spPr bwMode="auto">
            <a:xfrm flipH="1">
              <a:off x="816" y="2880"/>
              <a:ext cx="192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3" name="Line 43"/>
            <p:cNvSpPr>
              <a:spLocks noChangeShapeType="1"/>
            </p:cNvSpPr>
            <p:nvPr/>
          </p:nvSpPr>
          <p:spPr bwMode="auto">
            <a:xfrm>
              <a:off x="1008" y="2880"/>
              <a:ext cx="432" cy="2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4" name="Line 44"/>
            <p:cNvSpPr>
              <a:spLocks noChangeShapeType="1"/>
            </p:cNvSpPr>
            <p:nvPr/>
          </p:nvSpPr>
          <p:spPr bwMode="auto">
            <a:xfrm flipH="1">
              <a:off x="1248" y="2880"/>
              <a:ext cx="624" cy="336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5" name="Line 45"/>
            <p:cNvSpPr>
              <a:spLocks noChangeShapeType="1"/>
            </p:cNvSpPr>
            <p:nvPr/>
          </p:nvSpPr>
          <p:spPr bwMode="auto">
            <a:xfrm>
              <a:off x="1872" y="2880"/>
              <a:ext cx="96" cy="336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15" name="Text Box 4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2c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1516" name="Group 48"/>
          <p:cNvGrpSpPr>
            <a:grpSpLocks/>
          </p:cNvGrpSpPr>
          <p:nvPr/>
        </p:nvGrpSpPr>
        <p:grpSpPr bwMode="auto">
          <a:xfrm>
            <a:off x="1066800" y="2514600"/>
            <a:ext cx="3108325" cy="457200"/>
            <a:chOff x="816" y="1584"/>
            <a:chExt cx="1958" cy="288"/>
          </a:xfrm>
        </p:grpSpPr>
        <p:sp>
          <p:nvSpPr>
            <p:cNvPr id="21517" name="Text Box 49"/>
            <p:cNvSpPr txBox="1">
              <a:spLocks noChangeArrowheads="1"/>
            </p:cNvSpPr>
            <p:nvPr/>
          </p:nvSpPr>
          <p:spPr bwMode="auto">
            <a:xfrm>
              <a:off x="816" y="1584"/>
              <a:ext cx="19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 </a:t>
              </a:r>
              <a:r>
                <a:rPr lang="en-US" altLang="en-US" i="1"/>
                <a:t>x</a:t>
              </a:r>
              <a:r>
                <a:rPr lang="en-US" altLang="en-US"/>
                <a:t> +   )(   </a:t>
              </a:r>
              <a:r>
                <a:rPr lang="en-US" altLang="en-US" i="1"/>
                <a:t>x</a:t>
              </a:r>
              <a:r>
                <a:rPr lang="en-US" altLang="en-US"/>
                <a:t> +   )</a:t>
              </a:r>
            </a:p>
          </p:txBody>
        </p:sp>
        <p:sp>
          <p:nvSpPr>
            <p:cNvPr id="21518" name="Text Box 50"/>
            <p:cNvSpPr txBox="1">
              <a:spLocks noChangeArrowheads="1"/>
            </p:cNvSpPr>
            <p:nvPr/>
          </p:nvSpPr>
          <p:spPr bwMode="auto">
            <a:xfrm>
              <a:off x="979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1519" name="Text Box 51"/>
            <p:cNvSpPr txBox="1">
              <a:spLocks noChangeArrowheads="1"/>
            </p:cNvSpPr>
            <p:nvPr/>
          </p:nvSpPr>
          <p:spPr bwMode="auto">
            <a:xfrm>
              <a:off x="1576" y="1653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1520" name="Text Box 52"/>
            <p:cNvSpPr txBox="1">
              <a:spLocks noChangeArrowheads="1"/>
            </p:cNvSpPr>
            <p:nvPr/>
          </p:nvSpPr>
          <p:spPr bwMode="auto">
            <a:xfrm>
              <a:off x="1920" y="163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1521" name="Text Box 53"/>
            <p:cNvSpPr txBox="1">
              <a:spLocks noChangeArrowheads="1"/>
            </p:cNvSpPr>
            <p:nvPr/>
          </p:nvSpPr>
          <p:spPr bwMode="auto">
            <a:xfrm>
              <a:off x="2496" y="1641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0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0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60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0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0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60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81" grpId="0"/>
      <p:bldP spid="160803" grpId="0"/>
      <p:bldP spid="160804" grpId="0"/>
      <p:bldP spid="16080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5"/>
          <p:cNvSpPr txBox="1">
            <a:spLocks noChangeArrowheads="1"/>
          </p:cNvSpPr>
          <p:nvPr/>
        </p:nvSpPr>
        <p:spPr bwMode="auto">
          <a:xfrm>
            <a:off x="685800" y="2333625"/>
            <a:ext cx="78644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When </a:t>
            </a:r>
            <a:r>
              <a:rPr lang="en-US" altLang="en-US" i="1"/>
              <a:t>c</a:t>
            </a:r>
            <a:r>
              <a:rPr lang="en-US" altLang="en-US"/>
              <a:t> is negative, one factor of </a:t>
            </a:r>
            <a:r>
              <a:rPr lang="en-US" altLang="en-US" i="1"/>
              <a:t>c</a:t>
            </a:r>
            <a:r>
              <a:rPr lang="en-US" altLang="en-US"/>
              <a:t> will be positive and the other factor will be negative. Only some of the factors are shown in the examples, but you may need to check all of the possibilities.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5"/>
          <p:cNvSpPr txBox="1">
            <a:spLocks noChangeArrowheads="1"/>
          </p:cNvSpPr>
          <p:nvPr/>
        </p:nvSpPr>
        <p:spPr bwMode="auto">
          <a:xfrm>
            <a:off x="-152400" y="990600"/>
            <a:ext cx="944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3A: Factoring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ax</a:t>
            </a:r>
            <a:r>
              <a:rPr lang="en-US" altLang="en-US" baseline="30000">
                <a:solidFill>
                  <a:srgbClr val="006699"/>
                </a:solidFill>
                <a:latin typeface="Arial Black" pitchFamily="34" charset="0"/>
              </a:rPr>
              <a:t>2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+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bx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+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c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When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c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is Negative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3555" name="Text Box 6"/>
          <p:cNvSpPr txBox="1">
            <a:spLocks noChangeArrowheads="1"/>
          </p:cNvSpPr>
          <p:nvPr/>
        </p:nvSpPr>
        <p:spPr bwMode="auto">
          <a:xfrm>
            <a:off x="381000" y="1524000"/>
            <a:ext cx="8237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Factor each trinomial. Check your answer.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23556" name="Text Box 7"/>
          <p:cNvSpPr txBox="1">
            <a:spLocks noChangeArrowheads="1"/>
          </p:cNvSpPr>
          <p:nvPr/>
        </p:nvSpPr>
        <p:spPr bwMode="auto">
          <a:xfrm>
            <a:off x="974725" y="2014538"/>
            <a:ext cx="2592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3</a:t>
            </a:r>
            <a:r>
              <a:rPr lang="en-US" altLang="en-US" b="1" i="1"/>
              <a:t>n</a:t>
            </a:r>
            <a:r>
              <a:rPr lang="en-US" altLang="en-US" b="1" baseline="30000"/>
              <a:t>2</a:t>
            </a:r>
            <a:r>
              <a:rPr lang="en-US" altLang="en-US" b="1"/>
              <a:t> + 11</a:t>
            </a:r>
            <a:r>
              <a:rPr lang="en-US" altLang="en-US" b="1" i="1"/>
              <a:t>n</a:t>
            </a:r>
            <a:r>
              <a:rPr lang="en-US" altLang="en-US" b="1"/>
              <a:t> </a:t>
            </a:r>
            <a:r>
              <a:rPr lang="en-US" altLang="en-US" b="1">
                <a:latin typeface="Arial" charset="0"/>
              </a:rPr>
              <a:t>–</a:t>
            </a:r>
            <a:r>
              <a:rPr lang="en-US" altLang="en-US" b="1"/>
              <a:t> 4 </a:t>
            </a:r>
          </a:p>
        </p:txBody>
      </p:sp>
      <p:grpSp>
        <p:nvGrpSpPr>
          <p:cNvPr id="23557" name="Group 15"/>
          <p:cNvGrpSpPr>
            <a:grpSpLocks/>
          </p:cNvGrpSpPr>
          <p:nvPr/>
        </p:nvGrpSpPr>
        <p:grpSpPr bwMode="auto">
          <a:xfrm>
            <a:off x="1295400" y="2514600"/>
            <a:ext cx="3025775" cy="457200"/>
            <a:chOff x="816" y="1584"/>
            <a:chExt cx="1906" cy="288"/>
          </a:xfrm>
        </p:grpSpPr>
        <p:sp>
          <p:nvSpPr>
            <p:cNvPr id="23591" name="Text Box 9"/>
            <p:cNvSpPr txBox="1">
              <a:spLocks noChangeArrowheads="1"/>
            </p:cNvSpPr>
            <p:nvPr/>
          </p:nvSpPr>
          <p:spPr bwMode="auto">
            <a:xfrm>
              <a:off x="816" y="1584"/>
              <a:ext cx="19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 </a:t>
              </a:r>
              <a:r>
                <a:rPr lang="en-US" altLang="en-US" i="1"/>
                <a:t>n</a:t>
              </a:r>
              <a:r>
                <a:rPr lang="en-US" altLang="en-US"/>
                <a:t> +   )(   </a:t>
              </a:r>
              <a:r>
                <a:rPr lang="en-US" altLang="en-US" i="1"/>
                <a:t>n</a:t>
              </a:r>
              <a:r>
                <a:rPr lang="en-US" altLang="en-US"/>
                <a:t>+   )</a:t>
              </a:r>
            </a:p>
          </p:txBody>
        </p:sp>
        <p:sp>
          <p:nvSpPr>
            <p:cNvPr id="23592" name="Text Box 10"/>
            <p:cNvSpPr txBox="1">
              <a:spLocks noChangeArrowheads="1"/>
            </p:cNvSpPr>
            <p:nvPr/>
          </p:nvSpPr>
          <p:spPr bwMode="auto">
            <a:xfrm>
              <a:off x="979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3593" name="Text Box 11"/>
            <p:cNvSpPr txBox="1">
              <a:spLocks noChangeArrowheads="1"/>
            </p:cNvSpPr>
            <p:nvPr/>
          </p:nvSpPr>
          <p:spPr bwMode="auto">
            <a:xfrm>
              <a:off x="1564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3594" name="Text Box 12"/>
            <p:cNvSpPr txBox="1">
              <a:spLocks noChangeArrowheads="1"/>
            </p:cNvSpPr>
            <p:nvPr/>
          </p:nvSpPr>
          <p:spPr bwMode="auto">
            <a:xfrm>
              <a:off x="1900" y="163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3595" name="Text Box 13"/>
            <p:cNvSpPr txBox="1">
              <a:spLocks noChangeArrowheads="1"/>
            </p:cNvSpPr>
            <p:nvPr/>
          </p:nvSpPr>
          <p:spPr bwMode="auto">
            <a:xfrm>
              <a:off x="2428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62830" name="Text Box 14"/>
          <p:cNvSpPr txBox="1">
            <a:spLocks noChangeArrowheads="1"/>
          </p:cNvSpPr>
          <p:nvPr/>
        </p:nvSpPr>
        <p:spPr bwMode="auto">
          <a:xfrm>
            <a:off x="4556125" y="2073275"/>
            <a:ext cx="458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 = 3 and c = – 4, </a:t>
            </a:r>
          </a:p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Outer + Inner = 11 .</a:t>
            </a:r>
          </a:p>
        </p:txBody>
      </p:sp>
      <p:sp>
        <p:nvSpPr>
          <p:cNvPr id="162849" name="Text Box 33"/>
          <p:cNvSpPr txBox="1">
            <a:spLocks noChangeArrowheads="1"/>
          </p:cNvSpPr>
          <p:nvPr/>
        </p:nvSpPr>
        <p:spPr bwMode="auto">
          <a:xfrm>
            <a:off x="990600" y="5334000"/>
            <a:ext cx="255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(</a:t>
            </a:r>
            <a:r>
              <a:rPr lang="en-US" altLang="en-US" i="1"/>
              <a:t>n</a:t>
            </a:r>
            <a:r>
              <a:rPr lang="en-US" altLang="en-US"/>
              <a:t> + 4)(3</a:t>
            </a:r>
            <a:r>
              <a:rPr lang="en-US" altLang="en-US" i="1"/>
              <a:t>n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1)</a:t>
            </a:r>
          </a:p>
        </p:txBody>
      </p:sp>
      <p:sp>
        <p:nvSpPr>
          <p:cNvPr id="162850" name="Text Box 34"/>
          <p:cNvSpPr txBox="1">
            <a:spLocks noChangeArrowheads="1"/>
          </p:cNvSpPr>
          <p:nvPr/>
        </p:nvSpPr>
        <p:spPr bwMode="auto">
          <a:xfrm>
            <a:off x="990600" y="5715000"/>
            <a:ext cx="7051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i="1"/>
              <a:t>Check </a:t>
            </a:r>
            <a:r>
              <a:rPr lang="en-US" altLang="en-US" i="1"/>
              <a:t> </a:t>
            </a:r>
            <a:r>
              <a:rPr lang="en-US" altLang="en-US"/>
              <a:t>(</a:t>
            </a:r>
            <a:r>
              <a:rPr lang="en-US" altLang="en-US" i="1"/>
              <a:t>n</a:t>
            </a:r>
            <a:r>
              <a:rPr lang="en-US" altLang="en-US"/>
              <a:t> + 4)(3</a:t>
            </a:r>
            <a:r>
              <a:rPr lang="en-US" altLang="en-US" i="1"/>
              <a:t>n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1) = 3</a:t>
            </a:r>
            <a:r>
              <a:rPr lang="en-US" altLang="en-US" i="1"/>
              <a:t>n</a:t>
            </a:r>
            <a:r>
              <a:rPr lang="en-US" altLang="en-US" baseline="30000"/>
              <a:t>2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</a:t>
            </a:r>
            <a:r>
              <a:rPr lang="en-US" altLang="en-US" i="1"/>
              <a:t>n </a:t>
            </a:r>
            <a:r>
              <a:rPr lang="en-US" altLang="en-US"/>
              <a:t>+ 12</a:t>
            </a:r>
            <a:r>
              <a:rPr lang="en-US" altLang="en-US" i="1"/>
              <a:t>n </a:t>
            </a:r>
            <a:r>
              <a:rPr lang="en-US" altLang="en-US" i="1">
                <a:latin typeface="Arial" charset="0"/>
              </a:rPr>
              <a:t>–</a:t>
            </a:r>
            <a:r>
              <a:rPr lang="en-US" altLang="en-US" i="1"/>
              <a:t> </a:t>
            </a:r>
            <a:r>
              <a:rPr lang="en-US" altLang="en-US"/>
              <a:t>4</a:t>
            </a:r>
            <a:r>
              <a:rPr lang="en-US" altLang="en-US" i="1"/>
              <a:t> </a:t>
            </a:r>
          </a:p>
        </p:txBody>
      </p:sp>
      <p:grpSp>
        <p:nvGrpSpPr>
          <p:cNvPr id="3" name="Group 53"/>
          <p:cNvGrpSpPr>
            <a:grpSpLocks/>
          </p:cNvGrpSpPr>
          <p:nvPr/>
        </p:nvGrpSpPr>
        <p:grpSpPr bwMode="auto">
          <a:xfrm>
            <a:off x="4724400" y="5943600"/>
            <a:ext cx="3124200" cy="579438"/>
            <a:chOff x="2928" y="3744"/>
            <a:chExt cx="1968" cy="365"/>
          </a:xfrm>
        </p:grpSpPr>
        <p:sp>
          <p:nvSpPr>
            <p:cNvPr id="23589" name="Text Box 36"/>
            <p:cNvSpPr txBox="1">
              <a:spLocks noChangeArrowheads="1"/>
            </p:cNvSpPr>
            <p:nvPr/>
          </p:nvSpPr>
          <p:spPr bwMode="auto">
            <a:xfrm>
              <a:off x="2928" y="3816"/>
              <a:ext cx="18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= 3</a:t>
              </a:r>
              <a:r>
                <a:rPr lang="en-US" altLang="en-US" i="1"/>
                <a:t>n</a:t>
              </a:r>
              <a:r>
                <a:rPr lang="en-US" altLang="en-US" baseline="30000"/>
                <a:t>2</a:t>
              </a:r>
              <a:r>
                <a:rPr lang="en-US" altLang="en-US"/>
                <a:t> + 11</a:t>
              </a:r>
              <a:r>
                <a:rPr lang="en-US" altLang="en-US" i="1"/>
                <a:t>n </a:t>
              </a:r>
              <a:r>
                <a:rPr lang="en-US" altLang="en-US" i="1">
                  <a:latin typeface="Arial" charset="0"/>
                </a:rPr>
                <a:t>–</a:t>
              </a:r>
              <a:r>
                <a:rPr lang="en-US" altLang="en-US" i="1"/>
                <a:t> </a:t>
              </a:r>
              <a:r>
                <a:rPr lang="en-US" altLang="en-US"/>
                <a:t>4</a:t>
              </a:r>
              <a:r>
                <a:rPr lang="en-US" altLang="en-US" i="1"/>
                <a:t>  </a:t>
              </a:r>
              <a:r>
                <a:rPr lang="en-US" altLang="en-US"/>
                <a:t> </a:t>
              </a:r>
            </a:p>
          </p:txBody>
        </p:sp>
        <p:sp>
          <p:nvSpPr>
            <p:cNvPr id="23590" name="Text Box 37"/>
            <p:cNvSpPr txBox="1">
              <a:spLocks noChangeArrowheads="1"/>
            </p:cNvSpPr>
            <p:nvPr/>
          </p:nvSpPr>
          <p:spPr bwMode="auto">
            <a:xfrm>
              <a:off x="4495" y="3744"/>
              <a:ext cx="40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</p:grpSp>
      <p:sp>
        <p:nvSpPr>
          <p:cNvPr id="162854" name="Text Box 38"/>
          <p:cNvSpPr txBox="1">
            <a:spLocks noChangeArrowheads="1"/>
          </p:cNvSpPr>
          <p:nvPr/>
        </p:nvSpPr>
        <p:spPr bwMode="auto">
          <a:xfrm>
            <a:off x="4479925" y="5334000"/>
            <a:ext cx="299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the Foil method.</a:t>
            </a:r>
          </a:p>
        </p:txBody>
      </p: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1295400" y="4876800"/>
            <a:ext cx="1828800" cy="533400"/>
            <a:chOff x="816" y="2880"/>
            <a:chExt cx="1152" cy="336"/>
          </a:xfrm>
        </p:grpSpPr>
        <p:sp>
          <p:nvSpPr>
            <p:cNvPr id="23585" name="Line 40"/>
            <p:cNvSpPr>
              <a:spLocks noChangeShapeType="1"/>
            </p:cNvSpPr>
            <p:nvPr/>
          </p:nvSpPr>
          <p:spPr bwMode="auto">
            <a:xfrm flipH="1">
              <a:off x="816" y="2880"/>
              <a:ext cx="192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6" name="Line 41"/>
            <p:cNvSpPr>
              <a:spLocks noChangeShapeType="1"/>
            </p:cNvSpPr>
            <p:nvPr/>
          </p:nvSpPr>
          <p:spPr bwMode="auto">
            <a:xfrm>
              <a:off x="1008" y="2880"/>
              <a:ext cx="432" cy="2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7" name="Line 42"/>
            <p:cNvSpPr>
              <a:spLocks noChangeShapeType="1"/>
            </p:cNvSpPr>
            <p:nvPr/>
          </p:nvSpPr>
          <p:spPr bwMode="auto">
            <a:xfrm flipH="1">
              <a:off x="1248" y="2880"/>
              <a:ext cx="624" cy="336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8" name="Line 43"/>
            <p:cNvSpPr>
              <a:spLocks noChangeShapeType="1"/>
            </p:cNvSpPr>
            <p:nvPr/>
          </p:nvSpPr>
          <p:spPr bwMode="auto">
            <a:xfrm>
              <a:off x="1872" y="2880"/>
              <a:ext cx="96" cy="336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52"/>
          <p:cNvGrpSpPr>
            <a:grpSpLocks/>
          </p:cNvGrpSpPr>
          <p:nvPr/>
        </p:nvGrpSpPr>
        <p:grpSpPr bwMode="auto">
          <a:xfrm>
            <a:off x="762000" y="3124200"/>
            <a:ext cx="5773738" cy="1800225"/>
            <a:chOff x="443" y="1986"/>
            <a:chExt cx="3637" cy="1134"/>
          </a:xfrm>
        </p:grpSpPr>
        <p:sp>
          <p:nvSpPr>
            <p:cNvPr id="23565" name="Text Box 17"/>
            <p:cNvSpPr txBox="1">
              <a:spLocks noChangeArrowheads="1"/>
            </p:cNvSpPr>
            <p:nvPr/>
          </p:nvSpPr>
          <p:spPr bwMode="auto">
            <a:xfrm>
              <a:off x="443" y="1986"/>
              <a:ext cx="3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Factors of 3  </a:t>
              </a:r>
              <a:r>
                <a:rPr lang="en-US" altLang="en-US" sz="2000" b="1">
                  <a:solidFill>
                    <a:srgbClr val="33CC33"/>
                  </a:solidFill>
                  <a:latin typeface="Arial" charset="0"/>
                </a:rPr>
                <a:t>Factors of </a:t>
              </a:r>
              <a:r>
                <a:rPr lang="en-US" altLang="en-US" b="1">
                  <a:solidFill>
                    <a:srgbClr val="00FF00"/>
                  </a:solidFill>
                  <a:latin typeface="Arial" charset="0"/>
                </a:rPr>
                <a:t>–</a:t>
              </a:r>
              <a:r>
                <a:rPr lang="en-US" altLang="en-US" sz="2000" b="1">
                  <a:solidFill>
                    <a:srgbClr val="33CC33"/>
                  </a:solidFill>
                  <a:latin typeface="Arial" charset="0"/>
                </a:rPr>
                <a:t>4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 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Outer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latin typeface="Arial" charset="0"/>
                </a:rPr>
                <a:t>+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Inner</a:t>
              </a:r>
            </a:p>
          </p:txBody>
        </p:sp>
        <p:sp>
          <p:nvSpPr>
            <p:cNvPr id="23566" name="Line 18"/>
            <p:cNvSpPr>
              <a:spLocks noChangeShapeType="1"/>
            </p:cNvSpPr>
            <p:nvPr/>
          </p:nvSpPr>
          <p:spPr bwMode="auto">
            <a:xfrm>
              <a:off x="471" y="2249"/>
              <a:ext cx="31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7" name="Text Box 19"/>
            <p:cNvSpPr txBox="1">
              <a:spLocks noChangeArrowheads="1"/>
            </p:cNvSpPr>
            <p:nvPr/>
          </p:nvSpPr>
          <p:spPr bwMode="auto">
            <a:xfrm>
              <a:off x="653" y="2256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3568" name="Text Box 20"/>
            <p:cNvSpPr txBox="1">
              <a:spLocks noChangeArrowheads="1"/>
            </p:cNvSpPr>
            <p:nvPr/>
          </p:nvSpPr>
          <p:spPr bwMode="auto">
            <a:xfrm>
              <a:off x="1571" y="2276"/>
              <a:ext cx="8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–1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 4</a:t>
              </a:r>
            </a:p>
          </p:txBody>
        </p:sp>
        <p:sp>
          <p:nvSpPr>
            <p:cNvPr id="23569" name="Text Box 21"/>
            <p:cNvSpPr txBox="1">
              <a:spLocks noChangeArrowheads="1"/>
            </p:cNvSpPr>
            <p:nvPr/>
          </p:nvSpPr>
          <p:spPr bwMode="auto">
            <a:xfrm>
              <a:off x="2502" y="2249"/>
              <a:ext cx="13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1(4)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3(–1)</a:t>
              </a:r>
              <a:r>
                <a:rPr lang="en-US" altLang="en-US" sz="2000" b="1">
                  <a:latin typeface="Arial" charset="0"/>
                </a:rPr>
                <a:t> = 1  </a:t>
              </a:r>
            </a:p>
          </p:txBody>
        </p:sp>
        <p:sp>
          <p:nvSpPr>
            <p:cNvPr id="23570" name="Text Box 22"/>
            <p:cNvSpPr txBox="1">
              <a:spLocks noChangeArrowheads="1"/>
            </p:cNvSpPr>
            <p:nvPr/>
          </p:nvSpPr>
          <p:spPr bwMode="auto">
            <a:xfrm>
              <a:off x="653" y="2470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3571" name="Text Box 23"/>
            <p:cNvSpPr txBox="1">
              <a:spLocks noChangeArrowheads="1"/>
            </p:cNvSpPr>
            <p:nvPr/>
          </p:nvSpPr>
          <p:spPr bwMode="auto">
            <a:xfrm>
              <a:off x="1515" y="2477"/>
              <a:ext cx="9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–2 </a:t>
              </a:r>
              <a:r>
                <a:rPr lang="en-US" altLang="en-US" sz="2000" b="1">
                  <a:latin typeface="Arial" charset="0"/>
                </a:rPr>
                <a:t>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 2</a:t>
              </a:r>
              <a:r>
                <a:rPr lang="en-US" altLang="en-US" sz="2000" b="1"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23572" name="Text Box 24"/>
            <p:cNvSpPr txBox="1">
              <a:spLocks noChangeArrowheads="1"/>
            </p:cNvSpPr>
            <p:nvPr/>
          </p:nvSpPr>
          <p:spPr bwMode="auto">
            <a:xfrm>
              <a:off x="2502" y="2463"/>
              <a:ext cx="148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1(2) </a:t>
              </a:r>
              <a:r>
                <a:rPr lang="en-US" altLang="en-US" sz="2000" b="1">
                  <a:latin typeface="Arial" charset="0"/>
                </a:rPr>
                <a:t>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3(–2)</a:t>
              </a:r>
              <a:r>
                <a:rPr lang="en-US" altLang="en-US" sz="2000" b="1">
                  <a:latin typeface="Arial" charset="0"/>
                </a:rPr>
                <a:t> = – 4   </a:t>
              </a:r>
            </a:p>
          </p:txBody>
        </p:sp>
        <p:sp>
          <p:nvSpPr>
            <p:cNvPr id="23573" name="Text Box 25"/>
            <p:cNvSpPr txBox="1">
              <a:spLocks noChangeArrowheads="1"/>
            </p:cNvSpPr>
            <p:nvPr/>
          </p:nvSpPr>
          <p:spPr bwMode="auto">
            <a:xfrm>
              <a:off x="663" y="2671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3574" name="Text Box 26"/>
            <p:cNvSpPr txBox="1">
              <a:spLocks noChangeArrowheads="1"/>
            </p:cNvSpPr>
            <p:nvPr/>
          </p:nvSpPr>
          <p:spPr bwMode="auto">
            <a:xfrm>
              <a:off x="1517" y="2664"/>
              <a:ext cx="8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–4</a:t>
              </a:r>
              <a:r>
                <a:rPr lang="en-US" altLang="en-US" sz="2000" b="1">
                  <a:latin typeface="Arial" charset="0"/>
                </a:rPr>
                <a:t> and 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1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3333FF"/>
                </a:solidFill>
                <a:latin typeface="Arial" charset="0"/>
              </a:endParaRPr>
            </a:p>
          </p:txBody>
        </p:sp>
        <p:sp>
          <p:nvSpPr>
            <p:cNvPr id="23575" name="Text Box 27"/>
            <p:cNvSpPr txBox="1">
              <a:spLocks noChangeArrowheads="1"/>
            </p:cNvSpPr>
            <p:nvPr/>
          </p:nvSpPr>
          <p:spPr bwMode="auto">
            <a:xfrm>
              <a:off x="2512" y="2664"/>
              <a:ext cx="149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1(1)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3(–4) </a:t>
              </a:r>
              <a:r>
                <a:rPr lang="en-US" altLang="en-US" sz="2000" b="1">
                  <a:latin typeface="Arial" charset="0"/>
                </a:rPr>
                <a:t>= –11  </a:t>
              </a:r>
            </a:p>
          </p:txBody>
        </p:sp>
        <p:sp>
          <p:nvSpPr>
            <p:cNvPr id="23576" name="Rectangle 28"/>
            <p:cNvSpPr>
              <a:spLocks noChangeArrowheads="1"/>
            </p:cNvSpPr>
            <p:nvPr/>
          </p:nvSpPr>
          <p:spPr bwMode="auto">
            <a:xfrm>
              <a:off x="3648" y="2179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23577" name="Line 30"/>
            <p:cNvSpPr>
              <a:spLocks noChangeShapeType="1"/>
            </p:cNvSpPr>
            <p:nvPr/>
          </p:nvSpPr>
          <p:spPr bwMode="auto">
            <a:xfrm>
              <a:off x="1440" y="2064"/>
              <a:ext cx="0" cy="9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Line 31"/>
            <p:cNvSpPr>
              <a:spLocks noChangeShapeType="1"/>
            </p:cNvSpPr>
            <p:nvPr/>
          </p:nvSpPr>
          <p:spPr bwMode="auto">
            <a:xfrm>
              <a:off x="2496" y="2064"/>
              <a:ext cx="0" cy="9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9" name="Text Box 45"/>
            <p:cNvSpPr txBox="1">
              <a:spLocks noChangeArrowheads="1"/>
            </p:cNvSpPr>
            <p:nvPr/>
          </p:nvSpPr>
          <p:spPr bwMode="auto">
            <a:xfrm>
              <a:off x="672" y="2863"/>
              <a:ext cx="71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CC0099"/>
                </a:solidFill>
                <a:latin typeface="Arial" charset="0"/>
              </a:endParaRPr>
            </a:p>
          </p:txBody>
        </p:sp>
        <p:sp>
          <p:nvSpPr>
            <p:cNvPr id="23580" name="Text Box 46"/>
            <p:cNvSpPr txBox="1">
              <a:spLocks noChangeArrowheads="1"/>
            </p:cNvSpPr>
            <p:nvPr/>
          </p:nvSpPr>
          <p:spPr bwMode="auto">
            <a:xfrm>
              <a:off x="1526" y="2856"/>
              <a:ext cx="8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 4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–1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3333FF"/>
                </a:solidFill>
                <a:latin typeface="Arial" charset="0"/>
              </a:endParaRPr>
            </a:p>
          </p:txBody>
        </p:sp>
        <p:sp>
          <p:nvSpPr>
            <p:cNvPr id="23581" name="Text Box 47"/>
            <p:cNvSpPr txBox="1">
              <a:spLocks noChangeArrowheads="1"/>
            </p:cNvSpPr>
            <p:nvPr/>
          </p:nvSpPr>
          <p:spPr bwMode="auto">
            <a:xfrm>
              <a:off x="2521" y="2856"/>
              <a:ext cx="140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1(–1)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3(4) </a:t>
              </a:r>
              <a:r>
                <a:rPr lang="en-US" altLang="en-US" sz="2000" b="1">
                  <a:latin typeface="Arial" charset="0"/>
                </a:rPr>
                <a:t>= 11  </a:t>
              </a:r>
            </a:p>
          </p:txBody>
        </p:sp>
        <p:sp>
          <p:nvSpPr>
            <p:cNvPr id="23582" name="Text Box 48"/>
            <p:cNvSpPr txBox="1">
              <a:spLocks noChangeArrowheads="1"/>
            </p:cNvSpPr>
            <p:nvPr/>
          </p:nvSpPr>
          <p:spPr bwMode="auto">
            <a:xfrm>
              <a:off x="3696" y="2755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23583" name="Rectangle 50"/>
            <p:cNvSpPr>
              <a:spLocks noChangeArrowheads="1"/>
            </p:cNvSpPr>
            <p:nvPr/>
          </p:nvSpPr>
          <p:spPr bwMode="auto">
            <a:xfrm>
              <a:off x="3792" y="2400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23584" name="Rectangle 51"/>
            <p:cNvSpPr>
              <a:spLocks noChangeArrowheads="1"/>
            </p:cNvSpPr>
            <p:nvPr/>
          </p:nvSpPr>
          <p:spPr bwMode="auto">
            <a:xfrm>
              <a:off x="3801" y="2564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2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2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62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2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2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62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30" grpId="0"/>
      <p:bldP spid="162849" grpId="0"/>
      <p:bldP spid="162850" grpId="0"/>
      <p:bldP spid="16285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381000" y="1524000"/>
            <a:ext cx="8237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Factor each trinomial. Check your answer.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974725" y="2014538"/>
            <a:ext cx="2563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2</a:t>
            </a:r>
            <a:r>
              <a:rPr lang="en-US" altLang="en-US" b="1" i="1"/>
              <a:t>x</a:t>
            </a:r>
            <a:r>
              <a:rPr lang="en-US" altLang="en-US" b="1" baseline="30000"/>
              <a:t>2</a:t>
            </a:r>
            <a:r>
              <a:rPr lang="en-US" altLang="en-US" b="1"/>
              <a:t> + 9</a:t>
            </a:r>
            <a:r>
              <a:rPr lang="en-US" altLang="en-US" b="1" i="1"/>
              <a:t>x</a:t>
            </a:r>
            <a:r>
              <a:rPr lang="en-US" altLang="en-US" b="1"/>
              <a:t> </a:t>
            </a:r>
            <a:r>
              <a:rPr lang="en-US" altLang="en-US" b="1">
                <a:latin typeface="Arial" charset="0"/>
              </a:rPr>
              <a:t>–</a:t>
            </a:r>
            <a:r>
              <a:rPr lang="en-US" altLang="en-US" b="1"/>
              <a:t> 18 </a:t>
            </a:r>
          </a:p>
        </p:txBody>
      </p:sp>
      <p:grpSp>
        <p:nvGrpSpPr>
          <p:cNvPr id="24580" name="Group 5"/>
          <p:cNvGrpSpPr>
            <a:grpSpLocks/>
          </p:cNvGrpSpPr>
          <p:nvPr/>
        </p:nvGrpSpPr>
        <p:grpSpPr bwMode="auto">
          <a:xfrm>
            <a:off x="1295400" y="2514600"/>
            <a:ext cx="2998788" cy="457200"/>
            <a:chOff x="816" y="1584"/>
            <a:chExt cx="1889" cy="288"/>
          </a:xfrm>
        </p:grpSpPr>
        <p:sp>
          <p:nvSpPr>
            <p:cNvPr id="24611" name="Text Box 6"/>
            <p:cNvSpPr txBox="1">
              <a:spLocks noChangeArrowheads="1"/>
            </p:cNvSpPr>
            <p:nvPr/>
          </p:nvSpPr>
          <p:spPr bwMode="auto">
            <a:xfrm>
              <a:off x="816" y="1584"/>
              <a:ext cx="18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 </a:t>
              </a:r>
              <a:r>
                <a:rPr lang="en-US" altLang="en-US" i="1"/>
                <a:t>x</a:t>
              </a:r>
              <a:r>
                <a:rPr lang="en-US" altLang="en-US"/>
                <a:t> +   )(   </a:t>
              </a:r>
              <a:r>
                <a:rPr lang="en-US" altLang="en-US" i="1"/>
                <a:t>x</a:t>
              </a:r>
              <a:r>
                <a:rPr lang="en-US" altLang="en-US"/>
                <a:t>+   )</a:t>
              </a:r>
            </a:p>
          </p:txBody>
        </p:sp>
        <p:sp>
          <p:nvSpPr>
            <p:cNvPr id="24612" name="Text Box 7"/>
            <p:cNvSpPr txBox="1">
              <a:spLocks noChangeArrowheads="1"/>
            </p:cNvSpPr>
            <p:nvPr/>
          </p:nvSpPr>
          <p:spPr bwMode="auto">
            <a:xfrm>
              <a:off x="979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4613" name="Text Box 8"/>
            <p:cNvSpPr txBox="1">
              <a:spLocks noChangeArrowheads="1"/>
            </p:cNvSpPr>
            <p:nvPr/>
          </p:nvSpPr>
          <p:spPr bwMode="auto">
            <a:xfrm>
              <a:off x="1564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4614" name="Text Box 9"/>
            <p:cNvSpPr txBox="1">
              <a:spLocks noChangeArrowheads="1"/>
            </p:cNvSpPr>
            <p:nvPr/>
          </p:nvSpPr>
          <p:spPr bwMode="auto">
            <a:xfrm>
              <a:off x="1900" y="163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4615" name="Text Box 10"/>
            <p:cNvSpPr txBox="1">
              <a:spLocks noChangeArrowheads="1"/>
            </p:cNvSpPr>
            <p:nvPr/>
          </p:nvSpPr>
          <p:spPr bwMode="auto">
            <a:xfrm>
              <a:off x="2428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63851" name="Text Box 11"/>
          <p:cNvSpPr txBox="1">
            <a:spLocks noChangeArrowheads="1"/>
          </p:cNvSpPr>
          <p:nvPr/>
        </p:nvSpPr>
        <p:spPr bwMode="auto">
          <a:xfrm>
            <a:off x="4556125" y="2073275"/>
            <a:ext cx="458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 = 2 and c = –18, </a:t>
            </a:r>
          </a:p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Outer + Inner = 9.</a:t>
            </a:r>
          </a:p>
        </p:txBody>
      </p:sp>
      <p:grpSp>
        <p:nvGrpSpPr>
          <p:cNvPr id="3" name="Group 48"/>
          <p:cNvGrpSpPr>
            <a:grpSpLocks/>
          </p:cNvGrpSpPr>
          <p:nvPr/>
        </p:nvGrpSpPr>
        <p:grpSpPr bwMode="auto">
          <a:xfrm>
            <a:off x="703263" y="2971800"/>
            <a:ext cx="6154737" cy="1493838"/>
            <a:chOff x="443" y="2016"/>
            <a:chExt cx="3877" cy="941"/>
          </a:xfrm>
        </p:grpSpPr>
        <p:sp>
          <p:nvSpPr>
            <p:cNvPr id="24595" name="Text Box 16"/>
            <p:cNvSpPr txBox="1">
              <a:spLocks noChangeArrowheads="1"/>
            </p:cNvSpPr>
            <p:nvPr/>
          </p:nvSpPr>
          <p:spPr bwMode="auto">
            <a:xfrm>
              <a:off x="443" y="2016"/>
              <a:ext cx="33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Factors of 2  </a:t>
              </a:r>
              <a:r>
                <a:rPr lang="en-US" altLang="en-US" sz="2000" b="1">
                  <a:solidFill>
                    <a:srgbClr val="33CC33"/>
                  </a:solidFill>
                  <a:latin typeface="Arial" charset="0"/>
                </a:rPr>
                <a:t>Factors of – 18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 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Outer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latin typeface="Arial" charset="0"/>
                </a:rPr>
                <a:t>+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Inner</a:t>
              </a:r>
            </a:p>
          </p:txBody>
        </p:sp>
        <p:sp>
          <p:nvSpPr>
            <p:cNvPr id="24596" name="Line 17"/>
            <p:cNvSpPr>
              <a:spLocks noChangeShapeType="1"/>
            </p:cNvSpPr>
            <p:nvPr/>
          </p:nvSpPr>
          <p:spPr bwMode="auto">
            <a:xfrm>
              <a:off x="471" y="2249"/>
              <a:ext cx="31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7" name="Text Box 18"/>
            <p:cNvSpPr txBox="1">
              <a:spLocks noChangeArrowheads="1"/>
            </p:cNvSpPr>
            <p:nvPr/>
          </p:nvSpPr>
          <p:spPr bwMode="auto">
            <a:xfrm>
              <a:off x="653" y="2256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4598" name="Text Box 19"/>
            <p:cNvSpPr txBox="1">
              <a:spLocks noChangeArrowheads="1"/>
            </p:cNvSpPr>
            <p:nvPr/>
          </p:nvSpPr>
          <p:spPr bwMode="auto">
            <a:xfrm>
              <a:off x="1571" y="2276"/>
              <a:ext cx="88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18 </a:t>
              </a:r>
              <a:r>
                <a:rPr lang="en-US" altLang="en-US" sz="2000" b="1">
                  <a:latin typeface="Arial" charset="0"/>
                </a:rPr>
                <a:t>and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–1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3333FF"/>
                </a:solidFill>
                <a:latin typeface="Arial" charset="0"/>
              </a:endParaRPr>
            </a:p>
          </p:txBody>
        </p:sp>
        <p:sp>
          <p:nvSpPr>
            <p:cNvPr id="24599" name="Text Box 20"/>
            <p:cNvSpPr txBox="1">
              <a:spLocks noChangeArrowheads="1"/>
            </p:cNvSpPr>
            <p:nvPr/>
          </p:nvSpPr>
          <p:spPr bwMode="auto">
            <a:xfrm>
              <a:off x="2708" y="2249"/>
              <a:ext cx="1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1(– 1)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2(18)</a:t>
              </a:r>
              <a:r>
                <a:rPr lang="en-US" altLang="en-US" sz="2000" b="1">
                  <a:latin typeface="Arial" charset="0"/>
                </a:rPr>
                <a:t> = 35  </a:t>
              </a:r>
            </a:p>
          </p:txBody>
        </p:sp>
        <p:sp>
          <p:nvSpPr>
            <p:cNvPr id="24600" name="Text Box 21"/>
            <p:cNvSpPr txBox="1">
              <a:spLocks noChangeArrowheads="1"/>
            </p:cNvSpPr>
            <p:nvPr/>
          </p:nvSpPr>
          <p:spPr bwMode="auto">
            <a:xfrm>
              <a:off x="653" y="2470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4601" name="Text Box 22"/>
            <p:cNvSpPr txBox="1">
              <a:spLocks noChangeArrowheads="1"/>
            </p:cNvSpPr>
            <p:nvPr/>
          </p:nvSpPr>
          <p:spPr bwMode="auto">
            <a:xfrm>
              <a:off x="1656" y="2477"/>
              <a:ext cx="8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9 </a:t>
              </a:r>
              <a:r>
                <a:rPr lang="en-US" altLang="en-US" sz="2000" b="1">
                  <a:latin typeface="Arial" charset="0"/>
                </a:rPr>
                <a:t>and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–2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24602" name="Text Box 23"/>
            <p:cNvSpPr txBox="1">
              <a:spLocks noChangeArrowheads="1"/>
            </p:cNvSpPr>
            <p:nvPr/>
          </p:nvSpPr>
          <p:spPr bwMode="auto">
            <a:xfrm>
              <a:off x="2735" y="2463"/>
              <a:ext cx="148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1(– 2) </a:t>
              </a:r>
              <a:r>
                <a:rPr lang="en-US" altLang="en-US" sz="2000" b="1">
                  <a:latin typeface="Arial" charset="0"/>
                </a:rPr>
                <a:t>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2(9)</a:t>
              </a:r>
              <a:r>
                <a:rPr lang="en-US" altLang="en-US" sz="2000" b="1">
                  <a:latin typeface="Arial" charset="0"/>
                </a:rPr>
                <a:t> = 16   </a:t>
              </a:r>
            </a:p>
          </p:txBody>
        </p:sp>
        <p:sp>
          <p:nvSpPr>
            <p:cNvPr id="24603" name="Text Box 24"/>
            <p:cNvSpPr txBox="1">
              <a:spLocks noChangeArrowheads="1"/>
            </p:cNvSpPr>
            <p:nvPr/>
          </p:nvSpPr>
          <p:spPr bwMode="auto">
            <a:xfrm>
              <a:off x="663" y="2671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4604" name="Text Box 25"/>
            <p:cNvSpPr txBox="1">
              <a:spLocks noChangeArrowheads="1"/>
            </p:cNvSpPr>
            <p:nvPr/>
          </p:nvSpPr>
          <p:spPr bwMode="auto">
            <a:xfrm>
              <a:off x="1656" y="2664"/>
              <a:ext cx="8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6 </a:t>
              </a:r>
              <a:r>
                <a:rPr lang="en-US" altLang="en-US" sz="2000" b="1">
                  <a:latin typeface="Arial" charset="0"/>
                </a:rPr>
                <a:t>and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–3</a:t>
              </a:r>
              <a:r>
                <a:rPr lang="en-US" altLang="en-US" sz="2000" b="1">
                  <a:latin typeface="Arial" charset="0"/>
                </a:rPr>
                <a:t>  </a:t>
              </a:r>
              <a:endParaRPr lang="en-US" altLang="en-US" sz="2000" b="1">
                <a:solidFill>
                  <a:srgbClr val="3333FF"/>
                </a:solidFill>
                <a:latin typeface="Arial" charset="0"/>
              </a:endParaRPr>
            </a:p>
          </p:txBody>
        </p:sp>
        <p:sp>
          <p:nvSpPr>
            <p:cNvPr id="24605" name="Text Box 26"/>
            <p:cNvSpPr txBox="1">
              <a:spLocks noChangeArrowheads="1"/>
            </p:cNvSpPr>
            <p:nvPr/>
          </p:nvSpPr>
          <p:spPr bwMode="auto">
            <a:xfrm>
              <a:off x="2734" y="2664"/>
              <a:ext cx="13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1(– 3)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2(6) </a:t>
              </a:r>
              <a:r>
                <a:rPr lang="en-US" altLang="en-US" sz="2000" b="1">
                  <a:latin typeface="Arial" charset="0"/>
                </a:rPr>
                <a:t>= 9  </a:t>
              </a:r>
            </a:p>
          </p:txBody>
        </p:sp>
        <p:sp>
          <p:nvSpPr>
            <p:cNvPr id="24606" name="Rectangle 27"/>
            <p:cNvSpPr>
              <a:spLocks noChangeArrowheads="1"/>
            </p:cNvSpPr>
            <p:nvPr/>
          </p:nvSpPr>
          <p:spPr bwMode="auto">
            <a:xfrm>
              <a:off x="4041" y="2179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24607" name="Line 28"/>
            <p:cNvSpPr>
              <a:spLocks noChangeShapeType="1"/>
            </p:cNvSpPr>
            <p:nvPr/>
          </p:nvSpPr>
          <p:spPr bwMode="auto">
            <a:xfrm>
              <a:off x="1440" y="2064"/>
              <a:ext cx="0" cy="8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8" name="Text Box 33"/>
            <p:cNvSpPr txBox="1">
              <a:spLocks noChangeArrowheads="1"/>
            </p:cNvSpPr>
            <p:nvPr/>
          </p:nvSpPr>
          <p:spPr bwMode="auto">
            <a:xfrm>
              <a:off x="3888" y="2592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24609" name="Rectangle 34"/>
            <p:cNvSpPr>
              <a:spLocks noChangeArrowheads="1"/>
            </p:cNvSpPr>
            <p:nvPr/>
          </p:nvSpPr>
          <p:spPr bwMode="auto">
            <a:xfrm>
              <a:off x="3984" y="2400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24610" name="Line 37"/>
            <p:cNvSpPr>
              <a:spLocks noChangeShapeType="1"/>
            </p:cNvSpPr>
            <p:nvPr/>
          </p:nvSpPr>
          <p:spPr bwMode="auto">
            <a:xfrm>
              <a:off x="2688" y="2064"/>
              <a:ext cx="0" cy="8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49"/>
          <p:cNvGrpSpPr>
            <a:grpSpLocks/>
          </p:cNvGrpSpPr>
          <p:nvPr/>
        </p:nvGrpSpPr>
        <p:grpSpPr bwMode="auto">
          <a:xfrm>
            <a:off x="990600" y="4386263"/>
            <a:ext cx="2530475" cy="990600"/>
            <a:chOff x="624" y="2763"/>
            <a:chExt cx="1594" cy="624"/>
          </a:xfrm>
        </p:grpSpPr>
        <p:sp>
          <p:nvSpPr>
            <p:cNvPr id="24590" name="Text Box 36"/>
            <p:cNvSpPr txBox="1">
              <a:spLocks noChangeArrowheads="1"/>
            </p:cNvSpPr>
            <p:nvPr/>
          </p:nvSpPr>
          <p:spPr bwMode="auto">
            <a:xfrm>
              <a:off x="624" y="3099"/>
              <a:ext cx="15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</a:t>
              </a:r>
              <a:r>
                <a:rPr lang="en-US" altLang="en-US" i="1"/>
                <a:t>x</a:t>
              </a:r>
              <a:r>
                <a:rPr lang="en-US" altLang="en-US"/>
                <a:t> + 6)(2</a:t>
              </a:r>
              <a:r>
                <a:rPr lang="en-US" altLang="en-US" i="1"/>
                <a:t>x</a:t>
              </a:r>
              <a:r>
                <a:rPr lang="en-US" altLang="en-US"/>
                <a:t>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 3)</a:t>
              </a:r>
            </a:p>
          </p:txBody>
        </p:sp>
        <p:sp>
          <p:nvSpPr>
            <p:cNvPr id="24591" name="Line 38"/>
            <p:cNvSpPr>
              <a:spLocks noChangeShapeType="1"/>
            </p:cNvSpPr>
            <p:nvPr/>
          </p:nvSpPr>
          <p:spPr bwMode="auto">
            <a:xfrm flipH="1">
              <a:off x="816" y="2763"/>
              <a:ext cx="192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2" name="Line 39"/>
            <p:cNvSpPr>
              <a:spLocks noChangeShapeType="1"/>
            </p:cNvSpPr>
            <p:nvPr/>
          </p:nvSpPr>
          <p:spPr bwMode="auto">
            <a:xfrm>
              <a:off x="1008" y="2763"/>
              <a:ext cx="480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3" name="Line 40"/>
            <p:cNvSpPr>
              <a:spLocks noChangeShapeType="1"/>
            </p:cNvSpPr>
            <p:nvPr/>
          </p:nvSpPr>
          <p:spPr bwMode="auto">
            <a:xfrm flipH="1">
              <a:off x="1296" y="2763"/>
              <a:ext cx="672" cy="336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4" name="Line 41"/>
            <p:cNvSpPr>
              <a:spLocks noChangeShapeType="1"/>
            </p:cNvSpPr>
            <p:nvPr/>
          </p:nvSpPr>
          <p:spPr bwMode="auto">
            <a:xfrm>
              <a:off x="1968" y="2763"/>
              <a:ext cx="0" cy="384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3883" name="Text Box 43"/>
          <p:cNvSpPr txBox="1">
            <a:spLocks noChangeArrowheads="1"/>
          </p:cNvSpPr>
          <p:nvPr/>
        </p:nvSpPr>
        <p:spPr bwMode="auto">
          <a:xfrm>
            <a:off x="990600" y="5562600"/>
            <a:ext cx="7415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i="1"/>
              <a:t>Check</a:t>
            </a:r>
            <a:r>
              <a:rPr lang="en-US" altLang="en-US" i="1"/>
              <a:t>  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+ 6)(2</a:t>
            </a:r>
            <a:r>
              <a:rPr lang="en-US" altLang="en-US" i="1"/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3) = 2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3</a:t>
            </a:r>
            <a:r>
              <a:rPr lang="en-US" altLang="en-US" i="1"/>
              <a:t>x</a:t>
            </a:r>
            <a:r>
              <a:rPr lang="en-US" altLang="en-US"/>
              <a:t> + 12</a:t>
            </a:r>
            <a:r>
              <a:rPr lang="en-US" altLang="en-US" i="1"/>
              <a:t>x </a:t>
            </a:r>
            <a:r>
              <a:rPr lang="en-US" altLang="en-US" i="1">
                <a:latin typeface="Arial" charset="0"/>
              </a:rPr>
              <a:t>–</a:t>
            </a:r>
            <a:r>
              <a:rPr lang="en-US" altLang="en-US" i="1"/>
              <a:t> </a:t>
            </a:r>
            <a:r>
              <a:rPr lang="en-US" altLang="en-US"/>
              <a:t>18</a:t>
            </a:r>
            <a:r>
              <a:rPr lang="en-US" altLang="en-US" i="1"/>
              <a:t> </a:t>
            </a:r>
          </a:p>
        </p:txBody>
      </p:sp>
      <p:grpSp>
        <p:nvGrpSpPr>
          <p:cNvPr id="5" name="Group 44"/>
          <p:cNvGrpSpPr>
            <a:grpSpLocks/>
          </p:cNvGrpSpPr>
          <p:nvPr/>
        </p:nvGrpSpPr>
        <p:grpSpPr bwMode="auto">
          <a:xfrm>
            <a:off x="4724400" y="5897563"/>
            <a:ext cx="3124200" cy="579437"/>
            <a:chOff x="2928" y="3744"/>
            <a:chExt cx="1968" cy="365"/>
          </a:xfrm>
        </p:grpSpPr>
        <p:sp>
          <p:nvSpPr>
            <p:cNvPr id="24588" name="Text Box 45"/>
            <p:cNvSpPr txBox="1">
              <a:spLocks noChangeArrowheads="1"/>
            </p:cNvSpPr>
            <p:nvPr/>
          </p:nvSpPr>
          <p:spPr bwMode="auto">
            <a:xfrm>
              <a:off x="2928" y="3816"/>
              <a:ext cx="18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= 2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+ 9</a:t>
              </a:r>
              <a:r>
                <a:rPr lang="en-US" altLang="en-US" i="1"/>
                <a:t>x </a:t>
              </a:r>
              <a:r>
                <a:rPr lang="en-US" altLang="en-US" i="1">
                  <a:latin typeface="Arial" charset="0"/>
                </a:rPr>
                <a:t>–</a:t>
              </a:r>
              <a:r>
                <a:rPr lang="en-US" altLang="en-US" i="1"/>
                <a:t> </a:t>
              </a:r>
              <a:r>
                <a:rPr lang="en-US" altLang="en-US"/>
                <a:t>18</a:t>
              </a:r>
              <a:r>
                <a:rPr lang="en-US" altLang="en-US" i="1"/>
                <a:t>  </a:t>
              </a:r>
              <a:r>
                <a:rPr lang="en-US" altLang="en-US"/>
                <a:t> </a:t>
              </a:r>
            </a:p>
          </p:txBody>
        </p:sp>
        <p:sp>
          <p:nvSpPr>
            <p:cNvPr id="24589" name="Text Box 46"/>
            <p:cNvSpPr txBox="1">
              <a:spLocks noChangeArrowheads="1"/>
            </p:cNvSpPr>
            <p:nvPr/>
          </p:nvSpPr>
          <p:spPr bwMode="auto">
            <a:xfrm>
              <a:off x="4495" y="3744"/>
              <a:ext cx="40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</p:grpSp>
      <p:sp>
        <p:nvSpPr>
          <p:cNvPr id="163887" name="Text Box 47"/>
          <p:cNvSpPr txBox="1">
            <a:spLocks noChangeArrowheads="1"/>
          </p:cNvSpPr>
          <p:nvPr/>
        </p:nvSpPr>
        <p:spPr bwMode="auto">
          <a:xfrm>
            <a:off x="4495800" y="4953000"/>
            <a:ext cx="299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the Foil method.</a:t>
            </a:r>
          </a:p>
        </p:txBody>
      </p:sp>
      <p:sp>
        <p:nvSpPr>
          <p:cNvPr id="24587" name="Text Box 50"/>
          <p:cNvSpPr txBox="1">
            <a:spLocks noChangeArrowheads="1"/>
          </p:cNvSpPr>
          <p:nvPr/>
        </p:nvSpPr>
        <p:spPr bwMode="auto">
          <a:xfrm>
            <a:off x="-152400" y="990600"/>
            <a:ext cx="944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3B: Factoring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ax</a:t>
            </a:r>
            <a:r>
              <a:rPr lang="en-US" altLang="en-US" baseline="30000">
                <a:solidFill>
                  <a:srgbClr val="006699"/>
                </a:solidFill>
                <a:latin typeface="Arial Black" pitchFamily="34" charset="0"/>
              </a:rPr>
              <a:t>2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+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bx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+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c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When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c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is Negative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3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3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3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63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1" grpId="0"/>
      <p:bldP spid="163883" grpId="0"/>
      <p:bldP spid="16388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5"/>
          <p:cNvSpPr txBox="1">
            <a:spLocks noChangeArrowheads="1"/>
          </p:cNvSpPr>
          <p:nvPr/>
        </p:nvSpPr>
        <p:spPr bwMode="auto">
          <a:xfrm>
            <a:off x="381000" y="1524000"/>
            <a:ext cx="8237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Factor each trinomial. Check your answer.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25603" name="Text Box 6"/>
          <p:cNvSpPr txBox="1">
            <a:spLocks noChangeArrowheads="1"/>
          </p:cNvSpPr>
          <p:nvPr/>
        </p:nvSpPr>
        <p:spPr bwMode="auto">
          <a:xfrm>
            <a:off x="974725" y="2014538"/>
            <a:ext cx="2468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4</a:t>
            </a:r>
            <a:r>
              <a:rPr lang="en-US" altLang="en-US" b="1" i="1"/>
              <a:t>x</a:t>
            </a:r>
            <a:r>
              <a:rPr lang="en-US" altLang="en-US" b="1" baseline="30000"/>
              <a:t>2</a:t>
            </a:r>
            <a:r>
              <a:rPr lang="en-US" altLang="en-US" b="1"/>
              <a:t> </a:t>
            </a:r>
            <a:r>
              <a:rPr lang="en-US" altLang="en-US" b="1">
                <a:latin typeface="Arial" charset="0"/>
              </a:rPr>
              <a:t>–</a:t>
            </a:r>
            <a:r>
              <a:rPr lang="en-US" altLang="en-US" b="1"/>
              <a:t> 15</a:t>
            </a:r>
            <a:r>
              <a:rPr lang="en-US" altLang="en-US" b="1" i="1"/>
              <a:t>x</a:t>
            </a:r>
            <a:r>
              <a:rPr lang="en-US" altLang="en-US" b="1"/>
              <a:t> </a:t>
            </a:r>
            <a:r>
              <a:rPr lang="en-US" altLang="en-US" b="1">
                <a:latin typeface="Arial" charset="0"/>
              </a:rPr>
              <a:t>–</a:t>
            </a:r>
            <a:r>
              <a:rPr lang="en-US" altLang="en-US" b="1"/>
              <a:t> 4 </a:t>
            </a:r>
          </a:p>
        </p:txBody>
      </p:sp>
      <p:grpSp>
        <p:nvGrpSpPr>
          <p:cNvPr id="25604" name="Group 7"/>
          <p:cNvGrpSpPr>
            <a:grpSpLocks/>
          </p:cNvGrpSpPr>
          <p:nvPr/>
        </p:nvGrpSpPr>
        <p:grpSpPr bwMode="auto">
          <a:xfrm>
            <a:off x="1295400" y="2514600"/>
            <a:ext cx="2998788" cy="457200"/>
            <a:chOff x="816" y="1584"/>
            <a:chExt cx="1889" cy="288"/>
          </a:xfrm>
        </p:grpSpPr>
        <p:sp>
          <p:nvSpPr>
            <p:cNvPr id="25637" name="Text Box 8"/>
            <p:cNvSpPr txBox="1">
              <a:spLocks noChangeArrowheads="1"/>
            </p:cNvSpPr>
            <p:nvPr/>
          </p:nvSpPr>
          <p:spPr bwMode="auto">
            <a:xfrm>
              <a:off x="816" y="1584"/>
              <a:ext cx="18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 </a:t>
              </a:r>
              <a:r>
                <a:rPr lang="en-US" altLang="en-US" i="1"/>
                <a:t>x</a:t>
              </a:r>
              <a:r>
                <a:rPr lang="en-US" altLang="en-US"/>
                <a:t> +   )(   </a:t>
              </a:r>
              <a:r>
                <a:rPr lang="en-US" altLang="en-US" i="1"/>
                <a:t>x</a:t>
              </a:r>
              <a:r>
                <a:rPr lang="en-US" altLang="en-US"/>
                <a:t>+   )</a:t>
              </a:r>
            </a:p>
          </p:txBody>
        </p:sp>
        <p:sp>
          <p:nvSpPr>
            <p:cNvPr id="25638" name="Text Box 9"/>
            <p:cNvSpPr txBox="1">
              <a:spLocks noChangeArrowheads="1"/>
            </p:cNvSpPr>
            <p:nvPr/>
          </p:nvSpPr>
          <p:spPr bwMode="auto">
            <a:xfrm>
              <a:off x="979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5639" name="Text Box 10"/>
            <p:cNvSpPr txBox="1">
              <a:spLocks noChangeArrowheads="1"/>
            </p:cNvSpPr>
            <p:nvPr/>
          </p:nvSpPr>
          <p:spPr bwMode="auto">
            <a:xfrm>
              <a:off x="1564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5640" name="Text Box 11"/>
            <p:cNvSpPr txBox="1">
              <a:spLocks noChangeArrowheads="1"/>
            </p:cNvSpPr>
            <p:nvPr/>
          </p:nvSpPr>
          <p:spPr bwMode="auto">
            <a:xfrm>
              <a:off x="1900" y="163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5641" name="Text Box 12"/>
            <p:cNvSpPr txBox="1">
              <a:spLocks noChangeArrowheads="1"/>
            </p:cNvSpPr>
            <p:nvPr/>
          </p:nvSpPr>
          <p:spPr bwMode="auto">
            <a:xfrm>
              <a:off x="2428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64877" name="Text Box 13"/>
          <p:cNvSpPr txBox="1">
            <a:spLocks noChangeArrowheads="1"/>
          </p:cNvSpPr>
          <p:nvPr/>
        </p:nvSpPr>
        <p:spPr bwMode="auto">
          <a:xfrm>
            <a:off x="5486400" y="2286000"/>
            <a:ext cx="3429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 = 4 and c = –4,</a:t>
            </a:r>
          </a:p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Outer + Inner = –15.</a:t>
            </a:r>
          </a:p>
        </p:txBody>
      </p:sp>
      <p:sp>
        <p:nvSpPr>
          <p:cNvPr id="25606" name="Text Box 15"/>
          <p:cNvSpPr txBox="1">
            <a:spLocks noChangeArrowheads="1"/>
          </p:cNvSpPr>
          <p:nvPr/>
        </p:nvSpPr>
        <p:spPr bwMode="auto">
          <a:xfrm>
            <a:off x="1143000" y="3048000"/>
            <a:ext cx="52054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FF0000"/>
                </a:solidFill>
                <a:latin typeface="Arial" charset="0"/>
              </a:rPr>
              <a:t>Factors of 4  </a:t>
            </a:r>
            <a:r>
              <a:rPr lang="en-US" altLang="en-US" sz="2000" b="1">
                <a:solidFill>
                  <a:srgbClr val="33CC33"/>
                </a:solidFill>
                <a:latin typeface="Arial" charset="0"/>
              </a:rPr>
              <a:t>Factors of – 4</a:t>
            </a:r>
            <a:r>
              <a:rPr lang="en-US" altLang="en-US" sz="2000" b="1">
                <a:solidFill>
                  <a:srgbClr val="FF0000"/>
                </a:solidFill>
                <a:latin typeface="Arial" charset="0"/>
              </a:rPr>
              <a:t>   </a:t>
            </a:r>
            <a:r>
              <a:rPr lang="en-US" altLang="en-US" sz="2000" b="1">
                <a:solidFill>
                  <a:srgbClr val="3333FF"/>
                </a:solidFill>
                <a:latin typeface="Arial" charset="0"/>
              </a:rPr>
              <a:t>Outer</a:t>
            </a:r>
            <a:r>
              <a:rPr lang="en-US" altLang="en-US" sz="2000" b="1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000" b="1">
                <a:latin typeface="Arial" charset="0"/>
              </a:rPr>
              <a:t>+</a:t>
            </a:r>
            <a:r>
              <a:rPr lang="en-US" altLang="en-US" sz="2000" b="1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000" b="1">
                <a:solidFill>
                  <a:srgbClr val="CC0099"/>
                </a:solidFill>
                <a:latin typeface="Arial" charset="0"/>
              </a:rPr>
              <a:t>Inner</a:t>
            </a:r>
          </a:p>
        </p:txBody>
      </p:sp>
      <p:sp>
        <p:nvSpPr>
          <p:cNvPr id="25607" name="Line 16"/>
          <p:cNvSpPr>
            <a:spLocks noChangeShapeType="1"/>
          </p:cNvSpPr>
          <p:nvPr/>
        </p:nvSpPr>
        <p:spPr bwMode="auto">
          <a:xfrm>
            <a:off x="1187450" y="3417888"/>
            <a:ext cx="495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52"/>
          <p:cNvGrpSpPr>
            <a:grpSpLocks/>
          </p:cNvGrpSpPr>
          <p:nvPr/>
        </p:nvGrpSpPr>
        <p:grpSpPr bwMode="auto">
          <a:xfrm>
            <a:off x="1476375" y="3352800"/>
            <a:ext cx="5367338" cy="579438"/>
            <a:chOff x="930" y="2112"/>
            <a:chExt cx="3381" cy="365"/>
          </a:xfrm>
        </p:grpSpPr>
        <p:sp>
          <p:nvSpPr>
            <p:cNvPr id="25633" name="Text Box 17"/>
            <p:cNvSpPr txBox="1">
              <a:spLocks noChangeArrowheads="1"/>
            </p:cNvSpPr>
            <p:nvPr/>
          </p:nvSpPr>
          <p:spPr bwMode="auto">
            <a:xfrm>
              <a:off x="930" y="2160"/>
              <a:ext cx="7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4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CC0099"/>
                </a:solidFill>
                <a:latin typeface="Arial" charset="0"/>
              </a:endParaRPr>
            </a:p>
          </p:txBody>
        </p:sp>
        <p:sp>
          <p:nvSpPr>
            <p:cNvPr id="25634" name="Text Box 18"/>
            <p:cNvSpPr txBox="1">
              <a:spLocks noChangeArrowheads="1"/>
            </p:cNvSpPr>
            <p:nvPr/>
          </p:nvSpPr>
          <p:spPr bwMode="auto">
            <a:xfrm>
              <a:off x="1888" y="2180"/>
              <a:ext cx="8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–1 </a:t>
              </a:r>
              <a:r>
                <a:rPr lang="en-US" altLang="en-US" sz="2000" b="1">
                  <a:latin typeface="Arial" charset="0"/>
                </a:rPr>
                <a:t>and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4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3333FF"/>
                </a:solidFill>
                <a:latin typeface="Arial" charset="0"/>
              </a:endParaRPr>
            </a:p>
          </p:txBody>
        </p:sp>
        <p:sp>
          <p:nvSpPr>
            <p:cNvPr id="25635" name="Text Box 19"/>
            <p:cNvSpPr txBox="1">
              <a:spLocks noChangeArrowheads="1"/>
            </p:cNvSpPr>
            <p:nvPr/>
          </p:nvSpPr>
          <p:spPr bwMode="auto">
            <a:xfrm>
              <a:off x="2862" y="2160"/>
              <a:ext cx="13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1(4) </a:t>
              </a:r>
              <a:r>
                <a:rPr lang="en-US" altLang="en-US" sz="2000" b="1">
                  <a:latin typeface="Arial" charset="0"/>
                </a:rPr>
                <a:t>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4(–1)</a:t>
              </a:r>
              <a:r>
                <a:rPr lang="en-US" altLang="en-US" sz="2000" b="1">
                  <a:latin typeface="Arial" charset="0"/>
                </a:rPr>
                <a:t> = 0  </a:t>
              </a:r>
            </a:p>
          </p:txBody>
        </p:sp>
        <p:sp>
          <p:nvSpPr>
            <p:cNvPr id="25636" name="Rectangle 26"/>
            <p:cNvSpPr>
              <a:spLocks noChangeArrowheads="1"/>
            </p:cNvSpPr>
            <p:nvPr/>
          </p:nvSpPr>
          <p:spPr bwMode="auto">
            <a:xfrm>
              <a:off x="4032" y="2112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</p:grpSp>
      <p:sp>
        <p:nvSpPr>
          <p:cNvPr id="25609" name="Line 27"/>
          <p:cNvSpPr>
            <a:spLocks noChangeShapeType="1"/>
          </p:cNvSpPr>
          <p:nvPr/>
        </p:nvSpPr>
        <p:spPr bwMode="auto">
          <a:xfrm>
            <a:off x="2760663" y="3167063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" name="Group 54"/>
          <p:cNvGrpSpPr>
            <a:grpSpLocks/>
          </p:cNvGrpSpPr>
          <p:nvPr/>
        </p:nvGrpSpPr>
        <p:grpSpPr bwMode="auto">
          <a:xfrm>
            <a:off x="1492250" y="3962400"/>
            <a:ext cx="5746750" cy="579438"/>
            <a:chOff x="940" y="2496"/>
            <a:chExt cx="3620" cy="365"/>
          </a:xfrm>
        </p:grpSpPr>
        <p:sp>
          <p:nvSpPr>
            <p:cNvPr id="25629" name="Text Box 23"/>
            <p:cNvSpPr txBox="1">
              <a:spLocks noChangeArrowheads="1"/>
            </p:cNvSpPr>
            <p:nvPr/>
          </p:nvSpPr>
          <p:spPr bwMode="auto">
            <a:xfrm>
              <a:off x="940" y="2575"/>
              <a:ext cx="7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4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CC0099"/>
                </a:solidFill>
                <a:latin typeface="Arial" charset="0"/>
              </a:endParaRPr>
            </a:p>
          </p:txBody>
        </p:sp>
        <p:sp>
          <p:nvSpPr>
            <p:cNvPr id="25630" name="Text Box 24"/>
            <p:cNvSpPr txBox="1">
              <a:spLocks noChangeArrowheads="1"/>
            </p:cNvSpPr>
            <p:nvPr/>
          </p:nvSpPr>
          <p:spPr bwMode="auto">
            <a:xfrm>
              <a:off x="1950" y="2562"/>
              <a:ext cx="8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–4 </a:t>
              </a:r>
              <a:r>
                <a:rPr lang="en-US" altLang="en-US" sz="2000" b="1">
                  <a:latin typeface="Arial" charset="0"/>
                </a:rPr>
                <a:t>and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 </a:t>
              </a:r>
              <a:endParaRPr lang="en-US" altLang="en-US" sz="2000" b="1">
                <a:solidFill>
                  <a:srgbClr val="3333FF"/>
                </a:solidFill>
                <a:latin typeface="Arial" charset="0"/>
              </a:endParaRPr>
            </a:p>
          </p:txBody>
        </p:sp>
        <p:sp>
          <p:nvSpPr>
            <p:cNvPr id="25631" name="Text Box 25"/>
            <p:cNvSpPr txBox="1">
              <a:spLocks noChangeArrowheads="1"/>
            </p:cNvSpPr>
            <p:nvPr/>
          </p:nvSpPr>
          <p:spPr bwMode="auto">
            <a:xfrm>
              <a:off x="2869" y="2568"/>
              <a:ext cx="1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1(1)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4(–4) </a:t>
              </a:r>
              <a:r>
                <a:rPr lang="en-US" altLang="en-US" sz="2000" b="1">
                  <a:latin typeface="Arial" charset="0"/>
                </a:rPr>
                <a:t>= –15   </a:t>
              </a:r>
            </a:p>
          </p:txBody>
        </p:sp>
        <p:sp>
          <p:nvSpPr>
            <p:cNvPr id="25632" name="Text Box 28"/>
            <p:cNvSpPr txBox="1">
              <a:spLocks noChangeArrowheads="1"/>
            </p:cNvSpPr>
            <p:nvPr/>
          </p:nvSpPr>
          <p:spPr bwMode="auto">
            <a:xfrm>
              <a:off x="4176" y="2496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</p:grpSp>
      <p:grpSp>
        <p:nvGrpSpPr>
          <p:cNvPr id="5" name="Group 53"/>
          <p:cNvGrpSpPr>
            <a:grpSpLocks/>
          </p:cNvGrpSpPr>
          <p:nvPr/>
        </p:nvGrpSpPr>
        <p:grpSpPr bwMode="auto">
          <a:xfrm>
            <a:off x="1524000" y="3657600"/>
            <a:ext cx="5472113" cy="579438"/>
            <a:chOff x="960" y="2304"/>
            <a:chExt cx="3447" cy="365"/>
          </a:xfrm>
        </p:grpSpPr>
        <p:sp>
          <p:nvSpPr>
            <p:cNvPr id="25625" name="Text Box 20"/>
            <p:cNvSpPr txBox="1">
              <a:spLocks noChangeArrowheads="1"/>
            </p:cNvSpPr>
            <p:nvPr/>
          </p:nvSpPr>
          <p:spPr bwMode="auto">
            <a:xfrm>
              <a:off x="960" y="2374"/>
              <a:ext cx="7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4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CC0099"/>
                </a:solidFill>
                <a:latin typeface="Arial" charset="0"/>
              </a:endParaRPr>
            </a:p>
          </p:txBody>
        </p:sp>
        <p:sp>
          <p:nvSpPr>
            <p:cNvPr id="25626" name="Text Box 21"/>
            <p:cNvSpPr txBox="1">
              <a:spLocks noChangeArrowheads="1"/>
            </p:cNvSpPr>
            <p:nvPr/>
          </p:nvSpPr>
          <p:spPr bwMode="auto">
            <a:xfrm>
              <a:off x="1900" y="2381"/>
              <a:ext cx="9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–2 </a:t>
              </a:r>
              <a:r>
                <a:rPr lang="en-US" altLang="en-US" sz="2000" b="1">
                  <a:latin typeface="Arial" charset="0"/>
                </a:rPr>
                <a:t>and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2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25627" name="Text Box 22"/>
            <p:cNvSpPr txBox="1">
              <a:spLocks noChangeArrowheads="1"/>
            </p:cNvSpPr>
            <p:nvPr/>
          </p:nvSpPr>
          <p:spPr bwMode="auto">
            <a:xfrm>
              <a:off x="2870" y="2367"/>
              <a:ext cx="144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1(2) </a:t>
              </a:r>
              <a:r>
                <a:rPr lang="en-US" altLang="en-US" sz="2000" b="1">
                  <a:latin typeface="Arial" charset="0"/>
                </a:rPr>
                <a:t>+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4(–2)</a:t>
              </a:r>
              <a:r>
                <a:rPr lang="en-US" altLang="en-US" sz="2000" b="1">
                  <a:latin typeface="Arial" charset="0"/>
                </a:rPr>
                <a:t> = –6   </a:t>
              </a:r>
            </a:p>
          </p:txBody>
        </p:sp>
        <p:sp>
          <p:nvSpPr>
            <p:cNvPr id="25628" name="Rectangle 29"/>
            <p:cNvSpPr>
              <a:spLocks noChangeArrowheads="1"/>
            </p:cNvSpPr>
            <p:nvPr/>
          </p:nvSpPr>
          <p:spPr bwMode="auto">
            <a:xfrm>
              <a:off x="4128" y="2304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</p:grpSp>
      <p:sp>
        <p:nvSpPr>
          <p:cNvPr id="25612" name="Line 30"/>
          <p:cNvSpPr>
            <a:spLocks noChangeShapeType="1"/>
          </p:cNvSpPr>
          <p:nvPr/>
        </p:nvSpPr>
        <p:spPr bwMode="auto">
          <a:xfrm>
            <a:off x="4554538" y="31242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" name="Group 44"/>
          <p:cNvGrpSpPr>
            <a:grpSpLocks/>
          </p:cNvGrpSpPr>
          <p:nvPr/>
        </p:nvGrpSpPr>
        <p:grpSpPr bwMode="auto">
          <a:xfrm>
            <a:off x="1295400" y="4343400"/>
            <a:ext cx="2720975" cy="914400"/>
            <a:chOff x="782" y="2736"/>
            <a:chExt cx="1714" cy="576"/>
          </a:xfrm>
        </p:grpSpPr>
        <p:sp>
          <p:nvSpPr>
            <p:cNvPr id="25620" name="Text Box 33"/>
            <p:cNvSpPr txBox="1">
              <a:spLocks noChangeArrowheads="1"/>
            </p:cNvSpPr>
            <p:nvPr/>
          </p:nvSpPr>
          <p:spPr bwMode="auto">
            <a:xfrm>
              <a:off x="782" y="3024"/>
              <a:ext cx="17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(</a:t>
              </a:r>
              <a:r>
                <a:rPr lang="en-US" altLang="en-US" i="1"/>
                <a:t>x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 4)(4</a:t>
              </a:r>
              <a:r>
                <a:rPr lang="en-US" altLang="en-US" i="1"/>
                <a:t>x</a:t>
              </a:r>
              <a:r>
                <a:rPr lang="en-US" altLang="en-US"/>
                <a:t> + 1)</a:t>
              </a:r>
              <a:r>
                <a:rPr lang="en-US" altLang="en-US" i="1"/>
                <a:t> </a:t>
              </a:r>
            </a:p>
          </p:txBody>
        </p:sp>
        <p:sp>
          <p:nvSpPr>
            <p:cNvPr id="25621" name="Line 34"/>
            <p:cNvSpPr>
              <a:spLocks noChangeShapeType="1"/>
            </p:cNvSpPr>
            <p:nvPr/>
          </p:nvSpPr>
          <p:spPr bwMode="auto">
            <a:xfrm flipH="1">
              <a:off x="912" y="2784"/>
              <a:ext cx="48" cy="2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2" name="Line 35"/>
            <p:cNvSpPr>
              <a:spLocks noChangeShapeType="1"/>
            </p:cNvSpPr>
            <p:nvPr/>
          </p:nvSpPr>
          <p:spPr bwMode="auto">
            <a:xfrm>
              <a:off x="960" y="2784"/>
              <a:ext cx="624" cy="2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3" name="Line 36"/>
            <p:cNvSpPr>
              <a:spLocks noChangeShapeType="1"/>
            </p:cNvSpPr>
            <p:nvPr/>
          </p:nvSpPr>
          <p:spPr bwMode="auto">
            <a:xfrm flipH="1">
              <a:off x="1440" y="2736"/>
              <a:ext cx="576" cy="336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4" name="Line 37"/>
            <p:cNvSpPr>
              <a:spLocks noChangeShapeType="1"/>
            </p:cNvSpPr>
            <p:nvPr/>
          </p:nvSpPr>
          <p:spPr bwMode="auto">
            <a:xfrm>
              <a:off x="2016" y="2736"/>
              <a:ext cx="144" cy="336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902" name="Text Box 38"/>
          <p:cNvSpPr txBox="1">
            <a:spLocks noChangeArrowheads="1"/>
          </p:cNvSpPr>
          <p:nvPr/>
        </p:nvSpPr>
        <p:spPr bwMode="auto">
          <a:xfrm>
            <a:off x="4495800" y="4800600"/>
            <a:ext cx="299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the Foil method.</a:t>
            </a:r>
          </a:p>
        </p:txBody>
      </p:sp>
      <p:sp>
        <p:nvSpPr>
          <p:cNvPr id="164903" name="Text Box 39"/>
          <p:cNvSpPr txBox="1">
            <a:spLocks noChangeArrowheads="1"/>
          </p:cNvSpPr>
          <p:nvPr/>
        </p:nvSpPr>
        <p:spPr bwMode="auto">
          <a:xfrm>
            <a:off x="1219200" y="5410200"/>
            <a:ext cx="7027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i="1"/>
              <a:t>Check</a:t>
            </a:r>
            <a:r>
              <a:rPr lang="en-US" altLang="en-US" i="1"/>
              <a:t>  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4)(4</a:t>
            </a:r>
            <a:r>
              <a:rPr lang="en-US" altLang="en-US" i="1"/>
              <a:t>x</a:t>
            </a:r>
            <a:r>
              <a:rPr lang="en-US" altLang="en-US"/>
              <a:t> + 1) = 4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+ </a:t>
            </a:r>
            <a:r>
              <a:rPr lang="en-US" altLang="en-US" i="1"/>
              <a:t>x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16</a:t>
            </a:r>
            <a:r>
              <a:rPr lang="en-US" altLang="en-US" i="1"/>
              <a:t>x</a:t>
            </a:r>
            <a:r>
              <a:rPr lang="en-US" altLang="en-US"/>
              <a:t> </a:t>
            </a:r>
            <a:r>
              <a:rPr lang="en-US" altLang="en-US" i="1">
                <a:latin typeface="Arial" charset="0"/>
              </a:rPr>
              <a:t>–</a:t>
            </a:r>
            <a:r>
              <a:rPr lang="en-US" altLang="en-US" i="1"/>
              <a:t> </a:t>
            </a:r>
            <a:r>
              <a:rPr lang="en-US" altLang="en-US"/>
              <a:t>4</a:t>
            </a:r>
            <a:r>
              <a:rPr lang="en-US" altLang="en-US" i="1"/>
              <a:t> </a:t>
            </a:r>
          </a:p>
        </p:txBody>
      </p: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4953000" y="5745163"/>
            <a:ext cx="3124200" cy="579437"/>
            <a:chOff x="2928" y="3744"/>
            <a:chExt cx="1968" cy="365"/>
          </a:xfrm>
        </p:grpSpPr>
        <p:sp>
          <p:nvSpPr>
            <p:cNvPr id="25618" name="Text Box 41"/>
            <p:cNvSpPr txBox="1">
              <a:spLocks noChangeArrowheads="1"/>
            </p:cNvSpPr>
            <p:nvPr/>
          </p:nvSpPr>
          <p:spPr bwMode="auto">
            <a:xfrm>
              <a:off x="2928" y="3816"/>
              <a:ext cx="18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= 4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 15</a:t>
              </a:r>
              <a:r>
                <a:rPr lang="en-US" altLang="en-US" i="1"/>
                <a:t>x</a:t>
              </a:r>
              <a:r>
                <a:rPr lang="en-US" altLang="en-US"/>
                <a:t> </a:t>
              </a:r>
              <a:r>
                <a:rPr lang="en-US" altLang="en-US" i="1">
                  <a:latin typeface="Arial" charset="0"/>
                </a:rPr>
                <a:t>–</a:t>
              </a:r>
              <a:r>
                <a:rPr lang="en-US" altLang="en-US" i="1"/>
                <a:t> </a:t>
              </a:r>
              <a:r>
                <a:rPr lang="en-US" altLang="en-US"/>
                <a:t>4</a:t>
              </a:r>
              <a:r>
                <a:rPr lang="en-US" altLang="en-US" i="1"/>
                <a:t>  </a:t>
              </a:r>
              <a:r>
                <a:rPr lang="en-US" altLang="en-US"/>
                <a:t> </a:t>
              </a:r>
            </a:p>
          </p:txBody>
        </p:sp>
        <p:sp>
          <p:nvSpPr>
            <p:cNvPr id="25619" name="Text Box 42"/>
            <p:cNvSpPr txBox="1">
              <a:spLocks noChangeArrowheads="1"/>
            </p:cNvSpPr>
            <p:nvPr/>
          </p:nvSpPr>
          <p:spPr bwMode="auto">
            <a:xfrm>
              <a:off x="4495" y="3744"/>
              <a:ext cx="40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</p:grpSp>
      <p:sp>
        <p:nvSpPr>
          <p:cNvPr id="25617" name="Text Box 51"/>
          <p:cNvSpPr txBox="1">
            <a:spLocks noChangeArrowheads="1"/>
          </p:cNvSpPr>
          <p:nvPr/>
        </p:nvSpPr>
        <p:spPr bwMode="auto">
          <a:xfrm>
            <a:off x="-152400" y="990600"/>
            <a:ext cx="944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3C: Factoring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ax</a:t>
            </a:r>
            <a:r>
              <a:rPr lang="en-US" altLang="en-US" baseline="30000">
                <a:solidFill>
                  <a:srgbClr val="006699"/>
                </a:solidFill>
                <a:latin typeface="Arial Black" pitchFamily="34" charset="0"/>
              </a:rPr>
              <a:t>2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+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bx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+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c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When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c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is Negative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64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4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4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64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77" grpId="0"/>
      <p:bldP spid="164902" grpId="0"/>
      <p:bldP spid="16490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381000" y="1335088"/>
            <a:ext cx="8237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Factor each trinomial. Check your answer.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26628" name="Text Box 7"/>
          <p:cNvSpPr txBox="1">
            <a:spLocks noChangeArrowheads="1"/>
          </p:cNvSpPr>
          <p:nvPr/>
        </p:nvSpPr>
        <p:spPr bwMode="auto">
          <a:xfrm>
            <a:off x="974725" y="1792288"/>
            <a:ext cx="2346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6</a:t>
            </a:r>
            <a:r>
              <a:rPr lang="en-US" altLang="en-US" b="1" i="1"/>
              <a:t>x</a:t>
            </a:r>
            <a:r>
              <a:rPr lang="en-US" altLang="en-US" b="1" baseline="30000"/>
              <a:t>2</a:t>
            </a:r>
            <a:r>
              <a:rPr lang="en-US" altLang="en-US" b="1"/>
              <a:t> + 7</a:t>
            </a:r>
            <a:r>
              <a:rPr lang="en-US" altLang="en-US" b="1" i="1"/>
              <a:t>x</a:t>
            </a:r>
            <a:r>
              <a:rPr lang="en-US" altLang="en-US" b="1"/>
              <a:t> </a:t>
            </a:r>
            <a:r>
              <a:rPr lang="en-US" altLang="en-US" b="1">
                <a:latin typeface="Arial" charset="0"/>
              </a:rPr>
              <a:t>–</a:t>
            </a:r>
            <a:r>
              <a:rPr lang="en-US" altLang="en-US" b="1"/>
              <a:t> 3 </a:t>
            </a:r>
          </a:p>
        </p:txBody>
      </p:sp>
      <p:grpSp>
        <p:nvGrpSpPr>
          <p:cNvPr id="26629" name="Group 8"/>
          <p:cNvGrpSpPr>
            <a:grpSpLocks/>
          </p:cNvGrpSpPr>
          <p:nvPr/>
        </p:nvGrpSpPr>
        <p:grpSpPr bwMode="auto">
          <a:xfrm>
            <a:off x="1295400" y="2292350"/>
            <a:ext cx="2998788" cy="457200"/>
            <a:chOff x="816" y="1584"/>
            <a:chExt cx="1889" cy="288"/>
          </a:xfrm>
        </p:grpSpPr>
        <p:sp>
          <p:nvSpPr>
            <p:cNvPr id="26669" name="Text Box 9"/>
            <p:cNvSpPr txBox="1">
              <a:spLocks noChangeArrowheads="1"/>
            </p:cNvSpPr>
            <p:nvPr/>
          </p:nvSpPr>
          <p:spPr bwMode="auto">
            <a:xfrm>
              <a:off x="816" y="1584"/>
              <a:ext cx="18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 </a:t>
              </a:r>
              <a:r>
                <a:rPr lang="en-US" altLang="en-US" i="1"/>
                <a:t>x</a:t>
              </a:r>
              <a:r>
                <a:rPr lang="en-US" altLang="en-US"/>
                <a:t> +   )(   </a:t>
              </a:r>
              <a:r>
                <a:rPr lang="en-US" altLang="en-US" i="1"/>
                <a:t>x</a:t>
              </a:r>
              <a:r>
                <a:rPr lang="en-US" altLang="en-US"/>
                <a:t>+   )</a:t>
              </a:r>
            </a:p>
          </p:txBody>
        </p:sp>
        <p:sp>
          <p:nvSpPr>
            <p:cNvPr id="26670" name="Text Box 10"/>
            <p:cNvSpPr txBox="1">
              <a:spLocks noChangeArrowheads="1"/>
            </p:cNvSpPr>
            <p:nvPr/>
          </p:nvSpPr>
          <p:spPr bwMode="auto">
            <a:xfrm>
              <a:off x="979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6671" name="Text Box 11"/>
            <p:cNvSpPr txBox="1">
              <a:spLocks noChangeArrowheads="1"/>
            </p:cNvSpPr>
            <p:nvPr/>
          </p:nvSpPr>
          <p:spPr bwMode="auto">
            <a:xfrm>
              <a:off x="1564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6672" name="Text Box 12"/>
            <p:cNvSpPr txBox="1">
              <a:spLocks noChangeArrowheads="1"/>
            </p:cNvSpPr>
            <p:nvPr/>
          </p:nvSpPr>
          <p:spPr bwMode="auto">
            <a:xfrm>
              <a:off x="1900" y="163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6673" name="Text Box 13"/>
            <p:cNvSpPr txBox="1">
              <a:spLocks noChangeArrowheads="1"/>
            </p:cNvSpPr>
            <p:nvPr/>
          </p:nvSpPr>
          <p:spPr bwMode="auto">
            <a:xfrm>
              <a:off x="2428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65902" name="Text Box 14"/>
          <p:cNvSpPr txBox="1">
            <a:spLocks noChangeArrowheads="1"/>
          </p:cNvSpPr>
          <p:nvPr/>
        </p:nvSpPr>
        <p:spPr bwMode="auto">
          <a:xfrm>
            <a:off x="4556125" y="1851025"/>
            <a:ext cx="3368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 = 6 and c = –3, </a:t>
            </a:r>
          </a:p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Outer + Inner = 7.</a:t>
            </a:r>
          </a:p>
        </p:txBody>
      </p:sp>
      <p:grpSp>
        <p:nvGrpSpPr>
          <p:cNvPr id="3" name="Group 75"/>
          <p:cNvGrpSpPr>
            <a:grpSpLocks/>
          </p:cNvGrpSpPr>
          <p:nvPr/>
        </p:nvGrpSpPr>
        <p:grpSpPr bwMode="auto">
          <a:xfrm>
            <a:off x="685800" y="2782888"/>
            <a:ext cx="6157913" cy="2471737"/>
            <a:chOff x="432" y="1728"/>
            <a:chExt cx="3879" cy="1557"/>
          </a:xfrm>
        </p:grpSpPr>
        <p:sp>
          <p:nvSpPr>
            <p:cNvPr id="26641" name="Text Box 22"/>
            <p:cNvSpPr txBox="1">
              <a:spLocks noChangeArrowheads="1"/>
            </p:cNvSpPr>
            <p:nvPr/>
          </p:nvSpPr>
          <p:spPr bwMode="auto">
            <a:xfrm>
              <a:off x="432" y="1728"/>
              <a:ext cx="327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Factors of 6  </a:t>
              </a:r>
              <a:r>
                <a:rPr lang="en-US" altLang="en-US" sz="2000" b="1">
                  <a:solidFill>
                    <a:srgbClr val="33CC33"/>
                  </a:solidFill>
                  <a:latin typeface="Arial" charset="0"/>
                </a:rPr>
                <a:t>Factors of – 3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 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Outer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latin typeface="Arial" charset="0"/>
                </a:rPr>
                <a:t>+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Inner</a:t>
              </a:r>
            </a:p>
          </p:txBody>
        </p:sp>
        <p:sp>
          <p:nvSpPr>
            <p:cNvPr id="26642" name="Line 23"/>
            <p:cNvSpPr>
              <a:spLocks noChangeShapeType="1"/>
            </p:cNvSpPr>
            <p:nvPr/>
          </p:nvSpPr>
          <p:spPr bwMode="auto">
            <a:xfrm>
              <a:off x="460" y="1961"/>
              <a:ext cx="31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3" name="Text Box 24"/>
            <p:cNvSpPr txBox="1">
              <a:spLocks noChangeArrowheads="1"/>
            </p:cNvSpPr>
            <p:nvPr/>
          </p:nvSpPr>
          <p:spPr bwMode="auto">
            <a:xfrm>
              <a:off x="642" y="1968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6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6644" name="Text Box 25"/>
            <p:cNvSpPr txBox="1">
              <a:spLocks noChangeArrowheads="1"/>
            </p:cNvSpPr>
            <p:nvPr/>
          </p:nvSpPr>
          <p:spPr bwMode="auto">
            <a:xfrm>
              <a:off x="1648" y="1988"/>
              <a:ext cx="8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1 </a:t>
              </a:r>
              <a:r>
                <a:rPr lang="en-US" altLang="en-US" sz="2000" b="1">
                  <a:latin typeface="Arial" charset="0"/>
                </a:rPr>
                <a:t>and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–3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3333FF"/>
                </a:solidFill>
                <a:latin typeface="Arial" charset="0"/>
              </a:endParaRPr>
            </a:p>
          </p:txBody>
        </p:sp>
        <p:sp>
          <p:nvSpPr>
            <p:cNvPr id="26645" name="Text Box 26"/>
            <p:cNvSpPr txBox="1">
              <a:spLocks noChangeArrowheads="1"/>
            </p:cNvSpPr>
            <p:nvPr/>
          </p:nvSpPr>
          <p:spPr bwMode="auto">
            <a:xfrm>
              <a:off x="2697" y="1961"/>
              <a:ext cx="149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6(–3)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1(1)</a:t>
              </a:r>
              <a:r>
                <a:rPr lang="en-US" altLang="en-US" sz="2000" b="1">
                  <a:latin typeface="Arial" charset="0"/>
                </a:rPr>
                <a:t> = –17  </a:t>
              </a:r>
            </a:p>
          </p:txBody>
        </p:sp>
        <p:sp>
          <p:nvSpPr>
            <p:cNvPr id="26646" name="Text Box 27"/>
            <p:cNvSpPr txBox="1">
              <a:spLocks noChangeArrowheads="1"/>
            </p:cNvSpPr>
            <p:nvPr/>
          </p:nvSpPr>
          <p:spPr bwMode="auto">
            <a:xfrm>
              <a:off x="642" y="2182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6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6647" name="Text Box 28"/>
            <p:cNvSpPr txBox="1">
              <a:spLocks noChangeArrowheads="1"/>
            </p:cNvSpPr>
            <p:nvPr/>
          </p:nvSpPr>
          <p:spPr bwMode="auto">
            <a:xfrm>
              <a:off x="1645" y="2189"/>
              <a:ext cx="8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 </a:t>
              </a:r>
              <a:r>
                <a:rPr lang="en-US" altLang="en-US" sz="2000" b="1">
                  <a:latin typeface="Arial" charset="0"/>
                </a:rPr>
                <a:t>and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–1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26648" name="Text Box 29"/>
            <p:cNvSpPr txBox="1">
              <a:spLocks noChangeArrowheads="1"/>
            </p:cNvSpPr>
            <p:nvPr/>
          </p:nvSpPr>
          <p:spPr bwMode="auto">
            <a:xfrm>
              <a:off x="2697" y="2175"/>
              <a:ext cx="148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6(–1) </a:t>
              </a:r>
              <a:r>
                <a:rPr lang="en-US" altLang="en-US" sz="2000" b="1">
                  <a:latin typeface="Arial" charset="0"/>
                </a:rPr>
                <a:t>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1(3)</a:t>
              </a:r>
              <a:r>
                <a:rPr lang="en-US" altLang="en-US" sz="2000" b="1">
                  <a:latin typeface="Arial" charset="0"/>
                </a:rPr>
                <a:t> = – 3   </a:t>
              </a:r>
            </a:p>
          </p:txBody>
        </p:sp>
        <p:sp>
          <p:nvSpPr>
            <p:cNvPr id="26649" name="Rectangle 33"/>
            <p:cNvSpPr>
              <a:spLocks noChangeArrowheads="1"/>
            </p:cNvSpPr>
            <p:nvPr/>
          </p:nvSpPr>
          <p:spPr bwMode="auto">
            <a:xfrm>
              <a:off x="4030" y="1891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26650" name="Line 34"/>
            <p:cNvSpPr>
              <a:spLocks noChangeShapeType="1"/>
            </p:cNvSpPr>
            <p:nvPr/>
          </p:nvSpPr>
          <p:spPr bwMode="auto">
            <a:xfrm>
              <a:off x="1440" y="1776"/>
              <a:ext cx="0" cy="1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1" name="Text Box 35"/>
            <p:cNvSpPr txBox="1">
              <a:spLocks noChangeArrowheads="1"/>
            </p:cNvSpPr>
            <p:nvPr/>
          </p:nvSpPr>
          <p:spPr bwMode="auto">
            <a:xfrm>
              <a:off x="3858" y="2920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26652" name="Rectangle 36"/>
            <p:cNvSpPr>
              <a:spLocks noChangeArrowheads="1"/>
            </p:cNvSpPr>
            <p:nvPr/>
          </p:nvSpPr>
          <p:spPr bwMode="auto">
            <a:xfrm>
              <a:off x="4032" y="2112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26653" name="Line 37"/>
            <p:cNvSpPr>
              <a:spLocks noChangeShapeType="1"/>
            </p:cNvSpPr>
            <p:nvPr/>
          </p:nvSpPr>
          <p:spPr bwMode="auto">
            <a:xfrm>
              <a:off x="2592" y="1776"/>
              <a:ext cx="0" cy="1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4" name="Rectangle 48"/>
            <p:cNvSpPr>
              <a:spLocks noChangeArrowheads="1"/>
            </p:cNvSpPr>
            <p:nvPr/>
          </p:nvSpPr>
          <p:spPr bwMode="auto">
            <a:xfrm>
              <a:off x="4011" y="2707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26655" name="Text Box 50"/>
            <p:cNvSpPr txBox="1">
              <a:spLocks noChangeArrowheads="1"/>
            </p:cNvSpPr>
            <p:nvPr/>
          </p:nvSpPr>
          <p:spPr bwMode="auto">
            <a:xfrm>
              <a:off x="642" y="2407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3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6656" name="Text Box 52"/>
            <p:cNvSpPr txBox="1">
              <a:spLocks noChangeArrowheads="1"/>
            </p:cNvSpPr>
            <p:nvPr/>
          </p:nvSpPr>
          <p:spPr bwMode="auto">
            <a:xfrm>
              <a:off x="2697" y="2400"/>
              <a:ext cx="148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3(–3)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2(1)</a:t>
              </a:r>
              <a:r>
                <a:rPr lang="en-US" altLang="en-US" sz="2000" b="1">
                  <a:latin typeface="Arial" charset="0"/>
                </a:rPr>
                <a:t> = – 7   </a:t>
              </a:r>
            </a:p>
          </p:txBody>
        </p:sp>
        <p:sp>
          <p:nvSpPr>
            <p:cNvPr id="26657" name="Text Box 53"/>
            <p:cNvSpPr txBox="1">
              <a:spLocks noChangeArrowheads="1"/>
            </p:cNvSpPr>
            <p:nvPr/>
          </p:nvSpPr>
          <p:spPr bwMode="auto">
            <a:xfrm>
              <a:off x="642" y="2621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3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6658" name="Text Box 55"/>
            <p:cNvSpPr txBox="1">
              <a:spLocks noChangeArrowheads="1"/>
            </p:cNvSpPr>
            <p:nvPr/>
          </p:nvSpPr>
          <p:spPr bwMode="auto">
            <a:xfrm>
              <a:off x="2697" y="2614"/>
              <a:ext cx="13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3(–1) </a:t>
              </a:r>
              <a:r>
                <a:rPr lang="en-US" altLang="en-US" sz="2000" b="1">
                  <a:latin typeface="Arial" charset="0"/>
                </a:rPr>
                <a:t>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2(3)</a:t>
              </a:r>
              <a:r>
                <a:rPr lang="en-US" altLang="en-US" sz="2000" b="1">
                  <a:latin typeface="Arial" charset="0"/>
                </a:rPr>
                <a:t> = 3   </a:t>
              </a:r>
            </a:p>
          </p:txBody>
        </p:sp>
        <p:sp>
          <p:nvSpPr>
            <p:cNvPr id="26659" name="Rectangle 56"/>
            <p:cNvSpPr>
              <a:spLocks noChangeArrowheads="1"/>
            </p:cNvSpPr>
            <p:nvPr/>
          </p:nvSpPr>
          <p:spPr bwMode="auto">
            <a:xfrm>
              <a:off x="3888" y="2551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26660" name="Text Box 58"/>
            <p:cNvSpPr txBox="1">
              <a:spLocks noChangeArrowheads="1"/>
            </p:cNvSpPr>
            <p:nvPr/>
          </p:nvSpPr>
          <p:spPr bwMode="auto">
            <a:xfrm>
              <a:off x="1653" y="2429"/>
              <a:ext cx="8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1 </a:t>
              </a:r>
              <a:r>
                <a:rPr lang="en-US" altLang="en-US" sz="2000" b="1">
                  <a:latin typeface="Arial" charset="0"/>
                </a:rPr>
                <a:t>and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–3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3333FF"/>
                </a:solidFill>
                <a:latin typeface="Arial" charset="0"/>
              </a:endParaRPr>
            </a:p>
          </p:txBody>
        </p:sp>
        <p:sp>
          <p:nvSpPr>
            <p:cNvPr id="26661" name="Text Box 59"/>
            <p:cNvSpPr txBox="1">
              <a:spLocks noChangeArrowheads="1"/>
            </p:cNvSpPr>
            <p:nvPr/>
          </p:nvSpPr>
          <p:spPr bwMode="auto">
            <a:xfrm>
              <a:off x="1641" y="2630"/>
              <a:ext cx="8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 </a:t>
              </a:r>
              <a:r>
                <a:rPr lang="en-US" altLang="en-US" sz="2000" b="1">
                  <a:latin typeface="Arial" charset="0"/>
                </a:rPr>
                <a:t>and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–1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26662" name="Text Box 60"/>
            <p:cNvSpPr txBox="1">
              <a:spLocks noChangeArrowheads="1"/>
            </p:cNvSpPr>
            <p:nvPr/>
          </p:nvSpPr>
          <p:spPr bwMode="auto">
            <a:xfrm>
              <a:off x="642" y="2803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2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6663" name="Text Box 61"/>
            <p:cNvSpPr txBox="1">
              <a:spLocks noChangeArrowheads="1"/>
            </p:cNvSpPr>
            <p:nvPr/>
          </p:nvSpPr>
          <p:spPr bwMode="auto">
            <a:xfrm>
              <a:off x="2697" y="2796"/>
              <a:ext cx="148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2(–3)</a:t>
              </a:r>
              <a:r>
                <a:rPr lang="en-US" altLang="en-US" sz="2000" b="1">
                  <a:latin typeface="Arial" charset="0"/>
                </a:rPr>
                <a:t> 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3(1)</a:t>
              </a:r>
              <a:r>
                <a:rPr lang="en-US" altLang="en-US" sz="2000" b="1">
                  <a:latin typeface="Arial" charset="0"/>
                </a:rPr>
                <a:t> = – 3   </a:t>
              </a:r>
            </a:p>
          </p:txBody>
        </p:sp>
        <p:sp>
          <p:nvSpPr>
            <p:cNvPr id="26664" name="Text Box 62"/>
            <p:cNvSpPr txBox="1">
              <a:spLocks noChangeArrowheads="1"/>
            </p:cNvSpPr>
            <p:nvPr/>
          </p:nvSpPr>
          <p:spPr bwMode="auto">
            <a:xfrm>
              <a:off x="642" y="3017"/>
              <a:ext cx="6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2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6665" name="Text Box 63"/>
            <p:cNvSpPr txBox="1">
              <a:spLocks noChangeArrowheads="1"/>
            </p:cNvSpPr>
            <p:nvPr/>
          </p:nvSpPr>
          <p:spPr bwMode="auto">
            <a:xfrm>
              <a:off x="2688" y="3010"/>
              <a:ext cx="13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2(–1) </a:t>
              </a:r>
              <a:r>
                <a:rPr lang="en-US" altLang="en-US" sz="2000" b="1">
                  <a:latin typeface="Arial" charset="0"/>
                </a:rPr>
                <a:t>+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3(3)</a:t>
              </a:r>
              <a:r>
                <a:rPr lang="en-US" altLang="en-US" sz="2000" b="1">
                  <a:latin typeface="Arial" charset="0"/>
                </a:rPr>
                <a:t> = 7   </a:t>
              </a:r>
            </a:p>
          </p:txBody>
        </p:sp>
        <p:sp>
          <p:nvSpPr>
            <p:cNvPr id="26666" name="Rectangle 64"/>
            <p:cNvSpPr>
              <a:spLocks noChangeArrowheads="1"/>
            </p:cNvSpPr>
            <p:nvPr/>
          </p:nvSpPr>
          <p:spPr bwMode="auto">
            <a:xfrm>
              <a:off x="3973" y="2323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26667" name="Text Box 65"/>
            <p:cNvSpPr txBox="1">
              <a:spLocks noChangeArrowheads="1"/>
            </p:cNvSpPr>
            <p:nvPr/>
          </p:nvSpPr>
          <p:spPr bwMode="auto">
            <a:xfrm>
              <a:off x="1653" y="2825"/>
              <a:ext cx="8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1 </a:t>
              </a:r>
              <a:r>
                <a:rPr lang="en-US" altLang="en-US" sz="2000" b="1">
                  <a:latin typeface="Arial" charset="0"/>
                </a:rPr>
                <a:t>and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–3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3333FF"/>
                </a:solidFill>
                <a:latin typeface="Arial" charset="0"/>
              </a:endParaRPr>
            </a:p>
          </p:txBody>
        </p:sp>
        <p:sp>
          <p:nvSpPr>
            <p:cNvPr id="26668" name="Text Box 66"/>
            <p:cNvSpPr txBox="1">
              <a:spLocks noChangeArrowheads="1"/>
            </p:cNvSpPr>
            <p:nvPr/>
          </p:nvSpPr>
          <p:spPr bwMode="auto">
            <a:xfrm>
              <a:off x="1641" y="3026"/>
              <a:ext cx="8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3 </a:t>
              </a:r>
              <a:r>
                <a:rPr lang="en-US" altLang="en-US" sz="2000" b="1">
                  <a:latin typeface="Arial" charset="0"/>
                </a:rPr>
                <a:t>and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–1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</a:t>
              </a:r>
            </a:p>
          </p:txBody>
        </p:sp>
      </p:grpSp>
      <p:grpSp>
        <p:nvGrpSpPr>
          <p:cNvPr id="4" name="Group 76"/>
          <p:cNvGrpSpPr>
            <a:grpSpLocks/>
          </p:cNvGrpSpPr>
          <p:nvPr/>
        </p:nvGrpSpPr>
        <p:grpSpPr bwMode="auto">
          <a:xfrm>
            <a:off x="914400" y="5145088"/>
            <a:ext cx="3101975" cy="762000"/>
            <a:chOff x="590" y="3216"/>
            <a:chExt cx="1954" cy="480"/>
          </a:xfrm>
        </p:grpSpPr>
        <p:sp>
          <p:nvSpPr>
            <p:cNvPr id="26636" name="Text Box 68"/>
            <p:cNvSpPr txBox="1">
              <a:spLocks noChangeArrowheads="1"/>
            </p:cNvSpPr>
            <p:nvPr/>
          </p:nvSpPr>
          <p:spPr bwMode="auto">
            <a:xfrm>
              <a:off x="590" y="3408"/>
              <a:ext cx="19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(3</a:t>
              </a:r>
              <a:r>
                <a:rPr lang="en-US" altLang="en-US" i="1"/>
                <a:t>x </a:t>
              </a:r>
              <a:r>
                <a:rPr lang="en-US" altLang="en-US" i="1">
                  <a:latin typeface="Arial" charset="0"/>
                </a:rPr>
                <a:t>–</a:t>
              </a:r>
              <a:r>
                <a:rPr lang="en-US" altLang="en-US" i="1"/>
                <a:t> </a:t>
              </a:r>
              <a:r>
                <a:rPr lang="en-US" altLang="en-US"/>
                <a:t>1)(2</a:t>
              </a:r>
              <a:r>
                <a:rPr lang="en-US" altLang="en-US" i="1"/>
                <a:t>x</a:t>
              </a:r>
              <a:r>
                <a:rPr lang="en-US" altLang="en-US"/>
                <a:t> + 3)</a:t>
              </a:r>
              <a:r>
                <a:rPr lang="en-US" altLang="en-US" i="1"/>
                <a:t> </a:t>
              </a:r>
              <a:endParaRPr lang="en-US" altLang="en-US"/>
            </a:p>
          </p:txBody>
        </p:sp>
        <p:sp>
          <p:nvSpPr>
            <p:cNvPr id="26637" name="Line 71"/>
            <p:cNvSpPr>
              <a:spLocks noChangeShapeType="1"/>
            </p:cNvSpPr>
            <p:nvPr/>
          </p:nvSpPr>
          <p:spPr bwMode="auto">
            <a:xfrm flipH="1">
              <a:off x="816" y="3264"/>
              <a:ext cx="192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8" name="Line 72"/>
            <p:cNvSpPr>
              <a:spLocks noChangeShapeType="1"/>
            </p:cNvSpPr>
            <p:nvPr/>
          </p:nvSpPr>
          <p:spPr bwMode="auto">
            <a:xfrm>
              <a:off x="1008" y="3264"/>
              <a:ext cx="432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9" name="Line 73"/>
            <p:cNvSpPr>
              <a:spLocks noChangeShapeType="1"/>
            </p:cNvSpPr>
            <p:nvPr/>
          </p:nvSpPr>
          <p:spPr bwMode="auto">
            <a:xfrm flipH="1">
              <a:off x="1200" y="3216"/>
              <a:ext cx="768" cy="24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0" name="Line 74"/>
            <p:cNvSpPr>
              <a:spLocks noChangeShapeType="1"/>
            </p:cNvSpPr>
            <p:nvPr/>
          </p:nvSpPr>
          <p:spPr bwMode="auto">
            <a:xfrm>
              <a:off x="1968" y="3216"/>
              <a:ext cx="48" cy="24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5965" name="Rectangle 77"/>
          <p:cNvSpPr>
            <a:spLocks noChangeArrowheads="1"/>
          </p:cNvSpPr>
          <p:nvPr/>
        </p:nvSpPr>
        <p:spPr bwMode="auto">
          <a:xfrm>
            <a:off x="827088" y="5830888"/>
            <a:ext cx="7326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/>
              <a:t>Check</a:t>
            </a:r>
            <a:r>
              <a:rPr lang="en-US" altLang="en-US" i="1"/>
              <a:t>  </a:t>
            </a:r>
            <a:r>
              <a:rPr lang="en-US" altLang="en-US"/>
              <a:t>(3</a:t>
            </a:r>
            <a:r>
              <a:rPr lang="en-US" altLang="en-US" i="1"/>
              <a:t>x </a:t>
            </a:r>
            <a:r>
              <a:rPr lang="en-US" altLang="en-US" i="1">
                <a:latin typeface="Arial" charset="0"/>
              </a:rPr>
              <a:t>–</a:t>
            </a:r>
            <a:r>
              <a:rPr lang="en-US" altLang="en-US" i="1"/>
              <a:t> </a:t>
            </a:r>
            <a:r>
              <a:rPr lang="en-US" altLang="en-US"/>
              <a:t>1)(2</a:t>
            </a:r>
            <a:r>
              <a:rPr lang="en-US" altLang="en-US" i="1"/>
              <a:t>x</a:t>
            </a:r>
            <a:r>
              <a:rPr lang="en-US" altLang="en-US"/>
              <a:t> + 3) = 6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+ 9</a:t>
            </a:r>
            <a:r>
              <a:rPr lang="en-US" altLang="en-US" i="1"/>
              <a:t>x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2</a:t>
            </a:r>
            <a:r>
              <a:rPr lang="en-US" altLang="en-US" i="1"/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3 </a:t>
            </a:r>
            <a:r>
              <a:rPr lang="en-US" altLang="en-US" b="1"/>
              <a:t> </a:t>
            </a:r>
          </a:p>
        </p:txBody>
      </p:sp>
      <p:sp>
        <p:nvSpPr>
          <p:cNvPr id="165966" name="Text Box 78"/>
          <p:cNvSpPr txBox="1">
            <a:spLocks noChangeArrowheads="1"/>
          </p:cNvSpPr>
          <p:nvPr/>
        </p:nvSpPr>
        <p:spPr bwMode="auto">
          <a:xfrm>
            <a:off x="4495800" y="5449888"/>
            <a:ext cx="299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the Foil method.</a:t>
            </a:r>
          </a:p>
        </p:txBody>
      </p:sp>
      <p:sp>
        <p:nvSpPr>
          <p:cNvPr id="165967" name="Text Box 79"/>
          <p:cNvSpPr txBox="1">
            <a:spLocks noChangeArrowheads="1"/>
          </p:cNvSpPr>
          <p:nvPr/>
        </p:nvSpPr>
        <p:spPr bwMode="auto">
          <a:xfrm>
            <a:off x="4719638" y="6172200"/>
            <a:ext cx="257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6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+ 7</a:t>
            </a:r>
            <a:r>
              <a:rPr lang="en-US" altLang="en-US" i="1"/>
              <a:t>x </a:t>
            </a:r>
            <a:r>
              <a:rPr lang="en-US" altLang="en-US" i="1">
                <a:latin typeface="Arial" charset="0"/>
              </a:rPr>
              <a:t>–</a:t>
            </a:r>
            <a:r>
              <a:rPr lang="en-US" altLang="en-US" i="1"/>
              <a:t> </a:t>
            </a:r>
            <a:r>
              <a:rPr lang="en-US" altLang="en-US"/>
              <a:t>3</a:t>
            </a:r>
            <a:r>
              <a:rPr lang="en-US" altLang="en-US" i="1"/>
              <a:t> 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5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5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5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65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659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902" grpId="0"/>
      <p:bldP spid="165965" grpId="0"/>
      <p:bldP spid="16596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7651" name="Text Box 6"/>
          <p:cNvSpPr txBox="1">
            <a:spLocks noChangeArrowheads="1"/>
          </p:cNvSpPr>
          <p:nvPr/>
        </p:nvSpPr>
        <p:spPr bwMode="auto">
          <a:xfrm>
            <a:off x="381000" y="1404938"/>
            <a:ext cx="8237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Factor each trinomial. Check your answer.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27652" name="Text Box 7"/>
          <p:cNvSpPr txBox="1">
            <a:spLocks noChangeArrowheads="1"/>
          </p:cNvSpPr>
          <p:nvPr/>
        </p:nvSpPr>
        <p:spPr bwMode="auto">
          <a:xfrm>
            <a:off x="974725" y="1981200"/>
            <a:ext cx="2062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4</a:t>
            </a:r>
            <a:r>
              <a:rPr lang="en-US" altLang="en-US" b="1" i="1"/>
              <a:t>n</a:t>
            </a:r>
            <a:r>
              <a:rPr lang="en-US" altLang="en-US" b="1" baseline="30000"/>
              <a:t>2</a:t>
            </a:r>
            <a:r>
              <a:rPr lang="en-US" altLang="en-US" b="1"/>
              <a:t> </a:t>
            </a:r>
            <a:r>
              <a:rPr lang="en-US" altLang="en-US" b="1">
                <a:latin typeface="Arial" charset="0"/>
              </a:rPr>
              <a:t>–</a:t>
            </a:r>
            <a:r>
              <a:rPr lang="en-US" altLang="en-US" b="1"/>
              <a:t> </a:t>
            </a:r>
            <a:r>
              <a:rPr lang="en-US" altLang="en-US" b="1" i="1"/>
              <a:t>n</a:t>
            </a:r>
            <a:r>
              <a:rPr lang="en-US" altLang="en-US" b="1"/>
              <a:t> </a:t>
            </a:r>
            <a:r>
              <a:rPr lang="en-US" altLang="en-US" b="1">
                <a:latin typeface="Arial" charset="0"/>
              </a:rPr>
              <a:t>–</a:t>
            </a:r>
            <a:r>
              <a:rPr lang="en-US" altLang="en-US" b="1"/>
              <a:t> 3 </a:t>
            </a:r>
          </a:p>
        </p:txBody>
      </p:sp>
      <p:grpSp>
        <p:nvGrpSpPr>
          <p:cNvPr id="27653" name="Group 8"/>
          <p:cNvGrpSpPr>
            <a:grpSpLocks/>
          </p:cNvGrpSpPr>
          <p:nvPr/>
        </p:nvGrpSpPr>
        <p:grpSpPr bwMode="auto">
          <a:xfrm>
            <a:off x="1295400" y="2514600"/>
            <a:ext cx="3025775" cy="457200"/>
            <a:chOff x="816" y="1584"/>
            <a:chExt cx="1906" cy="288"/>
          </a:xfrm>
        </p:grpSpPr>
        <p:sp>
          <p:nvSpPr>
            <p:cNvPr id="27677" name="Text Box 9"/>
            <p:cNvSpPr txBox="1">
              <a:spLocks noChangeArrowheads="1"/>
            </p:cNvSpPr>
            <p:nvPr/>
          </p:nvSpPr>
          <p:spPr bwMode="auto">
            <a:xfrm>
              <a:off x="816" y="1584"/>
              <a:ext cx="19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 </a:t>
              </a:r>
              <a:r>
                <a:rPr lang="en-US" altLang="en-US" i="1"/>
                <a:t>n</a:t>
              </a:r>
              <a:r>
                <a:rPr lang="en-US" altLang="en-US"/>
                <a:t> +   )(   </a:t>
              </a:r>
              <a:r>
                <a:rPr lang="en-US" altLang="en-US" i="1"/>
                <a:t>n</a:t>
              </a:r>
              <a:r>
                <a:rPr lang="en-US" altLang="en-US"/>
                <a:t>+   )</a:t>
              </a:r>
            </a:p>
          </p:txBody>
        </p:sp>
        <p:sp>
          <p:nvSpPr>
            <p:cNvPr id="27678" name="Text Box 10"/>
            <p:cNvSpPr txBox="1">
              <a:spLocks noChangeArrowheads="1"/>
            </p:cNvSpPr>
            <p:nvPr/>
          </p:nvSpPr>
          <p:spPr bwMode="auto">
            <a:xfrm>
              <a:off x="979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7679" name="Text Box 11"/>
            <p:cNvSpPr txBox="1">
              <a:spLocks noChangeArrowheads="1"/>
            </p:cNvSpPr>
            <p:nvPr/>
          </p:nvSpPr>
          <p:spPr bwMode="auto">
            <a:xfrm>
              <a:off x="1564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7680" name="Text Box 12"/>
            <p:cNvSpPr txBox="1">
              <a:spLocks noChangeArrowheads="1"/>
            </p:cNvSpPr>
            <p:nvPr/>
          </p:nvSpPr>
          <p:spPr bwMode="auto">
            <a:xfrm>
              <a:off x="1900" y="163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27681" name="Text Box 13"/>
            <p:cNvSpPr txBox="1">
              <a:spLocks noChangeArrowheads="1"/>
            </p:cNvSpPr>
            <p:nvPr/>
          </p:nvSpPr>
          <p:spPr bwMode="auto">
            <a:xfrm>
              <a:off x="2428" y="1642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66926" name="Text Box 14"/>
          <p:cNvSpPr txBox="1">
            <a:spLocks noChangeArrowheads="1"/>
          </p:cNvSpPr>
          <p:nvPr/>
        </p:nvSpPr>
        <p:spPr bwMode="auto">
          <a:xfrm>
            <a:off x="4556125" y="1997075"/>
            <a:ext cx="458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 = 4 and c = –3, </a:t>
            </a:r>
          </a:p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Outer + Inner = –1.</a:t>
            </a:r>
          </a:p>
        </p:txBody>
      </p: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1447800" y="4495800"/>
            <a:ext cx="2720975" cy="914400"/>
            <a:chOff x="782" y="2736"/>
            <a:chExt cx="1714" cy="576"/>
          </a:xfrm>
        </p:grpSpPr>
        <p:sp>
          <p:nvSpPr>
            <p:cNvPr id="27672" name="Text Box 33"/>
            <p:cNvSpPr txBox="1">
              <a:spLocks noChangeArrowheads="1"/>
            </p:cNvSpPr>
            <p:nvPr/>
          </p:nvSpPr>
          <p:spPr bwMode="auto">
            <a:xfrm>
              <a:off x="782" y="3024"/>
              <a:ext cx="17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(4</a:t>
              </a:r>
              <a:r>
                <a:rPr lang="en-US" altLang="en-US" i="1"/>
                <a:t>n </a:t>
              </a:r>
              <a:r>
                <a:rPr lang="en-US" altLang="en-US"/>
                <a:t>+ 3)(</a:t>
              </a:r>
              <a:r>
                <a:rPr lang="en-US" altLang="en-US" i="1"/>
                <a:t>n</a:t>
              </a:r>
              <a:r>
                <a:rPr lang="en-US" altLang="en-US"/>
                <a:t>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 1)</a:t>
              </a:r>
              <a:r>
                <a:rPr lang="en-US" altLang="en-US" i="1"/>
                <a:t> </a:t>
              </a:r>
            </a:p>
          </p:txBody>
        </p:sp>
        <p:sp>
          <p:nvSpPr>
            <p:cNvPr id="27673" name="Line 34"/>
            <p:cNvSpPr>
              <a:spLocks noChangeShapeType="1"/>
            </p:cNvSpPr>
            <p:nvPr/>
          </p:nvSpPr>
          <p:spPr bwMode="auto">
            <a:xfrm flipH="1">
              <a:off x="912" y="2784"/>
              <a:ext cx="48" cy="2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Line 35"/>
            <p:cNvSpPr>
              <a:spLocks noChangeShapeType="1"/>
            </p:cNvSpPr>
            <p:nvPr/>
          </p:nvSpPr>
          <p:spPr bwMode="auto">
            <a:xfrm>
              <a:off x="960" y="2784"/>
              <a:ext cx="624" cy="2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5" name="Line 36"/>
            <p:cNvSpPr>
              <a:spLocks noChangeShapeType="1"/>
            </p:cNvSpPr>
            <p:nvPr/>
          </p:nvSpPr>
          <p:spPr bwMode="auto">
            <a:xfrm flipH="1">
              <a:off x="1440" y="2736"/>
              <a:ext cx="576" cy="336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Line 37"/>
            <p:cNvSpPr>
              <a:spLocks noChangeShapeType="1"/>
            </p:cNvSpPr>
            <p:nvPr/>
          </p:nvSpPr>
          <p:spPr bwMode="auto">
            <a:xfrm>
              <a:off x="2016" y="2736"/>
              <a:ext cx="144" cy="336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6950" name="Text Box 38"/>
          <p:cNvSpPr txBox="1">
            <a:spLocks noChangeArrowheads="1"/>
          </p:cNvSpPr>
          <p:nvPr/>
        </p:nvSpPr>
        <p:spPr bwMode="auto">
          <a:xfrm>
            <a:off x="4648200" y="4953000"/>
            <a:ext cx="299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the Foil method.</a:t>
            </a:r>
          </a:p>
        </p:txBody>
      </p:sp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838200" y="3276600"/>
            <a:ext cx="6019800" cy="1128713"/>
            <a:chOff x="528" y="2064"/>
            <a:chExt cx="3792" cy="711"/>
          </a:xfrm>
        </p:grpSpPr>
        <p:sp>
          <p:nvSpPr>
            <p:cNvPr id="27660" name="Text Box 16"/>
            <p:cNvSpPr txBox="1">
              <a:spLocks noChangeArrowheads="1"/>
            </p:cNvSpPr>
            <p:nvPr/>
          </p:nvSpPr>
          <p:spPr bwMode="auto">
            <a:xfrm>
              <a:off x="528" y="2064"/>
              <a:ext cx="32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Factors of 4  </a:t>
              </a:r>
              <a:r>
                <a:rPr lang="en-US" altLang="en-US" sz="2000" b="1">
                  <a:solidFill>
                    <a:srgbClr val="33CC33"/>
                  </a:solidFill>
                  <a:latin typeface="Arial" charset="0"/>
                </a:rPr>
                <a:t>Factors of –3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 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Outer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latin typeface="Arial" charset="0"/>
                </a:rPr>
                <a:t>+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Inner</a:t>
              </a:r>
            </a:p>
          </p:txBody>
        </p:sp>
        <p:sp>
          <p:nvSpPr>
            <p:cNvPr id="27661" name="Line 17"/>
            <p:cNvSpPr>
              <a:spLocks noChangeShapeType="1"/>
            </p:cNvSpPr>
            <p:nvPr/>
          </p:nvSpPr>
          <p:spPr bwMode="auto">
            <a:xfrm>
              <a:off x="556" y="2297"/>
              <a:ext cx="31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Text Box 18"/>
            <p:cNvSpPr txBox="1">
              <a:spLocks noChangeArrowheads="1"/>
            </p:cNvSpPr>
            <p:nvPr/>
          </p:nvSpPr>
          <p:spPr bwMode="auto">
            <a:xfrm>
              <a:off x="738" y="2304"/>
              <a:ext cx="7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4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CC0099"/>
                </a:solidFill>
                <a:latin typeface="Arial" charset="0"/>
              </a:endParaRPr>
            </a:p>
          </p:txBody>
        </p:sp>
        <p:sp>
          <p:nvSpPr>
            <p:cNvPr id="27663" name="Text Box 19"/>
            <p:cNvSpPr txBox="1">
              <a:spLocks noChangeArrowheads="1"/>
            </p:cNvSpPr>
            <p:nvPr/>
          </p:nvSpPr>
          <p:spPr bwMode="auto">
            <a:xfrm>
              <a:off x="1696" y="2324"/>
              <a:ext cx="8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1 </a:t>
              </a:r>
              <a:r>
                <a:rPr lang="en-US" altLang="en-US" sz="2000" b="1">
                  <a:latin typeface="Arial" charset="0"/>
                </a:rPr>
                <a:t>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–3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3333FF"/>
                </a:solidFill>
                <a:latin typeface="Arial" charset="0"/>
              </a:endParaRPr>
            </a:p>
          </p:txBody>
        </p:sp>
        <p:sp>
          <p:nvSpPr>
            <p:cNvPr id="27664" name="Text Box 20"/>
            <p:cNvSpPr txBox="1">
              <a:spLocks noChangeArrowheads="1"/>
            </p:cNvSpPr>
            <p:nvPr/>
          </p:nvSpPr>
          <p:spPr bwMode="auto">
            <a:xfrm>
              <a:off x="2670" y="2304"/>
              <a:ext cx="13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1(–3)</a:t>
              </a:r>
              <a:r>
                <a:rPr lang="en-US" altLang="en-US" sz="2000" b="1"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+ 4(1)</a:t>
              </a:r>
              <a:r>
                <a:rPr lang="en-US" altLang="en-US" sz="2000" b="1">
                  <a:latin typeface="Arial" charset="0"/>
                </a:rPr>
                <a:t> = 1  </a:t>
              </a:r>
            </a:p>
          </p:txBody>
        </p:sp>
        <p:sp>
          <p:nvSpPr>
            <p:cNvPr id="27665" name="Text Box 21"/>
            <p:cNvSpPr txBox="1">
              <a:spLocks noChangeArrowheads="1"/>
            </p:cNvSpPr>
            <p:nvPr/>
          </p:nvSpPr>
          <p:spPr bwMode="auto">
            <a:xfrm>
              <a:off x="738" y="2518"/>
              <a:ext cx="7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4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CC0099"/>
                </a:solidFill>
                <a:latin typeface="Arial" charset="0"/>
              </a:endParaRPr>
            </a:p>
          </p:txBody>
        </p:sp>
        <p:sp>
          <p:nvSpPr>
            <p:cNvPr id="27666" name="Text Box 22"/>
            <p:cNvSpPr txBox="1">
              <a:spLocks noChangeArrowheads="1"/>
            </p:cNvSpPr>
            <p:nvPr/>
          </p:nvSpPr>
          <p:spPr bwMode="auto">
            <a:xfrm>
              <a:off x="1614" y="2525"/>
              <a:ext cx="9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–1 </a:t>
              </a:r>
              <a:r>
                <a:rPr lang="en-US" altLang="en-US" sz="2000" b="1">
                  <a:latin typeface="Arial" charset="0"/>
                </a:rPr>
                <a:t>and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3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27667" name="Text Box 23"/>
            <p:cNvSpPr txBox="1">
              <a:spLocks noChangeArrowheads="1"/>
            </p:cNvSpPr>
            <p:nvPr/>
          </p:nvSpPr>
          <p:spPr bwMode="auto">
            <a:xfrm>
              <a:off x="2780" y="2511"/>
              <a:ext cx="13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1(3)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– 4(1)</a:t>
              </a:r>
              <a:r>
                <a:rPr lang="en-US" altLang="en-US" sz="2000" b="1">
                  <a:latin typeface="Arial" charset="0"/>
                </a:rPr>
                <a:t> = – 1   </a:t>
              </a:r>
            </a:p>
          </p:txBody>
        </p:sp>
        <p:sp>
          <p:nvSpPr>
            <p:cNvPr id="27668" name="Rectangle 27"/>
            <p:cNvSpPr>
              <a:spLocks noChangeArrowheads="1"/>
            </p:cNvSpPr>
            <p:nvPr/>
          </p:nvSpPr>
          <p:spPr bwMode="auto">
            <a:xfrm>
              <a:off x="3849" y="2209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27669" name="Line 28"/>
            <p:cNvSpPr>
              <a:spLocks noChangeShapeType="1"/>
            </p:cNvSpPr>
            <p:nvPr/>
          </p:nvSpPr>
          <p:spPr bwMode="auto">
            <a:xfrm>
              <a:off x="1525" y="2112"/>
              <a:ext cx="11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Text Box 29"/>
            <p:cNvSpPr txBox="1">
              <a:spLocks noChangeArrowheads="1"/>
            </p:cNvSpPr>
            <p:nvPr/>
          </p:nvSpPr>
          <p:spPr bwMode="auto">
            <a:xfrm>
              <a:off x="3936" y="2400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27671" name="Line 39"/>
            <p:cNvSpPr>
              <a:spLocks noChangeShapeType="1"/>
            </p:cNvSpPr>
            <p:nvPr/>
          </p:nvSpPr>
          <p:spPr bwMode="auto">
            <a:xfrm>
              <a:off x="2677" y="2112"/>
              <a:ext cx="11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6953" name="Rectangle 41"/>
          <p:cNvSpPr>
            <a:spLocks noChangeArrowheads="1"/>
          </p:cNvSpPr>
          <p:nvPr/>
        </p:nvSpPr>
        <p:spPr bwMode="auto">
          <a:xfrm>
            <a:off x="1447800" y="5410200"/>
            <a:ext cx="7091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i="1"/>
              <a:t>Check</a:t>
            </a:r>
            <a:r>
              <a:rPr lang="en-US" altLang="en-US"/>
              <a:t>  (4</a:t>
            </a:r>
            <a:r>
              <a:rPr lang="en-US" altLang="en-US" i="1"/>
              <a:t>n </a:t>
            </a:r>
            <a:r>
              <a:rPr lang="en-US" altLang="en-US"/>
              <a:t>+ 3)(</a:t>
            </a:r>
            <a:r>
              <a:rPr lang="en-US" altLang="en-US" i="1"/>
              <a:t>n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1) = 4</a:t>
            </a:r>
            <a:r>
              <a:rPr lang="en-US" altLang="en-US" i="1"/>
              <a:t>n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4</a:t>
            </a:r>
            <a:r>
              <a:rPr lang="en-US" altLang="en-US" i="1"/>
              <a:t>n</a:t>
            </a:r>
            <a:r>
              <a:rPr lang="en-US" altLang="en-US"/>
              <a:t> + 3</a:t>
            </a:r>
            <a:r>
              <a:rPr lang="en-US" altLang="en-US" i="1"/>
              <a:t>n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3 </a:t>
            </a:r>
          </a:p>
        </p:txBody>
      </p:sp>
      <p:sp>
        <p:nvSpPr>
          <p:cNvPr id="166954" name="Rectangle 42"/>
          <p:cNvSpPr>
            <a:spLocks noChangeArrowheads="1"/>
          </p:cNvSpPr>
          <p:nvPr/>
        </p:nvSpPr>
        <p:spPr bwMode="auto">
          <a:xfrm>
            <a:off x="5207000" y="5867400"/>
            <a:ext cx="2216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4</a:t>
            </a:r>
            <a:r>
              <a:rPr lang="en-US" altLang="en-US" i="1"/>
              <a:t>n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</a:t>
            </a:r>
            <a:r>
              <a:rPr lang="en-US" altLang="en-US" i="1"/>
              <a:t>n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6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6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6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6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66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166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26" grpId="0"/>
      <p:bldP spid="166950" grpId="0"/>
      <p:bldP spid="166953" grpId="0"/>
      <p:bldP spid="16695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5"/>
          <p:cNvSpPr txBox="1">
            <a:spLocks noChangeArrowheads="1"/>
          </p:cNvSpPr>
          <p:nvPr/>
        </p:nvSpPr>
        <p:spPr bwMode="auto">
          <a:xfrm>
            <a:off x="914400" y="1600200"/>
            <a:ext cx="6950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When the leading coefficient is negative, factor out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1 from each term before using other factoring methods.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5"/>
          <p:cNvGrpSpPr>
            <a:grpSpLocks/>
          </p:cNvGrpSpPr>
          <p:nvPr/>
        </p:nvGrpSpPr>
        <p:grpSpPr bwMode="auto">
          <a:xfrm>
            <a:off x="825500" y="2425700"/>
            <a:ext cx="7861300" cy="1308100"/>
            <a:chOff x="234" y="720"/>
            <a:chExt cx="4952" cy="824"/>
          </a:xfrm>
        </p:grpSpPr>
        <p:sp>
          <p:nvSpPr>
            <p:cNvPr id="29699" name="Text Box 6"/>
            <p:cNvSpPr txBox="1">
              <a:spLocks noChangeArrowheads="1"/>
            </p:cNvSpPr>
            <p:nvPr/>
          </p:nvSpPr>
          <p:spPr bwMode="auto">
            <a:xfrm>
              <a:off x="242" y="1014"/>
              <a:ext cx="4944" cy="530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When you factor out –1 in an early step, you must carry it through the rest of the steps.  </a:t>
              </a:r>
            </a:p>
          </p:txBody>
        </p:sp>
        <p:sp>
          <p:nvSpPr>
            <p:cNvPr id="29700" name="Text Box 7"/>
            <p:cNvSpPr txBox="1">
              <a:spLocks noChangeArrowheads="1"/>
            </p:cNvSpPr>
            <p:nvPr/>
          </p:nvSpPr>
          <p:spPr bwMode="auto">
            <a:xfrm>
              <a:off x="234" y="720"/>
              <a:ext cx="942" cy="28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rgbClr val="FFFF00"/>
                  </a:solidFill>
                </a:rPr>
                <a:t>Caution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6"/>
          <p:cNvSpPr txBox="1">
            <a:spLocks noChangeArrowheads="1"/>
          </p:cNvSpPr>
          <p:nvPr/>
        </p:nvSpPr>
        <p:spPr bwMode="auto">
          <a:xfrm>
            <a:off x="974725" y="11747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3" name="Text Box 7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4A: Factoring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ax</a:t>
            </a:r>
            <a:r>
              <a:rPr lang="en-US" altLang="en-US" baseline="30000">
                <a:solidFill>
                  <a:srgbClr val="006699"/>
                </a:solidFill>
                <a:latin typeface="Arial Black" pitchFamily="34" charset="0"/>
              </a:rPr>
              <a:t>2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+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bx 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+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 c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When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a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is Negative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0724" name="Text Box 8"/>
          <p:cNvSpPr txBox="1">
            <a:spLocks noChangeArrowheads="1"/>
          </p:cNvSpPr>
          <p:nvPr/>
        </p:nvSpPr>
        <p:spPr bwMode="auto">
          <a:xfrm>
            <a:off x="228600" y="1828800"/>
            <a:ext cx="396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Factor –2</a:t>
            </a:r>
            <a:r>
              <a:rPr lang="en-US" altLang="en-US" b="1" i="1"/>
              <a:t>x</a:t>
            </a:r>
            <a:r>
              <a:rPr lang="en-US" altLang="en-US" b="1" baseline="30000"/>
              <a:t>2</a:t>
            </a:r>
            <a:r>
              <a:rPr lang="en-US" altLang="en-US" b="1"/>
              <a:t> – 5</a:t>
            </a:r>
            <a:r>
              <a:rPr lang="en-US" altLang="en-US" b="1" i="1"/>
              <a:t>x</a:t>
            </a:r>
            <a:r>
              <a:rPr lang="en-US" altLang="en-US" b="1"/>
              <a:t> – 3.     </a:t>
            </a:r>
          </a:p>
        </p:txBody>
      </p:sp>
      <p:sp>
        <p:nvSpPr>
          <p:cNvPr id="169993" name="Text Box 9"/>
          <p:cNvSpPr txBox="1">
            <a:spLocks noChangeArrowheads="1"/>
          </p:cNvSpPr>
          <p:nvPr/>
        </p:nvSpPr>
        <p:spPr bwMode="auto">
          <a:xfrm>
            <a:off x="914400" y="24384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–1</a:t>
            </a:r>
            <a:r>
              <a:rPr lang="en-US" altLang="en-US"/>
              <a:t>(2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+ 5</a:t>
            </a:r>
            <a:r>
              <a:rPr lang="en-US" altLang="en-US" i="1"/>
              <a:t>x</a:t>
            </a:r>
            <a:r>
              <a:rPr lang="en-US" altLang="en-US"/>
              <a:t> + 3)     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914400" y="2971800"/>
            <a:ext cx="3471863" cy="457200"/>
            <a:chOff x="720" y="1873"/>
            <a:chExt cx="2187" cy="288"/>
          </a:xfrm>
        </p:grpSpPr>
        <p:sp>
          <p:nvSpPr>
            <p:cNvPr id="30751" name="Text Box 11"/>
            <p:cNvSpPr txBox="1">
              <a:spLocks noChangeArrowheads="1"/>
            </p:cNvSpPr>
            <p:nvPr/>
          </p:nvSpPr>
          <p:spPr bwMode="auto">
            <a:xfrm>
              <a:off x="720" y="1873"/>
              <a:ext cx="218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1(   </a:t>
              </a:r>
              <a:r>
                <a:rPr lang="en-US" altLang="en-US" i="1"/>
                <a:t>x</a:t>
              </a:r>
              <a:r>
                <a:rPr lang="en-US" altLang="en-US"/>
                <a:t> +   )(   </a:t>
              </a:r>
              <a:r>
                <a:rPr lang="en-US" altLang="en-US" i="1"/>
                <a:t>x</a:t>
              </a:r>
              <a:r>
                <a:rPr lang="en-US" altLang="en-US"/>
                <a:t>+   )</a:t>
              </a:r>
            </a:p>
          </p:txBody>
        </p:sp>
        <p:sp>
          <p:nvSpPr>
            <p:cNvPr id="30752" name="Text Box 12"/>
            <p:cNvSpPr txBox="1">
              <a:spLocks noChangeArrowheads="1"/>
            </p:cNvSpPr>
            <p:nvPr/>
          </p:nvSpPr>
          <p:spPr bwMode="auto">
            <a:xfrm>
              <a:off x="1198" y="1930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30753" name="Text Box 13"/>
            <p:cNvSpPr txBox="1">
              <a:spLocks noChangeArrowheads="1"/>
            </p:cNvSpPr>
            <p:nvPr/>
          </p:nvSpPr>
          <p:spPr bwMode="auto">
            <a:xfrm>
              <a:off x="1768" y="1930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30754" name="Text Box 14"/>
            <p:cNvSpPr txBox="1">
              <a:spLocks noChangeArrowheads="1"/>
            </p:cNvSpPr>
            <p:nvPr/>
          </p:nvSpPr>
          <p:spPr bwMode="auto">
            <a:xfrm>
              <a:off x="2101" y="1927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30755" name="Text Box 15"/>
            <p:cNvSpPr txBox="1">
              <a:spLocks noChangeArrowheads="1"/>
            </p:cNvSpPr>
            <p:nvPr/>
          </p:nvSpPr>
          <p:spPr bwMode="auto">
            <a:xfrm>
              <a:off x="2608" y="1930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70001" name="Text Box 17"/>
          <p:cNvSpPr txBox="1">
            <a:spLocks noChangeArrowheads="1"/>
          </p:cNvSpPr>
          <p:nvPr/>
        </p:nvSpPr>
        <p:spPr bwMode="auto">
          <a:xfrm>
            <a:off x="4829175" y="2438400"/>
            <a:ext cx="2147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Factor out –1. </a:t>
            </a:r>
          </a:p>
        </p:txBody>
      </p:sp>
      <p:sp>
        <p:nvSpPr>
          <p:cNvPr id="170002" name="Text Box 18"/>
          <p:cNvSpPr txBox="1">
            <a:spLocks noChangeArrowheads="1"/>
          </p:cNvSpPr>
          <p:nvPr/>
        </p:nvSpPr>
        <p:spPr bwMode="auto">
          <a:xfrm>
            <a:off x="4829175" y="2859088"/>
            <a:ext cx="4283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 = 2 and c = 3; </a:t>
            </a:r>
          </a:p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Outer + Inner = 5</a:t>
            </a:r>
          </a:p>
        </p:txBody>
      </p: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1566863" y="3671888"/>
            <a:ext cx="5900737" cy="1438275"/>
            <a:chOff x="240" y="2313"/>
            <a:chExt cx="3717" cy="906"/>
          </a:xfrm>
        </p:grpSpPr>
        <p:sp>
          <p:nvSpPr>
            <p:cNvPr id="30739" name="Text Box 21"/>
            <p:cNvSpPr txBox="1">
              <a:spLocks noChangeArrowheads="1"/>
            </p:cNvSpPr>
            <p:nvPr/>
          </p:nvSpPr>
          <p:spPr bwMode="auto">
            <a:xfrm>
              <a:off x="240" y="2313"/>
              <a:ext cx="327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Factors of 2  </a:t>
              </a:r>
              <a:r>
                <a:rPr lang="en-US" altLang="en-US" sz="2000" b="1">
                  <a:solidFill>
                    <a:srgbClr val="33CC33"/>
                  </a:solidFill>
                  <a:latin typeface="Arial" charset="0"/>
                </a:rPr>
                <a:t>Factors of 3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    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Outer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latin typeface="Arial" charset="0"/>
                </a:rPr>
                <a:t>+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Inner</a:t>
              </a:r>
            </a:p>
          </p:txBody>
        </p:sp>
        <p:sp>
          <p:nvSpPr>
            <p:cNvPr id="30740" name="Line 22"/>
            <p:cNvSpPr>
              <a:spLocks noChangeShapeType="1"/>
            </p:cNvSpPr>
            <p:nvPr/>
          </p:nvSpPr>
          <p:spPr bwMode="auto">
            <a:xfrm>
              <a:off x="268" y="2546"/>
              <a:ext cx="31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1" name="Text Box 26"/>
            <p:cNvSpPr txBox="1">
              <a:spLocks noChangeArrowheads="1"/>
            </p:cNvSpPr>
            <p:nvPr/>
          </p:nvSpPr>
          <p:spPr bwMode="auto">
            <a:xfrm>
              <a:off x="450" y="2662"/>
              <a:ext cx="7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2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CC0099"/>
                </a:solidFill>
                <a:latin typeface="Arial" charset="0"/>
              </a:endParaRPr>
            </a:p>
          </p:txBody>
        </p:sp>
        <p:sp>
          <p:nvSpPr>
            <p:cNvPr id="30742" name="Text Box 27"/>
            <p:cNvSpPr txBox="1">
              <a:spLocks noChangeArrowheads="1"/>
            </p:cNvSpPr>
            <p:nvPr/>
          </p:nvSpPr>
          <p:spPr bwMode="auto">
            <a:xfrm>
              <a:off x="1326" y="2669"/>
              <a:ext cx="93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  3 </a:t>
              </a:r>
              <a:r>
                <a:rPr lang="en-US" altLang="en-US" sz="2000" b="1">
                  <a:latin typeface="Arial" charset="0"/>
                </a:rPr>
                <a:t>and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30743" name="Text Box 28"/>
            <p:cNvSpPr txBox="1">
              <a:spLocks noChangeArrowheads="1"/>
            </p:cNvSpPr>
            <p:nvPr/>
          </p:nvSpPr>
          <p:spPr bwMode="auto">
            <a:xfrm>
              <a:off x="2492" y="2673"/>
              <a:ext cx="131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1(1)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+ 3(2)</a:t>
              </a:r>
              <a:r>
                <a:rPr lang="en-US" altLang="en-US" sz="2000" b="1">
                  <a:latin typeface="Arial" charset="0"/>
                </a:rPr>
                <a:t> =  7   </a:t>
              </a:r>
            </a:p>
          </p:txBody>
        </p:sp>
        <p:sp>
          <p:nvSpPr>
            <p:cNvPr id="30744" name="Rectangle 29"/>
            <p:cNvSpPr>
              <a:spLocks noChangeArrowheads="1"/>
            </p:cNvSpPr>
            <p:nvPr/>
          </p:nvSpPr>
          <p:spPr bwMode="auto">
            <a:xfrm>
              <a:off x="3570" y="2566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30745" name="Line 30"/>
            <p:cNvSpPr>
              <a:spLocks noChangeShapeType="1"/>
            </p:cNvSpPr>
            <p:nvPr/>
          </p:nvSpPr>
          <p:spPr bwMode="auto">
            <a:xfrm>
              <a:off x="1237" y="2361"/>
              <a:ext cx="11" cy="80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6" name="Text Box 31"/>
            <p:cNvSpPr txBox="1">
              <a:spLocks noChangeArrowheads="1"/>
            </p:cNvSpPr>
            <p:nvPr/>
          </p:nvSpPr>
          <p:spPr bwMode="auto">
            <a:xfrm>
              <a:off x="3573" y="2851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30747" name="Line 32"/>
            <p:cNvSpPr>
              <a:spLocks noChangeShapeType="1"/>
            </p:cNvSpPr>
            <p:nvPr/>
          </p:nvSpPr>
          <p:spPr bwMode="auto">
            <a:xfrm>
              <a:off x="2389" y="2361"/>
              <a:ext cx="11" cy="85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8" name="Text Box 34"/>
            <p:cNvSpPr txBox="1">
              <a:spLocks noChangeArrowheads="1"/>
            </p:cNvSpPr>
            <p:nvPr/>
          </p:nvSpPr>
          <p:spPr bwMode="auto">
            <a:xfrm>
              <a:off x="462" y="2949"/>
              <a:ext cx="7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2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CC0099"/>
                </a:solidFill>
                <a:latin typeface="Arial" charset="0"/>
              </a:endParaRPr>
            </a:p>
          </p:txBody>
        </p:sp>
        <p:sp>
          <p:nvSpPr>
            <p:cNvPr id="30749" name="Text Box 35"/>
            <p:cNvSpPr txBox="1">
              <a:spLocks noChangeArrowheads="1"/>
            </p:cNvSpPr>
            <p:nvPr/>
          </p:nvSpPr>
          <p:spPr bwMode="auto">
            <a:xfrm>
              <a:off x="1402" y="2969"/>
              <a:ext cx="7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1 </a:t>
              </a:r>
              <a:r>
                <a:rPr lang="en-US" altLang="en-US" sz="2000" b="1">
                  <a:latin typeface="Arial" charset="0"/>
                </a:rPr>
                <a:t>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3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3333FF"/>
                </a:solidFill>
                <a:latin typeface="Arial" charset="0"/>
              </a:endParaRPr>
            </a:p>
          </p:txBody>
        </p:sp>
        <p:sp>
          <p:nvSpPr>
            <p:cNvPr id="30750" name="Text Box 36"/>
            <p:cNvSpPr txBox="1">
              <a:spLocks noChangeArrowheads="1"/>
            </p:cNvSpPr>
            <p:nvPr/>
          </p:nvSpPr>
          <p:spPr bwMode="auto">
            <a:xfrm>
              <a:off x="2421" y="2949"/>
              <a:ext cx="13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 1(3)</a:t>
              </a:r>
              <a:r>
                <a:rPr lang="en-US" altLang="en-US" sz="2000" b="1"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+ 1(2)</a:t>
              </a:r>
              <a:r>
                <a:rPr lang="en-US" altLang="en-US" sz="2000" b="1">
                  <a:latin typeface="Arial" charset="0"/>
                </a:rPr>
                <a:t> =  5  </a:t>
              </a:r>
            </a:p>
          </p:txBody>
        </p:sp>
      </p:grpSp>
      <p:sp>
        <p:nvSpPr>
          <p:cNvPr id="170025" name="Text Box 41"/>
          <p:cNvSpPr txBox="1">
            <a:spLocks noChangeArrowheads="1"/>
          </p:cNvSpPr>
          <p:nvPr/>
        </p:nvSpPr>
        <p:spPr bwMode="auto">
          <a:xfrm>
            <a:off x="1066800" y="5715000"/>
            <a:ext cx="3081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1(</a:t>
            </a:r>
            <a:r>
              <a:rPr lang="en-US" altLang="en-US" i="1"/>
              <a:t>x</a:t>
            </a:r>
            <a:r>
              <a:rPr lang="en-US" altLang="en-US"/>
              <a:t> + 1)(2</a:t>
            </a:r>
            <a:r>
              <a:rPr lang="en-US" altLang="en-US" i="1"/>
              <a:t>x + </a:t>
            </a:r>
            <a:r>
              <a:rPr lang="en-US" altLang="en-US"/>
              <a:t>3) </a:t>
            </a:r>
            <a:endParaRPr lang="en-US" altLang="en-US" b="1"/>
          </a:p>
        </p:txBody>
      </p: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2082800" y="5029200"/>
            <a:ext cx="2717800" cy="685800"/>
            <a:chOff x="1312" y="3168"/>
            <a:chExt cx="1712" cy="432"/>
          </a:xfrm>
        </p:grpSpPr>
        <p:sp>
          <p:nvSpPr>
            <p:cNvPr id="30733" name="Text Box 40"/>
            <p:cNvSpPr txBox="1">
              <a:spLocks noChangeArrowheads="1"/>
            </p:cNvSpPr>
            <p:nvPr/>
          </p:nvSpPr>
          <p:spPr bwMode="auto">
            <a:xfrm>
              <a:off x="1312" y="3312"/>
              <a:ext cx="17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</a:t>
              </a:r>
              <a:r>
                <a:rPr lang="en-US" altLang="en-US" i="1"/>
                <a:t>x</a:t>
              </a:r>
              <a:r>
                <a:rPr lang="en-US" altLang="en-US"/>
                <a:t> + 1)(2</a:t>
              </a:r>
              <a:r>
                <a:rPr lang="en-US" altLang="en-US" i="1"/>
                <a:t>x + </a:t>
              </a:r>
              <a:r>
                <a:rPr lang="en-US" altLang="en-US"/>
                <a:t>3) </a:t>
              </a:r>
              <a:endParaRPr lang="en-US" altLang="en-US" b="1"/>
            </a:p>
          </p:txBody>
        </p:sp>
        <p:grpSp>
          <p:nvGrpSpPr>
            <p:cNvPr id="30734" name="Group 47"/>
            <p:cNvGrpSpPr>
              <a:grpSpLocks/>
            </p:cNvGrpSpPr>
            <p:nvPr/>
          </p:nvGrpSpPr>
          <p:grpSpPr bwMode="auto">
            <a:xfrm>
              <a:off x="1488" y="3168"/>
              <a:ext cx="1152" cy="240"/>
              <a:chOff x="1488" y="3168"/>
              <a:chExt cx="1152" cy="240"/>
            </a:xfrm>
          </p:grpSpPr>
          <p:sp>
            <p:nvSpPr>
              <p:cNvPr id="30735" name="Line 42"/>
              <p:cNvSpPr>
                <a:spLocks noChangeShapeType="1"/>
              </p:cNvSpPr>
              <p:nvPr/>
            </p:nvSpPr>
            <p:spPr bwMode="auto">
              <a:xfrm flipH="1">
                <a:off x="1488" y="3216"/>
                <a:ext cx="48" cy="1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6" name="Line 43"/>
              <p:cNvSpPr>
                <a:spLocks noChangeShapeType="1"/>
              </p:cNvSpPr>
              <p:nvPr/>
            </p:nvSpPr>
            <p:spPr bwMode="auto">
              <a:xfrm>
                <a:off x="1536" y="3216"/>
                <a:ext cx="624" cy="14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7" name="Line 44"/>
              <p:cNvSpPr>
                <a:spLocks noChangeShapeType="1"/>
              </p:cNvSpPr>
              <p:nvPr/>
            </p:nvSpPr>
            <p:spPr bwMode="auto">
              <a:xfrm flipH="1">
                <a:off x="1920" y="3168"/>
                <a:ext cx="384" cy="192"/>
              </a:xfrm>
              <a:prstGeom prst="line">
                <a:avLst/>
              </a:prstGeom>
              <a:noFill/>
              <a:ln w="28575">
                <a:solidFill>
                  <a:srgbClr val="33CC33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8" name="Line 45"/>
              <p:cNvSpPr>
                <a:spLocks noChangeShapeType="1"/>
              </p:cNvSpPr>
              <p:nvPr/>
            </p:nvSpPr>
            <p:spPr bwMode="auto">
              <a:xfrm>
                <a:off x="2304" y="3168"/>
                <a:ext cx="336" cy="192"/>
              </a:xfrm>
              <a:prstGeom prst="line">
                <a:avLst/>
              </a:prstGeom>
              <a:noFill/>
              <a:ln w="28575">
                <a:solidFill>
                  <a:srgbClr val="33CC33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70030" name="Line 46"/>
          <p:cNvSpPr>
            <a:spLocks noChangeShapeType="1"/>
          </p:cNvSpPr>
          <p:nvPr/>
        </p:nvSpPr>
        <p:spPr bwMode="auto">
          <a:xfrm>
            <a:off x="1371600" y="3429000"/>
            <a:ext cx="0" cy="228600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0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9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0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70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170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3" grpId="0"/>
      <p:bldP spid="170001" grpId="0"/>
      <p:bldP spid="170002" grpId="0"/>
      <p:bldP spid="170025" grpId="0"/>
      <p:bldP spid="1700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1219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Factor quadratic trinomials of the form </a:t>
            </a:r>
            <a:r>
              <a:rPr lang="en-US" altLang="en-US" sz="3200" i="1"/>
              <a:t>ax</a:t>
            </a:r>
            <a:r>
              <a:rPr lang="en-US" altLang="en-US" sz="3200" baseline="30000"/>
              <a:t>2</a:t>
            </a:r>
            <a:r>
              <a:rPr lang="en-US" altLang="en-US" sz="3200"/>
              <a:t> + </a:t>
            </a:r>
            <a:r>
              <a:rPr lang="en-US" altLang="en-US" sz="3200" i="1"/>
              <a:t>bx</a:t>
            </a:r>
            <a:r>
              <a:rPr lang="en-US" altLang="en-US" sz="3200"/>
              <a:t> + </a:t>
            </a:r>
            <a:r>
              <a:rPr lang="en-US" altLang="en-US" sz="3200" i="1"/>
              <a:t>c.</a:t>
            </a:r>
            <a:r>
              <a:rPr lang="en-US" altLang="en-US" sz="3200"/>
              <a:t> 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361950" y="1447800"/>
            <a:ext cx="8237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Factor each trinomial. 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31748" name="Text Box 7"/>
          <p:cNvSpPr txBox="1">
            <a:spLocks noChangeArrowheads="1"/>
          </p:cNvSpPr>
          <p:nvPr/>
        </p:nvSpPr>
        <p:spPr bwMode="auto">
          <a:xfrm>
            <a:off x="762000" y="2014538"/>
            <a:ext cx="296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 </a:t>
            </a:r>
            <a:r>
              <a:rPr lang="en-US" altLang="en-US" b="1">
                <a:latin typeface="Arial" charset="0"/>
              </a:rPr>
              <a:t>–</a:t>
            </a:r>
            <a:r>
              <a:rPr lang="en-US" altLang="en-US" b="1"/>
              <a:t>6x</a:t>
            </a:r>
            <a:r>
              <a:rPr lang="en-US" altLang="en-US" b="1" baseline="30000"/>
              <a:t>2</a:t>
            </a:r>
            <a:r>
              <a:rPr lang="en-US" altLang="en-US" b="1"/>
              <a:t> </a:t>
            </a:r>
            <a:r>
              <a:rPr lang="en-US" altLang="en-US" b="1">
                <a:latin typeface="Arial" charset="0"/>
              </a:rPr>
              <a:t>–</a:t>
            </a:r>
            <a:r>
              <a:rPr lang="en-US" altLang="en-US" b="1"/>
              <a:t> 17</a:t>
            </a:r>
            <a:r>
              <a:rPr lang="en-US" altLang="en-US" b="1" i="1"/>
              <a:t>x</a:t>
            </a:r>
            <a:r>
              <a:rPr lang="en-US" altLang="en-US" b="1"/>
              <a:t> </a:t>
            </a:r>
            <a:r>
              <a:rPr lang="en-US" altLang="en-US" b="1">
                <a:latin typeface="Arial" charset="0"/>
              </a:rPr>
              <a:t>–</a:t>
            </a:r>
            <a:r>
              <a:rPr lang="en-US" altLang="en-US" b="1"/>
              <a:t> 12 </a:t>
            </a:r>
          </a:p>
        </p:txBody>
      </p:sp>
      <p:sp>
        <p:nvSpPr>
          <p:cNvPr id="173064" name="Text Box 8"/>
          <p:cNvSpPr txBox="1">
            <a:spLocks noChangeArrowheads="1"/>
          </p:cNvSpPr>
          <p:nvPr/>
        </p:nvSpPr>
        <p:spPr bwMode="auto">
          <a:xfrm>
            <a:off x="1066800" y="2514600"/>
            <a:ext cx="342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 </a:t>
            </a:r>
            <a:r>
              <a:rPr lang="en-US" altLang="en-US">
                <a:solidFill>
                  <a:srgbClr val="FF0000"/>
                </a:solidFill>
                <a:latin typeface="Arial" charset="0"/>
              </a:rPr>
              <a:t>–</a:t>
            </a:r>
            <a:r>
              <a:rPr lang="en-US" altLang="en-US">
                <a:solidFill>
                  <a:srgbClr val="FF0000"/>
                </a:solidFill>
              </a:rPr>
              <a:t>1</a:t>
            </a:r>
            <a:r>
              <a:rPr lang="en-US" altLang="en-US"/>
              <a:t>(6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+ 17</a:t>
            </a:r>
            <a:r>
              <a:rPr lang="en-US" altLang="en-US" i="1"/>
              <a:t>x</a:t>
            </a:r>
            <a:r>
              <a:rPr lang="en-US" altLang="en-US"/>
              <a:t> + 12) 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404938" y="2973388"/>
            <a:ext cx="3471862" cy="457200"/>
            <a:chOff x="720" y="1873"/>
            <a:chExt cx="2187" cy="288"/>
          </a:xfrm>
        </p:grpSpPr>
        <p:sp>
          <p:nvSpPr>
            <p:cNvPr id="31774" name="Text Box 10"/>
            <p:cNvSpPr txBox="1">
              <a:spLocks noChangeArrowheads="1"/>
            </p:cNvSpPr>
            <p:nvPr/>
          </p:nvSpPr>
          <p:spPr bwMode="auto">
            <a:xfrm>
              <a:off x="720" y="1873"/>
              <a:ext cx="218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1(   </a:t>
              </a:r>
              <a:r>
                <a:rPr lang="en-US" altLang="en-US" i="1"/>
                <a:t>x</a:t>
              </a:r>
              <a:r>
                <a:rPr lang="en-US" altLang="en-US"/>
                <a:t> +   )(   </a:t>
              </a:r>
              <a:r>
                <a:rPr lang="en-US" altLang="en-US" i="1"/>
                <a:t>x</a:t>
              </a:r>
              <a:r>
                <a:rPr lang="en-US" altLang="en-US"/>
                <a:t>+   )</a:t>
              </a:r>
            </a:p>
          </p:txBody>
        </p:sp>
        <p:sp>
          <p:nvSpPr>
            <p:cNvPr id="31775" name="Text Box 11"/>
            <p:cNvSpPr txBox="1">
              <a:spLocks noChangeArrowheads="1"/>
            </p:cNvSpPr>
            <p:nvPr/>
          </p:nvSpPr>
          <p:spPr bwMode="auto">
            <a:xfrm>
              <a:off x="1198" y="1930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31776" name="Text Box 12"/>
            <p:cNvSpPr txBox="1">
              <a:spLocks noChangeArrowheads="1"/>
            </p:cNvSpPr>
            <p:nvPr/>
          </p:nvSpPr>
          <p:spPr bwMode="auto">
            <a:xfrm>
              <a:off x="1768" y="1930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31777" name="Text Box 13"/>
            <p:cNvSpPr txBox="1">
              <a:spLocks noChangeArrowheads="1"/>
            </p:cNvSpPr>
            <p:nvPr/>
          </p:nvSpPr>
          <p:spPr bwMode="auto">
            <a:xfrm>
              <a:off x="2101" y="1927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31778" name="Text Box 14"/>
            <p:cNvSpPr txBox="1">
              <a:spLocks noChangeArrowheads="1"/>
            </p:cNvSpPr>
            <p:nvPr/>
          </p:nvSpPr>
          <p:spPr bwMode="auto">
            <a:xfrm>
              <a:off x="2608" y="1930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73071" name="Text Box 15"/>
          <p:cNvSpPr txBox="1">
            <a:spLocks noChangeArrowheads="1"/>
          </p:cNvSpPr>
          <p:nvPr/>
        </p:nvSpPr>
        <p:spPr bwMode="auto">
          <a:xfrm>
            <a:off x="5438775" y="2362200"/>
            <a:ext cx="2147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Factor out –1. </a:t>
            </a:r>
          </a:p>
        </p:txBody>
      </p:sp>
      <p:sp>
        <p:nvSpPr>
          <p:cNvPr id="173072" name="Text Box 16"/>
          <p:cNvSpPr txBox="1">
            <a:spLocks noChangeArrowheads="1"/>
          </p:cNvSpPr>
          <p:nvPr/>
        </p:nvSpPr>
        <p:spPr bwMode="auto">
          <a:xfrm>
            <a:off x="5438775" y="2782888"/>
            <a:ext cx="367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 = 6 and c = 12; </a:t>
            </a:r>
          </a:p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Outer + Inner = 17</a:t>
            </a:r>
          </a:p>
        </p:txBody>
      </p: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1490663" y="3595688"/>
            <a:ext cx="6053137" cy="1438275"/>
            <a:chOff x="939" y="2265"/>
            <a:chExt cx="3813" cy="906"/>
          </a:xfrm>
        </p:grpSpPr>
        <p:sp>
          <p:nvSpPr>
            <p:cNvPr id="31762" name="Text Box 18"/>
            <p:cNvSpPr txBox="1">
              <a:spLocks noChangeArrowheads="1"/>
            </p:cNvSpPr>
            <p:nvPr/>
          </p:nvSpPr>
          <p:spPr bwMode="auto">
            <a:xfrm>
              <a:off x="939" y="2265"/>
              <a:ext cx="33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Factors of 6  </a:t>
              </a:r>
              <a:r>
                <a:rPr lang="en-US" altLang="en-US" sz="2000" b="1">
                  <a:solidFill>
                    <a:srgbClr val="33CC33"/>
                  </a:solidFill>
                  <a:latin typeface="Arial" charset="0"/>
                </a:rPr>
                <a:t>Factors of 12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    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Outer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latin typeface="Arial" charset="0"/>
                </a:rPr>
                <a:t>+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Inner</a:t>
              </a:r>
            </a:p>
          </p:txBody>
        </p:sp>
        <p:sp>
          <p:nvSpPr>
            <p:cNvPr id="31763" name="Line 19"/>
            <p:cNvSpPr>
              <a:spLocks noChangeShapeType="1"/>
            </p:cNvSpPr>
            <p:nvPr/>
          </p:nvSpPr>
          <p:spPr bwMode="auto">
            <a:xfrm>
              <a:off x="967" y="2498"/>
              <a:ext cx="31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Text Box 20"/>
            <p:cNvSpPr txBox="1">
              <a:spLocks noChangeArrowheads="1"/>
            </p:cNvSpPr>
            <p:nvPr/>
          </p:nvSpPr>
          <p:spPr bwMode="auto">
            <a:xfrm>
              <a:off x="1149" y="2614"/>
              <a:ext cx="7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2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3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CC0099"/>
                </a:solidFill>
                <a:latin typeface="Arial" charset="0"/>
              </a:endParaRPr>
            </a:p>
          </p:txBody>
        </p:sp>
        <p:sp>
          <p:nvSpPr>
            <p:cNvPr id="31765" name="Text Box 21"/>
            <p:cNvSpPr txBox="1">
              <a:spLocks noChangeArrowheads="1"/>
            </p:cNvSpPr>
            <p:nvPr/>
          </p:nvSpPr>
          <p:spPr bwMode="auto">
            <a:xfrm>
              <a:off x="2025" y="2621"/>
              <a:ext cx="93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  4 </a:t>
              </a:r>
              <a:r>
                <a:rPr lang="en-US" altLang="en-US" sz="2000" b="1">
                  <a:latin typeface="Arial" charset="0"/>
                </a:rPr>
                <a:t>and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3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31766" name="Text Box 22"/>
            <p:cNvSpPr txBox="1">
              <a:spLocks noChangeArrowheads="1"/>
            </p:cNvSpPr>
            <p:nvPr/>
          </p:nvSpPr>
          <p:spPr bwMode="auto">
            <a:xfrm>
              <a:off x="3191" y="2625"/>
              <a:ext cx="14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2(3)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+ 3(4)</a:t>
              </a:r>
              <a:r>
                <a:rPr lang="en-US" altLang="en-US" sz="2000" b="1">
                  <a:latin typeface="Arial" charset="0"/>
                </a:rPr>
                <a:t> =  18   </a:t>
              </a:r>
            </a:p>
          </p:txBody>
        </p:sp>
        <p:sp>
          <p:nvSpPr>
            <p:cNvPr id="31767" name="Rectangle 23"/>
            <p:cNvSpPr>
              <a:spLocks noChangeArrowheads="1"/>
            </p:cNvSpPr>
            <p:nvPr/>
          </p:nvSpPr>
          <p:spPr bwMode="auto">
            <a:xfrm>
              <a:off x="4377" y="2518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31768" name="Line 24"/>
            <p:cNvSpPr>
              <a:spLocks noChangeShapeType="1"/>
            </p:cNvSpPr>
            <p:nvPr/>
          </p:nvSpPr>
          <p:spPr bwMode="auto">
            <a:xfrm>
              <a:off x="1936" y="2313"/>
              <a:ext cx="11" cy="80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9" name="Text Box 25"/>
            <p:cNvSpPr txBox="1">
              <a:spLocks noChangeArrowheads="1"/>
            </p:cNvSpPr>
            <p:nvPr/>
          </p:nvSpPr>
          <p:spPr bwMode="auto">
            <a:xfrm>
              <a:off x="4368" y="2803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31770" name="Line 26"/>
            <p:cNvSpPr>
              <a:spLocks noChangeShapeType="1"/>
            </p:cNvSpPr>
            <p:nvPr/>
          </p:nvSpPr>
          <p:spPr bwMode="auto">
            <a:xfrm>
              <a:off x="3088" y="2313"/>
              <a:ext cx="11" cy="85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1" name="Text Box 27"/>
            <p:cNvSpPr txBox="1">
              <a:spLocks noChangeArrowheads="1"/>
            </p:cNvSpPr>
            <p:nvPr/>
          </p:nvSpPr>
          <p:spPr bwMode="auto">
            <a:xfrm>
              <a:off x="1161" y="2901"/>
              <a:ext cx="7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2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3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CC0099"/>
                </a:solidFill>
                <a:latin typeface="Arial" charset="0"/>
              </a:endParaRPr>
            </a:p>
          </p:txBody>
        </p:sp>
        <p:sp>
          <p:nvSpPr>
            <p:cNvPr id="31772" name="Text Box 28"/>
            <p:cNvSpPr txBox="1">
              <a:spLocks noChangeArrowheads="1"/>
            </p:cNvSpPr>
            <p:nvPr/>
          </p:nvSpPr>
          <p:spPr bwMode="auto">
            <a:xfrm>
              <a:off x="2101" y="2921"/>
              <a:ext cx="7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3 </a:t>
              </a:r>
              <a:r>
                <a:rPr lang="en-US" altLang="en-US" sz="2000" b="1">
                  <a:latin typeface="Arial" charset="0"/>
                </a:rPr>
                <a:t>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4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3333FF"/>
                </a:solidFill>
                <a:latin typeface="Arial" charset="0"/>
              </a:endParaRPr>
            </a:p>
          </p:txBody>
        </p:sp>
        <p:sp>
          <p:nvSpPr>
            <p:cNvPr id="31773" name="Text Box 29"/>
            <p:cNvSpPr txBox="1">
              <a:spLocks noChangeArrowheads="1"/>
            </p:cNvSpPr>
            <p:nvPr/>
          </p:nvSpPr>
          <p:spPr bwMode="auto">
            <a:xfrm>
              <a:off x="3120" y="2901"/>
              <a:ext cx="14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 2(4)</a:t>
              </a:r>
              <a:r>
                <a:rPr lang="en-US" altLang="en-US" sz="2000" b="1"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+ 3(3)</a:t>
              </a:r>
              <a:r>
                <a:rPr lang="en-US" altLang="en-US" sz="2000" b="1">
                  <a:latin typeface="Arial" charset="0"/>
                </a:rPr>
                <a:t> =  17  </a:t>
              </a:r>
            </a:p>
          </p:txBody>
        </p:sp>
      </p:grp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2117725" y="4995863"/>
            <a:ext cx="2911475" cy="719137"/>
            <a:chOff x="1334" y="3147"/>
            <a:chExt cx="1834" cy="453"/>
          </a:xfrm>
        </p:grpSpPr>
        <p:sp>
          <p:nvSpPr>
            <p:cNvPr id="31757" name="Text Box 31"/>
            <p:cNvSpPr txBox="1">
              <a:spLocks noChangeArrowheads="1"/>
            </p:cNvSpPr>
            <p:nvPr/>
          </p:nvSpPr>
          <p:spPr bwMode="auto">
            <a:xfrm>
              <a:off x="1334" y="3312"/>
              <a:ext cx="18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(2</a:t>
              </a:r>
              <a:r>
                <a:rPr lang="en-US" altLang="en-US" i="1"/>
                <a:t>x</a:t>
              </a:r>
              <a:r>
                <a:rPr lang="en-US" altLang="en-US"/>
                <a:t> + 3)(3</a:t>
              </a:r>
              <a:r>
                <a:rPr lang="en-US" altLang="en-US" i="1"/>
                <a:t>x + </a:t>
              </a:r>
              <a:r>
                <a:rPr lang="en-US" altLang="en-US"/>
                <a:t>4) </a:t>
              </a:r>
              <a:endParaRPr lang="en-US" altLang="en-US" b="1"/>
            </a:p>
          </p:txBody>
        </p:sp>
        <p:sp>
          <p:nvSpPr>
            <p:cNvPr id="31758" name="Line 33"/>
            <p:cNvSpPr>
              <a:spLocks noChangeShapeType="1"/>
            </p:cNvSpPr>
            <p:nvPr/>
          </p:nvSpPr>
          <p:spPr bwMode="auto">
            <a:xfrm flipH="1">
              <a:off x="1536" y="3147"/>
              <a:ext cx="48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9" name="Line 34"/>
            <p:cNvSpPr>
              <a:spLocks noChangeShapeType="1"/>
            </p:cNvSpPr>
            <p:nvPr/>
          </p:nvSpPr>
          <p:spPr bwMode="auto">
            <a:xfrm>
              <a:off x="1584" y="3147"/>
              <a:ext cx="720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Line 35"/>
            <p:cNvSpPr>
              <a:spLocks noChangeShapeType="1"/>
            </p:cNvSpPr>
            <p:nvPr/>
          </p:nvSpPr>
          <p:spPr bwMode="auto">
            <a:xfrm flipH="1">
              <a:off x="2064" y="3147"/>
              <a:ext cx="384" cy="192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1" name="Line 36"/>
            <p:cNvSpPr>
              <a:spLocks noChangeShapeType="1"/>
            </p:cNvSpPr>
            <p:nvPr/>
          </p:nvSpPr>
          <p:spPr bwMode="auto">
            <a:xfrm>
              <a:off x="2448" y="3147"/>
              <a:ext cx="336" cy="192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3093" name="Text Box 37"/>
          <p:cNvSpPr txBox="1">
            <a:spLocks noChangeArrowheads="1"/>
          </p:cNvSpPr>
          <p:nvPr/>
        </p:nvSpPr>
        <p:spPr bwMode="auto">
          <a:xfrm>
            <a:off x="1144588" y="5638800"/>
            <a:ext cx="3275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1(2</a:t>
            </a:r>
            <a:r>
              <a:rPr lang="en-US" altLang="en-US" i="1"/>
              <a:t>x</a:t>
            </a:r>
            <a:r>
              <a:rPr lang="en-US" altLang="en-US"/>
              <a:t> + 3)(3</a:t>
            </a:r>
            <a:r>
              <a:rPr lang="en-US" altLang="en-US" i="1"/>
              <a:t>x + </a:t>
            </a:r>
            <a:r>
              <a:rPr lang="en-US" altLang="en-US"/>
              <a:t>4) </a:t>
            </a:r>
            <a:endParaRPr lang="en-US" altLang="en-US" b="1"/>
          </a:p>
        </p:txBody>
      </p:sp>
      <p:sp>
        <p:nvSpPr>
          <p:cNvPr id="173097" name="Line 41"/>
          <p:cNvSpPr>
            <a:spLocks noChangeShapeType="1"/>
          </p:cNvSpPr>
          <p:nvPr/>
        </p:nvSpPr>
        <p:spPr bwMode="auto">
          <a:xfrm>
            <a:off x="1447800" y="2895600"/>
            <a:ext cx="0" cy="274320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3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3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3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7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7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2000"/>
                                        <p:tgtEl>
                                          <p:spTgt spid="17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17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4" grpId="0"/>
      <p:bldP spid="173071" grpId="0"/>
      <p:bldP spid="173072" grpId="0"/>
      <p:bldP spid="173093" grpId="0"/>
      <p:bldP spid="17309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2771" name="Text Box 6"/>
          <p:cNvSpPr txBox="1">
            <a:spLocks noChangeArrowheads="1"/>
          </p:cNvSpPr>
          <p:nvPr/>
        </p:nvSpPr>
        <p:spPr bwMode="auto">
          <a:xfrm>
            <a:off x="361950" y="1447800"/>
            <a:ext cx="8237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Factor each trinomial. 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32772" name="Text Box 7"/>
          <p:cNvSpPr txBox="1">
            <a:spLocks noChangeArrowheads="1"/>
          </p:cNvSpPr>
          <p:nvPr/>
        </p:nvSpPr>
        <p:spPr bwMode="auto">
          <a:xfrm>
            <a:off x="762000" y="2014538"/>
            <a:ext cx="296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 </a:t>
            </a:r>
            <a:r>
              <a:rPr lang="en-US" altLang="en-US" b="1">
                <a:latin typeface="Arial" charset="0"/>
              </a:rPr>
              <a:t>–</a:t>
            </a:r>
            <a:r>
              <a:rPr lang="en-US" altLang="en-US" b="1"/>
              <a:t>3x</a:t>
            </a:r>
            <a:r>
              <a:rPr lang="en-US" altLang="en-US" b="1" baseline="30000"/>
              <a:t>2</a:t>
            </a:r>
            <a:r>
              <a:rPr lang="en-US" altLang="en-US" b="1"/>
              <a:t> </a:t>
            </a:r>
            <a:r>
              <a:rPr lang="en-US" altLang="en-US" b="1">
                <a:latin typeface="Arial" charset="0"/>
              </a:rPr>
              <a:t>–</a:t>
            </a:r>
            <a:r>
              <a:rPr lang="en-US" altLang="en-US" b="1"/>
              <a:t> 17</a:t>
            </a:r>
            <a:r>
              <a:rPr lang="en-US" altLang="en-US" b="1" i="1"/>
              <a:t>x</a:t>
            </a:r>
            <a:r>
              <a:rPr lang="en-US" altLang="en-US" b="1"/>
              <a:t> </a:t>
            </a:r>
            <a:r>
              <a:rPr lang="en-US" altLang="en-US" b="1">
                <a:latin typeface="Arial" charset="0"/>
              </a:rPr>
              <a:t>–</a:t>
            </a:r>
            <a:r>
              <a:rPr lang="en-US" altLang="en-US" b="1"/>
              <a:t> 10 </a:t>
            </a:r>
          </a:p>
        </p:txBody>
      </p:sp>
      <p:sp>
        <p:nvSpPr>
          <p:cNvPr id="174088" name="Text Box 8"/>
          <p:cNvSpPr txBox="1">
            <a:spLocks noChangeArrowheads="1"/>
          </p:cNvSpPr>
          <p:nvPr/>
        </p:nvSpPr>
        <p:spPr bwMode="auto">
          <a:xfrm>
            <a:off x="1066800" y="2514600"/>
            <a:ext cx="342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 </a:t>
            </a:r>
            <a:r>
              <a:rPr lang="en-US" altLang="en-US">
                <a:solidFill>
                  <a:srgbClr val="FF0000"/>
                </a:solidFill>
                <a:latin typeface="Arial" charset="0"/>
              </a:rPr>
              <a:t>–</a:t>
            </a:r>
            <a:r>
              <a:rPr lang="en-US" altLang="en-US">
                <a:solidFill>
                  <a:srgbClr val="FF0000"/>
                </a:solidFill>
              </a:rPr>
              <a:t>1</a:t>
            </a:r>
            <a:r>
              <a:rPr lang="en-US" altLang="en-US"/>
              <a:t>(3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+ 17</a:t>
            </a:r>
            <a:r>
              <a:rPr lang="en-US" altLang="en-US" i="1"/>
              <a:t>x</a:t>
            </a:r>
            <a:r>
              <a:rPr lang="en-US" altLang="en-US"/>
              <a:t> + 10) 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404938" y="2973388"/>
            <a:ext cx="3471862" cy="457200"/>
            <a:chOff x="720" y="1873"/>
            <a:chExt cx="2187" cy="288"/>
          </a:xfrm>
        </p:grpSpPr>
        <p:sp>
          <p:nvSpPr>
            <p:cNvPr id="32798" name="Text Box 10"/>
            <p:cNvSpPr txBox="1">
              <a:spLocks noChangeArrowheads="1"/>
            </p:cNvSpPr>
            <p:nvPr/>
          </p:nvSpPr>
          <p:spPr bwMode="auto">
            <a:xfrm>
              <a:off x="720" y="1873"/>
              <a:ext cx="218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 </a:t>
              </a:r>
              <a:r>
                <a:rPr lang="en-US" altLang="en-US">
                  <a:latin typeface="Arial" charset="0"/>
                </a:rPr>
                <a:t>–</a:t>
              </a:r>
              <a:r>
                <a:rPr lang="en-US" altLang="en-US"/>
                <a:t>1(   </a:t>
              </a:r>
              <a:r>
                <a:rPr lang="en-US" altLang="en-US" i="1"/>
                <a:t>x</a:t>
              </a:r>
              <a:r>
                <a:rPr lang="en-US" altLang="en-US"/>
                <a:t> +   )(   </a:t>
              </a:r>
              <a:r>
                <a:rPr lang="en-US" altLang="en-US" i="1"/>
                <a:t>x</a:t>
              </a:r>
              <a:r>
                <a:rPr lang="en-US" altLang="en-US"/>
                <a:t>+   )</a:t>
              </a:r>
            </a:p>
          </p:txBody>
        </p:sp>
        <p:sp>
          <p:nvSpPr>
            <p:cNvPr id="32799" name="Text Box 11"/>
            <p:cNvSpPr txBox="1">
              <a:spLocks noChangeArrowheads="1"/>
            </p:cNvSpPr>
            <p:nvPr/>
          </p:nvSpPr>
          <p:spPr bwMode="auto">
            <a:xfrm>
              <a:off x="1198" y="1930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32800" name="Text Box 12"/>
            <p:cNvSpPr txBox="1">
              <a:spLocks noChangeArrowheads="1"/>
            </p:cNvSpPr>
            <p:nvPr/>
          </p:nvSpPr>
          <p:spPr bwMode="auto">
            <a:xfrm>
              <a:off x="1768" y="1930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32801" name="Text Box 13"/>
            <p:cNvSpPr txBox="1">
              <a:spLocks noChangeArrowheads="1"/>
            </p:cNvSpPr>
            <p:nvPr/>
          </p:nvSpPr>
          <p:spPr bwMode="auto">
            <a:xfrm>
              <a:off x="2101" y="1927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32802" name="Text Box 14"/>
            <p:cNvSpPr txBox="1">
              <a:spLocks noChangeArrowheads="1"/>
            </p:cNvSpPr>
            <p:nvPr/>
          </p:nvSpPr>
          <p:spPr bwMode="auto">
            <a:xfrm>
              <a:off x="2608" y="1930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74095" name="Text Box 15"/>
          <p:cNvSpPr txBox="1">
            <a:spLocks noChangeArrowheads="1"/>
          </p:cNvSpPr>
          <p:nvPr/>
        </p:nvSpPr>
        <p:spPr bwMode="auto">
          <a:xfrm>
            <a:off x="5438775" y="2362200"/>
            <a:ext cx="2147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Factor out –1. </a:t>
            </a:r>
          </a:p>
        </p:txBody>
      </p:sp>
      <p:sp>
        <p:nvSpPr>
          <p:cNvPr id="174096" name="Text Box 16"/>
          <p:cNvSpPr txBox="1">
            <a:spLocks noChangeArrowheads="1"/>
          </p:cNvSpPr>
          <p:nvPr/>
        </p:nvSpPr>
        <p:spPr bwMode="auto">
          <a:xfrm>
            <a:off x="5438775" y="2782888"/>
            <a:ext cx="367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a = 3 and c = 10; </a:t>
            </a:r>
          </a:p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Outer + Inner = 17)</a:t>
            </a: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490663" y="3595688"/>
            <a:ext cx="6053137" cy="1438275"/>
            <a:chOff x="939" y="2265"/>
            <a:chExt cx="3813" cy="906"/>
          </a:xfrm>
        </p:grpSpPr>
        <p:sp>
          <p:nvSpPr>
            <p:cNvPr id="32786" name="Text Box 18"/>
            <p:cNvSpPr txBox="1">
              <a:spLocks noChangeArrowheads="1"/>
            </p:cNvSpPr>
            <p:nvPr/>
          </p:nvSpPr>
          <p:spPr bwMode="auto">
            <a:xfrm>
              <a:off x="939" y="2265"/>
              <a:ext cx="33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Factors of 3  </a:t>
              </a:r>
              <a:r>
                <a:rPr lang="en-US" altLang="en-US" sz="2000" b="1">
                  <a:solidFill>
                    <a:srgbClr val="33CC33"/>
                  </a:solidFill>
                  <a:latin typeface="Arial" charset="0"/>
                </a:rPr>
                <a:t>Factors of 10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    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Outer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latin typeface="Arial" charset="0"/>
                </a:rPr>
                <a:t>+</a:t>
              </a:r>
              <a:r>
                <a:rPr lang="en-US" altLang="en-US" sz="2000" b="1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Inner</a:t>
              </a:r>
            </a:p>
          </p:txBody>
        </p:sp>
        <p:sp>
          <p:nvSpPr>
            <p:cNvPr id="32787" name="Line 19"/>
            <p:cNvSpPr>
              <a:spLocks noChangeShapeType="1"/>
            </p:cNvSpPr>
            <p:nvPr/>
          </p:nvSpPr>
          <p:spPr bwMode="auto">
            <a:xfrm>
              <a:off x="967" y="2498"/>
              <a:ext cx="31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8" name="Text Box 20"/>
            <p:cNvSpPr txBox="1">
              <a:spLocks noChangeArrowheads="1"/>
            </p:cNvSpPr>
            <p:nvPr/>
          </p:nvSpPr>
          <p:spPr bwMode="auto">
            <a:xfrm>
              <a:off x="1149" y="2614"/>
              <a:ext cx="7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3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CC0099"/>
                </a:solidFill>
                <a:latin typeface="Arial" charset="0"/>
              </a:endParaRPr>
            </a:p>
          </p:txBody>
        </p:sp>
        <p:sp>
          <p:nvSpPr>
            <p:cNvPr id="32789" name="Text Box 21"/>
            <p:cNvSpPr txBox="1">
              <a:spLocks noChangeArrowheads="1"/>
            </p:cNvSpPr>
            <p:nvPr/>
          </p:nvSpPr>
          <p:spPr bwMode="auto">
            <a:xfrm>
              <a:off x="2025" y="2621"/>
              <a:ext cx="93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  2 </a:t>
              </a:r>
              <a:r>
                <a:rPr lang="en-US" altLang="en-US" sz="2000" b="1">
                  <a:latin typeface="Arial" charset="0"/>
                </a:rPr>
                <a:t>and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5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32790" name="Text Box 22"/>
            <p:cNvSpPr txBox="1">
              <a:spLocks noChangeArrowheads="1"/>
            </p:cNvSpPr>
            <p:nvPr/>
          </p:nvSpPr>
          <p:spPr bwMode="auto">
            <a:xfrm>
              <a:off x="3191" y="2625"/>
              <a:ext cx="13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1(5)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+ 3(2)</a:t>
              </a:r>
              <a:r>
                <a:rPr lang="en-US" altLang="en-US" sz="2000" b="1">
                  <a:latin typeface="Arial" charset="0"/>
                </a:rPr>
                <a:t> =  11  </a:t>
              </a:r>
            </a:p>
          </p:txBody>
        </p:sp>
        <p:sp>
          <p:nvSpPr>
            <p:cNvPr id="32791" name="Rectangle 23"/>
            <p:cNvSpPr>
              <a:spLocks noChangeArrowheads="1"/>
            </p:cNvSpPr>
            <p:nvPr/>
          </p:nvSpPr>
          <p:spPr bwMode="auto">
            <a:xfrm>
              <a:off x="4377" y="2518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32792" name="Line 24"/>
            <p:cNvSpPr>
              <a:spLocks noChangeShapeType="1"/>
            </p:cNvSpPr>
            <p:nvPr/>
          </p:nvSpPr>
          <p:spPr bwMode="auto">
            <a:xfrm>
              <a:off x="1936" y="2313"/>
              <a:ext cx="11" cy="80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3" name="Text Box 25"/>
            <p:cNvSpPr txBox="1">
              <a:spLocks noChangeArrowheads="1"/>
            </p:cNvSpPr>
            <p:nvPr/>
          </p:nvSpPr>
          <p:spPr bwMode="auto">
            <a:xfrm>
              <a:off x="4368" y="2803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  <p:sp>
          <p:nvSpPr>
            <p:cNvPr id="32794" name="Line 26"/>
            <p:cNvSpPr>
              <a:spLocks noChangeShapeType="1"/>
            </p:cNvSpPr>
            <p:nvPr/>
          </p:nvSpPr>
          <p:spPr bwMode="auto">
            <a:xfrm>
              <a:off x="3088" y="2313"/>
              <a:ext cx="11" cy="85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5" name="Text Box 27"/>
            <p:cNvSpPr txBox="1">
              <a:spLocks noChangeArrowheads="1"/>
            </p:cNvSpPr>
            <p:nvPr/>
          </p:nvSpPr>
          <p:spPr bwMode="auto">
            <a:xfrm>
              <a:off x="1161" y="2901"/>
              <a:ext cx="7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 sz="2000" b="1">
                  <a:latin typeface="Arial" charset="0"/>
                </a:rPr>
                <a:t> and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3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CC0099"/>
                </a:solidFill>
                <a:latin typeface="Arial" charset="0"/>
              </a:endParaRPr>
            </a:p>
          </p:txBody>
        </p:sp>
        <p:sp>
          <p:nvSpPr>
            <p:cNvPr id="32796" name="Text Box 28"/>
            <p:cNvSpPr txBox="1">
              <a:spLocks noChangeArrowheads="1"/>
            </p:cNvSpPr>
            <p:nvPr/>
          </p:nvSpPr>
          <p:spPr bwMode="auto">
            <a:xfrm>
              <a:off x="2101" y="2921"/>
              <a:ext cx="7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 5 </a:t>
              </a:r>
              <a:r>
                <a:rPr lang="en-US" altLang="en-US" sz="2000" b="1">
                  <a:latin typeface="Arial" charset="0"/>
                </a:rPr>
                <a:t>and </a:t>
              </a:r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2</a:t>
              </a:r>
              <a:r>
                <a:rPr lang="en-US" altLang="en-US" sz="2000" b="1">
                  <a:latin typeface="Arial" charset="0"/>
                </a:rPr>
                <a:t> </a:t>
              </a:r>
              <a:endParaRPr lang="en-US" altLang="en-US" sz="2000" b="1">
                <a:solidFill>
                  <a:srgbClr val="3333FF"/>
                </a:solidFill>
                <a:latin typeface="Arial" charset="0"/>
              </a:endParaRPr>
            </a:p>
          </p:txBody>
        </p:sp>
        <p:sp>
          <p:nvSpPr>
            <p:cNvPr id="32797" name="Text Box 29"/>
            <p:cNvSpPr txBox="1">
              <a:spLocks noChangeArrowheads="1"/>
            </p:cNvSpPr>
            <p:nvPr/>
          </p:nvSpPr>
          <p:spPr bwMode="auto">
            <a:xfrm>
              <a:off x="3120" y="2901"/>
              <a:ext cx="14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3333FF"/>
                  </a:solidFill>
                  <a:latin typeface="Arial" charset="0"/>
                </a:rPr>
                <a:t>  1(2)</a:t>
              </a:r>
              <a:r>
                <a:rPr lang="en-US" altLang="en-US" sz="2000" b="1">
                  <a:latin typeface="Arial" charset="0"/>
                </a:rPr>
                <a:t> </a:t>
              </a:r>
              <a:r>
                <a:rPr lang="en-US" altLang="en-US" sz="2000" b="1">
                  <a:solidFill>
                    <a:srgbClr val="CC0099"/>
                  </a:solidFill>
                  <a:latin typeface="Arial" charset="0"/>
                </a:rPr>
                <a:t>+ 3(5)</a:t>
              </a:r>
              <a:r>
                <a:rPr lang="en-US" altLang="en-US" sz="2000" b="1">
                  <a:latin typeface="Arial" charset="0"/>
                </a:rPr>
                <a:t> =  17  </a:t>
              </a:r>
            </a:p>
          </p:txBody>
        </p:sp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2117725" y="4995863"/>
            <a:ext cx="2717800" cy="719137"/>
            <a:chOff x="1334" y="3147"/>
            <a:chExt cx="1712" cy="453"/>
          </a:xfrm>
        </p:grpSpPr>
        <p:sp>
          <p:nvSpPr>
            <p:cNvPr id="32781" name="Text Box 31"/>
            <p:cNvSpPr txBox="1">
              <a:spLocks noChangeArrowheads="1"/>
            </p:cNvSpPr>
            <p:nvPr/>
          </p:nvSpPr>
          <p:spPr bwMode="auto">
            <a:xfrm>
              <a:off x="1334" y="3312"/>
              <a:ext cx="17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(3</a:t>
              </a:r>
              <a:r>
                <a:rPr lang="en-US" altLang="en-US" i="1"/>
                <a:t>x</a:t>
              </a:r>
              <a:r>
                <a:rPr lang="en-US" altLang="en-US"/>
                <a:t> + 2)(</a:t>
              </a:r>
              <a:r>
                <a:rPr lang="en-US" altLang="en-US" i="1"/>
                <a:t>x + </a:t>
              </a:r>
              <a:r>
                <a:rPr lang="en-US" altLang="en-US"/>
                <a:t>5) </a:t>
              </a:r>
              <a:endParaRPr lang="en-US" altLang="en-US" b="1"/>
            </a:p>
          </p:txBody>
        </p:sp>
        <p:sp>
          <p:nvSpPr>
            <p:cNvPr id="32782" name="Line 32"/>
            <p:cNvSpPr>
              <a:spLocks noChangeShapeType="1"/>
            </p:cNvSpPr>
            <p:nvPr/>
          </p:nvSpPr>
          <p:spPr bwMode="auto">
            <a:xfrm flipH="1">
              <a:off x="1536" y="3147"/>
              <a:ext cx="48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3" name="Line 33"/>
            <p:cNvSpPr>
              <a:spLocks noChangeShapeType="1"/>
            </p:cNvSpPr>
            <p:nvPr/>
          </p:nvSpPr>
          <p:spPr bwMode="auto">
            <a:xfrm>
              <a:off x="1584" y="3147"/>
              <a:ext cx="720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4" name="Line 34"/>
            <p:cNvSpPr>
              <a:spLocks noChangeShapeType="1"/>
            </p:cNvSpPr>
            <p:nvPr/>
          </p:nvSpPr>
          <p:spPr bwMode="auto">
            <a:xfrm flipH="1">
              <a:off x="2064" y="3147"/>
              <a:ext cx="384" cy="192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5" name="Line 35"/>
            <p:cNvSpPr>
              <a:spLocks noChangeShapeType="1"/>
            </p:cNvSpPr>
            <p:nvPr/>
          </p:nvSpPr>
          <p:spPr bwMode="auto">
            <a:xfrm>
              <a:off x="2448" y="3147"/>
              <a:ext cx="336" cy="192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116" name="Text Box 36"/>
          <p:cNvSpPr txBox="1">
            <a:spLocks noChangeArrowheads="1"/>
          </p:cNvSpPr>
          <p:nvPr/>
        </p:nvSpPr>
        <p:spPr bwMode="auto">
          <a:xfrm>
            <a:off x="1219200" y="5638800"/>
            <a:ext cx="2973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1(3</a:t>
            </a:r>
            <a:r>
              <a:rPr lang="en-US" altLang="en-US" i="1"/>
              <a:t>x</a:t>
            </a:r>
            <a:r>
              <a:rPr lang="en-US" altLang="en-US"/>
              <a:t> + 2)(</a:t>
            </a:r>
            <a:r>
              <a:rPr lang="en-US" altLang="en-US" i="1"/>
              <a:t>x + </a:t>
            </a:r>
            <a:r>
              <a:rPr lang="en-US" altLang="en-US"/>
              <a:t>5)</a:t>
            </a:r>
            <a:endParaRPr lang="en-US" altLang="en-US" b="1"/>
          </a:p>
        </p:txBody>
      </p:sp>
      <p:sp>
        <p:nvSpPr>
          <p:cNvPr id="174117" name="Line 37"/>
          <p:cNvSpPr>
            <a:spLocks noChangeShapeType="1"/>
          </p:cNvSpPr>
          <p:nvPr/>
        </p:nvSpPr>
        <p:spPr bwMode="auto">
          <a:xfrm>
            <a:off x="1447800" y="2895600"/>
            <a:ext cx="0" cy="2743200"/>
          </a:xfrm>
          <a:prstGeom prst="line">
            <a:avLst/>
          </a:prstGeom>
          <a:noFill/>
          <a:ln w="28575">
            <a:solidFill>
              <a:srgbClr val="3333FF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7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7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2000"/>
                                        <p:tgtEl>
                                          <p:spTgt spid="17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17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8" grpId="0"/>
      <p:bldP spid="174095" grpId="0"/>
      <p:bldP spid="174096" grpId="0"/>
      <p:bldP spid="174116" grpId="0"/>
      <p:bldP spid="17411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 </a:t>
            </a:r>
          </a:p>
        </p:txBody>
      </p:sp>
      <p:sp>
        <p:nvSpPr>
          <p:cNvPr id="33795" name="Text Box 5"/>
          <p:cNvSpPr txBox="1">
            <a:spLocks noChangeArrowheads="1"/>
          </p:cNvSpPr>
          <p:nvPr/>
        </p:nvSpPr>
        <p:spPr bwMode="auto">
          <a:xfrm>
            <a:off x="457200" y="1660525"/>
            <a:ext cx="8077200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Factor each trinomial. Check your answer.</a:t>
            </a:r>
            <a:endParaRPr lang="en-US" altLang="en-US" sz="2000"/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b="1"/>
              <a:t>1.</a:t>
            </a:r>
            <a:r>
              <a:rPr lang="en-US" altLang="en-US"/>
              <a:t> 5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+ 17</a:t>
            </a:r>
            <a:r>
              <a:rPr lang="en-US" altLang="en-US" i="1"/>
              <a:t>x</a:t>
            </a:r>
            <a:r>
              <a:rPr lang="en-US" altLang="en-US"/>
              <a:t> + 6   		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b="1"/>
              <a:t>2.</a:t>
            </a:r>
            <a:r>
              <a:rPr lang="en-US" altLang="en-US"/>
              <a:t> 2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+ 5</a:t>
            </a:r>
            <a:r>
              <a:rPr lang="en-US" altLang="en-US" i="1"/>
              <a:t>x – </a:t>
            </a:r>
            <a:r>
              <a:rPr lang="en-US" altLang="en-US"/>
              <a:t>12</a:t>
            </a:r>
            <a:r>
              <a:rPr lang="en-US" altLang="en-US" i="1"/>
              <a:t> </a:t>
            </a:r>
            <a:r>
              <a:rPr lang="en-US" altLang="en-US"/>
              <a:t> </a:t>
            </a:r>
            <a:endParaRPr lang="en-US" altLang="en-US" b="1"/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b="1"/>
              <a:t>3.</a:t>
            </a:r>
            <a:r>
              <a:rPr lang="en-US" altLang="en-US"/>
              <a:t> 6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– 23</a:t>
            </a:r>
            <a:r>
              <a:rPr lang="en-US" altLang="en-US" i="1"/>
              <a:t>x</a:t>
            </a:r>
            <a:r>
              <a:rPr lang="en-US" altLang="en-US"/>
              <a:t> + 7  </a:t>
            </a:r>
            <a:endParaRPr lang="en-US" altLang="en-US" b="1"/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b="1"/>
              <a:t>4.</a:t>
            </a:r>
            <a:r>
              <a:rPr lang="en-US" altLang="en-US"/>
              <a:t> –4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+ 11</a:t>
            </a:r>
            <a:r>
              <a:rPr lang="en-US" altLang="en-US" i="1"/>
              <a:t>x</a:t>
            </a:r>
            <a:r>
              <a:rPr lang="en-US" altLang="en-US"/>
              <a:t> + 20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b="1"/>
              <a:t>5. </a:t>
            </a:r>
            <a:r>
              <a:rPr lang="en-US" altLang="en-US"/>
              <a:t>–2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 b="1"/>
              <a:t> </a:t>
            </a:r>
            <a:r>
              <a:rPr lang="en-US" altLang="en-US"/>
              <a:t>+ 7</a:t>
            </a:r>
            <a:r>
              <a:rPr lang="en-US" altLang="en-US" i="1"/>
              <a:t>x</a:t>
            </a:r>
            <a:r>
              <a:rPr lang="en-US" altLang="en-US"/>
              <a:t> – 3 </a:t>
            </a:r>
            <a:endParaRPr lang="en-US" altLang="en-US" b="1"/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b="1"/>
              <a:t>6.</a:t>
            </a:r>
            <a:r>
              <a:rPr lang="en-US" altLang="en-US"/>
              <a:t> 8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+ 27</a:t>
            </a:r>
            <a:r>
              <a:rPr lang="en-US" altLang="en-US" i="1"/>
              <a:t>x + </a:t>
            </a:r>
            <a:r>
              <a:rPr lang="en-US" altLang="en-US"/>
              <a:t>9</a:t>
            </a:r>
          </a:p>
          <a:p>
            <a:pPr>
              <a:spcBef>
                <a:spcPct val="50000"/>
              </a:spcBef>
            </a:pPr>
            <a:r>
              <a:rPr lang="en-US" altLang="en-US" sz="800"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altLang="en-US" sz="800">
              <a:latin typeface="Arial" charset="0"/>
            </a:endParaRPr>
          </a:p>
        </p:txBody>
      </p:sp>
      <p:sp>
        <p:nvSpPr>
          <p:cNvPr id="175110" name="Text Box 6"/>
          <p:cNvSpPr txBox="1">
            <a:spLocks noChangeArrowheads="1"/>
          </p:cNvSpPr>
          <p:nvPr/>
        </p:nvSpPr>
        <p:spPr bwMode="auto">
          <a:xfrm>
            <a:off x="3581400" y="41910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(–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>
                <a:solidFill>
                  <a:srgbClr val="FF0000"/>
                </a:solidFill>
              </a:rPr>
              <a:t> + 4)(4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>
                <a:solidFill>
                  <a:srgbClr val="FF0000"/>
                </a:solidFill>
              </a:rPr>
              <a:t> + 5)</a:t>
            </a:r>
          </a:p>
        </p:txBody>
      </p:sp>
      <p:sp>
        <p:nvSpPr>
          <p:cNvPr id="175111" name="Text Box 7"/>
          <p:cNvSpPr txBox="1">
            <a:spLocks noChangeArrowheads="1"/>
          </p:cNvSpPr>
          <p:nvPr/>
        </p:nvSpPr>
        <p:spPr bwMode="auto">
          <a:xfrm>
            <a:off x="3375025" y="3557588"/>
            <a:ext cx="2644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(3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>
                <a:solidFill>
                  <a:srgbClr val="FF0000"/>
                </a:solidFill>
              </a:rPr>
              <a:t> </a:t>
            </a:r>
            <a:r>
              <a:rPr lang="en-US" altLang="en-US">
                <a:solidFill>
                  <a:srgbClr val="FF0000"/>
                </a:solidFill>
                <a:latin typeface="Arial" charset="0"/>
              </a:rPr>
              <a:t>–</a:t>
            </a:r>
            <a:r>
              <a:rPr lang="en-US" altLang="en-US">
                <a:solidFill>
                  <a:srgbClr val="FF0000"/>
                </a:solidFill>
              </a:rPr>
              <a:t> 1)(2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>
                <a:solidFill>
                  <a:srgbClr val="FF0000"/>
                </a:solidFill>
              </a:rPr>
              <a:t> </a:t>
            </a:r>
            <a:r>
              <a:rPr lang="en-US" altLang="en-US">
                <a:solidFill>
                  <a:srgbClr val="FF0000"/>
                </a:solidFill>
                <a:latin typeface="Arial" charset="0"/>
              </a:rPr>
              <a:t>–</a:t>
            </a:r>
            <a:r>
              <a:rPr lang="en-US" altLang="en-US">
                <a:solidFill>
                  <a:srgbClr val="FF0000"/>
                </a:solidFill>
              </a:rPr>
              <a:t> 7)</a:t>
            </a:r>
          </a:p>
        </p:txBody>
      </p:sp>
      <p:sp>
        <p:nvSpPr>
          <p:cNvPr id="175112" name="Text Box 8"/>
          <p:cNvSpPr txBox="1">
            <a:spLocks noChangeArrowheads="1"/>
          </p:cNvSpPr>
          <p:nvPr/>
        </p:nvSpPr>
        <p:spPr bwMode="auto">
          <a:xfrm>
            <a:off x="3421063" y="2938463"/>
            <a:ext cx="24463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(2</a:t>
            </a:r>
            <a:r>
              <a:rPr lang="en-US" altLang="en-US" i="1">
                <a:solidFill>
                  <a:srgbClr val="FF0000"/>
                </a:solidFill>
              </a:rPr>
              <a:t>x– </a:t>
            </a:r>
            <a:r>
              <a:rPr lang="en-US" altLang="en-US">
                <a:solidFill>
                  <a:srgbClr val="FF0000"/>
                </a:solidFill>
              </a:rPr>
              <a:t>3)(</a:t>
            </a:r>
            <a:r>
              <a:rPr lang="en-US" altLang="en-US" i="1">
                <a:solidFill>
                  <a:srgbClr val="FF0000"/>
                </a:solidFill>
              </a:rPr>
              <a:t>x </a:t>
            </a:r>
            <a:r>
              <a:rPr lang="en-US" altLang="en-US">
                <a:solidFill>
                  <a:srgbClr val="FF0000"/>
                </a:solidFill>
              </a:rPr>
              <a:t>+ 4)</a:t>
            </a:r>
          </a:p>
        </p:txBody>
      </p:sp>
      <p:sp>
        <p:nvSpPr>
          <p:cNvPr id="175113" name="Text Box 9"/>
          <p:cNvSpPr txBox="1">
            <a:spLocks noChangeArrowheads="1"/>
          </p:cNvSpPr>
          <p:nvPr/>
        </p:nvSpPr>
        <p:spPr bwMode="auto">
          <a:xfrm>
            <a:off x="3454400" y="2286000"/>
            <a:ext cx="271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(5</a:t>
            </a:r>
            <a:r>
              <a:rPr lang="en-US" altLang="en-US" i="1">
                <a:solidFill>
                  <a:srgbClr val="FF0000"/>
                </a:solidFill>
              </a:rPr>
              <a:t>x + </a:t>
            </a:r>
            <a:r>
              <a:rPr lang="en-US" altLang="en-US">
                <a:solidFill>
                  <a:srgbClr val="FF0000"/>
                </a:solidFill>
              </a:rPr>
              <a:t>2)(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>
                <a:solidFill>
                  <a:srgbClr val="FF0000"/>
                </a:solidFill>
              </a:rPr>
              <a:t> + 3) </a:t>
            </a:r>
          </a:p>
        </p:txBody>
      </p:sp>
      <p:sp>
        <p:nvSpPr>
          <p:cNvPr id="175122" name="Text Box 18"/>
          <p:cNvSpPr txBox="1">
            <a:spLocks noChangeArrowheads="1"/>
          </p:cNvSpPr>
          <p:nvPr/>
        </p:nvSpPr>
        <p:spPr bwMode="auto">
          <a:xfrm>
            <a:off x="3255963" y="4833938"/>
            <a:ext cx="2916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 (</a:t>
            </a:r>
            <a:r>
              <a:rPr lang="en-US" altLang="en-US">
                <a:solidFill>
                  <a:srgbClr val="FF0000"/>
                </a:solidFill>
                <a:latin typeface="Arial" charset="0"/>
              </a:rPr>
              <a:t>–</a:t>
            </a:r>
            <a:r>
              <a:rPr lang="en-US" altLang="en-US">
                <a:solidFill>
                  <a:srgbClr val="FF0000"/>
                </a:solidFill>
              </a:rPr>
              <a:t>2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>
                <a:solidFill>
                  <a:srgbClr val="FF0000"/>
                </a:solidFill>
              </a:rPr>
              <a:t> + 1)(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>
                <a:solidFill>
                  <a:srgbClr val="FF0000"/>
                </a:solidFill>
              </a:rPr>
              <a:t> </a:t>
            </a:r>
            <a:r>
              <a:rPr lang="en-US" altLang="en-US">
                <a:solidFill>
                  <a:srgbClr val="FF0000"/>
                </a:solidFill>
                <a:latin typeface="Arial" charset="0"/>
              </a:rPr>
              <a:t>–</a:t>
            </a:r>
            <a:r>
              <a:rPr lang="en-US" altLang="en-US">
                <a:solidFill>
                  <a:srgbClr val="FF0000"/>
                </a:solidFill>
              </a:rPr>
              <a:t> 3) </a:t>
            </a:r>
          </a:p>
        </p:txBody>
      </p:sp>
      <p:sp>
        <p:nvSpPr>
          <p:cNvPr id="175123" name="Text Box 19"/>
          <p:cNvSpPr txBox="1">
            <a:spLocks noChangeArrowheads="1"/>
          </p:cNvSpPr>
          <p:nvPr/>
        </p:nvSpPr>
        <p:spPr bwMode="auto">
          <a:xfrm>
            <a:off x="3409950" y="5441950"/>
            <a:ext cx="2609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(8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>
                <a:solidFill>
                  <a:srgbClr val="FF0000"/>
                </a:solidFill>
              </a:rPr>
              <a:t> + 3)(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>
                <a:solidFill>
                  <a:srgbClr val="FF0000"/>
                </a:solidFill>
              </a:rPr>
              <a:t> + 3)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5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5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5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5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10" grpId="0" autoUpdateAnimBg="0"/>
      <p:bldP spid="175111" grpId="0"/>
      <p:bldP spid="175112" grpId="0"/>
      <p:bldP spid="175113" grpId="0"/>
      <p:bldP spid="175122" grpId="0"/>
      <p:bldP spid="1751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914400" y="1828800"/>
            <a:ext cx="7239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In the previous lesson you factored trinomials of the form </a:t>
            </a:r>
            <a:r>
              <a:rPr lang="en-US" altLang="en-US" sz="2800" i="1"/>
              <a:t>x</a:t>
            </a:r>
            <a:r>
              <a:rPr lang="en-US" altLang="en-US" sz="2800" baseline="30000"/>
              <a:t>2 </a:t>
            </a:r>
            <a:r>
              <a:rPr lang="en-US" altLang="en-US" sz="2800"/>
              <a:t>+ </a:t>
            </a:r>
            <a:r>
              <a:rPr lang="en-US" altLang="en-US" sz="2800" i="1"/>
              <a:t>bx</a:t>
            </a:r>
            <a:r>
              <a:rPr lang="en-US" altLang="en-US" sz="2800"/>
              <a:t> + </a:t>
            </a:r>
            <a:r>
              <a:rPr lang="en-US" altLang="en-US" sz="2800" i="1"/>
              <a:t>c</a:t>
            </a:r>
            <a:r>
              <a:rPr lang="en-US" altLang="en-US" sz="2800"/>
              <a:t>. Now you will factor trinomials of the form </a:t>
            </a:r>
            <a:r>
              <a:rPr lang="en-US" altLang="en-US" sz="2800" i="1"/>
              <a:t>ax</a:t>
            </a:r>
            <a:r>
              <a:rPr lang="en-US" altLang="en-US" sz="2800" baseline="30000"/>
              <a:t>2</a:t>
            </a:r>
            <a:r>
              <a:rPr lang="en-US" altLang="en-US" sz="2800" i="1"/>
              <a:t> + bx + c, </a:t>
            </a:r>
            <a:r>
              <a:rPr lang="en-US" altLang="en-US" sz="2800"/>
              <a:t>where </a:t>
            </a:r>
            <a:r>
              <a:rPr lang="en-US" altLang="en-US" sz="2800" i="1"/>
              <a:t>a</a:t>
            </a:r>
            <a:r>
              <a:rPr lang="en-US" altLang="en-US" sz="2800"/>
              <a:t> ≠ 0.</a:t>
            </a:r>
            <a:endParaRPr lang="en-US" altLang="en-US" sz="28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533400" y="1752600"/>
            <a:ext cx="8305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When you multiply (3</a:t>
            </a:r>
            <a:r>
              <a:rPr lang="en-US" altLang="en-US" i="1"/>
              <a:t>x</a:t>
            </a:r>
            <a:r>
              <a:rPr lang="en-US" altLang="en-US"/>
              <a:t> + 2)(2</a:t>
            </a:r>
            <a:r>
              <a:rPr lang="en-US" altLang="en-US" i="1"/>
              <a:t>x</a:t>
            </a:r>
            <a:r>
              <a:rPr lang="en-US" altLang="en-US"/>
              <a:t> + 5), the coefficient of the 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-term is the product of the coefficients of the </a:t>
            </a:r>
            <a:r>
              <a:rPr lang="en-US" altLang="en-US" i="1"/>
              <a:t>x</a:t>
            </a:r>
            <a:r>
              <a:rPr lang="en-US" altLang="en-US"/>
              <a:t>-terms. Also, the constant term in the trinomial is the product of the constants in the binomials. </a:t>
            </a:r>
          </a:p>
        </p:txBody>
      </p:sp>
      <p:sp>
        <p:nvSpPr>
          <p:cNvPr id="150535" name="Text Box 7"/>
          <p:cNvSpPr txBox="1">
            <a:spLocks noChangeArrowheads="1"/>
          </p:cNvSpPr>
          <p:nvPr/>
        </p:nvSpPr>
        <p:spPr bwMode="auto">
          <a:xfrm>
            <a:off x="609600" y="4421188"/>
            <a:ext cx="81311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chemeClr val="bg2"/>
                </a:solidFill>
              </a:rPr>
              <a:t>(</a:t>
            </a:r>
            <a:r>
              <a:rPr lang="en-US" altLang="en-US" sz="3200" b="1">
                <a:solidFill>
                  <a:srgbClr val="FF0000"/>
                </a:solidFill>
              </a:rPr>
              <a:t>3</a:t>
            </a:r>
            <a:r>
              <a:rPr lang="en-US" altLang="en-US" sz="3200" b="1" i="1">
                <a:solidFill>
                  <a:schemeClr val="bg2"/>
                </a:solidFill>
              </a:rPr>
              <a:t>x</a:t>
            </a:r>
            <a:r>
              <a:rPr lang="en-US" altLang="en-US" sz="3200" b="1">
                <a:solidFill>
                  <a:schemeClr val="bg2"/>
                </a:solidFill>
              </a:rPr>
              <a:t> +</a:t>
            </a:r>
            <a:r>
              <a:rPr lang="en-US" altLang="en-US" sz="3200" b="1"/>
              <a:t> </a:t>
            </a:r>
            <a:r>
              <a:rPr lang="en-US" altLang="en-US" sz="3200" b="1">
                <a:solidFill>
                  <a:srgbClr val="33CC33"/>
                </a:solidFill>
              </a:rPr>
              <a:t>2</a:t>
            </a:r>
            <a:r>
              <a:rPr lang="en-US" altLang="en-US" sz="3200" b="1">
                <a:solidFill>
                  <a:schemeClr val="bg2"/>
                </a:solidFill>
              </a:rPr>
              <a:t>)(</a:t>
            </a:r>
            <a:r>
              <a:rPr lang="en-US" altLang="en-US" sz="3200" b="1">
                <a:solidFill>
                  <a:srgbClr val="FF0000"/>
                </a:solidFill>
              </a:rPr>
              <a:t>2</a:t>
            </a:r>
            <a:r>
              <a:rPr lang="en-US" altLang="en-US" sz="3200" b="1" i="1">
                <a:solidFill>
                  <a:schemeClr val="bg2"/>
                </a:solidFill>
              </a:rPr>
              <a:t>x</a:t>
            </a:r>
            <a:r>
              <a:rPr lang="en-US" altLang="en-US" sz="3200" b="1">
                <a:solidFill>
                  <a:schemeClr val="bg2"/>
                </a:solidFill>
              </a:rPr>
              <a:t> +</a:t>
            </a:r>
            <a:r>
              <a:rPr lang="en-US" altLang="en-US" sz="3200" b="1"/>
              <a:t> </a:t>
            </a:r>
            <a:r>
              <a:rPr lang="en-US" altLang="en-US" sz="3200" b="1">
                <a:solidFill>
                  <a:srgbClr val="33CC33"/>
                </a:solidFill>
              </a:rPr>
              <a:t>5</a:t>
            </a:r>
            <a:r>
              <a:rPr lang="en-US" altLang="en-US" sz="3200" b="1">
                <a:solidFill>
                  <a:schemeClr val="bg2"/>
                </a:solidFill>
              </a:rPr>
              <a:t>) = </a:t>
            </a:r>
            <a:r>
              <a:rPr lang="en-US" altLang="en-US" sz="3200" b="1">
                <a:solidFill>
                  <a:srgbClr val="FF0000"/>
                </a:solidFill>
              </a:rPr>
              <a:t>6</a:t>
            </a:r>
            <a:r>
              <a:rPr lang="en-US" altLang="en-US" sz="3200" b="1" i="1">
                <a:solidFill>
                  <a:schemeClr val="bg2"/>
                </a:solidFill>
              </a:rPr>
              <a:t>x</a:t>
            </a:r>
            <a:r>
              <a:rPr lang="en-US" altLang="en-US" sz="3200" b="1" baseline="30000">
                <a:solidFill>
                  <a:schemeClr val="bg2"/>
                </a:solidFill>
              </a:rPr>
              <a:t>2</a:t>
            </a:r>
            <a:r>
              <a:rPr lang="en-US" altLang="en-US" sz="3200" b="1">
                <a:solidFill>
                  <a:schemeClr val="bg2"/>
                </a:solidFill>
              </a:rPr>
              <a:t> + 19</a:t>
            </a:r>
            <a:r>
              <a:rPr lang="en-US" altLang="en-US" sz="3200" b="1" i="1">
                <a:solidFill>
                  <a:schemeClr val="bg2"/>
                </a:solidFill>
              </a:rPr>
              <a:t>x</a:t>
            </a:r>
            <a:r>
              <a:rPr lang="en-US" altLang="en-US" sz="3200" b="1">
                <a:solidFill>
                  <a:schemeClr val="bg2"/>
                </a:solidFill>
              </a:rPr>
              <a:t> +</a:t>
            </a:r>
            <a:r>
              <a:rPr lang="en-US" altLang="en-US" sz="3200" b="1"/>
              <a:t> </a:t>
            </a:r>
            <a:r>
              <a:rPr lang="en-US" altLang="en-US" sz="3200" b="1">
                <a:solidFill>
                  <a:srgbClr val="33CC33"/>
                </a:solidFill>
              </a:rPr>
              <a:t>10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2362200" y="4959350"/>
            <a:ext cx="5943600" cy="381000"/>
            <a:chOff x="1488" y="2256"/>
            <a:chExt cx="3744" cy="240"/>
          </a:xfrm>
        </p:grpSpPr>
        <p:sp>
          <p:nvSpPr>
            <p:cNvPr id="6152" name="AutoShape 9"/>
            <p:cNvSpPr>
              <a:spLocks/>
            </p:cNvSpPr>
            <p:nvPr/>
          </p:nvSpPr>
          <p:spPr bwMode="auto">
            <a:xfrm rot="5400000">
              <a:off x="3255" y="489"/>
              <a:ext cx="210" cy="3744"/>
            </a:xfrm>
            <a:prstGeom prst="rightBracket">
              <a:avLst>
                <a:gd name="adj" fmla="val 148571"/>
              </a:avLst>
            </a:prstGeom>
            <a:noFill/>
            <a:ln w="38100">
              <a:solidFill>
                <a:srgbClr val="33CC33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53" name="Arc 10"/>
            <p:cNvSpPr>
              <a:spLocks/>
            </p:cNvSpPr>
            <p:nvPr/>
          </p:nvSpPr>
          <p:spPr bwMode="auto">
            <a:xfrm rot="-459839" flipH="1" flipV="1">
              <a:off x="2688" y="2265"/>
              <a:ext cx="480" cy="231"/>
            </a:xfrm>
            <a:custGeom>
              <a:avLst/>
              <a:gdLst>
                <a:gd name="T0" fmla="*/ 0 w 21600"/>
                <a:gd name="T1" fmla="*/ 0 h 21600"/>
                <a:gd name="T2" fmla="*/ 11 w 21600"/>
                <a:gd name="T3" fmla="*/ 2 h 21600"/>
                <a:gd name="T4" fmla="*/ 0 w 21600"/>
                <a:gd name="T5" fmla="*/ 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rgbClr val="33CC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1066800" y="4114800"/>
            <a:ext cx="4191000" cy="457200"/>
            <a:chOff x="672" y="1535"/>
            <a:chExt cx="2640" cy="288"/>
          </a:xfrm>
        </p:grpSpPr>
        <p:sp>
          <p:nvSpPr>
            <p:cNvPr id="6150" name="AutoShape 13"/>
            <p:cNvSpPr>
              <a:spLocks/>
            </p:cNvSpPr>
            <p:nvPr/>
          </p:nvSpPr>
          <p:spPr bwMode="auto">
            <a:xfrm rot="-5400000">
              <a:off x="1889" y="356"/>
              <a:ext cx="206" cy="2640"/>
            </a:xfrm>
            <a:prstGeom prst="rightBracket">
              <a:avLst>
                <a:gd name="adj" fmla="val 106796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51" name="Arc 15"/>
            <p:cNvSpPr>
              <a:spLocks/>
            </p:cNvSpPr>
            <p:nvPr/>
          </p:nvSpPr>
          <p:spPr bwMode="auto">
            <a:xfrm rot="-4825193">
              <a:off x="1946" y="1448"/>
              <a:ext cx="288" cy="462"/>
            </a:xfrm>
            <a:custGeom>
              <a:avLst/>
              <a:gdLst>
                <a:gd name="T0" fmla="*/ 0 w 21600"/>
                <a:gd name="T1" fmla="*/ 0 h 21600"/>
                <a:gd name="T2" fmla="*/ 4 w 21600"/>
                <a:gd name="T3" fmla="*/ 10 h 21600"/>
                <a:gd name="T4" fmla="*/ 0 w 21600"/>
                <a:gd name="T5" fmla="*/ 1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4"/>
          <p:cNvGrpSpPr>
            <a:grpSpLocks/>
          </p:cNvGrpSpPr>
          <p:nvPr/>
        </p:nvGrpSpPr>
        <p:grpSpPr bwMode="auto">
          <a:xfrm>
            <a:off x="457200" y="1022350"/>
            <a:ext cx="8397875" cy="1187450"/>
            <a:chOff x="288" y="644"/>
            <a:chExt cx="5290" cy="748"/>
          </a:xfrm>
        </p:grpSpPr>
        <p:sp>
          <p:nvSpPr>
            <p:cNvPr id="7179" name="Text Box 11"/>
            <p:cNvSpPr txBox="1">
              <a:spLocks noChangeArrowheads="1"/>
            </p:cNvSpPr>
            <p:nvPr/>
          </p:nvSpPr>
          <p:spPr bwMode="auto">
            <a:xfrm>
              <a:off x="288" y="644"/>
              <a:ext cx="5290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To factor a trinomial like </a:t>
              </a:r>
              <a:r>
                <a:rPr lang="en-US" altLang="en-US" i="1"/>
                <a:t>ax</a:t>
              </a:r>
              <a:r>
                <a:rPr lang="en-US" altLang="en-US" baseline="30000"/>
                <a:t>2</a:t>
              </a:r>
              <a:r>
                <a:rPr lang="en-US" altLang="en-US"/>
                <a:t> + </a:t>
              </a:r>
              <a:r>
                <a:rPr lang="en-US" altLang="en-US" i="1"/>
                <a:t>bx</a:t>
              </a:r>
              <a:r>
                <a:rPr lang="en-US" altLang="en-US"/>
                <a:t> + </a:t>
              </a:r>
              <a:r>
                <a:rPr lang="en-US" altLang="en-US" i="1"/>
                <a:t>c </a:t>
              </a:r>
              <a:r>
                <a:rPr lang="en-US" altLang="en-US"/>
                <a:t>into its binomial factors, write two sets of parentheses </a:t>
              </a:r>
            </a:p>
            <a:p>
              <a:pPr eaLnBrk="1" hangingPunct="1"/>
              <a:r>
                <a:rPr lang="en-US" altLang="en-US"/>
                <a:t>(    </a:t>
              </a:r>
              <a:r>
                <a:rPr lang="en-US" altLang="en-US" i="1"/>
                <a:t>x +    </a:t>
              </a:r>
              <a:r>
                <a:rPr lang="en-US" altLang="en-US"/>
                <a:t>)(    </a:t>
              </a:r>
              <a:r>
                <a:rPr lang="en-US" altLang="en-US" i="1"/>
                <a:t>x</a:t>
              </a:r>
              <a:r>
                <a:rPr lang="en-US" altLang="en-US"/>
                <a:t> +    ).     </a:t>
              </a:r>
              <a:endParaRPr lang="en-US" altLang="en-US" i="1"/>
            </a:p>
          </p:txBody>
        </p:sp>
        <p:sp>
          <p:nvSpPr>
            <p:cNvPr id="7180" name="Rectangle 12"/>
            <p:cNvSpPr>
              <a:spLocks noChangeArrowheads="1"/>
            </p:cNvSpPr>
            <p:nvPr/>
          </p:nvSpPr>
          <p:spPr bwMode="auto">
            <a:xfrm>
              <a:off x="480" y="1200"/>
              <a:ext cx="192" cy="14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81" name="Rectangle 13"/>
            <p:cNvSpPr>
              <a:spLocks noChangeArrowheads="1"/>
            </p:cNvSpPr>
            <p:nvPr/>
          </p:nvSpPr>
          <p:spPr bwMode="auto">
            <a:xfrm>
              <a:off x="2160" y="1186"/>
              <a:ext cx="192" cy="14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82" name="Rectangle 14"/>
            <p:cNvSpPr>
              <a:spLocks noChangeArrowheads="1"/>
            </p:cNvSpPr>
            <p:nvPr/>
          </p:nvSpPr>
          <p:spPr bwMode="auto">
            <a:xfrm>
              <a:off x="1104" y="1190"/>
              <a:ext cx="192" cy="14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83" name="Rectangle 15"/>
            <p:cNvSpPr>
              <a:spLocks noChangeArrowheads="1"/>
            </p:cNvSpPr>
            <p:nvPr/>
          </p:nvSpPr>
          <p:spPr bwMode="auto">
            <a:xfrm>
              <a:off x="1536" y="1187"/>
              <a:ext cx="192" cy="14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76144" name="Text Box 16"/>
          <p:cNvSpPr txBox="1">
            <a:spLocks noChangeArrowheads="1"/>
          </p:cNvSpPr>
          <p:nvPr/>
        </p:nvSpPr>
        <p:spPr bwMode="auto">
          <a:xfrm>
            <a:off x="457200" y="2438400"/>
            <a:ext cx="83978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Write two numbers that are factors of </a:t>
            </a:r>
            <a:r>
              <a:rPr lang="en-US" altLang="en-US" i="1"/>
              <a:t>a</a:t>
            </a:r>
            <a:r>
              <a:rPr lang="en-US" altLang="en-US"/>
              <a:t> next to the </a:t>
            </a:r>
            <a:r>
              <a:rPr lang="en-US" altLang="en-US" i="1"/>
              <a:t>x</a:t>
            </a:r>
            <a:r>
              <a:rPr lang="en-US" altLang="en-US">
                <a:latin typeface="Arial" charset="0"/>
              </a:rPr>
              <a:t>’</a:t>
            </a:r>
            <a:r>
              <a:rPr lang="en-US" altLang="en-US"/>
              <a:t>s and two numbers that are factors of </a:t>
            </a:r>
            <a:r>
              <a:rPr lang="en-US" altLang="en-US" i="1"/>
              <a:t>c</a:t>
            </a:r>
            <a:r>
              <a:rPr lang="en-US" altLang="en-US"/>
              <a:t> in the other blanks. Multiply the binomials to see if you are correct.</a:t>
            </a:r>
          </a:p>
        </p:txBody>
      </p:sp>
      <p:sp>
        <p:nvSpPr>
          <p:cNvPr id="7172" name="Text Box 17"/>
          <p:cNvSpPr txBox="1">
            <a:spLocks noChangeArrowheads="1"/>
          </p:cNvSpPr>
          <p:nvPr/>
        </p:nvSpPr>
        <p:spPr bwMode="auto">
          <a:xfrm>
            <a:off x="609600" y="4421188"/>
            <a:ext cx="81311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chemeClr val="bg2"/>
                </a:solidFill>
              </a:rPr>
              <a:t>(</a:t>
            </a:r>
            <a:r>
              <a:rPr lang="en-US" altLang="en-US" sz="3200" b="1">
                <a:solidFill>
                  <a:srgbClr val="FF0000"/>
                </a:solidFill>
              </a:rPr>
              <a:t>3</a:t>
            </a:r>
            <a:r>
              <a:rPr lang="en-US" altLang="en-US" sz="3200" b="1" i="1">
                <a:solidFill>
                  <a:schemeClr val="bg2"/>
                </a:solidFill>
              </a:rPr>
              <a:t>x</a:t>
            </a:r>
            <a:r>
              <a:rPr lang="en-US" altLang="en-US" sz="3200" b="1">
                <a:solidFill>
                  <a:schemeClr val="bg2"/>
                </a:solidFill>
              </a:rPr>
              <a:t> +</a:t>
            </a:r>
            <a:r>
              <a:rPr lang="en-US" altLang="en-US" sz="3200" b="1"/>
              <a:t> </a:t>
            </a:r>
            <a:r>
              <a:rPr lang="en-US" altLang="en-US" sz="3200" b="1">
                <a:solidFill>
                  <a:srgbClr val="33CC33"/>
                </a:solidFill>
              </a:rPr>
              <a:t>2</a:t>
            </a:r>
            <a:r>
              <a:rPr lang="en-US" altLang="en-US" sz="3200" b="1">
                <a:solidFill>
                  <a:schemeClr val="bg2"/>
                </a:solidFill>
              </a:rPr>
              <a:t>)(</a:t>
            </a:r>
            <a:r>
              <a:rPr lang="en-US" altLang="en-US" sz="3200" b="1">
                <a:solidFill>
                  <a:srgbClr val="FF0000"/>
                </a:solidFill>
              </a:rPr>
              <a:t>2</a:t>
            </a:r>
            <a:r>
              <a:rPr lang="en-US" altLang="en-US" sz="3200" b="1" i="1">
                <a:solidFill>
                  <a:schemeClr val="bg2"/>
                </a:solidFill>
              </a:rPr>
              <a:t>x</a:t>
            </a:r>
            <a:r>
              <a:rPr lang="en-US" altLang="en-US" sz="3200" b="1">
                <a:solidFill>
                  <a:schemeClr val="bg2"/>
                </a:solidFill>
              </a:rPr>
              <a:t> +</a:t>
            </a:r>
            <a:r>
              <a:rPr lang="en-US" altLang="en-US" sz="3200" b="1"/>
              <a:t> </a:t>
            </a:r>
            <a:r>
              <a:rPr lang="en-US" altLang="en-US" sz="3200" b="1">
                <a:solidFill>
                  <a:srgbClr val="33CC33"/>
                </a:solidFill>
              </a:rPr>
              <a:t>5</a:t>
            </a:r>
            <a:r>
              <a:rPr lang="en-US" altLang="en-US" sz="3200" b="1">
                <a:solidFill>
                  <a:schemeClr val="bg2"/>
                </a:solidFill>
              </a:rPr>
              <a:t>) = </a:t>
            </a:r>
            <a:r>
              <a:rPr lang="en-US" altLang="en-US" sz="3200" b="1">
                <a:solidFill>
                  <a:srgbClr val="FF0000"/>
                </a:solidFill>
              </a:rPr>
              <a:t>6</a:t>
            </a:r>
            <a:r>
              <a:rPr lang="en-US" altLang="en-US" sz="3200" b="1" i="1">
                <a:solidFill>
                  <a:schemeClr val="bg2"/>
                </a:solidFill>
              </a:rPr>
              <a:t>x</a:t>
            </a:r>
            <a:r>
              <a:rPr lang="en-US" altLang="en-US" sz="3200" b="1" baseline="30000">
                <a:solidFill>
                  <a:schemeClr val="bg2"/>
                </a:solidFill>
              </a:rPr>
              <a:t>2</a:t>
            </a:r>
            <a:r>
              <a:rPr lang="en-US" altLang="en-US" sz="3200" b="1">
                <a:solidFill>
                  <a:schemeClr val="bg2"/>
                </a:solidFill>
              </a:rPr>
              <a:t> + 19</a:t>
            </a:r>
            <a:r>
              <a:rPr lang="en-US" altLang="en-US" sz="3200" b="1" i="1">
                <a:solidFill>
                  <a:schemeClr val="bg2"/>
                </a:solidFill>
              </a:rPr>
              <a:t>x</a:t>
            </a:r>
            <a:r>
              <a:rPr lang="en-US" altLang="en-US" sz="3200" b="1">
                <a:solidFill>
                  <a:schemeClr val="bg2"/>
                </a:solidFill>
              </a:rPr>
              <a:t> +</a:t>
            </a:r>
            <a:r>
              <a:rPr lang="en-US" altLang="en-US" sz="3200" b="1"/>
              <a:t> </a:t>
            </a:r>
            <a:r>
              <a:rPr lang="en-US" altLang="en-US" sz="3200" b="1">
                <a:solidFill>
                  <a:srgbClr val="33CC33"/>
                </a:solidFill>
              </a:rPr>
              <a:t>10</a:t>
            </a:r>
          </a:p>
        </p:txBody>
      </p:sp>
      <p:grpSp>
        <p:nvGrpSpPr>
          <p:cNvPr id="7173" name="Group 18"/>
          <p:cNvGrpSpPr>
            <a:grpSpLocks/>
          </p:cNvGrpSpPr>
          <p:nvPr/>
        </p:nvGrpSpPr>
        <p:grpSpPr bwMode="auto">
          <a:xfrm>
            <a:off x="2362200" y="4959350"/>
            <a:ext cx="5943600" cy="381000"/>
            <a:chOff x="1488" y="2256"/>
            <a:chExt cx="3744" cy="240"/>
          </a:xfrm>
        </p:grpSpPr>
        <p:sp>
          <p:nvSpPr>
            <p:cNvPr id="7177" name="AutoShape 19"/>
            <p:cNvSpPr>
              <a:spLocks/>
            </p:cNvSpPr>
            <p:nvPr/>
          </p:nvSpPr>
          <p:spPr bwMode="auto">
            <a:xfrm rot="5400000">
              <a:off x="3255" y="489"/>
              <a:ext cx="210" cy="3744"/>
            </a:xfrm>
            <a:prstGeom prst="rightBracket">
              <a:avLst>
                <a:gd name="adj" fmla="val 148571"/>
              </a:avLst>
            </a:prstGeom>
            <a:noFill/>
            <a:ln w="38100">
              <a:solidFill>
                <a:srgbClr val="33CC33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78" name="Arc 20"/>
            <p:cNvSpPr>
              <a:spLocks/>
            </p:cNvSpPr>
            <p:nvPr/>
          </p:nvSpPr>
          <p:spPr bwMode="auto">
            <a:xfrm rot="-459839" flipH="1" flipV="1">
              <a:off x="2688" y="2265"/>
              <a:ext cx="480" cy="231"/>
            </a:xfrm>
            <a:custGeom>
              <a:avLst/>
              <a:gdLst>
                <a:gd name="T0" fmla="*/ 0 w 21600"/>
                <a:gd name="T1" fmla="*/ 0 h 21600"/>
                <a:gd name="T2" fmla="*/ 11 w 21600"/>
                <a:gd name="T3" fmla="*/ 2 h 21600"/>
                <a:gd name="T4" fmla="*/ 0 w 21600"/>
                <a:gd name="T5" fmla="*/ 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rgbClr val="33CC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174" name="Group 21"/>
          <p:cNvGrpSpPr>
            <a:grpSpLocks/>
          </p:cNvGrpSpPr>
          <p:nvPr/>
        </p:nvGrpSpPr>
        <p:grpSpPr bwMode="auto">
          <a:xfrm>
            <a:off x="1066800" y="4114800"/>
            <a:ext cx="4191000" cy="457200"/>
            <a:chOff x="672" y="1535"/>
            <a:chExt cx="2640" cy="288"/>
          </a:xfrm>
        </p:grpSpPr>
        <p:sp>
          <p:nvSpPr>
            <p:cNvPr id="7175" name="AutoShape 22"/>
            <p:cNvSpPr>
              <a:spLocks/>
            </p:cNvSpPr>
            <p:nvPr/>
          </p:nvSpPr>
          <p:spPr bwMode="auto">
            <a:xfrm rot="-5400000">
              <a:off x="1889" y="356"/>
              <a:ext cx="206" cy="2640"/>
            </a:xfrm>
            <a:prstGeom prst="rightBracket">
              <a:avLst>
                <a:gd name="adj" fmla="val 106796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76" name="Arc 23"/>
            <p:cNvSpPr>
              <a:spLocks/>
            </p:cNvSpPr>
            <p:nvPr/>
          </p:nvSpPr>
          <p:spPr bwMode="auto">
            <a:xfrm rot="-4825193">
              <a:off x="1946" y="1448"/>
              <a:ext cx="288" cy="462"/>
            </a:xfrm>
            <a:custGeom>
              <a:avLst/>
              <a:gdLst>
                <a:gd name="T0" fmla="*/ 0 w 21600"/>
                <a:gd name="T1" fmla="*/ 0 h 21600"/>
                <a:gd name="T2" fmla="*/ 4 w 21600"/>
                <a:gd name="T3" fmla="*/ 10 h 21600"/>
                <a:gd name="T4" fmla="*/ 0 w 21600"/>
                <a:gd name="T5" fmla="*/ 1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6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974725" y="11461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-266700" y="990600"/>
            <a:ext cx="96774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200">
                <a:solidFill>
                  <a:srgbClr val="006699"/>
                </a:solidFill>
                <a:latin typeface="Arial Black" pitchFamily="34" charset="0"/>
              </a:rPr>
              <a:t>Example 1: Factoring </a:t>
            </a:r>
            <a:r>
              <a:rPr lang="en-US" altLang="en-US" sz="2200" i="1">
                <a:solidFill>
                  <a:srgbClr val="006699"/>
                </a:solidFill>
                <a:latin typeface="Arial Black" pitchFamily="34" charset="0"/>
              </a:rPr>
              <a:t>ax</a:t>
            </a:r>
            <a:r>
              <a:rPr lang="en-US" altLang="en-US" sz="2200" baseline="30000">
                <a:solidFill>
                  <a:srgbClr val="006699"/>
                </a:solidFill>
                <a:latin typeface="Arial Black" pitchFamily="34" charset="0"/>
              </a:rPr>
              <a:t>2</a:t>
            </a:r>
            <a:r>
              <a:rPr lang="en-US" altLang="en-US" sz="2200">
                <a:solidFill>
                  <a:srgbClr val="006699"/>
                </a:solidFill>
                <a:latin typeface="Arial Black" pitchFamily="34" charset="0"/>
              </a:rPr>
              <a:t> + </a:t>
            </a:r>
            <a:r>
              <a:rPr lang="en-US" altLang="en-US" sz="2200" i="1">
                <a:solidFill>
                  <a:srgbClr val="006699"/>
                </a:solidFill>
                <a:latin typeface="Arial Black" pitchFamily="34" charset="0"/>
              </a:rPr>
              <a:t>bx</a:t>
            </a:r>
            <a:r>
              <a:rPr lang="en-US" altLang="en-US" sz="2200">
                <a:solidFill>
                  <a:srgbClr val="006699"/>
                </a:solidFill>
                <a:latin typeface="Arial Black" pitchFamily="34" charset="0"/>
              </a:rPr>
              <a:t> + </a:t>
            </a:r>
            <a:r>
              <a:rPr lang="en-US" altLang="en-US" sz="2200" i="1">
                <a:solidFill>
                  <a:srgbClr val="006699"/>
                </a:solidFill>
                <a:latin typeface="Arial Black" pitchFamily="34" charset="0"/>
              </a:rPr>
              <a:t>c</a:t>
            </a:r>
            <a:r>
              <a:rPr lang="en-US" altLang="en-US" sz="2200">
                <a:solidFill>
                  <a:srgbClr val="006699"/>
                </a:solidFill>
                <a:latin typeface="Arial Black" pitchFamily="34" charset="0"/>
              </a:rPr>
              <a:t> by Guess and Check</a:t>
            </a:r>
            <a:endParaRPr lang="en-US" altLang="en-US" sz="22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228600" y="1524000"/>
            <a:ext cx="815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Factor 6</a:t>
            </a:r>
            <a:r>
              <a:rPr lang="en-US" altLang="en-US" b="1" i="1"/>
              <a:t>x</a:t>
            </a:r>
            <a:r>
              <a:rPr lang="en-US" altLang="en-US" b="1" baseline="30000"/>
              <a:t>2</a:t>
            </a:r>
            <a:r>
              <a:rPr lang="en-US" altLang="en-US" b="1"/>
              <a:t> + 11</a:t>
            </a:r>
            <a:r>
              <a:rPr lang="en-US" altLang="en-US" b="1" i="1"/>
              <a:t>x</a:t>
            </a:r>
            <a:r>
              <a:rPr lang="en-US" altLang="en-US" b="1"/>
              <a:t> + 4 by guess and check.   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431925" y="1981200"/>
            <a:ext cx="2530475" cy="457200"/>
            <a:chOff x="902" y="1680"/>
            <a:chExt cx="1594" cy="288"/>
          </a:xfrm>
        </p:grpSpPr>
        <p:sp>
          <p:nvSpPr>
            <p:cNvPr id="8223" name="Text Box 9"/>
            <p:cNvSpPr txBox="1">
              <a:spLocks noChangeArrowheads="1"/>
            </p:cNvSpPr>
            <p:nvPr/>
          </p:nvSpPr>
          <p:spPr bwMode="auto">
            <a:xfrm>
              <a:off x="902" y="1680"/>
              <a:ext cx="15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 +   )(   +   )</a:t>
              </a:r>
            </a:p>
          </p:txBody>
        </p:sp>
        <p:sp>
          <p:nvSpPr>
            <p:cNvPr id="8224" name="Text Box 10"/>
            <p:cNvSpPr txBox="1">
              <a:spLocks noChangeArrowheads="1"/>
            </p:cNvSpPr>
            <p:nvPr/>
          </p:nvSpPr>
          <p:spPr bwMode="auto">
            <a:xfrm>
              <a:off x="1065" y="1738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8225" name="Text Box 11"/>
            <p:cNvSpPr txBox="1">
              <a:spLocks noChangeArrowheads="1"/>
            </p:cNvSpPr>
            <p:nvPr/>
          </p:nvSpPr>
          <p:spPr bwMode="auto">
            <a:xfrm>
              <a:off x="1477" y="1738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8226" name="Text Box 12"/>
            <p:cNvSpPr txBox="1">
              <a:spLocks noChangeArrowheads="1"/>
            </p:cNvSpPr>
            <p:nvPr/>
          </p:nvSpPr>
          <p:spPr bwMode="auto">
            <a:xfrm>
              <a:off x="1801" y="1735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8227" name="Text Box 13"/>
            <p:cNvSpPr txBox="1">
              <a:spLocks noChangeArrowheads="1"/>
            </p:cNvSpPr>
            <p:nvPr/>
          </p:nvSpPr>
          <p:spPr bwMode="auto">
            <a:xfrm>
              <a:off x="2206" y="1738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51570" name="Text Box 18"/>
          <p:cNvSpPr txBox="1">
            <a:spLocks noChangeArrowheads="1"/>
          </p:cNvSpPr>
          <p:nvPr/>
        </p:nvSpPr>
        <p:spPr bwMode="auto">
          <a:xfrm>
            <a:off x="4289425" y="2025650"/>
            <a:ext cx="428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two sets of parentheses.</a:t>
            </a:r>
          </a:p>
        </p:txBody>
      </p:sp>
      <p:sp>
        <p:nvSpPr>
          <p:cNvPr id="151571" name="Text Box 19"/>
          <p:cNvSpPr txBox="1">
            <a:spLocks noChangeArrowheads="1"/>
          </p:cNvSpPr>
          <p:nvPr/>
        </p:nvSpPr>
        <p:spPr bwMode="auto">
          <a:xfrm>
            <a:off x="4289425" y="2482850"/>
            <a:ext cx="48545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first term is 6x</a:t>
            </a:r>
            <a:r>
              <a:rPr lang="en-US" altLang="en-US" i="1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, so at least one variable term has a coefficient other than 1.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371600" y="2543175"/>
            <a:ext cx="2676525" cy="457200"/>
            <a:chOff x="864" y="1602"/>
            <a:chExt cx="1686" cy="288"/>
          </a:xfrm>
        </p:grpSpPr>
        <p:sp>
          <p:nvSpPr>
            <p:cNvPr id="8218" name="Text Box 15"/>
            <p:cNvSpPr txBox="1">
              <a:spLocks noChangeArrowheads="1"/>
            </p:cNvSpPr>
            <p:nvPr/>
          </p:nvSpPr>
          <p:spPr bwMode="auto">
            <a:xfrm>
              <a:off x="864" y="1602"/>
              <a:ext cx="168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</a:t>
              </a:r>
              <a:r>
                <a:rPr lang="en-US" altLang="en-US" i="1"/>
                <a:t>x +  </a:t>
              </a:r>
              <a:r>
                <a:rPr lang="en-US" altLang="en-US"/>
                <a:t>)(  </a:t>
              </a:r>
              <a:r>
                <a:rPr lang="en-US" altLang="en-US" i="1"/>
                <a:t>x</a:t>
              </a:r>
              <a:r>
                <a:rPr lang="en-US" altLang="en-US"/>
                <a:t> +  )</a:t>
              </a:r>
            </a:p>
          </p:txBody>
        </p:sp>
        <p:sp>
          <p:nvSpPr>
            <p:cNvPr id="8219" name="Text Box 16"/>
            <p:cNvSpPr txBox="1">
              <a:spLocks noChangeArrowheads="1"/>
            </p:cNvSpPr>
            <p:nvPr/>
          </p:nvSpPr>
          <p:spPr bwMode="auto">
            <a:xfrm>
              <a:off x="1508" y="1660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8220" name="Text Box 17"/>
            <p:cNvSpPr txBox="1">
              <a:spLocks noChangeArrowheads="1"/>
            </p:cNvSpPr>
            <p:nvPr/>
          </p:nvSpPr>
          <p:spPr bwMode="auto">
            <a:xfrm>
              <a:off x="2275" y="1657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8221" name="Text Box 20"/>
            <p:cNvSpPr txBox="1">
              <a:spLocks noChangeArrowheads="1"/>
            </p:cNvSpPr>
            <p:nvPr/>
          </p:nvSpPr>
          <p:spPr bwMode="auto">
            <a:xfrm>
              <a:off x="1776" y="165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8222" name="Text Box 21"/>
            <p:cNvSpPr txBox="1">
              <a:spLocks noChangeArrowheads="1"/>
            </p:cNvSpPr>
            <p:nvPr/>
          </p:nvSpPr>
          <p:spPr bwMode="auto">
            <a:xfrm>
              <a:off x="1008" y="165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51575" name="Text Box 23"/>
          <p:cNvSpPr txBox="1">
            <a:spLocks noChangeArrowheads="1"/>
          </p:cNvSpPr>
          <p:nvPr/>
        </p:nvSpPr>
        <p:spPr bwMode="auto">
          <a:xfrm>
            <a:off x="152400" y="3521075"/>
            <a:ext cx="8855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coefficient of the 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term is </a:t>
            </a:r>
            <a:r>
              <a:rPr lang="en-US" altLang="en-US">
                <a:solidFill>
                  <a:srgbClr val="3333FF"/>
                </a:solidFill>
              </a:rPr>
              <a:t>6. </a:t>
            </a:r>
            <a:r>
              <a:rPr lang="en-US" altLang="en-US"/>
              <a:t>The constant term in the trinomial is </a:t>
            </a:r>
            <a:r>
              <a:rPr lang="en-US" altLang="en-US">
                <a:solidFill>
                  <a:srgbClr val="FF0000"/>
                </a:solidFill>
              </a:rPr>
              <a:t>4.</a:t>
            </a:r>
          </a:p>
        </p:txBody>
      </p:sp>
      <p:sp>
        <p:nvSpPr>
          <p:cNvPr id="151584" name="Text Box 32"/>
          <p:cNvSpPr txBox="1">
            <a:spLocks noChangeArrowheads="1"/>
          </p:cNvSpPr>
          <p:nvPr/>
        </p:nvSpPr>
        <p:spPr bwMode="auto">
          <a:xfrm>
            <a:off x="5927725" y="4619625"/>
            <a:ext cx="35210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Try factors of 6 for the coefficients and factors of 4 for the constant terms. </a:t>
            </a:r>
          </a:p>
        </p:txBody>
      </p: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228600" y="4640263"/>
            <a:ext cx="5662613" cy="617537"/>
            <a:chOff x="174" y="2683"/>
            <a:chExt cx="3567" cy="389"/>
          </a:xfrm>
        </p:grpSpPr>
        <p:sp>
          <p:nvSpPr>
            <p:cNvPr id="8216" name="Text Box 27"/>
            <p:cNvSpPr txBox="1">
              <a:spLocks noChangeArrowheads="1"/>
            </p:cNvSpPr>
            <p:nvPr/>
          </p:nvSpPr>
          <p:spPr bwMode="auto">
            <a:xfrm>
              <a:off x="174" y="2784"/>
              <a:ext cx="34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</a:t>
              </a:r>
              <a:r>
                <a:rPr lang="en-US" altLang="en-US">
                  <a:solidFill>
                    <a:srgbClr val="3333FF"/>
                  </a:solidFill>
                </a:rPr>
                <a:t>1</a:t>
              </a:r>
              <a:r>
                <a:rPr lang="en-US" altLang="en-US" i="1"/>
                <a:t>x</a:t>
              </a:r>
              <a:r>
                <a:rPr lang="en-US" altLang="en-US"/>
                <a:t> + </a:t>
              </a:r>
              <a:r>
                <a:rPr lang="en-US" altLang="en-US">
                  <a:solidFill>
                    <a:srgbClr val="FF0000"/>
                  </a:solidFill>
                </a:rPr>
                <a:t>4</a:t>
              </a:r>
              <a:r>
                <a:rPr lang="en-US" altLang="en-US"/>
                <a:t>)(</a:t>
              </a:r>
              <a:r>
                <a:rPr lang="en-US" altLang="en-US">
                  <a:solidFill>
                    <a:srgbClr val="3333FF"/>
                  </a:solidFill>
                </a:rPr>
                <a:t>6</a:t>
              </a:r>
              <a:r>
                <a:rPr lang="en-US" altLang="en-US" i="1"/>
                <a:t>x + </a:t>
              </a:r>
              <a:r>
                <a:rPr lang="en-US" altLang="en-US">
                  <a:solidFill>
                    <a:srgbClr val="FF0000"/>
                  </a:solidFill>
                </a:rPr>
                <a:t>1</a:t>
              </a:r>
              <a:r>
                <a:rPr lang="en-US" altLang="en-US"/>
                <a:t>) = 6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+ 25</a:t>
              </a:r>
              <a:r>
                <a:rPr lang="en-US" altLang="en-US" i="1"/>
                <a:t>x</a:t>
              </a:r>
              <a:r>
                <a:rPr lang="en-US" altLang="en-US"/>
                <a:t> + 4</a:t>
              </a:r>
            </a:p>
          </p:txBody>
        </p:sp>
        <p:sp>
          <p:nvSpPr>
            <p:cNvPr id="8217" name="Rectangle 43"/>
            <p:cNvSpPr>
              <a:spLocks noChangeArrowheads="1"/>
            </p:cNvSpPr>
            <p:nvPr/>
          </p:nvSpPr>
          <p:spPr bwMode="auto">
            <a:xfrm>
              <a:off x="3372" y="2683"/>
              <a:ext cx="36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 </a:t>
              </a:r>
              <a:endParaRPr lang="en-US" altLang="en-US" sz="1800">
                <a:latin typeface="Arial" charset="0"/>
              </a:endParaRPr>
            </a:p>
          </p:txBody>
        </p:sp>
      </p:grpSp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200025" y="5105400"/>
            <a:ext cx="5707063" cy="587375"/>
            <a:chOff x="174" y="2990"/>
            <a:chExt cx="3595" cy="370"/>
          </a:xfrm>
        </p:grpSpPr>
        <p:sp>
          <p:nvSpPr>
            <p:cNvPr id="8214" name="Text Box 28"/>
            <p:cNvSpPr txBox="1">
              <a:spLocks noChangeArrowheads="1"/>
            </p:cNvSpPr>
            <p:nvPr/>
          </p:nvSpPr>
          <p:spPr bwMode="auto">
            <a:xfrm>
              <a:off x="174" y="3072"/>
              <a:ext cx="34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</a:t>
              </a:r>
              <a:r>
                <a:rPr lang="en-US" altLang="en-US">
                  <a:solidFill>
                    <a:srgbClr val="3333FF"/>
                  </a:solidFill>
                </a:rPr>
                <a:t>1</a:t>
              </a:r>
              <a:r>
                <a:rPr lang="en-US" altLang="en-US" i="1"/>
                <a:t>x</a:t>
              </a:r>
              <a:r>
                <a:rPr lang="en-US" altLang="en-US"/>
                <a:t> + </a:t>
              </a:r>
              <a:r>
                <a:rPr lang="en-US" altLang="en-US">
                  <a:solidFill>
                    <a:srgbClr val="FF0000"/>
                  </a:solidFill>
                </a:rPr>
                <a:t>2</a:t>
              </a:r>
              <a:r>
                <a:rPr lang="en-US" altLang="en-US"/>
                <a:t>)(</a:t>
              </a:r>
              <a:r>
                <a:rPr lang="en-US" altLang="en-US">
                  <a:solidFill>
                    <a:srgbClr val="3333FF"/>
                  </a:solidFill>
                </a:rPr>
                <a:t>6</a:t>
              </a:r>
              <a:r>
                <a:rPr lang="en-US" altLang="en-US" i="1"/>
                <a:t>x + </a:t>
              </a:r>
              <a:r>
                <a:rPr lang="en-US" altLang="en-US">
                  <a:solidFill>
                    <a:srgbClr val="FF0000"/>
                  </a:solidFill>
                </a:rPr>
                <a:t>2</a:t>
              </a:r>
              <a:r>
                <a:rPr lang="en-US" altLang="en-US"/>
                <a:t>) = 6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+ 14</a:t>
              </a:r>
              <a:r>
                <a:rPr lang="en-US" altLang="en-US" i="1"/>
                <a:t>x</a:t>
              </a:r>
              <a:r>
                <a:rPr lang="en-US" altLang="en-US"/>
                <a:t> + 4</a:t>
              </a:r>
            </a:p>
          </p:txBody>
        </p:sp>
        <p:sp>
          <p:nvSpPr>
            <p:cNvPr id="8215" name="Rectangle 44"/>
            <p:cNvSpPr>
              <a:spLocks noChangeArrowheads="1"/>
            </p:cNvSpPr>
            <p:nvPr/>
          </p:nvSpPr>
          <p:spPr bwMode="auto">
            <a:xfrm>
              <a:off x="3344" y="2990"/>
              <a:ext cx="42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altLang="en-US" sz="1000">
                  <a:solidFill>
                    <a:srgbClr val="FF0000"/>
                  </a:solidFill>
                  <a:sym typeface="Wingdings" pitchFamily="2" charset="2"/>
                </a:rPr>
                <a:t>  </a:t>
              </a:r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</p:grp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200025" y="5486400"/>
            <a:ext cx="5707063" cy="649288"/>
            <a:chOff x="174" y="3239"/>
            <a:chExt cx="3595" cy="409"/>
          </a:xfrm>
        </p:grpSpPr>
        <p:sp>
          <p:nvSpPr>
            <p:cNvPr id="8212" name="Text Box 29"/>
            <p:cNvSpPr txBox="1">
              <a:spLocks noChangeArrowheads="1"/>
            </p:cNvSpPr>
            <p:nvPr/>
          </p:nvSpPr>
          <p:spPr bwMode="auto">
            <a:xfrm>
              <a:off x="174" y="3360"/>
              <a:ext cx="34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</a:t>
              </a:r>
              <a:r>
                <a:rPr lang="en-US" altLang="en-US">
                  <a:solidFill>
                    <a:srgbClr val="3333FF"/>
                  </a:solidFill>
                </a:rPr>
                <a:t>1</a:t>
              </a:r>
              <a:r>
                <a:rPr lang="en-US" altLang="en-US" i="1"/>
                <a:t>x</a:t>
              </a:r>
              <a:r>
                <a:rPr lang="en-US" altLang="en-US"/>
                <a:t> + </a:t>
              </a:r>
              <a:r>
                <a:rPr lang="en-US" altLang="en-US">
                  <a:solidFill>
                    <a:srgbClr val="FF0000"/>
                  </a:solidFill>
                </a:rPr>
                <a:t>1</a:t>
              </a:r>
              <a:r>
                <a:rPr lang="en-US" altLang="en-US"/>
                <a:t>)(</a:t>
              </a:r>
              <a:r>
                <a:rPr lang="en-US" altLang="en-US">
                  <a:solidFill>
                    <a:srgbClr val="3333FF"/>
                  </a:solidFill>
                </a:rPr>
                <a:t>6</a:t>
              </a:r>
              <a:r>
                <a:rPr lang="en-US" altLang="en-US" i="1"/>
                <a:t>x + </a:t>
              </a:r>
              <a:r>
                <a:rPr lang="en-US" altLang="en-US">
                  <a:solidFill>
                    <a:srgbClr val="FF0000"/>
                  </a:solidFill>
                </a:rPr>
                <a:t>4</a:t>
              </a:r>
              <a:r>
                <a:rPr lang="en-US" altLang="en-US"/>
                <a:t>) = 6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+ 10</a:t>
              </a:r>
              <a:r>
                <a:rPr lang="en-US" altLang="en-US" i="1"/>
                <a:t>x</a:t>
              </a:r>
              <a:r>
                <a:rPr lang="en-US" altLang="en-US"/>
                <a:t> + 4</a:t>
              </a:r>
            </a:p>
          </p:txBody>
        </p:sp>
        <p:sp>
          <p:nvSpPr>
            <p:cNvPr id="8213" name="Rectangle 45"/>
            <p:cNvSpPr>
              <a:spLocks noChangeArrowheads="1"/>
            </p:cNvSpPr>
            <p:nvPr/>
          </p:nvSpPr>
          <p:spPr bwMode="auto">
            <a:xfrm>
              <a:off x="3344" y="3239"/>
              <a:ext cx="42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altLang="en-US" sz="1000">
                  <a:solidFill>
                    <a:srgbClr val="FF0000"/>
                  </a:solidFill>
                  <a:sym typeface="Wingdings" pitchFamily="2" charset="2"/>
                </a:rPr>
                <a:t>  </a:t>
              </a:r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</p:grp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228600" y="4183063"/>
            <a:ext cx="5678488" cy="617537"/>
            <a:chOff x="174" y="2347"/>
            <a:chExt cx="3577" cy="389"/>
          </a:xfrm>
        </p:grpSpPr>
        <p:sp>
          <p:nvSpPr>
            <p:cNvPr id="8210" name="Text Box 52"/>
            <p:cNvSpPr txBox="1">
              <a:spLocks noChangeArrowheads="1"/>
            </p:cNvSpPr>
            <p:nvPr/>
          </p:nvSpPr>
          <p:spPr bwMode="auto">
            <a:xfrm>
              <a:off x="174" y="2448"/>
              <a:ext cx="34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</a:t>
              </a:r>
              <a:r>
                <a:rPr lang="en-US" altLang="en-US">
                  <a:solidFill>
                    <a:srgbClr val="3333FF"/>
                  </a:solidFill>
                </a:rPr>
                <a:t>2</a:t>
              </a:r>
              <a:r>
                <a:rPr lang="en-US" altLang="en-US" i="1"/>
                <a:t>x</a:t>
              </a:r>
              <a:r>
                <a:rPr lang="en-US" altLang="en-US"/>
                <a:t> + </a:t>
              </a:r>
              <a:r>
                <a:rPr lang="en-US" altLang="en-US">
                  <a:solidFill>
                    <a:srgbClr val="FF0000"/>
                  </a:solidFill>
                </a:rPr>
                <a:t>4</a:t>
              </a:r>
              <a:r>
                <a:rPr lang="en-US" altLang="en-US"/>
                <a:t>)(</a:t>
              </a:r>
              <a:r>
                <a:rPr lang="en-US" altLang="en-US">
                  <a:solidFill>
                    <a:srgbClr val="3333FF"/>
                  </a:solidFill>
                </a:rPr>
                <a:t>3</a:t>
              </a:r>
              <a:r>
                <a:rPr lang="en-US" altLang="en-US" i="1"/>
                <a:t>x + </a:t>
              </a:r>
              <a:r>
                <a:rPr lang="en-US" altLang="en-US">
                  <a:solidFill>
                    <a:srgbClr val="FF0000"/>
                  </a:solidFill>
                </a:rPr>
                <a:t>1</a:t>
              </a:r>
              <a:r>
                <a:rPr lang="en-US" altLang="en-US"/>
                <a:t>) = 6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+ 14</a:t>
              </a:r>
              <a:r>
                <a:rPr lang="en-US" altLang="en-US" i="1"/>
                <a:t>x</a:t>
              </a:r>
              <a:r>
                <a:rPr lang="en-US" altLang="en-US"/>
                <a:t> + 4</a:t>
              </a:r>
            </a:p>
          </p:txBody>
        </p:sp>
        <p:sp>
          <p:nvSpPr>
            <p:cNvPr id="8211" name="Rectangle 53"/>
            <p:cNvSpPr>
              <a:spLocks noChangeArrowheads="1"/>
            </p:cNvSpPr>
            <p:nvPr/>
          </p:nvSpPr>
          <p:spPr bwMode="auto">
            <a:xfrm>
              <a:off x="3382" y="2347"/>
              <a:ext cx="36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 </a:t>
              </a:r>
              <a:endParaRPr lang="en-US" altLang="en-US" sz="1800">
                <a:latin typeface="Arial" charset="0"/>
              </a:endParaRPr>
            </a:p>
          </p:txBody>
        </p:sp>
      </p:grpSp>
      <p:grpSp>
        <p:nvGrpSpPr>
          <p:cNvPr id="8" name="Group 54"/>
          <p:cNvGrpSpPr>
            <a:grpSpLocks/>
          </p:cNvGrpSpPr>
          <p:nvPr/>
        </p:nvGrpSpPr>
        <p:grpSpPr bwMode="auto">
          <a:xfrm>
            <a:off x="228600" y="6019800"/>
            <a:ext cx="5805488" cy="609600"/>
            <a:chOff x="183" y="2688"/>
            <a:chExt cx="3657" cy="384"/>
          </a:xfrm>
        </p:grpSpPr>
        <p:sp>
          <p:nvSpPr>
            <p:cNvPr id="8208" name="Text Box 55"/>
            <p:cNvSpPr txBox="1">
              <a:spLocks noChangeArrowheads="1"/>
            </p:cNvSpPr>
            <p:nvPr/>
          </p:nvSpPr>
          <p:spPr bwMode="auto">
            <a:xfrm>
              <a:off x="183" y="2784"/>
              <a:ext cx="34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</a:t>
              </a:r>
              <a:r>
                <a:rPr lang="en-US" altLang="en-US">
                  <a:solidFill>
                    <a:srgbClr val="3333FF"/>
                  </a:solidFill>
                </a:rPr>
                <a:t>3</a:t>
              </a:r>
              <a:r>
                <a:rPr lang="en-US" altLang="en-US" i="1"/>
                <a:t>x</a:t>
              </a:r>
              <a:r>
                <a:rPr lang="en-US" altLang="en-US"/>
                <a:t> + </a:t>
              </a:r>
              <a:r>
                <a:rPr lang="en-US" altLang="en-US">
                  <a:solidFill>
                    <a:srgbClr val="FF0000"/>
                  </a:solidFill>
                </a:rPr>
                <a:t>4</a:t>
              </a:r>
              <a:r>
                <a:rPr lang="en-US" altLang="en-US"/>
                <a:t>)(</a:t>
              </a:r>
              <a:r>
                <a:rPr lang="en-US" altLang="en-US">
                  <a:solidFill>
                    <a:srgbClr val="3333FF"/>
                  </a:solidFill>
                </a:rPr>
                <a:t>2</a:t>
              </a:r>
              <a:r>
                <a:rPr lang="en-US" altLang="en-US" i="1"/>
                <a:t>x + </a:t>
              </a:r>
              <a:r>
                <a:rPr lang="en-US" altLang="en-US">
                  <a:solidFill>
                    <a:srgbClr val="FF0000"/>
                  </a:solidFill>
                </a:rPr>
                <a:t>1</a:t>
              </a:r>
              <a:r>
                <a:rPr lang="en-US" altLang="en-US"/>
                <a:t>) = 6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+ 11</a:t>
              </a:r>
              <a:r>
                <a:rPr lang="en-US" altLang="en-US" i="1"/>
                <a:t>x</a:t>
              </a:r>
              <a:r>
                <a:rPr lang="en-US" altLang="en-US"/>
                <a:t> + 4</a:t>
              </a:r>
            </a:p>
          </p:txBody>
        </p:sp>
        <p:sp>
          <p:nvSpPr>
            <p:cNvPr id="8209" name="Text Box 56"/>
            <p:cNvSpPr txBox="1">
              <a:spLocks noChangeArrowheads="1"/>
            </p:cNvSpPr>
            <p:nvPr/>
          </p:nvSpPr>
          <p:spPr bwMode="auto">
            <a:xfrm>
              <a:off x="3456" y="2688"/>
              <a:ext cx="38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000">
                  <a:solidFill>
                    <a:srgbClr val="FF0000"/>
                  </a:solidFill>
                  <a:sym typeface="Wingdings" pitchFamily="2" charset="2"/>
                </a:rPr>
                <a:t>  </a:t>
              </a:r>
              <a:r>
                <a:rPr lang="en-US" altLang="en-US" sz="29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2900"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51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51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51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70" grpId="0"/>
      <p:bldP spid="151571" grpId="0"/>
      <p:bldP spid="151575" grpId="0"/>
      <p:bldP spid="15158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974725" y="11461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-266700" y="990600"/>
            <a:ext cx="96774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200">
                <a:solidFill>
                  <a:srgbClr val="006699"/>
                </a:solidFill>
                <a:latin typeface="Arial Black" pitchFamily="34" charset="0"/>
              </a:rPr>
              <a:t>Example 1 Continued</a:t>
            </a:r>
            <a:endParaRPr lang="en-US" altLang="en-US" sz="22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28600" y="1524000"/>
            <a:ext cx="815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Factor 6</a:t>
            </a:r>
            <a:r>
              <a:rPr lang="en-US" altLang="en-US" b="1" i="1"/>
              <a:t>x</a:t>
            </a:r>
            <a:r>
              <a:rPr lang="en-US" altLang="en-US" b="1" baseline="30000"/>
              <a:t>2</a:t>
            </a:r>
            <a:r>
              <a:rPr lang="en-US" altLang="en-US" b="1"/>
              <a:t> + 11</a:t>
            </a:r>
            <a:r>
              <a:rPr lang="en-US" altLang="en-US" b="1" i="1"/>
              <a:t>x</a:t>
            </a:r>
            <a:r>
              <a:rPr lang="en-US" altLang="en-US" b="1"/>
              <a:t> + 4 by guess and check.   </a:t>
            </a:r>
          </a:p>
        </p:txBody>
      </p:sp>
      <p:grpSp>
        <p:nvGrpSpPr>
          <p:cNvPr id="9221" name="Group 5"/>
          <p:cNvGrpSpPr>
            <a:grpSpLocks/>
          </p:cNvGrpSpPr>
          <p:nvPr/>
        </p:nvGrpSpPr>
        <p:grpSpPr bwMode="auto">
          <a:xfrm>
            <a:off x="1431925" y="1981200"/>
            <a:ext cx="2530475" cy="457200"/>
            <a:chOff x="902" y="1680"/>
            <a:chExt cx="1594" cy="288"/>
          </a:xfrm>
        </p:grpSpPr>
        <p:sp>
          <p:nvSpPr>
            <p:cNvPr id="9232" name="Text Box 6"/>
            <p:cNvSpPr txBox="1">
              <a:spLocks noChangeArrowheads="1"/>
            </p:cNvSpPr>
            <p:nvPr/>
          </p:nvSpPr>
          <p:spPr bwMode="auto">
            <a:xfrm>
              <a:off x="902" y="1680"/>
              <a:ext cx="15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 +   )(   +   )</a:t>
              </a:r>
            </a:p>
          </p:txBody>
        </p:sp>
        <p:sp>
          <p:nvSpPr>
            <p:cNvPr id="9233" name="Text Box 7"/>
            <p:cNvSpPr txBox="1">
              <a:spLocks noChangeArrowheads="1"/>
            </p:cNvSpPr>
            <p:nvPr/>
          </p:nvSpPr>
          <p:spPr bwMode="auto">
            <a:xfrm>
              <a:off x="1065" y="1738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9234" name="Text Box 8"/>
            <p:cNvSpPr txBox="1">
              <a:spLocks noChangeArrowheads="1"/>
            </p:cNvSpPr>
            <p:nvPr/>
          </p:nvSpPr>
          <p:spPr bwMode="auto">
            <a:xfrm>
              <a:off x="1477" y="1738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9235" name="Text Box 9"/>
            <p:cNvSpPr txBox="1">
              <a:spLocks noChangeArrowheads="1"/>
            </p:cNvSpPr>
            <p:nvPr/>
          </p:nvSpPr>
          <p:spPr bwMode="auto">
            <a:xfrm>
              <a:off x="1801" y="1735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9236" name="Text Box 10"/>
            <p:cNvSpPr txBox="1">
              <a:spLocks noChangeArrowheads="1"/>
            </p:cNvSpPr>
            <p:nvPr/>
          </p:nvSpPr>
          <p:spPr bwMode="auto">
            <a:xfrm>
              <a:off x="2206" y="1738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9222" name="Text Box 11"/>
          <p:cNvSpPr txBox="1">
            <a:spLocks noChangeArrowheads="1"/>
          </p:cNvSpPr>
          <p:nvPr/>
        </p:nvSpPr>
        <p:spPr bwMode="auto">
          <a:xfrm>
            <a:off x="4289425" y="2025650"/>
            <a:ext cx="428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two sets of parentheses.</a:t>
            </a:r>
          </a:p>
        </p:txBody>
      </p:sp>
      <p:sp>
        <p:nvSpPr>
          <p:cNvPr id="9223" name="Text Box 12"/>
          <p:cNvSpPr txBox="1">
            <a:spLocks noChangeArrowheads="1"/>
          </p:cNvSpPr>
          <p:nvPr/>
        </p:nvSpPr>
        <p:spPr bwMode="auto">
          <a:xfrm>
            <a:off x="4289425" y="2482850"/>
            <a:ext cx="48545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first term is 6x</a:t>
            </a:r>
            <a:r>
              <a:rPr lang="en-US" altLang="en-US" i="1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, so at least one variable term has a coefficient other than 1.</a:t>
            </a:r>
          </a:p>
        </p:txBody>
      </p:sp>
      <p:grpSp>
        <p:nvGrpSpPr>
          <p:cNvPr id="9224" name="Group 13"/>
          <p:cNvGrpSpPr>
            <a:grpSpLocks/>
          </p:cNvGrpSpPr>
          <p:nvPr/>
        </p:nvGrpSpPr>
        <p:grpSpPr bwMode="auto">
          <a:xfrm>
            <a:off x="1371600" y="2543175"/>
            <a:ext cx="2676525" cy="457200"/>
            <a:chOff x="864" y="1602"/>
            <a:chExt cx="1686" cy="288"/>
          </a:xfrm>
        </p:grpSpPr>
        <p:sp>
          <p:nvSpPr>
            <p:cNvPr id="9227" name="Text Box 14"/>
            <p:cNvSpPr txBox="1">
              <a:spLocks noChangeArrowheads="1"/>
            </p:cNvSpPr>
            <p:nvPr/>
          </p:nvSpPr>
          <p:spPr bwMode="auto">
            <a:xfrm>
              <a:off x="864" y="1602"/>
              <a:ext cx="168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</a:t>
              </a:r>
              <a:r>
                <a:rPr lang="en-US" altLang="en-US" i="1"/>
                <a:t>x +  </a:t>
              </a:r>
              <a:r>
                <a:rPr lang="en-US" altLang="en-US"/>
                <a:t>)(  </a:t>
              </a:r>
              <a:r>
                <a:rPr lang="en-US" altLang="en-US" i="1"/>
                <a:t>x</a:t>
              </a:r>
              <a:r>
                <a:rPr lang="en-US" altLang="en-US"/>
                <a:t> +  )</a:t>
              </a:r>
            </a:p>
          </p:txBody>
        </p:sp>
        <p:sp>
          <p:nvSpPr>
            <p:cNvPr id="9228" name="Text Box 15"/>
            <p:cNvSpPr txBox="1">
              <a:spLocks noChangeArrowheads="1"/>
            </p:cNvSpPr>
            <p:nvPr/>
          </p:nvSpPr>
          <p:spPr bwMode="auto">
            <a:xfrm>
              <a:off x="1508" y="1660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9229" name="Text Box 16"/>
            <p:cNvSpPr txBox="1">
              <a:spLocks noChangeArrowheads="1"/>
            </p:cNvSpPr>
            <p:nvPr/>
          </p:nvSpPr>
          <p:spPr bwMode="auto">
            <a:xfrm>
              <a:off x="2275" y="1657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9230" name="Text Box 17"/>
            <p:cNvSpPr txBox="1">
              <a:spLocks noChangeArrowheads="1"/>
            </p:cNvSpPr>
            <p:nvPr/>
          </p:nvSpPr>
          <p:spPr bwMode="auto">
            <a:xfrm>
              <a:off x="1776" y="165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9231" name="Text Box 18"/>
            <p:cNvSpPr txBox="1">
              <a:spLocks noChangeArrowheads="1"/>
            </p:cNvSpPr>
            <p:nvPr/>
          </p:nvSpPr>
          <p:spPr bwMode="auto">
            <a:xfrm>
              <a:off x="1008" y="165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79231" name="Text Box 31"/>
          <p:cNvSpPr txBox="1">
            <a:spLocks noChangeArrowheads="1"/>
          </p:cNvSpPr>
          <p:nvPr/>
        </p:nvSpPr>
        <p:spPr bwMode="auto">
          <a:xfrm>
            <a:off x="1676400" y="4648200"/>
            <a:ext cx="5464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6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+ 11</a:t>
            </a:r>
            <a:r>
              <a:rPr lang="en-US" altLang="en-US" i="1"/>
              <a:t>x</a:t>
            </a:r>
            <a:r>
              <a:rPr lang="en-US" altLang="en-US"/>
              <a:t> + 4 = (3</a:t>
            </a:r>
            <a:r>
              <a:rPr lang="en-US" altLang="en-US" i="1"/>
              <a:t>x</a:t>
            </a:r>
            <a:r>
              <a:rPr lang="en-US" altLang="en-US"/>
              <a:t> + 4)(2</a:t>
            </a:r>
            <a:r>
              <a:rPr lang="en-US" altLang="en-US" i="1"/>
              <a:t>x</a:t>
            </a:r>
            <a:r>
              <a:rPr lang="en-US" altLang="en-US"/>
              <a:t> + 1)</a:t>
            </a:r>
          </a:p>
        </p:txBody>
      </p:sp>
      <p:sp>
        <p:nvSpPr>
          <p:cNvPr id="9226" name="Rectangle 38"/>
          <p:cNvSpPr>
            <a:spLocks noChangeArrowheads="1"/>
          </p:cNvSpPr>
          <p:nvPr/>
        </p:nvSpPr>
        <p:spPr bwMode="auto">
          <a:xfrm>
            <a:off x="152400" y="3962400"/>
            <a:ext cx="8826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factors of 6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+ 11</a:t>
            </a:r>
            <a:r>
              <a:rPr lang="en-US" altLang="en-US" i="1"/>
              <a:t>x + </a:t>
            </a:r>
            <a:r>
              <a:rPr lang="en-US" altLang="en-US"/>
              <a:t>4 are (3</a:t>
            </a:r>
            <a:r>
              <a:rPr lang="en-US" altLang="en-US" i="1"/>
              <a:t>x</a:t>
            </a:r>
            <a:r>
              <a:rPr lang="en-US" altLang="en-US"/>
              <a:t> + 4) and (2</a:t>
            </a:r>
            <a:r>
              <a:rPr lang="en-US" altLang="en-US" i="1"/>
              <a:t>x</a:t>
            </a:r>
            <a:r>
              <a:rPr lang="en-US" altLang="en-US"/>
              <a:t> + 1).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7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18"/>
          <p:cNvSpPr txBox="1">
            <a:spLocks noChangeArrowheads="1"/>
          </p:cNvSpPr>
          <p:nvPr/>
        </p:nvSpPr>
        <p:spPr bwMode="auto">
          <a:xfrm>
            <a:off x="381000" y="1436688"/>
            <a:ext cx="8237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Factor each trinomial by guess and check.</a:t>
            </a:r>
            <a:endParaRPr lang="en-US" altLang="en-US">
              <a:latin typeface="Times" pitchFamily="18" charset="0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584325" y="2274888"/>
            <a:ext cx="2530475" cy="457200"/>
            <a:chOff x="902" y="1680"/>
            <a:chExt cx="1594" cy="288"/>
          </a:xfrm>
        </p:grpSpPr>
        <p:sp>
          <p:nvSpPr>
            <p:cNvPr id="10268" name="Text Box 20"/>
            <p:cNvSpPr txBox="1">
              <a:spLocks noChangeArrowheads="1"/>
            </p:cNvSpPr>
            <p:nvPr/>
          </p:nvSpPr>
          <p:spPr bwMode="auto">
            <a:xfrm>
              <a:off x="902" y="1680"/>
              <a:ext cx="15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 +   )(   +   )</a:t>
              </a:r>
            </a:p>
          </p:txBody>
        </p:sp>
        <p:sp>
          <p:nvSpPr>
            <p:cNvPr id="10269" name="Text Box 21"/>
            <p:cNvSpPr txBox="1">
              <a:spLocks noChangeArrowheads="1"/>
            </p:cNvSpPr>
            <p:nvPr/>
          </p:nvSpPr>
          <p:spPr bwMode="auto">
            <a:xfrm>
              <a:off x="1065" y="1738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0270" name="Text Box 22"/>
            <p:cNvSpPr txBox="1">
              <a:spLocks noChangeArrowheads="1"/>
            </p:cNvSpPr>
            <p:nvPr/>
          </p:nvSpPr>
          <p:spPr bwMode="auto">
            <a:xfrm>
              <a:off x="1477" y="1738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0271" name="Text Box 23"/>
            <p:cNvSpPr txBox="1">
              <a:spLocks noChangeArrowheads="1"/>
            </p:cNvSpPr>
            <p:nvPr/>
          </p:nvSpPr>
          <p:spPr bwMode="auto">
            <a:xfrm>
              <a:off x="1801" y="1735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0272" name="Text Box 24"/>
            <p:cNvSpPr txBox="1">
              <a:spLocks noChangeArrowheads="1"/>
            </p:cNvSpPr>
            <p:nvPr/>
          </p:nvSpPr>
          <p:spPr bwMode="auto">
            <a:xfrm>
              <a:off x="2206" y="1738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52601" name="Text Box 25"/>
          <p:cNvSpPr txBox="1">
            <a:spLocks noChangeArrowheads="1"/>
          </p:cNvSpPr>
          <p:nvPr/>
        </p:nvSpPr>
        <p:spPr bwMode="auto">
          <a:xfrm>
            <a:off x="4441825" y="2319338"/>
            <a:ext cx="428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two sets of parentheses.</a:t>
            </a:r>
          </a:p>
        </p:txBody>
      </p:sp>
      <p:sp>
        <p:nvSpPr>
          <p:cNvPr id="152602" name="Text Box 26"/>
          <p:cNvSpPr txBox="1">
            <a:spLocks noChangeArrowheads="1"/>
          </p:cNvSpPr>
          <p:nvPr/>
        </p:nvSpPr>
        <p:spPr bwMode="auto">
          <a:xfrm>
            <a:off x="4441825" y="2776538"/>
            <a:ext cx="48545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The first term is 6x</a:t>
            </a:r>
            <a:r>
              <a:rPr lang="en-US" altLang="en-US" i="1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, so at least one variable term has a coefficient other than 1.</a:t>
            </a: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524000" y="2836863"/>
            <a:ext cx="2676525" cy="457200"/>
            <a:chOff x="864" y="1602"/>
            <a:chExt cx="1686" cy="288"/>
          </a:xfrm>
        </p:grpSpPr>
        <p:sp>
          <p:nvSpPr>
            <p:cNvPr id="10263" name="Text Box 28"/>
            <p:cNvSpPr txBox="1">
              <a:spLocks noChangeArrowheads="1"/>
            </p:cNvSpPr>
            <p:nvPr/>
          </p:nvSpPr>
          <p:spPr bwMode="auto">
            <a:xfrm>
              <a:off x="864" y="1602"/>
              <a:ext cx="168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  </a:t>
              </a:r>
              <a:r>
                <a:rPr lang="en-US" altLang="en-US" i="1"/>
                <a:t>x +  </a:t>
              </a:r>
              <a:r>
                <a:rPr lang="en-US" altLang="en-US"/>
                <a:t>)(  </a:t>
              </a:r>
              <a:r>
                <a:rPr lang="en-US" altLang="en-US" i="1"/>
                <a:t>x</a:t>
              </a:r>
              <a:r>
                <a:rPr lang="en-US" altLang="en-US"/>
                <a:t> +  )</a:t>
              </a:r>
            </a:p>
          </p:txBody>
        </p:sp>
        <p:sp>
          <p:nvSpPr>
            <p:cNvPr id="10264" name="Text Box 29"/>
            <p:cNvSpPr txBox="1">
              <a:spLocks noChangeArrowheads="1"/>
            </p:cNvSpPr>
            <p:nvPr/>
          </p:nvSpPr>
          <p:spPr bwMode="auto">
            <a:xfrm>
              <a:off x="1508" y="1660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0265" name="Text Box 30"/>
            <p:cNvSpPr txBox="1">
              <a:spLocks noChangeArrowheads="1"/>
            </p:cNvSpPr>
            <p:nvPr/>
          </p:nvSpPr>
          <p:spPr bwMode="auto">
            <a:xfrm>
              <a:off x="2275" y="1657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0266" name="Text Box 31"/>
            <p:cNvSpPr txBox="1">
              <a:spLocks noChangeArrowheads="1"/>
            </p:cNvSpPr>
            <p:nvPr/>
          </p:nvSpPr>
          <p:spPr bwMode="auto">
            <a:xfrm>
              <a:off x="1776" y="165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  <p:sp>
          <p:nvSpPr>
            <p:cNvPr id="10267" name="Text Box 32"/>
            <p:cNvSpPr txBox="1">
              <a:spLocks noChangeArrowheads="1"/>
            </p:cNvSpPr>
            <p:nvPr/>
          </p:nvSpPr>
          <p:spPr bwMode="auto">
            <a:xfrm>
              <a:off x="1008" y="1659"/>
              <a:ext cx="116" cy="19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endParaRPr lang="en-US" altLang="en-US" sz="1400"/>
            </a:p>
          </p:txBody>
        </p:sp>
      </p:grpSp>
      <p:sp>
        <p:nvSpPr>
          <p:cNvPr id="152609" name="Text Box 33"/>
          <p:cNvSpPr txBox="1">
            <a:spLocks noChangeArrowheads="1"/>
          </p:cNvSpPr>
          <p:nvPr/>
        </p:nvSpPr>
        <p:spPr bwMode="auto">
          <a:xfrm>
            <a:off x="365125" y="3875088"/>
            <a:ext cx="8855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coefficient of the 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term is </a:t>
            </a:r>
            <a:r>
              <a:rPr lang="en-US" altLang="en-US">
                <a:solidFill>
                  <a:srgbClr val="3333FF"/>
                </a:solidFill>
              </a:rPr>
              <a:t>6. </a:t>
            </a:r>
            <a:r>
              <a:rPr lang="en-US" altLang="en-US"/>
              <a:t>The constant term in the trinomial is </a:t>
            </a:r>
            <a:r>
              <a:rPr lang="en-US" altLang="en-US">
                <a:solidFill>
                  <a:srgbClr val="FF0000"/>
                </a:solidFill>
              </a:rPr>
              <a:t>3.</a:t>
            </a:r>
          </a:p>
        </p:txBody>
      </p:sp>
      <p:sp>
        <p:nvSpPr>
          <p:cNvPr id="10249" name="Text Box 34"/>
          <p:cNvSpPr txBox="1">
            <a:spLocks noChangeArrowheads="1"/>
          </p:cNvSpPr>
          <p:nvPr/>
        </p:nvSpPr>
        <p:spPr bwMode="auto">
          <a:xfrm>
            <a:off x="1089025" y="1817688"/>
            <a:ext cx="2873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6</a:t>
            </a:r>
            <a:r>
              <a:rPr lang="en-US" altLang="en-US" b="1" i="1"/>
              <a:t>x</a:t>
            </a:r>
            <a:r>
              <a:rPr lang="en-US" altLang="en-US" b="1" baseline="30000"/>
              <a:t>2</a:t>
            </a:r>
            <a:r>
              <a:rPr lang="en-US" altLang="en-US" b="1"/>
              <a:t> + 11</a:t>
            </a:r>
            <a:r>
              <a:rPr lang="en-US" altLang="en-US" b="1" i="1"/>
              <a:t>x</a:t>
            </a:r>
            <a:r>
              <a:rPr lang="en-US" altLang="en-US" b="1"/>
              <a:t> + 3</a:t>
            </a:r>
          </a:p>
        </p:txBody>
      </p: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381000" y="4865688"/>
            <a:ext cx="5662613" cy="617537"/>
            <a:chOff x="174" y="2683"/>
            <a:chExt cx="3567" cy="389"/>
          </a:xfrm>
        </p:grpSpPr>
        <p:sp>
          <p:nvSpPr>
            <p:cNvPr id="10261" name="Text Box 36"/>
            <p:cNvSpPr txBox="1">
              <a:spLocks noChangeArrowheads="1"/>
            </p:cNvSpPr>
            <p:nvPr/>
          </p:nvSpPr>
          <p:spPr bwMode="auto">
            <a:xfrm>
              <a:off x="174" y="2784"/>
              <a:ext cx="34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</a:t>
              </a:r>
              <a:r>
                <a:rPr lang="en-US" altLang="en-US">
                  <a:solidFill>
                    <a:srgbClr val="3333FF"/>
                  </a:solidFill>
                </a:rPr>
                <a:t>1</a:t>
              </a:r>
              <a:r>
                <a:rPr lang="en-US" altLang="en-US" i="1"/>
                <a:t>x</a:t>
              </a:r>
              <a:r>
                <a:rPr lang="en-US" altLang="en-US"/>
                <a:t> + </a:t>
              </a:r>
              <a:r>
                <a:rPr lang="en-US" altLang="en-US">
                  <a:solidFill>
                    <a:srgbClr val="FF0000"/>
                  </a:solidFill>
                </a:rPr>
                <a:t>3</a:t>
              </a:r>
              <a:r>
                <a:rPr lang="en-US" altLang="en-US"/>
                <a:t>)(</a:t>
              </a:r>
              <a:r>
                <a:rPr lang="en-US" altLang="en-US">
                  <a:solidFill>
                    <a:srgbClr val="3333FF"/>
                  </a:solidFill>
                </a:rPr>
                <a:t>6</a:t>
              </a:r>
              <a:r>
                <a:rPr lang="en-US" altLang="en-US" i="1"/>
                <a:t>x + </a:t>
              </a:r>
              <a:r>
                <a:rPr lang="en-US" altLang="en-US">
                  <a:solidFill>
                    <a:srgbClr val="FF0000"/>
                  </a:solidFill>
                </a:rPr>
                <a:t>1</a:t>
              </a:r>
              <a:r>
                <a:rPr lang="en-US" altLang="en-US"/>
                <a:t>) = 6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+ 19</a:t>
              </a:r>
              <a:r>
                <a:rPr lang="en-US" altLang="en-US" i="1"/>
                <a:t>x</a:t>
              </a:r>
              <a:r>
                <a:rPr lang="en-US" altLang="en-US"/>
                <a:t> + 3</a:t>
              </a:r>
            </a:p>
          </p:txBody>
        </p:sp>
        <p:sp>
          <p:nvSpPr>
            <p:cNvPr id="10262" name="Rectangle 37"/>
            <p:cNvSpPr>
              <a:spLocks noChangeArrowheads="1"/>
            </p:cNvSpPr>
            <p:nvPr/>
          </p:nvSpPr>
          <p:spPr bwMode="auto">
            <a:xfrm>
              <a:off x="3372" y="2683"/>
              <a:ext cx="36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 </a:t>
              </a:r>
              <a:endParaRPr lang="en-US" altLang="en-US" sz="1800">
                <a:latin typeface="Arial" charset="0"/>
              </a:endParaRPr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381000" y="5429250"/>
            <a:ext cx="5591175" cy="579438"/>
            <a:chOff x="174" y="2995"/>
            <a:chExt cx="3522" cy="365"/>
          </a:xfrm>
        </p:grpSpPr>
        <p:sp>
          <p:nvSpPr>
            <p:cNvPr id="10259" name="Text Box 39"/>
            <p:cNvSpPr txBox="1">
              <a:spLocks noChangeArrowheads="1"/>
            </p:cNvSpPr>
            <p:nvPr/>
          </p:nvSpPr>
          <p:spPr bwMode="auto">
            <a:xfrm>
              <a:off x="174" y="3072"/>
              <a:ext cx="33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</a:t>
              </a:r>
              <a:r>
                <a:rPr lang="en-US" altLang="en-US">
                  <a:solidFill>
                    <a:srgbClr val="3333FF"/>
                  </a:solidFill>
                </a:rPr>
                <a:t>1</a:t>
              </a:r>
              <a:r>
                <a:rPr lang="en-US" altLang="en-US" i="1"/>
                <a:t>x</a:t>
              </a:r>
              <a:r>
                <a:rPr lang="en-US" altLang="en-US"/>
                <a:t> + </a:t>
              </a:r>
              <a:r>
                <a:rPr lang="en-US" altLang="en-US">
                  <a:solidFill>
                    <a:srgbClr val="FF0000"/>
                  </a:solidFill>
                </a:rPr>
                <a:t>1</a:t>
              </a:r>
              <a:r>
                <a:rPr lang="en-US" altLang="en-US"/>
                <a:t>)(</a:t>
              </a:r>
              <a:r>
                <a:rPr lang="en-US" altLang="en-US">
                  <a:solidFill>
                    <a:srgbClr val="3333FF"/>
                  </a:solidFill>
                </a:rPr>
                <a:t>6</a:t>
              </a:r>
              <a:r>
                <a:rPr lang="en-US" altLang="en-US" i="1"/>
                <a:t>x + </a:t>
              </a:r>
              <a:r>
                <a:rPr lang="en-US" altLang="en-US">
                  <a:solidFill>
                    <a:srgbClr val="FF0000"/>
                  </a:solidFill>
                </a:rPr>
                <a:t>3</a:t>
              </a:r>
              <a:r>
                <a:rPr lang="en-US" altLang="en-US"/>
                <a:t>) = 6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+ 9</a:t>
              </a:r>
              <a:r>
                <a:rPr lang="en-US" altLang="en-US" i="1"/>
                <a:t>x</a:t>
              </a:r>
              <a:r>
                <a:rPr lang="en-US" altLang="en-US"/>
                <a:t> + 3</a:t>
              </a:r>
            </a:p>
          </p:txBody>
        </p:sp>
        <p:sp>
          <p:nvSpPr>
            <p:cNvPr id="10260" name="Rectangle 40"/>
            <p:cNvSpPr>
              <a:spLocks noChangeArrowheads="1"/>
            </p:cNvSpPr>
            <p:nvPr/>
          </p:nvSpPr>
          <p:spPr bwMode="auto">
            <a:xfrm>
              <a:off x="3417" y="2995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</p:grpSp>
      <p:sp>
        <p:nvSpPr>
          <p:cNvPr id="152620" name="Text Box 44"/>
          <p:cNvSpPr txBox="1">
            <a:spLocks noChangeArrowheads="1"/>
          </p:cNvSpPr>
          <p:nvPr/>
        </p:nvSpPr>
        <p:spPr bwMode="auto">
          <a:xfrm>
            <a:off x="6003925" y="4608513"/>
            <a:ext cx="35210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Try factors of 6 for the coefficients and factors of 3 for the constant terms. </a:t>
            </a:r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381000" y="4405313"/>
            <a:ext cx="5591175" cy="641350"/>
            <a:chOff x="174" y="3244"/>
            <a:chExt cx="3522" cy="404"/>
          </a:xfrm>
        </p:grpSpPr>
        <p:sp>
          <p:nvSpPr>
            <p:cNvPr id="10257" name="Text Box 49"/>
            <p:cNvSpPr txBox="1">
              <a:spLocks noChangeArrowheads="1"/>
            </p:cNvSpPr>
            <p:nvPr/>
          </p:nvSpPr>
          <p:spPr bwMode="auto">
            <a:xfrm>
              <a:off x="174" y="3360"/>
              <a:ext cx="33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</a:t>
              </a:r>
              <a:r>
                <a:rPr lang="en-US" altLang="en-US">
                  <a:solidFill>
                    <a:srgbClr val="3333FF"/>
                  </a:solidFill>
                </a:rPr>
                <a:t>2</a:t>
              </a:r>
              <a:r>
                <a:rPr lang="en-US" altLang="en-US" i="1"/>
                <a:t>x</a:t>
              </a:r>
              <a:r>
                <a:rPr lang="en-US" altLang="en-US"/>
                <a:t> + </a:t>
              </a:r>
              <a:r>
                <a:rPr lang="en-US" altLang="en-US">
                  <a:solidFill>
                    <a:srgbClr val="FF0000"/>
                  </a:solidFill>
                </a:rPr>
                <a:t>1</a:t>
              </a:r>
              <a:r>
                <a:rPr lang="en-US" altLang="en-US"/>
                <a:t>)(</a:t>
              </a:r>
              <a:r>
                <a:rPr lang="en-US" altLang="en-US">
                  <a:solidFill>
                    <a:srgbClr val="3333FF"/>
                  </a:solidFill>
                </a:rPr>
                <a:t>3</a:t>
              </a:r>
              <a:r>
                <a:rPr lang="en-US" altLang="en-US" i="1"/>
                <a:t>x + </a:t>
              </a:r>
              <a:r>
                <a:rPr lang="en-US" altLang="en-US">
                  <a:solidFill>
                    <a:srgbClr val="FF0000"/>
                  </a:solidFill>
                </a:rPr>
                <a:t>3</a:t>
              </a:r>
              <a:r>
                <a:rPr lang="en-US" altLang="en-US"/>
                <a:t>) = 6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+ 9</a:t>
              </a:r>
              <a:r>
                <a:rPr lang="en-US" altLang="en-US" i="1"/>
                <a:t>x</a:t>
              </a:r>
              <a:r>
                <a:rPr lang="en-US" altLang="en-US"/>
                <a:t> + 3</a:t>
              </a:r>
            </a:p>
          </p:txBody>
        </p:sp>
        <p:sp>
          <p:nvSpPr>
            <p:cNvPr id="10258" name="Rectangle 50"/>
            <p:cNvSpPr>
              <a:spLocks noChangeArrowheads="1"/>
            </p:cNvSpPr>
            <p:nvPr/>
          </p:nvSpPr>
          <p:spPr bwMode="auto">
            <a:xfrm>
              <a:off x="3417" y="3244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>
                <a:latin typeface="Arial" charset="0"/>
              </a:endParaRPr>
            </a:p>
          </p:txBody>
        </p:sp>
      </p:grp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395288" y="5897563"/>
            <a:ext cx="5895975" cy="579437"/>
            <a:chOff x="270" y="3667"/>
            <a:chExt cx="3714" cy="365"/>
          </a:xfrm>
        </p:grpSpPr>
        <p:sp>
          <p:nvSpPr>
            <p:cNvPr id="10255" name="Text Box 52"/>
            <p:cNvSpPr txBox="1">
              <a:spLocks noChangeArrowheads="1"/>
            </p:cNvSpPr>
            <p:nvPr/>
          </p:nvSpPr>
          <p:spPr bwMode="auto">
            <a:xfrm>
              <a:off x="270" y="3744"/>
              <a:ext cx="34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(</a:t>
              </a:r>
              <a:r>
                <a:rPr lang="en-US" altLang="en-US">
                  <a:solidFill>
                    <a:srgbClr val="3333FF"/>
                  </a:solidFill>
                </a:rPr>
                <a:t>3</a:t>
              </a:r>
              <a:r>
                <a:rPr lang="en-US" altLang="en-US" i="1"/>
                <a:t>x</a:t>
              </a:r>
              <a:r>
                <a:rPr lang="en-US" altLang="en-US"/>
                <a:t> + </a:t>
              </a:r>
              <a:r>
                <a:rPr lang="en-US" altLang="en-US">
                  <a:solidFill>
                    <a:srgbClr val="FF0000"/>
                  </a:solidFill>
                </a:rPr>
                <a:t>1</a:t>
              </a:r>
              <a:r>
                <a:rPr lang="en-US" altLang="en-US"/>
                <a:t>)(</a:t>
              </a:r>
              <a:r>
                <a:rPr lang="en-US" altLang="en-US">
                  <a:solidFill>
                    <a:srgbClr val="3333FF"/>
                  </a:solidFill>
                </a:rPr>
                <a:t>2</a:t>
              </a:r>
              <a:r>
                <a:rPr lang="en-US" altLang="en-US" i="1"/>
                <a:t>x + </a:t>
              </a:r>
              <a:r>
                <a:rPr lang="en-US" altLang="en-US">
                  <a:solidFill>
                    <a:srgbClr val="FF0000"/>
                  </a:solidFill>
                </a:rPr>
                <a:t>3</a:t>
              </a:r>
              <a:r>
                <a:rPr lang="en-US" altLang="en-US"/>
                <a:t>) = 6</a:t>
              </a:r>
              <a:r>
                <a:rPr lang="en-US" altLang="en-US" i="1"/>
                <a:t>x</a:t>
              </a:r>
              <a:r>
                <a:rPr lang="en-US" altLang="en-US" baseline="30000"/>
                <a:t>2</a:t>
              </a:r>
              <a:r>
                <a:rPr lang="en-US" altLang="en-US"/>
                <a:t> + 11</a:t>
              </a:r>
              <a:r>
                <a:rPr lang="en-US" altLang="en-US" i="1"/>
                <a:t>x</a:t>
              </a:r>
              <a:r>
                <a:rPr lang="en-US" altLang="en-US"/>
                <a:t> + 3</a:t>
              </a:r>
            </a:p>
          </p:txBody>
        </p:sp>
        <p:sp>
          <p:nvSpPr>
            <p:cNvPr id="10256" name="Text Box 53"/>
            <p:cNvSpPr txBox="1">
              <a:spLocks noChangeArrowheads="1"/>
            </p:cNvSpPr>
            <p:nvPr/>
          </p:nvSpPr>
          <p:spPr bwMode="auto">
            <a:xfrm>
              <a:off x="3600" y="3667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2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52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526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526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2000"/>
                                        <p:tgtEl>
                                          <p:spTgt spid="1526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52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601" grpId="0"/>
      <p:bldP spid="152602" grpId="0"/>
      <p:bldP spid="15262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1443146</TotalTime>
  <Words>3232</Words>
  <Application>Microsoft Office PowerPoint</Application>
  <PresentationFormat>On-screen Show (4:3)</PresentationFormat>
  <Paragraphs>450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118</cp:revision>
  <dcterms:created xsi:type="dcterms:W3CDTF">2002-10-14T18:20:28Z</dcterms:created>
  <dcterms:modified xsi:type="dcterms:W3CDTF">2014-04-02T19:24:00Z</dcterms:modified>
</cp:coreProperties>
</file>