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57" r:id="rId2"/>
    <p:sldId id="260" r:id="rId3"/>
    <p:sldId id="262" r:id="rId4"/>
    <p:sldId id="411" r:id="rId5"/>
    <p:sldId id="410" r:id="rId6"/>
    <p:sldId id="412" r:id="rId7"/>
    <p:sldId id="413" r:id="rId8"/>
    <p:sldId id="414" r:id="rId9"/>
    <p:sldId id="415" r:id="rId10"/>
    <p:sldId id="416" r:id="rId11"/>
    <p:sldId id="417" r:id="rId12"/>
    <p:sldId id="418" r:id="rId13"/>
    <p:sldId id="419" r:id="rId14"/>
    <p:sldId id="420" r:id="rId15"/>
    <p:sldId id="422" r:id="rId16"/>
    <p:sldId id="444" r:id="rId17"/>
    <p:sldId id="423" r:id="rId18"/>
    <p:sldId id="424" r:id="rId19"/>
    <p:sldId id="425" r:id="rId20"/>
    <p:sldId id="426" r:id="rId21"/>
    <p:sldId id="427" r:id="rId22"/>
    <p:sldId id="428" r:id="rId23"/>
    <p:sldId id="445" r:id="rId24"/>
    <p:sldId id="429" r:id="rId25"/>
    <p:sldId id="430" r:id="rId26"/>
    <p:sldId id="431" r:id="rId27"/>
    <p:sldId id="432" r:id="rId28"/>
    <p:sldId id="433" r:id="rId29"/>
    <p:sldId id="434" r:id="rId30"/>
    <p:sldId id="435" r:id="rId31"/>
    <p:sldId id="436" r:id="rId32"/>
    <p:sldId id="437" r:id="rId33"/>
    <p:sldId id="438" r:id="rId34"/>
    <p:sldId id="439" r:id="rId35"/>
    <p:sldId id="440" r:id="rId36"/>
    <p:sldId id="441" r:id="rId37"/>
    <p:sldId id="442" r:id="rId38"/>
    <p:sldId id="409" r:id="rId39"/>
    <p:sldId id="443" r:id="rId4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33CC33"/>
    <a:srgbClr val="BBE0E3"/>
    <a:srgbClr val="3333FF"/>
    <a:srgbClr val="FF0000"/>
    <a:srgbClr val="006699"/>
    <a:srgbClr val="FFFF00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59" autoAdjust="0"/>
    <p:restoredTop sz="93410" autoAdjust="0"/>
  </p:normalViewPr>
  <p:slideViewPr>
    <p:cSldViewPr>
      <p:cViewPr>
        <p:scale>
          <a:sx n="102" d="100"/>
          <a:sy n="102" d="100"/>
        </p:scale>
        <p:origin x="-108" y="-90"/>
      </p:cViewPr>
      <p:guideLst>
        <p:guide orient="horz" pos="2160"/>
        <p:guide orient="horz" pos="62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97A9E47-A42D-4F03-B083-C36D6BCAA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9388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B3DB5E-EF73-486A-B1F8-49409E7556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404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909120-321C-4BEA-989E-8D54DA4F4B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262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3E75B-B3BE-4BD8-8FD1-FC5D713633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8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63468-8CD8-4D45-8EB3-8CA9BBC52A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641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0B3D8-CB0E-481B-A488-DDFB638908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336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D6F9F8-02D4-43DA-9AD5-927290FA7B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374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2180E5-0AEB-4D5E-96E4-DAC2CED968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709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70850-D605-4190-8E90-0D9B39C482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511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12BCD-A71B-4F8B-9F64-D7854A4311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752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2D9F0B-B66B-4981-A18A-CB8838DB70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497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BB77DD-0DAD-41E1-A426-9F17B4DBC8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69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113DE639-869E-4371-95B9-0909C42DC0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Text Box 9"/>
          <p:cNvSpPr txBox="1">
            <a:spLocks noChangeArrowheads="1"/>
          </p:cNvSpPr>
          <p:nvPr userDrawn="1"/>
        </p:nvSpPr>
        <p:spPr bwMode="auto">
          <a:xfrm>
            <a:off x="-3175" y="6556375"/>
            <a:ext cx="3203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>
                <a:solidFill>
                  <a:schemeClr val="bg1"/>
                </a:solidFill>
              </a:rPr>
              <a:t>Holt McDougal Algebra 1</a:t>
            </a:r>
          </a:p>
        </p:txBody>
      </p:sp>
      <p:grpSp>
        <p:nvGrpSpPr>
          <p:cNvPr id="103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035" name="Picture 7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6" name="Picture 12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4" name="Text Box 11"/>
          <p:cNvSpPr txBox="1">
            <a:spLocks noChangeArrowheads="1"/>
          </p:cNvSpPr>
          <p:nvPr userDrawn="1"/>
        </p:nvSpPr>
        <p:spPr bwMode="auto">
          <a:xfrm>
            <a:off x="1066800" y="98425"/>
            <a:ext cx="807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0">
                <a:solidFill>
                  <a:schemeClr val="bg1"/>
                </a:solidFill>
                <a:latin typeface="Arial Black" pitchFamily="34" charset="0"/>
              </a:rPr>
              <a:t>Factoring Special Products</a:t>
            </a:r>
            <a:endParaRPr lang="en-US" altLang="en-US" sz="3200" b="0" i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3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161925"/>
            <a:ext cx="7772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0">
                <a:solidFill>
                  <a:schemeClr val="bg1"/>
                </a:solidFill>
                <a:latin typeface="Arial Black" pitchFamily="34" charset="0"/>
              </a:rPr>
              <a:t>Factoring Special Products</a:t>
            </a:r>
            <a:endParaRPr lang="en-US" altLang="en-US" b="0"/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152400" y="6553200"/>
            <a:ext cx="2133600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>
                <a:solidFill>
                  <a:schemeClr val="bg1"/>
                </a:solidFill>
              </a:rPr>
              <a:t>Holt Algebra 1</a:t>
            </a:r>
          </a:p>
        </p:txBody>
      </p:sp>
      <p:sp>
        <p:nvSpPr>
          <p:cNvPr id="4123" name="Text Box 2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505200" y="2411413"/>
            <a:ext cx="18557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b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sp>
        <p:nvSpPr>
          <p:cNvPr id="4124" name="Text Box 2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517900" y="3021013"/>
            <a:ext cx="37639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b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4125" name="Text Box 29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519488" y="3630613"/>
            <a:ext cx="23209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b="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pic>
        <p:nvPicPr>
          <p:cNvPr id="2056" name="Picture 31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32"/>
          <p:cNvSpPr txBox="1">
            <a:spLocks noChangeArrowheads="1"/>
          </p:cNvSpPr>
          <p:nvPr/>
        </p:nvSpPr>
        <p:spPr bwMode="auto">
          <a:xfrm>
            <a:off x="76200" y="6553200"/>
            <a:ext cx="2743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>
                <a:solidFill>
                  <a:schemeClr val="bg1"/>
                </a:solidFill>
              </a:rPr>
              <a:t>Holt McDougal Algebra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1a 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1267" name="Text Box 7"/>
          <p:cNvSpPr txBox="1">
            <a:spLocks noChangeArrowheads="1"/>
          </p:cNvSpPr>
          <p:nvPr/>
        </p:nvSpPr>
        <p:spPr bwMode="auto">
          <a:xfrm>
            <a:off x="669925" y="1905000"/>
            <a:ext cx="8474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Determine whether each trinomial is a perfect square. If so, factor. If not explain.</a:t>
            </a:r>
          </a:p>
        </p:txBody>
      </p:sp>
      <p:sp>
        <p:nvSpPr>
          <p:cNvPr id="182280" name="Text Box 8"/>
          <p:cNvSpPr txBox="1">
            <a:spLocks noChangeArrowheads="1"/>
          </p:cNvSpPr>
          <p:nvPr/>
        </p:nvSpPr>
        <p:spPr bwMode="auto">
          <a:xfrm>
            <a:off x="671513" y="2851150"/>
            <a:ext cx="21193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/>
              <a:t>x</a:t>
            </a:r>
            <a:r>
              <a:rPr lang="en-US" altLang="en-US" baseline="30000"/>
              <a:t>2</a:t>
            </a:r>
            <a:r>
              <a:rPr lang="en-US" altLang="en-US"/>
              <a:t> + 4</a:t>
            </a:r>
            <a:r>
              <a:rPr lang="en-US" altLang="en-US" i="1"/>
              <a:t>x</a:t>
            </a:r>
            <a:r>
              <a:rPr lang="en-US" altLang="en-US"/>
              <a:t> + 4</a:t>
            </a:r>
          </a:p>
        </p:txBody>
      </p:sp>
      <p:sp>
        <p:nvSpPr>
          <p:cNvPr id="182294" name="Text Box 22"/>
          <p:cNvSpPr txBox="1">
            <a:spLocks noChangeArrowheads="1"/>
          </p:cNvSpPr>
          <p:nvPr/>
        </p:nvSpPr>
        <p:spPr bwMode="auto">
          <a:xfrm>
            <a:off x="5486400" y="4587875"/>
            <a:ext cx="3657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The trinomial is a perfect square. Factor.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1400175" y="3505200"/>
            <a:ext cx="4243388" cy="1828800"/>
            <a:chOff x="882" y="2208"/>
            <a:chExt cx="2673" cy="1152"/>
          </a:xfrm>
        </p:grpSpPr>
        <p:sp>
          <p:nvSpPr>
            <p:cNvPr id="11271" name="Text Box 10"/>
            <p:cNvSpPr txBox="1">
              <a:spLocks noChangeArrowheads="1"/>
            </p:cNvSpPr>
            <p:nvPr/>
          </p:nvSpPr>
          <p:spPr bwMode="auto">
            <a:xfrm>
              <a:off x="882" y="2847"/>
              <a:ext cx="6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b="0" i="1">
                  <a:solidFill>
                    <a:srgbClr val="FF0000"/>
                  </a:solidFill>
                </a:rPr>
                <a:t>x </a:t>
              </a:r>
              <a:r>
                <a:rPr lang="en-US" altLang="en-US" b="0" i="1"/>
                <a:t>    </a:t>
              </a:r>
              <a:r>
                <a:rPr lang="en-US" altLang="en-US" b="0" i="1">
                  <a:solidFill>
                    <a:srgbClr val="FF0000"/>
                  </a:solidFill>
                </a:rPr>
                <a:t>x</a:t>
              </a:r>
              <a:endParaRPr lang="en-US" altLang="en-US" b="0">
                <a:solidFill>
                  <a:srgbClr val="FF0000"/>
                </a:solidFill>
              </a:endParaRPr>
            </a:p>
          </p:txBody>
        </p:sp>
        <p:sp>
          <p:nvSpPr>
            <p:cNvPr id="11272" name="Text Box 12"/>
            <p:cNvSpPr txBox="1">
              <a:spLocks noChangeArrowheads="1"/>
            </p:cNvSpPr>
            <p:nvPr/>
          </p:nvSpPr>
          <p:spPr bwMode="auto">
            <a:xfrm>
              <a:off x="2705" y="2877"/>
              <a:ext cx="8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0">
                  <a:solidFill>
                    <a:srgbClr val="FF0000"/>
                  </a:solidFill>
                </a:rPr>
                <a:t>2</a:t>
              </a:r>
              <a:r>
                <a:rPr lang="en-US" altLang="en-US" b="0"/>
                <a:t>    </a:t>
              </a:r>
              <a:r>
                <a:rPr lang="en-US" altLang="en-US" b="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11273" name="Text Box 18"/>
            <p:cNvSpPr txBox="1">
              <a:spLocks noChangeArrowheads="1"/>
            </p:cNvSpPr>
            <p:nvPr/>
          </p:nvSpPr>
          <p:spPr bwMode="auto">
            <a:xfrm>
              <a:off x="1121" y="2878"/>
              <a:ext cx="17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b="0">
                  <a:solidFill>
                    <a:srgbClr val="FF0000"/>
                  </a:solidFill>
                  <a:sym typeface="Wingdings" pitchFamily="2" charset="2"/>
                </a:rPr>
                <a:t></a:t>
              </a:r>
            </a:p>
          </p:txBody>
        </p:sp>
        <p:sp>
          <p:nvSpPr>
            <p:cNvPr id="11274" name="Text Box 19"/>
            <p:cNvSpPr txBox="1">
              <a:spLocks noChangeArrowheads="1"/>
            </p:cNvSpPr>
            <p:nvPr/>
          </p:nvSpPr>
          <p:spPr bwMode="auto">
            <a:xfrm>
              <a:off x="2924" y="2911"/>
              <a:ext cx="17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b="0">
                  <a:solidFill>
                    <a:srgbClr val="FF0000"/>
                  </a:solidFill>
                  <a:sym typeface="Wingdings" pitchFamily="2" charset="2"/>
                </a:rPr>
                <a:t></a:t>
              </a:r>
            </a:p>
          </p:txBody>
        </p:sp>
        <p:sp>
          <p:nvSpPr>
            <p:cNvPr id="11275" name="Text Box 11"/>
            <p:cNvSpPr txBox="1">
              <a:spLocks noChangeArrowheads="1"/>
            </p:cNvSpPr>
            <p:nvPr/>
          </p:nvSpPr>
          <p:spPr bwMode="auto">
            <a:xfrm>
              <a:off x="1536" y="2868"/>
              <a:ext cx="113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0">
                  <a:solidFill>
                    <a:srgbClr val="3333FF"/>
                  </a:solidFill>
                </a:rPr>
                <a:t>    2(</a:t>
              </a:r>
              <a:r>
                <a:rPr lang="en-US" altLang="en-US" b="0" i="1">
                  <a:solidFill>
                    <a:srgbClr val="3333FF"/>
                  </a:solidFill>
                </a:rPr>
                <a:t>x</a:t>
              </a:r>
              <a:r>
                <a:rPr lang="en-US" altLang="en-US" b="0"/>
                <a:t>   </a:t>
              </a:r>
              <a:r>
                <a:rPr lang="en-US" altLang="en-US" b="0">
                  <a:solidFill>
                    <a:srgbClr val="3333FF"/>
                  </a:solidFill>
                </a:rPr>
                <a:t>2)</a:t>
              </a:r>
            </a:p>
          </p:txBody>
        </p:sp>
        <p:sp>
          <p:nvSpPr>
            <p:cNvPr id="11276" name="Text Box 20"/>
            <p:cNvSpPr txBox="1">
              <a:spLocks noChangeArrowheads="1"/>
            </p:cNvSpPr>
            <p:nvPr/>
          </p:nvSpPr>
          <p:spPr bwMode="auto">
            <a:xfrm>
              <a:off x="2193" y="2914"/>
              <a:ext cx="17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b="0">
                  <a:solidFill>
                    <a:srgbClr val="3333FF"/>
                  </a:solidFill>
                  <a:sym typeface="Wingdings" pitchFamily="2" charset="2"/>
                </a:rPr>
                <a:t></a:t>
              </a:r>
            </a:p>
          </p:txBody>
        </p:sp>
        <p:sp>
          <p:nvSpPr>
            <p:cNvPr id="11277" name="Text Box 23"/>
            <p:cNvSpPr txBox="1">
              <a:spLocks noChangeArrowheads="1"/>
            </p:cNvSpPr>
            <p:nvPr/>
          </p:nvSpPr>
          <p:spPr bwMode="auto">
            <a:xfrm>
              <a:off x="1433" y="2208"/>
              <a:ext cx="1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b="0" i="1"/>
                <a:t>x</a:t>
              </a:r>
              <a:r>
                <a:rPr lang="en-US" altLang="en-US" b="0" baseline="30000"/>
                <a:t>2</a:t>
              </a:r>
              <a:r>
                <a:rPr lang="en-US" altLang="en-US" b="0"/>
                <a:t> + 4</a:t>
              </a:r>
              <a:r>
                <a:rPr lang="en-US" altLang="en-US" b="0" i="1"/>
                <a:t>x</a:t>
              </a:r>
              <a:r>
                <a:rPr lang="en-US" altLang="en-US" b="0"/>
                <a:t> + 4</a:t>
              </a:r>
            </a:p>
          </p:txBody>
        </p:sp>
        <p:sp>
          <p:nvSpPr>
            <p:cNvPr id="11278" name="Freeform 27"/>
            <p:cNvSpPr>
              <a:spLocks/>
            </p:cNvSpPr>
            <p:nvPr/>
          </p:nvSpPr>
          <p:spPr bwMode="auto">
            <a:xfrm rot="544290">
              <a:off x="2445" y="3120"/>
              <a:ext cx="384" cy="240"/>
            </a:xfrm>
            <a:custGeom>
              <a:avLst/>
              <a:gdLst>
                <a:gd name="T0" fmla="*/ 384 w 240"/>
                <a:gd name="T1" fmla="*/ 0 h 152"/>
                <a:gd name="T2" fmla="*/ 230 w 240"/>
                <a:gd name="T3" fmla="*/ 227 h 152"/>
                <a:gd name="T4" fmla="*/ 0 w 240"/>
                <a:gd name="T5" fmla="*/ 76 h 152"/>
                <a:gd name="T6" fmla="*/ 0 60000 65536"/>
                <a:gd name="T7" fmla="*/ 0 60000 65536"/>
                <a:gd name="T8" fmla="*/ 0 60000 65536"/>
                <a:gd name="T9" fmla="*/ 0 w 240"/>
                <a:gd name="T10" fmla="*/ 0 h 152"/>
                <a:gd name="T11" fmla="*/ 240 w 240"/>
                <a:gd name="T12" fmla="*/ 152 h 15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152">
                  <a:moveTo>
                    <a:pt x="240" y="0"/>
                  </a:moveTo>
                  <a:cubicBezTo>
                    <a:pt x="212" y="68"/>
                    <a:pt x="184" y="136"/>
                    <a:pt x="144" y="144"/>
                  </a:cubicBezTo>
                  <a:cubicBezTo>
                    <a:pt x="104" y="152"/>
                    <a:pt x="24" y="64"/>
                    <a:pt x="0" y="48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9" name="Freeform 28"/>
            <p:cNvSpPr>
              <a:spLocks/>
            </p:cNvSpPr>
            <p:nvPr/>
          </p:nvSpPr>
          <p:spPr bwMode="auto">
            <a:xfrm>
              <a:off x="1536" y="3168"/>
              <a:ext cx="528" cy="192"/>
            </a:xfrm>
            <a:custGeom>
              <a:avLst/>
              <a:gdLst>
                <a:gd name="T0" fmla="*/ 0 w 528"/>
                <a:gd name="T1" fmla="*/ 0 h 192"/>
                <a:gd name="T2" fmla="*/ 144 w 528"/>
                <a:gd name="T3" fmla="*/ 192 h 192"/>
                <a:gd name="T4" fmla="*/ 528 w 528"/>
                <a:gd name="T5" fmla="*/ 0 h 192"/>
                <a:gd name="T6" fmla="*/ 0 60000 65536"/>
                <a:gd name="T7" fmla="*/ 0 60000 65536"/>
                <a:gd name="T8" fmla="*/ 0 60000 65536"/>
                <a:gd name="T9" fmla="*/ 0 w 528"/>
                <a:gd name="T10" fmla="*/ 0 h 192"/>
                <a:gd name="T11" fmla="*/ 528 w 528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28" h="192">
                  <a:moveTo>
                    <a:pt x="0" y="0"/>
                  </a:moveTo>
                  <a:cubicBezTo>
                    <a:pt x="28" y="96"/>
                    <a:pt x="56" y="192"/>
                    <a:pt x="144" y="192"/>
                  </a:cubicBezTo>
                  <a:cubicBezTo>
                    <a:pt x="232" y="192"/>
                    <a:pt x="380" y="96"/>
                    <a:pt x="528" y="0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0" name="Line 29"/>
            <p:cNvSpPr>
              <a:spLocks noChangeShapeType="1"/>
            </p:cNvSpPr>
            <p:nvPr/>
          </p:nvSpPr>
          <p:spPr bwMode="auto">
            <a:xfrm flipV="1">
              <a:off x="1113" y="2496"/>
              <a:ext cx="384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1" name="Line 30"/>
            <p:cNvSpPr>
              <a:spLocks noChangeShapeType="1"/>
            </p:cNvSpPr>
            <p:nvPr/>
          </p:nvSpPr>
          <p:spPr bwMode="auto">
            <a:xfrm>
              <a:off x="1488" y="2496"/>
              <a:ext cx="0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2" name="Line 32"/>
            <p:cNvSpPr>
              <a:spLocks noChangeShapeType="1"/>
            </p:cNvSpPr>
            <p:nvPr/>
          </p:nvSpPr>
          <p:spPr bwMode="auto">
            <a:xfrm>
              <a:off x="2592" y="2496"/>
              <a:ext cx="528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3" name="Line 33"/>
            <p:cNvSpPr>
              <a:spLocks noChangeShapeType="1"/>
            </p:cNvSpPr>
            <p:nvPr/>
          </p:nvSpPr>
          <p:spPr bwMode="auto">
            <a:xfrm>
              <a:off x="2592" y="2496"/>
              <a:ext cx="144" cy="3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2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280" grpId="0"/>
      <p:bldP spid="18229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669925" y="1752600"/>
            <a:ext cx="8474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Determine whether each trinomial is a perfect square. If so, factor. If not explain.</a:t>
            </a:r>
          </a:p>
        </p:txBody>
      </p:sp>
      <p:sp>
        <p:nvSpPr>
          <p:cNvPr id="183301" name="Text Box 5"/>
          <p:cNvSpPr txBox="1">
            <a:spLocks noChangeArrowheads="1"/>
          </p:cNvSpPr>
          <p:nvPr/>
        </p:nvSpPr>
        <p:spPr bwMode="auto">
          <a:xfrm>
            <a:off x="685800" y="2667000"/>
            <a:ext cx="294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Method 1 </a:t>
            </a:r>
            <a:r>
              <a:rPr lang="en-US" altLang="en-US" b="0"/>
              <a:t>Factor.</a:t>
            </a:r>
          </a:p>
        </p:txBody>
      </p:sp>
      <p:sp>
        <p:nvSpPr>
          <p:cNvPr id="183309" name="Text Box 13"/>
          <p:cNvSpPr txBox="1">
            <a:spLocks noChangeArrowheads="1"/>
          </p:cNvSpPr>
          <p:nvPr/>
        </p:nvSpPr>
        <p:spPr bwMode="auto">
          <a:xfrm>
            <a:off x="838200" y="5410200"/>
            <a:ext cx="41259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(</a:t>
            </a:r>
            <a:r>
              <a:rPr lang="en-US" altLang="en-US" b="0" i="1"/>
              <a:t>x + </a:t>
            </a:r>
            <a:r>
              <a:rPr lang="en-US" altLang="en-US" b="0">
                <a:solidFill>
                  <a:srgbClr val="FF0000"/>
                </a:solidFill>
              </a:rPr>
              <a:t>2</a:t>
            </a:r>
            <a:r>
              <a:rPr lang="en-US" altLang="en-US" b="0"/>
              <a:t>)(</a:t>
            </a:r>
            <a:r>
              <a:rPr lang="en-US" altLang="en-US" b="0" i="1"/>
              <a:t>x</a:t>
            </a:r>
            <a:r>
              <a:rPr lang="en-US" altLang="en-US" b="0"/>
              <a:t> + </a:t>
            </a:r>
            <a:r>
              <a:rPr lang="en-US" altLang="en-US" b="0">
                <a:solidFill>
                  <a:srgbClr val="FF0000"/>
                </a:solidFill>
              </a:rPr>
              <a:t>2</a:t>
            </a:r>
            <a:r>
              <a:rPr lang="en-US" altLang="en-US" b="0"/>
              <a:t>) = (</a:t>
            </a:r>
            <a:r>
              <a:rPr lang="en-US" altLang="en-US" b="0" i="1"/>
              <a:t>x</a:t>
            </a:r>
            <a:r>
              <a:rPr lang="en-US" altLang="en-US" b="0"/>
              <a:t> + 2)</a:t>
            </a:r>
            <a:r>
              <a:rPr lang="en-US" altLang="en-US" b="0" baseline="30000"/>
              <a:t>2</a:t>
            </a:r>
            <a:endParaRPr lang="en-US" altLang="en-US" b="0"/>
          </a:p>
        </p:txBody>
      </p:sp>
      <p:sp>
        <p:nvSpPr>
          <p:cNvPr id="12293" name="Text Box 21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1a Continued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83321" name="Text Box 25"/>
          <p:cNvSpPr txBox="1">
            <a:spLocks noChangeArrowheads="1"/>
          </p:cNvSpPr>
          <p:nvPr/>
        </p:nvSpPr>
        <p:spPr bwMode="auto">
          <a:xfrm>
            <a:off x="747713" y="3200400"/>
            <a:ext cx="1690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1">
                <a:latin typeface="Arial" charset="0"/>
              </a:rPr>
              <a:t>x</a:t>
            </a:r>
            <a:r>
              <a:rPr lang="en-US" altLang="en-US" b="0" baseline="30000">
                <a:latin typeface="Arial" charset="0"/>
              </a:rPr>
              <a:t>2 </a:t>
            </a:r>
            <a:r>
              <a:rPr lang="en-US" altLang="en-US" b="0">
                <a:latin typeface="Arial" charset="0"/>
              </a:rPr>
              <a:t> + 4</a:t>
            </a:r>
            <a:r>
              <a:rPr lang="en-US" altLang="en-US" b="0" i="1">
                <a:latin typeface="Arial" charset="0"/>
              </a:rPr>
              <a:t>x</a:t>
            </a:r>
            <a:r>
              <a:rPr lang="en-US" altLang="en-US" b="0">
                <a:latin typeface="Arial" charset="0"/>
              </a:rPr>
              <a:t> + 4</a:t>
            </a: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530225" y="3773488"/>
            <a:ext cx="2743200" cy="1331912"/>
            <a:chOff x="334" y="2377"/>
            <a:chExt cx="1728" cy="839"/>
          </a:xfrm>
        </p:grpSpPr>
        <p:sp>
          <p:nvSpPr>
            <p:cNvPr id="12296" name="Text Box 8"/>
            <p:cNvSpPr txBox="1">
              <a:spLocks noChangeArrowheads="1"/>
            </p:cNvSpPr>
            <p:nvPr/>
          </p:nvSpPr>
          <p:spPr bwMode="auto">
            <a:xfrm>
              <a:off x="336" y="2377"/>
              <a:ext cx="168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33CC33"/>
                  </a:solidFill>
                  <a:latin typeface="Arial" charset="0"/>
                </a:rPr>
                <a:t>Factors of 4 </a:t>
              </a:r>
              <a:r>
                <a:rPr lang="en-US" altLang="en-US" b="0">
                  <a:latin typeface="Arial" charset="0"/>
                </a:rPr>
                <a:t>  </a:t>
              </a:r>
              <a:r>
                <a:rPr lang="en-US" altLang="en-US" b="0">
                  <a:solidFill>
                    <a:srgbClr val="3333FF"/>
                  </a:solidFill>
                  <a:latin typeface="Arial" charset="0"/>
                </a:rPr>
                <a:t>Sum</a:t>
              </a:r>
            </a:p>
          </p:txBody>
        </p:sp>
        <p:sp>
          <p:nvSpPr>
            <p:cNvPr id="12297" name="Line 9"/>
            <p:cNvSpPr>
              <a:spLocks noChangeShapeType="1"/>
            </p:cNvSpPr>
            <p:nvPr/>
          </p:nvSpPr>
          <p:spPr bwMode="auto">
            <a:xfrm>
              <a:off x="1486" y="2448"/>
              <a:ext cx="0" cy="6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8" name="Line 10"/>
            <p:cNvSpPr>
              <a:spLocks noChangeShapeType="1"/>
            </p:cNvSpPr>
            <p:nvPr/>
          </p:nvSpPr>
          <p:spPr bwMode="auto">
            <a:xfrm>
              <a:off x="334" y="2640"/>
              <a:ext cx="172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9" name="Text Box 11"/>
            <p:cNvSpPr txBox="1">
              <a:spLocks noChangeArrowheads="1"/>
            </p:cNvSpPr>
            <p:nvPr/>
          </p:nvSpPr>
          <p:spPr bwMode="auto">
            <a:xfrm>
              <a:off x="528" y="2658"/>
              <a:ext cx="12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>
                  <a:latin typeface="Arial" charset="0"/>
                </a:rPr>
                <a:t>(</a:t>
              </a:r>
              <a:r>
                <a:rPr lang="en-US" altLang="en-US">
                  <a:solidFill>
                    <a:srgbClr val="CC0099"/>
                  </a:solidFill>
                  <a:latin typeface="Arial" charset="0"/>
                </a:rPr>
                <a:t>1</a:t>
              </a:r>
              <a:r>
                <a:rPr lang="en-US" altLang="en-US">
                  <a:latin typeface="Arial" charset="0"/>
                </a:rPr>
                <a:t> and </a:t>
              </a:r>
              <a:r>
                <a:rPr lang="en-US" altLang="en-US">
                  <a:solidFill>
                    <a:srgbClr val="3333FF"/>
                  </a:solidFill>
                  <a:latin typeface="Arial" charset="0"/>
                </a:rPr>
                <a:t>4</a:t>
              </a:r>
              <a:r>
                <a:rPr lang="en-US" altLang="en-US">
                  <a:latin typeface="Arial" charset="0"/>
                </a:rPr>
                <a:t>)</a:t>
              </a:r>
              <a:r>
                <a:rPr lang="en-US" altLang="en-US">
                  <a:solidFill>
                    <a:srgbClr val="3333FF"/>
                  </a:solidFill>
                  <a:latin typeface="Arial" charset="0"/>
                </a:rPr>
                <a:t>    5</a:t>
              </a:r>
            </a:p>
          </p:txBody>
        </p:sp>
        <p:sp>
          <p:nvSpPr>
            <p:cNvPr id="12300" name="Text Box 12"/>
            <p:cNvSpPr txBox="1">
              <a:spLocks noChangeArrowheads="1"/>
            </p:cNvSpPr>
            <p:nvPr/>
          </p:nvSpPr>
          <p:spPr bwMode="auto">
            <a:xfrm>
              <a:off x="528" y="2928"/>
              <a:ext cx="12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>
                  <a:latin typeface="Arial" charset="0"/>
                </a:rPr>
                <a:t>(</a:t>
              </a:r>
              <a:r>
                <a:rPr lang="en-US" altLang="en-US">
                  <a:solidFill>
                    <a:srgbClr val="CC0099"/>
                  </a:solidFill>
                  <a:latin typeface="Arial" charset="0"/>
                </a:rPr>
                <a:t>2</a:t>
              </a:r>
              <a:r>
                <a:rPr lang="en-US" altLang="en-US">
                  <a:latin typeface="Arial" charset="0"/>
                </a:rPr>
                <a:t> and </a:t>
              </a:r>
              <a:r>
                <a:rPr lang="en-US" altLang="en-US">
                  <a:solidFill>
                    <a:srgbClr val="3333FF"/>
                  </a:solidFill>
                  <a:latin typeface="Arial" charset="0"/>
                </a:rPr>
                <a:t>2</a:t>
              </a:r>
              <a:r>
                <a:rPr lang="en-US" altLang="en-US">
                  <a:latin typeface="Arial" charset="0"/>
                </a:rPr>
                <a:t>)</a:t>
              </a:r>
              <a:r>
                <a:rPr lang="en-US" altLang="en-US">
                  <a:solidFill>
                    <a:srgbClr val="3333FF"/>
                  </a:solidFill>
                  <a:latin typeface="Arial" charset="0"/>
                </a:rPr>
                <a:t>    4</a:t>
              </a:r>
            </a:p>
          </p:txBody>
        </p:sp>
        <p:sp>
          <p:nvSpPr>
            <p:cNvPr id="12301" name="Rectangle 27"/>
            <p:cNvSpPr>
              <a:spLocks noChangeArrowheads="1"/>
            </p:cNvSpPr>
            <p:nvPr/>
          </p:nvSpPr>
          <p:spPr bwMode="auto">
            <a:xfrm>
              <a:off x="1632" y="2574"/>
              <a:ext cx="27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3200" b="0">
                  <a:solidFill>
                    <a:srgbClr val="FF0000"/>
                  </a:solidFill>
                  <a:sym typeface="Wingdings" pitchFamily="2" charset="2"/>
                </a:rPr>
                <a:t></a:t>
              </a:r>
              <a:endParaRPr lang="en-US" altLang="en-US" sz="1800" b="0">
                <a:latin typeface="Arial" charset="0"/>
              </a:endParaRPr>
            </a:p>
          </p:txBody>
        </p:sp>
        <p:sp>
          <p:nvSpPr>
            <p:cNvPr id="12302" name="Text Box 28"/>
            <p:cNvSpPr txBox="1">
              <a:spLocks noChangeArrowheads="1"/>
            </p:cNvSpPr>
            <p:nvPr/>
          </p:nvSpPr>
          <p:spPr bwMode="auto">
            <a:xfrm>
              <a:off x="1632" y="2803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3200" b="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sz="1800" b="0">
                <a:latin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3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3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301" grpId="0"/>
      <p:bldP spid="183309" grpId="0"/>
      <p:bldP spid="1833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1b 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3315" name="Text Box 6"/>
          <p:cNvSpPr txBox="1">
            <a:spLocks noChangeArrowheads="1"/>
          </p:cNvSpPr>
          <p:nvPr/>
        </p:nvSpPr>
        <p:spPr bwMode="auto">
          <a:xfrm>
            <a:off x="381000" y="1676400"/>
            <a:ext cx="8474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Determine whether each trinomial is a perfect square. If so, factor. If not explain.</a:t>
            </a:r>
          </a:p>
        </p:txBody>
      </p:sp>
      <p:sp>
        <p:nvSpPr>
          <p:cNvPr id="184327" name="Text Box 7"/>
          <p:cNvSpPr txBox="1">
            <a:spLocks noChangeArrowheads="1"/>
          </p:cNvSpPr>
          <p:nvPr/>
        </p:nvSpPr>
        <p:spPr bwMode="auto">
          <a:xfrm>
            <a:off x="671513" y="2852738"/>
            <a:ext cx="24590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i="1"/>
              <a:t>x</a:t>
            </a:r>
            <a:r>
              <a:rPr lang="en-US" altLang="en-US" baseline="30000"/>
              <a:t>2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14</a:t>
            </a:r>
            <a:r>
              <a:rPr lang="en-US" altLang="en-US" i="1"/>
              <a:t>x</a:t>
            </a:r>
            <a:r>
              <a:rPr lang="en-US" altLang="en-US"/>
              <a:t> + 49</a:t>
            </a:r>
          </a:p>
        </p:txBody>
      </p:sp>
      <p:sp>
        <p:nvSpPr>
          <p:cNvPr id="184339" name="Text Box 19"/>
          <p:cNvSpPr txBox="1">
            <a:spLocks noChangeArrowheads="1"/>
          </p:cNvSpPr>
          <p:nvPr/>
        </p:nvSpPr>
        <p:spPr bwMode="auto">
          <a:xfrm>
            <a:off x="5486400" y="4411663"/>
            <a:ext cx="3657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The trinomial is a perfect square. Factor.</a:t>
            </a:r>
          </a:p>
        </p:txBody>
      </p:sp>
      <p:sp>
        <p:nvSpPr>
          <p:cNvPr id="184341" name="Text Box 21"/>
          <p:cNvSpPr txBox="1">
            <a:spLocks noChangeArrowheads="1"/>
          </p:cNvSpPr>
          <p:nvPr/>
        </p:nvSpPr>
        <p:spPr bwMode="auto">
          <a:xfrm>
            <a:off x="1905000" y="3505200"/>
            <a:ext cx="2300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1"/>
              <a:t>x</a:t>
            </a:r>
            <a:r>
              <a:rPr lang="en-US" altLang="en-US" b="0" baseline="30000"/>
              <a:t>2</a:t>
            </a:r>
            <a:r>
              <a:rPr lang="en-US" altLang="en-US" b="0"/>
              <a:t>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/>
              <a:t> 14</a:t>
            </a:r>
            <a:r>
              <a:rPr lang="en-US" altLang="en-US" b="0" i="1"/>
              <a:t>x</a:t>
            </a:r>
            <a:r>
              <a:rPr lang="en-US" altLang="en-US" b="0"/>
              <a:t> + 49</a:t>
            </a:r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1095375" y="3886200"/>
            <a:ext cx="4314825" cy="1295400"/>
            <a:chOff x="690" y="2448"/>
            <a:chExt cx="2718" cy="816"/>
          </a:xfrm>
        </p:grpSpPr>
        <p:sp>
          <p:nvSpPr>
            <p:cNvPr id="13320" name="Text Box 8"/>
            <p:cNvSpPr txBox="1">
              <a:spLocks noChangeArrowheads="1"/>
            </p:cNvSpPr>
            <p:nvPr/>
          </p:nvSpPr>
          <p:spPr bwMode="auto">
            <a:xfrm>
              <a:off x="690" y="2736"/>
              <a:ext cx="6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b="0" i="1">
                  <a:solidFill>
                    <a:srgbClr val="FF0000"/>
                  </a:solidFill>
                </a:rPr>
                <a:t>x </a:t>
              </a:r>
              <a:r>
                <a:rPr lang="en-US" altLang="en-US" b="0" i="1"/>
                <a:t>    </a:t>
              </a:r>
              <a:r>
                <a:rPr lang="en-US" altLang="en-US" b="0" i="1">
                  <a:solidFill>
                    <a:srgbClr val="FF0000"/>
                  </a:solidFill>
                </a:rPr>
                <a:t>x</a:t>
              </a:r>
              <a:endParaRPr lang="en-US" altLang="en-US" b="0">
                <a:solidFill>
                  <a:srgbClr val="FF0000"/>
                </a:solidFill>
              </a:endParaRPr>
            </a:p>
          </p:txBody>
        </p:sp>
        <p:sp>
          <p:nvSpPr>
            <p:cNvPr id="13321" name="Text Box 9"/>
            <p:cNvSpPr txBox="1">
              <a:spLocks noChangeArrowheads="1"/>
            </p:cNvSpPr>
            <p:nvPr/>
          </p:nvSpPr>
          <p:spPr bwMode="auto">
            <a:xfrm>
              <a:off x="1344" y="2736"/>
              <a:ext cx="129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0">
                  <a:solidFill>
                    <a:srgbClr val="3333FF"/>
                  </a:solidFill>
                </a:rPr>
                <a:t>    2(</a:t>
              </a:r>
              <a:r>
                <a:rPr lang="en-US" altLang="en-US" b="0" i="1">
                  <a:solidFill>
                    <a:srgbClr val="3333FF"/>
                  </a:solidFill>
                </a:rPr>
                <a:t>x</a:t>
              </a:r>
              <a:r>
                <a:rPr lang="en-US" altLang="en-US" b="0"/>
                <a:t>   </a:t>
              </a:r>
              <a:r>
                <a:rPr lang="en-US" altLang="en-US" b="0">
                  <a:solidFill>
                    <a:srgbClr val="3333FF"/>
                  </a:solidFill>
                </a:rPr>
                <a:t>7) </a:t>
              </a:r>
            </a:p>
          </p:txBody>
        </p:sp>
        <p:sp>
          <p:nvSpPr>
            <p:cNvPr id="13322" name="Text Box 10"/>
            <p:cNvSpPr txBox="1">
              <a:spLocks noChangeArrowheads="1"/>
            </p:cNvSpPr>
            <p:nvPr/>
          </p:nvSpPr>
          <p:spPr bwMode="auto">
            <a:xfrm>
              <a:off x="2465" y="2766"/>
              <a:ext cx="94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0">
                  <a:solidFill>
                    <a:srgbClr val="FF0000"/>
                  </a:solidFill>
                </a:rPr>
                <a:t>  7</a:t>
              </a:r>
              <a:r>
                <a:rPr lang="en-US" altLang="en-US" b="0"/>
                <a:t>   </a:t>
              </a:r>
              <a:r>
                <a:rPr lang="en-US" altLang="en-US" b="0">
                  <a:solidFill>
                    <a:srgbClr val="FF0000"/>
                  </a:solidFill>
                </a:rPr>
                <a:t> 7</a:t>
              </a:r>
              <a:r>
                <a:rPr lang="en-US" altLang="en-US" b="0"/>
                <a:t> </a:t>
              </a:r>
              <a:endParaRPr lang="en-US" altLang="en-US" b="0">
                <a:solidFill>
                  <a:srgbClr val="FF0000"/>
                </a:solidFill>
              </a:endParaRPr>
            </a:p>
          </p:txBody>
        </p:sp>
        <p:sp>
          <p:nvSpPr>
            <p:cNvPr id="13323" name="Text Box 16"/>
            <p:cNvSpPr txBox="1">
              <a:spLocks noChangeArrowheads="1"/>
            </p:cNvSpPr>
            <p:nvPr/>
          </p:nvSpPr>
          <p:spPr bwMode="auto">
            <a:xfrm>
              <a:off x="929" y="2767"/>
              <a:ext cx="17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b="0">
                  <a:solidFill>
                    <a:srgbClr val="FF0000"/>
                  </a:solidFill>
                  <a:sym typeface="Wingdings" pitchFamily="2" charset="2"/>
                </a:rPr>
                <a:t></a:t>
              </a:r>
            </a:p>
          </p:txBody>
        </p:sp>
        <p:sp>
          <p:nvSpPr>
            <p:cNvPr id="13324" name="Text Box 17"/>
            <p:cNvSpPr txBox="1">
              <a:spLocks noChangeArrowheads="1"/>
            </p:cNvSpPr>
            <p:nvPr/>
          </p:nvSpPr>
          <p:spPr bwMode="auto">
            <a:xfrm>
              <a:off x="2791" y="2816"/>
              <a:ext cx="21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400" b="0">
                  <a:solidFill>
                    <a:srgbClr val="FF0000"/>
                  </a:solidFill>
                </a:rPr>
                <a:t> </a:t>
              </a:r>
              <a:r>
                <a:rPr lang="en-US" altLang="en-US" sz="1600" b="0">
                  <a:solidFill>
                    <a:srgbClr val="FF0000"/>
                  </a:solidFill>
                  <a:sym typeface="Wingdings" pitchFamily="2" charset="2"/>
                </a:rPr>
                <a:t></a:t>
              </a:r>
            </a:p>
          </p:txBody>
        </p:sp>
        <p:sp>
          <p:nvSpPr>
            <p:cNvPr id="13325" name="Text Box 18"/>
            <p:cNvSpPr txBox="1">
              <a:spLocks noChangeArrowheads="1"/>
            </p:cNvSpPr>
            <p:nvPr/>
          </p:nvSpPr>
          <p:spPr bwMode="auto">
            <a:xfrm>
              <a:off x="2000" y="2792"/>
              <a:ext cx="17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b="0">
                  <a:solidFill>
                    <a:srgbClr val="3333FF"/>
                  </a:solidFill>
                  <a:sym typeface="Wingdings" pitchFamily="2" charset="2"/>
                </a:rPr>
                <a:t></a:t>
              </a:r>
            </a:p>
          </p:txBody>
        </p:sp>
        <p:sp>
          <p:nvSpPr>
            <p:cNvPr id="13326" name="Freeform 24"/>
            <p:cNvSpPr>
              <a:spLocks/>
            </p:cNvSpPr>
            <p:nvPr/>
          </p:nvSpPr>
          <p:spPr bwMode="auto">
            <a:xfrm rot="544290">
              <a:off x="2304" y="3024"/>
              <a:ext cx="384" cy="240"/>
            </a:xfrm>
            <a:custGeom>
              <a:avLst/>
              <a:gdLst>
                <a:gd name="T0" fmla="*/ 384 w 240"/>
                <a:gd name="T1" fmla="*/ 0 h 152"/>
                <a:gd name="T2" fmla="*/ 230 w 240"/>
                <a:gd name="T3" fmla="*/ 227 h 152"/>
                <a:gd name="T4" fmla="*/ 0 w 240"/>
                <a:gd name="T5" fmla="*/ 76 h 152"/>
                <a:gd name="T6" fmla="*/ 0 60000 65536"/>
                <a:gd name="T7" fmla="*/ 0 60000 65536"/>
                <a:gd name="T8" fmla="*/ 0 60000 65536"/>
                <a:gd name="T9" fmla="*/ 0 w 240"/>
                <a:gd name="T10" fmla="*/ 0 h 152"/>
                <a:gd name="T11" fmla="*/ 240 w 240"/>
                <a:gd name="T12" fmla="*/ 152 h 15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152">
                  <a:moveTo>
                    <a:pt x="240" y="0"/>
                  </a:moveTo>
                  <a:cubicBezTo>
                    <a:pt x="212" y="68"/>
                    <a:pt x="184" y="136"/>
                    <a:pt x="144" y="144"/>
                  </a:cubicBezTo>
                  <a:cubicBezTo>
                    <a:pt x="104" y="152"/>
                    <a:pt x="24" y="64"/>
                    <a:pt x="0" y="48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7" name="Freeform 25"/>
            <p:cNvSpPr>
              <a:spLocks/>
            </p:cNvSpPr>
            <p:nvPr/>
          </p:nvSpPr>
          <p:spPr bwMode="auto">
            <a:xfrm>
              <a:off x="1392" y="3042"/>
              <a:ext cx="528" cy="192"/>
            </a:xfrm>
            <a:custGeom>
              <a:avLst/>
              <a:gdLst>
                <a:gd name="T0" fmla="*/ 0 w 528"/>
                <a:gd name="T1" fmla="*/ 0 h 192"/>
                <a:gd name="T2" fmla="*/ 144 w 528"/>
                <a:gd name="T3" fmla="*/ 192 h 192"/>
                <a:gd name="T4" fmla="*/ 528 w 528"/>
                <a:gd name="T5" fmla="*/ 0 h 192"/>
                <a:gd name="T6" fmla="*/ 0 60000 65536"/>
                <a:gd name="T7" fmla="*/ 0 60000 65536"/>
                <a:gd name="T8" fmla="*/ 0 60000 65536"/>
                <a:gd name="T9" fmla="*/ 0 w 528"/>
                <a:gd name="T10" fmla="*/ 0 h 192"/>
                <a:gd name="T11" fmla="*/ 528 w 528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28" h="192">
                  <a:moveTo>
                    <a:pt x="0" y="0"/>
                  </a:moveTo>
                  <a:cubicBezTo>
                    <a:pt x="28" y="96"/>
                    <a:pt x="56" y="192"/>
                    <a:pt x="144" y="192"/>
                  </a:cubicBezTo>
                  <a:cubicBezTo>
                    <a:pt x="232" y="192"/>
                    <a:pt x="380" y="96"/>
                    <a:pt x="528" y="0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8" name="Line 26"/>
            <p:cNvSpPr>
              <a:spLocks noChangeShapeType="1"/>
            </p:cNvSpPr>
            <p:nvPr/>
          </p:nvSpPr>
          <p:spPr bwMode="auto">
            <a:xfrm flipV="1">
              <a:off x="864" y="2448"/>
              <a:ext cx="384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9" name="Line 27"/>
            <p:cNvSpPr>
              <a:spLocks noChangeShapeType="1"/>
            </p:cNvSpPr>
            <p:nvPr/>
          </p:nvSpPr>
          <p:spPr bwMode="auto">
            <a:xfrm>
              <a:off x="1239" y="2448"/>
              <a:ext cx="96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0" name="Line 29"/>
            <p:cNvSpPr>
              <a:spLocks noChangeShapeType="1"/>
            </p:cNvSpPr>
            <p:nvPr/>
          </p:nvSpPr>
          <p:spPr bwMode="auto">
            <a:xfrm>
              <a:off x="2640" y="2448"/>
              <a:ext cx="384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1" name="Line 30"/>
            <p:cNvSpPr>
              <a:spLocks noChangeShapeType="1"/>
            </p:cNvSpPr>
            <p:nvPr/>
          </p:nvSpPr>
          <p:spPr bwMode="auto">
            <a:xfrm>
              <a:off x="2640" y="2448"/>
              <a:ext cx="48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4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8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27" grpId="0"/>
      <p:bldP spid="184339" grpId="0"/>
      <p:bldP spid="18434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5"/>
          <p:cNvSpPr txBox="1">
            <a:spLocks noChangeArrowheads="1"/>
          </p:cNvSpPr>
          <p:nvPr/>
        </p:nvSpPr>
        <p:spPr bwMode="auto">
          <a:xfrm>
            <a:off x="669925" y="1752600"/>
            <a:ext cx="8474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Determine whether each trinomial is a perfect square. If so, factor. If not explain.</a:t>
            </a:r>
          </a:p>
        </p:txBody>
      </p:sp>
      <p:sp>
        <p:nvSpPr>
          <p:cNvPr id="14339" name="Text Box 6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1b Continued 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85351" name="Text Box 7"/>
          <p:cNvSpPr txBox="1">
            <a:spLocks noChangeArrowheads="1"/>
          </p:cNvSpPr>
          <p:nvPr/>
        </p:nvSpPr>
        <p:spPr bwMode="auto">
          <a:xfrm>
            <a:off x="762000" y="2659063"/>
            <a:ext cx="3856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Method 2 </a:t>
            </a:r>
            <a:r>
              <a:rPr lang="en-US" altLang="en-US" b="0"/>
              <a:t>Use the rule.</a:t>
            </a:r>
          </a:p>
        </p:txBody>
      </p:sp>
      <p:sp>
        <p:nvSpPr>
          <p:cNvPr id="185352" name="Text Box 8"/>
          <p:cNvSpPr txBox="1">
            <a:spLocks noChangeArrowheads="1"/>
          </p:cNvSpPr>
          <p:nvPr/>
        </p:nvSpPr>
        <p:spPr bwMode="auto">
          <a:xfrm>
            <a:off x="4570413" y="3200400"/>
            <a:ext cx="1724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a = 1, b = 7</a:t>
            </a:r>
          </a:p>
        </p:txBody>
      </p:sp>
      <p:sp>
        <p:nvSpPr>
          <p:cNvPr id="185353" name="Text Box 9"/>
          <p:cNvSpPr txBox="1">
            <a:spLocks noChangeArrowheads="1"/>
          </p:cNvSpPr>
          <p:nvPr/>
        </p:nvSpPr>
        <p:spPr bwMode="auto">
          <a:xfrm>
            <a:off x="762000" y="3937000"/>
            <a:ext cx="350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)</a:t>
            </a:r>
            <a:r>
              <a:rPr lang="en-US" altLang="en-US" b="0" baseline="30000"/>
              <a:t>2</a:t>
            </a:r>
            <a:r>
              <a:rPr lang="en-US" altLang="en-US" b="0" i="1"/>
              <a:t> – </a:t>
            </a:r>
            <a:r>
              <a:rPr lang="en-US" altLang="en-US" b="0"/>
              <a:t>2(</a:t>
            </a:r>
            <a:r>
              <a:rPr lang="en-US" altLang="en-US" b="0" i="1"/>
              <a:t>x</a:t>
            </a:r>
            <a:r>
              <a:rPr lang="en-US" altLang="en-US" b="0"/>
              <a:t>)(7)</a:t>
            </a:r>
            <a:r>
              <a:rPr lang="en-US" altLang="en-US" b="0" i="1"/>
              <a:t> + </a:t>
            </a:r>
            <a:r>
              <a:rPr lang="en-US" altLang="en-US" b="0"/>
              <a:t>7</a:t>
            </a:r>
            <a:r>
              <a:rPr lang="en-US" altLang="en-US" b="0" baseline="30000"/>
              <a:t>2</a:t>
            </a:r>
            <a:endParaRPr lang="en-US" altLang="en-US" b="0"/>
          </a:p>
        </p:txBody>
      </p:sp>
      <p:sp>
        <p:nvSpPr>
          <p:cNvPr id="185354" name="Text Box 10"/>
          <p:cNvSpPr txBox="1">
            <a:spLocks noChangeArrowheads="1"/>
          </p:cNvSpPr>
          <p:nvPr/>
        </p:nvSpPr>
        <p:spPr bwMode="auto">
          <a:xfrm>
            <a:off x="1828800" y="4724400"/>
            <a:ext cx="1373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/>
              <a:t> – 7)</a:t>
            </a:r>
            <a:r>
              <a:rPr lang="en-US" altLang="en-US" b="0" baseline="30000"/>
              <a:t>2</a:t>
            </a:r>
            <a:endParaRPr lang="en-US" altLang="en-US" b="0"/>
          </a:p>
        </p:txBody>
      </p:sp>
      <p:sp>
        <p:nvSpPr>
          <p:cNvPr id="185355" name="Text Box 11"/>
          <p:cNvSpPr txBox="1">
            <a:spLocks noChangeArrowheads="1"/>
          </p:cNvSpPr>
          <p:nvPr/>
        </p:nvSpPr>
        <p:spPr bwMode="auto">
          <a:xfrm>
            <a:off x="4570413" y="3902075"/>
            <a:ext cx="3352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Write the trinomial as a</a:t>
            </a:r>
            <a:r>
              <a:rPr lang="en-US" altLang="en-US" b="0" i="1" baseline="30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 – 2ab + b</a:t>
            </a:r>
            <a:r>
              <a:rPr lang="en-US" altLang="en-US" b="0" i="1" baseline="30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.</a:t>
            </a:r>
          </a:p>
        </p:txBody>
      </p:sp>
      <p:sp>
        <p:nvSpPr>
          <p:cNvPr id="185356" name="Text Box 12"/>
          <p:cNvSpPr txBox="1">
            <a:spLocks noChangeArrowheads="1"/>
          </p:cNvSpPr>
          <p:nvPr/>
        </p:nvSpPr>
        <p:spPr bwMode="auto">
          <a:xfrm>
            <a:off x="4570413" y="4724400"/>
            <a:ext cx="457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Write the trinomial as (a – b)</a:t>
            </a:r>
            <a:r>
              <a:rPr lang="en-US" altLang="en-US" b="0" i="1" baseline="30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.</a:t>
            </a:r>
          </a:p>
        </p:txBody>
      </p:sp>
      <p:sp>
        <p:nvSpPr>
          <p:cNvPr id="185357" name="Text Box 13"/>
          <p:cNvSpPr txBox="1">
            <a:spLocks noChangeArrowheads="1"/>
          </p:cNvSpPr>
          <p:nvPr/>
        </p:nvSpPr>
        <p:spPr bwMode="auto">
          <a:xfrm>
            <a:off x="1100138" y="3195638"/>
            <a:ext cx="2395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1"/>
              <a:t>x</a:t>
            </a:r>
            <a:r>
              <a:rPr lang="en-US" altLang="en-US" b="0" baseline="30000"/>
              <a:t>2 </a:t>
            </a:r>
            <a:r>
              <a:rPr lang="en-US" altLang="en-US" b="0"/>
              <a:t> – 14</a:t>
            </a:r>
            <a:r>
              <a:rPr lang="en-US" altLang="en-US" b="0" i="1"/>
              <a:t>x</a:t>
            </a:r>
            <a:r>
              <a:rPr lang="en-US" altLang="en-US" b="0"/>
              <a:t> + 49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5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5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5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5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85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85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85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51" grpId="0"/>
      <p:bldP spid="185352" grpId="0"/>
      <p:bldP spid="185353" grpId="0"/>
      <p:bldP spid="185354" grpId="0"/>
      <p:bldP spid="185355" grpId="0"/>
      <p:bldP spid="185356" grpId="0"/>
      <p:bldP spid="18535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5"/>
          <p:cNvSpPr txBox="1">
            <a:spLocks noChangeArrowheads="1"/>
          </p:cNvSpPr>
          <p:nvPr/>
        </p:nvSpPr>
        <p:spPr bwMode="auto">
          <a:xfrm>
            <a:off x="381000" y="1676400"/>
            <a:ext cx="8474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Determine whether each trinomial is a perfect square. If so, factor. If not explain.</a:t>
            </a:r>
          </a:p>
        </p:txBody>
      </p:sp>
      <p:sp>
        <p:nvSpPr>
          <p:cNvPr id="15363" name="Text Box 6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1c 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86379" name="Text Box 11"/>
          <p:cNvSpPr txBox="1">
            <a:spLocks noChangeArrowheads="1"/>
          </p:cNvSpPr>
          <p:nvPr/>
        </p:nvSpPr>
        <p:spPr bwMode="auto">
          <a:xfrm>
            <a:off x="381000" y="2667000"/>
            <a:ext cx="2241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9</a:t>
            </a:r>
            <a:r>
              <a:rPr lang="en-US" altLang="en-US" i="1"/>
              <a:t>x</a:t>
            </a:r>
            <a:r>
              <a:rPr lang="en-US" altLang="en-US" baseline="30000"/>
              <a:t>2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6</a:t>
            </a:r>
            <a:r>
              <a:rPr lang="en-US" altLang="en-US" i="1"/>
              <a:t>x</a:t>
            </a:r>
            <a:r>
              <a:rPr lang="en-US" altLang="en-US"/>
              <a:t> + 4</a:t>
            </a:r>
          </a:p>
        </p:txBody>
      </p:sp>
      <p:sp>
        <p:nvSpPr>
          <p:cNvPr id="186380" name="Text Box 12"/>
          <p:cNvSpPr txBox="1">
            <a:spLocks noChangeArrowheads="1"/>
          </p:cNvSpPr>
          <p:nvPr/>
        </p:nvSpPr>
        <p:spPr bwMode="auto">
          <a:xfrm>
            <a:off x="912813" y="3276600"/>
            <a:ext cx="3609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9</a:t>
            </a:r>
            <a:r>
              <a:rPr lang="en-US" altLang="en-US" b="0" i="1"/>
              <a:t>x</a:t>
            </a:r>
            <a:r>
              <a:rPr lang="en-US" altLang="en-US" b="0" baseline="30000"/>
              <a:t>2              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/>
              <a:t>6</a:t>
            </a:r>
            <a:r>
              <a:rPr lang="en-US" altLang="en-US" b="0" i="1"/>
              <a:t>x</a:t>
            </a:r>
            <a:r>
              <a:rPr lang="en-US" altLang="en-US" b="0"/>
              <a:t>        +4</a:t>
            </a:r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533400" y="3657600"/>
            <a:ext cx="4724400" cy="1066800"/>
            <a:chOff x="432" y="2304"/>
            <a:chExt cx="2880" cy="672"/>
          </a:xfrm>
        </p:grpSpPr>
        <p:sp>
          <p:nvSpPr>
            <p:cNvPr id="15371" name="Text Box 15"/>
            <p:cNvSpPr txBox="1">
              <a:spLocks noChangeArrowheads="1"/>
            </p:cNvSpPr>
            <p:nvPr/>
          </p:nvSpPr>
          <p:spPr bwMode="auto">
            <a:xfrm>
              <a:off x="432" y="2496"/>
              <a:ext cx="8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FF0000"/>
                  </a:solidFill>
                </a:rPr>
                <a:t>3</a:t>
              </a:r>
              <a:r>
                <a:rPr lang="en-US" altLang="en-US" b="0" i="1">
                  <a:solidFill>
                    <a:srgbClr val="FF0000"/>
                  </a:solidFill>
                </a:rPr>
                <a:t>x </a:t>
              </a:r>
              <a:r>
                <a:rPr lang="en-US" altLang="en-US" b="0" i="1"/>
                <a:t>   </a:t>
              </a:r>
              <a:r>
                <a:rPr lang="en-US" altLang="en-US" b="0">
                  <a:solidFill>
                    <a:srgbClr val="FF0000"/>
                  </a:solidFill>
                </a:rPr>
                <a:t>3</a:t>
              </a:r>
              <a:r>
                <a:rPr lang="en-US" altLang="en-US" b="0" i="1">
                  <a:solidFill>
                    <a:srgbClr val="FF0000"/>
                  </a:solidFill>
                </a:rPr>
                <a:t>x</a:t>
              </a:r>
              <a:endParaRPr lang="en-US" altLang="en-US" b="0">
                <a:solidFill>
                  <a:srgbClr val="FF0000"/>
                </a:solidFill>
              </a:endParaRPr>
            </a:p>
          </p:txBody>
        </p:sp>
        <p:sp>
          <p:nvSpPr>
            <p:cNvPr id="15372" name="Text Box 16"/>
            <p:cNvSpPr txBox="1">
              <a:spLocks noChangeArrowheads="1"/>
            </p:cNvSpPr>
            <p:nvPr/>
          </p:nvSpPr>
          <p:spPr bwMode="auto">
            <a:xfrm>
              <a:off x="1104" y="2496"/>
              <a:ext cx="129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0">
                  <a:solidFill>
                    <a:srgbClr val="3333FF"/>
                  </a:solidFill>
                </a:rPr>
                <a:t>    2(3</a:t>
              </a:r>
              <a:r>
                <a:rPr lang="en-US" altLang="en-US" b="0" i="1">
                  <a:solidFill>
                    <a:srgbClr val="3333FF"/>
                  </a:solidFill>
                </a:rPr>
                <a:t>x</a:t>
              </a:r>
              <a:r>
                <a:rPr lang="en-US" altLang="en-US" b="0"/>
                <a:t>   </a:t>
              </a:r>
              <a:r>
                <a:rPr lang="en-US" altLang="en-US" b="0">
                  <a:solidFill>
                    <a:srgbClr val="3333FF"/>
                  </a:solidFill>
                </a:rPr>
                <a:t>2) </a:t>
              </a:r>
            </a:p>
          </p:txBody>
        </p:sp>
        <p:sp>
          <p:nvSpPr>
            <p:cNvPr id="15373" name="Text Box 17"/>
            <p:cNvSpPr txBox="1">
              <a:spLocks noChangeArrowheads="1"/>
            </p:cNvSpPr>
            <p:nvPr/>
          </p:nvSpPr>
          <p:spPr bwMode="auto">
            <a:xfrm>
              <a:off x="2369" y="2526"/>
              <a:ext cx="94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0">
                  <a:solidFill>
                    <a:srgbClr val="FF0000"/>
                  </a:solidFill>
                </a:rPr>
                <a:t>  2</a:t>
              </a:r>
              <a:r>
                <a:rPr lang="en-US" altLang="en-US" b="0"/>
                <a:t>   </a:t>
              </a:r>
              <a:r>
                <a:rPr lang="en-US" altLang="en-US" b="0">
                  <a:solidFill>
                    <a:srgbClr val="FF0000"/>
                  </a:solidFill>
                </a:rPr>
                <a:t> 2</a:t>
              </a:r>
              <a:r>
                <a:rPr lang="en-US" altLang="en-US" b="0"/>
                <a:t> </a:t>
              </a:r>
              <a:endParaRPr lang="en-US" altLang="en-US" b="0">
                <a:solidFill>
                  <a:srgbClr val="FF0000"/>
                </a:solidFill>
              </a:endParaRPr>
            </a:p>
          </p:txBody>
        </p:sp>
        <p:sp>
          <p:nvSpPr>
            <p:cNvPr id="15374" name="Line 18"/>
            <p:cNvSpPr>
              <a:spLocks noChangeShapeType="1"/>
            </p:cNvSpPr>
            <p:nvPr/>
          </p:nvSpPr>
          <p:spPr bwMode="auto">
            <a:xfrm flipH="1" flipV="1">
              <a:off x="2784" y="2304"/>
              <a:ext cx="144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5" name="Line 19"/>
            <p:cNvSpPr>
              <a:spLocks noChangeShapeType="1"/>
            </p:cNvSpPr>
            <p:nvPr/>
          </p:nvSpPr>
          <p:spPr bwMode="auto">
            <a:xfrm flipH="1">
              <a:off x="2688" y="2304"/>
              <a:ext cx="96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6" name="Freeform 20"/>
            <p:cNvSpPr>
              <a:spLocks/>
            </p:cNvSpPr>
            <p:nvPr/>
          </p:nvSpPr>
          <p:spPr bwMode="auto">
            <a:xfrm>
              <a:off x="2304" y="2824"/>
              <a:ext cx="240" cy="152"/>
            </a:xfrm>
            <a:custGeom>
              <a:avLst/>
              <a:gdLst>
                <a:gd name="T0" fmla="*/ 240 w 240"/>
                <a:gd name="T1" fmla="*/ 0 h 152"/>
                <a:gd name="T2" fmla="*/ 144 w 240"/>
                <a:gd name="T3" fmla="*/ 144 h 152"/>
                <a:gd name="T4" fmla="*/ 0 w 240"/>
                <a:gd name="T5" fmla="*/ 48 h 152"/>
                <a:gd name="T6" fmla="*/ 0 60000 65536"/>
                <a:gd name="T7" fmla="*/ 0 60000 65536"/>
                <a:gd name="T8" fmla="*/ 0 60000 65536"/>
                <a:gd name="T9" fmla="*/ 0 w 240"/>
                <a:gd name="T10" fmla="*/ 0 h 152"/>
                <a:gd name="T11" fmla="*/ 240 w 240"/>
                <a:gd name="T12" fmla="*/ 152 h 15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152">
                  <a:moveTo>
                    <a:pt x="240" y="0"/>
                  </a:moveTo>
                  <a:cubicBezTo>
                    <a:pt x="212" y="68"/>
                    <a:pt x="184" y="136"/>
                    <a:pt x="144" y="144"/>
                  </a:cubicBezTo>
                  <a:cubicBezTo>
                    <a:pt x="104" y="152"/>
                    <a:pt x="24" y="64"/>
                    <a:pt x="0" y="48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7" name="Freeform 21"/>
            <p:cNvSpPr>
              <a:spLocks/>
            </p:cNvSpPr>
            <p:nvPr/>
          </p:nvSpPr>
          <p:spPr bwMode="auto">
            <a:xfrm>
              <a:off x="576" y="2352"/>
              <a:ext cx="384" cy="144"/>
            </a:xfrm>
            <a:custGeom>
              <a:avLst/>
              <a:gdLst>
                <a:gd name="T0" fmla="*/ 0 w 384"/>
                <a:gd name="T1" fmla="*/ 144 h 144"/>
                <a:gd name="T2" fmla="*/ 192 w 384"/>
                <a:gd name="T3" fmla="*/ 0 h 144"/>
                <a:gd name="T4" fmla="*/ 384 w 384"/>
                <a:gd name="T5" fmla="*/ 144 h 144"/>
                <a:gd name="T6" fmla="*/ 0 60000 65536"/>
                <a:gd name="T7" fmla="*/ 0 60000 65536"/>
                <a:gd name="T8" fmla="*/ 0 60000 65536"/>
                <a:gd name="T9" fmla="*/ 0 w 384"/>
                <a:gd name="T10" fmla="*/ 0 h 144"/>
                <a:gd name="T11" fmla="*/ 384 w 384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144">
                  <a:moveTo>
                    <a:pt x="0" y="144"/>
                  </a:moveTo>
                  <a:cubicBezTo>
                    <a:pt x="64" y="72"/>
                    <a:pt x="128" y="0"/>
                    <a:pt x="192" y="0"/>
                  </a:cubicBezTo>
                  <a:cubicBezTo>
                    <a:pt x="256" y="0"/>
                    <a:pt x="352" y="120"/>
                    <a:pt x="384" y="144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8" name="Freeform 22"/>
            <p:cNvSpPr>
              <a:spLocks/>
            </p:cNvSpPr>
            <p:nvPr/>
          </p:nvSpPr>
          <p:spPr bwMode="auto">
            <a:xfrm>
              <a:off x="1104" y="2784"/>
              <a:ext cx="528" cy="192"/>
            </a:xfrm>
            <a:custGeom>
              <a:avLst/>
              <a:gdLst>
                <a:gd name="T0" fmla="*/ 0 w 528"/>
                <a:gd name="T1" fmla="*/ 0 h 192"/>
                <a:gd name="T2" fmla="*/ 144 w 528"/>
                <a:gd name="T3" fmla="*/ 192 h 192"/>
                <a:gd name="T4" fmla="*/ 528 w 528"/>
                <a:gd name="T5" fmla="*/ 0 h 192"/>
                <a:gd name="T6" fmla="*/ 0 60000 65536"/>
                <a:gd name="T7" fmla="*/ 0 60000 65536"/>
                <a:gd name="T8" fmla="*/ 0 60000 65536"/>
                <a:gd name="T9" fmla="*/ 0 w 528"/>
                <a:gd name="T10" fmla="*/ 0 h 192"/>
                <a:gd name="T11" fmla="*/ 528 w 528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28" h="192">
                  <a:moveTo>
                    <a:pt x="0" y="0"/>
                  </a:moveTo>
                  <a:cubicBezTo>
                    <a:pt x="28" y="96"/>
                    <a:pt x="56" y="192"/>
                    <a:pt x="144" y="192"/>
                  </a:cubicBezTo>
                  <a:cubicBezTo>
                    <a:pt x="232" y="192"/>
                    <a:pt x="380" y="96"/>
                    <a:pt x="528" y="0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9" name="Text Box 23"/>
            <p:cNvSpPr txBox="1">
              <a:spLocks noChangeArrowheads="1"/>
            </p:cNvSpPr>
            <p:nvPr/>
          </p:nvSpPr>
          <p:spPr bwMode="auto">
            <a:xfrm>
              <a:off x="767" y="2544"/>
              <a:ext cx="16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b="0">
                  <a:solidFill>
                    <a:srgbClr val="FF0000"/>
                  </a:solidFill>
                  <a:sym typeface="Wingdings" pitchFamily="2" charset="2"/>
                </a:rPr>
                <a:t></a:t>
              </a:r>
            </a:p>
          </p:txBody>
        </p:sp>
        <p:sp>
          <p:nvSpPr>
            <p:cNvPr id="15380" name="Text Box 24"/>
            <p:cNvSpPr txBox="1">
              <a:spLocks noChangeArrowheads="1"/>
            </p:cNvSpPr>
            <p:nvPr/>
          </p:nvSpPr>
          <p:spPr bwMode="auto">
            <a:xfrm>
              <a:off x="2695" y="2576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400" b="0">
                  <a:solidFill>
                    <a:srgbClr val="FF0000"/>
                  </a:solidFill>
                </a:rPr>
                <a:t> </a:t>
              </a:r>
              <a:r>
                <a:rPr lang="en-US" altLang="en-US" sz="1600" b="0">
                  <a:solidFill>
                    <a:srgbClr val="FF0000"/>
                  </a:solidFill>
                  <a:sym typeface="Wingdings" pitchFamily="2" charset="2"/>
                </a:rPr>
                <a:t></a:t>
              </a:r>
            </a:p>
          </p:txBody>
        </p:sp>
        <p:sp>
          <p:nvSpPr>
            <p:cNvPr id="15381" name="Text Box 25"/>
            <p:cNvSpPr txBox="1">
              <a:spLocks noChangeArrowheads="1"/>
            </p:cNvSpPr>
            <p:nvPr/>
          </p:nvSpPr>
          <p:spPr bwMode="auto">
            <a:xfrm>
              <a:off x="1904" y="2552"/>
              <a:ext cx="16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b="0">
                  <a:solidFill>
                    <a:srgbClr val="3333FF"/>
                  </a:solidFill>
                  <a:sym typeface="Wingdings" pitchFamily="2" charset="2"/>
                </a:rPr>
                <a:t></a:t>
              </a:r>
            </a:p>
          </p:txBody>
        </p:sp>
      </p:grpSp>
      <p:sp>
        <p:nvSpPr>
          <p:cNvPr id="186394" name="Text Box 26"/>
          <p:cNvSpPr txBox="1">
            <a:spLocks noChangeArrowheads="1"/>
          </p:cNvSpPr>
          <p:nvPr/>
        </p:nvSpPr>
        <p:spPr bwMode="auto">
          <a:xfrm>
            <a:off x="5813425" y="4024313"/>
            <a:ext cx="2339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2(3x)(4) ≠ – 6x </a:t>
            </a:r>
          </a:p>
        </p:txBody>
      </p:sp>
      <p:grpSp>
        <p:nvGrpSpPr>
          <p:cNvPr id="3" name="Group 33"/>
          <p:cNvGrpSpPr>
            <a:grpSpLocks/>
          </p:cNvGrpSpPr>
          <p:nvPr/>
        </p:nvGrpSpPr>
        <p:grpSpPr bwMode="auto">
          <a:xfrm>
            <a:off x="685800" y="5060950"/>
            <a:ext cx="7864475" cy="822325"/>
            <a:chOff x="432" y="3188"/>
            <a:chExt cx="4954" cy="518"/>
          </a:xfrm>
        </p:grpSpPr>
        <p:sp>
          <p:nvSpPr>
            <p:cNvPr id="15369" name="Text Box 28"/>
            <p:cNvSpPr txBox="1">
              <a:spLocks noChangeArrowheads="1"/>
            </p:cNvSpPr>
            <p:nvPr/>
          </p:nvSpPr>
          <p:spPr bwMode="auto">
            <a:xfrm>
              <a:off x="432" y="3188"/>
              <a:ext cx="4954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b="0"/>
                <a:t>9</a:t>
              </a:r>
              <a:r>
                <a:rPr lang="en-US" altLang="en-US" b="0" i="1"/>
                <a:t>x</a:t>
              </a:r>
              <a:r>
                <a:rPr lang="en-US" altLang="en-US" b="0" baseline="30000"/>
                <a:t>2</a:t>
              </a:r>
              <a:r>
                <a:rPr lang="en-US" altLang="en-US" b="0"/>
                <a:t> </a:t>
              </a:r>
              <a:r>
                <a:rPr lang="en-US" altLang="en-US" b="0">
                  <a:latin typeface="Arial" charset="0"/>
                </a:rPr>
                <a:t>–</a:t>
              </a:r>
              <a:r>
                <a:rPr lang="en-US" altLang="en-US" b="0"/>
                <a:t> 6</a:t>
              </a:r>
              <a:r>
                <a:rPr lang="en-US" altLang="en-US" b="0" i="1"/>
                <a:t>x</a:t>
              </a:r>
              <a:r>
                <a:rPr lang="en-US" altLang="en-US" b="0"/>
                <a:t> + 4 is not a perfect-square trinomial because </a:t>
              </a:r>
              <a:r>
                <a:rPr lang="en-US" altLang="en-US" b="0">
                  <a:latin typeface="Arial" charset="0"/>
                </a:rPr>
                <a:t>–</a:t>
              </a:r>
              <a:r>
                <a:rPr lang="en-US" altLang="en-US" b="0"/>
                <a:t>6</a:t>
              </a:r>
              <a:r>
                <a:rPr lang="en-US" altLang="en-US" b="0" i="1"/>
                <a:t>x</a:t>
              </a:r>
              <a:r>
                <a:rPr lang="en-US" altLang="en-US" b="0"/>
                <a:t> ≠ 2(3</a:t>
              </a:r>
              <a:r>
                <a:rPr lang="en-US" altLang="en-US" b="0" i="1"/>
                <a:t>x</a:t>
              </a:r>
              <a:r>
                <a:rPr lang="en-US" altLang="en-US" b="0"/>
                <a:t>   2)</a:t>
              </a:r>
              <a:endParaRPr lang="en-US" altLang="en-US" b="0" i="1"/>
            </a:p>
          </p:txBody>
        </p:sp>
        <p:sp>
          <p:nvSpPr>
            <p:cNvPr id="15370" name="Text Box 30"/>
            <p:cNvSpPr txBox="1">
              <a:spLocks noChangeArrowheads="1"/>
            </p:cNvSpPr>
            <p:nvPr/>
          </p:nvSpPr>
          <p:spPr bwMode="auto">
            <a:xfrm>
              <a:off x="2399" y="3467"/>
              <a:ext cx="17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>
                  <a:sym typeface="Wingdings" pitchFamily="2" charset="2"/>
                </a:rPr>
                <a:t>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6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86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379" grpId="0"/>
      <p:bldP spid="186380" grpId="0"/>
      <p:bldP spid="18639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76400"/>
            <a:ext cx="935038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Text Box 6"/>
          <p:cNvSpPr txBox="1">
            <a:spLocks noChangeArrowheads="1"/>
          </p:cNvSpPr>
          <p:nvPr/>
        </p:nvSpPr>
        <p:spPr bwMode="auto">
          <a:xfrm>
            <a:off x="990600" y="1570038"/>
            <a:ext cx="7543800" cy="2392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en-US"/>
              <a:t>A square piece of cloth must be cut to make a tablecloth. The area needed is (16</a:t>
            </a:r>
            <a:r>
              <a:rPr lang="en-US" altLang="en-US" i="1"/>
              <a:t>x</a:t>
            </a:r>
            <a:r>
              <a:rPr lang="en-US" altLang="en-US" baseline="30000"/>
              <a:t>2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24</a:t>
            </a:r>
            <a:r>
              <a:rPr lang="en-US" altLang="en-US" i="1"/>
              <a:t>x</a:t>
            </a:r>
            <a:r>
              <a:rPr lang="en-US" altLang="en-US"/>
              <a:t> + 9) in</a:t>
            </a:r>
            <a:r>
              <a:rPr lang="en-US" altLang="en-US" baseline="30000"/>
              <a:t>2</a:t>
            </a:r>
            <a:r>
              <a:rPr lang="en-US" altLang="en-US"/>
              <a:t>. The dimensions of the cloth are of the form </a:t>
            </a:r>
            <a:r>
              <a:rPr lang="en-US" altLang="en-US" i="1"/>
              <a:t>cx </a:t>
            </a:r>
            <a:r>
              <a:rPr lang="en-US" altLang="en-US" i="1">
                <a:latin typeface="Arial" charset="0"/>
              </a:rPr>
              <a:t>–</a:t>
            </a:r>
            <a:r>
              <a:rPr lang="en-US" altLang="en-US" i="1"/>
              <a:t> d, </a:t>
            </a:r>
            <a:r>
              <a:rPr lang="en-US" altLang="en-US"/>
              <a:t>where</a:t>
            </a:r>
            <a:r>
              <a:rPr lang="en-US" altLang="en-US" i="1"/>
              <a:t> c </a:t>
            </a:r>
            <a:r>
              <a:rPr lang="en-US" altLang="en-US"/>
              <a:t>and </a:t>
            </a:r>
            <a:r>
              <a:rPr lang="en-US" altLang="en-US" i="1"/>
              <a:t>d</a:t>
            </a:r>
            <a:r>
              <a:rPr lang="en-US" altLang="en-US"/>
              <a:t> are whole numbers. Find an expression for the perimeter of the cloth. Find the perimeter when </a:t>
            </a:r>
            <a:r>
              <a:rPr lang="en-US" altLang="en-US" i="1"/>
              <a:t>x</a:t>
            </a:r>
            <a:r>
              <a:rPr lang="en-US" altLang="en-US"/>
              <a:t> = 11 inches.</a:t>
            </a:r>
            <a:endParaRPr lang="en-US" altLang="en-US" i="1"/>
          </a:p>
        </p:txBody>
      </p:sp>
      <p:sp>
        <p:nvSpPr>
          <p:cNvPr id="16388" name="Text Box 14"/>
          <p:cNvSpPr txBox="1">
            <a:spLocks noChangeArrowheads="1"/>
          </p:cNvSpPr>
          <p:nvPr/>
        </p:nvSpPr>
        <p:spPr bwMode="auto">
          <a:xfrm>
            <a:off x="0" y="990600"/>
            <a:ext cx="906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2: </a:t>
            </a:r>
            <a:r>
              <a:rPr lang="en-US" altLang="en-US" b="0" i="1">
                <a:solidFill>
                  <a:srgbClr val="800080"/>
                </a:solidFill>
                <a:latin typeface="Arial Black" pitchFamily="34" charset="0"/>
              </a:rPr>
              <a:t>Problem-Solving Application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85800" y="1600200"/>
            <a:ext cx="5324475" cy="762000"/>
            <a:chOff x="180" y="2016"/>
            <a:chExt cx="3354" cy="480"/>
          </a:xfrm>
        </p:grpSpPr>
        <p:grpSp>
          <p:nvGrpSpPr>
            <p:cNvPr id="17416" name="Group 5"/>
            <p:cNvGrpSpPr>
              <a:grpSpLocks/>
            </p:cNvGrpSpPr>
            <p:nvPr/>
          </p:nvGrpSpPr>
          <p:grpSpPr bwMode="auto">
            <a:xfrm>
              <a:off x="341" y="2016"/>
              <a:ext cx="480" cy="480"/>
              <a:chOff x="432" y="528"/>
              <a:chExt cx="480" cy="480"/>
            </a:xfrm>
          </p:grpSpPr>
          <p:pic>
            <p:nvPicPr>
              <p:cNvPr id="17418" name="Picture 6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32" y="528"/>
                <a:ext cx="480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11975" name="Text Box 7"/>
              <p:cNvSpPr txBox="1">
                <a:spLocks noChangeArrowheads="1"/>
              </p:cNvSpPr>
              <p:nvPr/>
            </p:nvSpPr>
            <p:spPr bwMode="auto">
              <a:xfrm>
                <a:off x="494" y="540"/>
                <a:ext cx="25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1</a:t>
                </a:r>
                <a:endParaRPr lang="en-US" b="0"/>
              </a:p>
            </p:txBody>
          </p:sp>
        </p:grpSp>
        <p:sp>
          <p:nvSpPr>
            <p:cNvPr id="17417" name="Text Box 8"/>
            <p:cNvSpPr txBox="1">
              <a:spLocks noChangeArrowheads="1"/>
            </p:cNvSpPr>
            <p:nvPr/>
          </p:nvSpPr>
          <p:spPr bwMode="auto">
            <a:xfrm>
              <a:off x="180" y="2064"/>
              <a:ext cx="335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000"/>
                <a:t>           </a:t>
              </a:r>
              <a:r>
                <a:rPr lang="en-US" altLang="en-US"/>
                <a:t>Understand the Problem</a:t>
              </a:r>
              <a:endParaRPr lang="en-US" altLang="en-US" b="0"/>
            </a:p>
          </p:txBody>
        </p:sp>
      </p:grpSp>
      <p:sp>
        <p:nvSpPr>
          <p:cNvPr id="211977" name="Text Box 9"/>
          <p:cNvSpPr txBox="1">
            <a:spLocks noChangeArrowheads="1"/>
          </p:cNvSpPr>
          <p:nvPr/>
        </p:nvSpPr>
        <p:spPr bwMode="auto">
          <a:xfrm>
            <a:off x="1219200" y="2362200"/>
            <a:ext cx="71786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The </a:t>
            </a:r>
            <a:r>
              <a:rPr lang="en-US" altLang="en-US"/>
              <a:t>answer</a:t>
            </a:r>
            <a:r>
              <a:rPr lang="en-US" altLang="en-US" b="0"/>
              <a:t> will be an expression for the perimeter of the cloth and the value of the expression when </a:t>
            </a:r>
            <a:r>
              <a:rPr lang="en-US" altLang="en-US" b="0" i="1"/>
              <a:t>x</a:t>
            </a:r>
            <a:r>
              <a:rPr lang="en-US" altLang="en-US" b="0"/>
              <a:t> = 11. </a:t>
            </a:r>
          </a:p>
        </p:txBody>
      </p:sp>
      <p:sp>
        <p:nvSpPr>
          <p:cNvPr id="211979" name="Text Box 11"/>
          <p:cNvSpPr txBox="1">
            <a:spLocks noChangeArrowheads="1"/>
          </p:cNvSpPr>
          <p:nvPr/>
        </p:nvSpPr>
        <p:spPr bwMode="auto">
          <a:xfrm>
            <a:off x="1203325" y="3613150"/>
            <a:ext cx="5359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List the </a:t>
            </a:r>
            <a:r>
              <a:rPr lang="en-US" altLang="en-US"/>
              <a:t>important information:</a:t>
            </a:r>
            <a:endParaRPr lang="en-US" altLang="en-US" b="0"/>
          </a:p>
        </p:txBody>
      </p:sp>
      <p:sp>
        <p:nvSpPr>
          <p:cNvPr id="211980" name="Text Box 12"/>
          <p:cNvSpPr txBox="1">
            <a:spLocks noChangeArrowheads="1"/>
          </p:cNvSpPr>
          <p:nvPr/>
        </p:nvSpPr>
        <p:spPr bwMode="auto">
          <a:xfrm>
            <a:off x="1508125" y="4298950"/>
            <a:ext cx="7178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31775" indent="-231775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en-US" b="0"/>
              <a:t>The tablecloth is a square with area </a:t>
            </a:r>
          </a:p>
          <a:p>
            <a:pPr eaLnBrk="1" hangingPunct="1"/>
            <a:r>
              <a:rPr lang="en-US" altLang="en-US" b="0"/>
              <a:t>	(16</a:t>
            </a:r>
            <a:r>
              <a:rPr lang="en-US" altLang="en-US" b="0" i="1"/>
              <a:t>x</a:t>
            </a:r>
            <a:r>
              <a:rPr lang="en-US" altLang="en-US" b="0" baseline="30000"/>
              <a:t>2</a:t>
            </a:r>
            <a:r>
              <a:rPr lang="en-US" altLang="en-US" b="0"/>
              <a:t>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/>
              <a:t> 24</a:t>
            </a:r>
            <a:r>
              <a:rPr lang="en-US" altLang="en-US" b="0" i="1"/>
              <a:t>x</a:t>
            </a:r>
            <a:r>
              <a:rPr lang="en-US" altLang="en-US" b="0"/>
              <a:t> + 9) in</a:t>
            </a:r>
            <a:r>
              <a:rPr lang="en-US" altLang="en-US" b="0" baseline="30000"/>
              <a:t>2</a:t>
            </a:r>
            <a:r>
              <a:rPr lang="en-US" altLang="en-US" b="0"/>
              <a:t>.</a:t>
            </a:r>
            <a:endParaRPr lang="en-US" altLang="en-US"/>
          </a:p>
        </p:txBody>
      </p:sp>
      <p:sp>
        <p:nvSpPr>
          <p:cNvPr id="211981" name="Text Box 13"/>
          <p:cNvSpPr txBox="1">
            <a:spLocks noChangeArrowheads="1"/>
          </p:cNvSpPr>
          <p:nvPr/>
        </p:nvSpPr>
        <p:spPr bwMode="auto">
          <a:xfrm>
            <a:off x="1509713" y="5365750"/>
            <a:ext cx="71024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31775" indent="-231775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en-US" b="0"/>
              <a:t>The side length of the tablecloth is in the form </a:t>
            </a:r>
            <a:r>
              <a:rPr lang="en-US" altLang="en-US" b="0" i="1"/>
              <a:t>cx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 i="1"/>
              <a:t> d</a:t>
            </a:r>
            <a:r>
              <a:rPr lang="en-US" altLang="en-US" b="0"/>
              <a:t>, where </a:t>
            </a:r>
            <a:r>
              <a:rPr lang="en-US" altLang="en-US" b="0" i="1"/>
              <a:t>c</a:t>
            </a:r>
            <a:r>
              <a:rPr lang="en-US" altLang="en-US" b="0"/>
              <a:t> and </a:t>
            </a:r>
            <a:r>
              <a:rPr lang="en-US" altLang="en-US" b="0" i="1"/>
              <a:t>d</a:t>
            </a:r>
            <a:r>
              <a:rPr lang="en-US" altLang="en-US" b="0"/>
              <a:t> are whole numbers. </a:t>
            </a:r>
          </a:p>
        </p:txBody>
      </p:sp>
      <p:sp>
        <p:nvSpPr>
          <p:cNvPr id="17415" name="Text Box 14"/>
          <p:cNvSpPr txBox="1">
            <a:spLocks noChangeArrowheads="1"/>
          </p:cNvSpPr>
          <p:nvPr/>
        </p:nvSpPr>
        <p:spPr bwMode="auto">
          <a:xfrm>
            <a:off x="38100" y="990600"/>
            <a:ext cx="906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2 Continued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1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11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11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11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977" grpId="0"/>
      <p:bldP spid="211979" grpId="0"/>
      <p:bldP spid="211980" grpId="0"/>
      <p:bldP spid="21198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914400" y="1600200"/>
            <a:ext cx="2895600" cy="647700"/>
            <a:chOff x="384" y="1248"/>
            <a:chExt cx="1824" cy="408"/>
          </a:xfrm>
        </p:grpSpPr>
        <p:grpSp>
          <p:nvGrpSpPr>
            <p:cNvPr id="18438" name="Group 11"/>
            <p:cNvGrpSpPr>
              <a:grpSpLocks/>
            </p:cNvGrpSpPr>
            <p:nvPr/>
          </p:nvGrpSpPr>
          <p:grpSpPr bwMode="auto">
            <a:xfrm>
              <a:off x="384" y="1248"/>
              <a:ext cx="360" cy="408"/>
              <a:chOff x="3681" y="3579"/>
              <a:chExt cx="360" cy="408"/>
            </a:xfrm>
          </p:grpSpPr>
          <p:pic>
            <p:nvPicPr>
              <p:cNvPr id="18440" name="Picture 1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681" y="3579"/>
                <a:ext cx="360" cy="4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9453" name="Text Box 13"/>
              <p:cNvSpPr txBox="1">
                <a:spLocks noChangeArrowheads="1"/>
              </p:cNvSpPr>
              <p:nvPr/>
            </p:nvSpPr>
            <p:spPr bwMode="auto">
              <a:xfrm>
                <a:off x="3744" y="3600"/>
                <a:ext cx="25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2</a:t>
                </a:r>
                <a:endParaRPr lang="en-US" b="0"/>
              </a:p>
            </p:txBody>
          </p:sp>
        </p:grpSp>
        <p:sp>
          <p:nvSpPr>
            <p:cNvPr id="18439" name="Text Box 14"/>
            <p:cNvSpPr txBox="1">
              <a:spLocks noChangeArrowheads="1"/>
            </p:cNvSpPr>
            <p:nvPr/>
          </p:nvSpPr>
          <p:spPr bwMode="auto">
            <a:xfrm>
              <a:off x="793" y="1278"/>
              <a:ext cx="141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/>
                <a:t>Make a Plan</a:t>
              </a:r>
              <a:endParaRPr lang="en-US" altLang="en-US" b="0"/>
            </a:p>
          </p:txBody>
        </p:sp>
      </p:grpSp>
      <p:sp>
        <p:nvSpPr>
          <p:cNvPr id="189455" name="Text Box 15"/>
          <p:cNvSpPr txBox="1">
            <a:spLocks noChangeArrowheads="1"/>
          </p:cNvSpPr>
          <p:nvPr/>
        </p:nvSpPr>
        <p:spPr bwMode="auto">
          <a:xfrm>
            <a:off x="1143000" y="2514600"/>
            <a:ext cx="7026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The formula for the area of a square is </a:t>
            </a:r>
          </a:p>
          <a:p>
            <a:pPr eaLnBrk="1" hangingPunct="1"/>
            <a:r>
              <a:rPr lang="en-US" altLang="en-US" b="0"/>
              <a:t>area = (side)</a:t>
            </a:r>
            <a:r>
              <a:rPr lang="en-US" altLang="en-US" b="0" baseline="30000"/>
              <a:t>2</a:t>
            </a:r>
            <a:r>
              <a:rPr lang="en-US" altLang="en-US" b="0"/>
              <a:t>.</a:t>
            </a:r>
          </a:p>
        </p:txBody>
      </p:sp>
      <p:sp>
        <p:nvSpPr>
          <p:cNvPr id="18436" name="Text Box 19"/>
          <p:cNvSpPr txBox="1">
            <a:spLocks noChangeArrowheads="1"/>
          </p:cNvSpPr>
          <p:nvPr/>
        </p:nvSpPr>
        <p:spPr bwMode="auto">
          <a:xfrm>
            <a:off x="38100" y="990600"/>
            <a:ext cx="906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2 Continued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89460" name="Text Box 20"/>
          <p:cNvSpPr txBox="1">
            <a:spLocks noChangeArrowheads="1"/>
          </p:cNvSpPr>
          <p:nvPr/>
        </p:nvSpPr>
        <p:spPr bwMode="auto">
          <a:xfrm>
            <a:off x="1143000" y="3505200"/>
            <a:ext cx="69881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/>
              <a:t>Factor 16</a:t>
            </a:r>
            <a:r>
              <a:rPr lang="en-US" altLang="en-US" b="0" i="1"/>
              <a:t>x</a:t>
            </a:r>
            <a:r>
              <a:rPr lang="en-US" altLang="en-US" b="0" baseline="30000"/>
              <a:t>2</a:t>
            </a:r>
            <a:r>
              <a:rPr lang="en-US" altLang="en-US" b="0"/>
              <a:t>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/>
              <a:t> 24</a:t>
            </a:r>
            <a:r>
              <a:rPr lang="en-US" altLang="en-US" b="0" i="1"/>
              <a:t>x</a:t>
            </a:r>
            <a:r>
              <a:rPr lang="en-US" altLang="en-US" b="0"/>
              <a:t> + 9 to find the side length of the tablecloth. Write a formula for the perimeter of the tablecloth, and evaluate the expression for </a:t>
            </a:r>
            <a:r>
              <a:rPr lang="en-US" altLang="en-US" b="0" i="1"/>
              <a:t>x</a:t>
            </a:r>
            <a:r>
              <a:rPr lang="en-US" altLang="en-US" b="0"/>
              <a:t> = 11.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89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8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455" grpId="0"/>
      <p:bldP spid="18946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6"/>
          <p:cNvGrpSpPr>
            <a:grpSpLocks/>
          </p:cNvGrpSpPr>
          <p:nvPr/>
        </p:nvGrpSpPr>
        <p:grpSpPr bwMode="auto">
          <a:xfrm>
            <a:off x="838200" y="1600200"/>
            <a:ext cx="1857375" cy="704850"/>
            <a:chOff x="288" y="996"/>
            <a:chExt cx="1170" cy="444"/>
          </a:xfrm>
        </p:grpSpPr>
        <p:sp>
          <p:nvSpPr>
            <p:cNvPr id="19468" name="Text Box 7"/>
            <p:cNvSpPr txBox="1">
              <a:spLocks noChangeArrowheads="1"/>
            </p:cNvSpPr>
            <p:nvPr/>
          </p:nvSpPr>
          <p:spPr bwMode="auto">
            <a:xfrm>
              <a:off x="755" y="1074"/>
              <a:ext cx="70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/>
                <a:t>Solve</a:t>
              </a:r>
              <a:endParaRPr lang="en-US" altLang="en-US" b="0"/>
            </a:p>
          </p:txBody>
        </p:sp>
        <p:grpSp>
          <p:nvGrpSpPr>
            <p:cNvPr id="19469" name="Group 8"/>
            <p:cNvGrpSpPr>
              <a:grpSpLocks/>
            </p:cNvGrpSpPr>
            <p:nvPr/>
          </p:nvGrpSpPr>
          <p:grpSpPr bwMode="auto">
            <a:xfrm>
              <a:off x="288" y="996"/>
              <a:ext cx="444" cy="444"/>
              <a:chOff x="2592" y="864"/>
              <a:chExt cx="444" cy="444"/>
            </a:xfrm>
          </p:grpSpPr>
          <p:pic>
            <p:nvPicPr>
              <p:cNvPr id="19470" name="Picture 9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92" y="864"/>
                <a:ext cx="444" cy="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90474" name="Text Box 10"/>
              <p:cNvSpPr txBox="1">
                <a:spLocks noChangeArrowheads="1"/>
              </p:cNvSpPr>
              <p:nvPr/>
            </p:nvSpPr>
            <p:spPr bwMode="auto">
              <a:xfrm>
                <a:off x="2706" y="939"/>
                <a:ext cx="25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3</a:t>
                </a:r>
              </a:p>
            </p:txBody>
          </p:sp>
        </p:grpSp>
      </p:grpSp>
      <p:sp>
        <p:nvSpPr>
          <p:cNvPr id="190475" name="Rectangle 11"/>
          <p:cNvSpPr>
            <a:spLocks noChangeArrowheads="1"/>
          </p:cNvSpPr>
          <p:nvPr/>
        </p:nvSpPr>
        <p:spPr bwMode="auto">
          <a:xfrm>
            <a:off x="1152525" y="2514600"/>
            <a:ext cx="2493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16</a:t>
            </a:r>
            <a:r>
              <a:rPr lang="en-US" altLang="en-US" b="0" i="1"/>
              <a:t>x</a:t>
            </a:r>
            <a:r>
              <a:rPr lang="en-US" altLang="en-US" b="0" baseline="30000"/>
              <a:t>2</a:t>
            </a:r>
            <a:r>
              <a:rPr lang="en-US" altLang="en-US" b="0"/>
              <a:t>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/>
              <a:t> 24</a:t>
            </a:r>
            <a:r>
              <a:rPr lang="en-US" altLang="en-US" b="0" i="1"/>
              <a:t>x</a:t>
            </a:r>
            <a:r>
              <a:rPr lang="en-US" altLang="en-US" b="0"/>
              <a:t> + 9</a:t>
            </a:r>
          </a:p>
        </p:txBody>
      </p:sp>
      <p:sp>
        <p:nvSpPr>
          <p:cNvPr id="190476" name="Text Box 12"/>
          <p:cNvSpPr txBox="1">
            <a:spLocks noChangeArrowheads="1"/>
          </p:cNvSpPr>
          <p:nvPr/>
        </p:nvSpPr>
        <p:spPr bwMode="auto">
          <a:xfrm>
            <a:off x="1157288" y="3200400"/>
            <a:ext cx="3451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(4</a:t>
            </a:r>
            <a:r>
              <a:rPr lang="en-US" altLang="en-US" b="0" i="1"/>
              <a:t>x</a:t>
            </a:r>
            <a:r>
              <a:rPr lang="en-US" altLang="en-US" b="0"/>
              <a:t>)</a:t>
            </a:r>
            <a:r>
              <a:rPr lang="en-US" altLang="en-US" b="0" baseline="30000"/>
              <a:t>2</a:t>
            </a:r>
            <a:r>
              <a:rPr lang="en-US" altLang="en-US" b="0"/>
              <a:t>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/>
              <a:t> 2(4</a:t>
            </a:r>
            <a:r>
              <a:rPr lang="en-US" altLang="en-US" b="0" i="1"/>
              <a:t>x</a:t>
            </a:r>
            <a:r>
              <a:rPr lang="en-US" altLang="en-US" b="0"/>
              <a:t>)(3) + 3</a:t>
            </a:r>
            <a:r>
              <a:rPr lang="en-US" altLang="en-US" b="0" baseline="30000"/>
              <a:t>2</a:t>
            </a:r>
            <a:endParaRPr lang="en-US" altLang="en-US" b="0"/>
          </a:p>
        </p:txBody>
      </p:sp>
      <p:sp>
        <p:nvSpPr>
          <p:cNvPr id="190477" name="Text Box 13"/>
          <p:cNvSpPr txBox="1">
            <a:spLocks noChangeArrowheads="1"/>
          </p:cNvSpPr>
          <p:nvPr/>
        </p:nvSpPr>
        <p:spPr bwMode="auto">
          <a:xfrm>
            <a:off x="1150938" y="3870325"/>
            <a:ext cx="1543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(4</a:t>
            </a:r>
            <a:r>
              <a:rPr lang="en-US" altLang="en-US" b="0" i="1"/>
              <a:t>x</a:t>
            </a:r>
            <a:r>
              <a:rPr lang="en-US" altLang="en-US" b="0"/>
              <a:t>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/>
              <a:t> 3)</a:t>
            </a:r>
            <a:r>
              <a:rPr lang="en-US" altLang="en-US" b="0" baseline="30000"/>
              <a:t>2</a:t>
            </a:r>
            <a:endParaRPr lang="en-US" altLang="en-US" b="0"/>
          </a:p>
        </p:txBody>
      </p:sp>
      <p:sp>
        <p:nvSpPr>
          <p:cNvPr id="190478" name="Rectangle 14"/>
          <p:cNvSpPr>
            <a:spLocks noChangeArrowheads="1"/>
          </p:cNvSpPr>
          <p:nvPr/>
        </p:nvSpPr>
        <p:spPr bwMode="auto">
          <a:xfrm>
            <a:off x="1143000" y="4495800"/>
            <a:ext cx="5527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16</a:t>
            </a:r>
            <a:r>
              <a:rPr lang="en-US" altLang="en-US" b="0" i="1"/>
              <a:t>x</a:t>
            </a:r>
            <a:r>
              <a:rPr lang="en-US" altLang="en-US" b="0" baseline="30000"/>
              <a:t>2</a:t>
            </a:r>
            <a:r>
              <a:rPr lang="en-US" altLang="en-US" b="0"/>
              <a:t>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/>
              <a:t> 24</a:t>
            </a:r>
            <a:r>
              <a:rPr lang="en-US" altLang="en-US" b="0" i="1"/>
              <a:t>x</a:t>
            </a:r>
            <a:r>
              <a:rPr lang="en-US" altLang="en-US" b="0"/>
              <a:t> + 9 = (4</a:t>
            </a:r>
            <a:r>
              <a:rPr lang="en-US" altLang="en-US" b="0" i="1"/>
              <a:t>x</a:t>
            </a:r>
            <a:r>
              <a:rPr lang="en-US" altLang="en-US" b="0"/>
              <a:t>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/>
              <a:t> 3)(4</a:t>
            </a:r>
            <a:r>
              <a:rPr lang="en-US" altLang="en-US" b="0" i="1"/>
              <a:t>x</a:t>
            </a:r>
            <a:r>
              <a:rPr lang="en-US" altLang="en-US" b="0"/>
              <a:t>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/>
              <a:t> 3) </a:t>
            </a:r>
          </a:p>
        </p:txBody>
      </p:sp>
      <p:sp>
        <p:nvSpPr>
          <p:cNvPr id="190479" name="Text Box 15"/>
          <p:cNvSpPr txBox="1">
            <a:spLocks noChangeArrowheads="1"/>
          </p:cNvSpPr>
          <p:nvPr/>
        </p:nvSpPr>
        <p:spPr bwMode="auto">
          <a:xfrm>
            <a:off x="4637088" y="2438400"/>
            <a:ext cx="1876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a = 4x, b = 3</a:t>
            </a:r>
          </a:p>
        </p:txBody>
      </p:sp>
      <p:sp>
        <p:nvSpPr>
          <p:cNvPr id="190480" name="Text Box 16"/>
          <p:cNvSpPr txBox="1">
            <a:spLocks noChangeArrowheads="1"/>
          </p:cNvSpPr>
          <p:nvPr/>
        </p:nvSpPr>
        <p:spPr bwMode="auto">
          <a:xfrm>
            <a:off x="4637088" y="2971800"/>
            <a:ext cx="3482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Write the trinomial as </a:t>
            </a:r>
          </a:p>
          <a:p>
            <a:pPr eaLnBrk="1" hangingPunct="1"/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	a</a:t>
            </a:r>
            <a:r>
              <a:rPr lang="en-US" altLang="en-US" b="0" i="1" baseline="30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 – 2ab + b</a:t>
            </a:r>
            <a:r>
              <a:rPr lang="en-US" altLang="en-US" b="0" i="1" baseline="30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.</a:t>
            </a:r>
          </a:p>
        </p:txBody>
      </p:sp>
      <p:sp>
        <p:nvSpPr>
          <p:cNvPr id="190481" name="Text Box 17"/>
          <p:cNvSpPr txBox="1">
            <a:spLocks noChangeArrowheads="1"/>
          </p:cNvSpPr>
          <p:nvPr/>
        </p:nvSpPr>
        <p:spPr bwMode="auto">
          <a:xfrm>
            <a:off x="4637088" y="3886200"/>
            <a:ext cx="44815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Write the trinomial as (a – b)</a:t>
            </a:r>
            <a:r>
              <a:rPr lang="en-US" altLang="en-US" b="0" i="1" baseline="30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.</a:t>
            </a:r>
          </a:p>
        </p:txBody>
      </p:sp>
      <p:sp>
        <p:nvSpPr>
          <p:cNvPr id="190484" name="Text Box 20"/>
          <p:cNvSpPr txBox="1">
            <a:spLocks noChangeArrowheads="1"/>
          </p:cNvSpPr>
          <p:nvPr/>
        </p:nvSpPr>
        <p:spPr bwMode="auto">
          <a:xfrm>
            <a:off x="1143000" y="5181600"/>
            <a:ext cx="7521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/>
              <a:t>The side length of the tablecloth is (4</a:t>
            </a:r>
            <a:r>
              <a:rPr lang="en-US" altLang="en-US" b="0" i="1"/>
              <a:t>x</a:t>
            </a:r>
            <a:r>
              <a:rPr lang="en-US" altLang="en-US" b="0"/>
              <a:t>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/>
              <a:t> 3) in. </a:t>
            </a:r>
          </a:p>
        </p:txBody>
      </p:sp>
      <p:sp>
        <p:nvSpPr>
          <p:cNvPr id="19467" name="Text Box 21"/>
          <p:cNvSpPr txBox="1">
            <a:spLocks noChangeArrowheads="1"/>
          </p:cNvSpPr>
          <p:nvPr/>
        </p:nvSpPr>
        <p:spPr bwMode="auto">
          <a:xfrm>
            <a:off x="28575" y="990600"/>
            <a:ext cx="906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2 Continued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0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90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90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90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90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90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90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9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75" grpId="0"/>
      <p:bldP spid="190476" grpId="0"/>
      <p:bldP spid="190477" grpId="0"/>
      <p:bldP spid="190478" grpId="0"/>
      <p:bldP spid="190479" grpId="0"/>
      <p:bldP spid="190480" grpId="0"/>
      <p:bldP spid="190481" grpId="0"/>
      <p:bldP spid="19048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6"/>
          <p:cNvSpPr txBox="1">
            <a:spLocks noChangeArrowheads="1"/>
          </p:cNvSpPr>
          <p:nvPr/>
        </p:nvSpPr>
        <p:spPr bwMode="auto">
          <a:xfrm>
            <a:off x="898525" y="1844675"/>
            <a:ext cx="7483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Write a formula for the perimeter of the tablecloth.</a:t>
            </a:r>
          </a:p>
        </p:txBody>
      </p:sp>
      <p:sp>
        <p:nvSpPr>
          <p:cNvPr id="191495" name="Text Box 7"/>
          <p:cNvSpPr txBox="1">
            <a:spLocks noChangeArrowheads="1"/>
          </p:cNvSpPr>
          <p:nvPr/>
        </p:nvSpPr>
        <p:spPr bwMode="auto">
          <a:xfrm>
            <a:off x="1066800" y="2887663"/>
            <a:ext cx="1730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/>
              <a:t>P</a:t>
            </a:r>
            <a:r>
              <a:rPr lang="en-US" altLang="en-US" b="0"/>
              <a:t> = 4</a:t>
            </a:r>
            <a:r>
              <a:rPr lang="en-US" altLang="en-US" b="0" i="1"/>
              <a:t>s</a:t>
            </a:r>
          </a:p>
        </p:txBody>
      </p:sp>
      <p:sp>
        <p:nvSpPr>
          <p:cNvPr id="191496" name="Text Box 8"/>
          <p:cNvSpPr txBox="1">
            <a:spLocks noChangeArrowheads="1"/>
          </p:cNvSpPr>
          <p:nvPr/>
        </p:nvSpPr>
        <p:spPr bwMode="auto">
          <a:xfrm>
            <a:off x="1409700" y="3505200"/>
            <a:ext cx="2073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= 4</a:t>
            </a:r>
            <a:r>
              <a:rPr lang="en-US" altLang="en-US" b="0">
                <a:solidFill>
                  <a:srgbClr val="FF0000"/>
                </a:solidFill>
              </a:rPr>
              <a:t>(4</a:t>
            </a:r>
            <a:r>
              <a:rPr lang="en-US" altLang="en-US" b="0" i="1">
                <a:solidFill>
                  <a:srgbClr val="FF0000"/>
                </a:solidFill>
              </a:rPr>
              <a:t>x</a:t>
            </a:r>
            <a:r>
              <a:rPr lang="en-US" altLang="en-US" b="0">
                <a:solidFill>
                  <a:srgbClr val="FF0000"/>
                </a:solidFill>
              </a:rPr>
              <a:t> </a:t>
            </a:r>
            <a:r>
              <a:rPr lang="en-US" altLang="en-US" b="0">
                <a:solidFill>
                  <a:srgbClr val="FF0000"/>
                </a:solidFill>
                <a:latin typeface="Arial" charset="0"/>
              </a:rPr>
              <a:t>–</a:t>
            </a:r>
            <a:r>
              <a:rPr lang="en-US" altLang="en-US" b="0">
                <a:solidFill>
                  <a:srgbClr val="FF0000"/>
                </a:solidFill>
              </a:rPr>
              <a:t> 3)</a:t>
            </a:r>
            <a:r>
              <a:rPr lang="en-US" altLang="en-US" b="0"/>
              <a:t> </a:t>
            </a:r>
          </a:p>
        </p:txBody>
      </p:sp>
      <p:sp>
        <p:nvSpPr>
          <p:cNvPr id="191497" name="Text Box 9"/>
          <p:cNvSpPr txBox="1">
            <a:spLocks noChangeArrowheads="1"/>
          </p:cNvSpPr>
          <p:nvPr/>
        </p:nvSpPr>
        <p:spPr bwMode="auto">
          <a:xfrm>
            <a:off x="1409700" y="4038600"/>
            <a:ext cx="1882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= 16</a:t>
            </a:r>
            <a:r>
              <a:rPr lang="en-US" altLang="en-US" b="0" i="1"/>
              <a:t>x</a:t>
            </a:r>
            <a:r>
              <a:rPr lang="en-US" altLang="en-US" b="0"/>
              <a:t>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/>
              <a:t> 12</a:t>
            </a:r>
          </a:p>
        </p:txBody>
      </p:sp>
      <p:sp>
        <p:nvSpPr>
          <p:cNvPr id="191498" name="Text Box 10"/>
          <p:cNvSpPr txBox="1">
            <a:spLocks noChangeArrowheads="1"/>
          </p:cNvSpPr>
          <p:nvPr/>
        </p:nvSpPr>
        <p:spPr bwMode="auto">
          <a:xfrm>
            <a:off x="914400" y="4740275"/>
            <a:ext cx="73691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/>
              <a:t>An expression for the perimeter of the tablecloth in inches is 16</a:t>
            </a:r>
            <a:r>
              <a:rPr lang="en-US" altLang="en-US" b="0" i="1"/>
              <a:t>x</a:t>
            </a:r>
            <a:r>
              <a:rPr lang="en-US" altLang="en-US" b="0"/>
              <a:t>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/>
              <a:t> 12.</a:t>
            </a:r>
          </a:p>
        </p:txBody>
      </p:sp>
      <p:sp>
        <p:nvSpPr>
          <p:cNvPr id="191499" name="Text Box 11"/>
          <p:cNvSpPr txBox="1">
            <a:spLocks noChangeArrowheads="1"/>
          </p:cNvSpPr>
          <p:nvPr/>
        </p:nvSpPr>
        <p:spPr bwMode="auto">
          <a:xfrm>
            <a:off x="3603625" y="2743200"/>
            <a:ext cx="47783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Write the formula for the perimeter of a square.</a:t>
            </a:r>
          </a:p>
        </p:txBody>
      </p:sp>
      <p:sp>
        <p:nvSpPr>
          <p:cNvPr id="191500" name="Text Box 12"/>
          <p:cNvSpPr txBox="1">
            <a:spLocks noChangeArrowheads="1"/>
          </p:cNvSpPr>
          <p:nvPr/>
        </p:nvSpPr>
        <p:spPr bwMode="auto">
          <a:xfrm>
            <a:off x="3603625" y="3505200"/>
            <a:ext cx="436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Substitute the side length for s.</a:t>
            </a:r>
          </a:p>
        </p:txBody>
      </p:sp>
      <p:sp>
        <p:nvSpPr>
          <p:cNvPr id="191501" name="Text Box 13"/>
          <p:cNvSpPr txBox="1">
            <a:spLocks noChangeArrowheads="1"/>
          </p:cNvSpPr>
          <p:nvPr/>
        </p:nvSpPr>
        <p:spPr bwMode="auto">
          <a:xfrm>
            <a:off x="3603625" y="4038600"/>
            <a:ext cx="18113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Distribute 4.</a:t>
            </a:r>
          </a:p>
        </p:txBody>
      </p:sp>
      <p:sp>
        <p:nvSpPr>
          <p:cNvPr id="20490" name="Text Box 16"/>
          <p:cNvSpPr txBox="1">
            <a:spLocks noChangeArrowheads="1"/>
          </p:cNvSpPr>
          <p:nvPr/>
        </p:nvSpPr>
        <p:spPr bwMode="auto">
          <a:xfrm>
            <a:off x="28575" y="990600"/>
            <a:ext cx="906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2 Continued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1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91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1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91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91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914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91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5" grpId="0"/>
      <p:bldP spid="191496" grpId="0"/>
      <p:bldP spid="191498" grpId="0"/>
      <p:bldP spid="191499" grpId="0"/>
      <p:bldP spid="191500" grpId="0"/>
      <p:bldP spid="19150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57200" y="1295400"/>
            <a:ext cx="8458200" cy="44196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3333CC"/>
                </a:solidFill>
              </a:rPr>
              <a:t>Warm Up</a:t>
            </a:r>
            <a:endParaRPr lang="en-US" altLang="en-US" sz="2800" b="0"/>
          </a:p>
          <a:p>
            <a:pPr eaLnBrk="1" hangingPunct="1"/>
            <a:r>
              <a:rPr lang="en-US" altLang="en-US" sz="2800" b="0">
                <a:sym typeface="Symbol" pitchFamily="18" charset="2"/>
              </a:rPr>
              <a:t> </a:t>
            </a:r>
          </a:p>
          <a:p>
            <a:pPr eaLnBrk="1" hangingPunct="1"/>
            <a:r>
              <a:rPr lang="en-US" altLang="en-US" sz="2800">
                <a:sym typeface="Symbol" pitchFamily="18" charset="2"/>
              </a:rPr>
              <a:t>Determine whether the following are perfect squares. If so, find the square root.</a:t>
            </a:r>
          </a:p>
          <a:p>
            <a:pPr eaLnBrk="1" hangingPunct="1">
              <a:lnSpc>
                <a:spcPct val="150000"/>
              </a:lnSpc>
              <a:buFontTx/>
              <a:buAutoNum type="arabicPeriod"/>
            </a:pPr>
            <a:r>
              <a:rPr lang="en-US" altLang="en-US" sz="2800">
                <a:sym typeface="Symbol" pitchFamily="18" charset="2"/>
              </a:rPr>
              <a:t> </a:t>
            </a:r>
            <a:r>
              <a:rPr lang="en-US" altLang="en-US" sz="2800" b="0">
                <a:sym typeface="Symbol" pitchFamily="18" charset="2"/>
              </a:rPr>
              <a:t>64</a:t>
            </a:r>
          </a:p>
          <a:p>
            <a:pPr eaLnBrk="1" hangingPunct="1"/>
            <a:r>
              <a:rPr lang="en-US" altLang="en-US" sz="2800" b="0">
                <a:solidFill>
                  <a:srgbClr val="FF0000"/>
                </a:solidFill>
              </a:rPr>
              <a:t>		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6096000" y="5210175"/>
            <a:ext cx="16811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b="0">
                <a:solidFill>
                  <a:srgbClr val="FF0000"/>
                </a:solidFill>
                <a:sym typeface="Symbol" pitchFamily="18" charset="2"/>
              </a:rPr>
              <a:t>yes;7</a:t>
            </a:r>
            <a:r>
              <a:rPr lang="en-US" altLang="en-US" sz="2800" b="0" i="1">
                <a:solidFill>
                  <a:srgbClr val="FF0000"/>
                </a:solidFill>
                <a:sym typeface="Symbol" pitchFamily="18" charset="2"/>
              </a:rPr>
              <a:t>p</a:t>
            </a:r>
            <a:r>
              <a:rPr lang="en-US" altLang="en-US" sz="2800" b="0" baseline="30000">
                <a:solidFill>
                  <a:srgbClr val="FF0000"/>
                </a:solidFill>
                <a:sym typeface="Symbol" pitchFamily="18" charset="2"/>
              </a:rPr>
              <a:t>5</a:t>
            </a:r>
            <a:r>
              <a:rPr lang="en-US" altLang="en-US" sz="2800" b="0" i="1">
                <a:solidFill>
                  <a:srgbClr val="FF0000"/>
                </a:solidFill>
                <a:sym typeface="Symbol" pitchFamily="18" charset="2"/>
              </a:rPr>
              <a:t> </a:t>
            </a:r>
            <a:endParaRPr lang="en-US" altLang="en-US" sz="2800" b="0">
              <a:solidFill>
                <a:srgbClr val="FF0000"/>
              </a:solidFill>
              <a:sym typeface="Symbol" pitchFamily="18" charset="2"/>
            </a:endParaRPr>
          </a:p>
        </p:txBody>
      </p:sp>
      <p:sp>
        <p:nvSpPr>
          <p:cNvPr id="7207" name="Text Box 39"/>
          <p:cNvSpPr txBox="1">
            <a:spLocks noChangeArrowheads="1"/>
          </p:cNvSpPr>
          <p:nvPr/>
        </p:nvSpPr>
        <p:spPr bwMode="auto">
          <a:xfrm>
            <a:off x="1781175" y="5181600"/>
            <a:ext cx="8763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0">
                <a:solidFill>
                  <a:srgbClr val="FF0000"/>
                </a:solidFill>
              </a:rPr>
              <a:t> no</a:t>
            </a:r>
            <a:r>
              <a:rPr lang="en-US" altLang="en-US" sz="2800" b="0" i="1">
                <a:solidFill>
                  <a:srgbClr val="FF0000"/>
                </a:solidFill>
              </a:rPr>
              <a:t> </a:t>
            </a:r>
            <a:endParaRPr lang="en-US" altLang="en-US" sz="2800" b="0">
              <a:solidFill>
                <a:srgbClr val="FF0000"/>
              </a:solidFill>
            </a:endParaRPr>
          </a:p>
        </p:txBody>
      </p:sp>
      <p:sp>
        <p:nvSpPr>
          <p:cNvPr id="3077" name="Text Box 42"/>
          <p:cNvSpPr txBox="1">
            <a:spLocks noChangeArrowheads="1"/>
          </p:cNvSpPr>
          <p:nvPr/>
        </p:nvSpPr>
        <p:spPr bwMode="auto">
          <a:xfrm>
            <a:off x="4338638" y="3609975"/>
            <a:ext cx="12636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/>
              <a:t>2. </a:t>
            </a:r>
            <a:r>
              <a:rPr lang="en-US" altLang="en-US" sz="2800" b="0"/>
              <a:t>36 </a:t>
            </a:r>
            <a:endParaRPr lang="en-US" altLang="en-US" sz="2800"/>
          </a:p>
        </p:txBody>
      </p:sp>
      <p:sp>
        <p:nvSpPr>
          <p:cNvPr id="7214" name="Text Box 46"/>
          <p:cNvSpPr txBox="1">
            <a:spLocks noChangeArrowheads="1"/>
          </p:cNvSpPr>
          <p:nvPr/>
        </p:nvSpPr>
        <p:spPr bwMode="auto">
          <a:xfrm>
            <a:off x="1905000" y="4676775"/>
            <a:ext cx="15684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b="0">
                <a:solidFill>
                  <a:srgbClr val="FF0000"/>
                </a:solidFill>
                <a:sym typeface="Symbol" pitchFamily="18" charset="2"/>
              </a:rPr>
              <a:t>yes; </a:t>
            </a:r>
            <a:r>
              <a:rPr lang="en-US" altLang="en-US" sz="2800" b="0" i="1">
                <a:solidFill>
                  <a:srgbClr val="FF0000"/>
                </a:solidFill>
                <a:sym typeface="Symbol" pitchFamily="18" charset="2"/>
              </a:rPr>
              <a:t>y</a:t>
            </a:r>
            <a:r>
              <a:rPr lang="en-US" altLang="en-US" sz="2800" b="0" baseline="30000">
                <a:solidFill>
                  <a:srgbClr val="FF0000"/>
                </a:solidFill>
                <a:sym typeface="Symbol" pitchFamily="18" charset="2"/>
              </a:rPr>
              <a:t>4</a:t>
            </a:r>
            <a:r>
              <a:rPr lang="en-US" altLang="en-US" sz="2800" b="0" i="1">
                <a:solidFill>
                  <a:srgbClr val="FF0000"/>
                </a:solidFill>
                <a:sym typeface="Symbol" pitchFamily="18" charset="2"/>
              </a:rPr>
              <a:t> </a:t>
            </a:r>
            <a:endParaRPr lang="en-US" altLang="en-US" sz="2800" b="0">
              <a:solidFill>
                <a:srgbClr val="FF0000"/>
              </a:solidFill>
              <a:sym typeface="Symbol" pitchFamily="18" charset="2"/>
            </a:endParaRPr>
          </a:p>
        </p:txBody>
      </p:sp>
      <p:sp>
        <p:nvSpPr>
          <p:cNvPr id="3079" name="Text Box 48"/>
          <p:cNvSpPr txBox="1">
            <a:spLocks noChangeArrowheads="1"/>
          </p:cNvSpPr>
          <p:nvPr/>
        </p:nvSpPr>
        <p:spPr bwMode="auto">
          <a:xfrm>
            <a:off x="485775" y="4162425"/>
            <a:ext cx="12636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/>
              <a:t>3. </a:t>
            </a:r>
            <a:r>
              <a:rPr lang="en-US" altLang="en-US" sz="2800" b="0"/>
              <a:t>45 </a:t>
            </a:r>
            <a:endParaRPr lang="en-US" altLang="en-US" sz="2800"/>
          </a:p>
        </p:txBody>
      </p:sp>
      <p:sp>
        <p:nvSpPr>
          <p:cNvPr id="3080" name="Text Box 49"/>
          <p:cNvSpPr txBox="1">
            <a:spLocks noChangeArrowheads="1"/>
          </p:cNvSpPr>
          <p:nvPr/>
        </p:nvSpPr>
        <p:spPr bwMode="auto">
          <a:xfrm>
            <a:off x="4397375" y="4162425"/>
            <a:ext cx="11779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/>
              <a:t>4. </a:t>
            </a:r>
            <a:r>
              <a:rPr lang="en-US" altLang="en-US" sz="2800" b="0" i="1"/>
              <a:t>x</a:t>
            </a:r>
            <a:r>
              <a:rPr lang="en-US" altLang="en-US" sz="2800" b="0" baseline="30000"/>
              <a:t>2</a:t>
            </a:r>
            <a:r>
              <a:rPr lang="en-US" altLang="en-US" sz="2800" b="0"/>
              <a:t> </a:t>
            </a:r>
            <a:endParaRPr lang="en-US" altLang="en-US" sz="2800"/>
          </a:p>
        </p:txBody>
      </p:sp>
      <p:sp>
        <p:nvSpPr>
          <p:cNvPr id="3081" name="Text Box 51"/>
          <p:cNvSpPr txBox="1">
            <a:spLocks noChangeArrowheads="1"/>
          </p:cNvSpPr>
          <p:nvPr/>
        </p:nvSpPr>
        <p:spPr bwMode="auto">
          <a:xfrm>
            <a:off x="500063" y="4662488"/>
            <a:ext cx="11763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/>
              <a:t>5. </a:t>
            </a:r>
            <a:r>
              <a:rPr lang="en-US" altLang="en-US" sz="2800" b="0" i="1"/>
              <a:t>y</a:t>
            </a:r>
            <a:r>
              <a:rPr lang="en-US" altLang="en-US" sz="2800" b="0" baseline="30000"/>
              <a:t>8</a:t>
            </a:r>
            <a:r>
              <a:rPr lang="en-US" altLang="en-US" sz="2800" b="0"/>
              <a:t> </a:t>
            </a:r>
            <a:endParaRPr lang="en-US" altLang="en-US" sz="2800"/>
          </a:p>
        </p:txBody>
      </p:sp>
      <p:sp>
        <p:nvSpPr>
          <p:cNvPr id="3082" name="Text Box 52"/>
          <p:cNvSpPr txBox="1">
            <a:spLocks noChangeArrowheads="1"/>
          </p:cNvSpPr>
          <p:nvPr/>
        </p:nvSpPr>
        <p:spPr bwMode="auto">
          <a:xfrm>
            <a:off x="4394200" y="4705350"/>
            <a:ext cx="14033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/>
              <a:t>6. </a:t>
            </a:r>
            <a:r>
              <a:rPr lang="en-US" altLang="en-US" sz="2800" b="0"/>
              <a:t>4</a:t>
            </a:r>
            <a:r>
              <a:rPr lang="en-US" altLang="en-US" sz="2800" b="0" i="1"/>
              <a:t>x</a:t>
            </a:r>
            <a:r>
              <a:rPr lang="en-US" altLang="en-US" sz="2800" b="0" baseline="30000"/>
              <a:t>6</a:t>
            </a:r>
            <a:r>
              <a:rPr lang="en-US" altLang="en-US" sz="2800" b="0"/>
              <a:t> </a:t>
            </a:r>
            <a:endParaRPr lang="en-US" altLang="en-US" sz="2800"/>
          </a:p>
        </p:txBody>
      </p:sp>
      <p:sp>
        <p:nvSpPr>
          <p:cNvPr id="3083" name="Text Box 53"/>
          <p:cNvSpPr txBox="1">
            <a:spLocks noChangeArrowheads="1"/>
          </p:cNvSpPr>
          <p:nvPr/>
        </p:nvSpPr>
        <p:spPr bwMode="auto">
          <a:xfrm>
            <a:off x="500063" y="5195888"/>
            <a:ext cx="14017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/>
              <a:t>7. </a:t>
            </a:r>
            <a:r>
              <a:rPr lang="en-US" altLang="en-US" sz="2800" b="0"/>
              <a:t>9</a:t>
            </a:r>
            <a:r>
              <a:rPr lang="en-US" altLang="en-US" sz="2800" b="0" i="1"/>
              <a:t>y</a:t>
            </a:r>
            <a:r>
              <a:rPr lang="en-US" altLang="en-US" sz="2800" b="0" baseline="30000"/>
              <a:t>7</a:t>
            </a:r>
            <a:r>
              <a:rPr lang="en-US" altLang="en-US" sz="2800" b="0"/>
              <a:t> </a:t>
            </a:r>
            <a:endParaRPr lang="en-US" altLang="en-US" sz="2800"/>
          </a:p>
        </p:txBody>
      </p:sp>
      <p:sp>
        <p:nvSpPr>
          <p:cNvPr id="3084" name="Text Box 54"/>
          <p:cNvSpPr txBox="1">
            <a:spLocks noChangeArrowheads="1"/>
          </p:cNvSpPr>
          <p:nvPr/>
        </p:nvSpPr>
        <p:spPr bwMode="auto">
          <a:xfrm>
            <a:off x="4405313" y="5195888"/>
            <a:ext cx="17938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/>
              <a:t>8. </a:t>
            </a:r>
            <a:r>
              <a:rPr lang="en-US" altLang="en-US" sz="2800" b="0"/>
              <a:t>49</a:t>
            </a:r>
            <a:r>
              <a:rPr lang="en-US" altLang="en-US" sz="2800" b="0" i="1"/>
              <a:t>p</a:t>
            </a:r>
            <a:r>
              <a:rPr lang="en-US" altLang="en-US" sz="2800" b="0" baseline="30000"/>
              <a:t>10</a:t>
            </a:r>
            <a:r>
              <a:rPr lang="en-US" altLang="en-US" sz="2800" b="0"/>
              <a:t> </a:t>
            </a:r>
            <a:endParaRPr lang="en-US" altLang="en-US" sz="2800"/>
          </a:p>
        </p:txBody>
      </p:sp>
      <p:sp>
        <p:nvSpPr>
          <p:cNvPr id="7225" name="Text Box 57"/>
          <p:cNvSpPr txBox="1">
            <a:spLocks noChangeArrowheads="1"/>
          </p:cNvSpPr>
          <p:nvPr/>
        </p:nvSpPr>
        <p:spPr bwMode="auto">
          <a:xfrm>
            <a:off x="6102350" y="4676775"/>
            <a:ext cx="16700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0">
                <a:solidFill>
                  <a:srgbClr val="FF0000"/>
                </a:solidFill>
              </a:rPr>
              <a:t>yes; 2</a:t>
            </a:r>
            <a:r>
              <a:rPr lang="en-US" altLang="en-US" sz="2800" b="0" i="1">
                <a:solidFill>
                  <a:srgbClr val="FF0000"/>
                </a:solidFill>
              </a:rPr>
              <a:t>x</a:t>
            </a:r>
            <a:r>
              <a:rPr lang="en-US" altLang="en-US" sz="2800" b="0" baseline="30000">
                <a:solidFill>
                  <a:srgbClr val="FF0000"/>
                </a:solidFill>
              </a:rPr>
              <a:t>3</a:t>
            </a:r>
            <a:endParaRPr lang="en-US" altLang="en-US" sz="2800" b="0">
              <a:solidFill>
                <a:srgbClr val="FF0000"/>
              </a:solidFill>
            </a:endParaRPr>
          </a:p>
        </p:txBody>
      </p:sp>
      <p:sp>
        <p:nvSpPr>
          <p:cNvPr id="7228" name="Text Box 60"/>
          <p:cNvSpPr txBox="1">
            <a:spLocks noChangeArrowheads="1"/>
          </p:cNvSpPr>
          <p:nvPr/>
        </p:nvSpPr>
        <p:spPr bwMode="auto">
          <a:xfrm>
            <a:off x="1895475" y="3624263"/>
            <a:ext cx="13049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0">
                <a:solidFill>
                  <a:srgbClr val="FF0000"/>
                </a:solidFill>
              </a:rPr>
              <a:t>yes; 8</a:t>
            </a:r>
          </a:p>
        </p:txBody>
      </p:sp>
      <p:sp>
        <p:nvSpPr>
          <p:cNvPr id="7229" name="Text Box 61"/>
          <p:cNvSpPr txBox="1">
            <a:spLocks noChangeArrowheads="1"/>
          </p:cNvSpPr>
          <p:nvPr/>
        </p:nvSpPr>
        <p:spPr bwMode="auto">
          <a:xfrm>
            <a:off x="1889125" y="4148138"/>
            <a:ext cx="6254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7230" name="Text Box 62"/>
          <p:cNvSpPr txBox="1">
            <a:spLocks noChangeArrowheads="1"/>
          </p:cNvSpPr>
          <p:nvPr/>
        </p:nvSpPr>
        <p:spPr bwMode="auto">
          <a:xfrm>
            <a:off x="6096000" y="4162425"/>
            <a:ext cx="12906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0">
                <a:solidFill>
                  <a:srgbClr val="FF0000"/>
                </a:solidFill>
              </a:rPr>
              <a:t>yes; </a:t>
            </a:r>
            <a:r>
              <a:rPr lang="en-US" altLang="en-US" sz="2800" b="0" i="1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7231" name="Text Box 63"/>
          <p:cNvSpPr txBox="1">
            <a:spLocks noChangeArrowheads="1"/>
          </p:cNvSpPr>
          <p:nvPr/>
        </p:nvSpPr>
        <p:spPr bwMode="auto">
          <a:xfrm>
            <a:off x="6086475" y="3562350"/>
            <a:ext cx="13049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0">
                <a:solidFill>
                  <a:srgbClr val="FF0000"/>
                </a:solidFill>
              </a:rPr>
              <a:t>yes; 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7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utoUpdateAnimBg="0"/>
      <p:bldP spid="7207" grpId="0"/>
      <p:bldP spid="7214" grpId="0"/>
      <p:bldP spid="7225" grpId="0"/>
      <p:bldP spid="7228" grpId="0"/>
      <p:bldP spid="7229" grpId="0"/>
      <p:bldP spid="7230" grpId="0"/>
      <p:bldP spid="723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6"/>
          <p:cNvSpPr txBox="1">
            <a:spLocks noChangeArrowheads="1"/>
          </p:cNvSpPr>
          <p:nvPr/>
        </p:nvSpPr>
        <p:spPr bwMode="auto">
          <a:xfrm>
            <a:off x="1066800" y="1936750"/>
            <a:ext cx="6143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Evaluate the expression when </a:t>
            </a:r>
            <a:r>
              <a:rPr lang="en-US" altLang="en-US" b="0" i="1"/>
              <a:t>x</a:t>
            </a:r>
            <a:r>
              <a:rPr lang="en-US" altLang="en-US" b="0"/>
              <a:t> = 11. </a:t>
            </a:r>
          </a:p>
        </p:txBody>
      </p:sp>
      <p:sp>
        <p:nvSpPr>
          <p:cNvPr id="192519" name="Text Box 7"/>
          <p:cNvSpPr txBox="1">
            <a:spLocks noChangeArrowheads="1"/>
          </p:cNvSpPr>
          <p:nvPr/>
        </p:nvSpPr>
        <p:spPr bwMode="auto">
          <a:xfrm>
            <a:off x="1498600" y="2667000"/>
            <a:ext cx="2174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1"/>
              <a:t>P </a:t>
            </a:r>
            <a:r>
              <a:rPr lang="en-US" altLang="en-US" b="0"/>
              <a:t>= 16</a:t>
            </a:r>
            <a:r>
              <a:rPr lang="en-US" altLang="en-US" b="0" i="1"/>
              <a:t>x</a:t>
            </a:r>
            <a:r>
              <a:rPr lang="en-US" altLang="en-US" b="0"/>
              <a:t>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/>
              <a:t> 12</a:t>
            </a:r>
          </a:p>
        </p:txBody>
      </p:sp>
      <p:sp>
        <p:nvSpPr>
          <p:cNvPr id="192520" name="Text Box 8"/>
          <p:cNvSpPr txBox="1">
            <a:spLocks noChangeArrowheads="1"/>
          </p:cNvSpPr>
          <p:nvPr/>
        </p:nvSpPr>
        <p:spPr bwMode="auto">
          <a:xfrm>
            <a:off x="1801813" y="3352800"/>
            <a:ext cx="2873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/>
              <a:t>= 16</a:t>
            </a:r>
            <a:r>
              <a:rPr lang="en-US" altLang="en-US" b="0">
                <a:solidFill>
                  <a:srgbClr val="FF0000"/>
                </a:solidFill>
              </a:rPr>
              <a:t>(11)</a:t>
            </a:r>
            <a:r>
              <a:rPr lang="en-US" altLang="en-US" b="0"/>
              <a:t>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/>
              <a:t> 12 </a:t>
            </a:r>
          </a:p>
        </p:txBody>
      </p:sp>
      <p:sp>
        <p:nvSpPr>
          <p:cNvPr id="192521" name="Text Box 9"/>
          <p:cNvSpPr txBox="1">
            <a:spLocks noChangeArrowheads="1"/>
          </p:cNvSpPr>
          <p:nvPr/>
        </p:nvSpPr>
        <p:spPr bwMode="auto">
          <a:xfrm>
            <a:off x="1804988" y="3994150"/>
            <a:ext cx="11223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= 164</a:t>
            </a:r>
          </a:p>
        </p:txBody>
      </p:sp>
      <p:sp>
        <p:nvSpPr>
          <p:cNvPr id="192522" name="Text Box 10"/>
          <p:cNvSpPr txBox="1">
            <a:spLocks noChangeArrowheads="1"/>
          </p:cNvSpPr>
          <p:nvPr/>
        </p:nvSpPr>
        <p:spPr bwMode="auto">
          <a:xfrm>
            <a:off x="1082675" y="4664075"/>
            <a:ext cx="6797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When </a:t>
            </a:r>
            <a:r>
              <a:rPr lang="en-US" altLang="en-US" b="0" i="1"/>
              <a:t>x </a:t>
            </a:r>
            <a:r>
              <a:rPr lang="en-US" altLang="en-US" b="0"/>
              <a:t>= 11 in. the perimeter of the tablecloth is 164 in.</a:t>
            </a:r>
          </a:p>
        </p:txBody>
      </p:sp>
      <p:sp>
        <p:nvSpPr>
          <p:cNvPr id="192523" name="Text Box 11"/>
          <p:cNvSpPr txBox="1">
            <a:spLocks noChangeArrowheads="1"/>
          </p:cNvSpPr>
          <p:nvPr/>
        </p:nvSpPr>
        <p:spPr bwMode="auto">
          <a:xfrm>
            <a:off x="5064125" y="3352800"/>
            <a:ext cx="272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Substitute 11 for x.</a:t>
            </a:r>
          </a:p>
        </p:txBody>
      </p:sp>
      <p:sp>
        <p:nvSpPr>
          <p:cNvPr id="21512" name="Text Box 15"/>
          <p:cNvSpPr txBox="1">
            <a:spLocks noChangeArrowheads="1"/>
          </p:cNvSpPr>
          <p:nvPr/>
        </p:nvSpPr>
        <p:spPr bwMode="auto">
          <a:xfrm>
            <a:off x="28575" y="990600"/>
            <a:ext cx="906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2 Continued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2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2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92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92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92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9" grpId="0"/>
      <p:bldP spid="192520" grpId="0"/>
      <p:bldP spid="192521" grpId="0"/>
      <p:bldP spid="192522" grpId="0"/>
      <p:bldP spid="19252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5"/>
          <p:cNvSpPr txBox="1">
            <a:spLocks noChangeArrowheads="1"/>
          </p:cNvSpPr>
          <p:nvPr/>
        </p:nvSpPr>
        <p:spPr bwMode="auto">
          <a:xfrm>
            <a:off x="1306513" y="1676400"/>
            <a:ext cx="19256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/>
              <a:t>Look Back</a:t>
            </a:r>
            <a:endParaRPr lang="en-US" altLang="en-US" b="0"/>
          </a:p>
        </p:txBody>
      </p:sp>
      <p:grpSp>
        <p:nvGrpSpPr>
          <p:cNvPr id="22531" name="Group 6"/>
          <p:cNvGrpSpPr>
            <a:grpSpLocks/>
          </p:cNvGrpSpPr>
          <p:nvPr/>
        </p:nvGrpSpPr>
        <p:grpSpPr bwMode="auto">
          <a:xfrm>
            <a:off x="609600" y="1524000"/>
            <a:ext cx="838200" cy="676275"/>
            <a:chOff x="1758" y="3408"/>
            <a:chExt cx="528" cy="426"/>
          </a:xfrm>
        </p:grpSpPr>
        <p:pic>
          <p:nvPicPr>
            <p:cNvPr id="22543" name="Picture 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4" y="3408"/>
              <a:ext cx="426" cy="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568" name="Text Box 8"/>
            <p:cNvSpPr txBox="1">
              <a:spLocks noChangeArrowheads="1"/>
            </p:cNvSpPr>
            <p:nvPr/>
          </p:nvSpPr>
          <p:spPr bwMode="auto">
            <a:xfrm>
              <a:off x="1758" y="3504"/>
              <a:ext cx="5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4</a:t>
              </a:r>
            </a:p>
          </p:txBody>
        </p:sp>
      </p:grpSp>
      <p:sp>
        <p:nvSpPr>
          <p:cNvPr id="22532" name="Text Box 9"/>
          <p:cNvSpPr txBox="1">
            <a:spLocks noChangeArrowheads="1"/>
          </p:cNvSpPr>
          <p:nvPr/>
        </p:nvSpPr>
        <p:spPr bwMode="auto">
          <a:xfrm>
            <a:off x="1071563" y="2165350"/>
            <a:ext cx="7158037" cy="140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en-US" altLang="en-US" b="0"/>
              <a:t>For a square with a perimeter of 164, the side length is                 and the area is 41</a:t>
            </a:r>
            <a:r>
              <a:rPr lang="en-US" altLang="en-US" b="0" baseline="30000"/>
              <a:t>2</a:t>
            </a:r>
            <a:r>
              <a:rPr lang="en-US" altLang="en-US" b="0"/>
              <a:t> = 1681 in</a:t>
            </a:r>
            <a:r>
              <a:rPr lang="en-US" altLang="en-US" b="0" baseline="30000"/>
              <a:t>2</a:t>
            </a:r>
            <a:r>
              <a:rPr lang="en-US" altLang="en-US" b="0"/>
              <a:t>. </a:t>
            </a:r>
          </a:p>
        </p:txBody>
      </p:sp>
      <p:sp>
        <p:nvSpPr>
          <p:cNvPr id="194572" name="Rectangle 12"/>
          <p:cNvSpPr>
            <a:spLocks noChangeArrowheads="1"/>
          </p:cNvSpPr>
          <p:nvPr/>
        </p:nvSpPr>
        <p:spPr bwMode="auto">
          <a:xfrm>
            <a:off x="1087438" y="3962400"/>
            <a:ext cx="5703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Evaluate 16</a:t>
            </a:r>
            <a:r>
              <a:rPr lang="en-US" altLang="en-US" b="0" i="1"/>
              <a:t>x</a:t>
            </a:r>
            <a:r>
              <a:rPr lang="en-US" altLang="en-US" b="0" baseline="30000"/>
              <a:t>2</a:t>
            </a:r>
            <a:r>
              <a:rPr lang="en-US" altLang="en-US" b="0"/>
              <a:t>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/>
              <a:t> 24</a:t>
            </a:r>
            <a:r>
              <a:rPr lang="en-US" altLang="en-US" b="0" i="1"/>
              <a:t>x</a:t>
            </a:r>
            <a:r>
              <a:rPr lang="en-US" altLang="en-US" b="0"/>
              <a:t> + 9 for </a:t>
            </a:r>
            <a:r>
              <a:rPr lang="en-US" altLang="en-US" b="0" i="1"/>
              <a:t>x</a:t>
            </a:r>
            <a:r>
              <a:rPr lang="en-US" altLang="en-US" b="0"/>
              <a:t> = 11.</a:t>
            </a:r>
          </a:p>
        </p:txBody>
      </p:sp>
      <p:sp>
        <p:nvSpPr>
          <p:cNvPr id="194573" name="Rectangle 13"/>
          <p:cNvSpPr>
            <a:spLocks noChangeArrowheads="1"/>
          </p:cNvSpPr>
          <p:nvPr/>
        </p:nvSpPr>
        <p:spPr bwMode="auto">
          <a:xfrm>
            <a:off x="2506663" y="4495800"/>
            <a:ext cx="34591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16</a:t>
            </a:r>
            <a:r>
              <a:rPr lang="en-US" altLang="en-US" b="0">
                <a:solidFill>
                  <a:srgbClr val="FF0000"/>
                </a:solidFill>
              </a:rPr>
              <a:t>(11)</a:t>
            </a:r>
            <a:r>
              <a:rPr lang="en-US" altLang="en-US" b="0" baseline="30000"/>
              <a:t>2</a:t>
            </a:r>
            <a:r>
              <a:rPr lang="en-US" altLang="en-US" b="0"/>
              <a:t>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/>
              <a:t> 24</a:t>
            </a:r>
            <a:r>
              <a:rPr lang="en-US" altLang="en-US" b="0">
                <a:solidFill>
                  <a:srgbClr val="FF0000"/>
                </a:solidFill>
              </a:rPr>
              <a:t>(11)</a:t>
            </a:r>
            <a:r>
              <a:rPr lang="en-US" altLang="en-US" b="0"/>
              <a:t> + 9</a:t>
            </a:r>
          </a:p>
        </p:txBody>
      </p:sp>
      <p:sp>
        <p:nvSpPr>
          <p:cNvPr id="194574" name="Text Box 14"/>
          <p:cNvSpPr txBox="1">
            <a:spLocks noChangeArrowheads="1"/>
          </p:cNvSpPr>
          <p:nvPr/>
        </p:nvSpPr>
        <p:spPr bwMode="auto">
          <a:xfrm>
            <a:off x="2500313" y="5105400"/>
            <a:ext cx="2720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/>
              <a:t>1936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/>
              <a:t> 264 + 9</a:t>
            </a:r>
          </a:p>
        </p:txBody>
      </p: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2506663" y="5516563"/>
            <a:ext cx="1343025" cy="579437"/>
            <a:chOff x="1794" y="3235"/>
            <a:chExt cx="846" cy="365"/>
          </a:xfrm>
        </p:grpSpPr>
        <p:sp>
          <p:nvSpPr>
            <p:cNvPr id="22541" name="Text Box 15"/>
            <p:cNvSpPr txBox="1">
              <a:spLocks noChangeArrowheads="1"/>
            </p:cNvSpPr>
            <p:nvPr/>
          </p:nvSpPr>
          <p:spPr bwMode="auto">
            <a:xfrm>
              <a:off x="1794" y="3312"/>
              <a:ext cx="6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b="0"/>
                <a:t>1681</a:t>
              </a:r>
            </a:p>
          </p:txBody>
        </p:sp>
        <p:sp>
          <p:nvSpPr>
            <p:cNvPr id="22542" name="Text Box 16"/>
            <p:cNvSpPr txBox="1">
              <a:spLocks noChangeArrowheads="1"/>
            </p:cNvSpPr>
            <p:nvPr/>
          </p:nvSpPr>
          <p:spPr bwMode="auto">
            <a:xfrm>
              <a:off x="2256" y="3235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3200" b="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sz="1800" b="0">
                <a:latin typeface="Arial" charset="0"/>
              </a:endParaRPr>
            </a:p>
          </p:txBody>
        </p:sp>
      </p:grpSp>
      <p:sp>
        <p:nvSpPr>
          <p:cNvPr id="22537" name="Text Box 19"/>
          <p:cNvSpPr txBox="1">
            <a:spLocks noChangeArrowheads="1"/>
          </p:cNvSpPr>
          <p:nvPr/>
        </p:nvSpPr>
        <p:spPr bwMode="auto">
          <a:xfrm>
            <a:off x="28575" y="990600"/>
            <a:ext cx="906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2 Continued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22538" name="Group 21"/>
          <p:cNvGrpSpPr>
            <a:grpSpLocks/>
          </p:cNvGrpSpPr>
          <p:nvPr/>
        </p:nvGrpSpPr>
        <p:grpSpPr bwMode="auto">
          <a:xfrm>
            <a:off x="3251200" y="2603500"/>
            <a:ext cx="1746250" cy="685800"/>
            <a:chOff x="2048" y="1640"/>
            <a:chExt cx="1100" cy="432"/>
          </a:xfrm>
        </p:grpSpPr>
        <p:pic>
          <p:nvPicPr>
            <p:cNvPr id="22539" name="Picture 10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8" y="1640"/>
              <a:ext cx="1020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40" name="Text Box 20"/>
            <p:cNvSpPr txBox="1">
              <a:spLocks noChangeArrowheads="1"/>
            </p:cNvSpPr>
            <p:nvPr/>
          </p:nvSpPr>
          <p:spPr bwMode="auto">
            <a:xfrm>
              <a:off x="3004" y="1720"/>
              <a:ext cx="14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/>
                <a:t>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194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194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94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72" grpId="0"/>
      <p:bldP spid="194573" grpId="0"/>
      <p:bldP spid="19457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2 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3555" name="Text Box 7"/>
          <p:cNvSpPr txBox="1">
            <a:spLocks noChangeArrowheads="1"/>
          </p:cNvSpPr>
          <p:nvPr/>
        </p:nvSpPr>
        <p:spPr bwMode="auto">
          <a:xfrm>
            <a:off x="457200" y="1676400"/>
            <a:ext cx="7924800" cy="2392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rgbClr val="FF0000"/>
                </a:solidFill>
              </a:rPr>
              <a:t>What if </a:t>
            </a:r>
            <a:r>
              <a:rPr lang="en-US" altLang="en-US">
                <a:solidFill>
                  <a:srgbClr val="FF0000"/>
                </a:solidFill>
                <a:latin typeface="Arial" charset="0"/>
              </a:rPr>
              <a:t>…</a:t>
            </a:r>
            <a:r>
              <a:rPr lang="en-US" altLang="en-US">
                <a:solidFill>
                  <a:srgbClr val="FF0000"/>
                </a:solidFill>
              </a:rPr>
              <a:t>? </a:t>
            </a:r>
            <a:r>
              <a:rPr lang="en-US" altLang="en-US"/>
              <a:t>A company produces square sheets of aluminum, each of which has an area of (9</a:t>
            </a:r>
            <a:r>
              <a:rPr lang="en-US" altLang="en-US" i="1"/>
              <a:t>x</a:t>
            </a:r>
            <a:r>
              <a:rPr lang="en-US" altLang="en-US" baseline="30000"/>
              <a:t>2</a:t>
            </a:r>
            <a:r>
              <a:rPr lang="en-US" altLang="en-US"/>
              <a:t> + 6</a:t>
            </a:r>
            <a:r>
              <a:rPr lang="en-US" altLang="en-US" i="1"/>
              <a:t>x</a:t>
            </a:r>
            <a:r>
              <a:rPr lang="en-US" altLang="en-US"/>
              <a:t> + 1) m</a:t>
            </a:r>
            <a:r>
              <a:rPr lang="en-US" altLang="en-US" baseline="30000"/>
              <a:t>2</a:t>
            </a:r>
            <a:r>
              <a:rPr lang="en-US" altLang="en-US"/>
              <a:t>. The side length of each sheet is in the form </a:t>
            </a:r>
            <a:r>
              <a:rPr lang="en-US" altLang="en-US" i="1"/>
              <a:t>cx + d,</a:t>
            </a:r>
            <a:r>
              <a:rPr lang="en-US" altLang="en-US"/>
              <a:t> where </a:t>
            </a:r>
            <a:r>
              <a:rPr lang="en-US" altLang="en-US" i="1"/>
              <a:t>c</a:t>
            </a:r>
            <a:r>
              <a:rPr lang="en-US" altLang="en-US"/>
              <a:t> and </a:t>
            </a:r>
            <a:r>
              <a:rPr lang="en-US" altLang="en-US" i="1"/>
              <a:t>d</a:t>
            </a:r>
            <a:r>
              <a:rPr lang="en-US" altLang="en-US"/>
              <a:t> are whole numbers. Find an expression in terms of </a:t>
            </a:r>
            <a:r>
              <a:rPr lang="en-US" altLang="en-US" i="1"/>
              <a:t>x</a:t>
            </a:r>
            <a:r>
              <a:rPr lang="en-US" altLang="en-US"/>
              <a:t> for the perimeter of a sheet. Find the perimeter when </a:t>
            </a:r>
            <a:r>
              <a:rPr lang="en-US" altLang="en-US" i="1"/>
              <a:t>x</a:t>
            </a:r>
            <a:r>
              <a:rPr lang="en-US" altLang="en-US"/>
              <a:t> = 3 m.</a:t>
            </a:r>
            <a:endParaRPr lang="en-US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2 Continued 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24579" name="Group 5"/>
          <p:cNvGrpSpPr>
            <a:grpSpLocks/>
          </p:cNvGrpSpPr>
          <p:nvPr/>
        </p:nvGrpSpPr>
        <p:grpSpPr bwMode="auto">
          <a:xfrm>
            <a:off x="609600" y="1676400"/>
            <a:ext cx="5324475" cy="762000"/>
            <a:chOff x="180" y="2016"/>
            <a:chExt cx="3354" cy="480"/>
          </a:xfrm>
        </p:grpSpPr>
        <p:grpSp>
          <p:nvGrpSpPr>
            <p:cNvPr id="24584" name="Group 6"/>
            <p:cNvGrpSpPr>
              <a:grpSpLocks/>
            </p:cNvGrpSpPr>
            <p:nvPr/>
          </p:nvGrpSpPr>
          <p:grpSpPr bwMode="auto">
            <a:xfrm>
              <a:off x="341" y="2016"/>
              <a:ext cx="480" cy="480"/>
              <a:chOff x="432" y="528"/>
              <a:chExt cx="480" cy="480"/>
            </a:xfrm>
          </p:grpSpPr>
          <p:pic>
            <p:nvPicPr>
              <p:cNvPr id="24586" name="Picture 7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32" y="528"/>
                <a:ext cx="480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13000" name="Text Box 8"/>
              <p:cNvSpPr txBox="1">
                <a:spLocks noChangeArrowheads="1"/>
              </p:cNvSpPr>
              <p:nvPr/>
            </p:nvSpPr>
            <p:spPr bwMode="auto">
              <a:xfrm>
                <a:off x="494" y="540"/>
                <a:ext cx="25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1</a:t>
                </a:r>
                <a:endParaRPr lang="en-US" b="0"/>
              </a:p>
            </p:txBody>
          </p:sp>
        </p:grpSp>
        <p:sp>
          <p:nvSpPr>
            <p:cNvPr id="24585" name="Text Box 9"/>
            <p:cNvSpPr txBox="1">
              <a:spLocks noChangeArrowheads="1"/>
            </p:cNvSpPr>
            <p:nvPr/>
          </p:nvSpPr>
          <p:spPr bwMode="auto">
            <a:xfrm>
              <a:off x="180" y="2064"/>
              <a:ext cx="335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000"/>
                <a:t>           </a:t>
              </a:r>
              <a:r>
                <a:rPr lang="en-US" altLang="en-US"/>
                <a:t>Understand the Problem</a:t>
              </a:r>
              <a:endParaRPr lang="en-US" altLang="en-US" b="0"/>
            </a:p>
          </p:txBody>
        </p:sp>
      </p:grpSp>
      <p:sp>
        <p:nvSpPr>
          <p:cNvPr id="213002" name="Text Box 10"/>
          <p:cNvSpPr txBox="1">
            <a:spLocks noChangeArrowheads="1"/>
          </p:cNvSpPr>
          <p:nvPr/>
        </p:nvSpPr>
        <p:spPr bwMode="auto">
          <a:xfrm>
            <a:off x="1066800" y="2438400"/>
            <a:ext cx="71786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The </a:t>
            </a:r>
            <a:r>
              <a:rPr lang="en-US" altLang="en-US"/>
              <a:t>answer</a:t>
            </a:r>
            <a:r>
              <a:rPr lang="en-US" altLang="en-US" b="0"/>
              <a:t> will be an expression for the perimeter of a sheet and the value of the expression when </a:t>
            </a:r>
            <a:r>
              <a:rPr lang="en-US" altLang="en-US" b="0" i="1"/>
              <a:t>x</a:t>
            </a:r>
            <a:r>
              <a:rPr lang="en-US" altLang="en-US" b="0"/>
              <a:t> = 3. </a:t>
            </a:r>
          </a:p>
        </p:txBody>
      </p:sp>
      <p:sp>
        <p:nvSpPr>
          <p:cNvPr id="213003" name="Text Box 11"/>
          <p:cNvSpPr txBox="1">
            <a:spLocks noChangeArrowheads="1"/>
          </p:cNvSpPr>
          <p:nvPr/>
        </p:nvSpPr>
        <p:spPr bwMode="auto">
          <a:xfrm>
            <a:off x="1066800" y="3749675"/>
            <a:ext cx="5359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List the </a:t>
            </a:r>
            <a:r>
              <a:rPr lang="en-US" altLang="en-US"/>
              <a:t>important information:</a:t>
            </a:r>
            <a:endParaRPr lang="en-US" altLang="en-US" b="0"/>
          </a:p>
        </p:txBody>
      </p:sp>
      <p:sp>
        <p:nvSpPr>
          <p:cNvPr id="213004" name="Text Box 12"/>
          <p:cNvSpPr txBox="1">
            <a:spLocks noChangeArrowheads="1"/>
          </p:cNvSpPr>
          <p:nvPr/>
        </p:nvSpPr>
        <p:spPr bwMode="auto">
          <a:xfrm>
            <a:off x="1219200" y="4375150"/>
            <a:ext cx="807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31775" indent="-231775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en-US" b="0"/>
              <a:t>A sheet is a square with area (9</a:t>
            </a:r>
            <a:r>
              <a:rPr lang="en-US" altLang="en-US" b="0" i="1"/>
              <a:t>x</a:t>
            </a:r>
            <a:r>
              <a:rPr lang="en-US" altLang="en-US" b="0" baseline="30000"/>
              <a:t>2</a:t>
            </a:r>
            <a:r>
              <a:rPr lang="en-US" altLang="en-US" b="0"/>
              <a:t> + 6</a:t>
            </a:r>
            <a:r>
              <a:rPr lang="en-US" altLang="en-US" b="0" i="1"/>
              <a:t>x</a:t>
            </a:r>
            <a:r>
              <a:rPr lang="en-US" altLang="en-US" b="0"/>
              <a:t> + 1) m</a:t>
            </a:r>
            <a:r>
              <a:rPr lang="en-US" altLang="en-US" b="0" baseline="30000"/>
              <a:t>2</a:t>
            </a:r>
            <a:r>
              <a:rPr lang="en-US" altLang="en-US" b="0"/>
              <a:t>.</a:t>
            </a:r>
            <a:endParaRPr lang="en-US" altLang="en-US"/>
          </a:p>
        </p:txBody>
      </p:sp>
      <p:sp>
        <p:nvSpPr>
          <p:cNvPr id="213005" name="Text Box 13"/>
          <p:cNvSpPr txBox="1">
            <a:spLocks noChangeArrowheads="1"/>
          </p:cNvSpPr>
          <p:nvPr/>
        </p:nvSpPr>
        <p:spPr bwMode="auto">
          <a:xfrm>
            <a:off x="1219200" y="4968875"/>
            <a:ext cx="7924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31775" indent="-231775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en-US" b="0"/>
              <a:t>The side length of a sheet is in the form </a:t>
            </a:r>
            <a:r>
              <a:rPr lang="en-US" altLang="en-US" b="0" i="1"/>
              <a:t>cx + d</a:t>
            </a:r>
            <a:r>
              <a:rPr lang="en-US" altLang="en-US" b="0"/>
              <a:t>, where </a:t>
            </a:r>
            <a:r>
              <a:rPr lang="en-US" altLang="en-US" b="0" i="1"/>
              <a:t>c</a:t>
            </a:r>
            <a:r>
              <a:rPr lang="en-US" altLang="en-US" b="0"/>
              <a:t> and </a:t>
            </a:r>
            <a:r>
              <a:rPr lang="en-US" altLang="en-US" b="0" i="1"/>
              <a:t>d</a:t>
            </a:r>
            <a:r>
              <a:rPr lang="en-US" altLang="en-US" b="0"/>
              <a:t> are whole numbers.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3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13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13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13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3002" grpId="0"/>
      <p:bldP spid="213003" grpId="0"/>
      <p:bldP spid="213004" grpId="0"/>
      <p:bldP spid="21300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7"/>
          <p:cNvGrpSpPr>
            <a:grpSpLocks/>
          </p:cNvGrpSpPr>
          <p:nvPr/>
        </p:nvGrpSpPr>
        <p:grpSpPr bwMode="auto">
          <a:xfrm>
            <a:off x="838200" y="1571625"/>
            <a:ext cx="2895600" cy="647700"/>
            <a:chOff x="384" y="1248"/>
            <a:chExt cx="1824" cy="408"/>
          </a:xfrm>
        </p:grpSpPr>
        <p:grpSp>
          <p:nvGrpSpPr>
            <p:cNvPr id="25606" name="Group 8"/>
            <p:cNvGrpSpPr>
              <a:grpSpLocks/>
            </p:cNvGrpSpPr>
            <p:nvPr/>
          </p:nvGrpSpPr>
          <p:grpSpPr bwMode="auto">
            <a:xfrm>
              <a:off x="384" y="1248"/>
              <a:ext cx="360" cy="408"/>
              <a:chOff x="3681" y="3579"/>
              <a:chExt cx="360" cy="408"/>
            </a:xfrm>
          </p:grpSpPr>
          <p:pic>
            <p:nvPicPr>
              <p:cNvPr id="25608" name="Picture 9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681" y="3579"/>
                <a:ext cx="360" cy="4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96618" name="Text Box 10"/>
              <p:cNvSpPr txBox="1">
                <a:spLocks noChangeArrowheads="1"/>
              </p:cNvSpPr>
              <p:nvPr/>
            </p:nvSpPr>
            <p:spPr bwMode="auto">
              <a:xfrm>
                <a:off x="3744" y="3600"/>
                <a:ext cx="25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2</a:t>
                </a:r>
                <a:endParaRPr lang="en-US" b="0"/>
              </a:p>
            </p:txBody>
          </p:sp>
        </p:grpSp>
        <p:sp>
          <p:nvSpPr>
            <p:cNvPr id="25607" name="Text Box 11"/>
            <p:cNvSpPr txBox="1">
              <a:spLocks noChangeArrowheads="1"/>
            </p:cNvSpPr>
            <p:nvPr/>
          </p:nvSpPr>
          <p:spPr bwMode="auto">
            <a:xfrm>
              <a:off x="793" y="1278"/>
              <a:ext cx="141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/>
                <a:t>Make a Plan</a:t>
              </a:r>
              <a:endParaRPr lang="en-US" altLang="en-US" b="0"/>
            </a:p>
          </p:txBody>
        </p:sp>
      </p:grpSp>
      <p:sp>
        <p:nvSpPr>
          <p:cNvPr id="196620" name="Text Box 12"/>
          <p:cNvSpPr txBox="1">
            <a:spLocks noChangeArrowheads="1"/>
          </p:cNvSpPr>
          <p:nvPr/>
        </p:nvSpPr>
        <p:spPr bwMode="auto">
          <a:xfrm>
            <a:off x="1219200" y="2257425"/>
            <a:ext cx="7026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The formula for the area of a sheet is </a:t>
            </a:r>
          </a:p>
          <a:p>
            <a:pPr eaLnBrk="1" hangingPunct="1"/>
            <a:r>
              <a:rPr lang="en-US" altLang="en-US" b="0"/>
              <a:t>area = (side)</a:t>
            </a:r>
            <a:r>
              <a:rPr lang="en-US" altLang="en-US" b="0" baseline="30000"/>
              <a:t>2</a:t>
            </a:r>
            <a:endParaRPr lang="en-US" altLang="en-US" b="0"/>
          </a:p>
        </p:txBody>
      </p:sp>
      <p:sp>
        <p:nvSpPr>
          <p:cNvPr id="25604" name="Text Box 1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2 Continued 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96623" name="Text Box 15"/>
          <p:cNvSpPr txBox="1">
            <a:spLocks noChangeArrowheads="1"/>
          </p:cNvSpPr>
          <p:nvPr/>
        </p:nvSpPr>
        <p:spPr bwMode="auto">
          <a:xfrm>
            <a:off x="1241425" y="3324225"/>
            <a:ext cx="698817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/>
              <a:t>Factor 9</a:t>
            </a:r>
            <a:r>
              <a:rPr lang="en-US" altLang="en-US" b="0" i="1"/>
              <a:t>x</a:t>
            </a:r>
            <a:r>
              <a:rPr lang="en-US" altLang="en-US" b="0" baseline="30000"/>
              <a:t>2</a:t>
            </a:r>
            <a:r>
              <a:rPr lang="en-US" altLang="en-US" b="0"/>
              <a:t> + 6</a:t>
            </a:r>
            <a:r>
              <a:rPr lang="en-US" altLang="en-US" b="0" i="1"/>
              <a:t>x</a:t>
            </a:r>
            <a:r>
              <a:rPr lang="en-US" altLang="en-US" b="0"/>
              <a:t> + 1 to find the side length of a sheet. Write a formula for the perimeter of the sheet, and evaluate the expression for </a:t>
            </a:r>
            <a:r>
              <a:rPr lang="en-US" altLang="en-US" b="0" i="1"/>
              <a:t>x</a:t>
            </a:r>
            <a:r>
              <a:rPr lang="en-US" altLang="en-US" b="0"/>
              <a:t> = 3.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6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96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20" grpId="0"/>
      <p:bldP spid="19662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5"/>
          <p:cNvGrpSpPr>
            <a:grpSpLocks/>
          </p:cNvGrpSpPr>
          <p:nvPr/>
        </p:nvGrpSpPr>
        <p:grpSpPr bwMode="auto">
          <a:xfrm>
            <a:off x="673100" y="1524000"/>
            <a:ext cx="1857375" cy="704850"/>
            <a:chOff x="288" y="996"/>
            <a:chExt cx="1170" cy="444"/>
          </a:xfrm>
        </p:grpSpPr>
        <p:sp>
          <p:nvSpPr>
            <p:cNvPr id="26636" name="Text Box 6"/>
            <p:cNvSpPr txBox="1">
              <a:spLocks noChangeArrowheads="1"/>
            </p:cNvSpPr>
            <p:nvPr/>
          </p:nvSpPr>
          <p:spPr bwMode="auto">
            <a:xfrm>
              <a:off x="755" y="1074"/>
              <a:ext cx="70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/>
                <a:t>Solve</a:t>
              </a:r>
              <a:endParaRPr lang="en-US" altLang="en-US" b="0"/>
            </a:p>
          </p:txBody>
        </p:sp>
        <p:grpSp>
          <p:nvGrpSpPr>
            <p:cNvPr id="26637" name="Group 7"/>
            <p:cNvGrpSpPr>
              <a:grpSpLocks/>
            </p:cNvGrpSpPr>
            <p:nvPr/>
          </p:nvGrpSpPr>
          <p:grpSpPr bwMode="auto">
            <a:xfrm>
              <a:off x="288" y="996"/>
              <a:ext cx="444" cy="444"/>
              <a:chOff x="2592" y="864"/>
              <a:chExt cx="444" cy="444"/>
            </a:xfrm>
          </p:grpSpPr>
          <p:pic>
            <p:nvPicPr>
              <p:cNvPr id="26638" name="Picture 8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92" y="864"/>
                <a:ext cx="444" cy="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97641" name="Text Box 9"/>
              <p:cNvSpPr txBox="1">
                <a:spLocks noChangeArrowheads="1"/>
              </p:cNvSpPr>
              <p:nvPr/>
            </p:nvSpPr>
            <p:spPr bwMode="auto">
              <a:xfrm>
                <a:off x="2706" y="939"/>
                <a:ext cx="25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3</a:t>
                </a:r>
              </a:p>
            </p:txBody>
          </p:sp>
        </p:grpSp>
      </p:grpSp>
      <p:sp>
        <p:nvSpPr>
          <p:cNvPr id="197642" name="Rectangle 10"/>
          <p:cNvSpPr>
            <a:spLocks noChangeArrowheads="1"/>
          </p:cNvSpPr>
          <p:nvPr/>
        </p:nvSpPr>
        <p:spPr bwMode="auto">
          <a:xfrm>
            <a:off x="1524000" y="2303463"/>
            <a:ext cx="21859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9</a:t>
            </a:r>
            <a:r>
              <a:rPr lang="en-US" altLang="en-US" b="0" i="1"/>
              <a:t>x</a:t>
            </a:r>
            <a:r>
              <a:rPr lang="en-US" altLang="en-US" b="0" baseline="30000"/>
              <a:t>2</a:t>
            </a:r>
            <a:r>
              <a:rPr lang="en-US" altLang="en-US" b="0"/>
              <a:t> + 6</a:t>
            </a:r>
            <a:r>
              <a:rPr lang="en-US" altLang="en-US" b="0" i="1"/>
              <a:t>x</a:t>
            </a:r>
            <a:r>
              <a:rPr lang="en-US" altLang="en-US" b="0"/>
              <a:t> + 1</a:t>
            </a:r>
          </a:p>
        </p:txBody>
      </p:sp>
      <p:sp>
        <p:nvSpPr>
          <p:cNvPr id="197643" name="Text Box 11"/>
          <p:cNvSpPr txBox="1">
            <a:spLocks noChangeArrowheads="1"/>
          </p:cNvSpPr>
          <p:nvPr/>
        </p:nvSpPr>
        <p:spPr bwMode="auto">
          <a:xfrm>
            <a:off x="766763" y="2836863"/>
            <a:ext cx="353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(3</a:t>
            </a:r>
            <a:r>
              <a:rPr lang="en-US" altLang="en-US" b="0" i="1"/>
              <a:t>x</a:t>
            </a:r>
            <a:r>
              <a:rPr lang="en-US" altLang="en-US" b="0"/>
              <a:t>)</a:t>
            </a:r>
            <a:r>
              <a:rPr lang="en-US" altLang="en-US" b="0" baseline="30000"/>
              <a:t>2</a:t>
            </a:r>
            <a:r>
              <a:rPr lang="en-US" altLang="en-US" b="0"/>
              <a:t> + 2(3</a:t>
            </a:r>
            <a:r>
              <a:rPr lang="en-US" altLang="en-US" b="0" i="1"/>
              <a:t>x</a:t>
            </a:r>
            <a:r>
              <a:rPr lang="en-US" altLang="en-US" b="0"/>
              <a:t>)(1) + 1</a:t>
            </a:r>
            <a:r>
              <a:rPr lang="en-US" altLang="en-US" b="0" baseline="30000"/>
              <a:t>2</a:t>
            </a:r>
            <a:endParaRPr lang="en-US" altLang="en-US" b="0"/>
          </a:p>
        </p:txBody>
      </p:sp>
      <p:sp>
        <p:nvSpPr>
          <p:cNvPr id="197644" name="Text Box 12"/>
          <p:cNvSpPr txBox="1">
            <a:spLocks noChangeArrowheads="1"/>
          </p:cNvSpPr>
          <p:nvPr/>
        </p:nvSpPr>
        <p:spPr bwMode="auto">
          <a:xfrm>
            <a:off x="1806575" y="3505200"/>
            <a:ext cx="162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(3</a:t>
            </a:r>
            <a:r>
              <a:rPr lang="en-US" altLang="en-US" b="0" i="1"/>
              <a:t>x</a:t>
            </a:r>
            <a:r>
              <a:rPr lang="en-US" altLang="en-US" b="0"/>
              <a:t> + 1)</a:t>
            </a:r>
            <a:r>
              <a:rPr lang="en-US" altLang="en-US" b="0" baseline="30000"/>
              <a:t>2</a:t>
            </a:r>
            <a:endParaRPr lang="en-US" altLang="en-US" b="0"/>
          </a:p>
        </p:txBody>
      </p:sp>
      <p:sp>
        <p:nvSpPr>
          <p:cNvPr id="197645" name="Rectangle 13"/>
          <p:cNvSpPr>
            <a:spLocks noChangeArrowheads="1"/>
          </p:cNvSpPr>
          <p:nvPr/>
        </p:nvSpPr>
        <p:spPr bwMode="auto">
          <a:xfrm>
            <a:off x="914400" y="4284663"/>
            <a:ext cx="5378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9</a:t>
            </a:r>
            <a:r>
              <a:rPr lang="en-US" altLang="en-US" b="0" i="1"/>
              <a:t>x</a:t>
            </a:r>
            <a:r>
              <a:rPr lang="en-US" altLang="en-US" b="0" baseline="30000"/>
              <a:t>2</a:t>
            </a:r>
            <a:r>
              <a:rPr lang="en-US" altLang="en-US" b="0"/>
              <a:t> + 6</a:t>
            </a:r>
            <a:r>
              <a:rPr lang="en-US" altLang="en-US" b="0" i="1"/>
              <a:t>x</a:t>
            </a:r>
            <a:r>
              <a:rPr lang="en-US" altLang="en-US" b="0"/>
              <a:t> + 1 = (3</a:t>
            </a:r>
            <a:r>
              <a:rPr lang="en-US" altLang="en-US" b="0" i="1"/>
              <a:t>x</a:t>
            </a:r>
            <a:r>
              <a:rPr lang="en-US" altLang="en-US" b="0"/>
              <a:t> + 1)(3</a:t>
            </a:r>
            <a:r>
              <a:rPr lang="en-US" altLang="en-US" b="0" i="1"/>
              <a:t>x</a:t>
            </a:r>
            <a:r>
              <a:rPr lang="en-US" altLang="en-US" b="0"/>
              <a:t> + 1) </a:t>
            </a:r>
          </a:p>
        </p:txBody>
      </p:sp>
      <p:sp>
        <p:nvSpPr>
          <p:cNvPr id="197646" name="Text Box 14"/>
          <p:cNvSpPr txBox="1">
            <a:spLocks noChangeArrowheads="1"/>
          </p:cNvSpPr>
          <p:nvPr/>
        </p:nvSpPr>
        <p:spPr bwMode="auto">
          <a:xfrm>
            <a:off x="4267200" y="2362200"/>
            <a:ext cx="1876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a = 3x, b = 1</a:t>
            </a:r>
          </a:p>
        </p:txBody>
      </p:sp>
      <p:sp>
        <p:nvSpPr>
          <p:cNvPr id="197647" name="Text Box 15"/>
          <p:cNvSpPr txBox="1">
            <a:spLocks noChangeArrowheads="1"/>
          </p:cNvSpPr>
          <p:nvPr/>
        </p:nvSpPr>
        <p:spPr bwMode="auto">
          <a:xfrm>
            <a:off x="4267200" y="2895600"/>
            <a:ext cx="5192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Write the trinomial as a</a:t>
            </a:r>
            <a:r>
              <a:rPr lang="en-US" altLang="en-US" b="0" i="1" baseline="30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 + 2ab + b</a:t>
            </a:r>
            <a:r>
              <a:rPr lang="en-US" altLang="en-US" b="0" i="1" baseline="30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.</a:t>
            </a:r>
          </a:p>
        </p:txBody>
      </p:sp>
      <p:sp>
        <p:nvSpPr>
          <p:cNvPr id="197648" name="Text Box 16"/>
          <p:cNvSpPr txBox="1">
            <a:spLocks noChangeArrowheads="1"/>
          </p:cNvSpPr>
          <p:nvPr/>
        </p:nvSpPr>
        <p:spPr bwMode="auto">
          <a:xfrm>
            <a:off x="4267200" y="3581400"/>
            <a:ext cx="45831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Write the trinomial as (a + b)</a:t>
            </a:r>
            <a:r>
              <a:rPr lang="en-US" altLang="en-US" b="0" i="1" baseline="30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.</a:t>
            </a:r>
          </a:p>
        </p:txBody>
      </p:sp>
      <p:sp>
        <p:nvSpPr>
          <p:cNvPr id="26634" name="Text Box 18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2 Continued 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97651" name="Text Box 19"/>
          <p:cNvSpPr txBox="1">
            <a:spLocks noChangeArrowheads="1"/>
          </p:cNvSpPr>
          <p:nvPr/>
        </p:nvSpPr>
        <p:spPr bwMode="auto">
          <a:xfrm>
            <a:off x="685800" y="5105400"/>
            <a:ext cx="7521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/>
              <a:t>The side length of a sheet is (3</a:t>
            </a:r>
            <a:r>
              <a:rPr lang="en-US" altLang="en-US" b="0" i="1"/>
              <a:t>x</a:t>
            </a:r>
            <a:r>
              <a:rPr lang="en-US" altLang="en-US" b="0"/>
              <a:t> + 1) m.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7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97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97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97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97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97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97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9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42" grpId="0"/>
      <p:bldP spid="197643" grpId="0"/>
      <p:bldP spid="197644" grpId="0"/>
      <p:bldP spid="197645" grpId="0"/>
      <p:bldP spid="197646" grpId="0"/>
      <p:bldP spid="197647" grpId="0"/>
      <p:bldP spid="197648" grpId="0"/>
      <p:bldP spid="19765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5"/>
          <p:cNvSpPr txBox="1">
            <a:spLocks noChangeArrowheads="1"/>
          </p:cNvSpPr>
          <p:nvPr/>
        </p:nvSpPr>
        <p:spPr bwMode="auto">
          <a:xfrm>
            <a:off x="838200" y="1600200"/>
            <a:ext cx="7483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Write a formula for the perimeter of the aluminum sheet.</a:t>
            </a:r>
          </a:p>
        </p:txBody>
      </p:sp>
      <p:sp>
        <p:nvSpPr>
          <p:cNvPr id="198662" name="Text Box 6"/>
          <p:cNvSpPr txBox="1">
            <a:spLocks noChangeArrowheads="1"/>
          </p:cNvSpPr>
          <p:nvPr/>
        </p:nvSpPr>
        <p:spPr bwMode="auto">
          <a:xfrm>
            <a:off x="1143000" y="2887663"/>
            <a:ext cx="1730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/>
              <a:t>P</a:t>
            </a:r>
            <a:r>
              <a:rPr lang="en-US" altLang="en-US" b="0"/>
              <a:t> = 4</a:t>
            </a:r>
            <a:r>
              <a:rPr lang="en-US" altLang="en-US" b="0" i="1"/>
              <a:t>s</a:t>
            </a:r>
          </a:p>
        </p:txBody>
      </p:sp>
      <p:sp>
        <p:nvSpPr>
          <p:cNvPr id="198663" name="Text Box 7"/>
          <p:cNvSpPr txBox="1">
            <a:spLocks noChangeArrowheads="1"/>
          </p:cNvSpPr>
          <p:nvPr/>
        </p:nvSpPr>
        <p:spPr bwMode="auto">
          <a:xfrm>
            <a:off x="1485900" y="3579813"/>
            <a:ext cx="2152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= 4</a:t>
            </a:r>
            <a:r>
              <a:rPr lang="en-US" altLang="en-US" b="0">
                <a:solidFill>
                  <a:srgbClr val="FF0000"/>
                </a:solidFill>
              </a:rPr>
              <a:t>(3</a:t>
            </a:r>
            <a:r>
              <a:rPr lang="en-US" altLang="en-US" b="0" i="1">
                <a:solidFill>
                  <a:srgbClr val="FF0000"/>
                </a:solidFill>
              </a:rPr>
              <a:t>x</a:t>
            </a:r>
            <a:r>
              <a:rPr lang="en-US" altLang="en-US" b="0">
                <a:solidFill>
                  <a:srgbClr val="FF0000"/>
                </a:solidFill>
              </a:rPr>
              <a:t> + 1)</a:t>
            </a:r>
            <a:r>
              <a:rPr lang="en-US" altLang="en-US" b="0"/>
              <a:t> </a:t>
            </a:r>
          </a:p>
        </p:txBody>
      </p:sp>
      <p:sp>
        <p:nvSpPr>
          <p:cNvPr id="198664" name="Text Box 8"/>
          <p:cNvSpPr txBox="1">
            <a:spLocks noChangeArrowheads="1"/>
          </p:cNvSpPr>
          <p:nvPr/>
        </p:nvSpPr>
        <p:spPr bwMode="auto">
          <a:xfrm>
            <a:off x="1485900" y="4113213"/>
            <a:ext cx="1768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= 12</a:t>
            </a:r>
            <a:r>
              <a:rPr lang="en-US" altLang="en-US" b="0" i="1"/>
              <a:t>x</a:t>
            </a:r>
            <a:r>
              <a:rPr lang="en-US" altLang="en-US" b="0"/>
              <a:t> + 4</a:t>
            </a:r>
          </a:p>
        </p:txBody>
      </p:sp>
      <p:sp>
        <p:nvSpPr>
          <p:cNvPr id="198665" name="Text Box 9"/>
          <p:cNvSpPr txBox="1">
            <a:spLocks noChangeArrowheads="1"/>
          </p:cNvSpPr>
          <p:nvPr/>
        </p:nvSpPr>
        <p:spPr bwMode="auto">
          <a:xfrm>
            <a:off x="990600" y="4968875"/>
            <a:ext cx="73691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/>
              <a:t>An expression for the perimeter of the sheet in meters is 12</a:t>
            </a:r>
            <a:r>
              <a:rPr lang="en-US" altLang="en-US" b="0" i="1"/>
              <a:t>x</a:t>
            </a:r>
            <a:r>
              <a:rPr lang="en-US" altLang="en-US" b="0"/>
              <a:t> + 4.</a:t>
            </a:r>
          </a:p>
        </p:txBody>
      </p:sp>
      <p:sp>
        <p:nvSpPr>
          <p:cNvPr id="198666" name="Text Box 10"/>
          <p:cNvSpPr txBox="1">
            <a:spLocks noChangeArrowheads="1"/>
          </p:cNvSpPr>
          <p:nvPr/>
        </p:nvSpPr>
        <p:spPr bwMode="auto">
          <a:xfrm>
            <a:off x="3679825" y="2743200"/>
            <a:ext cx="47783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Write the formula for the perimeter of a square.</a:t>
            </a:r>
          </a:p>
        </p:txBody>
      </p:sp>
      <p:sp>
        <p:nvSpPr>
          <p:cNvPr id="198667" name="Text Box 11"/>
          <p:cNvSpPr txBox="1">
            <a:spLocks noChangeArrowheads="1"/>
          </p:cNvSpPr>
          <p:nvPr/>
        </p:nvSpPr>
        <p:spPr bwMode="auto">
          <a:xfrm>
            <a:off x="3679825" y="3581400"/>
            <a:ext cx="436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Substitute the side length for s.</a:t>
            </a:r>
          </a:p>
        </p:txBody>
      </p:sp>
      <p:sp>
        <p:nvSpPr>
          <p:cNvPr id="198668" name="Text Box 12"/>
          <p:cNvSpPr txBox="1">
            <a:spLocks noChangeArrowheads="1"/>
          </p:cNvSpPr>
          <p:nvPr/>
        </p:nvSpPr>
        <p:spPr bwMode="auto">
          <a:xfrm>
            <a:off x="3679825" y="4152900"/>
            <a:ext cx="18113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Distribute 4.</a:t>
            </a:r>
          </a:p>
        </p:txBody>
      </p:sp>
      <p:sp>
        <p:nvSpPr>
          <p:cNvPr id="27658" name="Text Box 1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2 Continued 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8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98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8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98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98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986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98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62" grpId="0"/>
      <p:bldP spid="198663" grpId="0"/>
      <p:bldP spid="198665" grpId="0"/>
      <p:bldP spid="198666" grpId="0"/>
      <p:bldP spid="198667" grpId="0"/>
      <p:bldP spid="19866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4"/>
          <p:cNvSpPr txBox="1">
            <a:spLocks noChangeArrowheads="1"/>
          </p:cNvSpPr>
          <p:nvPr/>
        </p:nvSpPr>
        <p:spPr bwMode="auto">
          <a:xfrm>
            <a:off x="1143000" y="1752600"/>
            <a:ext cx="5949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Evaluate the expression when </a:t>
            </a:r>
            <a:r>
              <a:rPr lang="en-US" altLang="en-US" b="0" i="1"/>
              <a:t>x</a:t>
            </a:r>
            <a:r>
              <a:rPr lang="en-US" altLang="en-US" b="0"/>
              <a:t> = 3. </a:t>
            </a:r>
          </a:p>
        </p:txBody>
      </p:sp>
      <p:sp>
        <p:nvSpPr>
          <p:cNvPr id="199685" name="Text Box 5"/>
          <p:cNvSpPr txBox="1">
            <a:spLocks noChangeArrowheads="1"/>
          </p:cNvSpPr>
          <p:nvPr/>
        </p:nvSpPr>
        <p:spPr bwMode="auto">
          <a:xfrm>
            <a:off x="1574800" y="2481263"/>
            <a:ext cx="2060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1"/>
              <a:t>P </a:t>
            </a:r>
            <a:r>
              <a:rPr lang="en-US" altLang="en-US" b="0"/>
              <a:t>= 12</a:t>
            </a:r>
            <a:r>
              <a:rPr lang="en-US" altLang="en-US" b="0" i="1"/>
              <a:t>x</a:t>
            </a:r>
            <a:r>
              <a:rPr lang="en-US" altLang="en-US" b="0"/>
              <a:t> + 4</a:t>
            </a:r>
          </a:p>
        </p:txBody>
      </p:sp>
      <p:sp>
        <p:nvSpPr>
          <p:cNvPr id="199686" name="Text Box 6"/>
          <p:cNvSpPr txBox="1">
            <a:spLocks noChangeArrowheads="1"/>
          </p:cNvSpPr>
          <p:nvPr/>
        </p:nvSpPr>
        <p:spPr bwMode="auto">
          <a:xfrm>
            <a:off x="1878013" y="3168650"/>
            <a:ext cx="2873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/>
              <a:t>= 12</a:t>
            </a:r>
            <a:r>
              <a:rPr lang="en-US" altLang="en-US" b="0">
                <a:solidFill>
                  <a:srgbClr val="FF0000"/>
                </a:solidFill>
              </a:rPr>
              <a:t>(3)</a:t>
            </a:r>
            <a:r>
              <a:rPr lang="en-US" altLang="en-US" b="0"/>
              <a:t> + 4 </a:t>
            </a:r>
          </a:p>
        </p:txBody>
      </p:sp>
      <p:sp>
        <p:nvSpPr>
          <p:cNvPr id="199687" name="Text Box 7"/>
          <p:cNvSpPr txBox="1">
            <a:spLocks noChangeArrowheads="1"/>
          </p:cNvSpPr>
          <p:nvPr/>
        </p:nvSpPr>
        <p:spPr bwMode="auto">
          <a:xfrm>
            <a:off x="1881188" y="3810000"/>
            <a:ext cx="928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= 40</a:t>
            </a:r>
          </a:p>
        </p:txBody>
      </p:sp>
      <p:sp>
        <p:nvSpPr>
          <p:cNvPr id="199688" name="Text Box 8"/>
          <p:cNvSpPr txBox="1">
            <a:spLocks noChangeArrowheads="1"/>
          </p:cNvSpPr>
          <p:nvPr/>
        </p:nvSpPr>
        <p:spPr bwMode="auto">
          <a:xfrm>
            <a:off x="1158875" y="4479925"/>
            <a:ext cx="6797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When </a:t>
            </a:r>
            <a:r>
              <a:rPr lang="en-US" altLang="en-US" b="0" i="1"/>
              <a:t>x </a:t>
            </a:r>
            <a:r>
              <a:rPr lang="en-US" altLang="en-US" b="0"/>
              <a:t>= 3 m. the perimeter of the sheet is 40 m.</a:t>
            </a:r>
          </a:p>
        </p:txBody>
      </p:sp>
      <p:sp>
        <p:nvSpPr>
          <p:cNvPr id="199689" name="Text Box 9"/>
          <p:cNvSpPr txBox="1">
            <a:spLocks noChangeArrowheads="1"/>
          </p:cNvSpPr>
          <p:nvPr/>
        </p:nvSpPr>
        <p:spPr bwMode="auto">
          <a:xfrm>
            <a:off x="5140325" y="3168650"/>
            <a:ext cx="2554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Substitute 3 for x.</a:t>
            </a:r>
          </a:p>
        </p:txBody>
      </p:sp>
      <p:sp>
        <p:nvSpPr>
          <p:cNvPr id="28680" name="Text Box 11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2 Continued 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9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9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99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99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99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685" grpId="0"/>
      <p:bldP spid="199686" grpId="0"/>
      <p:bldP spid="199687" grpId="0"/>
      <p:bldP spid="199688" grpId="0"/>
      <p:bldP spid="19968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4"/>
          <p:cNvSpPr txBox="1">
            <a:spLocks noChangeArrowheads="1"/>
          </p:cNvSpPr>
          <p:nvPr/>
        </p:nvSpPr>
        <p:spPr bwMode="auto">
          <a:xfrm>
            <a:off x="1350963" y="1598613"/>
            <a:ext cx="19256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/>
              <a:t>Look Back</a:t>
            </a:r>
            <a:endParaRPr lang="en-US" altLang="en-US" b="0"/>
          </a:p>
        </p:txBody>
      </p:sp>
      <p:grpSp>
        <p:nvGrpSpPr>
          <p:cNvPr id="29699" name="Group 5"/>
          <p:cNvGrpSpPr>
            <a:grpSpLocks/>
          </p:cNvGrpSpPr>
          <p:nvPr/>
        </p:nvGrpSpPr>
        <p:grpSpPr bwMode="auto">
          <a:xfrm>
            <a:off x="609600" y="1446213"/>
            <a:ext cx="838200" cy="676275"/>
            <a:chOff x="1758" y="3408"/>
            <a:chExt cx="528" cy="426"/>
          </a:xfrm>
        </p:grpSpPr>
        <p:pic>
          <p:nvPicPr>
            <p:cNvPr id="29710" name="Picture 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4" y="3408"/>
              <a:ext cx="426" cy="4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0711" name="Text Box 7"/>
            <p:cNvSpPr txBox="1">
              <a:spLocks noChangeArrowheads="1"/>
            </p:cNvSpPr>
            <p:nvPr/>
          </p:nvSpPr>
          <p:spPr bwMode="auto">
            <a:xfrm>
              <a:off x="1758" y="3504"/>
              <a:ext cx="5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4</a:t>
              </a:r>
            </a:p>
          </p:txBody>
        </p:sp>
      </p:grpSp>
      <p:sp>
        <p:nvSpPr>
          <p:cNvPr id="200714" name="Rectangle 10"/>
          <p:cNvSpPr>
            <a:spLocks noChangeArrowheads="1"/>
          </p:cNvSpPr>
          <p:nvPr/>
        </p:nvSpPr>
        <p:spPr bwMode="auto">
          <a:xfrm>
            <a:off x="1447800" y="3503613"/>
            <a:ext cx="50911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Evaluate 9</a:t>
            </a:r>
            <a:r>
              <a:rPr lang="en-US" altLang="en-US" b="0" i="1"/>
              <a:t>x</a:t>
            </a:r>
            <a:r>
              <a:rPr lang="en-US" altLang="en-US" b="0" baseline="30000"/>
              <a:t>2</a:t>
            </a:r>
            <a:r>
              <a:rPr lang="en-US" altLang="en-US" b="0"/>
              <a:t> + 6</a:t>
            </a:r>
            <a:r>
              <a:rPr lang="en-US" altLang="en-US" b="0" i="1"/>
              <a:t>x</a:t>
            </a:r>
            <a:r>
              <a:rPr lang="en-US" altLang="en-US" b="0"/>
              <a:t> + 1 for </a:t>
            </a:r>
            <a:r>
              <a:rPr lang="en-US" altLang="en-US" b="0" i="1"/>
              <a:t>x</a:t>
            </a:r>
            <a:r>
              <a:rPr lang="en-US" altLang="en-US" b="0"/>
              <a:t> = 3</a:t>
            </a:r>
          </a:p>
        </p:txBody>
      </p:sp>
      <p:sp>
        <p:nvSpPr>
          <p:cNvPr id="200715" name="Rectangle 11"/>
          <p:cNvSpPr>
            <a:spLocks noChangeArrowheads="1"/>
          </p:cNvSpPr>
          <p:nvPr/>
        </p:nvSpPr>
        <p:spPr bwMode="auto">
          <a:xfrm>
            <a:off x="2867025" y="4037013"/>
            <a:ext cx="2763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9</a:t>
            </a:r>
            <a:r>
              <a:rPr lang="en-US" altLang="en-US" b="0">
                <a:solidFill>
                  <a:srgbClr val="FF0000"/>
                </a:solidFill>
              </a:rPr>
              <a:t>(3)</a:t>
            </a:r>
            <a:r>
              <a:rPr lang="en-US" altLang="en-US" b="0" baseline="30000"/>
              <a:t>2</a:t>
            </a:r>
            <a:r>
              <a:rPr lang="en-US" altLang="en-US" b="0"/>
              <a:t> + 6</a:t>
            </a:r>
            <a:r>
              <a:rPr lang="en-US" altLang="en-US" b="0">
                <a:solidFill>
                  <a:srgbClr val="FF0000"/>
                </a:solidFill>
              </a:rPr>
              <a:t>(3)</a:t>
            </a:r>
            <a:r>
              <a:rPr lang="en-US" altLang="en-US" b="0"/>
              <a:t> + 1</a:t>
            </a:r>
          </a:p>
        </p:txBody>
      </p:sp>
      <p:sp>
        <p:nvSpPr>
          <p:cNvPr id="200716" name="Text Box 12"/>
          <p:cNvSpPr txBox="1">
            <a:spLocks noChangeArrowheads="1"/>
          </p:cNvSpPr>
          <p:nvPr/>
        </p:nvSpPr>
        <p:spPr bwMode="auto">
          <a:xfrm>
            <a:off x="2860675" y="4648200"/>
            <a:ext cx="2720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/>
              <a:t>81 + 18 + 1</a:t>
            </a:r>
          </a:p>
        </p:txBody>
      </p: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3276600" y="5135563"/>
            <a:ext cx="1343025" cy="579437"/>
            <a:chOff x="1794" y="3235"/>
            <a:chExt cx="846" cy="365"/>
          </a:xfrm>
        </p:grpSpPr>
        <p:sp>
          <p:nvSpPr>
            <p:cNvPr id="29708" name="Text Box 14"/>
            <p:cNvSpPr txBox="1">
              <a:spLocks noChangeArrowheads="1"/>
            </p:cNvSpPr>
            <p:nvPr/>
          </p:nvSpPr>
          <p:spPr bwMode="auto">
            <a:xfrm>
              <a:off x="1794" y="3312"/>
              <a:ext cx="48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b="0"/>
                <a:t>100</a:t>
              </a:r>
            </a:p>
          </p:txBody>
        </p:sp>
        <p:sp>
          <p:nvSpPr>
            <p:cNvPr id="29709" name="Text Box 15"/>
            <p:cNvSpPr txBox="1">
              <a:spLocks noChangeArrowheads="1"/>
            </p:cNvSpPr>
            <p:nvPr/>
          </p:nvSpPr>
          <p:spPr bwMode="auto">
            <a:xfrm>
              <a:off x="2256" y="3235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3200" b="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sz="1800" b="0">
                <a:latin typeface="Arial" charset="0"/>
              </a:endParaRPr>
            </a:p>
          </p:txBody>
        </p:sp>
      </p:grpSp>
      <p:grpSp>
        <p:nvGrpSpPr>
          <p:cNvPr id="29704" name="Group 20"/>
          <p:cNvGrpSpPr>
            <a:grpSpLocks/>
          </p:cNvGrpSpPr>
          <p:nvPr/>
        </p:nvGrpSpPr>
        <p:grpSpPr bwMode="auto">
          <a:xfrm>
            <a:off x="533400" y="2132013"/>
            <a:ext cx="8458200" cy="1104900"/>
            <a:chOff x="576" y="1296"/>
            <a:chExt cx="5184" cy="696"/>
          </a:xfrm>
        </p:grpSpPr>
        <p:sp>
          <p:nvSpPr>
            <p:cNvPr id="29706" name="Text Box 8"/>
            <p:cNvSpPr txBox="1">
              <a:spLocks noChangeArrowheads="1"/>
            </p:cNvSpPr>
            <p:nvPr/>
          </p:nvSpPr>
          <p:spPr bwMode="auto">
            <a:xfrm>
              <a:off x="576" y="1296"/>
              <a:ext cx="5184" cy="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lnSpc>
                  <a:spcPct val="120000"/>
                </a:lnSpc>
              </a:pPr>
              <a:r>
                <a:rPr lang="en-US" altLang="en-US" b="0"/>
                <a:t>For a square with a perimeter of 40, the side length is            m and the area is 10</a:t>
              </a:r>
              <a:r>
                <a:rPr lang="en-US" altLang="en-US" b="0" baseline="30000"/>
                <a:t>2</a:t>
              </a:r>
              <a:r>
                <a:rPr lang="en-US" altLang="en-US" b="0"/>
                <a:t> = 100 m</a:t>
              </a:r>
              <a:r>
                <a:rPr lang="en-US" altLang="en-US" b="0" baseline="30000"/>
                <a:t>2</a:t>
              </a:r>
              <a:r>
                <a:rPr lang="en-US" altLang="en-US" b="0"/>
                <a:t>. </a:t>
              </a:r>
            </a:p>
          </p:txBody>
        </p:sp>
        <p:pic>
          <p:nvPicPr>
            <p:cNvPr id="29707" name="Picture 16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" y="1560"/>
              <a:ext cx="696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9705" name="Text Box 18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2 Continued 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0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200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00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14" grpId="0"/>
      <p:bldP spid="200715" grpId="0"/>
      <p:bldP spid="20071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5"/>
          <p:cNvSpPr txBox="1">
            <a:spLocks noChangeArrowheads="1"/>
          </p:cNvSpPr>
          <p:nvPr/>
        </p:nvSpPr>
        <p:spPr bwMode="auto">
          <a:xfrm>
            <a:off x="609600" y="1250950"/>
            <a:ext cx="85344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In Chapter 7 you learned that the difference of two squares has the form </a:t>
            </a:r>
            <a:r>
              <a:rPr lang="en-US" altLang="en-US" b="0" i="1"/>
              <a:t>a</a:t>
            </a:r>
            <a:r>
              <a:rPr lang="en-US" altLang="en-US" b="0" baseline="30000"/>
              <a:t>2</a:t>
            </a:r>
            <a:r>
              <a:rPr lang="en-US" altLang="en-US" b="0"/>
              <a:t>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/>
              <a:t> </a:t>
            </a:r>
            <a:r>
              <a:rPr lang="en-US" altLang="en-US" b="0" i="1"/>
              <a:t>b</a:t>
            </a:r>
            <a:r>
              <a:rPr lang="en-US" altLang="en-US" b="0" baseline="30000"/>
              <a:t>2</a:t>
            </a:r>
            <a:r>
              <a:rPr lang="en-US" altLang="en-US" b="0"/>
              <a:t>. The difference of two squares can be written as the product (</a:t>
            </a:r>
            <a:r>
              <a:rPr lang="en-US" altLang="en-US" b="0" i="1"/>
              <a:t>a + b</a:t>
            </a:r>
            <a:r>
              <a:rPr lang="en-US" altLang="en-US" b="0"/>
              <a:t>)(</a:t>
            </a:r>
            <a:r>
              <a:rPr lang="en-US" altLang="en-US" b="0" i="1"/>
              <a:t>a </a:t>
            </a:r>
            <a:r>
              <a:rPr lang="en-US" altLang="en-US" b="0" i="1">
                <a:latin typeface="Arial" charset="0"/>
              </a:rPr>
              <a:t>–</a:t>
            </a:r>
            <a:r>
              <a:rPr lang="en-US" altLang="en-US" b="0" i="1"/>
              <a:t> b</a:t>
            </a:r>
            <a:r>
              <a:rPr lang="en-US" altLang="en-US" b="0"/>
              <a:t>). You can use this pattern to factor some polynomials.</a:t>
            </a:r>
          </a:p>
        </p:txBody>
      </p:sp>
      <p:sp>
        <p:nvSpPr>
          <p:cNvPr id="201735" name="Text Box 7"/>
          <p:cNvSpPr txBox="1">
            <a:spLocks noChangeArrowheads="1"/>
          </p:cNvSpPr>
          <p:nvPr/>
        </p:nvSpPr>
        <p:spPr bwMode="auto">
          <a:xfrm>
            <a:off x="684213" y="2895600"/>
            <a:ext cx="72405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A polynomial is a difference of two squares if:</a:t>
            </a:r>
          </a:p>
        </p:txBody>
      </p:sp>
      <p:sp>
        <p:nvSpPr>
          <p:cNvPr id="201736" name="Text Box 8"/>
          <p:cNvSpPr txBox="1">
            <a:spLocks noChangeArrowheads="1"/>
          </p:cNvSpPr>
          <p:nvPr/>
        </p:nvSpPr>
        <p:spPr bwMode="auto">
          <a:xfrm>
            <a:off x="685800" y="3505200"/>
            <a:ext cx="8001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b="0"/>
              <a:t>There are two terms, one subtracted from the other.</a:t>
            </a:r>
            <a:r>
              <a:rPr lang="en-US" altLang="en-US"/>
              <a:t> </a:t>
            </a:r>
          </a:p>
        </p:txBody>
      </p:sp>
      <p:sp>
        <p:nvSpPr>
          <p:cNvPr id="201737" name="Text Box 9"/>
          <p:cNvSpPr txBox="1">
            <a:spLocks noChangeArrowheads="1"/>
          </p:cNvSpPr>
          <p:nvPr/>
        </p:nvSpPr>
        <p:spPr bwMode="auto">
          <a:xfrm>
            <a:off x="685800" y="4419600"/>
            <a:ext cx="813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b="0"/>
              <a:t> Both terms are perfect squares. 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3429000" y="4876800"/>
            <a:ext cx="2568575" cy="1109663"/>
            <a:chOff x="1934" y="3045"/>
            <a:chExt cx="1618" cy="699"/>
          </a:xfrm>
        </p:grpSpPr>
        <p:sp>
          <p:nvSpPr>
            <p:cNvPr id="30727" name="Text Box 10"/>
            <p:cNvSpPr txBox="1">
              <a:spLocks noChangeArrowheads="1"/>
            </p:cNvSpPr>
            <p:nvPr/>
          </p:nvSpPr>
          <p:spPr bwMode="auto">
            <a:xfrm>
              <a:off x="2302" y="3045"/>
              <a:ext cx="86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FF0000"/>
                  </a:solidFill>
                </a:rPr>
                <a:t>4</a:t>
              </a:r>
              <a:r>
                <a:rPr lang="en-US" altLang="en-US" b="0" i="1">
                  <a:solidFill>
                    <a:srgbClr val="FF0000"/>
                  </a:solidFill>
                </a:rPr>
                <a:t>x</a:t>
              </a:r>
              <a:r>
                <a:rPr lang="en-US" altLang="en-US" b="0" baseline="30000">
                  <a:solidFill>
                    <a:srgbClr val="FF0000"/>
                  </a:solidFill>
                </a:rPr>
                <a:t>2</a:t>
              </a:r>
              <a:r>
                <a:rPr lang="en-US" altLang="en-US" b="0"/>
                <a:t> </a:t>
              </a:r>
              <a:r>
                <a:rPr lang="en-US" altLang="en-US" b="0">
                  <a:latin typeface="Arial" charset="0"/>
                </a:rPr>
                <a:t>–</a:t>
              </a:r>
              <a:r>
                <a:rPr lang="en-US" altLang="en-US" b="0"/>
                <a:t> </a:t>
              </a:r>
              <a:r>
                <a:rPr lang="en-US" altLang="en-US" b="0">
                  <a:solidFill>
                    <a:srgbClr val="3333FF"/>
                  </a:solidFill>
                </a:rPr>
                <a:t>9</a:t>
              </a:r>
              <a:r>
                <a:rPr lang="en-US" altLang="en-US" b="0"/>
                <a:t> </a:t>
              </a:r>
            </a:p>
          </p:txBody>
        </p:sp>
        <p:grpSp>
          <p:nvGrpSpPr>
            <p:cNvPr id="30728" name="Group 15"/>
            <p:cNvGrpSpPr>
              <a:grpSpLocks/>
            </p:cNvGrpSpPr>
            <p:nvPr/>
          </p:nvGrpSpPr>
          <p:grpSpPr bwMode="auto">
            <a:xfrm>
              <a:off x="1934" y="3456"/>
              <a:ext cx="1618" cy="288"/>
              <a:chOff x="1934" y="3456"/>
              <a:chExt cx="1618" cy="288"/>
            </a:xfrm>
          </p:grpSpPr>
          <p:sp>
            <p:nvSpPr>
              <p:cNvPr id="30733" name="Text Box 11"/>
              <p:cNvSpPr txBox="1">
                <a:spLocks noChangeArrowheads="1"/>
              </p:cNvSpPr>
              <p:nvPr/>
            </p:nvSpPr>
            <p:spPr bwMode="auto">
              <a:xfrm>
                <a:off x="1934" y="3456"/>
                <a:ext cx="161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b="0">
                    <a:solidFill>
                      <a:srgbClr val="FF0000"/>
                    </a:solidFill>
                  </a:rPr>
                  <a:t>2</a:t>
                </a:r>
                <a:r>
                  <a:rPr lang="en-US" altLang="en-US" b="0" i="1">
                    <a:solidFill>
                      <a:srgbClr val="FF0000"/>
                    </a:solidFill>
                  </a:rPr>
                  <a:t>x</a:t>
                </a:r>
                <a:r>
                  <a:rPr lang="en-US" altLang="en-US" b="0">
                    <a:solidFill>
                      <a:srgbClr val="FF0000"/>
                    </a:solidFill>
                  </a:rPr>
                  <a:t>   2</a:t>
                </a:r>
                <a:r>
                  <a:rPr lang="en-US" altLang="en-US" b="0" i="1">
                    <a:solidFill>
                      <a:srgbClr val="FF0000"/>
                    </a:solidFill>
                  </a:rPr>
                  <a:t>x</a:t>
                </a:r>
                <a:r>
                  <a:rPr lang="en-US" altLang="en-US" b="0" i="1"/>
                  <a:t>   </a:t>
                </a:r>
                <a:r>
                  <a:rPr lang="en-US" altLang="en-US" b="0">
                    <a:solidFill>
                      <a:srgbClr val="3333FF"/>
                    </a:solidFill>
                  </a:rPr>
                  <a:t>3   3</a:t>
                </a:r>
              </a:p>
            </p:txBody>
          </p:sp>
          <p:sp>
            <p:nvSpPr>
              <p:cNvPr id="30734" name="Text Box 13"/>
              <p:cNvSpPr txBox="1">
                <a:spLocks noChangeArrowheads="1"/>
              </p:cNvSpPr>
              <p:nvPr/>
            </p:nvSpPr>
            <p:spPr bwMode="auto">
              <a:xfrm>
                <a:off x="3014" y="3484"/>
                <a:ext cx="175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 sz="1600">
                    <a:solidFill>
                      <a:srgbClr val="3333FF"/>
                    </a:solidFill>
                    <a:sym typeface="Wingdings" pitchFamily="2" charset="2"/>
                  </a:rPr>
                  <a:t></a:t>
                </a:r>
              </a:p>
            </p:txBody>
          </p:sp>
          <p:sp>
            <p:nvSpPr>
              <p:cNvPr id="30735" name="Text Box 14"/>
              <p:cNvSpPr txBox="1">
                <a:spLocks noChangeArrowheads="1"/>
              </p:cNvSpPr>
              <p:nvPr/>
            </p:nvSpPr>
            <p:spPr bwMode="auto">
              <a:xfrm>
                <a:off x="2256" y="3484"/>
                <a:ext cx="175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 sz="1600">
                    <a:solidFill>
                      <a:srgbClr val="FF0000"/>
                    </a:solidFill>
                    <a:sym typeface="Wingdings" pitchFamily="2" charset="2"/>
                  </a:rPr>
                  <a:t></a:t>
                </a:r>
              </a:p>
            </p:txBody>
          </p:sp>
        </p:grpSp>
        <p:sp>
          <p:nvSpPr>
            <p:cNvPr id="30729" name="Line 16"/>
            <p:cNvSpPr>
              <a:spLocks noChangeShapeType="1"/>
            </p:cNvSpPr>
            <p:nvPr/>
          </p:nvSpPr>
          <p:spPr bwMode="auto">
            <a:xfrm>
              <a:off x="2448" y="3312"/>
              <a:ext cx="96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0" name="Line 17"/>
            <p:cNvSpPr>
              <a:spLocks noChangeShapeType="1"/>
            </p:cNvSpPr>
            <p:nvPr/>
          </p:nvSpPr>
          <p:spPr bwMode="auto">
            <a:xfrm flipH="1">
              <a:off x="2208" y="3312"/>
              <a:ext cx="24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1" name="Line 18"/>
            <p:cNvSpPr>
              <a:spLocks noChangeShapeType="1"/>
            </p:cNvSpPr>
            <p:nvPr/>
          </p:nvSpPr>
          <p:spPr bwMode="auto">
            <a:xfrm flipH="1">
              <a:off x="2928" y="3312"/>
              <a:ext cx="48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2" name="Line 19"/>
            <p:cNvSpPr>
              <a:spLocks noChangeShapeType="1"/>
            </p:cNvSpPr>
            <p:nvPr/>
          </p:nvSpPr>
          <p:spPr bwMode="auto">
            <a:xfrm>
              <a:off x="2976" y="3312"/>
              <a:ext cx="24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1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1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01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5" grpId="0"/>
      <p:bldP spid="201736" grpId="0"/>
      <p:bldP spid="2017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81000" y="1905000"/>
            <a:ext cx="8458200" cy="14478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0"/>
              <a:t>Factor perfect-square trinomials.</a:t>
            </a:r>
          </a:p>
          <a:p>
            <a:pPr eaLnBrk="1" hangingPunct="1">
              <a:spcBef>
                <a:spcPct val="20000"/>
              </a:spcBef>
            </a:pPr>
            <a:endParaRPr lang="en-US" altLang="en-US" sz="800" b="0"/>
          </a:p>
          <a:p>
            <a:pPr eaLnBrk="1" hangingPunct="1">
              <a:spcBef>
                <a:spcPct val="20000"/>
              </a:spcBef>
            </a:pPr>
            <a:r>
              <a:rPr lang="en-US" altLang="en-US" sz="3200" b="0"/>
              <a:t>Factor the difference of two squares. </a:t>
            </a:r>
          </a:p>
        </p:txBody>
      </p:sp>
      <p:sp>
        <p:nvSpPr>
          <p:cNvPr id="4099" name="Rectangle 1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600" b="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b="0" i="1">
              <a:solidFill>
                <a:srgbClr val="FF66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8" y="2690813"/>
            <a:ext cx="7781925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70" name="Group 5"/>
          <p:cNvGrpSpPr>
            <a:grpSpLocks/>
          </p:cNvGrpSpPr>
          <p:nvPr/>
        </p:nvGrpSpPr>
        <p:grpSpPr bwMode="auto">
          <a:xfrm>
            <a:off x="790575" y="2009775"/>
            <a:ext cx="7896225" cy="2028825"/>
            <a:chOff x="210" y="1488"/>
            <a:chExt cx="4974" cy="1278"/>
          </a:xfrm>
        </p:grpSpPr>
        <p:sp>
          <p:nvSpPr>
            <p:cNvPr id="32771" name="Text Box 6"/>
            <p:cNvSpPr txBox="1">
              <a:spLocks noChangeArrowheads="1"/>
            </p:cNvSpPr>
            <p:nvPr/>
          </p:nvSpPr>
          <p:spPr bwMode="auto">
            <a:xfrm>
              <a:off x="215" y="1776"/>
              <a:ext cx="4969" cy="990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0"/>
                <a:t>Recognize a difference of two squares: the coefficients of variable terms are perfect squares, powers on variable terms are even, and constants are perfect squares. </a:t>
              </a:r>
            </a:p>
          </p:txBody>
        </p:sp>
        <p:sp>
          <p:nvSpPr>
            <p:cNvPr id="32772" name="Text Box 7"/>
            <p:cNvSpPr txBox="1">
              <a:spLocks noChangeArrowheads="1"/>
            </p:cNvSpPr>
            <p:nvPr/>
          </p:nvSpPr>
          <p:spPr bwMode="auto">
            <a:xfrm>
              <a:off x="210" y="1488"/>
              <a:ext cx="1593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>
                  <a:solidFill>
                    <a:schemeClr val="bg1"/>
                  </a:solidFill>
                </a:rPr>
                <a:t>Reading Math</a:t>
              </a:r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5"/>
          <p:cNvSpPr txBox="1">
            <a:spLocks noChangeArrowheads="1"/>
          </p:cNvSpPr>
          <p:nvPr/>
        </p:nvSpPr>
        <p:spPr bwMode="auto">
          <a:xfrm>
            <a:off x="28575" y="990600"/>
            <a:ext cx="9067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3A: Recognizing and Factoring the Difference of Two Squares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3795" name="Text Box 7"/>
          <p:cNvSpPr txBox="1">
            <a:spLocks noChangeArrowheads="1"/>
          </p:cNvSpPr>
          <p:nvPr/>
        </p:nvSpPr>
        <p:spPr bwMode="auto">
          <a:xfrm>
            <a:off x="304800" y="1844675"/>
            <a:ext cx="8839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Determine whether each binomial is a difference of two squares. If so, factor. If not, explain.</a:t>
            </a:r>
          </a:p>
        </p:txBody>
      </p:sp>
      <p:sp>
        <p:nvSpPr>
          <p:cNvPr id="33796" name="Text Box 10"/>
          <p:cNvSpPr txBox="1">
            <a:spLocks noChangeArrowheads="1"/>
          </p:cNvSpPr>
          <p:nvPr/>
        </p:nvSpPr>
        <p:spPr bwMode="auto">
          <a:xfrm>
            <a:off x="1241425" y="2903538"/>
            <a:ext cx="2187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3</a:t>
            </a:r>
            <a:r>
              <a:rPr lang="en-US" altLang="en-US" i="1"/>
              <a:t>p</a:t>
            </a:r>
            <a:r>
              <a:rPr lang="en-US" altLang="en-US" baseline="30000"/>
              <a:t>2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9</a:t>
            </a:r>
            <a:r>
              <a:rPr lang="en-US" altLang="en-US" i="1"/>
              <a:t>q</a:t>
            </a:r>
            <a:r>
              <a:rPr lang="en-US" altLang="en-US" baseline="30000"/>
              <a:t>4</a:t>
            </a:r>
            <a:r>
              <a:rPr lang="en-US" altLang="en-US"/>
              <a:t> 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2155825" y="3444875"/>
            <a:ext cx="2441575" cy="1252538"/>
            <a:chOff x="1358" y="2112"/>
            <a:chExt cx="1538" cy="789"/>
          </a:xfrm>
        </p:grpSpPr>
        <p:sp>
          <p:nvSpPr>
            <p:cNvPr id="33800" name="Text Box 11"/>
            <p:cNvSpPr txBox="1">
              <a:spLocks noChangeArrowheads="1"/>
            </p:cNvSpPr>
            <p:nvPr/>
          </p:nvSpPr>
          <p:spPr bwMode="auto">
            <a:xfrm>
              <a:off x="1358" y="2112"/>
              <a:ext cx="137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0"/>
                <a:t>3</a:t>
              </a:r>
              <a:r>
                <a:rPr lang="en-US" altLang="en-US" b="0" i="1"/>
                <a:t>p</a:t>
              </a:r>
              <a:r>
                <a:rPr lang="en-US" altLang="en-US" b="0" baseline="30000"/>
                <a:t>2</a:t>
              </a:r>
              <a:r>
                <a:rPr lang="en-US" altLang="en-US" b="0"/>
                <a:t> </a:t>
              </a:r>
              <a:r>
                <a:rPr lang="en-US" altLang="en-US" b="0">
                  <a:latin typeface="Arial" charset="0"/>
                </a:rPr>
                <a:t>–</a:t>
              </a:r>
              <a:r>
                <a:rPr lang="en-US" altLang="en-US" b="0"/>
                <a:t> 9</a:t>
              </a:r>
              <a:r>
                <a:rPr lang="en-US" altLang="en-US" b="0" i="1"/>
                <a:t>q</a:t>
              </a:r>
              <a:r>
                <a:rPr lang="en-US" altLang="en-US" b="0" baseline="30000"/>
                <a:t>4</a:t>
              </a:r>
              <a:r>
                <a:rPr lang="en-US" altLang="en-US" b="0"/>
                <a:t> </a:t>
              </a:r>
            </a:p>
          </p:txBody>
        </p:sp>
        <p:sp>
          <p:nvSpPr>
            <p:cNvPr id="33801" name="Text Box 12"/>
            <p:cNvSpPr txBox="1">
              <a:spLocks noChangeArrowheads="1"/>
            </p:cNvSpPr>
            <p:nvPr/>
          </p:nvSpPr>
          <p:spPr bwMode="auto">
            <a:xfrm>
              <a:off x="1910" y="2613"/>
              <a:ext cx="98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FF0000"/>
                  </a:solidFill>
                </a:rPr>
                <a:t>3</a:t>
              </a:r>
              <a:r>
                <a:rPr lang="en-US" altLang="en-US" b="0" i="1">
                  <a:solidFill>
                    <a:srgbClr val="FF0000"/>
                  </a:solidFill>
                </a:rPr>
                <a:t>q</a:t>
              </a:r>
              <a:r>
                <a:rPr lang="en-US" altLang="en-US" b="0" baseline="30000">
                  <a:solidFill>
                    <a:srgbClr val="FF0000"/>
                  </a:solidFill>
                </a:rPr>
                <a:t>2</a:t>
              </a:r>
              <a:r>
                <a:rPr lang="en-US" altLang="en-US" b="0">
                  <a:solidFill>
                    <a:srgbClr val="FF0000"/>
                  </a:solidFill>
                </a:rPr>
                <a:t> </a:t>
              </a:r>
              <a:r>
                <a:rPr lang="en-US" altLang="en-US" b="0">
                  <a:solidFill>
                    <a:srgbClr val="FF0000"/>
                  </a:solidFill>
                  <a:sym typeface="Wingdings" pitchFamily="2" charset="2"/>
                </a:rPr>
                <a:t></a:t>
              </a:r>
              <a:r>
                <a:rPr lang="en-US" altLang="en-US" b="0">
                  <a:solidFill>
                    <a:srgbClr val="FF0000"/>
                  </a:solidFill>
                </a:rPr>
                <a:t> 3</a:t>
              </a:r>
              <a:r>
                <a:rPr lang="en-US" altLang="en-US" b="0" i="1">
                  <a:solidFill>
                    <a:srgbClr val="FF0000"/>
                  </a:solidFill>
                </a:rPr>
                <a:t>q</a:t>
              </a:r>
              <a:r>
                <a:rPr lang="en-US" altLang="en-US" b="0" baseline="30000">
                  <a:solidFill>
                    <a:srgbClr val="FF0000"/>
                  </a:solidFill>
                </a:rPr>
                <a:t>2</a:t>
              </a:r>
              <a:endParaRPr lang="en-US" altLang="en-US" b="0">
                <a:solidFill>
                  <a:srgbClr val="FF0000"/>
                </a:solidFill>
              </a:endParaRPr>
            </a:p>
          </p:txBody>
        </p:sp>
        <p:sp>
          <p:nvSpPr>
            <p:cNvPr id="33802" name="Line 13"/>
            <p:cNvSpPr>
              <a:spLocks noChangeShapeType="1"/>
            </p:cNvSpPr>
            <p:nvPr/>
          </p:nvSpPr>
          <p:spPr bwMode="auto">
            <a:xfrm flipH="1">
              <a:off x="2112" y="2400"/>
              <a:ext cx="48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3" name="Line 14"/>
            <p:cNvSpPr>
              <a:spLocks noChangeShapeType="1"/>
            </p:cNvSpPr>
            <p:nvPr/>
          </p:nvSpPr>
          <p:spPr bwMode="auto">
            <a:xfrm>
              <a:off x="2160" y="2400"/>
              <a:ext cx="384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4815" name="Text Box 15"/>
          <p:cNvSpPr txBox="1">
            <a:spLocks noChangeArrowheads="1"/>
          </p:cNvSpPr>
          <p:nvPr/>
        </p:nvSpPr>
        <p:spPr bwMode="auto">
          <a:xfrm>
            <a:off x="5105400" y="4283075"/>
            <a:ext cx="38211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3p</a:t>
            </a:r>
            <a:r>
              <a:rPr lang="en-US" altLang="en-US" b="0" i="1" baseline="30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 is not a perfect square.</a:t>
            </a:r>
          </a:p>
        </p:txBody>
      </p:sp>
      <p:sp>
        <p:nvSpPr>
          <p:cNvPr id="204817" name="Text Box 17"/>
          <p:cNvSpPr txBox="1">
            <a:spLocks noChangeArrowheads="1"/>
          </p:cNvSpPr>
          <p:nvPr/>
        </p:nvSpPr>
        <p:spPr bwMode="auto">
          <a:xfrm>
            <a:off x="914400" y="5045075"/>
            <a:ext cx="79025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/>
              <a:t>3</a:t>
            </a:r>
            <a:r>
              <a:rPr lang="en-US" altLang="en-US" b="0" i="1"/>
              <a:t>p</a:t>
            </a:r>
            <a:r>
              <a:rPr lang="en-US" altLang="en-US" b="0" baseline="30000"/>
              <a:t>2</a:t>
            </a:r>
            <a:r>
              <a:rPr lang="en-US" altLang="en-US" b="0"/>
              <a:t>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/>
              <a:t> 9</a:t>
            </a:r>
            <a:r>
              <a:rPr lang="en-US" altLang="en-US" b="0" i="1"/>
              <a:t>q</a:t>
            </a:r>
            <a:r>
              <a:rPr lang="en-US" altLang="en-US" b="0" baseline="30000"/>
              <a:t>4</a:t>
            </a:r>
            <a:r>
              <a:rPr lang="en-US" altLang="en-US" b="0"/>
              <a:t> is not the difference of two squares because 3</a:t>
            </a:r>
            <a:r>
              <a:rPr lang="en-US" altLang="en-US" b="0" i="1"/>
              <a:t>p</a:t>
            </a:r>
            <a:r>
              <a:rPr lang="en-US" altLang="en-US" b="0" baseline="30000"/>
              <a:t>2</a:t>
            </a:r>
            <a:r>
              <a:rPr lang="en-US" altLang="en-US" b="0"/>
              <a:t> is not a perfect square.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4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04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15" grpId="0"/>
      <p:bldP spid="204817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4"/>
          <p:cNvSpPr txBox="1">
            <a:spLocks noChangeArrowheads="1"/>
          </p:cNvSpPr>
          <p:nvPr/>
        </p:nvSpPr>
        <p:spPr bwMode="auto">
          <a:xfrm>
            <a:off x="28575" y="990600"/>
            <a:ext cx="9067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3B: Recognizing and Factoring the Difference of Two Squares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4819" name="Text Box 5"/>
          <p:cNvSpPr txBox="1">
            <a:spLocks noChangeArrowheads="1"/>
          </p:cNvSpPr>
          <p:nvPr/>
        </p:nvSpPr>
        <p:spPr bwMode="auto">
          <a:xfrm>
            <a:off x="304800" y="1828800"/>
            <a:ext cx="8839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Determine whether each binomial is a difference of two squares. If so, factor. If not, explain.</a:t>
            </a:r>
          </a:p>
        </p:txBody>
      </p:sp>
      <p:sp>
        <p:nvSpPr>
          <p:cNvPr id="34820" name="Text Box 6"/>
          <p:cNvSpPr txBox="1">
            <a:spLocks noChangeArrowheads="1"/>
          </p:cNvSpPr>
          <p:nvPr/>
        </p:nvSpPr>
        <p:spPr bwMode="auto">
          <a:xfrm>
            <a:off x="914400" y="2811463"/>
            <a:ext cx="259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100</a:t>
            </a:r>
            <a:r>
              <a:rPr lang="en-US" altLang="en-US" i="1"/>
              <a:t>x</a:t>
            </a:r>
            <a:r>
              <a:rPr lang="en-US" altLang="en-US" baseline="30000"/>
              <a:t>2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4</a:t>
            </a:r>
            <a:r>
              <a:rPr lang="en-US" altLang="en-US" i="1"/>
              <a:t>y</a:t>
            </a:r>
            <a:r>
              <a:rPr lang="en-US" altLang="en-US" baseline="30000"/>
              <a:t>2</a:t>
            </a:r>
            <a:r>
              <a:rPr lang="en-US" altLang="en-US"/>
              <a:t> </a:t>
            </a:r>
          </a:p>
        </p:txBody>
      </p:sp>
      <p:sp>
        <p:nvSpPr>
          <p:cNvPr id="205836" name="Text Box 12"/>
          <p:cNvSpPr txBox="1">
            <a:spLocks noChangeArrowheads="1"/>
          </p:cNvSpPr>
          <p:nvPr/>
        </p:nvSpPr>
        <p:spPr bwMode="auto">
          <a:xfrm>
            <a:off x="4937125" y="5105400"/>
            <a:ext cx="3581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Write the  polynomial as (a + b)(a – b).</a:t>
            </a:r>
          </a:p>
        </p:txBody>
      </p:sp>
      <p:sp>
        <p:nvSpPr>
          <p:cNvPr id="205844" name="Text Box 20"/>
          <p:cNvSpPr txBox="1">
            <a:spLocks noChangeArrowheads="1"/>
          </p:cNvSpPr>
          <p:nvPr/>
        </p:nvSpPr>
        <p:spPr bwMode="auto">
          <a:xfrm>
            <a:off x="4937125" y="4648200"/>
            <a:ext cx="2198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a = 10x, b = 2y</a:t>
            </a:r>
          </a:p>
        </p:txBody>
      </p:sp>
      <p:sp>
        <p:nvSpPr>
          <p:cNvPr id="205845" name="Text Box 21"/>
          <p:cNvSpPr txBox="1">
            <a:spLocks noChangeArrowheads="1"/>
          </p:cNvSpPr>
          <p:nvPr/>
        </p:nvSpPr>
        <p:spPr bwMode="auto">
          <a:xfrm>
            <a:off x="4937125" y="3886200"/>
            <a:ext cx="435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The polynomial is a difference of two squares.</a:t>
            </a:r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923925" y="3352800"/>
            <a:ext cx="3035300" cy="1250950"/>
            <a:chOff x="582" y="2112"/>
            <a:chExt cx="1912" cy="788"/>
          </a:xfrm>
        </p:grpSpPr>
        <p:sp>
          <p:nvSpPr>
            <p:cNvPr id="34828" name="Line 10"/>
            <p:cNvSpPr>
              <a:spLocks noChangeShapeType="1"/>
            </p:cNvSpPr>
            <p:nvPr/>
          </p:nvSpPr>
          <p:spPr bwMode="auto">
            <a:xfrm flipH="1">
              <a:off x="1906" y="2400"/>
              <a:ext cx="48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29" name="Line 11"/>
            <p:cNvSpPr>
              <a:spLocks noChangeShapeType="1"/>
            </p:cNvSpPr>
            <p:nvPr/>
          </p:nvSpPr>
          <p:spPr bwMode="auto">
            <a:xfrm>
              <a:off x="1954" y="2400"/>
              <a:ext cx="384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0" name="Text Box 14"/>
            <p:cNvSpPr txBox="1">
              <a:spLocks noChangeArrowheads="1"/>
            </p:cNvSpPr>
            <p:nvPr/>
          </p:nvSpPr>
          <p:spPr bwMode="auto">
            <a:xfrm>
              <a:off x="946" y="2112"/>
              <a:ext cx="137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0"/>
                <a:t>100</a:t>
              </a:r>
              <a:r>
                <a:rPr lang="en-US" altLang="en-US" b="0" i="1"/>
                <a:t>x</a:t>
              </a:r>
              <a:r>
                <a:rPr lang="en-US" altLang="en-US" b="0" baseline="30000"/>
                <a:t>2</a:t>
              </a:r>
              <a:r>
                <a:rPr lang="en-US" altLang="en-US" b="0"/>
                <a:t> </a:t>
              </a:r>
              <a:r>
                <a:rPr lang="en-US" altLang="en-US" b="0">
                  <a:latin typeface="Arial" charset="0"/>
                </a:rPr>
                <a:t>–</a:t>
              </a:r>
              <a:r>
                <a:rPr lang="en-US" altLang="en-US" b="0"/>
                <a:t> 4</a:t>
              </a:r>
              <a:r>
                <a:rPr lang="en-US" altLang="en-US" b="0" i="1"/>
                <a:t>y</a:t>
              </a:r>
              <a:r>
                <a:rPr lang="en-US" altLang="en-US" b="0" baseline="30000"/>
                <a:t>2</a:t>
              </a:r>
              <a:r>
                <a:rPr lang="en-US" altLang="en-US" b="0"/>
                <a:t> </a:t>
              </a:r>
            </a:p>
          </p:txBody>
        </p:sp>
        <p:sp>
          <p:nvSpPr>
            <p:cNvPr id="34831" name="Line 18"/>
            <p:cNvSpPr>
              <a:spLocks noChangeShapeType="1"/>
            </p:cNvSpPr>
            <p:nvPr/>
          </p:nvSpPr>
          <p:spPr bwMode="auto">
            <a:xfrm flipH="1">
              <a:off x="946" y="2352"/>
              <a:ext cx="384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2" name="Line 19"/>
            <p:cNvSpPr>
              <a:spLocks noChangeShapeType="1"/>
            </p:cNvSpPr>
            <p:nvPr/>
          </p:nvSpPr>
          <p:spPr bwMode="auto">
            <a:xfrm>
              <a:off x="1330" y="2352"/>
              <a:ext cx="96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4833" name="Group 25"/>
            <p:cNvGrpSpPr>
              <a:grpSpLocks/>
            </p:cNvGrpSpPr>
            <p:nvPr/>
          </p:nvGrpSpPr>
          <p:grpSpPr bwMode="auto">
            <a:xfrm>
              <a:off x="1704" y="2612"/>
              <a:ext cx="790" cy="288"/>
              <a:chOff x="1910" y="2612"/>
              <a:chExt cx="790" cy="288"/>
            </a:xfrm>
          </p:grpSpPr>
          <p:sp>
            <p:nvSpPr>
              <p:cNvPr id="34837" name="Text Box 9"/>
              <p:cNvSpPr txBox="1">
                <a:spLocks noChangeArrowheads="1"/>
              </p:cNvSpPr>
              <p:nvPr/>
            </p:nvSpPr>
            <p:spPr bwMode="auto">
              <a:xfrm>
                <a:off x="1910" y="2612"/>
                <a:ext cx="79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 b="0">
                    <a:solidFill>
                      <a:srgbClr val="3333FF"/>
                    </a:solidFill>
                  </a:rPr>
                  <a:t>2</a:t>
                </a:r>
                <a:r>
                  <a:rPr lang="en-US" altLang="en-US" b="0" i="1">
                    <a:solidFill>
                      <a:srgbClr val="3333FF"/>
                    </a:solidFill>
                  </a:rPr>
                  <a:t>y</a:t>
                </a:r>
                <a:r>
                  <a:rPr lang="en-US" altLang="en-US" b="0">
                    <a:solidFill>
                      <a:srgbClr val="3333FF"/>
                    </a:solidFill>
                  </a:rPr>
                  <a:t>   2</a:t>
                </a:r>
                <a:r>
                  <a:rPr lang="en-US" altLang="en-US" b="0" i="1">
                    <a:solidFill>
                      <a:srgbClr val="3333FF"/>
                    </a:solidFill>
                  </a:rPr>
                  <a:t>y</a:t>
                </a:r>
                <a:endParaRPr lang="en-US" altLang="en-US" b="0">
                  <a:solidFill>
                    <a:srgbClr val="3333FF"/>
                  </a:solidFill>
                </a:endParaRPr>
              </a:p>
            </p:txBody>
          </p:sp>
          <p:sp>
            <p:nvSpPr>
              <p:cNvPr id="34838" name="Text Box 23"/>
              <p:cNvSpPr txBox="1">
                <a:spLocks noChangeArrowheads="1"/>
              </p:cNvSpPr>
              <p:nvPr/>
            </p:nvSpPr>
            <p:spPr bwMode="auto">
              <a:xfrm>
                <a:off x="2208" y="2649"/>
                <a:ext cx="175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 sz="1600">
                    <a:solidFill>
                      <a:srgbClr val="3333FF"/>
                    </a:solidFill>
                    <a:sym typeface="Wingdings" pitchFamily="2" charset="2"/>
                  </a:rPr>
                  <a:t></a:t>
                </a:r>
              </a:p>
            </p:txBody>
          </p:sp>
        </p:grpSp>
        <p:grpSp>
          <p:nvGrpSpPr>
            <p:cNvPr id="34834" name="Group 26"/>
            <p:cNvGrpSpPr>
              <a:grpSpLocks/>
            </p:cNvGrpSpPr>
            <p:nvPr/>
          </p:nvGrpSpPr>
          <p:grpSpPr bwMode="auto">
            <a:xfrm>
              <a:off x="582" y="2612"/>
              <a:ext cx="1036" cy="288"/>
              <a:chOff x="720" y="2612"/>
              <a:chExt cx="1036" cy="288"/>
            </a:xfrm>
          </p:grpSpPr>
          <p:sp>
            <p:nvSpPr>
              <p:cNvPr id="34835" name="Text Box 17"/>
              <p:cNvSpPr txBox="1">
                <a:spLocks noChangeArrowheads="1"/>
              </p:cNvSpPr>
              <p:nvPr/>
            </p:nvSpPr>
            <p:spPr bwMode="auto">
              <a:xfrm>
                <a:off x="720" y="2612"/>
                <a:ext cx="103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 b="0">
                    <a:solidFill>
                      <a:srgbClr val="FF0000"/>
                    </a:solidFill>
                  </a:rPr>
                  <a:t>10</a:t>
                </a:r>
                <a:r>
                  <a:rPr lang="en-US" altLang="en-US" b="0" i="1">
                    <a:solidFill>
                      <a:srgbClr val="FF0000"/>
                    </a:solidFill>
                  </a:rPr>
                  <a:t>x</a:t>
                </a:r>
                <a:r>
                  <a:rPr lang="en-US" altLang="en-US" b="0">
                    <a:solidFill>
                      <a:srgbClr val="FF0000"/>
                    </a:solidFill>
                  </a:rPr>
                  <a:t>   10</a:t>
                </a:r>
                <a:r>
                  <a:rPr lang="en-US" altLang="en-US" b="0" i="1">
                    <a:solidFill>
                      <a:srgbClr val="FF0000"/>
                    </a:solidFill>
                  </a:rPr>
                  <a:t>x</a:t>
                </a:r>
              </a:p>
            </p:txBody>
          </p:sp>
          <p:sp>
            <p:nvSpPr>
              <p:cNvPr id="34836" name="Text Box 24"/>
              <p:cNvSpPr txBox="1">
                <a:spLocks noChangeArrowheads="1"/>
              </p:cNvSpPr>
              <p:nvPr/>
            </p:nvSpPr>
            <p:spPr bwMode="auto">
              <a:xfrm>
                <a:off x="1131" y="2647"/>
                <a:ext cx="175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 sz="1600">
                    <a:solidFill>
                      <a:srgbClr val="FF0000"/>
                    </a:solidFill>
                    <a:sym typeface="Wingdings" pitchFamily="2" charset="2"/>
                  </a:rPr>
                  <a:t></a:t>
                </a:r>
              </a:p>
            </p:txBody>
          </p:sp>
        </p:grpSp>
      </p:grpSp>
      <p:sp>
        <p:nvSpPr>
          <p:cNvPr id="205851" name="Text Box 27"/>
          <p:cNvSpPr txBox="1">
            <a:spLocks noChangeArrowheads="1"/>
          </p:cNvSpPr>
          <p:nvPr/>
        </p:nvSpPr>
        <p:spPr bwMode="auto">
          <a:xfrm>
            <a:off x="1447800" y="4648200"/>
            <a:ext cx="2720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/>
              <a:t>(10</a:t>
            </a:r>
            <a:r>
              <a:rPr lang="en-US" altLang="en-US" b="0" i="1"/>
              <a:t>x</a:t>
            </a:r>
            <a:r>
              <a:rPr lang="en-US" altLang="en-US" b="0"/>
              <a:t>)</a:t>
            </a:r>
            <a:r>
              <a:rPr lang="en-US" altLang="en-US" b="0" baseline="30000"/>
              <a:t>2</a:t>
            </a:r>
            <a:r>
              <a:rPr lang="en-US" altLang="en-US" b="0"/>
              <a:t>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/>
              <a:t> (2</a:t>
            </a:r>
            <a:r>
              <a:rPr lang="en-US" altLang="en-US" b="0" i="1"/>
              <a:t>y</a:t>
            </a:r>
            <a:r>
              <a:rPr lang="en-US" altLang="en-US" b="0"/>
              <a:t>)</a:t>
            </a:r>
            <a:r>
              <a:rPr lang="en-US" altLang="en-US" b="0" baseline="30000"/>
              <a:t>2</a:t>
            </a:r>
            <a:r>
              <a:rPr lang="en-US" altLang="en-US" b="0"/>
              <a:t> </a:t>
            </a:r>
          </a:p>
        </p:txBody>
      </p:sp>
      <p:sp>
        <p:nvSpPr>
          <p:cNvPr id="205852" name="Text Box 28"/>
          <p:cNvSpPr txBox="1">
            <a:spLocks noChangeArrowheads="1"/>
          </p:cNvSpPr>
          <p:nvPr/>
        </p:nvSpPr>
        <p:spPr bwMode="auto">
          <a:xfrm>
            <a:off x="990600" y="5062538"/>
            <a:ext cx="3579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(10</a:t>
            </a:r>
            <a:r>
              <a:rPr lang="en-US" altLang="en-US" b="0" i="1"/>
              <a:t>x</a:t>
            </a:r>
            <a:r>
              <a:rPr lang="en-US" altLang="en-US" b="0"/>
              <a:t> + 2</a:t>
            </a:r>
            <a:r>
              <a:rPr lang="en-US" altLang="en-US" b="0" i="1"/>
              <a:t>y</a:t>
            </a:r>
            <a:r>
              <a:rPr lang="en-US" altLang="en-US" b="0"/>
              <a:t>)(10</a:t>
            </a:r>
            <a:r>
              <a:rPr lang="en-US" altLang="en-US" b="0" i="1"/>
              <a:t>x</a:t>
            </a:r>
            <a:r>
              <a:rPr lang="en-US" altLang="en-US" b="0"/>
              <a:t>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/>
              <a:t> 2</a:t>
            </a:r>
            <a:r>
              <a:rPr lang="en-US" altLang="en-US" b="0" i="1"/>
              <a:t>y</a:t>
            </a:r>
            <a:r>
              <a:rPr lang="en-US" altLang="en-US" b="0"/>
              <a:t>) </a:t>
            </a:r>
          </a:p>
        </p:txBody>
      </p:sp>
      <p:sp>
        <p:nvSpPr>
          <p:cNvPr id="205853" name="Text Box 29"/>
          <p:cNvSpPr txBox="1">
            <a:spLocks noChangeArrowheads="1"/>
          </p:cNvSpPr>
          <p:nvPr/>
        </p:nvSpPr>
        <p:spPr bwMode="auto">
          <a:xfrm>
            <a:off x="581025" y="6019800"/>
            <a:ext cx="601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/>
              <a:t>100</a:t>
            </a:r>
            <a:r>
              <a:rPr lang="en-US" altLang="en-US" b="0" i="1"/>
              <a:t>x</a:t>
            </a:r>
            <a:r>
              <a:rPr lang="en-US" altLang="en-US" b="0" baseline="30000"/>
              <a:t>2</a:t>
            </a:r>
            <a:r>
              <a:rPr lang="en-US" altLang="en-US" b="0"/>
              <a:t>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/>
              <a:t> 4</a:t>
            </a:r>
            <a:r>
              <a:rPr lang="en-US" altLang="en-US" b="0" i="1"/>
              <a:t>y</a:t>
            </a:r>
            <a:r>
              <a:rPr lang="en-US" altLang="en-US" b="0" baseline="30000"/>
              <a:t>2</a:t>
            </a:r>
            <a:r>
              <a:rPr lang="en-US" altLang="en-US" b="0"/>
              <a:t> = (10</a:t>
            </a:r>
            <a:r>
              <a:rPr lang="en-US" altLang="en-US" b="0" i="1"/>
              <a:t>x + </a:t>
            </a:r>
            <a:r>
              <a:rPr lang="en-US" altLang="en-US" b="0"/>
              <a:t>2</a:t>
            </a:r>
            <a:r>
              <a:rPr lang="en-US" altLang="en-US" b="0" i="1"/>
              <a:t>y</a:t>
            </a:r>
            <a:r>
              <a:rPr lang="en-US" altLang="en-US" b="0"/>
              <a:t>)(10</a:t>
            </a:r>
            <a:r>
              <a:rPr lang="en-US" altLang="en-US" b="0" i="1"/>
              <a:t>x</a:t>
            </a:r>
            <a:r>
              <a:rPr lang="en-US" altLang="en-US" b="0"/>
              <a:t>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/>
              <a:t> 2</a:t>
            </a:r>
            <a:r>
              <a:rPr lang="en-US" altLang="en-US" b="0" i="1"/>
              <a:t>y</a:t>
            </a:r>
            <a:r>
              <a:rPr lang="en-US" altLang="en-US" b="0"/>
              <a:t>)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05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0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05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05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05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36" grpId="0"/>
      <p:bldP spid="205844" grpId="0"/>
      <p:bldP spid="205845" grpId="0"/>
      <p:bldP spid="205851" grpId="0"/>
      <p:bldP spid="205852" grpId="0"/>
      <p:bldP spid="205853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4"/>
          <p:cNvSpPr txBox="1">
            <a:spLocks noChangeArrowheads="1"/>
          </p:cNvSpPr>
          <p:nvPr/>
        </p:nvSpPr>
        <p:spPr bwMode="auto">
          <a:xfrm>
            <a:off x="28575" y="990600"/>
            <a:ext cx="9067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3C: Recognizing and Factoring the Difference of Two Squares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5843" name="Text Box 5"/>
          <p:cNvSpPr txBox="1">
            <a:spLocks noChangeArrowheads="1"/>
          </p:cNvSpPr>
          <p:nvPr/>
        </p:nvSpPr>
        <p:spPr bwMode="auto">
          <a:xfrm>
            <a:off x="381000" y="1828800"/>
            <a:ext cx="8763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Determine whether each binomial is a difference of two squares. If so, factor. If not, explain.</a:t>
            </a:r>
          </a:p>
        </p:txBody>
      </p:sp>
      <p:sp>
        <p:nvSpPr>
          <p:cNvPr id="35844" name="Text Box 6"/>
          <p:cNvSpPr txBox="1">
            <a:spLocks noChangeArrowheads="1"/>
          </p:cNvSpPr>
          <p:nvPr/>
        </p:nvSpPr>
        <p:spPr bwMode="auto">
          <a:xfrm>
            <a:off x="1828800" y="2819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x</a:t>
            </a:r>
            <a:r>
              <a:rPr lang="en-US" altLang="en-US" baseline="30000"/>
              <a:t>4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25</a:t>
            </a:r>
            <a:r>
              <a:rPr lang="en-US" altLang="en-US" i="1"/>
              <a:t>y</a:t>
            </a:r>
            <a:r>
              <a:rPr lang="en-US" altLang="en-US" baseline="30000"/>
              <a:t>6</a:t>
            </a:r>
            <a:r>
              <a:rPr lang="en-US" altLang="en-US"/>
              <a:t> </a:t>
            </a:r>
          </a:p>
        </p:txBody>
      </p:sp>
      <p:sp>
        <p:nvSpPr>
          <p:cNvPr id="206855" name="Text Box 7"/>
          <p:cNvSpPr txBox="1">
            <a:spLocks noChangeArrowheads="1"/>
          </p:cNvSpPr>
          <p:nvPr/>
        </p:nvSpPr>
        <p:spPr bwMode="auto">
          <a:xfrm>
            <a:off x="4937125" y="5181600"/>
            <a:ext cx="3733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Write the  polynomial as (a + b)(a – b).</a:t>
            </a:r>
          </a:p>
        </p:txBody>
      </p:sp>
      <p:sp>
        <p:nvSpPr>
          <p:cNvPr id="206856" name="Text Box 8"/>
          <p:cNvSpPr txBox="1">
            <a:spLocks noChangeArrowheads="1"/>
          </p:cNvSpPr>
          <p:nvPr/>
        </p:nvSpPr>
        <p:spPr bwMode="auto">
          <a:xfrm>
            <a:off x="4937125" y="4724400"/>
            <a:ext cx="20843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a = x</a:t>
            </a:r>
            <a:r>
              <a:rPr lang="en-US" altLang="en-US" b="0" baseline="30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, b = </a:t>
            </a:r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5</a:t>
            </a:r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y</a:t>
            </a:r>
            <a:r>
              <a:rPr lang="en-US" altLang="en-US" b="0" baseline="30000">
                <a:solidFill>
                  <a:srgbClr val="3333FF"/>
                </a:solidFill>
                <a:latin typeface="Arial" charset="0"/>
              </a:rPr>
              <a:t>3</a:t>
            </a:r>
            <a:endParaRPr lang="en-US" altLang="en-US" b="0">
              <a:solidFill>
                <a:srgbClr val="3333FF"/>
              </a:solidFill>
              <a:latin typeface="Arial" charset="0"/>
            </a:endParaRPr>
          </a:p>
        </p:txBody>
      </p:sp>
      <p:sp>
        <p:nvSpPr>
          <p:cNvPr id="206857" name="Text Box 9"/>
          <p:cNvSpPr txBox="1">
            <a:spLocks noChangeArrowheads="1"/>
          </p:cNvSpPr>
          <p:nvPr/>
        </p:nvSpPr>
        <p:spPr bwMode="auto">
          <a:xfrm>
            <a:off x="4937125" y="3962400"/>
            <a:ext cx="435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The polynomial is a difference of two squares.</a:t>
            </a:r>
          </a:p>
        </p:txBody>
      </p:sp>
      <p:sp>
        <p:nvSpPr>
          <p:cNvPr id="206870" name="Text Box 22"/>
          <p:cNvSpPr txBox="1">
            <a:spLocks noChangeArrowheads="1"/>
          </p:cNvSpPr>
          <p:nvPr/>
        </p:nvSpPr>
        <p:spPr bwMode="auto">
          <a:xfrm>
            <a:off x="1600200" y="4724400"/>
            <a:ext cx="259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 baseline="30000"/>
              <a:t>2</a:t>
            </a:r>
            <a:r>
              <a:rPr lang="en-US" altLang="en-US" b="0"/>
              <a:t>)</a:t>
            </a:r>
            <a:r>
              <a:rPr lang="en-US" altLang="en-US" b="0" baseline="30000"/>
              <a:t>2</a:t>
            </a:r>
            <a:r>
              <a:rPr lang="en-US" altLang="en-US" b="0"/>
              <a:t>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/>
              <a:t> (5</a:t>
            </a:r>
            <a:r>
              <a:rPr lang="en-US" altLang="en-US" b="0" i="1"/>
              <a:t>y</a:t>
            </a:r>
            <a:r>
              <a:rPr lang="en-US" altLang="en-US" b="0" baseline="30000"/>
              <a:t>3</a:t>
            </a:r>
            <a:r>
              <a:rPr lang="en-US" altLang="en-US" b="0"/>
              <a:t>)</a:t>
            </a:r>
            <a:r>
              <a:rPr lang="en-US" altLang="en-US" b="0" baseline="30000"/>
              <a:t>2</a:t>
            </a:r>
            <a:r>
              <a:rPr lang="en-US" altLang="en-US" b="0"/>
              <a:t> </a:t>
            </a:r>
          </a:p>
        </p:txBody>
      </p:sp>
      <p:sp>
        <p:nvSpPr>
          <p:cNvPr id="206871" name="Text Box 23"/>
          <p:cNvSpPr txBox="1">
            <a:spLocks noChangeArrowheads="1"/>
          </p:cNvSpPr>
          <p:nvPr/>
        </p:nvSpPr>
        <p:spPr bwMode="auto">
          <a:xfrm>
            <a:off x="990600" y="5257800"/>
            <a:ext cx="3319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(</a:t>
            </a:r>
            <a:r>
              <a:rPr lang="en-US" altLang="en-US" b="0" i="1"/>
              <a:t>x</a:t>
            </a:r>
            <a:r>
              <a:rPr lang="en-US" altLang="en-US" b="0" baseline="30000"/>
              <a:t>2</a:t>
            </a:r>
            <a:r>
              <a:rPr lang="en-US" altLang="en-US" b="0"/>
              <a:t> + 5y</a:t>
            </a:r>
            <a:r>
              <a:rPr lang="en-US" altLang="en-US" b="0" baseline="30000"/>
              <a:t>3</a:t>
            </a:r>
            <a:r>
              <a:rPr lang="en-US" altLang="en-US" b="0"/>
              <a:t>)(</a:t>
            </a:r>
            <a:r>
              <a:rPr lang="en-US" altLang="en-US" b="0" i="1"/>
              <a:t>x</a:t>
            </a:r>
            <a:r>
              <a:rPr lang="en-US" altLang="en-US" b="0" baseline="30000"/>
              <a:t>2</a:t>
            </a:r>
            <a:r>
              <a:rPr lang="en-US" altLang="en-US" b="0"/>
              <a:t>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/>
              <a:t> 5</a:t>
            </a:r>
            <a:r>
              <a:rPr lang="en-US" altLang="en-US" b="0" i="1"/>
              <a:t>y</a:t>
            </a:r>
            <a:r>
              <a:rPr lang="en-US" altLang="en-US" b="0" baseline="30000"/>
              <a:t>3</a:t>
            </a:r>
            <a:r>
              <a:rPr lang="en-US" altLang="en-US" b="0"/>
              <a:t>) </a:t>
            </a:r>
          </a:p>
        </p:txBody>
      </p:sp>
      <p:sp>
        <p:nvSpPr>
          <p:cNvPr id="206872" name="Text Box 24"/>
          <p:cNvSpPr txBox="1">
            <a:spLocks noChangeArrowheads="1"/>
          </p:cNvSpPr>
          <p:nvPr/>
        </p:nvSpPr>
        <p:spPr bwMode="auto">
          <a:xfrm>
            <a:off x="581025" y="5943600"/>
            <a:ext cx="601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/>
              <a:t>x</a:t>
            </a:r>
            <a:r>
              <a:rPr lang="en-US" altLang="en-US" b="0" baseline="30000"/>
              <a:t>4</a:t>
            </a:r>
            <a:r>
              <a:rPr lang="en-US" altLang="en-US" b="0"/>
              <a:t>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/>
              <a:t> 25</a:t>
            </a:r>
            <a:r>
              <a:rPr lang="en-US" altLang="en-US" b="0" i="1"/>
              <a:t>y</a:t>
            </a:r>
            <a:r>
              <a:rPr lang="en-US" altLang="en-US" b="0" baseline="30000"/>
              <a:t>6</a:t>
            </a:r>
            <a:r>
              <a:rPr lang="en-US" altLang="en-US" b="0"/>
              <a:t> = (</a:t>
            </a:r>
            <a:r>
              <a:rPr lang="en-US" altLang="en-US" b="0" i="1"/>
              <a:t>x</a:t>
            </a:r>
            <a:r>
              <a:rPr lang="en-US" altLang="en-US" b="0" baseline="30000"/>
              <a:t>2 </a:t>
            </a:r>
            <a:r>
              <a:rPr lang="en-US" altLang="en-US" b="0" i="1"/>
              <a:t>+ </a:t>
            </a:r>
            <a:r>
              <a:rPr lang="en-US" altLang="en-US" b="0"/>
              <a:t>5</a:t>
            </a:r>
            <a:r>
              <a:rPr lang="en-US" altLang="en-US" b="0" i="1"/>
              <a:t>y</a:t>
            </a:r>
            <a:r>
              <a:rPr lang="en-US" altLang="en-US" b="0" baseline="30000"/>
              <a:t>3</a:t>
            </a:r>
            <a:r>
              <a:rPr lang="en-US" altLang="en-US" b="0"/>
              <a:t>)(</a:t>
            </a:r>
            <a:r>
              <a:rPr lang="en-US" altLang="en-US" b="0" i="1"/>
              <a:t>x</a:t>
            </a:r>
            <a:r>
              <a:rPr lang="en-US" altLang="en-US" b="0" baseline="30000"/>
              <a:t>2</a:t>
            </a:r>
            <a:r>
              <a:rPr lang="en-US" altLang="en-US" b="0"/>
              <a:t>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/>
              <a:t> 5</a:t>
            </a:r>
            <a:r>
              <a:rPr lang="en-US" altLang="en-US" b="0" i="1"/>
              <a:t>y</a:t>
            </a:r>
            <a:r>
              <a:rPr lang="en-US" altLang="en-US" b="0" baseline="30000"/>
              <a:t>3</a:t>
            </a:r>
            <a:r>
              <a:rPr lang="en-US" altLang="en-US" b="0"/>
              <a:t>) </a:t>
            </a:r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1082675" y="3810000"/>
            <a:ext cx="3052763" cy="869950"/>
            <a:chOff x="682" y="2352"/>
            <a:chExt cx="1923" cy="548"/>
          </a:xfrm>
        </p:grpSpPr>
        <p:sp>
          <p:nvSpPr>
            <p:cNvPr id="35853" name="Line 11"/>
            <p:cNvSpPr>
              <a:spLocks noChangeShapeType="1"/>
            </p:cNvSpPr>
            <p:nvPr/>
          </p:nvSpPr>
          <p:spPr bwMode="auto">
            <a:xfrm flipH="1">
              <a:off x="1906" y="2400"/>
              <a:ext cx="48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54" name="Line 12"/>
            <p:cNvSpPr>
              <a:spLocks noChangeShapeType="1"/>
            </p:cNvSpPr>
            <p:nvPr/>
          </p:nvSpPr>
          <p:spPr bwMode="auto">
            <a:xfrm>
              <a:off x="1954" y="2400"/>
              <a:ext cx="384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55" name="Line 14"/>
            <p:cNvSpPr>
              <a:spLocks noChangeShapeType="1"/>
            </p:cNvSpPr>
            <p:nvPr/>
          </p:nvSpPr>
          <p:spPr bwMode="auto">
            <a:xfrm flipH="1">
              <a:off x="912" y="2352"/>
              <a:ext cx="336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56" name="Line 15"/>
            <p:cNvSpPr>
              <a:spLocks noChangeShapeType="1"/>
            </p:cNvSpPr>
            <p:nvPr/>
          </p:nvSpPr>
          <p:spPr bwMode="auto">
            <a:xfrm>
              <a:off x="1248" y="2352"/>
              <a:ext cx="96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57" name="Text Box 17"/>
            <p:cNvSpPr txBox="1">
              <a:spLocks noChangeArrowheads="1"/>
            </p:cNvSpPr>
            <p:nvPr/>
          </p:nvSpPr>
          <p:spPr bwMode="auto">
            <a:xfrm>
              <a:off x="1653" y="2612"/>
              <a:ext cx="95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3333FF"/>
                  </a:solidFill>
                </a:rPr>
                <a:t>5</a:t>
              </a:r>
              <a:r>
                <a:rPr lang="en-US" altLang="en-US" b="0" i="1">
                  <a:solidFill>
                    <a:srgbClr val="3333FF"/>
                  </a:solidFill>
                </a:rPr>
                <a:t>y</a:t>
              </a:r>
              <a:r>
                <a:rPr lang="en-US" altLang="en-US" b="0" baseline="30000">
                  <a:solidFill>
                    <a:srgbClr val="3333FF"/>
                  </a:solidFill>
                </a:rPr>
                <a:t>3</a:t>
              </a:r>
              <a:r>
                <a:rPr lang="en-US" altLang="en-US" b="0">
                  <a:solidFill>
                    <a:srgbClr val="3333FF"/>
                  </a:solidFill>
                </a:rPr>
                <a:t>   5</a:t>
              </a:r>
              <a:r>
                <a:rPr lang="en-US" altLang="en-US" b="0" i="1">
                  <a:solidFill>
                    <a:srgbClr val="3333FF"/>
                  </a:solidFill>
                </a:rPr>
                <a:t>y</a:t>
              </a:r>
              <a:r>
                <a:rPr lang="en-US" altLang="en-US" b="0" baseline="30000">
                  <a:solidFill>
                    <a:srgbClr val="3333FF"/>
                  </a:solidFill>
                </a:rPr>
                <a:t>3</a:t>
              </a:r>
              <a:endParaRPr lang="en-US" altLang="en-US" b="0">
                <a:solidFill>
                  <a:srgbClr val="3333FF"/>
                </a:solidFill>
              </a:endParaRPr>
            </a:p>
          </p:txBody>
        </p:sp>
        <p:sp>
          <p:nvSpPr>
            <p:cNvPr id="35858" name="Text Box 18"/>
            <p:cNvSpPr txBox="1">
              <a:spLocks noChangeArrowheads="1"/>
            </p:cNvSpPr>
            <p:nvPr/>
          </p:nvSpPr>
          <p:spPr bwMode="auto">
            <a:xfrm>
              <a:off x="1993" y="2649"/>
              <a:ext cx="17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>
                  <a:solidFill>
                    <a:srgbClr val="3333FF"/>
                  </a:solidFill>
                  <a:sym typeface="Wingdings" pitchFamily="2" charset="2"/>
                </a:rPr>
                <a:t></a:t>
              </a:r>
            </a:p>
          </p:txBody>
        </p:sp>
        <p:sp>
          <p:nvSpPr>
            <p:cNvPr id="35859" name="Text Box 20"/>
            <p:cNvSpPr txBox="1">
              <a:spLocks noChangeArrowheads="1"/>
            </p:cNvSpPr>
            <p:nvPr/>
          </p:nvSpPr>
          <p:spPr bwMode="auto">
            <a:xfrm>
              <a:off x="682" y="2612"/>
              <a:ext cx="7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b="0" i="1">
                  <a:solidFill>
                    <a:srgbClr val="FF0000"/>
                  </a:solidFill>
                </a:rPr>
                <a:t>x</a:t>
              </a:r>
              <a:r>
                <a:rPr lang="en-US" altLang="en-US" b="0" baseline="30000">
                  <a:solidFill>
                    <a:srgbClr val="FF0000"/>
                  </a:solidFill>
                </a:rPr>
                <a:t>2 </a:t>
              </a:r>
              <a:r>
                <a:rPr lang="en-US" altLang="en-US" b="0">
                  <a:solidFill>
                    <a:srgbClr val="FF0000"/>
                  </a:solidFill>
                </a:rPr>
                <a:t>   </a:t>
              </a:r>
              <a:r>
                <a:rPr lang="en-US" altLang="en-US" b="0" i="1">
                  <a:solidFill>
                    <a:srgbClr val="FF0000"/>
                  </a:solidFill>
                </a:rPr>
                <a:t>x</a:t>
              </a:r>
              <a:r>
                <a:rPr lang="en-US" altLang="en-US" b="0" baseline="30000">
                  <a:solidFill>
                    <a:srgbClr val="FF0000"/>
                  </a:solidFill>
                </a:rPr>
                <a:t>2</a:t>
              </a:r>
              <a:endParaRPr lang="en-US" altLang="en-US" b="0" i="1">
                <a:solidFill>
                  <a:srgbClr val="FF0000"/>
                </a:solidFill>
              </a:endParaRPr>
            </a:p>
          </p:txBody>
        </p:sp>
        <p:sp>
          <p:nvSpPr>
            <p:cNvPr id="35860" name="Text Box 21"/>
            <p:cNvSpPr txBox="1">
              <a:spLocks noChangeArrowheads="1"/>
            </p:cNvSpPr>
            <p:nvPr/>
          </p:nvSpPr>
          <p:spPr bwMode="auto">
            <a:xfrm>
              <a:off x="959" y="2661"/>
              <a:ext cx="17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>
                  <a:solidFill>
                    <a:srgbClr val="FF0000"/>
                  </a:solidFill>
                  <a:sym typeface="Wingdings" pitchFamily="2" charset="2"/>
                </a:rPr>
                <a:t></a:t>
              </a:r>
            </a:p>
          </p:txBody>
        </p:sp>
      </p:grpSp>
      <p:sp>
        <p:nvSpPr>
          <p:cNvPr id="206874" name="Text Box 26"/>
          <p:cNvSpPr txBox="1">
            <a:spLocks noChangeArrowheads="1"/>
          </p:cNvSpPr>
          <p:nvPr/>
        </p:nvSpPr>
        <p:spPr bwMode="auto">
          <a:xfrm>
            <a:off x="1814513" y="3395663"/>
            <a:ext cx="182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/>
              <a:t>x</a:t>
            </a:r>
            <a:r>
              <a:rPr lang="en-US" altLang="en-US" b="0" baseline="30000"/>
              <a:t>4</a:t>
            </a:r>
            <a:r>
              <a:rPr lang="en-US" altLang="en-US" b="0"/>
              <a:t>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/>
              <a:t> 25</a:t>
            </a:r>
            <a:r>
              <a:rPr lang="en-US" altLang="en-US" b="0" i="1"/>
              <a:t>y</a:t>
            </a:r>
            <a:r>
              <a:rPr lang="en-US" altLang="en-US" b="0" baseline="30000"/>
              <a:t>6</a:t>
            </a:r>
            <a:r>
              <a:rPr lang="en-US" altLang="en-US" b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6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0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06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06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0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0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55" grpId="0"/>
      <p:bldP spid="206856" grpId="0"/>
      <p:bldP spid="206857" grpId="0"/>
      <p:bldP spid="206870" grpId="0"/>
      <p:bldP spid="206871" grpId="0"/>
      <p:bldP spid="206872" grpId="0"/>
      <p:bldP spid="20687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3a 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6867" name="Text Box 6"/>
          <p:cNvSpPr txBox="1">
            <a:spLocks noChangeArrowheads="1"/>
          </p:cNvSpPr>
          <p:nvPr/>
        </p:nvSpPr>
        <p:spPr bwMode="auto">
          <a:xfrm>
            <a:off x="152400" y="1600200"/>
            <a:ext cx="8839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Determine whether each binomial is a difference of two squares. If so, factor. If not, explain.</a:t>
            </a:r>
          </a:p>
        </p:txBody>
      </p:sp>
      <p:sp>
        <p:nvSpPr>
          <p:cNvPr id="36868" name="Text Box 7"/>
          <p:cNvSpPr txBox="1">
            <a:spLocks noChangeArrowheads="1"/>
          </p:cNvSpPr>
          <p:nvPr/>
        </p:nvSpPr>
        <p:spPr bwMode="auto">
          <a:xfrm>
            <a:off x="2044700" y="266700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4</a:t>
            </a:r>
            <a:r>
              <a:rPr lang="en-US" altLang="en-US" i="1"/>
              <a:t>x</a:t>
            </a:r>
            <a:r>
              <a:rPr lang="en-US" altLang="en-US" baseline="30000"/>
              <a:t>2</a:t>
            </a:r>
            <a:r>
              <a:rPr lang="en-US" altLang="en-US"/>
              <a:t> </a:t>
            </a:r>
          </a:p>
        </p:txBody>
      </p:sp>
      <p:sp>
        <p:nvSpPr>
          <p:cNvPr id="207880" name="Text Box 8"/>
          <p:cNvSpPr txBox="1">
            <a:spLocks noChangeArrowheads="1"/>
          </p:cNvSpPr>
          <p:nvPr/>
        </p:nvSpPr>
        <p:spPr bwMode="auto">
          <a:xfrm>
            <a:off x="4937125" y="5181600"/>
            <a:ext cx="3505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Write the  polynomial as (a + b)(a – b).</a:t>
            </a:r>
          </a:p>
        </p:txBody>
      </p:sp>
      <p:sp>
        <p:nvSpPr>
          <p:cNvPr id="207881" name="Text Box 9"/>
          <p:cNvSpPr txBox="1">
            <a:spLocks noChangeArrowheads="1"/>
          </p:cNvSpPr>
          <p:nvPr/>
        </p:nvSpPr>
        <p:spPr bwMode="auto">
          <a:xfrm>
            <a:off x="4937125" y="4724400"/>
            <a:ext cx="1876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a = </a:t>
            </a:r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1</a:t>
            </a:r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, b = </a:t>
            </a:r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x</a:t>
            </a:r>
          </a:p>
        </p:txBody>
      </p:sp>
      <p:sp>
        <p:nvSpPr>
          <p:cNvPr id="207882" name="Text Box 10"/>
          <p:cNvSpPr txBox="1">
            <a:spLocks noChangeArrowheads="1"/>
          </p:cNvSpPr>
          <p:nvPr/>
        </p:nvSpPr>
        <p:spPr bwMode="auto">
          <a:xfrm>
            <a:off x="4937125" y="3962400"/>
            <a:ext cx="435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The polynomial is a difference of two squares.</a:t>
            </a:r>
          </a:p>
        </p:txBody>
      </p:sp>
      <p:sp>
        <p:nvSpPr>
          <p:cNvPr id="207883" name="Text Box 11"/>
          <p:cNvSpPr txBox="1">
            <a:spLocks noChangeArrowheads="1"/>
          </p:cNvSpPr>
          <p:nvPr/>
        </p:nvSpPr>
        <p:spPr bwMode="auto">
          <a:xfrm>
            <a:off x="1927225" y="4724400"/>
            <a:ext cx="2492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/>
              <a:t>(1)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/>
              <a:t> (2</a:t>
            </a:r>
            <a:r>
              <a:rPr lang="en-US" altLang="en-US" b="0" i="1"/>
              <a:t>x</a:t>
            </a:r>
            <a:r>
              <a:rPr lang="en-US" altLang="en-US" b="0"/>
              <a:t>)</a:t>
            </a:r>
            <a:r>
              <a:rPr lang="en-US" altLang="en-US" b="0" baseline="30000"/>
              <a:t>2</a:t>
            </a:r>
            <a:r>
              <a:rPr lang="en-US" altLang="en-US" b="0"/>
              <a:t> </a:t>
            </a:r>
          </a:p>
        </p:txBody>
      </p:sp>
      <p:sp>
        <p:nvSpPr>
          <p:cNvPr id="207884" name="Text Box 12"/>
          <p:cNvSpPr txBox="1">
            <a:spLocks noChangeArrowheads="1"/>
          </p:cNvSpPr>
          <p:nvPr/>
        </p:nvSpPr>
        <p:spPr bwMode="auto">
          <a:xfrm>
            <a:off x="1358900" y="5138738"/>
            <a:ext cx="2832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(1 + 2</a:t>
            </a:r>
            <a:r>
              <a:rPr lang="en-US" altLang="en-US" b="0" i="1"/>
              <a:t>x</a:t>
            </a:r>
            <a:r>
              <a:rPr lang="en-US" altLang="en-US" b="0"/>
              <a:t>)(1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/>
              <a:t> 2</a:t>
            </a:r>
            <a:r>
              <a:rPr lang="en-US" altLang="en-US" b="0" i="1"/>
              <a:t>x</a:t>
            </a:r>
            <a:r>
              <a:rPr lang="en-US" altLang="en-US" b="0"/>
              <a:t>) </a:t>
            </a:r>
          </a:p>
        </p:txBody>
      </p:sp>
      <p:sp>
        <p:nvSpPr>
          <p:cNvPr id="207885" name="Text Box 13"/>
          <p:cNvSpPr txBox="1">
            <a:spLocks noChangeArrowheads="1"/>
          </p:cNvSpPr>
          <p:nvPr/>
        </p:nvSpPr>
        <p:spPr bwMode="auto">
          <a:xfrm>
            <a:off x="762000" y="5943600"/>
            <a:ext cx="601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/>
              <a:t>1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/>
              <a:t> 4</a:t>
            </a:r>
            <a:r>
              <a:rPr lang="en-US" altLang="en-US" b="0" i="1"/>
              <a:t>x</a:t>
            </a:r>
            <a:r>
              <a:rPr lang="en-US" altLang="en-US" b="0" baseline="30000"/>
              <a:t>2</a:t>
            </a:r>
            <a:r>
              <a:rPr lang="en-US" altLang="en-US" b="0"/>
              <a:t> = (1</a:t>
            </a:r>
            <a:r>
              <a:rPr lang="en-US" altLang="en-US" b="0" baseline="30000"/>
              <a:t> </a:t>
            </a:r>
            <a:r>
              <a:rPr lang="en-US" altLang="en-US" b="0" i="1"/>
              <a:t>+ </a:t>
            </a:r>
            <a:r>
              <a:rPr lang="en-US" altLang="en-US" b="0"/>
              <a:t>2</a:t>
            </a:r>
            <a:r>
              <a:rPr lang="en-US" altLang="en-US" b="0" i="1"/>
              <a:t>x</a:t>
            </a:r>
            <a:r>
              <a:rPr lang="en-US" altLang="en-US" b="0"/>
              <a:t>)(1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/>
              <a:t> 2</a:t>
            </a:r>
            <a:r>
              <a:rPr lang="en-US" altLang="en-US" b="0" i="1"/>
              <a:t>x</a:t>
            </a:r>
            <a:r>
              <a:rPr lang="en-US" altLang="en-US" b="0"/>
              <a:t>) </a:t>
            </a: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1371600" y="3810000"/>
            <a:ext cx="2667000" cy="869950"/>
            <a:chOff x="864" y="2352"/>
            <a:chExt cx="1680" cy="548"/>
          </a:xfrm>
        </p:grpSpPr>
        <p:sp>
          <p:nvSpPr>
            <p:cNvPr id="36877" name="Line 15"/>
            <p:cNvSpPr>
              <a:spLocks noChangeShapeType="1"/>
            </p:cNvSpPr>
            <p:nvPr/>
          </p:nvSpPr>
          <p:spPr bwMode="auto">
            <a:xfrm flipH="1">
              <a:off x="1906" y="2400"/>
              <a:ext cx="48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78" name="Line 16"/>
            <p:cNvSpPr>
              <a:spLocks noChangeShapeType="1"/>
            </p:cNvSpPr>
            <p:nvPr/>
          </p:nvSpPr>
          <p:spPr bwMode="auto">
            <a:xfrm>
              <a:off x="1954" y="2400"/>
              <a:ext cx="384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79" name="Line 17"/>
            <p:cNvSpPr>
              <a:spLocks noChangeShapeType="1"/>
            </p:cNvSpPr>
            <p:nvPr/>
          </p:nvSpPr>
          <p:spPr bwMode="auto">
            <a:xfrm flipH="1">
              <a:off x="1008" y="2352"/>
              <a:ext cx="336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0" name="Line 18"/>
            <p:cNvSpPr>
              <a:spLocks noChangeShapeType="1"/>
            </p:cNvSpPr>
            <p:nvPr/>
          </p:nvSpPr>
          <p:spPr bwMode="auto">
            <a:xfrm>
              <a:off x="1344" y="2352"/>
              <a:ext cx="96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1" name="Text Box 19"/>
            <p:cNvSpPr txBox="1">
              <a:spLocks noChangeArrowheads="1"/>
            </p:cNvSpPr>
            <p:nvPr/>
          </p:nvSpPr>
          <p:spPr bwMode="auto">
            <a:xfrm>
              <a:off x="1752" y="2612"/>
              <a:ext cx="7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3333FF"/>
                  </a:solidFill>
                </a:rPr>
                <a:t>2</a:t>
              </a:r>
              <a:r>
                <a:rPr lang="en-US" altLang="en-US" b="0" i="1">
                  <a:solidFill>
                    <a:srgbClr val="3333FF"/>
                  </a:solidFill>
                </a:rPr>
                <a:t>x</a:t>
              </a:r>
              <a:r>
                <a:rPr lang="en-US" altLang="en-US" b="0">
                  <a:solidFill>
                    <a:srgbClr val="3333FF"/>
                  </a:solidFill>
                </a:rPr>
                <a:t>   2</a:t>
              </a:r>
              <a:r>
                <a:rPr lang="en-US" altLang="en-US" b="0" i="1">
                  <a:solidFill>
                    <a:srgbClr val="3333FF"/>
                  </a:solidFill>
                </a:rPr>
                <a:t>x</a:t>
              </a:r>
              <a:endParaRPr lang="en-US" altLang="en-US" b="0">
                <a:solidFill>
                  <a:srgbClr val="3333FF"/>
                </a:solidFill>
              </a:endParaRPr>
            </a:p>
          </p:txBody>
        </p:sp>
        <p:sp>
          <p:nvSpPr>
            <p:cNvPr id="36882" name="Text Box 20"/>
            <p:cNvSpPr txBox="1">
              <a:spLocks noChangeArrowheads="1"/>
            </p:cNvSpPr>
            <p:nvPr/>
          </p:nvSpPr>
          <p:spPr bwMode="auto">
            <a:xfrm>
              <a:off x="2051" y="2649"/>
              <a:ext cx="17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>
                  <a:solidFill>
                    <a:srgbClr val="3333FF"/>
                  </a:solidFill>
                  <a:sym typeface="Wingdings" pitchFamily="2" charset="2"/>
                </a:rPr>
                <a:t></a:t>
              </a:r>
            </a:p>
          </p:txBody>
        </p:sp>
        <p:sp>
          <p:nvSpPr>
            <p:cNvPr id="36883" name="Text Box 21"/>
            <p:cNvSpPr txBox="1">
              <a:spLocks noChangeArrowheads="1"/>
            </p:cNvSpPr>
            <p:nvPr/>
          </p:nvSpPr>
          <p:spPr bwMode="auto">
            <a:xfrm>
              <a:off x="864" y="2612"/>
              <a:ext cx="74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FF0000"/>
                  </a:solidFill>
                </a:rPr>
                <a:t>1</a:t>
              </a:r>
              <a:r>
                <a:rPr lang="en-US" altLang="en-US" b="0" baseline="30000">
                  <a:solidFill>
                    <a:srgbClr val="FF0000"/>
                  </a:solidFill>
                </a:rPr>
                <a:t> </a:t>
              </a:r>
              <a:r>
                <a:rPr lang="en-US" altLang="en-US" b="0">
                  <a:solidFill>
                    <a:srgbClr val="FF0000"/>
                  </a:solidFill>
                </a:rPr>
                <a:t>     1</a:t>
              </a:r>
              <a:endParaRPr lang="en-US" altLang="en-US" b="0" i="1">
                <a:solidFill>
                  <a:srgbClr val="FF0000"/>
                </a:solidFill>
              </a:endParaRPr>
            </a:p>
          </p:txBody>
        </p:sp>
        <p:sp>
          <p:nvSpPr>
            <p:cNvPr id="36884" name="Text Box 22"/>
            <p:cNvSpPr txBox="1">
              <a:spLocks noChangeArrowheads="1"/>
            </p:cNvSpPr>
            <p:nvPr/>
          </p:nvSpPr>
          <p:spPr bwMode="auto">
            <a:xfrm>
              <a:off x="1154" y="2661"/>
              <a:ext cx="17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>
                  <a:solidFill>
                    <a:srgbClr val="FF0000"/>
                  </a:solidFill>
                  <a:sym typeface="Wingdings" pitchFamily="2" charset="2"/>
                </a:rPr>
                <a:t></a:t>
              </a:r>
            </a:p>
          </p:txBody>
        </p:sp>
      </p:grpSp>
      <p:sp>
        <p:nvSpPr>
          <p:cNvPr id="207896" name="Text Box 24"/>
          <p:cNvSpPr txBox="1">
            <a:spLocks noChangeArrowheads="1"/>
          </p:cNvSpPr>
          <p:nvPr/>
        </p:nvSpPr>
        <p:spPr bwMode="auto">
          <a:xfrm>
            <a:off x="2057400" y="3352800"/>
            <a:ext cx="137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/>
              <a:t>1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/>
              <a:t> 4</a:t>
            </a:r>
            <a:r>
              <a:rPr lang="en-US" altLang="en-US" b="0" i="1"/>
              <a:t>x</a:t>
            </a:r>
            <a:r>
              <a:rPr lang="en-US" altLang="en-US" b="0" baseline="30000"/>
              <a:t>2</a:t>
            </a:r>
            <a:r>
              <a:rPr lang="en-US" altLang="en-US" b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7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07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07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07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07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07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80" grpId="0"/>
      <p:bldP spid="207881" grpId="0"/>
      <p:bldP spid="207882" grpId="0"/>
      <p:bldP spid="207883" grpId="0"/>
      <p:bldP spid="207884" grpId="0"/>
      <p:bldP spid="207885" grpId="0"/>
      <p:bldP spid="20789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3b 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7891" name="Text Box 6"/>
          <p:cNvSpPr txBox="1">
            <a:spLocks noChangeArrowheads="1"/>
          </p:cNvSpPr>
          <p:nvPr/>
        </p:nvSpPr>
        <p:spPr bwMode="auto">
          <a:xfrm>
            <a:off x="228600" y="1676400"/>
            <a:ext cx="8763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Determine whether each binomial is a difference of two squares. If so, factor. If not, explain.</a:t>
            </a:r>
          </a:p>
        </p:txBody>
      </p:sp>
      <p:sp>
        <p:nvSpPr>
          <p:cNvPr id="37892" name="Text Box 7"/>
          <p:cNvSpPr txBox="1">
            <a:spLocks noChangeArrowheads="1"/>
          </p:cNvSpPr>
          <p:nvPr/>
        </p:nvSpPr>
        <p:spPr bwMode="auto">
          <a:xfrm>
            <a:off x="1654175" y="2743200"/>
            <a:ext cx="2079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p</a:t>
            </a:r>
            <a:r>
              <a:rPr lang="en-US" altLang="en-US" baseline="30000"/>
              <a:t>8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49</a:t>
            </a:r>
            <a:r>
              <a:rPr lang="en-US" altLang="en-US" i="1"/>
              <a:t>q</a:t>
            </a:r>
            <a:r>
              <a:rPr lang="en-US" altLang="en-US" baseline="30000"/>
              <a:t>6</a:t>
            </a:r>
            <a:r>
              <a:rPr lang="en-US" altLang="en-US"/>
              <a:t> </a:t>
            </a:r>
          </a:p>
        </p:txBody>
      </p:sp>
      <p:sp>
        <p:nvSpPr>
          <p:cNvPr id="208904" name="Text Box 8"/>
          <p:cNvSpPr txBox="1">
            <a:spLocks noChangeArrowheads="1"/>
          </p:cNvSpPr>
          <p:nvPr/>
        </p:nvSpPr>
        <p:spPr bwMode="auto">
          <a:xfrm>
            <a:off x="4762500" y="5105400"/>
            <a:ext cx="4191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Write the polynomial as </a:t>
            </a:r>
          </a:p>
          <a:p>
            <a:pPr eaLnBrk="1" hangingPunct="1"/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	(a + b)(a – b).</a:t>
            </a:r>
          </a:p>
        </p:txBody>
      </p:sp>
      <p:sp>
        <p:nvSpPr>
          <p:cNvPr id="208905" name="Text Box 9"/>
          <p:cNvSpPr txBox="1">
            <a:spLocks noChangeArrowheads="1"/>
          </p:cNvSpPr>
          <p:nvPr/>
        </p:nvSpPr>
        <p:spPr bwMode="auto">
          <a:xfrm>
            <a:off x="4762500" y="4648200"/>
            <a:ext cx="2119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a = p</a:t>
            </a:r>
            <a:r>
              <a:rPr lang="en-US" altLang="en-US" b="0" baseline="30000">
                <a:solidFill>
                  <a:srgbClr val="3333FF"/>
                </a:solidFill>
                <a:latin typeface="Arial" charset="0"/>
              </a:rPr>
              <a:t>4</a:t>
            </a:r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, b = </a:t>
            </a:r>
            <a:r>
              <a:rPr lang="en-US" altLang="en-US" b="0">
                <a:solidFill>
                  <a:srgbClr val="3333FF"/>
                </a:solidFill>
                <a:latin typeface="Arial" charset="0"/>
              </a:rPr>
              <a:t>7</a:t>
            </a:r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q</a:t>
            </a:r>
            <a:r>
              <a:rPr lang="en-US" altLang="en-US" b="0" baseline="30000">
                <a:solidFill>
                  <a:srgbClr val="3333FF"/>
                </a:solidFill>
                <a:latin typeface="Arial" charset="0"/>
              </a:rPr>
              <a:t>3</a:t>
            </a:r>
            <a:endParaRPr lang="en-US" altLang="en-US" b="0">
              <a:solidFill>
                <a:srgbClr val="3333FF"/>
              </a:solidFill>
              <a:latin typeface="Arial" charset="0"/>
            </a:endParaRPr>
          </a:p>
        </p:txBody>
      </p:sp>
      <p:sp>
        <p:nvSpPr>
          <p:cNvPr id="208906" name="Text Box 10"/>
          <p:cNvSpPr txBox="1">
            <a:spLocks noChangeArrowheads="1"/>
          </p:cNvSpPr>
          <p:nvPr/>
        </p:nvSpPr>
        <p:spPr bwMode="auto">
          <a:xfrm>
            <a:off x="4762500" y="3886200"/>
            <a:ext cx="43592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The polynomial is a difference of two squares.</a:t>
            </a:r>
          </a:p>
        </p:txBody>
      </p:sp>
      <p:sp>
        <p:nvSpPr>
          <p:cNvPr id="208907" name="Text Box 11"/>
          <p:cNvSpPr txBox="1">
            <a:spLocks noChangeArrowheads="1"/>
          </p:cNvSpPr>
          <p:nvPr/>
        </p:nvSpPr>
        <p:spPr bwMode="auto">
          <a:xfrm>
            <a:off x="1447800" y="4648200"/>
            <a:ext cx="266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/>
              <a:t>(</a:t>
            </a:r>
            <a:r>
              <a:rPr lang="en-US" altLang="en-US" b="0" i="1"/>
              <a:t>p</a:t>
            </a:r>
            <a:r>
              <a:rPr lang="en-US" altLang="en-US" b="0" baseline="30000"/>
              <a:t>4</a:t>
            </a:r>
            <a:r>
              <a:rPr lang="en-US" altLang="en-US" b="0"/>
              <a:t>)</a:t>
            </a:r>
            <a:r>
              <a:rPr lang="en-US" altLang="en-US" b="0" baseline="30000"/>
              <a:t>2</a:t>
            </a:r>
            <a:r>
              <a:rPr lang="en-US" altLang="en-US" b="0"/>
              <a:t>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/>
              <a:t> (7</a:t>
            </a:r>
            <a:r>
              <a:rPr lang="en-US" altLang="en-US" b="0" i="1"/>
              <a:t>q</a:t>
            </a:r>
            <a:r>
              <a:rPr lang="en-US" altLang="en-US" b="0" baseline="30000"/>
              <a:t>3</a:t>
            </a:r>
            <a:r>
              <a:rPr lang="en-US" altLang="en-US" b="0"/>
              <a:t>)</a:t>
            </a:r>
            <a:r>
              <a:rPr lang="en-US" altLang="en-US" b="0" baseline="30000"/>
              <a:t>2</a:t>
            </a:r>
            <a:r>
              <a:rPr lang="en-US" altLang="en-US" b="0"/>
              <a:t> </a:t>
            </a:r>
          </a:p>
        </p:txBody>
      </p:sp>
      <p:sp>
        <p:nvSpPr>
          <p:cNvPr id="208908" name="Text Box 12"/>
          <p:cNvSpPr txBox="1">
            <a:spLocks noChangeArrowheads="1"/>
          </p:cNvSpPr>
          <p:nvPr/>
        </p:nvSpPr>
        <p:spPr bwMode="auto">
          <a:xfrm>
            <a:off x="815975" y="5062538"/>
            <a:ext cx="3359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(</a:t>
            </a:r>
            <a:r>
              <a:rPr lang="en-US" altLang="en-US" b="0" i="1"/>
              <a:t>p</a:t>
            </a:r>
            <a:r>
              <a:rPr lang="en-US" altLang="en-US" b="0" baseline="30000"/>
              <a:t>4</a:t>
            </a:r>
            <a:r>
              <a:rPr lang="en-US" altLang="en-US" b="0"/>
              <a:t> + 7</a:t>
            </a:r>
            <a:r>
              <a:rPr lang="en-US" altLang="en-US" b="0" i="1"/>
              <a:t>q</a:t>
            </a:r>
            <a:r>
              <a:rPr lang="en-US" altLang="en-US" b="0" baseline="30000"/>
              <a:t>3</a:t>
            </a:r>
            <a:r>
              <a:rPr lang="en-US" altLang="en-US" b="0"/>
              <a:t>)(</a:t>
            </a:r>
            <a:r>
              <a:rPr lang="en-US" altLang="en-US" b="0" i="1"/>
              <a:t>p</a:t>
            </a:r>
            <a:r>
              <a:rPr lang="en-US" altLang="en-US" b="0" baseline="30000"/>
              <a:t>4</a:t>
            </a:r>
            <a:r>
              <a:rPr lang="en-US" altLang="en-US" b="0"/>
              <a:t>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/>
              <a:t> 7</a:t>
            </a:r>
            <a:r>
              <a:rPr lang="en-US" altLang="en-US" b="0" i="1"/>
              <a:t>q</a:t>
            </a:r>
            <a:r>
              <a:rPr lang="en-US" altLang="en-US" b="0" baseline="30000"/>
              <a:t>3</a:t>
            </a:r>
            <a:r>
              <a:rPr lang="en-US" altLang="en-US" b="0"/>
              <a:t>) </a:t>
            </a:r>
          </a:p>
        </p:txBody>
      </p:sp>
      <p:sp>
        <p:nvSpPr>
          <p:cNvPr id="208909" name="Text Box 13"/>
          <p:cNvSpPr txBox="1">
            <a:spLocks noChangeArrowheads="1"/>
          </p:cNvSpPr>
          <p:nvPr/>
        </p:nvSpPr>
        <p:spPr bwMode="auto">
          <a:xfrm>
            <a:off x="406400" y="5867400"/>
            <a:ext cx="601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/>
              <a:t>p</a:t>
            </a:r>
            <a:r>
              <a:rPr lang="en-US" altLang="en-US" b="0" baseline="30000"/>
              <a:t>8</a:t>
            </a:r>
            <a:r>
              <a:rPr lang="en-US" altLang="en-US" b="0"/>
              <a:t>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/>
              <a:t> 49</a:t>
            </a:r>
            <a:r>
              <a:rPr lang="en-US" altLang="en-US" b="0" i="1"/>
              <a:t>q</a:t>
            </a:r>
            <a:r>
              <a:rPr lang="en-US" altLang="en-US" b="0" baseline="30000"/>
              <a:t>6</a:t>
            </a:r>
            <a:r>
              <a:rPr lang="en-US" altLang="en-US" b="0"/>
              <a:t> = (</a:t>
            </a:r>
            <a:r>
              <a:rPr lang="en-US" altLang="en-US" b="0" i="1"/>
              <a:t>p</a:t>
            </a:r>
            <a:r>
              <a:rPr lang="en-US" altLang="en-US" b="0" baseline="30000"/>
              <a:t>4 </a:t>
            </a:r>
            <a:r>
              <a:rPr lang="en-US" altLang="en-US" b="0" i="1"/>
              <a:t>+ </a:t>
            </a:r>
            <a:r>
              <a:rPr lang="en-US" altLang="en-US" b="0"/>
              <a:t>7</a:t>
            </a:r>
            <a:r>
              <a:rPr lang="en-US" altLang="en-US" b="0" i="1"/>
              <a:t>q</a:t>
            </a:r>
            <a:r>
              <a:rPr lang="en-US" altLang="en-US" b="0" baseline="30000"/>
              <a:t>3</a:t>
            </a:r>
            <a:r>
              <a:rPr lang="en-US" altLang="en-US" b="0"/>
              <a:t>)(</a:t>
            </a:r>
            <a:r>
              <a:rPr lang="en-US" altLang="en-US" b="0" i="1"/>
              <a:t>p</a:t>
            </a:r>
            <a:r>
              <a:rPr lang="en-US" altLang="en-US" b="0" baseline="30000"/>
              <a:t>4</a:t>
            </a:r>
            <a:r>
              <a:rPr lang="en-US" altLang="en-US" b="0"/>
              <a:t>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/>
              <a:t> 7</a:t>
            </a:r>
            <a:r>
              <a:rPr lang="en-US" altLang="en-US" b="0" i="1"/>
              <a:t>q</a:t>
            </a:r>
            <a:r>
              <a:rPr lang="en-US" altLang="en-US" b="0" baseline="30000"/>
              <a:t>3</a:t>
            </a:r>
            <a:r>
              <a:rPr lang="en-US" altLang="en-US" b="0"/>
              <a:t>) 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908050" y="3733800"/>
            <a:ext cx="3074988" cy="869950"/>
            <a:chOff x="572" y="2352"/>
            <a:chExt cx="1937" cy="548"/>
          </a:xfrm>
        </p:grpSpPr>
        <p:sp>
          <p:nvSpPr>
            <p:cNvPr id="37901" name="Line 15"/>
            <p:cNvSpPr>
              <a:spLocks noChangeShapeType="1"/>
            </p:cNvSpPr>
            <p:nvPr/>
          </p:nvSpPr>
          <p:spPr bwMode="auto">
            <a:xfrm flipH="1">
              <a:off x="1796" y="2400"/>
              <a:ext cx="48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2" name="Line 16"/>
            <p:cNvSpPr>
              <a:spLocks noChangeShapeType="1"/>
            </p:cNvSpPr>
            <p:nvPr/>
          </p:nvSpPr>
          <p:spPr bwMode="auto">
            <a:xfrm>
              <a:off x="1844" y="2400"/>
              <a:ext cx="384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3" name="Line 17"/>
            <p:cNvSpPr>
              <a:spLocks noChangeShapeType="1"/>
            </p:cNvSpPr>
            <p:nvPr/>
          </p:nvSpPr>
          <p:spPr bwMode="auto">
            <a:xfrm flipH="1">
              <a:off x="802" y="2352"/>
              <a:ext cx="336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4" name="Line 18"/>
            <p:cNvSpPr>
              <a:spLocks noChangeShapeType="1"/>
            </p:cNvSpPr>
            <p:nvPr/>
          </p:nvSpPr>
          <p:spPr bwMode="auto">
            <a:xfrm>
              <a:off x="1138" y="2352"/>
              <a:ext cx="96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5" name="Text Box 19"/>
            <p:cNvSpPr txBox="1">
              <a:spLocks noChangeArrowheads="1"/>
            </p:cNvSpPr>
            <p:nvPr/>
          </p:nvSpPr>
          <p:spPr bwMode="auto">
            <a:xfrm>
              <a:off x="1543" y="2612"/>
              <a:ext cx="96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3333FF"/>
                  </a:solidFill>
                </a:rPr>
                <a:t>7</a:t>
              </a:r>
              <a:r>
                <a:rPr lang="en-US" altLang="en-US" b="0" i="1">
                  <a:solidFill>
                    <a:srgbClr val="3333FF"/>
                  </a:solidFill>
                </a:rPr>
                <a:t>q</a:t>
              </a:r>
              <a:r>
                <a:rPr lang="en-US" altLang="en-US" b="0" baseline="30000">
                  <a:solidFill>
                    <a:srgbClr val="3333FF"/>
                  </a:solidFill>
                </a:rPr>
                <a:t>3</a:t>
              </a:r>
              <a:r>
                <a:rPr lang="en-US" altLang="en-US" b="0">
                  <a:solidFill>
                    <a:srgbClr val="3333FF"/>
                  </a:solidFill>
                </a:rPr>
                <a:t>   7</a:t>
              </a:r>
              <a:r>
                <a:rPr lang="en-US" altLang="en-US" b="0" i="1">
                  <a:solidFill>
                    <a:srgbClr val="3333FF"/>
                  </a:solidFill>
                </a:rPr>
                <a:t>q</a:t>
              </a:r>
              <a:r>
                <a:rPr lang="en-US" altLang="en-US" b="0" baseline="30000">
                  <a:solidFill>
                    <a:srgbClr val="3333FF"/>
                  </a:solidFill>
                </a:rPr>
                <a:t>3</a:t>
              </a:r>
              <a:endParaRPr lang="en-US" altLang="en-US" b="0">
                <a:solidFill>
                  <a:srgbClr val="3333FF"/>
                </a:solidFill>
              </a:endParaRPr>
            </a:p>
          </p:txBody>
        </p:sp>
        <p:sp>
          <p:nvSpPr>
            <p:cNvPr id="37906" name="Text Box 20"/>
            <p:cNvSpPr txBox="1">
              <a:spLocks noChangeArrowheads="1"/>
            </p:cNvSpPr>
            <p:nvPr/>
          </p:nvSpPr>
          <p:spPr bwMode="auto">
            <a:xfrm>
              <a:off x="1919" y="2649"/>
              <a:ext cx="207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>
                  <a:solidFill>
                    <a:srgbClr val="3333FF"/>
                  </a:solidFill>
                </a:rPr>
                <a:t>–</a:t>
              </a:r>
            </a:p>
          </p:txBody>
        </p:sp>
        <p:sp>
          <p:nvSpPr>
            <p:cNvPr id="37907" name="Text Box 21"/>
            <p:cNvSpPr txBox="1">
              <a:spLocks noChangeArrowheads="1"/>
            </p:cNvSpPr>
            <p:nvPr/>
          </p:nvSpPr>
          <p:spPr bwMode="auto">
            <a:xfrm>
              <a:off x="572" y="2612"/>
              <a:ext cx="76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b="0" i="1">
                  <a:solidFill>
                    <a:srgbClr val="FF0000"/>
                  </a:solidFill>
                </a:rPr>
                <a:t>p</a:t>
              </a:r>
              <a:r>
                <a:rPr lang="en-US" altLang="en-US" b="0" baseline="30000">
                  <a:solidFill>
                    <a:srgbClr val="FF0000"/>
                  </a:solidFill>
                </a:rPr>
                <a:t>4 </a:t>
              </a:r>
              <a:r>
                <a:rPr lang="en-US" altLang="en-US" b="0">
                  <a:solidFill>
                    <a:srgbClr val="FF0000"/>
                  </a:solidFill>
                </a:rPr>
                <a:t>   </a:t>
              </a:r>
              <a:r>
                <a:rPr lang="en-US" altLang="en-US" b="0" i="1">
                  <a:solidFill>
                    <a:srgbClr val="FF0000"/>
                  </a:solidFill>
                </a:rPr>
                <a:t>p</a:t>
              </a:r>
              <a:r>
                <a:rPr lang="en-US" altLang="en-US" b="0" baseline="30000">
                  <a:solidFill>
                    <a:srgbClr val="FF0000"/>
                  </a:solidFill>
                </a:rPr>
                <a:t>4</a:t>
              </a:r>
              <a:endParaRPr lang="en-US" altLang="en-US" b="0" i="1">
                <a:solidFill>
                  <a:srgbClr val="FF0000"/>
                </a:solidFill>
              </a:endParaRPr>
            </a:p>
          </p:txBody>
        </p:sp>
        <p:sp>
          <p:nvSpPr>
            <p:cNvPr id="37908" name="Text Box 22"/>
            <p:cNvSpPr txBox="1">
              <a:spLocks noChangeArrowheads="1"/>
            </p:cNvSpPr>
            <p:nvPr/>
          </p:nvSpPr>
          <p:spPr bwMode="auto">
            <a:xfrm>
              <a:off x="849" y="2661"/>
              <a:ext cx="207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>
                  <a:solidFill>
                    <a:srgbClr val="FF0000"/>
                  </a:solidFill>
                </a:rPr>
                <a:t>–</a:t>
              </a:r>
            </a:p>
          </p:txBody>
        </p:sp>
      </p:grpSp>
      <p:sp>
        <p:nvSpPr>
          <p:cNvPr id="208919" name="Text Box 23"/>
          <p:cNvSpPr txBox="1">
            <a:spLocks noChangeArrowheads="1"/>
          </p:cNvSpPr>
          <p:nvPr/>
        </p:nvSpPr>
        <p:spPr bwMode="auto">
          <a:xfrm>
            <a:off x="1639888" y="3319463"/>
            <a:ext cx="182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/>
              <a:t>p</a:t>
            </a:r>
            <a:r>
              <a:rPr lang="en-US" altLang="en-US" b="0" baseline="30000"/>
              <a:t>8</a:t>
            </a:r>
            <a:r>
              <a:rPr lang="en-US" altLang="en-US" b="0"/>
              <a:t>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/>
              <a:t> 49</a:t>
            </a:r>
            <a:r>
              <a:rPr lang="en-US" altLang="en-US" b="0" i="1"/>
              <a:t>q</a:t>
            </a:r>
            <a:r>
              <a:rPr lang="en-US" altLang="en-US" b="0" baseline="30000"/>
              <a:t>6</a:t>
            </a:r>
            <a:r>
              <a:rPr lang="en-US" altLang="en-US" b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8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08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08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08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08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08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904" grpId="0"/>
      <p:bldP spid="208905" grpId="0"/>
      <p:bldP spid="208906" grpId="0"/>
      <p:bldP spid="208907" grpId="0"/>
      <p:bldP spid="208908" grpId="0"/>
      <p:bldP spid="208909" grpId="0"/>
      <p:bldP spid="208919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 Example 3c 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8915" name="Text Box 5"/>
          <p:cNvSpPr txBox="1">
            <a:spLocks noChangeArrowheads="1"/>
          </p:cNvSpPr>
          <p:nvPr/>
        </p:nvSpPr>
        <p:spPr bwMode="auto">
          <a:xfrm>
            <a:off x="228600" y="1752600"/>
            <a:ext cx="8915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Determine whether each binomial is a difference of two squares. If so, factor. If not, explain.</a:t>
            </a:r>
          </a:p>
        </p:txBody>
      </p:sp>
      <p:sp>
        <p:nvSpPr>
          <p:cNvPr id="38916" name="Text Box 7"/>
          <p:cNvSpPr txBox="1">
            <a:spLocks noChangeArrowheads="1"/>
          </p:cNvSpPr>
          <p:nvPr/>
        </p:nvSpPr>
        <p:spPr bwMode="auto">
          <a:xfrm>
            <a:off x="1241425" y="2811463"/>
            <a:ext cx="2187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16</a:t>
            </a:r>
            <a:r>
              <a:rPr lang="en-US" altLang="en-US" i="1"/>
              <a:t>x</a:t>
            </a:r>
            <a:r>
              <a:rPr lang="en-US" altLang="en-US" baseline="30000"/>
              <a:t>2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4</a:t>
            </a:r>
            <a:r>
              <a:rPr lang="en-US" altLang="en-US" i="1"/>
              <a:t>y</a:t>
            </a:r>
            <a:r>
              <a:rPr lang="en-US" altLang="en-US" baseline="30000"/>
              <a:t>5</a:t>
            </a:r>
            <a:r>
              <a:rPr lang="en-US" altLang="en-US"/>
              <a:t> 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1676400" y="3810000"/>
            <a:ext cx="1504950" cy="795338"/>
            <a:chOff x="1056" y="2400"/>
            <a:chExt cx="948" cy="501"/>
          </a:xfrm>
        </p:grpSpPr>
        <p:sp>
          <p:nvSpPr>
            <p:cNvPr id="38921" name="Text Box 10"/>
            <p:cNvSpPr txBox="1">
              <a:spLocks noChangeArrowheads="1"/>
            </p:cNvSpPr>
            <p:nvPr/>
          </p:nvSpPr>
          <p:spPr bwMode="auto">
            <a:xfrm>
              <a:off x="1056" y="2613"/>
              <a:ext cx="9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FF0000"/>
                  </a:solidFill>
                </a:rPr>
                <a:t>4</a:t>
              </a:r>
              <a:r>
                <a:rPr lang="en-US" altLang="en-US" b="0" i="1">
                  <a:solidFill>
                    <a:srgbClr val="FF0000"/>
                  </a:solidFill>
                </a:rPr>
                <a:t>x</a:t>
              </a:r>
              <a:r>
                <a:rPr lang="en-US" altLang="en-US" b="0">
                  <a:solidFill>
                    <a:srgbClr val="FF0000"/>
                  </a:solidFill>
                </a:rPr>
                <a:t>  </a:t>
              </a:r>
              <a:r>
                <a:rPr lang="en-US" altLang="en-US" b="0">
                  <a:solidFill>
                    <a:srgbClr val="FF0000"/>
                  </a:solidFill>
                  <a:sym typeface="Wingdings" pitchFamily="2" charset="2"/>
                </a:rPr>
                <a:t></a:t>
              </a:r>
              <a:r>
                <a:rPr lang="en-US" altLang="en-US" b="0">
                  <a:solidFill>
                    <a:srgbClr val="FF0000"/>
                  </a:solidFill>
                </a:rPr>
                <a:t>  4</a:t>
              </a:r>
              <a:r>
                <a:rPr lang="en-US" altLang="en-US" b="0" i="1">
                  <a:solidFill>
                    <a:srgbClr val="FF0000"/>
                  </a:solidFill>
                </a:rPr>
                <a:t>x</a:t>
              </a:r>
              <a:endParaRPr lang="en-US" altLang="en-US" b="0">
                <a:solidFill>
                  <a:srgbClr val="FF0000"/>
                </a:solidFill>
              </a:endParaRPr>
            </a:p>
          </p:txBody>
        </p:sp>
        <p:sp>
          <p:nvSpPr>
            <p:cNvPr id="38922" name="Line 11"/>
            <p:cNvSpPr>
              <a:spLocks noChangeShapeType="1"/>
            </p:cNvSpPr>
            <p:nvPr/>
          </p:nvSpPr>
          <p:spPr bwMode="auto">
            <a:xfrm flipH="1">
              <a:off x="1258" y="2400"/>
              <a:ext cx="48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23" name="Line 12"/>
            <p:cNvSpPr>
              <a:spLocks noChangeShapeType="1"/>
            </p:cNvSpPr>
            <p:nvPr/>
          </p:nvSpPr>
          <p:spPr bwMode="auto">
            <a:xfrm>
              <a:off x="1306" y="2400"/>
              <a:ext cx="384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9933" name="Text Box 13"/>
          <p:cNvSpPr txBox="1">
            <a:spLocks noChangeArrowheads="1"/>
          </p:cNvSpPr>
          <p:nvPr/>
        </p:nvSpPr>
        <p:spPr bwMode="auto">
          <a:xfrm>
            <a:off x="4419600" y="4114800"/>
            <a:ext cx="3803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4y</a:t>
            </a:r>
            <a:r>
              <a:rPr lang="en-US" altLang="en-US" b="0" baseline="30000">
                <a:solidFill>
                  <a:srgbClr val="3333FF"/>
                </a:solidFill>
                <a:latin typeface="Arial" charset="0"/>
              </a:rPr>
              <a:t>5</a:t>
            </a:r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 is not a perfect square.</a:t>
            </a:r>
          </a:p>
        </p:txBody>
      </p:sp>
      <p:sp>
        <p:nvSpPr>
          <p:cNvPr id="209934" name="Text Box 14"/>
          <p:cNvSpPr txBox="1">
            <a:spLocks noChangeArrowheads="1"/>
          </p:cNvSpPr>
          <p:nvPr/>
        </p:nvSpPr>
        <p:spPr bwMode="auto">
          <a:xfrm>
            <a:off x="762000" y="4953000"/>
            <a:ext cx="79025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/>
              <a:t>16</a:t>
            </a:r>
            <a:r>
              <a:rPr lang="en-US" altLang="en-US" b="0" i="1"/>
              <a:t>x</a:t>
            </a:r>
            <a:r>
              <a:rPr lang="en-US" altLang="en-US" b="0" baseline="30000"/>
              <a:t>2</a:t>
            </a:r>
            <a:r>
              <a:rPr lang="en-US" altLang="en-US" b="0"/>
              <a:t>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/>
              <a:t> 4</a:t>
            </a:r>
            <a:r>
              <a:rPr lang="en-US" altLang="en-US" b="0" i="1"/>
              <a:t>y</a:t>
            </a:r>
            <a:r>
              <a:rPr lang="en-US" altLang="en-US" b="0" baseline="30000"/>
              <a:t>5</a:t>
            </a:r>
            <a:r>
              <a:rPr lang="en-US" altLang="en-US" b="0"/>
              <a:t> is not the difference of two squares because 4</a:t>
            </a:r>
            <a:r>
              <a:rPr lang="en-US" altLang="en-US" b="0" i="1"/>
              <a:t>y</a:t>
            </a:r>
            <a:r>
              <a:rPr lang="en-US" altLang="en-US" b="0" baseline="30000"/>
              <a:t>5</a:t>
            </a:r>
            <a:r>
              <a:rPr lang="en-US" altLang="en-US" b="0"/>
              <a:t> is not a perfect square. </a:t>
            </a:r>
          </a:p>
        </p:txBody>
      </p:sp>
      <p:sp>
        <p:nvSpPr>
          <p:cNvPr id="209935" name="Text Box 15"/>
          <p:cNvSpPr txBox="1">
            <a:spLocks noChangeArrowheads="1"/>
          </p:cNvSpPr>
          <p:nvPr/>
        </p:nvSpPr>
        <p:spPr bwMode="auto">
          <a:xfrm>
            <a:off x="1851025" y="3352800"/>
            <a:ext cx="2187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/>
              <a:t>16</a:t>
            </a:r>
            <a:r>
              <a:rPr lang="en-US" altLang="en-US" b="0" i="1"/>
              <a:t>x</a:t>
            </a:r>
            <a:r>
              <a:rPr lang="en-US" altLang="en-US" b="0" baseline="30000"/>
              <a:t>2</a:t>
            </a:r>
            <a:r>
              <a:rPr lang="en-US" altLang="en-US" b="0"/>
              <a:t>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/>
              <a:t> 4</a:t>
            </a:r>
            <a:r>
              <a:rPr lang="en-US" altLang="en-US" b="0" i="1"/>
              <a:t>y</a:t>
            </a:r>
            <a:r>
              <a:rPr lang="en-US" altLang="en-US" b="0" baseline="30000"/>
              <a:t>5</a:t>
            </a:r>
            <a:r>
              <a:rPr lang="en-US" altLang="en-US" b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9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09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209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33" grpId="0"/>
      <p:bldP spid="209934" grpId="0"/>
      <p:bldP spid="209935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Lesson Quiz: Part I </a:t>
            </a:r>
          </a:p>
        </p:txBody>
      </p:sp>
      <p:sp>
        <p:nvSpPr>
          <p:cNvPr id="39939" name="Text Box 5"/>
          <p:cNvSpPr txBox="1">
            <a:spLocks noChangeArrowheads="1"/>
          </p:cNvSpPr>
          <p:nvPr/>
        </p:nvSpPr>
        <p:spPr bwMode="auto">
          <a:xfrm>
            <a:off x="457200" y="1460500"/>
            <a:ext cx="8305800" cy="524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457200" algn="l"/>
              </a:tabLs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tabLst>
                <a:tab pos="457200" algn="l"/>
              </a:tabLs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tabLst>
                <a:tab pos="457200" algn="l"/>
              </a:tabLs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tabLst>
                <a:tab pos="457200" algn="l"/>
              </a:tabLs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tabLst>
                <a:tab pos="457200" algn="l"/>
              </a:tabLs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Determine whether each trinomial is a perfect square. If so factor. If not, explain.</a:t>
            </a:r>
            <a:endParaRPr lang="en-US" altLang="en-US" sz="2000" b="0"/>
          </a:p>
          <a:p>
            <a:pPr>
              <a:lnSpc>
                <a:spcPct val="125000"/>
              </a:lnSpc>
              <a:spcBef>
                <a:spcPct val="50000"/>
              </a:spcBef>
              <a:buFontTx/>
              <a:buAutoNum type="arabicPeriod"/>
            </a:pPr>
            <a:r>
              <a:rPr lang="en-US" altLang="en-US"/>
              <a:t> </a:t>
            </a:r>
            <a:r>
              <a:rPr lang="en-US" altLang="en-US" b="0"/>
              <a:t>64</a:t>
            </a:r>
            <a:r>
              <a:rPr lang="en-US" altLang="en-US" b="0" i="1"/>
              <a:t>x</a:t>
            </a:r>
            <a:r>
              <a:rPr lang="en-US" altLang="en-US" b="0" baseline="30000"/>
              <a:t>2</a:t>
            </a:r>
            <a:r>
              <a:rPr lang="en-US" altLang="en-US" b="0"/>
              <a:t> – 40</a:t>
            </a:r>
            <a:r>
              <a:rPr lang="en-US" altLang="en-US" b="0" i="1"/>
              <a:t>x</a:t>
            </a:r>
            <a:r>
              <a:rPr lang="en-US" altLang="en-US" b="0"/>
              <a:t> + 25</a:t>
            </a:r>
            <a:r>
              <a:rPr lang="en-US" altLang="en-US"/>
              <a:t>   		</a:t>
            </a:r>
          </a:p>
          <a:p>
            <a:pPr>
              <a:lnSpc>
                <a:spcPct val="160000"/>
              </a:lnSpc>
              <a:spcBef>
                <a:spcPct val="50000"/>
              </a:spcBef>
            </a:pPr>
            <a:r>
              <a:rPr lang="en-US" altLang="en-US"/>
              <a:t>2.</a:t>
            </a:r>
            <a:r>
              <a:rPr lang="en-US" altLang="en-US" b="0"/>
              <a:t> 121</a:t>
            </a:r>
            <a:r>
              <a:rPr lang="en-US" altLang="en-US" b="0" i="1"/>
              <a:t>x</a:t>
            </a:r>
            <a:r>
              <a:rPr lang="en-US" altLang="en-US" b="0" baseline="30000"/>
              <a:t>2</a:t>
            </a:r>
            <a:r>
              <a:rPr lang="en-US" altLang="en-US" b="0"/>
              <a:t> – 44</a:t>
            </a:r>
            <a:r>
              <a:rPr lang="en-US" altLang="en-US" b="0" i="1"/>
              <a:t>x + </a:t>
            </a:r>
            <a:r>
              <a:rPr lang="en-US" altLang="en-US" b="0"/>
              <a:t>4</a:t>
            </a:r>
            <a:r>
              <a:rPr lang="en-US" altLang="en-US" b="0" i="1"/>
              <a:t> </a:t>
            </a:r>
            <a:r>
              <a:rPr lang="en-US" altLang="en-US" b="0"/>
              <a:t> </a:t>
            </a:r>
            <a:endParaRPr lang="en-US" altLang="en-US"/>
          </a:p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en-US" altLang="en-US"/>
              <a:t>3.</a:t>
            </a:r>
            <a:r>
              <a:rPr lang="en-US" altLang="en-US" b="0"/>
              <a:t> 49</a:t>
            </a:r>
            <a:r>
              <a:rPr lang="en-US" altLang="en-US" b="0" i="1"/>
              <a:t>x</a:t>
            </a:r>
            <a:r>
              <a:rPr lang="en-US" altLang="en-US" b="0" baseline="30000"/>
              <a:t>2</a:t>
            </a:r>
            <a:r>
              <a:rPr lang="en-US" altLang="en-US" b="0"/>
              <a:t> + 140</a:t>
            </a:r>
            <a:r>
              <a:rPr lang="en-US" altLang="en-US" b="0" i="1"/>
              <a:t>x</a:t>
            </a:r>
            <a:r>
              <a:rPr lang="en-US" altLang="en-US" b="0"/>
              <a:t> + 100  </a:t>
            </a:r>
            <a:endParaRPr lang="en-US" altLang="en-US"/>
          </a:p>
          <a:p>
            <a:pPr>
              <a:spcBef>
                <a:spcPct val="50000"/>
              </a:spcBef>
            </a:pPr>
            <a:r>
              <a:rPr lang="en-US" altLang="en-US"/>
              <a:t>4. </a:t>
            </a:r>
            <a:r>
              <a:rPr lang="en-US" altLang="en-US" b="0"/>
              <a:t>A fence will be built around a garden with an    	area of (49</a:t>
            </a:r>
            <a:r>
              <a:rPr lang="en-US" altLang="en-US" b="0" i="1"/>
              <a:t>x</a:t>
            </a:r>
            <a:r>
              <a:rPr lang="en-US" altLang="en-US" b="0" baseline="30000"/>
              <a:t>2</a:t>
            </a:r>
            <a:r>
              <a:rPr lang="en-US" altLang="en-US" b="0"/>
              <a:t> + 56</a:t>
            </a:r>
            <a:r>
              <a:rPr lang="en-US" altLang="en-US" b="0" i="1"/>
              <a:t>x</a:t>
            </a:r>
            <a:r>
              <a:rPr lang="en-US" altLang="en-US" b="0"/>
              <a:t> + 16) ft</a:t>
            </a:r>
            <a:r>
              <a:rPr lang="en-US" altLang="en-US" b="0" baseline="30000"/>
              <a:t>2</a:t>
            </a:r>
            <a:r>
              <a:rPr lang="en-US" altLang="en-US" b="0"/>
              <a:t>. The dimensions 	of the garden are </a:t>
            </a:r>
            <a:r>
              <a:rPr lang="en-US" altLang="en-US" b="0" i="1"/>
              <a:t>cx + d,</a:t>
            </a:r>
            <a:r>
              <a:rPr lang="en-US" altLang="en-US" b="0"/>
              <a:t> where </a:t>
            </a:r>
            <a:r>
              <a:rPr lang="en-US" altLang="en-US" b="0" i="1"/>
              <a:t>c</a:t>
            </a:r>
            <a:r>
              <a:rPr lang="en-US" altLang="en-US" b="0"/>
              <a:t> and </a:t>
            </a:r>
            <a:r>
              <a:rPr lang="en-US" altLang="en-US" b="0" i="1"/>
              <a:t>d</a:t>
            </a:r>
            <a:r>
              <a:rPr lang="en-US" altLang="en-US" b="0"/>
              <a:t> are 	whole numbers. Find an expression for the 	perimeter when </a:t>
            </a:r>
            <a:r>
              <a:rPr lang="en-US" altLang="en-US" b="0" i="1"/>
              <a:t>x</a:t>
            </a:r>
            <a:r>
              <a:rPr lang="en-US" altLang="en-US" b="0"/>
              <a:t> = 5. </a:t>
            </a:r>
            <a:r>
              <a:rPr lang="en-US" altLang="en-US"/>
              <a:t> </a:t>
            </a:r>
            <a:endParaRPr lang="en-US" altLang="en-US" b="0"/>
          </a:p>
          <a:p>
            <a:pPr>
              <a:spcBef>
                <a:spcPct val="50000"/>
              </a:spcBef>
            </a:pPr>
            <a:r>
              <a:rPr lang="en-US" altLang="en-US" sz="800" b="0">
                <a:latin typeface="Arial" charset="0"/>
              </a:rPr>
              <a:t> </a:t>
            </a:r>
          </a:p>
          <a:p>
            <a:pPr>
              <a:spcBef>
                <a:spcPct val="50000"/>
              </a:spcBef>
            </a:pPr>
            <a:endParaRPr lang="en-US" altLang="en-US" sz="800" b="0">
              <a:latin typeface="Arial" charset="0"/>
            </a:endParaRPr>
          </a:p>
        </p:txBody>
      </p:sp>
      <p:sp>
        <p:nvSpPr>
          <p:cNvPr id="175110" name="Text Box 6"/>
          <p:cNvSpPr txBox="1">
            <a:spLocks noChangeArrowheads="1"/>
          </p:cNvSpPr>
          <p:nvPr/>
        </p:nvSpPr>
        <p:spPr bwMode="auto">
          <a:xfrm>
            <a:off x="4572000" y="5883275"/>
            <a:ext cx="381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0" i="1">
                <a:solidFill>
                  <a:srgbClr val="FF0000"/>
                </a:solidFill>
              </a:rPr>
              <a:t>P</a:t>
            </a:r>
            <a:r>
              <a:rPr lang="en-US" altLang="en-US" b="0">
                <a:solidFill>
                  <a:srgbClr val="FF0000"/>
                </a:solidFill>
              </a:rPr>
              <a:t> = 28</a:t>
            </a:r>
            <a:r>
              <a:rPr lang="en-US" altLang="en-US" b="0" i="1">
                <a:solidFill>
                  <a:srgbClr val="FF0000"/>
                </a:solidFill>
              </a:rPr>
              <a:t>x</a:t>
            </a:r>
            <a:r>
              <a:rPr lang="en-US" altLang="en-US" b="0">
                <a:solidFill>
                  <a:srgbClr val="FF0000"/>
                </a:solidFill>
              </a:rPr>
              <a:t> + 16; 156 ft</a:t>
            </a:r>
            <a:endParaRPr lang="en-US" altLang="en-US" b="0" i="1">
              <a:solidFill>
                <a:srgbClr val="FF0000"/>
              </a:solidFill>
            </a:endParaRPr>
          </a:p>
        </p:txBody>
      </p:sp>
      <p:sp>
        <p:nvSpPr>
          <p:cNvPr id="175111" name="Text Box 7"/>
          <p:cNvSpPr txBox="1">
            <a:spLocks noChangeArrowheads="1"/>
          </p:cNvSpPr>
          <p:nvPr/>
        </p:nvSpPr>
        <p:spPr bwMode="auto">
          <a:xfrm>
            <a:off x="4151313" y="3840163"/>
            <a:ext cx="1944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FF0000"/>
                </a:solidFill>
              </a:rPr>
              <a:t>(7</a:t>
            </a:r>
            <a:r>
              <a:rPr lang="en-US" altLang="en-US" b="0" i="1">
                <a:solidFill>
                  <a:srgbClr val="FF0000"/>
                </a:solidFill>
              </a:rPr>
              <a:t>x</a:t>
            </a:r>
            <a:r>
              <a:rPr lang="en-US" altLang="en-US" b="0" i="1" baseline="30000">
                <a:solidFill>
                  <a:srgbClr val="FF0000"/>
                </a:solidFill>
              </a:rPr>
              <a:t>2</a:t>
            </a:r>
            <a:r>
              <a:rPr lang="en-US" altLang="en-US" b="0">
                <a:solidFill>
                  <a:srgbClr val="FF0000"/>
                </a:solidFill>
              </a:rPr>
              <a:t> + 10)</a:t>
            </a:r>
            <a:r>
              <a:rPr lang="en-US" altLang="en-US" b="0" baseline="30000">
                <a:solidFill>
                  <a:srgbClr val="FF0000"/>
                </a:solidFill>
              </a:rPr>
              <a:t>2</a:t>
            </a:r>
            <a:endParaRPr lang="en-US" altLang="en-US" b="0">
              <a:solidFill>
                <a:srgbClr val="FF0000"/>
              </a:solidFill>
            </a:endParaRPr>
          </a:p>
        </p:txBody>
      </p:sp>
      <p:sp>
        <p:nvSpPr>
          <p:cNvPr id="175112" name="Text Box 8"/>
          <p:cNvSpPr txBox="1">
            <a:spLocks noChangeArrowheads="1"/>
          </p:cNvSpPr>
          <p:nvPr/>
        </p:nvSpPr>
        <p:spPr bwMode="auto">
          <a:xfrm>
            <a:off x="3757613" y="3216275"/>
            <a:ext cx="1760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FF0000"/>
                </a:solidFill>
              </a:rPr>
              <a:t>(11</a:t>
            </a:r>
            <a:r>
              <a:rPr lang="en-US" altLang="en-US" b="0" i="1">
                <a:solidFill>
                  <a:srgbClr val="FF0000"/>
                </a:solidFill>
              </a:rPr>
              <a:t>x – </a:t>
            </a:r>
            <a:r>
              <a:rPr lang="en-US" altLang="en-US" b="0">
                <a:solidFill>
                  <a:srgbClr val="FF0000"/>
                </a:solidFill>
              </a:rPr>
              <a:t>2)</a:t>
            </a:r>
            <a:r>
              <a:rPr lang="en-US" altLang="en-US" b="0" baseline="30000">
                <a:solidFill>
                  <a:srgbClr val="FF0000"/>
                </a:solidFill>
              </a:rPr>
              <a:t>2</a:t>
            </a:r>
            <a:endParaRPr lang="en-US" altLang="en-US" b="0">
              <a:solidFill>
                <a:srgbClr val="FF0000"/>
              </a:solidFill>
            </a:endParaRPr>
          </a:p>
        </p:txBody>
      </p:sp>
      <p:sp>
        <p:nvSpPr>
          <p:cNvPr id="175113" name="Text Box 9"/>
          <p:cNvSpPr txBox="1">
            <a:spLocks noChangeArrowheads="1"/>
          </p:cNvSpPr>
          <p:nvPr/>
        </p:nvSpPr>
        <p:spPr bwMode="auto">
          <a:xfrm>
            <a:off x="3683000" y="2301875"/>
            <a:ext cx="5537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FF0000"/>
                </a:solidFill>
              </a:rPr>
              <a:t>Not a perfect-square trinomial because –40</a:t>
            </a:r>
            <a:r>
              <a:rPr lang="en-US" altLang="en-US" b="0" i="1">
                <a:solidFill>
                  <a:srgbClr val="FF0000"/>
                </a:solidFill>
              </a:rPr>
              <a:t>x ≠ </a:t>
            </a:r>
            <a:r>
              <a:rPr lang="en-US" altLang="en-US" b="0">
                <a:solidFill>
                  <a:srgbClr val="FF0000"/>
                </a:solidFill>
              </a:rPr>
              <a:t>2(8</a:t>
            </a:r>
            <a:r>
              <a:rPr lang="en-US" altLang="en-US" b="0" i="1">
                <a:solidFill>
                  <a:srgbClr val="FF0000"/>
                </a:solidFill>
              </a:rPr>
              <a:t>x</a:t>
            </a:r>
            <a:r>
              <a:rPr lang="en-US" altLang="en-US" b="0">
                <a:solidFill>
                  <a:srgbClr val="FF0000"/>
                </a:solidFill>
              </a:rPr>
              <a:t> </a:t>
            </a:r>
            <a:r>
              <a:rPr lang="en-US" altLang="en-US" b="0">
                <a:solidFill>
                  <a:srgbClr val="FF0000"/>
                </a:solidFill>
                <a:sym typeface="Wingdings" pitchFamily="2" charset="2"/>
              </a:rPr>
              <a:t> </a:t>
            </a:r>
            <a:r>
              <a:rPr lang="en-US" altLang="en-US" sz="1000" b="0">
                <a:solidFill>
                  <a:srgbClr val="FF0000"/>
                </a:solidFill>
              </a:rPr>
              <a:t> </a:t>
            </a:r>
            <a:r>
              <a:rPr lang="en-US" altLang="en-US" b="0">
                <a:solidFill>
                  <a:srgbClr val="FF0000"/>
                </a:solidFill>
              </a:rPr>
              <a:t>5).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5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5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5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5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10" grpId="0" autoUpdateAnimBg="0"/>
      <p:bldP spid="175111" grpId="0"/>
      <p:bldP spid="175112" grpId="0"/>
      <p:bldP spid="175113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Lesson Quiz: Part II </a:t>
            </a:r>
          </a:p>
        </p:txBody>
      </p:sp>
      <p:sp>
        <p:nvSpPr>
          <p:cNvPr id="40963" name="Text Box 5"/>
          <p:cNvSpPr txBox="1">
            <a:spLocks noChangeArrowheads="1"/>
          </p:cNvSpPr>
          <p:nvPr/>
        </p:nvSpPr>
        <p:spPr bwMode="auto">
          <a:xfrm>
            <a:off x="457200" y="1892300"/>
            <a:ext cx="8077200" cy="328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Determine whether the binomial is a difference of two squares. If so, factor. If not, explain.</a:t>
            </a:r>
            <a:endParaRPr lang="en-US" altLang="en-US" sz="2000" b="0"/>
          </a:p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en-US" altLang="en-US"/>
              <a:t>5. </a:t>
            </a:r>
            <a:r>
              <a:rPr lang="en-US" altLang="en-US" b="0"/>
              <a:t>9</a:t>
            </a:r>
            <a:r>
              <a:rPr lang="en-US" altLang="en-US" b="0" i="1"/>
              <a:t>x</a:t>
            </a:r>
            <a:r>
              <a:rPr lang="en-US" altLang="en-US" b="0" baseline="30000"/>
              <a:t>2</a:t>
            </a:r>
            <a:r>
              <a:rPr lang="en-US" altLang="en-US" b="0"/>
              <a:t> – 144</a:t>
            </a:r>
            <a:r>
              <a:rPr lang="en-US" altLang="en-US" b="0" i="1"/>
              <a:t>y</a:t>
            </a:r>
            <a:r>
              <a:rPr lang="en-US" altLang="en-US" b="0" baseline="30000"/>
              <a:t>4</a:t>
            </a:r>
            <a:r>
              <a:rPr lang="en-US" altLang="en-US" b="0"/>
              <a:t> </a:t>
            </a:r>
            <a:r>
              <a:rPr lang="en-US" altLang="en-US"/>
              <a:t>   		</a:t>
            </a:r>
          </a:p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en-US" altLang="en-US"/>
              <a:t>6.</a:t>
            </a:r>
            <a:r>
              <a:rPr lang="en-US" altLang="en-US" b="0"/>
              <a:t> 30</a:t>
            </a:r>
            <a:r>
              <a:rPr lang="en-US" altLang="en-US" b="0" i="1"/>
              <a:t>x</a:t>
            </a:r>
            <a:r>
              <a:rPr lang="en-US" altLang="en-US" b="0" baseline="30000"/>
              <a:t>2</a:t>
            </a:r>
            <a:r>
              <a:rPr lang="en-US" altLang="en-US" b="0"/>
              <a:t> – 64</a:t>
            </a:r>
            <a:r>
              <a:rPr lang="en-US" altLang="en-US" b="0" i="1"/>
              <a:t>y</a:t>
            </a:r>
            <a:r>
              <a:rPr lang="en-US" altLang="en-US" b="0" baseline="30000"/>
              <a:t>2</a:t>
            </a:r>
            <a:r>
              <a:rPr lang="en-US" altLang="en-US" b="0" i="1"/>
              <a:t>  </a:t>
            </a:r>
            <a:r>
              <a:rPr lang="en-US" altLang="en-US" b="0"/>
              <a:t> </a:t>
            </a:r>
            <a:endParaRPr lang="en-US" altLang="en-US"/>
          </a:p>
          <a:p>
            <a:pPr>
              <a:lnSpc>
                <a:spcPct val="175000"/>
              </a:lnSpc>
              <a:spcBef>
                <a:spcPct val="50000"/>
              </a:spcBef>
            </a:pPr>
            <a:r>
              <a:rPr lang="en-US" altLang="en-US"/>
              <a:t>7.</a:t>
            </a:r>
            <a:r>
              <a:rPr lang="en-US" altLang="en-US" b="0"/>
              <a:t> 121</a:t>
            </a:r>
            <a:r>
              <a:rPr lang="en-US" altLang="en-US" b="0" i="1"/>
              <a:t>x</a:t>
            </a:r>
            <a:r>
              <a:rPr lang="en-US" altLang="en-US" b="0" baseline="30000"/>
              <a:t>2</a:t>
            </a:r>
            <a:r>
              <a:rPr lang="en-US" altLang="en-US" b="0"/>
              <a:t> – 4</a:t>
            </a:r>
            <a:r>
              <a:rPr lang="en-US" altLang="en-US" b="0" i="1"/>
              <a:t>y</a:t>
            </a:r>
            <a:r>
              <a:rPr lang="en-US" altLang="en-US" b="0" baseline="30000"/>
              <a:t>8</a:t>
            </a:r>
            <a:r>
              <a:rPr lang="en-US" altLang="en-US" b="0"/>
              <a:t>   </a:t>
            </a:r>
          </a:p>
        </p:txBody>
      </p:sp>
      <p:sp>
        <p:nvSpPr>
          <p:cNvPr id="210951" name="Text Box 7"/>
          <p:cNvSpPr txBox="1">
            <a:spLocks noChangeArrowheads="1"/>
          </p:cNvSpPr>
          <p:nvPr/>
        </p:nvSpPr>
        <p:spPr bwMode="auto">
          <a:xfrm>
            <a:off x="3021013" y="3262313"/>
            <a:ext cx="38369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FF0000"/>
                </a:solidFill>
              </a:rPr>
              <a:t>(3</a:t>
            </a:r>
            <a:r>
              <a:rPr lang="en-US" altLang="en-US" b="0" i="1">
                <a:solidFill>
                  <a:srgbClr val="FF0000"/>
                </a:solidFill>
              </a:rPr>
              <a:t>x</a:t>
            </a:r>
            <a:r>
              <a:rPr lang="en-US" altLang="en-US" b="0">
                <a:solidFill>
                  <a:srgbClr val="FF0000"/>
                </a:solidFill>
              </a:rPr>
              <a:t> + 12y</a:t>
            </a:r>
            <a:r>
              <a:rPr lang="en-US" altLang="en-US" b="0" baseline="30000">
                <a:solidFill>
                  <a:srgbClr val="FF0000"/>
                </a:solidFill>
              </a:rPr>
              <a:t>2</a:t>
            </a:r>
            <a:r>
              <a:rPr lang="en-US" altLang="en-US" b="0">
                <a:solidFill>
                  <a:srgbClr val="FF0000"/>
                </a:solidFill>
              </a:rPr>
              <a:t>)(3</a:t>
            </a:r>
            <a:r>
              <a:rPr lang="en-US" altLang="en-US" b="0" i="1">
                <a:solidFill>
                  <a:srgbClr val="FF0000"/>
                </a:solidFill>
              </a:rPr>
              <a:t>x</a:t>
            </a:r>
            <a:r>
              <a:rPr lang="en-US" altLang="en-US" b="0">
                <a:solidFill>
                  <a:srgbClr val="FF0000"/>
                </a:solidFill>
              </a:rPr>
              <a:t> </a:t>
            </a:r>
            <a:r>
              <a:rPr lang="en-US" altLang="en-US" b="0">
                <a:solidFill>
                  <a:srgbClr val="FF0000"/>
                </a:solidFill>
                <a:latin typeface="Arial" charset="0"/>
              </a:rPr>
              <a:t>–</a:t>
            </a:r>
            <a:r>
              <a:rPr lang="en-US" altLang="en-US" b="0">
                <a:solidFill>
                  <a:srgbClr val="FF0000"/>
                </a:solidFill>
              </a:rPr>
              <a:t> 12</a:t>
            </a:r>
            <a:r>
              <a:rPr lang="en-US" altLang="en-US" b="0" i="1">
                <a:solidFill>
                  <a:srgbClr val="FF0000"/>
                </a:solidFill>
              </a:rPr>
              <a:t>y</a:t>
            </a:r>
            <a:r>
              <a:rPr lang="en-US" altLang="en-US" b="0" baseline="30000">
                <a:solidFill>
                  <a:srgbClr val="FF0000"/>
                </a:solidFill>
              </a:rPr>
              <a:t>2</a:t>
            </a:r>
            <a:r>
              <a:rPr lang="en-US" altLang="en-US" b="0">
                <a:solidFill>
                  <a:srgbClr val="FF0000"/>
                </a:solidFill>
              </a:rPr>
              <a:t>) </a:t>
            </a:r>
          </a:p>
        </p:txBody>
      </p:sp>
      <p:sp>
        <p:nvSpPr>
          <p:cNvPr id="210952" name="Text Box 8"/>
          <p:cNvSpPr txBox="1">
            <a:spLocks noChangeArrowheads="1"/>
          </p:cNvSpPr>
          <p:nvPr/>
        </p:nvSpPr>
        <p:spPr bwMode="auto">
          <a:xfrm>
            <a:off x="3028950" y="4676775"/>
            <a:ext cx="3752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FF0000"/>
                </a:solidFill>
              </a:rPr>
              <a:t>(11</a:t>
            </a:r>
            <a:r>
              <a:rPr lang="en-US" altLang="en-US" b="0" i="1">
                <a:solidFill>
                  <a:srgbClr val="FF0000"/>
                </a:solidFill>
              </a:rPr>
              <a:t>x + </a:t>
            </a:r>
            <a:r>
              <a:rPr lang="en-US" altLang="en-US" b="0">
                <a:solidFill>
                  <a:srgbClr val="FF0000"/>
                </a:solidFill>
              </a:rPr>
              <a:t>2y</a:t>
            </a:r>
            <a:r>
              <a:rPr lang="en-US" altLang="en-US" b="0" baseline="30000">
                <a:solidFill>
                  <a:srgbClr val="FF0000"/>
                </a:solidFill>
              </a:rPr>
              <a:t>4</a:t>
            </a:r>
            <a:r>
              <a:rPr lang="en-US" altLang="en-US" b="0">
                <a:solidFill>
                  <a:srgbClr val="FF0000"/>
                </a:solidFill>
              </a:rPr>
              <a:t>)(11</a:t>
            </a:r>
            <a:r>
              <a:rPr lang="en-US" altLang="en-US" b="0" i="1">
                <a:solidFill>
                  <a:srgbClr val="FF0000"/>
                </a:solidFill>
              </a:rPr>
              <a:t>x – </a:t>
            </a:r>
            <a:r>
              <a:rPr lang="en-US" altLang="en-US" b="0">
                <a:solidFill>
                  <a:srgbClr val="FF0000"/>
                </a:solidFill>
              </a:rPr>
              <a:t>2</a:t>
            </a:r>
            <a:r>
              <a:rPr lang="en-US" altLang="en-US" b="0" i="1">
                <a:solidFill>
                  <a:srgbClr val="FF0000"/>
                </a:solidFill>
              </a:rPr>
              <a:t>y</a:t>
            </a:r>
            <a:r>
              <a:rPr lang="en-US" altLang="en-US" b="0" baseline="30000">
                <a:solidFill>
                  <a:srgbClr val="FF0000"/>
                </a:solidFill>
              </a:rPr>
              <a:t>4</a:t>
            </a:r>
            <a:r>
              <a:rPr lang="en-US" altLang="en-US" b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210953" name="Text Box 9"/>
          <p:cNvSpPr txBox="1">
            <a:spLocks noChangeArrowheads="1"/>
          </p:cNvSpPr>
          <p:nvPr/>
        </p:nvSpPr>
        <p:spPr bwMode="auto">
          <a:xfrm>
            <a:off x="3073400" y="3749675"/>
            <a:ext cx="5537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FF0000"/>
                </a:solidFill>
              </a:rPr>
              <a:t>Not a difference of two squares; 30</a:t>
            </a:r>
            <a:r>
              <a:rPr lang="en-US" altLang="en-US" b="0" i="1">
                <a:solidFill>
                  <a:srgbClr val="FF0000"/>
                </a:solidFill>
              </a:rPr>
              <a:t>x</a:t>
            </a:r>
            <a:r>
              <a:rPr lang="en-US" altLang="en-US" b="0" baseline="30000">
                <a:solidFill>
                  <a:srgbClr val="FF0000"/>
                </a:solidFill>
              </a:rPr>
              <a:t>2 </a:t>
            </a:r>
            <a:r>
              <a:rPr lang="en-US" altLang="en-US" b="0">
                <a:solidFill>
                  <a:srgbClr val="FF0000"/>
                </a:solidFill>
              </a:rPr>
              <a:t>is not a perfect square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0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0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10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51" grpId="0"/>
      <p:bldP spid="210952" grpId="0"/>
      <p:bldP spid="21095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7"/>
          <p:cNvSpPr txBox="1">
            <a:spLocks noChangeArrowheads="1"/>
          </p:cNvSpPr>
          <p:nvPr/>
        </p:nvSpPr>
        <p:spPr bwMode="auto">
          <a:xfrm>
            <a:off x="838200" y="1371600"/>
            <a:ext cx="7902575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36600" indent="-736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/>
              <a:t>A trinomial is a perfect square if: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0"/>
              <a:t>    • The </a:t>
            </a:r>
            <a:r>
              <a:rPr lang="en-US" altLang="en-US" b="0">
                <a:solidFill>
                  <a:srgbClr val="FF0000"/>
                </a:solidFill>
              </a:rPr>
              <a:t>first</a:t>
            </a:r>
            <a:r>
              <a:rPr lang="en-US" altLang="en-US" b="0"/>
              <a:t> and </a:t>
            </a:r>
            <a:r>
              <a:rPr lang="en-US" altLang="en-US" b="0">
                <a:solidFill>
                  <a:srgbClr val="FF0000"/>
                </a:solidFill>
              </a:rPr>
              <a:t>last</a:t>
            </a:r>
            <a:r>
              <a:rPr lang="en-US" altLang="en-US" b="0"/>
              <a:t> terms are perfect squares.</a:t>
            </a:r>
          </a:p>
        </p:txBody>
      </p:sp>
      <p:sp>
        <p:nvSpPr>
          <p:cNvPr id="177162" name="Text Box 10"/>
          <p:cNvSpPr txBox="1">
            <a:spLocks noChangeArrowheads="1"/>
          </p:cNvSpPr>
          <p:nvPr/>
        </p:nvSpPr>
        <p:spPr bwMode="auto">
          <a:xfrm>
            <a:off x="1279525" y="2743200"/>
            <a:ext cx="69500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7338" indent="-287338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latin typeface="Arial" charset="0"/>
              </a:rPr>
              <a:t>•</a:t>
            </a:r>
            <a:r>
              <a:rPr lang="en-US" altLang="en-US"/>
              <a:t> </a:t>
            </a:r>
            <a:r>
              <a:rPr lang="en-US" altLang="en-US" b="0"/>
              <a:t>The </a:t>
            </a:r>
            <a:r>
              <a:rPr lang="en-US" altLang="en-US" b="0">
                <a:solidFill>
                  <a:srgbClr val="3333FF"/>
                </a:solidFill>
              </a:rPr>
              <a:t>middle</a:t>
            </a:r>
            <a:r>
              <a:rPr lang="en-US" altLang="en-US" b="0"/>
              <a:t> term is two times one factor from the first term and one factor from the last term.</a:t>
            </a:r>
            <a:endParaRPr lang="en-US" altLang="en-US"/>
          </a:p>
        </p:txBody>
      </p:sp>
      <p:sp>
        <p:nvSpPr>
          <p:cNvPr id="177164" name="Text Box 12"/>
          <p:cNvSpPr txBox="1">
            <a:spLocks noChangeArrowheads="1"/>
          </p:cNvSpPr>
          <p:nvPr/>
        </p:nvSpPr>
        <p:spPr bwMode="auto">
          <a:xfrm rot="10800000" flipV="1">
            <a:off x="2684463" y="4568825"/>
            <a:ext cx="3409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</a:rPr>
              <a:t>9</a:t>
            </a:r>
            <a:r>
              <a:rPr lang="en-US" altLang="en-US" i="1">
                <a:solidFill>
                  <a:srgbClr val="FF0000"/>
                </a:solidFill>
              </a:rPr>
              <a:t>x</a:t>
            </a:r>
            <a:r>
              <a:rPr lang="en-US" altLang="en-US" baseline="30000">
                <a:solidFill>
                  <a:srgbClr val="FF0000"/>
                </a:solidFill>
              </a:rPr>
              <a:t>2</a:t>
            </a:r>
            <a:r>
              <a:rPr lang="en-US" altLang="en-US" i="1"/>
              <a:t>   +   </a:t>
            </a:r>
            <a:r>
              <a:rPr lang="en-US" altLang="en-US">
                <a:solidFill>
                  <a:srgbClr val="3333FF"/>
                </a:solidFill>
              </a:rPr>
              <a:t>12</a:t>
            </a:r>
            <a:r>
              <a:rPr lang="en-US" altLang="en-US" i="1">
                <a:solidFill>
                  <a:srgbClr val="3333FF"/>
                </a:solidFill>
              </a:rPr>
              <a:t>x</a:t>
            </a:r>
            <a:r>
              <a:rPr lang="en-US" altLang="en-US" i="1"/>
              <a:t>   +   </a:t>
            </a:r>
            <a:r>
              <a:rPr lang="en-US" altLang="en-US">
                <a:solidFill>
                  <a:srgbClr val="FF0000"/>
                </a:solidFill>
              </a:rPr>
              <a:t>4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2286000" y="5029200"/>
            <a:ext cx="4576763" cy="990600"/>
            <a:chOff x="1680" y="3168"/>
            <a:chExt cx="2883" cy="624"/>
          </a:xfrm>
        </p:grpSpPr>
        <p:sp>
          <p:nvSpPr>
            <p:cNvPr id="5126" name="Text Box 13"/>
            <p:cNvSpPr txBox="1">
              <a:spLocks noChangeArrowheads="1"/>
            </p:cNvSpPr>
            <p:nvPr/>
          </p:nvSpPr>
          <p:spPr bwMode="auto">
            <a:xfrm>
              <a:off x="1680" y="3312"/>
              <a:ext cx="8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FF0000"/>
                  </a:solidFill>
                </a:rPr>
                <a:t>3</a:t>
              </a:r>
              <a:r>
                <a:rPr lang="en-US" altLang="en-US" i="1">
                  <a:solidFill>
                    <a:srgbClr val="FF0000"/>
                  </a:solidFill>
                </a:rPr>
                <a:t>x</a:t>
              </a:r>
              <a:r>
                <a:rPr lang="en-US" altLang="en-US" i="1"/>
                <a:t>   </a:t>
              </a:r>
              <a:r>
                <a:rPr lang="en-US" altLang="en-US">
                  <a:solidFill>
                    <a:srgbClr val="FF0000"/>
                  </a:solidFill>
                </a:rPr>
                <a:t>3</a:t>
              </a:r>
              <a:r>
                <a:rPr lang="en-US" altLang="en-US" i="1">
                  <a:solidFill>
                    <a:srgbClr val="FF0000"/>
                  </a:solidFill>
                </a:rPr>
                <a:t>x</a:t>
              </a:r>
              <a:endParaRPr lang="en-US" altLang="en-US">
                <a:solidFill>
                  <a:srgbClr val="FF0000"/>
                </a:solidFill>
              </a:endParaRPr>
            </a:p>
          </p:txBody>
        </p:sp>
        <p:sp>
          <p:nvSpPr>
            <p:cNvPr id="5127" name="Text Box 14"/>
            <p:cNvSpPr txBox="1">
              <a:spLocks noChangeArrowheads="1"/>
            </p:cNvSpPr>
            <p:nvPr/>
          </p:nvSpPr>
          <p:spPr bwMode="auto">
            <a:xfrm>
              <a:off x="2592" y="3333"/>
              <a:ext cx="113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3333FF"/>
                  </a:solidFill>
                </a:rPr>
                <a:t>2(3</a:t>
              </a:r>
              <a:r>
                <a:rPr lang="en-US" altLang="en-US" i="1">
                  <a:solidFill>
                    <a:srgbClr val="3333FF"/>
                  </a:solidFill>
                </a:rPr>
                <a:t>x</a:t>
              </a:r>
              <a:r>
                <a:rPr lang="en-US" altLang="en-US"/>
                <a:t>   </a:t>
              </a:r>
              <a:r>
                <a:rPr lang="en-US" altLang="en-US">
                  <a:solidFill>
                    <a:srgbClr val="3333FF"/>
                  </a:solidFill>
                </a:rPr>
                <a:t>2)</a:t>
              </a:r>
            </a:p>
          </p:txBody>
        </p:sp>
        <p:sp>
          <p:nvSpPr>
            <p:cNvPr id="5128" name="Text Box 15"/>
            <p:cNvSpPr txBox="1">
              <a:spLocks noChangeArrowheads="1"/>
            </p:cNvSpPr>
            <p:nvPr/>
          </p:nvSpPr>
          <p:spPr bwMode="auto">
            <a:xfrm>
              <a:off x="3713" y="3342"/>
              <a:ext cx="8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2</a:t>
              </a:r>
              <a:r>
                <a:rPr lang="en-US" altLang="en-US"/>
                <a:t>   </a:t>
              </a:r>
              <a:r>
                <a:rPr lang="en-US" altLang="en-US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5129" name="Line 16"/>
            <p:cNvSpPr>
              <a:spLocks noChangeShapeType="1"/>
            </p:cNvSpPr>
            <p:nvPr/>
          </p:nvSpPr>
          <p:spPr bwMode="auto">
            <a:xfrm flipH="1" flipV="1">
              <a:off x="3984" y="3168"/>
              <a:ext cx="144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0" name="Line 17"/>
            <p:cNvSpPr>
              <a:spLocks noChangeShapeType="1"/>
            </p:cNvSpPr>
            <p:nvPr/>
          </p:nvSpPr>
          <p:spPr bwMode="auto">
            <a:xfrm flipH="1">
              <a:off x="3888" y="3168"/>
              <a:ext cx="96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1" name="Freeform 18"/>
            <p:cNvSpPr>
              <a:spLocks/>
            </p:cNvSpPr>
            <p:nvPr/>
          </p:nvSpPr>
          <p:spPr bwMode="auto">
            <a:xfrm>
              <a:off x="3552" y="3600"/>
              <a:ext cx="240" cy="152"/>
            </a:xfrm>
            <a:custGeom>
              <a:avLst/>
              <a:gdLst>
                <a:gd name="T0" fmla="*/ 240 w 240"/>
                <a:gd name="T1" fmla="*/ 0 h 152"/>
                <a:gd name="T2" fmla="*/ 144 w 240"/>
                <a:gd name="T3" fmla="*/ 144 h 152"/>
                <a:gd name="T4" fmla="*/ 0 w 240"/>
                <a:gd name="T5" fmla="*/ 48 h 152"/>
                <a:gd name="T6" fmla="*/ 0 60000 65536"/>
                <a:gd name="T7" fmla="*/ 0 60000 65536"/>
                <a:gd name="T8" fmla="*/ 0 60000 65536"/>
                <a:gd name="T9" fmla="*/ 0 w 240"/>
                <a:gd name="T10" fmla="*/ 0 h 152"/>
                <a:gd name="T11" fmla="*/ 240 w 240"/>
                <a:gd name="T12" fmla="*/ 152 h 15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152">
                  <a:moveTo>
                    <a:pt x="240" y="0"/>
                  </a:moveTo>
                  <a:cubicBezTo>
                    <a:pt x="212" y="68"/>
                    <a:pt x="184" y="136"/>
                    <a:pt x="144" y="144"/>
                  </a:cubicBezTo>
                  <a:cubicBezTo>
                    <a:pt x="104" y="152"/>
                    <a:pt x="24" y="64"/>
                    <a:pt x="0" y="48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2" name="Freeform 19"/>
            <p:cNvSpPr>
              <a:spLocks/>
            </p:cNvSpPr>
            <p:nvPr/>
          </p:nvSpPr>
          <p:spPr bwMode="auto">
            <a:xfrm>
              <a:off x="1872" y="3168"/>
              <a:ext cx="384" cy="144"/>
            </a:xfrm>
            <a:custGeom>
              <a:avLst/>
              <a:gdLst>
                <a:gd name="T0" fmla="*/ 0 w 384"/>
                <a:gd name="T1" fmla="*/ 144 h 144"/>
                <a:gd name="T2" fmla="*/ 192 w 384"/>
                <a:gd name="T3" fmla="*/ 0 h 144"/>
                <a:gd name="T4" fmla="*/ 384 w 384"/>
                <a:gd name="T5" fmla="*/ 144 h 144"/>
                <a:gd name="T6" fmla="*/ 0 60000 65536"/>
                <a:gd name="T7" fmla="*/ 0 60000 65536"/>
                <a:gd name="T8" fmla="*/ 0 60000 65536"/>
                <a:gd name="T9" fmla="*/ 0 w 384"/>
                <a:gd name="T10" fmla="*/ 0 h 144"/>
                <a:gd name="T11" fmla="*/ 384 w 384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144">
                  <a:moveTo>
                    <a:pt x="0" y="144"/>
                  </a:moveTo>
                  <a:cubicBezTo>
                    <a:pt x="64" y="72"/>
                    <a:pt x="128" y="0"/>
                    <a:pt x="192" y="0"/>
                  </a:cubicBezTo>
                  <a:cubicBezTo>
                    <a:pt x="256" y="0"/>
                    <a:pt x="352" y="120"/>
                    <a:pt x="384" y="144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3" name="Freeform 20"/>
            <p:cNvSpPr>
              <a:spLocks/>
            </p:cNvSpPr>
            <p:nvPr/>
          </p:nvSpPr>
          <p:spPr bwMode="auto">
            <a:xfrm>
              <a:off x="2400" y="3600"/>
              <a:ext cx="528" cy="192"/>
            </a:xfrm>
            <a:custGeom>
              <a:avLst/>
              <a:gdLst>
                <a:gd name="T0" fmla="*/ 0 w 528"/>
                <a:gd name="T1" fmla="*/ 0 h 192"/>
                <a:gd name="T2" fmla="*/ 144 w 528"/>
                <a:gd name="T3" fmla="*/ 192 h 192"/>
                <a:gd name="T4" fmla="*/ 528 w 528"/>
                <a:gd name="T5" fmla="*/ 0 h 192"/>
                <a:gd name="T6" fmla="*/ 0 60000 65536"/>
                <a:gd name="T7" fmla="*/ 0 60000 65536"/>
                <a:gd name="T8" fmla="*/ 0 60000 65536"/>
                <a:gd name="T9" fmla="*/ 0 w 528"/>
                <a:gd name="T10" fmla="*/ 0 h 192"/>
                <a:gd name="T11" fmla="*/ 528 w 528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28" h="192">
                  <a:moveTo>
                    <a:pt x="0" y="0"/>
                  </a:moveTo>
                  <a:cubicBezTo>
                    <a:pt x="28" y="96"/>
                    <a:pt x="56" y="192"/>
                    <a:pt x="144" y="192"/>
                  </a:cubicBezTo>
                  <a:cubicBezTo>
                    <a:pt x="232" y="192"/>
                    <a:pt x="380" y="96"/>
                    <a:pt x="528" y="0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4" name="Text Box 21"/>
            <p:cNvSpPr txBox="1">
              <a:spLocks noChangeArrowheads="1"/>
            </p:cNvSpPr>
            <p:nvPr/>
          </p:nvSpPr>
          <p:spPr bwMode="auto">
            <a:xfrm>
              <a:off x="2007" y="3343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5135" name="Text Box 22"/>
            <p:cNvSpPr txBox="1">
              <a:spLocks noChangeArrowheads="1"/>
            </p:cNvSpPr>
            <p:nvPr/>
          </p:nvSpPr>
          <p:spPr bwMode="auto">
            <a:xfrm>
              <a:off x="3905" y="3376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>
                  <a:solidFill>
                    <a:srgbClr val="FF0000"/>
                  </a:solidFill>
                </a:rPr>
                <a:t>•</a:t>
              </a:r>
            </a:p>
          </p:txBody>
        </p:sp>
        <p:sp>
          <p:nvSpPr>
            <p:cNvPr id="5136" name="Text Box 23"/>
            <p:cNvSpPr txBox="1">
              <a:spLocks noChangeArrowheads="1"/>
            </p:cNvSpPr>
            <p:nvPr/>
          </p:nvSpPr>
          <p:spPr bwMode="auto">
            <a:xfrm>
              <a:off x="3146" y="3370"/>
              <a:ext cx="2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>
                  <a:solidFill>
                    <a:srgbClr val="3333FF"/>
                  </a:solidFill>
                </a:rPr>
                <a:t>•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7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7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62" grpId="0"/>
      <p:bldP spid="17716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286000"/>
            <a:ext cx="7981950" cy="181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5"/>
          <p:cNvSpPr txBox="1">
            <a:spLocks noChangeArrowheads="1"/>
          </p:cNvSpPr>
          <p:nvPr/>
        </p:nvSpPr>
        <p:spPr bwMode="auto">
          <a:xfrm>
            <a:off x="28575" y="990600"/>
            <a:ext cx="9067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1A: Recognizing and Factoring Perfect-Square Trinomials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7171" name="Text Box 6"/>
          <p:cNvSpPr txBox="1">
            <a:spLocks noChangeArrowheads="1"/>
          </p:cNvSpPr>
          <p:nvPr/>
        </p:nvSpPr>
        <p:spPr bwMode="auto">
          <a:xfrm>
            <a:off x="669925" y="1905000"/>
            <a:ext cx="8474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Determine whether each trinomial is a perfect square. If so, factor. If not explain.</a:t>
            </a:r>
          </a:p>
        </p:txBody>
      </p:sp>
      <p:sp>
        <p:nvSpPr>
          <p:cNvPr id="178184" name="Text Box 8"/>
          <p:cNvSpPr txBox="1">
            <a:spLocks noChangeArrowheads="1"/>
          </p:cNvSpPr>
          <p:nvPr/>
        </p:nvSpPr>
        <p:spPr bwMode="auto">
          <a:xfrm>
            <a:off x="671513" y="2852738"/>
            <a:ext cx="2676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9</a:t>
            </a:r>
            <a:r>
              <a:rPr lang="en-US" altLang="en-US" i="1"/>
              <a:t>x</a:t>
            </a:r>
            <a:r>
              <a:rPr lang="en-US" altLang="en-US" baseline="30000"/>
              <a:t>2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15</a:t>
            </a:r>
            <a:r>
              <a:rPr lang="en-US" altLang="en-US" i="1"/>
              <a:t>x</a:t>
            </a:r>
            <a:r>
              <a:rPr lang="en-US" altLang="en-US"/>
              <a:t> + 64</a:t>
            </a:r>
          </a:p>
        </p:txBody>
      </p:sp>
      <p:sp>
        <p:nvSpPr>
          <p:cNvPr id="178185" name="Text Box 9"/>
          <p:cNvSpPr txBox="1">
            <a:spLocks noChangeArrowheads="1"/>
          </p:cNvSpPr>
          <p:nvPr/>
        </p:nvSpPr>
        <p:spPr bwMode="auto">
          <a:xfrm>
            <a:off x="2667000" y="3429000"/>
            <a:ext cx="2493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9</a:t>
            </a:r>
            <a:r>
              <a:rPr lang="en-US" altLang="en-US" b="0" i="1"/>
              <a:t>x</a:t>
            </a:r>
            <a:r>
              <a:rPr lang="en-US" altLang="en-US" b="0" baseline="30000"/>
              <a:t>2</a:t>
            </a:r>
            <a:r>
              <a:rPr lang="en-US" altLang="en-US" b="0"/>
              <a:t>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/>
              <a:t> 15</a:t>
            </a:r>
            <a:r>
              <a:rPr lang="en-US" altLang="en-US" b="0" i="1"/>
              <a:t>x</a:t>
            </a:r>
            <a:r>
              <a:rPr lang="en-US" altLang="en-US" b="0"/>
              <a:t> + 64</a:t>
            </a:r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6575425" y="4419600"/>
            <a:ext cx="2568575" cy="457200"/>
            <a:chOff x="4142" y="2784"/>
            <a:chExt cx="1618" cy="288"/>
          </a:xfrm>
        </p:grpSpPr>
        <p:sp>
          <p:nvSpPr>
            <p:cNvPr id="7192" name="Text Box 23"/>
            <p:cNvSpPr txBox="1">
              <a:spLocks noChangeArrowheads="1"/>
            </p:cNvSpPr>
            <p:nvPr/>
          </p:nvSpPr>
          <p:spPr bwMode="auto">
            <a:xfrm>
              <a:off x="4142" y="2784"/>
              <a:ext cx="16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0" i="1">
                  <a:solidFill>
                    <a:srgbClr val="3333FF"/>
                  </a:solidFill>
                  <a:latin typeface="Arial" charset="0"/>
                </a:rPr>
                <a:t>2(3x   8) ≠  –15x.</a:t>
              </a:r>
            </a:p>
          </p:txBody>
        </p:sp>
        <p:sp>
          <p:nvSpPr>
            <p:cNvPr id="7193" name="Text Box 27"/>
            <p:cNvSpPr txBox="1">
              <a:spLocks noChangeArrowheads="1"/>
            </p:cNvSpPr>
            <p:nvPr/>
          </p:nvSpPr>
          <p:spPr bwMode="auto">
            <a:xfrm>
              <a:off x="4547" y="2830"/>
              <a:ext cx="17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>
                  <a:solidFill>
                    <a:srgbClr val="3333FF"/>
                  </a:solidFill>
                  <a:sym typeface="Wingdings" pitchFamily="2" charset="2"/>
                </a:rPr>
                <a:t></a:t>
              </a:r>
            </a:p>
          </p:txBody>
        </p:sp>
      </p:grpSp>
      <p:grpSp>
        <p:nvGrpSpPr>
          <p:cNvPr id="3" name="Group 43"/>
          <p:cNvGrpSpPr>
            <a:grpSpLocks/>
          </p:cNvGrpSpPr>
          <p:nvPr/>
        </p:nvGrpSpPr>
        <p:grpSpPr bwMode="auto">
          <a:xfrm>
            <a:off x="685800" y="5334000"/>
            <a:ext cx="7705725" cy="822325"/>
            <a:chOff x="432" y="3360"/>
            <a:chExt cx="4854" cy="518"/>
          </a:xfrm>
        </p:grpSpPr>
        <p:sp>
          <p:nvSpPr>
            <p:cNvPr id="7190" name="Text Box 25"/>
            <p:cNvSpPr txBox="1">
              <a:spLocks noChangeArrowheads="1"/>
            </p:cNvSpPr>
            <p:nvPr/>
          </p:nvSpPr>
          <p:spPr bwMode="auto">
            <a:xfrm>
              <a:off x="432" y="3360"/>
              <a:ext cx="4854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b="0"/>
                <a:t>9</a:t>
              </a:r>
              <a:r>
                <a:rPr lang="en-US" altLang="en-US" b="0" i="1"/>
                <a:t>x</a:t>
              </a:r>
              <a:r>
                <a:rPr lang="en-US" altLang="en-US" b="0" baseline="30000"/>
                <a:t>2</a:t>
              </a:r>
              <a:r>
                <a:rPr lang="en-US" altLang="en-US" b="0"/>
                <a:t> </a:t>
              </a:r>
              <a:r>
                <a:rPr lang="en-US" altLang="en-US" b="0">
                  <a:latin typeface="Arial" charset="0"/>
                </a:rPr>
                <a:t>–</a:t>
              </a:r>
              <a:r>
                <a:rPr lang="en-US" altLang="en-US" b="0"/>
                <a:t> 15</a:t>
              </a:r>
              <a:r>
                <a:rPr lang="en-US" altLang="en-US" b="0" i="1"/>
                <a:t>x</a:t>
              </a:r>
              <a:r>
                <a:rPr lang="en-US" altLang="en-US" b="0"/>
                <a:t> + 64 is not a perfect-square trinomial because </a:t>
              </a:r>
              <a:r>
                <a:rPr lang="en-US" altLang="en-US" b="0">
                  <a:latin typeface="Arial" charset="0"/>
                </a:rPr>
                <a:t>–</a:t>
              </a:r>
              <a:r>
                <a:rPr lang="en-US" altLang="en-US" b="0"/>
                <a:t>15</a:t>
              </a:r>
              <a:r>
                <a:rPr lang="en-US" altLang="en-US" b="0" i="1"/>
                <a:t>x</a:t>
              </a:r>
              <a:r>
                <a:rPr lang="en-US" altLang="en-US" b="0"/>
                <a:t> ≠ 2(3</a:t>
              </a:r>
              <a:r>
                <a:rPr lang="en-US" altLang="en-US" b="0" i="1"/>
                <a:t>x </a:t>
              </a:r>
              <a:r>
                <a:rPr lang="en-US" altLang="en-US" b="0">
                  <a:sym typeface="Wingdings" pitchFamily="2" charset="2"/>
                </a:rPr>
                <a:t> </a:t>
              </a:r>
              <a:r>
                <a:rPr lang="en-US" altLang="en-US" b="0"/>
                <a:t>8).</a:t>
              </a:r>
            </a:p>
          </p:txBody>
        </p:sp>
        <p:sp>
          <p:nvSpPr>
            <p:cNvPr id="7191" name="Text Box 28"/>
            <p:cNvSpPr txBox="1">
              <a:spLocks noChangeArrowheads="1"/>
            </p:cNvSpPr>
            <p:nvPr/>
          </p:nvSpPr>
          <p:spPr bwMode="auto">
            <a:xfrm>
              <a:off x="2368" y="3630"/>
              <a:ext cx="16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/>
                <a:t> </a:t>
              </a:r>
            </a:p>
          </p:txBody>
        </p:sp>
      </p:grpSp>
      <p:grpSp>
        <p:nvGrpSpPr>
          <p:cNvPr id="4" name="Group 41"/>
          <p:cNvGrpSpPr>
            <a:grpSpLocks/>
          </p:cNvGrpSpPr>
          <p:nvPr/>
        </p:nvGrpSpPr>
        <p:grpSpPr bwMode="auto">
          <a:xfrm>
            <a:off x="1905000" y="4343400"/>
            <a:ext cx="4419600" cy="504825"/>
            <a:chOff x="1200" y="2736"/>
            <a:chExt cx="2784" cy="318"/>
          </a:xfrm>
        </p:grpSpPr>
        <p:sp>
          <p:nvSpPr>
            <p:cNvPr id="7184" name="Text Box 13"/>
            <p:cNvSpPr txBox="1">
              <a:spLocks noChangeArrowheads="1"/>
            </p:cNvSpPr>
            <p:nvPr/>
          </p:nvSpPr>
          <p:spPr bwMode="auto">
            <a:xfrm>
              <a:off x="3134" y="2766"/>
              <a:ext cx="8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0">
                  <a:solidFill>
                    <a:srgbClr val="FF0000"/>
                  </a:solidFill>
                </a:rPr>
                <a:t>8</a:t>
              </a:r>
              <a:r>
                <a:rPr lang="en-US" altLang="en-US" b="0"/>
                <a:t>   </a:t>
              </a:r>
              <a:r>
                <a:rPr lang="en-US" altLang="en-US" b="0">
                  <a:solidFill>
                    <a:srgbClr val="FF0000"/>
                  </a:solidFill>
                </a:rPr>
                <a:t>8</a:t>
              </a:r>
            </a:p>
          </p:txBody>
        </p:sp>
        <p:sp>
          <p:nvSpPr>
            <p:cNvPr id="7185" name="Text Box 11"/>
            <p:cNvSpPr txBox="1">
              <a:spLocks noChangeArrowheads="1"/>
            </p:cNvSpPr>
            <p:nvPr/>
          </p:nvSpPr>
          <p:spPr bwMode="auto">
            <a:xfrm>
              <a:off x="1200" y="2736"/>
              <a:ext cx="7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FF0000"/>
                  </a:solidFill>
                </a:rPr>
                <a:t>3</a:t>
              </a:r>
              <a:r>
                <a:rPr lang="en-US" altLang="en-US" b="0" i="1">
                  <a:solidFill>
                    <a:srgbClr val="FF0000"/>
                  </a:solidFill>
                </a:rPr>
                <a:t>x</a:t>
              </a:r>
              <a:r>
                <a:rPr lang="en-US" altLang="en-US" b="0" i="1"/>
                <a:t>   </a:t>
              </a:r>
              <a:r>
                <a:rPr lang="en-US" altLang="en-US" b="0">
                  <a:solidFill>
                    <a:srgbClr val="FF0000"/>
                  </a:solidFill>
                </a:rPr>
                <a:t>3</a:t>
              </a:r>
              <a:r>
                <a:rPr lang="en-US" altLang="en-US" b="0" i="1">
                  <a:solidFill>
                    <a:srgbClr val="FF0000"/>
                  </a:solidFill>
                </a:rPr>
                <a:t>x</a:t>
              </a:r>
              <a:endParaRPr lang="en-US" altLang="en-US" b="0">
                <a:solidFill>
                  <a:srgbClr val="FF0000"/>
                </a:solidFill>
              </a:endParaRPr>
            </a:p>
          </p:txBody>
        </p:sp>
        <p:sp>
          <p:nvSpPr>
            <p:cNvPr id="7186" name="Text Box 12"/>
            <p:cNvSpPr txBox="1">
              <a:spLocks noChangeArrowheads="1"/>
            </p:cNvSpPr>
            <p:nvPr/>
          </p:nvSpPr>
          <p:spPr bwMode="auto">
            <a:xfrm>
              <a:off x="2112" y="2757"/>
              <a:ext cx="113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0">
                  <a:solidFill>
                    <a:srgbClr val="3333FF"/>
                  </a:solidFill>
                </a:rPr>
                <a:t>2(3</a:t>
              </a:r>
              <a:r>
                <a:rPr lang="en-US" altLang="en-US" b="0" i="1">
                  <a:solidFill>
                    <a:srgbClr val="3333FF"/>
                  </a:solidFill>
                </a:rPr>
                <a:t>x</a:t>
              </a:r>
              <a:r>
                <a:rPr lang="en-US" altLang="en-US" b="0"/>
                <a:t>   </a:t>
              </a:r>
              <a:r>
                <a:rPr lang="en-US" altLang="en-US" b="0">
                  <a:solidFill>
                    <a:srgbClr val="3333FF"/>
                  </a:solidFill>
                </a:rPr>
                <a:t>8)</a:t>
              </a:r>
            </a:p>
          </p:txBody>
        </p:sp>
        <p:sp>
          <p:nvSpPr>
            <p:cNvPr id="7187" name="Text Box 19"/>
            <p:cNvSpPr txBox="1">
              <a:spLocks noChangeArrowheads="1"/>
            </p:cNvSpPr>
            <p:nvPr/>
          </p:nvSpPr>
          <p:spPr bwMode="auto">
            <a:xfrm>
              <a:off x="1509" y="2767"/>
              <a:ext cx="17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b="0">
                  <a:solidFill>
                    <a:srgbClr val="FF0000"/>
                  </a:solidFill>
                  <a:sym typeface="Wingdings" pitchFamily="2" charset="2"/>
                </a:rPr>
                <a:t></a:t>
              </a:r>
            </a:p>
          </p:txBody>
        </p:sp>
        <p:sp>
          <p:nvSpPr>
            <p:cNvPr id="7188" name="Text Box 20"/>
            <p:cNvSpPr txBox="1">
              <a:spLocks noChangeArrowheads="1"/>
            </p:cNvSpPr>
            <p:nvPr/>
          </p:nvSpPr>
          <p:spPr bwMode="auto">
            <a:xfrm>
              <a:off x="3309" y="2800"/>
              <a:ext cx="17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b="0">
                  <a:solidFill>
                    <a:srgbClr val="FF0000"/>
                  </a:solidFill>
                  <a:sym typeface="Wingdings" pitchFamily="2" charset="2"/>
                </a:rPr>
                <a:t></a:t>
              </a:r>
            </a:p>
          </p:txBody>
        </p:sp>
        <p:sp>
          <p:nvSpPr>
            <p:cNvPr id="7189" name="Text Box 21"/>
            <p:cNvSpPr txBox="1">
              <a:spLocks noChangeArrowheads="1"/>
            </p:cNvSpPr>
            <p:nvPr/>
          </p:nvSpPr>
          <p:spPr bwMode="auto">
            <a:xfrm>
              <a:off x="2630" y="2794"/>
              <a:ext cx="17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b="0">
                  <a:solidFill>
                    <a:srgbClr val="3333FF"/>
                  </a:solidFill>
                  <a:sym typeface="Wingdings" pitchFamily="2" charset="2"/>
                </a:rPr>
                <a:t></a:t>
              </a:r>
            </a:p>
          </p:txBody>
        </p:sp>
      </p:grpSp>
      <p:grpSp>
        <p:nvGrpSpPr>
          <p:cNvPr id="5" name="Group 42"/>
          <p:cNvGrpSpPr>
            <a:grpSpLocks/>
          </p:cNvGrpSpPr>
          <p:nvPr/>
        </p:nvGrpSpPr>
        <p:grpSpPr bwMode="auto">
          <a:xfrm>
            <a:off x="2133600" y="3810000"/>
            <a:ext cx="3352800" cy="1371600"/>
            <a:chOff x="1344" y="2400"/>
            <a:chExt cx="2112" cy="864"/>
          </a:xfrm>
        </p:grpSpPr>
        <p:sp>
          <p:nvSpPr>
            <p:cNvPr id="7178" name="Freeform 16"/>
            <p:cNvSpPr>
              <a:spLocks/>
            </p:cNvSpPr>
            <p:nvPr/>
          </p:nvSpPr>
          <p:spPr bwMode="auto">
            <a:xfrm rot="544290">
              <a:off x="2880" y="3024"/>
              <a:ext cx="384" cy="240"/>
            </a:xfrm>
            <a:custGeom>
              <a:avLst/>
              <a:gdLst>
                <a:gd name="T0" fmla="*/ 384 w 240"/>
                <a:gd name="T1" fmla="*/ 0 h 152"/>
                <a:gd name="T2" fmla="*/ 230 w 240"/>
                <a:gd name="T3" fmla="*/ 227 h 152"/>
                <a:gd name="T4" fmla="*/ 0 w 240"/>
                <a:gd name="T5" fmla="*/ 76 h 152"/>
                <a:gd name="T6" fmla="*/ 0 60000 65536"/>
                <a:gd name="T7" fmla="*/ 0 60000 65536"/>
                <a:gd name="T8" fmla="*/ 0 60000 65536"/>
                <a:gd name="T9" fmla="*/ 0 w 240"/>
                <a:gd name="T10" fmla="*/ 0 h 152"/>
                <a:gd name="T11" fmla="*/ 240 w 240"/>
                <a:gd name="T12" fmla="*/ 152 h 15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152">
                  <a:moveTo>
                    <a:pt x="240" y="0"/>
                  </a:moveTo>
                  <a:cubicBezTo>
                    <a:pt x="212" y="68"/>
                    <a:pt x="184" y="136"/>
                    <a:pt x="144" y="144"/>
                  </a:cubicBezTo>
                  <a:cubicBezTo>
                    <a:pt x="104" y="152"/>
                    <a:pt x="24" y="64"/>
                    <a:pt x="0" y="48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9" name="Freeform 18"/>
            <p:cNvSpPr>
              <a:spLocks/>
            </p:cNvSpPr>
            <p:nvPr/>
          </p:nvSpPr>
          <p:spPr bwMode="auto">
            <a:xfrm>
              <a:off x="1920" y="3024"/>
              <a:ext cx="528" cy="192"/>
            </a:xfrm>
            <a:custGeom>
              <a:avLst/>
              <a:gdLst>
                <a:gd name="T0" fmla="*/ 0 w 528"/>
                <a:gd name="T1" fmla="*/ 0 h 192"/>
                <a:gd name="T2" fmla="*/ 144 w 528"/>
                <a:gd name="T3" fmla="*/ 192 h 192"/>
                <a:gd name="T4" fmla="*/ 528 w 528"/>
                <a:gd name="T5" fmla="*/ 0 h 192"/>
                <a:gd name="T6" fmla="*/ 0 60000 65536"/>
                <a:gd name="T7" fmla="*/ 0 60000 65536"/>
                <a:gd name="T8" fmla="*/ 0 60000 65536"/>
                <a:gd name="T9" fmla="*/ 0 w 528"/>
                <a:gd name="T10" fmla="*/ 0 h 192"/>
                <a:gd name="T11" fmla="*/ 528 w 528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28" h="192">
                  <a:moveTo>
                    <a:pt x="0" y="0"/>
                  </a:moveTo>
                  <a:cubicBezTo>
                    <a:pt x="28" y="96"/>
                    <a:pt x="56" y="192"/>
                    <a:pt x="144" y="192"/>
                  </a:cubicBezTo>
                  <a:cubicBezTo>
                    <a:pt x="232" y="192"/>
                    <a:pt x="380" y="96"/>
                    <a:pt x="528" y="0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0" name="Line 35"/>
            <p:cNvSpPr>
              <a:spLocks noChangeShapeType="1"/>
            </p:cNvSpPr>
            <p:nvPr/>
          </p:nvSpPr>
          <p:spPr bwMode="auto">
            <a:xfrm flipV="1">
              <a:off x="1344" y="2400"/>
              <a:ext cx="384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1" name="Line 36"/>
            <p:cNvSpPr>
              <a:spLocks noChangeShapeType="1"/>
            </p:cNvSpPr>
            <p:nvPr/>
          </p:nvSpPr>
          <p:spPr bwMode="auto">
            <a:xfrm>
              <a:off x="1719" y="2400"/>
              <a:ext cx="96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2" name="Line 38"/>
            <p:cNvSpPr>
              <a:spLocks noChangeShapeType="1"/>
            </p:cNvSpPr>
            <p:nvPr/>
          </p:nvSpPr>
          <p:spPr bwMode="auto">
            <a:xfrm>
              <a:off x="3168" y="2400"/>
              <a:ext cx="288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3" name="Line 39"/>
            <p:cNvSpPr>
              <a:spLocks noChangeShapeType="1"/>
            </p:cNvSpPr>
            <p:nvPr/>
          </p:nvSpPr>
          <p:spPr bwMode="auto">
            <a:xfrm>
              <a:off x="3168" y="2400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8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78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84" grpId="0"/>
      <p:bldP spid="17818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5"/>
          <p:cNvSpPr txBox="1">
            <a:spLocks noChangeArrowheads="1"/>
          </p:cNvSpPr>
          <p:nvPr/>
        </p:nvSpPr>
        <p:spPr bwMode="auto">
          <a:xfrm>
            <a:off x="28575" y="990600"/>
            <a:ext cx="9067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1B: Recognizing and Factoring Perfect-Square Trinomials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8195" name="Text Box 6"/>
          <p:cNvSpPr txBox="1">
            <a:spLocks noChangeArrowheads="1"/>
          </p:cNvSpPr>
          <p:nvPr/>
        </p:nvSpPr>
        <p:spPr bwMode="auto">
          <a:xfrm>
            <a:off x="669925" y="1905000"/>
            <a:ext cx="8474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Determine whether each trinomial is a perfect square. If so, factor. If not explain.</a:t>
            </a:r>
          </a:p>
        </p:txBody>
      </p:sp>
      <p:sp>
        <p:nvSpPr>
          <p:cNvPr id="179207" name="Text Box 7"/>
          <p:cNvSpPr txBox="1">
            <a:spLocks noChangeArrowheads="1"/>
          </p:cNvSpPr>
          <p:nvPr/>
        </p:nvSpPr>
        <p:spPr bwMode="auto">
          <a:xfrm>
            <a:off x="671513" y="2851150"/>
            <a:ext cx="29892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81</a:t>
            </a:r>
            <a:r>
              <a:rPr lang="en-US" altLang="en-US" i="1"/>
              <a:t>x</a:t>
            </a:r>
            <a:r>
              <a:rPr lang="en-US" altLang="en-US" baseline="30000"/>
              <a:t>2</a:t>
            </a:r>
            <a:r>
              <a:rPr lang="en-US" altLang="en-US"/>
              <a:t> + 90</a:t>
            </a:r>
            <a:r>
              <a:rPr lang="en-US" altLang="en-US" i="1"/>
              <a:t>x</a:t>
            </a:r>
            <a:r>
              <a:rPr lang="en-US" altLang="en-US"/>
              <a:t> + 25</a:t>
            </a:r>
          </a:p>
        </p:txBody>
      </p:sp>
      <p:sp>
        <p:nvSpPr>
          <p:cNvPr id="179221" name="Text Box 21"/>
          <p:cNvSpPr txBox="1">
            <a:spLocks noChangeArrowheads="1"/>
          </p:cNvSpPr>
          <p:nvPr/>
        </p:nvSpPr>
        <p:spPr bwMode="auto">
          <a:xfrm>
            <a:off x="1881188" y="3429000"/>
            <a:ext cx="2767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81</a:t>
            </a:r>
            <a:r>
              <a:rPr lang="en-US" altLang="en-US" b="0" i="1"/>
              <a:t>x</a:t>
            </a:r>
            <a:r>
              <a:rPr lang="en-US" altLang="en-US" b="0" baseline="30000"/>
              <a:t>2</a:t>
            </a:r>
            <a:r>
              <a:rPr lang="en-US" altLang="en-US" b="0"/>
              <a:t> + 90</a:t>
            </a:r>
            <a:r>
              <a:rPr lang="en-US" altLang="en-US" b="0" i="1"/>
              <a:t>x</a:t>
            </a:r>
            <a:r>
              <a:rPr lang="en-US" altLang="en-US" b="0"/>
              <a:t> + 25</a:t>
            </a:r>
          </a:p>
        </p:txBody>
      </p:sp>
      <p:sp>
        <p:nvSpPr>
          <p:cNvPr id="179226" name="Text Box 26"/>
          <p:cNvSpPr txBox="1">
            <a:spLocks noChangeArrowheads="1"/>
          </p:cNvSpPr>
          <p:nvPr/>
        </p:nvSpPr>
        <p:spPr bwMode="auto">
          <a:xfrm>
            <a:off x="5486400" y="4411663"/>
            <a:ext cx="3657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The trinomial is a perfect square. Factor.</a:t>
            </a:r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1143000" y="3873500"/>
            <a:ext cx="4500563" cy="1308100"/>
            <a:chOff x="720" y="2440"/>
            <a:chExt cx="2835" cy="824"/>
          </a:xfrm>
        </p:grpSpPr>
        <p:sp>
          <p:nvSpPr>
            <p:cNvPr id="8200" name="Text Box 12"/>
            <p:cNvSpPr txBox="1">
              <a:spLocks noChangeArrowheads="1"/>
            </p:cNvSpPr>
            <p:nvPr/>
          </p:nvSpPr>
          <p:spPr bwMode="auto">
            <a:xfrm>
              <a:off x="2705" y="2793"/>
              <a:ext cx="8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0">
                  <a:solidFill>
                    <a:srgbClr val="FF0000"/>
                  </a:solidFill>
                </a:rPr>
                <a:t>5</a:t>
              </a:r>
              <a:r>
                <a:rPr lang="en-US" altLang="en-US" b="0"/>
                <a:t>   </a:t>
              </a:r>
              <a:r>
                <a:rPr lang="en-US" altLang="en-US" b="0">
                  <a:solidFill>
                    <a:srgbClr val="FF0000"/>
                  </a:solidFill>
                </a:rPr>
                <a:t>5</a:t>
              </a:r>
            </a:p>
          </p:txBody>
        </p:sp>
        <p:sp>
          <p:nvSpPr>
            <p:cNvPr id="8201" name="Text Box 10"/>
            <p:cNvSpPr txBox="1">
              <a:spLocks noChangeArrowheads="1"/>
            </p:cNvSpPr>
            <p:nvPr/>
          </p:nvSpPr>
          <p:spPr bwMode="auto">
            <a:xfrm>
              <a:off x="720" y="2763"/>
              <a:ext cx="7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b="0">
                  <a:solidFill>
                    <a:srgbClr val="FF0000"/>
                  </a:solidFill>
                </a:rPr>
                <a:t>9</a:t>
              </a:r>
              <a:r>
                <a:rPr lang="en-US" altLang="en-US" b="0" i="1">
                  <a:solidFill>
                    <a:srgbClr val="FF0000"/>
                  </a:solidFill>
                </a:rPr>
                <a:t>x</a:t>
              </a:r>
              <a:r>
                <a:rPr lang="en-US" altLang="en-US" b="0" i="1"/>
                <a:t>   </a:t>
              </a:r>
              <a:r>
                <a:rPr lang="en-US" altLang="en-US" b="0">
                  <a:solidFill>
                    <a:srgbClr val="FF0000"/>
                  </a:solidFill>
                </a:rPr>
                <a:t>9</a:t>
              </a:r>
              <a:r>
                <a:rPr lang="en-US" altLang="en-US" b="0" i="1">
                  <a:solidFill>
                    <a:srgbClr val="FF0000"/>
                  </a:solidFill>
                </a:rPr>
                <a:t>x</a:t>
              </a:r>
              <a:endParaRPr lang="en-US" altLang="en-US" b="0">
                <a:solidFill>
                  <a:srgbClr val="FF0000"/>
                </a:solidFill>
              </a:endParaRPr>
            </a:p>
          </p:txBody>
        </p:sp>
        <p:sp>
          <p:nvSpPr>
            <p:cNvPr id="8202" name="Text Box 11"/>
            <p:cNvSpPr txBox="1">
              <a:spLocks noChangeArrowheads="1"/>
            </p:cNvSpPr>
            <p:nvPr/>
          </p:nvSpPr>
          <p:spPr bwMode="auto">
            <a:xfrm>
              <a:off x="1694" y="2784"/>
              <a:ext cx="113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0">
                  <a:solidFill>
                    <a:srgbClr val="3333FF"/>
                  </a:solidFill>
                </a:rPr>
                <a:t>2(9</a:t>
              </a:r>
              <a:r>
                <a:rPr lang="en-US" altLang="en-US" b="0" i="1">
                  <a:solidFill>
                    <a:srgbClr val="3333FF"/>
                  </a:solidFill>
                </a:rPr>
                <a:t>x</a:t>
              </a:r>
              <a:r>
                <a:rPr lang="en-US" altLang="en-US" b="0"/>
                <a:t>   </a:t>
              </a:r>
              <a:r>
                <a:rPr lang="en-US" altLang="en-US" b="0">
                  <a:solidFill>
                    <a:srgbClr val="3333FF"/>
                  </a:solidFill>
                </a:rPr>
                <a:t>5)</a:t>
              </a:r>
            </a:p>
          </p:txBody>
        </p:sp>
        <p:sp>
          <p:nvSpPr>
            <p:cNvPr id="8203" name="Text Box 18"/>
            <p:cNvSpPr txBox="1">
              <a:spLocks noChangeArrowheads="1"/>
            </p:cNvSpPr>
            <p:nvPr/>
          </p:nvSpPr>
          <p:spPr bwMode="auto">
            <a:xfrm>
              <a:off x="1029" y="2794"/>
              <a:ext cx="19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b="0">
                  <a:solidFill>
                    <a:srgbClr val="FF0000"/>
                  </a:solidFill>
                </a:rPr>
                <a:t>●</a:t>
              </a:r>
            </a:p>
          </p:txBody>
        </p:sp>
        <p:sp>
          <p:nvSpPr>
            <p:cNvPr id="8204" name="Text Box 19"/>
            <p:cNvSpPr txBox="1">
              <a:spLocks noChangeArrowheads="1"/>
            </p:cNvSpPr>
            <p:nvPr/>
          </p:nvSpPr>
          <p:spPr bwMode="auto">
            <a:xfrm>
              <a:off x="2882" y="2827"/>
              <a:ext cx="19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b="0">
                  <a:solidFill>
                    <a:srgbClr val="FF0000"/>
                  </a:solidFill>
                </a:rPr>
                <a:t>●</a:t>
              </a:r>
            </a:p>
          </p:txBody>
        </p:sp>
        <p:sp>
          <p:nvSpPr>
            <p:cNvPr id="8205" name="Text Box 20"/>
            <p:cNvSpPr txBox="1">
              <a:spLocks noChangeArrowheads="1"/>
            </p:cNvSpPr>
            <p:nvPr/>
          </p:nvSpPr>
          <p:spPr bwMode="auto">
            <a:xfrm>
              <a:off x="2207" y="2821"/>
              <a:ext cx="19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600" b="0">
                  <a:solidFill>
                    <a:srgbClr val="3333FF"/>
                  </a:solidFill>
                </a:rPr>
                <a:t>●</a:t>
              </a:r>
            </a:p>
          </p:txBody>
        </p:sp>
        <p:sp>
          <p:nvSpPr>
            <p:cNvPr id="8206" name="Freeform 29"/>
            <p:cNvSpPr>
              <a:spLocks/>
            </p:cNvSpPr>
            <p:nvPr/>
          </p:nvSpPr>
          <p:spPr bwMode="auto">
            <a:xfrm rot="544290">
              <a:off x="2466" y="3024"/>
              <a:ext cx="384" cy="240"/>
            </a:xfrm>
            <a:custGeom>
              <a:avLst/>
              <a:gdLst>
                <a:gd name="T0" fmla="*/ 384 w 240"/>
                <a:gd name="T1" fmla="*/ 0 h 152"/>
                <a:gd name="T2" fmla="*/ 230 w 240"/>
                <a:gd name="T3" fmla="*/ 227 h 152"/>
                <a:gd name="T4" fmla="*/ 0 w 240"/>
                <a:gd name="T5" fmla="*/ 76 h 152"/>
                <a:gd name="T6" fmla="*/ 0 60000 65536"/>
                <a:gd name="T7" fmla="*/ 0 60000 65536"/>
                <a:gd name="T8" fmla="*/ 0 60000 65536"/>
                <a:gd name="T9" fmla="*/ 0 w 240"/>
                <a:gd name="T10" fmla="*/ 0 h 152"/>
                <a:gd name="T11" fmla="*/ 240 w 240"/>
                <a:gd name="T12" fmla="*/ 152 h 15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152">
                  <a:moveTo>
                    <a:pt x="240" y="0"/>
                  </a:moveTo>
                  <a:cubicBezTo>
                    <a:pt x="212" y="68"/>
                    <a:pt x="184" y="136"/>
                    <a:pt x="144" y="144"/>
                  </a:cubicBezTo>
                  <a:cubicBezTo>
                    <a:pt x="104" y="152"/>
                    <a:pt x="24" y="64"/>
                    <a:pt x="0" y="48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7" name="Freeform 30"/>
            <p:cNvSpPr>
              <a:spLocks/>
            </p:cNvSpPr>
            <p:nvPr/>
          </p:nvSpPr>
          <p:spPr bwMode="auto">
            <a:xfrm>
              <a:off x="1392" y="3072"/>
              <a:ext cx="528" cy="192"/>
            </a:xfrm>
            <a:custGeom>
              <a:avLst/>
              <a:gdLst>
                <a:gd name="T0" fmla="*/ 0 w 528"/>
                <a:gd name="T1" fmla="*/ 0 h 192"/>
                <a:gd name="T2" fmla="*/ 144 w 528"/>
                <a:gd name="T3" fmla="*/ 192 h 192"/>
                <a:gd name="T4" fmla="*/ 528 w 528"/>
                <a:gd name="T5" fmla="*/ 0 h 192"/>
                <a:gd name="T6" fmla="*/ 0 60000 65536"/>
                <a:gd name="T7" fmla="*/ 0 60000 65536"/>
                <a:gd name="T8" fmla="*/ 0 60000 65536"/>
                <a:gd name="T9" fmla="*/ 0 w 528"/>
                <a:gd name="T10" fmla="*/ 0 h 192"/>
                <a:gd name="T11" fmla="*/ 528 w 528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28" h="192">
                  <a:moveTo>
                    <a:pt x="0" y="0"/>
                  </a:moveTo>
                  <a:cubicBezTo>
                    <a:pt x="28" y="96"/>
                    <a:pt x="56" y="192"/>
                    <a:pt x="144" y="192"/>
                  </a:cubicBezTo>
                  <a:cubicBezTo>
                    <a:pt x="232" y="192"/>
                    <a:pt x="380" y="96"/>
                    <a:pt x="528" y="0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8" name="Line 31"/>
            <p:cNvSpPr>
              <a:spLocks noChangeShapeType="1"/>
            </p:cNvSpPr>
            <p:nvPr/>
          </p:nvSpPr>
          <p:spPr bwMode="auto">
            <a:xfrm flipV="1">
              <a:off x="864" y="2448"/>
              <a:ext cx="384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9" name="Line 32"/>
            <p:cNvSpPr>
              <a:spLocks noChangeShapeType="1"/>
            </p:cNvSpPr>
            <p:nvPr/>
          </p:nvSpPr>
          <p:spPr bwMode="auto">
            <a:xfrm>
              <a:off x="1239" y="2448"/>
              <a:ext cx="96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8210" name="Group 35"/>
            <p:cNvGrpSpPr>
              <a:grpSpLocks/>
            </p:cNvGrpSpPr>
            <p:nvPr/>
          </p:nvGrpSpPr>
          <p:grpSpPr bwMode="auto">
            <a:xfrm>
              <a:off x="2802" y="2440"/>
              <a:ext cx="288" cy="336"/>
              <a:chOff x="2832" y="2400"/>
              <a:chExt cx="288" cy="432"/>
            </a:xfrm>
          </p:grpSpPr>
          <p:sp>
            <p:nvSpPr>
              <p:cNvPr id="8211" name="Line 33"/>
              <p:cNvSpPr>
                <a:spLocks noChangeShapeType="1"/>
              </p:cNvSpPr>
              <p:nvPr/>
            </p:nvSpPr>
            <p:spPr bwMode="auto">
              <a:xfrm>
                <a:off x="2832" y="2400"/>
                <a:ext cx="288" cy="3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2" name="Line 34"/>
              <p:cNvSpPr>
                <a:spLocks noChangeShapeType="1"/>
              </p:cNvSpPr>
              <p:nvPr/>
            </p:nvSpPr>
            <p:spPr bwMode="auto">
              <a:xfrm>
                <a:off x="2832" y="2400"/>
                <a:ext cx="0" cy="43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9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7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07" grpId="0"/>
      <p:bldP spid="179221" grpId="0"/>
      <p:bldP spid="1792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5"/>
          <p:cNvSpPr txBox="1">
            <a:spLocks noChangeArrowheads="1"/>
          </p:cNvSpPr>
          <p:nvPr/>
        </p:nvSpPr>
        <p:spPr bwMode="auto">
          <a:xfrm>
            <a:off x="28575" y="990600"/>
            <a:ext cx="906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1B Continued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219" name="Text Box 6"/>
          <p:cNvSpPr txBox="1">
            <a:spLocks noChangeArrowheads="1"/>
          </p:cNvSpPr>
          <p:nvPr/>
        </p:nvSpPr>
        <p:spPr bwMode="auto">
          <a:xfrm>
            <a:off x="669925" y="1905000"/>
            <a:ext cx="8474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Determine whether each trinomial is a perfect square. If so, factor. If not explain.</a:t>
            </a:r>
          </a:p>
        </p:txBody>
      </p:sp>
      <p:sp>
        <p:nvSpPr>
          <p:cNvPr id="9220" name="Text Box 41"/>
          <p:cNvSpPr txBox="1">
            <a:spLocks noChangeArrowheads="1"/>
          </p:cNvSpPr>
          <p:nvPr/>
        </p:nvSpPr>
        <p:spPr bwMode="auto">
          <a:xfrm>
            <a:off x="685800" y="2811463"/>
            <a:ext cx="3856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Method 2 </a:t>
            </a:r>
            <a:r>
              <a:rPr lang="en-US" altLang="en-US" b="0"/>
              <a:t>Use the rule.</a:t>
            </a:r>
          </a:p>
        </p:txBody>
      </p:sp>
      <p:sp>
        <p:nvSpPr>
          <p:cNvPr id="180266" name="Text Box 42"/>
          <p:cNvSpPr txBox="1">
            <a:spLocks noChangeArrowheads="1"/>
          </p:cNvSpPr>
          <p:nvPr/>
        </p:nvSpPr>
        <p:spPr bwMode="auto">
          <a:xfrm>
            <a:off x="1524000" y="3352800"/>
            <a:ext cx="2838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81</a:t>
            </a:r>
            <a:r>
              <a:rPr lang="en-US" altLang="en-US" b="0" i="1"/>
              <a:t>x</a:t>
            </a:r>
            <a:r>
              <a:rPr lang="en-US" altLang="en-US" b="0" baseline="30000"/>
              <a:t>2 </a:t>
            </a:r>
            <a:r>
              <a:rPr lang="en-US" altLang="en-US" b="0"/>
              <a:t> + 90</a:t>
            </a:r>
            <a:r>
              <a:rPr lang="en-US" altLang="en-US" b="0" i="1"/>
              <a:t>x</a:t>
            </a:r>
            <a:r>
              <a:rPr lang="en-US" altLang="en-US" b="0"/>
              <a:t> + 25</a:t>
            </a:r>
          </a:p>
        </p:txBody>
      </p:sp>
      <p:sp>
        <p:nvSpPr>
          <p:cNvPr id="180267" name="Text Box 43"/>
          <p:cNvSpPr txBox="1">
            <a:spLocks noChangeArrowheads="1"/>
          </p:cNvSpPr>
          <p:nvPr/>
        </p:nvSpPr>
        <p:spPr bwMode="auto">
          <a:xfrm>
            <a:off x="5210175" y="3352800"/>
            <a:ext cx="1876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a = 9x, b = 5</a:t>
            </a:r>
          </a:p>
        </p:txBody>
      </p:sp>
      <p:sp>
        <p:nvSpPr>
          <p:cNvPr id="180268" name="Text Box 44"/>
          <p:cNvSpPr txBox="1">
            <a:spLocks noChangeArrowheads="1"/>
          </p:cNvSpPr>
          <p:nvPr/>
        </p:nvSpPr>
        <p:spPr bwMode="auto">
          <a:xfrm>
            <a:off x="1295400" y="3886200"/>
            <a:ext cx="403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/>
              <a:t>(</a:t>
            </a:r>
            <a:r>
              <a:rPr lang="en-US" altLang="en-US" b="0">
                <a:solidFill>
                  <a:srgbClr val="FF0000"/>
                </a:solidFill>
              </a:rPr>
              <a:t>9</a:t>
            </a:r>
            <a:r>
              <a:rPr lang="en-US" altLang="en-US" b="0" i="1">
                <a:solidFill>
                  <a:srgbClr val="FF0000"/>
                </a:solidFill>
              </a:rPr>
              <a:t>x</a:t>
            </a:r>
            <a:r>
              <a:rPr lang="en-US" altLang="en-US" b="0"/>
              <a:t>)</a:t>
            </a:r>
            <a:r>
              <a:rPr lang="en-US" altLang="en-US" b="0" baseline="30000"/>
              <a:t>2</a:t>
            </a:r>
            <a:r>
              <a:rPr lang="en-US" altLang="en-US" b="0" i="1"/>
              <a:t> + </a:t>
            </a:r>
            <a:r>
              <a:rPr lang="en-US" altLang="en-US" b="0"/>
              <a:t>2</a:t>
            </a:r>
            <a:r>
              <a:rPr lang="en-US" altLang="en-US" b="0">
                <a:solidFill>
                  <a:srgbClr val="3333FF"/>
                </a:solidFill>
              </a:rPr>
              <a:t>(9</a:t>
            </a:r>
            <a:r>
              <a:rPr lang="en-US" altLang="en-US" b="0" i="1">
                <a:solidFill>
                  <a:srgbClr val="3333FF"/>
                </a:solidFill>
              </a:rPr>
              <a:t>x</a:t>
            </a:r>
            <a:r>
              <a:rPr lang="en-US" altLang="en-US" b="0">
                <a:solidFill>
                  <a:srgbClr val="3333FF"/>
                </a:solidFill>
              </a:rPr>
              <a:t>)(5)</a:t>
            </a:r>
            <a:r>
              <a:rPr lang="en-US" altLang="en-US" b="0" i="1"/>
              <a:t> + </a:t>
            </a:r>
            <a:r>
              <a:rPr lang="en-US" altLang="en-US" b="0">
                <a:solidFill>
                  <a:srgbClr val="FF0000"/>
                </a:solidFill>
              </a:rPr>
              <a:t>5</a:t>
            </a:r>
            <a:r>
              <a:rPr lang="en-US" altLang="en-US" b="0" baseline="30000"/>
              <a:t>2</a:t>
            </a:r>
            <a:endParaRPr lang="en-US" altLang="en-US" b="0"/>
          </a:p>
        </p:txBody>
      </p:sp>
      <p:sp>
        <p:nvSpPr>
          <p:cNvPr id="180269" name="Text Box 45"/>
          <p:cNvSpPr txBox="1">
            <a:spLocks noChangeArrowheads="1"/>
          </p:cNvSpPr>
          <p:nvPr/>
        </p:nvSpPr>
        <p:spPr bwMode="auto">
          <a:xfrm>
            <a:off x="2339975" y="4876800"/>
            <a:ext cx="162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(9</a:t>
            </a:r>
            <a:r>
              <a:rPr lang="en-US" altLang="en-US" b="0" i="1"/>
              <a:t>x</a:t>
            </a:r>
            <a:r>
              <a:rPr lang="en-US" altLang="en-US" b="0"/>
              <a:t> + 5)</a:t>
            </a:r>
            <a:r>
              <a:rPr lang="en-US" altLang="en-US" b="0" baseline="30000"/>
              <a:t>2</a:t>
            </a:r>
            <a:endParaRPr lang="en-US" altLang="en-US" b="0"/>
          </a:p>
        </p:txBody>
      </p:sp>
      <p:sp>
        <p:nvSpPr>
          <p:cNvPr id="180271" name="Text Box 47"/>
          <p:cNvSpPr txBox="1">
            <a:spLocks noChangeArrowheads="1"/>
          </p:cNvSpPr>
          <p:nvPr/>
        </p:nvSpPr>
        <p:spPr bwMode="auto">
          <a:xfrm>
            <a:off x="5210175" y="3902075"/>
            <a:ext cx="2895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Write the trinomial as a</a:t>
            </a:r>
            <a:r>
              <a:rPr lang="en-US" altLang="en-US" b="0" i="1" baseline="30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 + 2ab + b</a:t>
            </a:r>
            <a:r>
              <a:rPr lang="en-US" altLang="en-US" b="0" i="1" baseline="30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.</a:t>
            </a:r>
          </a:p>
        </p:txBody>
      </p:sp>
      <p:sp>
        <p:nvSpPr>
          <p:cNvPr id="180272" name="Text Box 48"/>
          <p:cNvSpPr txBox="1">
            <a:spLocks noChangeArrowheads="1"/>
          </p:cNvSpPr>
          <p:nvPr/>
        </p:nvSpPr>
        <p:spPr bwMode="auto">
          <a:xfrm>
            <a:off x="5210175" y="4800600"/>
            <a:ext cx="2895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1313" indent="-341313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Write the trinomial as (a + b)</a:t>
            </a:r>
            <a:r>
              <a:rPr lang="en-US" altLang="en-US" b="0" i="1" baseline="30000">
                <a:solidFill>
                  <a:srgbClr val="3333FF"/>
                </a:solidFill>
                <a:latin typeface="Arial" charset="0"/>
              </a:rPr>
              <a:t>2</a:t>
            </a:r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0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0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0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80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80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66" grpId="0"/>
      <p:bldP spid="180267" grpId="0"/>
      <p:bldP spid="180268" grpId="0"/>
      <p:bldP spid="180269" grpId="0"/>
      <p:bldP spid="180271" grpId="0"/>
      <p:bldP spid="18027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28575" y="990600"/>
            <a:ext cx="9067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>
                <a:solidFill>
                  <a:srgbClr val="006699"/>
                </a:solidFill>
                <a:latin typeface="Arial Black" pitchFamily="34" charset="0"/>
              </a:rPr>
              <a:t>Example 1C: Recognizing and Factoring Perfect-Square Trinomials</a:t>
            </a:r>
            <a:endParaRPr lang="en-US" altLang="en-US" sz="2600" b="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669925" y="1905000"/>
            <a:ext cx="84740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Determine whether each trinomial is a perfect square. If so, factor. If not explain.</a:t>
            </a:r>
          </a:p>
        </p:txBody>
      </p:sp>
      <p:sp>
        <p:nvSpPr>
          <p:cNvPr id="181255" name="Text Box 7"/>
          <p:cNvSpPr txBox="1">
            <a:spLocks noChangeArrowheads="1"/>
          </p:cNvSpPr>
          <p:nvPr/>
        </p:nvSpPr>
        <p:spPr bwMode="auto">
          <a:xfrm>
            <a:off x="671513" y="2852738"/>
            <a:ext cx="2894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/>
              <a:t>36</a:t>
            </a:r>
            <a:r>
              <a:rPr lang="en-US" altLang="en-US" i="1"/>
              <a:t>x</a:t>
            </a:r>
            <a:r>
              <a:rPr lang="en-US" altLang="en-US" baseline="30000"/>
              <a:t>2</a:t>
            </a:r>
            <a:r>
              <a:rPr lang="en-US" altLang="en-US"/>
              <a:t> </a:t>
            </a:r>
            <a:r>
              <a:rPr lang="en-US" altLang="en-US">
                <a:latin typeface="Arial" charset="0"/>
              </a:rPr>
              <a:t>–</a:t>
            </a:r>
            <a:r>
              <a:rPr lang="en-US" altLang="en-US"/>
              <a:t> 10</a:t>
            </a:r>
            <a:r>
              <a:rPr lang="en-US" altLang="en-US" i="1"/>
              <a:t>x</a:t>
            </a:r>
            <a:r>
              <a:rPr lang="en-US" altLang="en-US"/>
              <a:t> + 14</a:t>
            </a:r>
          </a:p>
        </p:txBody>
      </p:sp>
      <p:sp>
        <p:nvSpPr>
          <p:cNvPr id="181269" name="Text Box 21"/>
          <p:cNvSpPr txBox="1">
            <a:spLocks noChangeArrowheads="1"/>
          </p:cNvSpPr>
          <p:nvPr/>
        </p:nvSpPr>
        <p:spPr bwMode="auto">
          <a:xfrm>
            <a:off x="4953000" y="3505200"/>
            <a:ext cx="36576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 i="1">
                <a:solidFill>
                  <a:srgbClr val="3333FF"/>
                </a:solidFill>
                <a:latin typeface="Arial" charset="0"/>
              </a:rPr>
              <a:t>The trinomial is not a perfect-square because 14 is not a perfect square.</a:t>
            </a:r>
          </a:p>
        </p:txBody>
      </p:sp>
      <p:sp>
        <p:nvSpPr>
          <p:cNvPr id="181270" name="Text Box 22"/>
          <p:cNvSpPr txBox="1">
            <a:spLocks noChangeArrowheads="1"/>
          </p:cNvSpPr>
          <p:nvPr/>
        </p:nvSpPr>
        <p:spPr bwMode="auto">
          <a:xfrm>
            <a:off x="1731963" y="3429000"/>
            <a:ext cx="26876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36</a:t>
            </a:r>
            <a:r>
              <a:rPr lang="en-US" altLang="en-US" b="0" i="1"/>
              <a:t>x</a:t>
            </a:r>
            <a:r>
              <a:rPr lang="en-US" altLang="en-US" b="0" baseline="30000"/>
              <a:t>2</a:t>
            </a:r>
            <a:r>
              <a:rPr lang="en-US" altLang="en-US" b="0"/>
              <a:t>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/>
              <a:t> 10</a:t>
            </a:r>
            <a:r>
              <a:rPr lang="en-US" altLang="en-US" b="0" i="1"/>
              <a:t>x</a:t>
            </a:r>
            <a:r>
              <a:rPr lang="en-US" altLang="en-US" b="0"/>
              <a:t> + 14</a:t>
            </a:r>
          </a:p>
        </p:txBody>
      </p:sp>
      <p:sp>
        <p:nvSpPr>
          <p:cNvPr id="181274" name="Text Box 26"/>
          <p:cNvSpPr txBox="1">
            <a:spLocks noChangeArrowheads="1"/>
          </p:cNvSpPr>
          <p:nvPr/>
        </p:nvSpPr>
        <p:spPr bwMode="auto">
          <a:xfrm>
            <a:off x="533400" y="5181600"/>
            <a:ext cx="853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b="0"/>
              <a:t>36</a:t>
            </a:r>
            <a:r>
              <a:rPr lang="en-US" altLang="en-US" b="0" i="1"/>
              <a:t>x</a:t>
            </a:r>
            <a:r>
              <a:rPr lang="en-US" altLang="en-US" b="0" baseline="30000"/>
              <a:t>2</a:t>
            </a:r>
            <a:r>
              <a:rPr lang="en-US" altLang="en-US" b="0"/>
              <a:t> </a:t>
            </a:r>
            <a:r>
              <a:rPr lang="en-US" altLang="en-US" b="0">
                <a:latin typeface="Arial" charset="0"/>
              </a:rPr>
              <a:t>–</a:t>
            </a:r>
            <a:r>
              <a:rPr lang="en-US" altLang="en-US" b="0"/>
              <a:t> 10</a:t>
            </a:r>
            <a:r>
              <a:rPr lang="en-US" altLang="en-US" b="0" i="1"/>
              <a:t>x</a:t>
            </a:r>
            <a:r>
              <a:rPr lang="en-US" altLang="en-US" b="0"/>
              <a:t> + 14 is not a perfect-square trinomial.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1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8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8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8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5" grpId="0"/>
      <p:bldP spid="181269" grpId="0"/>
      <p:bldP spid="181270" grpId="0"/>
      <p:bldP spid="181274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1443870</TotalTime>
  <Words>2354</Words>
  <Application>Microsoft Office PowerPoint</Application>
  <PresentationFormat>On-screen Show (4:3)</PresentationFormat>
  <Paragraphs>339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6" baseType="lpstr">
      <vt:lpstr>Verdana</vt:lpstr>
      <vt:lpstr>Arial</vt:lpstr>
      <vt:lpstr>Arial Black</vt:lpstr>
      <vt:lpstr>Symbol</vt:lpstr>
      <vt:lpstr>Arial MT Bl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Holt, Rinehart and Winston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HRW</dc:creator>
  <cp:lastModifiedBy>Trenton Murphey</cp:lastModifiedBy>
  <cp:revision>120</cp:revision>
  <dcterms:created xsi:type="dcterms:W3CDTF">2002-10-14T18:20:28Z</dcterms:created>
  <dcterms:modified xsi:type="dcterms:W3CDTF">2014-04-02T19:57:06Z</dcterms:modified>
</cp:coreProperties>
</file>