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sldIdLst>
    <p:sldId id="257" r:id="rId2"/>
    <p:sldId id="260" r:id="rId3"/>
    <p:sldId id="262" r:id="rId4"/>
    <p:sldId id="269" r:id="rId5"/>
    <p:sldId id="279" r:id="rId6"/>
    <p:sldId id="280" r:id="rId7"/>
    <p:sldId id="266" r:id="rId8"/>
    <p:sldId id="281" r:id="rId9"/>
    <p:sldId id="296" r:id="rId10"/>
    <p:sldId id="297" r:id="rId11"/>
    <p:sldId id="289" r:id="rId12"/>
    <p:sldId id="290" r:id="rId13"/>
    <p:sldId id="317" r:id="rId14"/>
    <p:sldId id="318" r:id="rId15"/>
    <p:sldId id="294" r:id="rId16"/>
    <p:sldId id="264" r:id="rId17"/>
    <p:sldId id="274" r:id="rId18"/>
    <p:sldId id="282" r:id="rId19"/>
    <p:sldId id="283" r:id="rId20"/>
    <p:sldId id="284" r:id="rId21"/>
    <p:sldId id="285" r:id="rId22"/>
    <p:sldId id="286" r:id="rId23"/>
    <p:sldId id="298" r:id="rId24"/>
    <p:sldId id="299" r:id="rId25"/>
    <p:sldId id="300" r:id="rId26"/>
    <p:sldId id="301" r:id="rId27"/>
    <p:sldId id="302" r:id="rId28"/>
    <p:sldId id="303" r:id="rId29"/>
    <p:sldId id="295" r:id="rId30"/>
    <p:sldId id="304" r:id="rId31"/>
    <p:sldId id="319" r:id="rId32"/>
    <p:sldId id="275" r:id="rId33"/>
    <p:sldId id="287" r:id="rId34"/>
    <p:sldId id="288" r:id="rId35"/>
    <p:sldId id="311" r:id="rId36"/>
    <p:sldId id="312" r:id="rId37"/>
    <p:sldId id="313" r:id="rId38"/>
    <p:sldId id="314" r:id="rId39"/>
    <p:sldId id="315" r:id="rId40"/>
    <p:sldId id="316" r:id="rId41"/>
    <p:sldId id="291" r:id="rId42"/>
    <p:sldId id="292" r:id="rId43"/>
    <p:sldId id="306" r:id="rId44"/>
    <p:sldId id="293" r:id="rId45"/>
    <p:sldId id="310" r:id="rId46"/>
    <p:sldId id="307" r:id="rId47"/>
    <p:sldId id="308" r:id="rId48"/>
    <p:sldId id="309" r:id="rId49"/>
    <p:sldId id="268" r:id="rId50"/>
    <p:sldId id="305" r:id="rId51"/>
  </p:sldIdLst>
  <p:sldSz cx="9144000" cy="6858000" type="screen4x3"/>
  <p:notesSz cx="6858000" cy="9144000"/>
  <p:custDataLst>
    <p:tags r:id="rId53"/>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00CC66"/>
    <a:srgbClr val="3333FF"/>
    <a:srgbClr val="FF0000"/>
    <a:srgbClr val="006699"/>
    <a:srgbClr val="FFFF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02" autoAdjust="0"/>
    <p:restoredTop sz="95678" autoAdjust="0"/>
  </p:normalViewPr>
  <p:slideViewPr>
    <p:cSldViewPr>
      <p:cViewPr>
        <p:scale>
          <a:sx n="75" d="100"/>
          <a:sy n="75" d="100"/>
        </p:scale>
        <p:origin x="-192" y="-144"/>
      </p:cViewPr>
      <p:guideLst>
        <p:guide orient="horz" pos="2160"/>
        <p:guide orient="horz" pos="624"/>
        <p:guide pos="2880"/>
      </p:guideLst>
    </p:cSldViewPr>
  </p:slideViewPr>
  <p:notesTextViewPr>
    <p:cViewPr>
      <p:scale>
        <a:sx n="100" d="100"/>
        <a:sy n="100" d="100"/>
      </p:scale>
      <p:origin x="0" y="0"/>
    </p:cViewPr>
  </p:notesTextViewPr>
  <p:sorterViewPr>
    <p:cViewPr>
      <p:scale>
        <a:sx n="66" d="100"/>
        <a:sy n="66" d="100"/>
      </p:scale>
      <p:origin x="0" y="5244"/>
    </p:cViewPr>
  </p:sorterViewPr>
  <p:notesViewPr>
    <p:cSldViewPr>
      <p:cViewPr varScale="1">
        <p:scale>
          <a:sx n="50" d="100"/>
          <a:sy n="50" d="100"/>
        </p:scale>
        <p:origin x="-199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57.wmf"/><Relationship Id="rId2" Type="http://schemas.openxmlformats.org/officeDocument/2006/relationships/image" Target="../media/image19.wmf"/><Relationship Id="rId1" Type="http://schemas.openxmlformats.org/officeDocument/2006/relationships/image" Target="../media/image54.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1.wmf"/><Relationship Id="rId1" Type="http://schemas.openxmlformats.org/officeDocument/2006/relationships/image" Target="../media/image1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39.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5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atin typeface="Arial" pitchFamily="34" charset="0"/>
              </a:defRPr>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atin typeface="Arial" pitchFamily="34" charset="0"/>
              </a:defRPr>
            </a:lvl1pPr>
          </a:lstStyle>
          <a:p>
            <a:pPr>
              <a:defRPr/>
            </a:pPr>
            <a:endParaRPr lang="en-US"/>
          </a:p>
        </p:txBody>
      </p:sp>
      <p:sp>
        <p:nvSpPr>
          <p:cNvPr id="5325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atin typeface="Arial" pitchFamily="34" charset="0"/>
              </a:defRPr>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atin typeface="Arial" pitchFamily="34" charset="0"/>
              </a:defRPr>
            </a:lvl1pPr>
          </a:lstStyle>
          <a:p>
            <a:pPr>
              <a:defRPr/>
            </a:pPr>
            <a:fld id="{4269C8F2-0516-4A1A-8921-A5BB577F1942}" type="slidenum">
              <a:rPr lang="en-US"/>
              <a:pPr>
                <a:defRPr/>
              </a:pPr>
              <a:t>‹#›</a:t>
            </a:fld>
            <a:endParaRPr lang="en-US"/>
          </a:p>
        </p:txBody>
      </p:sp>
    </p:spTree>
    <p:extLst>
      <p:ext uri="{BB962C8B-B14F-4D97-AF65-F5344CB8AC3E}">
        <p14:creationId xmlns:p14="http://schemas.microsoft.com/office/powerpoint/2010/main" val="2369923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BF955EE-57D6-4F3D-B2A6-5FA79F2C07F1}" type="slidenum">
              <a:rPr lang="en-US" altLang="en-US"/>
              <a:pPr eaLnBrk="1" hangingPunct="1"/>
              <a:t>1</a:t>
            </a:fld>
            <a:endParaRPr lang="en-US" altLang="en-US"/>
          </a:p>
        </p:txBody>
      </p:sp>
      <p:sp>
        <p:nvSpPr>
          <p:cNvPr id="54275" name="Rectangle 2"/>
          <p:cNvSpPr>
            <a:spLocks noRot="1" noChangeArrowheads="1" noTextEdit="1"/>
          </p:cNvSpPr>
          <p:nvPr>
            <p:ph type="sldImg"/>
          </p:nvPr>
        </p:nvSpPr>
        <p:spPr>
          <a:ln/>
        </p:spPr>
      </p:sp>
      <p:sp>
        <p:nvSpPr>
          <p:cNvPr id="54276"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2353B88-4A0D-4BF2-B94B-A1DCE16ECDF1}" type="slidenum">
              <a:rPr lang="en-US" altLang="en-US"/>
              <a:pPr eaLnBrk="1" hangingPunct="1"/>
              <a:t>10</a:t>
            </a:fld>
            <a:endParaRPr lang="en-US" altLang="en-US"/>
          </a:p>
        </p:txBody>
      </p:sp>
      <p:sp>
        <p:nvSpPr>
          <p:cNvPr id="63491" name="Rectangle 2"/>
          <p:cNvSpPr>
            <a:spLocks noRot="1" noChangeArrowheads="1" noTextEdit="1"/>
          </p:cNvSpPr>
          <p:nvPr>
            <p:ph type="sldImg"/>
          </p:nvPr>
        </p:nvSpPr>
        <p:spPr>
          <a:ln/>
        </p:spPr>
      </p:sp>
      <p:sp>
        <p:nvSpPr>
          <p:cNvPr id="63492"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9FE9610-6E51-46A9-B0A7-DC20EB01BB5F}" type="slidenum">
              <a:rPr lang="en-US" altLang="en-US"/>
              <a:pPr eaLnBrk="1" hangingPunct="1"/>
              <a:t>11</a:t>
            </a:fld>
            <a:endParaRPr lang="en-US" altLang="en-US"/>
          </a:p>
        </p:txBody>
      </p:sp>
      <p:sp>
        <p:nvSpPr>
          <p:cNvPr id="64515" name="Rectangle 2"/>
          <p:cNvSpPr>
            <a:spLocks noRot="1" noChangeArrowheads="1" noTextEdit="1"/>
          </p:cNvSpPr>
          <p:nvPr>
            <p:ph type="sldImg"/>
          </p:nvPr>
        </p:nvSpPr>
        <p:spPr>
          <a:ln/>
        </p:spPr>
      </p:sp>
      <p:sp>
        <p:nvSpPr>
          <p:cNvPr id="64516"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5772971-8623-4001-9892-F811456DEF72}" type="slidenum">
              <a:rPr lang="en-US" altLang="en-US"/>
              <a:pPr eaLnBrk="1" hangingPunct="1"/>
              <a:t>12</a:t>
            </a:fld>
            <a:endParaRPr lang="en-US" altLang="en-US"/>
          </a:p>
        </p:txBody>
      </p:sp>
      <p:sp>
        <p:nvSpPr>
          <p:cNvPr id="65539" name="Rectangle 2"/>
          <p:cNvSpPr>
            <a:spLocks noRot="1" noChangeArrowheads="1" noTextEdit="1"/>
          </p:cNvSpPr>
          <p:nvPr>
            <p:ph type="sldImg"/>
          </p:nvPr>
        </p:nvSpPr>
        <p:spPr>
          <a:ln/>
        </p:spPr>
      </p:sp>
      <p:sp>
        <p:nvSpPr>
          <p:cNvPr id="65540"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B8A0D1B-EFA1-4CC9-8691-406730941C1D}" type="slidenum">
              <a:rPr lang="en-US" altLang="en-US"/>
              <a:pPr eaLnBrk="1" hangingPunct="1"/>
              <a:t>13</a:t>
            </a:fld>
            <a:endParaRPr lang="en-US" altLang="en-US"/>
          </a:p>
        </p:txBody>
      </p:sp>
      <p:sp>
        <p:nvSpPr>
          <p:cNvPr id="66563" name="Rectangle 2"/>
          <p:cNvSpPr>
            <a:spLocks noRot="1" noChangeArrowheads="1" noTextEdit="1"/>
          </p:cNvSpPr>
          <p:nvPr>
            <p:ph type="sldImg"/>
          </p:nvPr>
        </p:nvSpPr>
        <p:spPr>
          <a:ln/>
        </p:spPr>
      </p:sp>
      <p:sp>
        <p:nvSpPr>
          <p:cNvPr id="66564"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8F97D38-87A0-4E23-A39E-A8F861A5A4C4}" type="slidenum">
              <a:rPr lang="en-US" altLang="en-US"/>
              <a:pPr eaLnBrk="1" hangingPunct="1"/>
              <a:t>14</a:t>
            </a:fld>
            <a:endParaRPr lang="en-US" altLang="en-US"/>
          </a:p>
        </p:txBody>
      </p:sp>
      <p:sp>
        <p:nvSpPr>
          <p:cNvPr id="67587" name="Rectangle 2"/>
          <p:cNvSpPr>
            <a:spLocks noRot="1" noChangeArrowheads="1" noTextEdit="1"/>
          </p:cNvSpPr>
          <p:nvPr>
            <p:ph type="sldImg"/>
          </p:nvPr>
        </p:nvSpPr>
        <p:spPr>
          <a:ln/>
        </p:spPr>
      </p:sp>
      <p:sp>
        <p:nvSpPr>
          <p:cNvPr id="67588"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3DEB7BE-3EC8-414D-A1A1-3B0C8BA730E9}" type="slidenum">
              <a:rPr lang="en-US" altLang="en-US"/>
              <a:pPr eaLnBrk="1" hangingPunct="1"/>
              <a:t>15</a:t>
            </a:fld>
            <a:endParaRPr lang="en-US" altLang="en-US"/>
          </a:p>
        </p:txBody>
      </p:sp>
      <p:sp>
        <p:nvSpPr>
          <p:cNvPr id="68611" name="Rectangle 2"/>
          <p:cNvSpPr>
            <a:spLocks noRot="1" noChangeArrowheads="1" noTextEdit="1"/>
          </p:cNvSpPr>
          <p:nvPr>
            <p:ph type="sldImg"/>
          </p:nvPr>
        </p:nvSpPr>
        <p:spPr>
          <a:ln/>
        </p:spPr>
      </p:sp>
      <p:sp>
        <p:nvSpPr>
          <p:cNvPr id="68612"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50BBB00-E2FC-4AE9-9744-CC9BC69C5FAC}" type="slidenum">
              <a:rPr lang="en-US" altLang="en-US"/>
              <a:pPr eaLnBrk="1" hangingPunct="1"/>
              <a:t>16</a:t>
            </a:fld>
            <a:endParaRPr lang="en-US" altLang="en-US"/>
          </a:p>
        </p:txBody>
      </p:sp>
      <p:sp>
        <p:nvSpPr>
          <p:cNvPr id="69635" name="Rectangle 2"/>
          <p:cNvSpPr>
            <a:spLocks noRot="1" noChangeArrowheads="1" noTextEdit="1"/>
          </p:cNvSpPr>
          <p:nvPr>
            <p:ph type="sldImg"/>
          </p:nvPr>
        </p:nvSpPr>
        <p:spPr>
          <a:ln/>
        </p:spPr>
      </p:sp>
      <p:sp>
        <p:nvSpPr>
          <p:cNvPr id="69636"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8EE43E0-9F7B-4856-A3FE-A58FC66CF3D7}" type="slidenum">
              <a:rPr lang="en-US" altLang="en-US"/>
              <a:pPr eaLnBrk="1" hangingPunct="1"/>
              <a:t>17</a:t>
            </a:fld>
            <a:endParaRPr lang="en-US" altLang="en-US"/>
          </a:p>
        </p:txBody>
      </p:sp>
      <p:sp>
        <p:nvSpPr>
          <p:cNvPr id="70659" name="Rectangle 2"/>
          <p:cNvSpPr>
            <a:spLocks noRot="1" noChangeArrowheads="1" noTextEdit="1"/>
          </p:cNvSpPr>
          <p:nvPr>
            <p:ph type="sldImg"/>
          </p:nvPr>
        </p:nvSpPr>
        <p:spPr>
          <a:ln/>
        </p:spPr>
      </p:sp>
      <p:sp>
        <p:nvSpPr>
          <p:cNvPr id="70660"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84F3DA-1C64-4AED-81CB-28A265A938BA}" type="slidenum">
              <a:rPr lang="en-US" altLang="en-US"/>
              <a:pPr eaLnBrk="1" hangingPunct="1"/>
              <a:t>18</a:t>
            </a:fld>
            <a:endParaRPr lang="en-US" altLang="en-US"/>
          </a:p>
        </p:txBody>
      </p:sp>
      <p:sp>
        <p:nvSpPr>
          <p:cNvPr id="71683" name="Rectangle 2"/>
          <p:cNvSpPr>
            <a:spLocks noRot="1" noChangeArrowheads="1" noTextEdit="1"/>
          </p:cNvSpPr>
          <p:nvPr>
            <p:ph type="sldImg"/>
          </p:nvPr>
        </p:nvSpPr>
        <p:spPr>
          <a:ln/>
        </p:spPr>
      </p:sp>
      <p:sp>
        <p:nvSpPr>
          <p:cNvPr id="71684"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843E903-2F02-4E62-A8F8-55A1A1E113BB}" type="slidenum">
              <a:rPr lang="en-US" altLang="en-US"/>
              <a:pPr eaLnBrk="1" hangingPunct="1"/>
              <a:t>19</a:t>
            </a:fld>
            <a:endParaRPr lang="en-US" altLang="en-US"/>
          </a:p>
        </p:txBody>
      </p:sp>
      <p:sp>
        <p:nvSpPr>
          <p:cNvPr id="72707" name="Rectangle 2"/>
          <p:cNvSpPr>
            <a:spLocks noRot="1" noChangeArrowheads="1" noTextEdit="1"/>
          </p:cNvSpPr>
          <p:nvPr>
            <p:ph type="sldImg"/>
          </p:nvPr>
        </p:nvSpPr>
        <p:spPr>
          <a:ln/>
        </p:spPr>
      </p:sp>
      <p:sp>
        <p:nvSpPr>
          <p:cNvPr id="72708"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8B47242-5415-44C8-B773-42E84873D44F}" type="slidenum">
              <a:rPr lang="en-US" altLang="en-US"/>
              <a:pPr eaLnBrk="1" hangingPunct="1"/>
              <a:t>2</a:t>
            </a:fld>
            <a:endParaRPr lang="en-US" altLang="en-US"/>
          </a:p>
        </p:txBody>
      </p:sp>
      <p:sp>
        <p:nvSpPr>
          <p:cNvPr id="55299" name="Rectangle 2"/>
          <p:cNvSpPr>
            <a:spLocks noRot="1" noChangeArrowheads="1" noTextEdit="1"/>
          </p:cNvSpPr>
          <p:nvPr>
            <p:ph type="sldImg"/>
          </p:nvPr>
        </p:nvSpPr>
        <p:spPr>
          <a:ln/>
        </p:spPr>
      </p:sp>
      <p:sp>
        <p:nvSpPr>
          <p:cNvPr id="55300"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3AE6DD5-EDA2-41C5-A37A-9214CF99F235}" type="slidenum">
              <a:rPr lang="en-US" altLang="en-US"/>
              <a:pPr eaLnBrk="1" hangingPunct="1"/>
              <a:t>20</a:t>
            </a:fld>
            <a:endParaRPr lang="en-US" altLang="en-US"/>
          </a:p>
        </p:txBody>
      </p:sp>
      <p:sp>
        <p:nvSpPr>
          <p:cNvPr id="73731" name="Rectangle 2"/>
          <p:cNvSpPr>
            <a:spLocks noRot="1" noChangeArrowheads="1" noTextEdit="1"/>
          </p:cNvSpPr>
          <p:nvPr>
            <p:ph type="sldImg"/>
          </p:nvPr>
        </p:nvSpPr>
        <p:spPr>
          <a:ln/>
        </p:spPr>
      </p:sp>
      <p:sp>
        <p:nvSpPr>
          <p:cNvPr id="73732"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96F865D-77BC-45DF-840E-CF32A571ED3D}" type="slidenum">
              <a:rPr lang="en-US" altLang="en-US"/>
              <a:pPr eaLnBrk="1" hangingPunct="1"/>
              <a:t>21</a:t>
            </a:fld>
            <a:endParaRPr lang="en-US" altLang="en-US"/>
          </a:p>
        </p:txBody>
      </p:sp>
      <p:sp>
        <p:nvSpPr>
          <p:cNvPr id="74755" name="Rectangle 2"/>
          <p:cNvSpPr>
            <a:spLocks noRot="1" noChangeArrowheads="1" noTextEdit="1"/>
          </p:cNvSpPr>
          <p:nvPr>
            <p:ph type="sldImg"/>
          </p:nvPr>
        </p:nvSpPr>
        <p:spPr>
          <a:ln/>
        </p:spPr>
      </p:sp>
      <p:sp>
        <p:nvSpPr>
          <p:cNvPr id="74756"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2AA3330-543C-4A2F-8B5F-DD53E0C47048}" type="slidenum">
              <a:rPr lang="en-US" altLang="en-US"/>
              <a:pPr eaLnBrk="1" hangingPunct="1"/>
              <a:t>22</a:t>
            </a:fld>
            <a:endParaRPr lang="en-US" altLang="en-US"/>
          </a:p>
        </p:txBody>
      </p:sp>
      <p:sp>
        <p:nvSpPr>
          <p:cNvPr id="75779" name="Rectangle 2"/>
          <p:cNvSpPr>
            <a:spLocks noRot="1" noChangeArrowheads="1" noTextEdit="1"/>
          </p:cNvSpPr>
          <p:nvPr>
            <p:ph type="sldImg"/>
          </p:nvPr>
        </p:nvSpPr>
        <p:spPr>
          <a:ln/>
        </p:spPr>
      </p:sp>
      <p:sp>
        <p:nvSpPr>
          <p:cNvPr id="75780"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D826BE0-5283-4C6F-9103-A34D00C88103}" type="slidenum">
              <a:rPr lang="en-US" altLang="en-US"/>
              <a:pPr eaLnBrk="1" hangingPunct="1"/>
              <a:t>23</a:t>
            </a:fld>
            <a:endParaRPr lang="en-US" altLang="en-US"/>
          </a:p>
        </p:txBody>
      </p:sp>
      <p:sp>
        <p:nvSpPr>
          <p:cNvPr id="76803" name="Rectangle 2"/>
          <p:cNvSpPr>
            <a:spLocks noRot="1" noChangeArrowheads="1" noTextEdit="1"/>
          </p:cNvSpPr>
          <p:nvPr>
            <p:ph type="sldImg"/>
          </p:nvPr>
        </p:nvSpPr>
        <p:spPr>
          <a:ln/>
        </p:spPr>
      </p:sp>
      <p:sp>
        <p:nvSpPr>
          <p:cNvPr id="76804"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AD5E51D-1695-4C39-A57C-9D0A5E1F7905}" type="slidenum">
              <a:rPr lang="en-US" altLang="en-US"/>
              <a:pPr eaLnBrk="1" hangingPunct="1"/>
              <a:t>24</a:t>
            </a:fld>
            <a:endParaRPr lang="en-US" altLang="en-US"/>
          </a:p>
        </p:txBody>
      </p:sp>
      <p:sp>
        <p:nvSpPr>
          <p:cNvPr id="77827" name="Rectangle 2"/>
          <p:cNvSpPr>
            <a:spLocks noRot="1" noChangeArrowheads="1" noTextEdit="1"/>
          </p:cNvSpPr>
          <p:nvPr>
            <p:ph type="sldImg"/>
          </p:nvPr>
        </p:nvSpPr>
        <p:spPr>
          <a:ln/>
        </p:spPr>
      </p:sp>
      <p:sp>
        <p:nvSpPr>
          <p:cNvPr id="77828"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B0B80F0-381E-4678-B426-F6DA06C0C88A}" type="slidenum">
              <a:rPr lang="en-US" altLang="en-US"/>
              <a:pPr eaLnBrk="1" hangingPunct="1"/>
              <a:t>25</a:t>
            </a:fld>
            <a:endParaRPr lang="en-US" altLang="en-US"/>
          </a:p>
        </p:txBody>
      </p:sp>
      <p:sp>
        <p:nvSpPr>
          <p:cNvPr id="78851" name="Rectangle 2"/>
          <p:cNvSpPr>
            <a:spLocks noRot="1" noChangeArrowheads="1" noTextEdit="1"/>
          </p:cNvSpPr>
          <p:nvPr>
            <p:ph type="sldImg"/>
          </p:nvPr>
        </p:nvSpPr>
        <p:spPr>
          <a:ln/>
        </p:spPr>
      </p:sp>
      <p:sp>
        <p:nvSpPr>
          <p:cNvPr id="78852"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833B4AD-5527-44DF-B1A0-1725A3F8E7F5}" type="slidenum">
              <a:rPr lang="en-US" altLang="en-US"/>
              <a:pPr eaLnBrk="1" hangingPunct="1"/>
              <a:t>26</a:t>
            </a:fld>
            <a:endParaRPr lang="en-US" altLang="en-US"/>
          </a:p>
        </p:txBody>
      </p:sp>
      <p:sp>
        <p:nvSpPr>
          <p:cNvPr id="79875" name="Rectangle 2"/>
          <p:cNvSpPr>
            <a:spLocks noRot="1" noChangeArrowheads="1" noTextEdit="1"/>
          </p:cNvSpPr>
          <p:nvPr>
            <p:ph type="sldImg"/>
          </p:nvPr>
        </p:nvSpPr>
        <p:spPr>
          <a:ln/>
        </p:spPr>
      </p:sp>
      <p:sp>
        <p:nvSpPr>
          <p:cNvPr id="79876"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9C63553-CDB8-4A5D-A07A-13B15C267D9B}" type="slidenum">
              <a:rPr lang="en-US" altLang="en-US"/>
              <a:pPr eaLnBrk="1" hangingPunct="1"/>
              <a:t>27</a:t>
            </a:fld>
            <a:endParaRPr lang="en-US" altLang="en-US"/>
          </a:p>
        </p:txBody>
      </p:sp>
      <p:sp>
        <p:nvSpPr>
          <p:cNvPr id="80899" name="Rectangle 2"/>
          <p:cNvSpPr>
            <a:spLocks noRot="1" noChangeArrowheads="1" noTextEdit="1"/>
          </p:cNvSpPr>
          <p:nvPr>
            <p:ph type="sldImg"/>
          </p:nvPr>
        </p:nvSpPr>
        <p:spPr>
          <a:ln/>
        </p:spPr>
      </p:sp>
      <p:sp>
        <p:nvSpPr>
          <p:cNvPr id="80900"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A76F27-1741-4B45-8F9B-A7632F58B596}" type="slidenum">
              <a:rPr lang="en-US" altLang="en-US"/>
              <a:pPr eaLnBrk="1" hangingPunct="1"/>
              <a:t>28</a:t>
            </a:fld>
            <a:endParaRPr lang="en-US" altLang="en-US"/>
          </a:p>
        </p:txBody>
      </p:sp>
      <p:sp>
        <p:nvSpPr>
          <p:cNvPr id="81923" name="Rectangle 2"/>
          <p:cNvSpPr>
            <a:spLocks noRot="1" noChangeArrowheads="1" noTextEdit="1"/>
          </p:cNvSpPr>
          <p:nvPr>
            <p:ph type="sldImg"/>
          </p:nvPr>
        </p:nvSpPr>
        <p:spPr>
          <a:ln/>
        </p:spPr>
      </p:sp>
      <p:sp>
        <p:nvSpPr>
          <p:cNvPr id="81924"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774E312-95B4-4241-BABC-9C86952BDD31}" type="slidenum">
              <a:rPr lang="en-US" altLang="en-US"/>
              <a:pPr eaLnBrk="1" hangingPunct="1"/>
              <a:t>29</a:t>
            </a:fld>
            <a:endParaRPr lang="en-US" altLang="en-US"/>
          </a:p>
        </p:txBody>
      </p:sp>
      <p:sp>
        <p:nvSpPr>
          <p:cNvPr id="82947" name="Rectangle 2"/>
          <p:cNvSpPr>
            <a:spLocks noRot="1" noChangeArrowheads="1" noTextEdit="1"/>
          </p:cNvSpPr>
          <p:nvPr>
            <p:ph type="sldImg"/>
          </p:nvPr>
        </p:nvSpPr>
        <p:spPr>
          <a:ln/>
        </p:spPr>
      </p:sp>
      <p:sp>
        <p:nvSpPr>
          <p:cNvPr id="82948"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7461AF9-18E6-42CB-B0BE-4BBD2DD6CEC5}" type="slidenum">
              <a:rPr lang="en-US" altLang="en-US"/>
              <a:pPr eaLnBrk="1" hangingPunct="1"/>
              <a:t>3</a:t>
            </a:fld>
            <a:endParaRPr lang="en-US" altLang="en-US"/>
          </a:p>
        </p:txBody>
      </p:sp>
      <p:sp>
        <p:nvSpPr>
          <p:cNvPr id="56323" name="Rectangle 2"/>
          <p:cNvSpPr>
            <a:spLocks noRot="1" noChangeArrowheads="1" noTextEdit="1"/>
          </p:cNvSpPr>
          <p:nvPr>
            <p:ph type="sldImg"/>
          </p:nvPr>
        </p:nvSpPr>
        <p:spPr>
          <a:ln/>
        </p:spPr>
      </p:sp>
      <p:sp>
        <p:nvSpPr>
          <p:cNvPr id="56324"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E24B6FA-AE02-43D0-92FE-1B3462A435A6}" type="slidenum">
              <a:rPr lang="en-US" altLang="en-US"/>
              <a:pPr eaLnBrk="1" hangingPunct="1"/>
              <a:t>30</a:t>
            </a:fld>
            <a:endParaRPr lang="en-US" altLang="en-US"/>
          </a:p>
        </p:txBody>
      </p:sp>
      <p:sp>
        <p:nvSpPr>
          <p:cNvPr id="83971" name="Rectangle 2"/>
          <p:cNvSpPr>
            <a:spLocks noRot="1" noChangeArrowheads="1" noTextEdit="1"/>
          </p:cNvSpPr>
          <p:nvPr>
            <p:ph type="sldImg"/>
          </p:nvPr>
        </p:nvSpPr>
        <p:spPr>
          <a:ln/>
        </p:spPr>
      </p:sp>
      <p:sp>
        <p:nvSpPr>
          <p:cNvPr id="83972"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3D21CEB-A873-4D4A-8CDF-E27796183A93}" type="slidenum">
              <a:rPr lang="en-US" altLang="en-US"/>
              <a:pPr eaLnBrk="1" hangingPunct="1"/>
              <a:t>31</a:t>
            </a:fld>
            <a:endParaRPr lang="en-US" altLang="en-US"/>
          </a:p>
        </p:txBody>
      </p:sp>
      <p:sp>
        <p:nvSpPr>
          <p:cNvPr id="84995" name="Rectangle 2"/>
          <p:cNvSpPr>
            <a:spLocks noRot="1" noChangeArrowheads="1" noTextEdit="1"/>
          </p:cNvSpPr>
          <p:nvPr>
            <p:ph type="sldImg"/>
          </p:nvPr>
        </p:nvSpPr>
        <p:spPr>
          <a:ln/>
        </p:spPr>
      </p:sp>
      <p:sp>
        <p:nvSpPr>
          <p:cNvPr id="84996"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18A6BE9-B6BE-48D5-B471-85402F3CE9F1}" type="slidenum">
              <a:rPr lang="en-US" altLang="en-US"/>
              <a:pPr eaLnBrk="1" hangingPunct="1"/>
              <a:t>32</a:t>
            </a:fld>
            <a:endParaRPr lang="en-US" altLang="en-US"/>
          </a:p>
        </p:txBody>
      </p:sp>
      <p:sp>
        <p:nvSpPr>
          <p:cNvPr id="86019" name="Rectangle 2"/>
          <p:cNvSpPr>
            <a:spLocks noRot="1" noChangeArrowheads="1" noTextEdit="1"/>
          </p:cNvSpPr>
          <p:nvPr>
            <p:ph type="sldImg"/>
          </p:nvPr>
        </p:nvSpPr>
        <p:spPr>
          <a:ln/>
        </p:spPr>
      </p:sp>
      <p:sp>
        <p:nvSpPr>
          <p:cNvPr id="86020"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6F6E158-20AE-40F3-AF1C-6AACAD0F0515}" type="slidenum">
              <a:rPr lang="en-US" altLang="en-US"/>
              <a:pPr eaLnBrk="1" hangingPunct="1"/>
              <a:t>33</a:t>
            </a:fld>
            <a:endParaRPr lang="en-US" altLang="en-US"/>
          </a:p>
        </p:txBody>
      </p:sp>
      <p:sp>
        <p:nvSpPr>
          <p:cNvPr id="87043" name="Rectangle 2"/>
          <p:cNvSpPr>
            <a:spLocks noRot="1" noChangeArrowheads="1" noTextEdit="1"/>
          </p:cNvSpPr>
          <p:nvPr>
            <p:ph type="sldImg"/>
          </p:nvPr>
        </p:nvSpPr>
        <p:spPr>
          <a:ln/>
        </p:spPr>
      </p:sp>
      <p:sp>
        <p:nvSpPr>
          <p:cNvPr id="87044"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79F55A4-B22D-4812-953C-0BF2EADDDB96}" type="slidenum">
              <a:rPr lang="en-US" altLang="en-US"/>
              <a:pPr eaLnBrk="1" hangingPunct="1"/>
              <a:t>34</a:t>
            </a:fld>
            <a:endParaRPr lang="en-US" altLang="en-US"/>
          </a:p>
        </p:txBody>
      </p:sp>
      <p:sp>
        <p:nvSpPr>
          <p:cNvPr id="88067" name="Rectangle 2"/>
          <p:cNvSpPr>
            <a:spLocks noRot="1" noChangeArrowheads="1" noTextEdit="1"/>
          </p:cNvSpPr>
          <p:nvPr>
            <p:ph type="sldImg"/>
          </p:nvPr>
        </p:nvSpPr>
        <p:spPr>
          <a:ln/>
        </p:spPr>
      </p:sp>
      <p:sp>
        <p:nvSpPr>
          <p:cNvPr id="88068"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9EDBA9C-9DCD-4943-8D1E-280A202AF9E5}" type="slidenum">
              <a:rPr lang="en-US" altLang="en-US"/>
              <a:pPr eaLnBrk="1" hangingPunct="1"/>
              <a:t>35</a:t>
            </a:fld>
            <a:endParaRPr lang="en-US" altLang="en-US"/>
          </a:p>
        </p:txBody>
      </p:sp>
      <p:sp>
        <p:nvSpPr>
          <p:cNvPr id="89091" name="Rectangle 2"/>
          <p:cNvSpPr>
            <a:spLocks noRot="1" noChangeArrowheads="1" noTextEdit="1"/>
          </p:cNvSpPr>
          <p:nvPr>
            <p:ph type="sldImg"/>
          </p:nvPr>
        </p:nvSpPr>
        <p:spPr>
          <a:ln/>
        </p:spPr>
      </p:sp>
      <p:sp>
        <p:nvSpPr>
          <p:cNvPr id="89092"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3AC4423-B5BE-45C3-8B63-07599D24C1DC}" type="slidenum">
              <a:rPr lang="en-US" altLang="en-US"/>
              <a:pPr eaLnBrk="1" hangingPunct="1"/>
              <a:t>36</a:t>
            </a:fld>
            <a:endParaRPr lang="en-US" altLang="en-US"/>
          </a:p>
        </p:txBody>
      </p:sp>
      <p:sp>
        <p:nvSpPr>
          <p:cNvPr id="90115" name="Rectangle 2"/>
          <p:cNvSpPr>
            <a:spLocks noRot="1" noChangeArrowheads="1" noTextEdit="1"/>
          </p:cNvSpPr>
          <p:nvPr>
            <p:ph type="sldImg"/>
          </p:nvPr>
        </p:nvSpPr>
        <p:spPr>
          <a:ln/>
        </p:spPr>
      </p:sp>
      <p:sp>
        <p:nvSpPr>
          <p:cNvPr id="90116"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4128840-37AB-4E94-8A56-413BB59BAF37}" type="slidenum">
              <a:rPr lang="en-US" altLang="en-US"/>
              <a:pPr eaLnBrk="1" hangingPunct="1"/>
              <a:t>37</a:t>
            </a:fld>
            <a:endParaRPr lang="en-US" altLang="en-US"/>
          </a:p>
        </p:txBody>
      </p:sp>
      <p:sp>
        <p:nvSpPr>
          <p:cNvPr id="91139" name="Rectangle 2"/>
          <p:cNvSpPr>
            <a:spLocks noRot="1" noChangeArrowheads="1" noTextEdit="1"/>
          </p:cNvSpPr>
          <p:nvPr>
            <p:ph type="sldImg"/>
          </p:nvPr>
        </p:nvSpPr>
        <p:spPr>
          <a:ln/>
        </p:spPr>
      </p:sp>
      <p:sp>
        <p:nvSpPr>
          <p:cNvPr id="91140"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73D9D08-C667-46D2-9AF5-9B63B0866283}" type="slidenum">
              <a:rPr lang="en-US" altLang="en-US"/>
              <a:pPr eaLnBrk="1" hangingPunct="1"/>
              <a:t>38</a:t>
            </a:fld>
            <a:endParaRPr lang="en-US" altLang="en-US"/>
          </a:p>
        </p:txBody>
      </p:sp>
      <p:sp>
        <p:nvSpPr>
          <p:cNvPr id="92163" name="Rectangle 2"/>
          <p:cNvSpPr>
            <a:spLocks noRot="1" noChangeArrowheads="1" noTextEdit="1"/>
          </p:cNvSpPr>
          <p:nvPr>
            <p:ph type="sldImg"/>
          </p:nvPr>
        </p:nvSpPr>
        <p:spPr>
          <a:ln/>
        </p:spPr>
      </p:sp>
      <p:sp>
        <p:nvSpPr>
          <p:cNvPr id="92164"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48455C0-693A-47A3-9150-AE9F23F5C3EF}" type="slidenum">
              <a:rPr lang="en-US" altLang="en-US"/>
              <a:pPr eaLnBrk="1" hangingPunct="1"/>
              <a:t>39</a:t>
            </a:fld>
            <a:endParaRPr lang="en-US" altLang="en-US"/>
          </a:p>
        </p:txBody>
      </p:sp>
      <p:sp>
        <p:nvSpPr>
          <p:cNvPr id="93187" name="Rectangle 2"/>
          <p:cNvSpPr>
            <a:spLocks noRot="1" noChangeArrowheads="1" noTextEdit="1"/>
          </p:cNvSpPr>
          <p:nvPr>
            <p:ph type="sldImg"/>
          </p:nvPr>
        </p:nvSpPr>
        <p:spPr>
          <a:ln/>
        </p:spPr>
      </p:sp>
      <p:sp>
        <p:nvSpPr>
          <p:cNvPr id="93188"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CA13062-5E27-410B-AC53-28EE5C1DE5B2}" type="slidenum">
              <a:rPr lang="en-US" altLang="en-US"/>
              <a:pPr eaLnBrk="1" hangingPunct="1"/>
              <a:t>4</a:t>
            </a:fld>
            <a:endParaRPr lang="en-US" altLang="en-US"/>
          </a:p>
        </p:txBody>
      </p:sp>
      <p:sp>
        <p:nvSpPr>
          <p:cNvPr id="57347" name="Rectangle 2"/>
          <p:cNvSpPr>
            <a:spLocks noRot="1" noChangeArrowheads="1" noTextEdit="1"/>
          </p:cNvSpPr>
          <p:nvPr>
            <p:ph type="sldImg"/>
          </p:nvPr>
        </p:nvSpPr>
        <p:spPr>
          <a:ln/>
        </p:spPr>
      </p:sp>
      <p:sp>
        <p:nvSpPr>
          <p:cNvPr id="57348"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A56693D-05EC-47B3-B50C-AC26A4FAC66A}" type="slidenum">
              <a:rPr lang="en-US" altLang="en-US"/>
              <a:pPr eaLnBrk="1" hangingPunct="1"/>
              <a:t>40</a:t>
            </a:fld>
            <a:endParaRPr lang="en-US" altLang="en-US"/>
          </a:p>
        </p:txBody>
      </p:sp>
      <p:sp>
        <p:nvSpPr>
          <p:cNvPr id="94211" name="Rectangle 2"/>
          <p:cNvSpPr>
            <a:spLocks noRot="1" noChangeArrowheads="1" noTextEdit="1"/>
          </p:cNvSpPr>
          <p:nvPr>
            <p:ph type="sldImg"/>
          </p:nvPr>
        </p:nvSpPr>
        <p:spPr>
          <a:ln/>
        </p:spPr>
      </p:sp>
      <p:sp>
        <p:nvSpPr>
          <p:cNvPr id="94212"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2514706-B8C7-4B9A-BC20-F69FDC6F8441}" type="slidenum">
              <a:rPr lang="en-US" altLang="en-US"/>
              <a:pPr eaLnBrk="1" hangingPunct="1"/>
              <a:t>41</a:t>
            </a:fld>
            <a:endParaRPr lang="en-US" altLang="en-US"/>
          </a:p>
        </p:txBody>
      </p:sp>
      <p:sp>
        <p:nvSpPr>
          <p:cNvPr id="95235" name="Rectangle 2"/>
          <p:cNvSpPr>
            <a:spLocks noRot="1" noChangeArrowheads="1" noTextEdit="1"/>
          </p:cNvSpPr>
          <p:nvPr>
            <p:ph type="sldImg"/>
          </p:nvPr>
        </p:nvSpPr>
        <p:spPr>
          <a:ln/>
        </p:spPr>
      </p:sp>
      <p:sp>
        <p:nvSpPr>
          <p:cNvPr id="95236"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18F4477-7903-4FBD-8009-46337A860449}" type="slidenum">
              <a:rPr lang="en-US" altLang="en-US"/>
              <a:pPr eaLnBrk="1" hangingPunct="1"/>
              <a:t>42</a:t>
            </a:fld>
            <a:endParaRPr lang="en-US" altLang="en-US"/>
          </a:p>
        </p:txBody>
      </p:sp>
      <p:sp>
        <p:nvSpPr>
          <p:cNvPr id="96259" name="Rectangle 2"/>
          <p:cNvSpPr>
            <a:spLocks noRot="1" noChangeArrowheads="1" noTextEdit="1"/>
          </p:cNvSpPr>
          <p:nvPr>
            <p:ph type="sldImg"/>
          </p:nvPr>
        </p:nvSpPr>
        <p:spPr>
          <a:ln/>
        </p:spPr>
      </p:sp>
      <p:sp>
        <p:nvSpPr>
          <p:cNvPr id="96260"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CAEC983-67C5-4834-A3AA-DC1C221B1340}" type="slidenum">
              <a:rPr lang="en-US" altLang="en-US"/>
              <a:pPr eaLnBrk="1" hangingPunct="1"/>
              <a:t>43</a:t>
            </a:fld>
            <a:endParaRPr lang="en-US" altLang="en-US"/>
          </a:p>
        </p:txBody>
      </p:sp>
      <p:sp>
        <p:nvSpPr>
          <p:cNvPr id="97283" name="Rectangle 2"/>
          <p:cNvSpPr>
            <a:spLocks noRot="1" noChangeArrowheads="1" noTextEdit="1"/>
          </p:cNvSpPr>
          <p:nvPr>
            <p:ph type="sldImg"/>
          </p:nvPr>
        </p:nvSpPr>
        <p:spPr>
          <a:ln/>
        </p:spPr>
      </p:sp>
      <p:sp>
        <p:nvSpPr>
          <p:cNvPr id="97284"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3A296FF-6450-44FF-90EF-4EB624A37C29}" type="slidenum">
              <a:rPr lang="en-US" altLang="en-US"/>
              <a:pPr eaLnBrk="1" hangingPunct="1"/>
              <a:t>44</a:t>
            </a:fld>
            <a:endParaRPr lang="en-US" altLang="en-US"/>
          </a:p>
        </p:txBody>
      </p:sp>
      <p:sp>
        <p:nvSpPr>
          <p:cNvPr id="98307" name="Rectangle 2"/>
          <p:cNvSpPr>
            <a:spLocks noRot="1" noChangeArrowheads="1" noTextEdit="1"/>
          </p:cNvSpPr>
          <p:nvPr>
            <p:ph type="sldImg"/>
          </p:nvPr>
        </p:nvSpPr>
        <p:spPr>
          <a:ln/>
        </p:spPr>
      </p:sp>
      <p:sp>
        <p:nvSpPr>
          <p:cNvPr id="98308"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2B905C5-AA17-45B4-A328-B61061F646EF}" type="slidenum">
              <a:rPr lang="en-US" altLang="en-US"/>
              <a:pPr eaLnBrk="1" hangingPunct="1"/>
              <a:t>45</a:t>
            </a:fld>
            <a:endParaRPr lang="en-US" altLang="en-US"/>
          </a:p>
        </p:txBody>
      </p:sp>
      <p:sp>
        <p:nvSpPr>
          <p:cNvPr id="99331" name="Rectangle 2"/>
          <p:cNvSpPr>
            <a:spLocks noRot="1" noChangeArrowheads="1" noTextEdit="1"/>
          </p:cNvSpPr>
          <p:nvPr>
            <p:ph type="sldImg"/>
          </p:nvPr>
        </p:nvSpPr>
        <p:spPr>
          <a:ln/>
        </p:spPr>
      </p:sp>
      <p:sp>
        <p:nvSpPr>
          <p:cNvPr id="99332"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64FC261-2840-4546-B27E-0D3CE60D7720}" type="slidenum">
              <a:rPr lang="en-US" altLang="en-US"/>
              <a:pPr eaLnBrk="1" hangingPunct="1"/>
              <a:t>46</a:t>
            </a:fld>
            <a:endParaRPr lang="en-US" altLang="en-US"/>
          </a:p>
        </p:txBody>
      </p:sp>
      <p:sp>
        <p:nvSpPr>
          <p:cNvPr id="100355" name="Rectangle 2"/>
          <p:cNvSpPr>
            <a:spLocks noRot="1" noChangeArrowheads="1" noTextEdit="1"/>
          </p:cNvSpPr>
          <p:nvPr>
            <p:ph type="sldImg"/>
          </p:nvPr>
        </p:nvSpPr>
        <p:spPr>
          <a:ln/>
        </p:spPr>
      </p:sp>
      <p:sp>
        <p:nvSpPr>
          <p:cNvPr id="100356"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C86126D-66C5-46A4-AFC8-7D5A71908715}" type="slidenum">
              <a:rPr lang="en-US" altLang="en-US"/>
              <a:pPr eaLnBrk="1" hangingPunct="1"/>
              <a:t>47</a:t>
            </a:fld>
            <a:endParaRPr lang="en-US" altLang="en-US"/>
          </a:p>
        </p:txBody>
      </p:sp>
      <p:sp>
        <p:nvSpPr>
          <p:cNvPr id="101379" name="Rectangle 2"/>
          <p:cNvSpPr>
            <a:spLocks noRot="1" noChangeArrowheads="1" noTextEdit="1"/>
          </p:cNvSpPr>
          <p:nvPr>
            <p:ph type="sldImg"/>
          </p:nvPr>
        </p:nvSpPr>
        <p:spPr>
          <a:ln/>
        </p:spPr>
      </p:sp>
      <p:sp>
        <p:nvSpPr>
          <p:cNvPr id="101380"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61420E4-B7C0-48B9-AB28-BC03A41BE56A}" type="slidenum">
              <a:rPr lang="en-US" altLang="en-US"/>
              <a:pPr eaLnBrk="1" hangingPunct="1"/>
              <a:t>48</a:t>
            </a:fld>
            <a:endParaRPr lang="en-US" altLang="en-US"/>
          </a:p>
        </p:txBody>
      </p:sp>
      <p:sp>
        <p:nvSpPr>
          <p:cNvPr id="102403" name="Rectangle 2"/>
          <p:cNvSpPr>
            <a:spLocks noRot="1" noChangeArrowheads="1" noTextEdit="1"/>
          </p:cNvSpPr>
          <p:nvPr>
            <p:ph type="sldImg"/>
          </p:nvPr>
        </p:nvSpPr>
        <p:spPr>
          <a:ln/>
        </p:spPr>
      </p:sp>
      <p:sp>
        <p:nvSpPr>
          <p:cNvPr id="102404"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62736C5-E571-4C23-889B-58ED01C82094}" type="slidenum">
              <a:rPr lang="en-US" altLang="en-US"/>
              <a:pPr eaLnBrk="1" hangingPunct="1"/>
              <a:t>49</a:t>
            </a:fld>
            <a:endParaRPr lang="en-US" altLang="en-US"/>
          </a:p>
        </p:txBody>
      </p:sp>
      <p:sp>
        <p:nvSpPr>
          <p:cNvPr id="103427" name="Rectangle 2"/>
          <p:cNvSpPr>
            <a:spLocks noRot="1" noChangeArrowheads="1" noTextEdit="1"/>
          </p:cNvSpPr>
          <p:nvPr>
            <p:ph type="sldImg"/>
          </p:nvPr>
        </p:nvSpPr>
        <p:spPr>
          <a:ln/>
        </p:spPr>
      </p:sp>
      <p:sp>
        <p:nvSpPr>
          <p:cNvPr id="103428" name="Rectangle 3"/>
          <p:cNvSpPr>
            <a:spLocks noGrp="1" noChangeArrowheads="1"/>
          </p:cNvSpPr>
          <p:nvPr>
            <p:ph type="body" idx="1"/>
          </p:nvPr>
        </p:nvSpPr>
        <p:spPr>
          <a:xfrm>
            <a:off x="914400" y="4343400"/>
            <a:ext cx="5029200" cy="4114800"/>
          </a:xfrm>
          <a:noFill/>
        </p:spPr>
        <p:txBody>
          <a:bodyPr/>
          <a:lstStyle/>
          <a:p>
            <a:pPr eaLnBrk="1" hangingPunct="1"/>
            <a:endParaRPr lang="en-US" altLang="en-US"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586FFA9-5103-4425-909F-65802DC1D0E4}" type="slidenum">
              <a:rPr lang="en-US" altLang="en-US"/>
              <a:pPr eaLnBrk="1" hangingPunct="1"/>
              <a:t>5</a:t>
            </a:fld>
            <a:endParaRPr lang="en-US" altLang="en-US"/>
          </a:p>
        </p:txBody>
      </p:sp>
      <p:sp>
        <p:nvSpPr>
          <p:cNvPr id="58371" name="Rectangle 2"/>
          <p:cNvSpPr>
            <a:spLocks noRo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134A519-86C4-4700-A910-1266310406CC}" type="slidenum">
              <a:rPr lang="en-US" altLang="en-US"/>
              <a:pPr eaLnBrk="1" hangingPunct="1"/>
              <a:t>50</a:t>
            </a:fld>
            <a:endParaRPr lang="en-US" altLang="en-US"/>
          </a:p>
        </p:txBody>
      </p:sp>
      <p:sp>
        <p:nvSpPr>
          <p:cNvPr id="104451" name="Rectangle 2"/>
          <p:cNvSpPr>
            <a:spLocks noRot="1" noChangeArrowheads="1" noTextEdit="1"/>
          </p:cNvSpPr>
          <p:nvPr>
            <p:ph type="sldImg"/>
          </p:nvPr>
        </p:nvSpPr>
        <p:spPr>
          <a:ln/>
        </p:spPr>
      </p:sp>
      <p:sp>
        <p:nvSpPr>
          <p:cNvPr id="104452" name="Rectangle 3"/>
          <p:cNvSpPr>
            <a:spLocks noGrp="1" noChangeArrowheads="1"/>
          </p:cNvSpPr>
          <p:nvPr>
            <p:ph type="body" idx="1"/>
          </p:nvPr>
        </p:nvSpPr>
        <p:spPr>
          <a:xfrm>
            <a:off x="914400" y="4343400"/>
            <a:ext cx="5029200" cy="4114800"/>
          </a:xfrm>
          <a:noFill/>
        </p:spPr>
        <p:txBody>
          <a:bodyPr/>
          <a:lstStyle/>
          <a:p>
            <a:pPr eaLnBrk="1" hangingPunct="1"/>
            <a:endParaRPr lang="en-US" altLang="en-US" smtClean="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CD31A26-BB90-4CB9-A33C-21716F82410A}" type="slidenum">
              <a:rPr lang="en-US" altLang="en-US"/>
              <a:pPr eaLnBrk="1" hangingPunct="1"/>
              <a:t>6</a:t>
            </a:fld>
            <a:endParaRPr lang="en-US" altLang="en-US"/>
          </a:p>
        </p:txBody>
      </p:sp>
      <p:sp>
        <p:nvSpPr>
          <p:cNvPr id="59395" name="Rectangle 2"/>
          <p:cNvSpPr>
            <a:spLocks noRot="1" noChangeArrowheads="1" noTextEdit="1"/>
          </p:cNvSpPr>
          <p:nvPr>
            <p:ph type="sldImg"/>
          </p:nvPr>
        </p:nvSpPr>
        <p:spPr>
          <a:ln/>
        </p:spPr>
      </p:sp>
      <p:sp>
        <p:nvSpPr>
          <p:cNvPr id="59396"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681EA2F-4899-4A2D-BFF7-045AD8CF9D64}" type="slidenum">
              <a:rPr lang="en-US" altLang="en-US"/>
              <a:pPr eaLnBrk="1" hangingPunct="1"/>
              <a:t>7</a:t>
            </a:fld>
            <a:endParaRPr lang="en-US" altLang="en-US"/>
          </a:p>
        </p:txBody>
      </p:sp>
      <p:sp>
        <p:nvSpPr>
          <p:cNvPr id="60419" name="Rectangle 2"/>
          <p:cNvSpPr>
            <a:spLocks noRot="1" noChangeArrowheads="1" noTextEdit="1"/>
          </p:cNvSpPr>
          <p:nvPr>
            <p:ph type="sldImg"/>
          </p:nvPr>
        </p:nvSpPr>
        <p:spPr>
          <a:ln/>
        </p:spPr>
      </p:sp>
      <p:sp>
        <p:nvSpPr>
          <p:cNvPr id="60420"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60041AA-3569-41C5-91A4-A5843B7CDFD9}" type="slidenum">
              <a:rPr lang="en-US" altLang="en-US"/>
              <a:pPr eaLnBrk="1" hangingPunct="1"/>
              <a:t>8</a:t>
            </a:fld>
            <a:endParaRPr lang="en-US" altLang="en-US"/>
          </a:p>
        </p:txBody>
      </p:sp>
      <p:sp>
        <p:nvSpPr>
          <p:cNvPr id="61443" name="Rectangle 2"/>
          <p:cNvSpPr>
            <a:spLocks noRot="1" noChangeArrowheads="1" noTextEdit="1"/>
          </p:cNvSpPr>
          <p:nvPr>
            <p:ph type="sldImg"/>
          </p:nvPr>
        </p:nvSpPr>
        <p:spPr>
          <a:ln/>
        </p:spPr>
      </p:sp>
      <p:sp>
        <p:nvSpPr>
          <p:cNvPr id="61444"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75DFD69-BF4F-46B5-B440-5331B0929DBB}" type="slidenum">
              <a:rPr lang="en-US" altLang="en-US"/>
              <a:pPr eaLnBrk="1" hangingPunct="1"/>
              <a:t>9</a:t>
            </a:fld>
            <a:endParaRPr lang="en-US" altLang="en-US"/>
          </a:p>
        </p:txBody>
      </p:sp>
      <p:sp>
        <p:nvSpPr>
          <p:cNvPr id="62467" name="Rectangle 2"/>
          <p:cNvSpPr>
            <a:spLocks noRot="1" noChangeArrowheads="1" noTextEdit="1"/>
          </p:cNvSpPr>
          <p:nvPr>
            <p:ph type="sldImg"/>
          </p:nvPr>
        </p:nvSpPr>
        <p:spPr>
          <a:ln/>
        </p:spPr>
      </p:sp>
      <p:sp>
        <p:nvSpPr>
          <p:cNvPr id="62468"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97D568A-3475-4E4B-8F38-A640394853FC}" type="slidenum">
              <a:rPr lang="en-US"/>
              <a:pPr>
                <a:defRPr/>
              </a:pPr>
              <a:t>‹#›</a:t>
            </a:fld>
            <a:endParaRPr lang="en-US"/>
          </a:p>
        </p:txBody>
      </p:sp>
    </p:spTree>
    <p:extLst>
      <p:ext uri="{BB962C8B-B14F-4D97-AF65-F5344CB8AC3E}">
        <p14:creationId xmlns:p14="http://schemas.microsoft.com/office/powerpoint/2010/main" val="488279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59F8827-826E-42F8-8189-E4FA3170A515}" type="slidenum">
              <a:rPr lang="en-US"/>
              <a:pPr>
                <a:defRPr/>
              </a:pPr>
              <a:t>‹#›</a:t>
            </a:fld>
            <a:endParaRPr lang="en-US"/>
          </a:p>
        </p:txBody>
      </p:sp>
    </p:spTree>
    <p:extLst>
      <p:ext uri="{BB962C8B-B14F-4D97-AF65-F5344CB8AC3E}">
        <p14:creationId xmlns:p14="http://schemas.microsoft.com/office/powerpoint/2010/main" val="1105243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C0CE9E2-38AE-4AF8-AFB3-5B5A3607B673}" type="slidenum">
              <a:rPr lang="en-US"/>
              <a:pPr>
                <a:defRPr/>
              </a:pPr>
              <a:t>‹#›</a:t>
            </a:fld>
            <a:endParaRPr lang="en-US"/>
          </a:p>
        </p:txBody>
      </p:sp>
    </p:spTree>
    <p:extLst>
      <p:ext uri="{BB962C8B-B14F-4D97-AF65-F5344CB8AC3E}">
        <p14:creationId xmlns:p14="http://schemas.microsoft.com/office/powerpoint/2010/main" val="30253689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37FF977-0CC3-4B62-930A-5B5B5D65D34E}" type="slidenum">
              <a:rPr lang="en-US"/>
              <a:pPr>
                <a:defRPr/>
              </a:pPr>
              <a:t>‹#›</a:t>
            </a:fld>
            <a:endParaRPr lang="en-US"/>
          </a:p>
        </p:txBody>
      </p:sp>
    </p:spTree>
    <p:extLst>
      <p:ext uri="{BB962C8B-B14F-4D97-AF65-F5344CB8AC3E}">
        <p14:creationId xmlns:p14="http://schemas.microsoft.com/office/powerpoint/2010/main" val="2313545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E65B226-2809-463F-BBFC-888F63EAA8B8}" type="slidenum">
              <a:rPr lang="en-US"/>
              <a:pPr>
                <a:defRPr/>
              </a:pPr>
              <a:t>‹#›</a:t>
            </a:fld>
            <a:endParaRPr lang="en-US"/>
          </a:p>
        </p:txBody>
      </p:sp>
    </p:spTree>
    <p:extLst>
      <p:ext uri="{BB962C8B-B14F-4D97-AF65-F5344CB8AC3E}">
        <p14:creationId xmlns:p14="http://schemas.microsoft.com/office/powerpoint/2010/main" val="4167959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BD98964-C26E-476A-B8BA-91CF6CAF58BE}" type="slidenum">
              <a:rPr lang="en-US"/>
              <a:pPr>
                <a:defRPr/>
              </a:pPr>
              <a:t>‹#›</a:t>
            </a:fld>
            <a:endParaRPr lang="en-US"/>
          </a:p>
        </p:txBody>
      </p:sp>
    </p:spTree>
    <p:extLst>
      <p:ext uri="{BB962C8B-B14F-4D97-AF65-F5344CB8AC3E}">
        <p14:creationId xmlns:p14="http://schemas.microsoft.com/office/powerpoint/2010/main" val="2248403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281A8E3-1EA3-4EC0-B524-EDACE9DC5A38}" type="slidenum">
              <a:rPr lang="en-US"/>
              <a:pPr>
                <a:defRPr/>
              </a:pPr>
              <a:t>‹#›</a:t>
            </a:fld>
            <a:endParaRPr lang="en-US"/>
          </a:p>
        </p:txBody>
      </p:sp>
    </p:spTree>
    <p:extLst>
      <p:ext uri="{BB962C8B-B14F-4D97-AF65-F5344CB8AC3E}">
        <p14:creationId xmlns:p14="http://schemas.microsoft.com/office/powerpoint/2010/main" val="933973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3A29105-709D-457F-AE7B-EEB60F091356}" type="slidenum">
              <a:rPr lang="en-US"/>
              <a:pPr>
                <a:defRPr/>
              </a:pPr>
              <a:t>‹#›</a:t>
            </a:fld>
            <a:endParaRPr lang="en-US"/>
          </a:p>
        </p:txBody>
      </p:sp>
    </p:spTree>
    <p:extLst>
      <p:ext uri="{BB962C8B-B14F-4D97-AF65-F5344CB8AC3E}">
        <p14:creationId xmlns:p14="http://schemas.microsoft.com/office/powerpoint/2010/main" val="518859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CC31FD9-4B30-40ED-BC12-C84CCE440389}" type="slidenum">
              <a:rPr lang="en-US"/>
              <a:pPr>
                <a:defRPr/>
              </a:pPr>
              <a:t>‹#›</a:t>
            </a:fld>
            <a:endParaRPr lang="en-US"/>
          </a:p>
        </p:txBody>
      </p:sp>
    </p:spTree>
    <p:extLst>
      <p:ext uri="{BB962C8B-B14F-4D97-AF65-F5344CB8AC3E}">
        <p14:creationId xmlns:p14="http://schemas.microsoft.com/office/powerpoint/2010/main" val="1828264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B907B4A-F0A7-4BA8-9DB3-45E1CDE5267D}" type="slidenum">
              <a:rPr lang="en-US"/>
              <a:pPr>
                <a:defRPr/>
              </a:pPr>
              <a:t>‹#›</a:t>
            </a:fld>
            <a:endParaRPr lang="en-US"/>
          </a:p>
        </p:txBody>
      </p:sp>
    </p:spTree>
    <p:extLst>
      <p:ext uri="{BB962C8B-B14F-4D97-AF65-F5344CB8AC3E}">
        <p14:creationId xmlns:p14="http://schemas.microsoft.com/office/powerpoint/2010/main" val="3579561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F733764-0DDB-411F-BC44-7DF38C9C501F}" type="slidenum">
              <a:rPr lang="en-US"/>
              <a:pPr>
                <a:defRPr/>
              </a:pPr>
              <a:t>‹#›</a:t>
            </a:fld>
            <a:endParaRPr lang="en-US"/>
          </a:p>
        </p:txBody>
      </p:sp>
    </p:spTree>
    <p:extLst>
      <p:ext uri="{BB962C8B-B14F-4D97-AF65-F5344CB8AC3E}">
        <p14:creationId xmlns:p14="http://schemas.microsoft.com/office/powerpoint/2010/main" val="664215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1F26D8F-505F-4A93-BE1D-576344B7B8BC}" type="slidenum">
              <a:rPr lang="en-US"/>
              <a:pPr>
                <a:defRPr/>
              </a:pPr>
              <a:t>‹#›</a:t>
            </a:fld>
            <a:endParaRPr lang="en-US"/>
          </a:p>
        </p:txBody>
      </p:sp>
    </p:spTree>
    <p:extLst>
      <p:ext uri="{BB962C8B-B14F-4D97-AF65-F5344CB8AC3E}">
        <p14:creationId xmlns:p14="http://schemas.microsoft.com/office/powerpoint/2010/main" val="659134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atin typeface="Arial" pitchFamily="34" charset="0"/>
              </a:defRPr>
            </a:lvl1pPr>
          </a:lstStyle>
          <a:p>
            <a:pPr>
              <a:defRPr/>
            </a:pPr>
            <a:fld id="{4533045D-7A99-4A31-AD45-452DA8B7D338}" type="slidenum">
              <a:rPr lang="en-US"/>
              <a:pPr>
                <a:defRPr/>
              </a:pPr>
              <a:t>‹#›</a:t>
            </a:fld>
            <a:endParaRPr lang="en-US"/>
          </a:p>
        </p:txBody>
      </p:sp>
      <p:pic>
        <p:nvPicPr>
          <p:cNvPr id="2" name="Picture 8"/>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6554788"/>
            <a:ext cx="9144000" cy="3048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31" name="Text Box 9"/>
          <p:cNvSpPr txBox="1">
            <a:spLocks noChangeArrowheads="1"/>
          </p:cNvSpPr>
          <p:nvPr userDrawn="1"/>
        </p:nvSpPr>
        <p:spPr bwMode="auto">
          <a:xfrm>
            <a:off x="73025" y="6556375"/>
            <a:ext cx="2974975" cy="3048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1400" b="1">
                <a:solidFill>
                  <a:schemeClr val="bg1"/>
                </a:solidFill>
                <a:latin typeface="Verdana" pitchFamily="34" charset="0"/>
              </a:rPr>
              <a:t>Holt McDougal Algebra 2</a:t>
            </a:r>
          </a:p>
        </p:txBody>
      </p:sp>
      <p:grpSp>
        <p:nvGrpSpPr>
          <p:cNvPr id="1032" name="Group 13"/>
          <p:cNvGrpSpPr>
            <a:grpSpLocks/>
          </p:cNvGrpSpPr>
          <p:nvPr userDrawn="1"/>
        </p:nvGrpSpPr>
        <p:grpSpPr bwMode="auto">
          <a:xfrm>
            <a:off x="0" y="0"/>
            <a:ext cx="9144000" cy="6858000"/>
            <a:chOff x="0" y="0"/>
            <a:chExt cx="5760" cy="4320"/>
          </a:xfrm>
        </p:grpSpPr>
        <p:pic>
          <p:nvPicPr>
            <p:cNvPr id="1034" name="Picture 7"/>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0"/>
              <a:ext cx="5760" cy="461"/>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2" descr="chater_screen"/>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574" y="4128"/>
              <a:ext cx="31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33" name="Text Box 11"/>
          <p:cNvSpPr txBox="1">
            <a:spLocks noChangeArrowheads="1"/>
          </p:cNvSpPr>
          <p:nvPr userDrawn="1"/>
        </p:nvSpPr>
        <p:spPr bwMode="auto">
          <a:xfrm>
            <a:off x="1295400" y="-95250"/>
            <a:ext cx="7543800" cy="94615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800">
                <a:solidFill>
                  <a:schemeClr val="bg1"/>
                </a:solidFill>
                <a:latin typeface="Arial Black" pitchFamily="34" charset="0"/>
              </a:rPr>
              <a:t>Properties of Quadratic Functions in Standard Form</a:t>
            </a:r>
            <a:endParaRPr lang="en-US" altLang="en-US" sz="2800">
              <a:latin typeface="Arial Black"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slide" Target="slide49.xml"/><Relationship Id="rId4" Type="http://schemas.openxmlformats.org/officeDocument/2006/relationships/slide" Target="slide3.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4.xml"/><Relationship Id="rId5" Type="http://schemas.openxmlformats.org/officeDocument/2006/relationships/image" Target="../media/image14.png"/><Relationship Id="rId4" Type="http://schemas.openxmlformats.org/officeDocument/2006/relationships/image" Target="../media/image16.png"/></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notesSlide" Target="../notesSlides/notesSlide17.xml"/><Relationship Id="rId7" Type="http://schemas.openxmlformats.org/officeDocument/2006/relationships/image" Target="../media/image11.wmf"/><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oleObject" Target="../embeddings/oleObject3.bin"/><Relationship Id="rId11" Type="http://schemas.openxmlformats.org/officeDocument/2006/relationships/image" Target="../media/image21.png"/><Relationship Id="rId5" Type="http://schemas.openxmlformats.org/officeDocument/2006/relationships/image" Target="../media/image18.wmf"/><Relationship Id="rId10" Type="http://schemas.openxmlformats.org/officeDocument/2006/relationships/image" Target="../media/image19.wmf"/><Relationship Id="rId4" Type="http://schemas.openxmlformats.org/officeDocument/2006/relationships/oleObject" Target="../embeddings/oleObject2.bin"/><Relationship Id="rId9" Type="http://schemas.openxmlformats.org/officeDocument/2006/relationships/oleObject" Target="../embeddings/oleObject4.bin"/></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2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7" Type="http://schemas.openxmlformats.org/officeDocument/2006/relationships/image" Target="../media/image26.png"/><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25.png"/><Relationship Id="rId5" Type="http://schemas.openxmlformats.org/officeDocument/2006/relationships/image" Target="../media/image24.wmf"/><Relationship Id="rId4" Type="http://schemas.openxmlformats.org/officeDocument/2006/relationships/oleObject" Target="../embeddings/oleObject5.bin"/></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22.xml"/><Relationship Id="rId1" Type="http://schemas.openxmlformats.org/officeDocument/2006/relationships/slideLayout" Target="../slideLayouts/slideLayout7.xml"/><Relationship Id="rId4" Type="http://schemas.openxmlformats.org/officeDocument/2006/relationships/image" Target="../media/image28.png"/></Relationships>
</file>

<file path=ppt/slides/_rels/slide23.xml.rels><?xml version="1.0" encoding="UTF-8" standalone="yes"?>
<Relationships xmlns="http://schemas.openxmlformats.org/package/2006/relationships"><Relationship Id="rId8" Type="http://schemas.openxmlformats.org/officeDocument/2006/relationships/image" Target="../media/image29.png"/><Relationship Id="rId3" Type="http://schemas.openxmlformats.org/officeDocument/2006/relationships/notesSlide" Target="../notesSlides/notesSlide23.xml"/><Relationship Id="rId7" Type="http://schemas.openxmlformats.org/officeDocument/2006/relationships/image" Target="../media/image11.wmf"/><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oleObject" Target="../embeddings/oleObject7.bin"/><Relationship Id="rId5" Type="http://schemas.openxmlformats.org/officeDocument/2006/relationships/image" Target="../media/image18.wmf"/><Relationship Id="rId4" Type="http://schemas.openxmlformats.org/officeDocument/2006/relationships/oleObject" Target="../embeddings/oleObject6.bin"/><Relationship Id="rId9" Type="http://schemas.openxmlformats.org/officeDocument/2006/relationships/image" Target="../media/image21.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25.xml"/><Relationship Id="rId1" Type="http://schemas.openxmlformats.org/officeDocument/2006/relationships/slideLayout" Target="../slideLayouts/slideLayout7.xml"/><Relationship Id="rId4" Type="http://schemas.openxmlformats.org/officeDocument/2006/relationships/image" Target="../media/image31.png"/></Relationships>
</file>

<file path=ppt/slides/_rels/slide26.xml.rels><?xml version="1.0" encoding="UTF-8" standalone="yes"?>
<Relationships xmlns="http://schemas.openxmlformats.org/package/2006/relationships"><Relationship Id="rId8" Type="http://schemas.openxmlformats.org/officeDocument/2006/relationships/image" Target="../media/image33.png"/><Relationship Id="rId3" Type="http://schemas.openxmlformats.org/officeDocument/2006/relationships/notesSlide" Target="../notesSlides/notesSlide26.xml"/><Relationship Id="rId7" Type="http://schemas.openxmlformats.org/officeDocument/2006/relationships/image" Target="../media/image32.png"/><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image" Target="../media/image25.png"/><Relationship Id="rId5" Type="http://schemas.openxmlformats.org/officeDocument/2006/relationships/image" Target="../media/image24.wmf"/><Relationship Id="rId4" Type="http://schemas.openxmlformats.org/officeDocument/2006/relationships/oleObject" Target="../embeddings/oleObject8.bin"/></Relationships>
</file>

<file path=ppt/slides/_rels/slide27.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27.xml"/><Relationship Id="rId1" Type="http://schemas.openxmlformats.org/officeDocument/2006/relationships/slideLayout" Target="../slideLayouts/slideLayout7.xml"/><Relationship Id="rId5" Type="http://schemas.openxmlformats.org/officeDocument/2006/relationships/image" Target="../media/image36.png"/><Relationship Id="rId4" Type="http://schemas.openxmlformats.org/officeDocument/2006/relationships/image" Target="../media/image35.png"/></Relationships>
</file>

<file path=ppt/slides/_rels/slide28.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28.xml"/><Relationship Id="rId1" Type="http://schemas.openxmlformats.org/officeDocument/2006/relationships/slideLayout" Target="../slideLayouts/slideLayout7.xml"/><Relationship Id="rId4" Type="http://schemas.openxmlformats.org/officeDocument/2006/relationships/image" Target="../media/image38.png"/></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4.xml"/><Relationship Id="rId1" Type="http://schemas.openxmlformats.org/officeDocument/2006/relationships/vmlDrawing" Target="../drawings/vmlDrawing6.vml"/><Relationship Id="rId5" Type="http://schemas.openxmlformats.org/officeDocument/2006/relationships/image" Target="../media/image39.wmf"/><Relationship Id="rId4" Type="http://schemas.openxmlformats.org/officeDocument/2006/relationships/oleObject" Target="../embeddings/oleObject9.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image" Target="../media/image41.png"/><Relationship Id="rId5" Type="http://schemas.openxmlformats.org/officeDocument/2006/relationships/image" Target="../media/image11.wmf"/><Relationship Id="rId4" Type="http://schemas.openxmlformats.org/officeDocument/2006/relationships/oleObject" Target="../embeddings/oleObject10.bin"/></Relationships>
</file>

<file path=ppt/slides/_rels/slide33.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notesSlide" Target="../notesSlides/notesSlide33.xml"/><Relationship Id="rId1" Type="http://schemas.openxmlformats.org/officeDocument/2006/relationships/slideLayout" Target="../slideLayouts/slideLayout7.xml"/><Relationship Id="rId6" Type="http://schemas.openxmlformats.org/officeDocument/2006/relationships/image" Target="../media/image45.png"/><Relationship Id="rId5" Type="http://schemas.openxmlformats.org/officeDocument/2006/relationships/image" Target="../media/image44.png"/><Relationship Id="rId4" Type="http://schemas.openxmlformats.org/officeDocument/2006/relationships/image" Target="../media/image43.png"/></Relationships>
</file>

<file path=ppt/slides/_rels/slide34.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notesSlide" Target="../notesSlides/notesSlide34.xml"/><Relationship Id="rId1" Type="http://schemas.openxmlformats.org/officeDocument/2006/relationships/slideLayout" Target="../slideLayouts/slideLayout7.xml"/><Relationship Id="rId4" Type="http://schemas.openxmlformats.org/officeDocument/2006/relationships/image" Target="../media/image47.png"/></Relationships>
</file>

<file path=ppt/slides/_rels/slide35.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image" Target="../media/image50.png"/></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12.xml"/><Relationship Id="rId1" Type="http://schemas.openxmlformats.org/officeDocument/2006/relationships/vmlDrawing" Target="../drawings/vmlDrawing8.vml"/><Relationship Id="rId6" Type="http://schemas.openxmlformats.org/officeDocument/2006/relationships/image" Target="../media/image51.png"/><Relationship Id="rId5" Type="http://schemas.openxmlformats.org/officeDocument/2006/relationships/image" Target="../media/image19.wmf"/><Relationship Id="rId4" Type="http://schemas.openxmlformats.org/officeDocument/2006/relationships/oleObject" Target="../embeddings/oleObject11.bin"/></Relationships>
</file>

<file path=ppt/slides/_rels/slide39.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53.png"/></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4.xml"/><Relationship Id="rId1" Type="http://schemas.openxmlformats.org/officeDocument/2006/relationships/vmlDrawing" Target="../drawings/vmlDrawing9.vml"/><Relationship Id="rId6" Type="http://schemas.openxmlformats.org/officeDocument/2006/relationships/image" Target="../media/image55.png"/><Relationship Id="rId5" Type="http://schemas.openxmlformats.org/officeDocument/2006/relationships/image" Target="../media/image54.wmf"/><Relationship Id="rId4" Type="http://schemas.openxmlformats.org/officeDocument/2006/relationships/oleObject" Target="../embeddings/oleObject12.bin"/></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3" Type="http://schemas.openxmlformats.org/officeDocument/2006/relationships/image" Target="../media/image56.png"/><Relationship Id="rId2" Type="http://schemas.openxmlformats.org/officeDocument/2006/relationships/notesSlide" Target="../notesSlides/notesSlide44.xml"/><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8" Type="http://schemas.openxmlformats.org/officeDocument/2006/relationships/oleObject" Target="../embeddings/oleObject15.bin"/><Relationship Id="rId3" Type="http://schemas.openxmlformats.org/officeDocument/2006/relationships/notesSlide" Target="../notesSlides/notesSlide46.xml"/><Relationship Id="rId7" Type="http://schemas.openxmlformats.org/officeDocument/2006/relationships/image" Target="../media/image19.wmf"/><Relationship Id="rId2" Type="http://schemas.openxmlformats.org/officeDocument/2006/relationships/slideLayout" Target="../slideLayouts/slideLayout4.xml"/><Relationship Id="rId1" Type="http://schemas.openxmlformats.org/officeDocument/2006/relationships/vmlDrawing" Target="../drawings/vmlDrawing10.vml"/><Relationship Id="rId6" Type="http://schemas.openxmlformats.org/officeDocument/2006/relationships/oleObject" Target="../embeddings/oleObject14.bin"/><Relationship Id="rId5" Type="http://schemas.openxmlformats.org/officeDocument/2006/relationships/image" Target="../media/image54.wmf"/><Relationship Id="rId4" Type="http://schemas.openxmlformats.org/officeDocument/2006/relationships/oleObject" Target="../embeddings/oleObject13.bin"/><Relationship Id="rId9" Type="http://schemas.openxmlformats.org/officeDocument/2006/relationships/image" Target="../media/image57.wmf"/></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3" Type="http://schemas.openxmlformats.org/officeDocument/2006/relationships/image" Target="../media/image58.png"/><Relationship Id="rId2" Type="http://schemas.openxmlformats.org/officeDocument/2006/relationships/notesSlide" Target="../notesSlides/notesSlide48.xml"/><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3" Type="http://schemas.openxmlformats.org/officeDocument/2006/relationships/image" Target="../media/image59.png"/><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12.wmf"/><Relationship Id="rId5" Type="http://schemas.openxmlformats.org/officeDocument/2006/relationships/image" Target="../media/image11.w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6117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1" name="Text Box 4"/>
          <p:cNvSpPr txBox="1">
            <a:spLocks noChangeArrowheads="1"/>
          </p:cNvSpPr>
          <p:nvPr/>
        </p:nvSpPr>
        <p:spPr bwMode="auto">
          <a:xfrm>
            <a:off x="1371600" y="-79375"/>
            <a:ext cx="7391400" cy="10668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3200">
                <a:solidFill>
                  <a:schemeClr val="bg1"/>
                </a:solidFill>
                <a:latin typeface="Arial Black" pitchFamily="34" charset="0"/>
              </a:rPr>
              <a:t>Properties of Quadratic Functions in Standard Form</a:t>
            </a:r>
            <a:endParaRPr lang="en-US" altLang="en-US" sz="2400">
              <a:latin typeface="Verdana" pitchFamily="34" charset="0"/>
            </a:endParaRPr>
          </a:p>
        </p:txBody>
      </p:sp>
      <p:sp>
        <p:nvSpPr>
          <p:cNvPr id="2052" name="Text Box 8"/>
          <p:cNvSpPr txBox="1">
            <a:spLocks noChangeArrowheads="1"/>
          </p:cNvSpPr>
          <p:nvPr/>
        </p:nvSpPr>
        <p:spPr bwMode="auto">
          <a:xfrm>
            <a:off x="152400" y="6553200"/>
            <a:ext cx="213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1400" b="1">
                <a:solidFill>
                  <a:schemeClr val="bg1"/>
                </a:solidFill>
                <a:latin typeface="Verdana" pitchFamily="34" charset="0"/>
              </a:rPr>
              <a:t>Holt Algebra 2</a:t>
            </a:r>
          </a:p>
        </p:txBody>
      </p:sp>
      <p:sp>
        <p:nvSpPr>
          <p:cNvPr id="4123" name="Text Box 27">
            <a:hlinkClick r:id="" action="ppaction://hlinkshowjump?jump=nextslide"/>
          </p:cNvPr>
          <p:cNvSpPr txBox="1">
            <a:spLocks noChangeArrowheads="1"/>
          </p:cNvSpPr>
          <p:nvPr/>
        </p:nvSpPr>
        <p:spPr bwMode="auto">
          <a:xfrm>
            <a:off x="3505200" y="2413000"/>
            <a:ext cx="1855788"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latin typeface="Verdana" pitchFamily="34" charset="0"/>
              </a:rPr>
              <a:t>Warm Up</a:t>
            </a:r>
          </a:p>
        </p:txBody>
      </p:sp>
      <p:sp>
        <p:nvSpPr>
          <p:cNvPr id="4124" name="Text Box 28">
            <a:hlinkClick r:id="rId4" action="ppaction://hlinksldjump"/>
          </p:cNvPr>
          <p:cNvSpPr txBox="1">
            <a:spLocks noChangeArrowheads="1"/>
          </p:cNvSpPr>
          <p:nvPr/>
        </p:nvSpPr>
        <p:spPr bwMode="auto">
          <a:xfrm>
            <a:off x="3517900" y="3022600"/>
            <a:ext cx="3763963"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latin typeface="Verdana" pitchFamily="34" charset="0"/>
              </a:rPr>
              <a:t>Lesson Presentation</a:t>
            </a:r>
          </a:p>
        </p:txBody>
      </p:sp>
      <p:sp>
        <p:nvSpPr>
          <p:cNvPr id="4125" name="Text Box 29">
            <a:hlinkClick r:id="rId5" action="ppaction://hlinksldjump"/>
          </p:cNvPr>
          <p:cNvSpPr txBox="1">
            <a:spLocks noChangeArrowheads="1"/>
          </p:cNvSpPr>
          <p:nvPr/>
        </p:nvSpPr>
        <p:spPr bwMode="auto">
          <a:xfrm>
            <a:off x="3519488" y="3632200"/>
            <a:ext cx="2320925"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latin typeface="Verdana" pitchFamily="34" charset="0"/>
              </a:rPr>
              <a:t>Lesson Quiz</a:t>
            </a:r>
          </a:p>
        </p:txBody>
      </p:sp>
      <p:pic>
        <p:nvPicPr>
          <p:cNvPr id="2056" name="Picture 30" descr="splash_first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Text Box 31"/>
          <p:cNvSpPr txBox="1">
            <a:spLocks noChangeArrowheads="1"/>
          </p:cNvSpPr>
          <p:nvPr/>
        </p:nvSpPr>
        <p:spPr bwMode="auto">
          <a:xfrm>
            <a:off x="76200" y="6553200"/>
            <a:ext cx="3200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1400" b="1">
                <a:solidFill>
                  <a:schemeClr val="bg1"/>
                </a:solidFill>
                <a:latin typeface="Verdana" pitchFamily="34" charset="0"/>
              </a:rPr>
              <a:t>Holt McDougal Algebra 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457200" y="1905000"/>
            <a:ext cx="82296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206500" indent="-12065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i="1">
                <a:latin typeface="Verdana" pitchFamily="34" charset="0"/>
              </a:rPr>
              <a:t>Check  </a:t>
            </a:r>
            <a:r>
              <a:rPr lang="en-US" altLang="en-US" sz="2400">
                <a:latin typeface="Verdana" pitchFamily="34" charset="0"/>
              </a:rPr>
              <a:t>Analyze the graph on a graphing calculator. The parabola is symmetric about the vertical line </a:t>
            </a:r>
            <a:r>
              <a:rPr lang="en-US" altLang="en-US" sz="2400" i="1">
                <a:latin typeface="Verdana" pitchFamily="34" charset="0"/>
              </a:rPr>
              <a:t>x</a:t>
            </a:r>
            <a:r>
              <a:rPr lang="en-US" altLang="en-US" sz="2400">
                <a:latin typeface="Verdana" pitchFamily="34" charset="0"/>
              </a:rPr>
              <a:t> = 3.</a:t>
            </a:r>
          </a:p>
        </p:txBody>
      </p:sp>
      <p:sp>
        <p:nvSpPr>
          <p:cNvPr id="11267" name="Text Box 6"/>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Example1 Continued</a:t>
            </a:r>
            <a:endParaRPr lang="en-US" altLang="en-US" sz="2600">
              <a:solidFill>
                <a:schemeClr val="accent2"/>
              </a:solidFill>
              <a:latin typeface="Arial MT Bl" charset="0"/>
            </a:endParaRPr>
          </a:p>
        </p:txBody>
      </p:sp>
      <p:pic>
        <p:nvPicPr>
          <p:cNvPr id="63495" name="Picture 7" descr="CIO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3200400"/>
            <a:ext cx="4419600" cy="301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6" name="Line 8"/>
          <p:cNvSpPr>
            <a:spLocks noChangeShapeType="1"/>
          </p:cNvSpPr>
          <p:nvPr/>
        </p:nvSpPr>
        <p:spPr bwMode="auto">
          <a:xfrm>
            <a:off x="5029200" y="3276600"/>
            <a:ext cx="0" cy="2819400"/>
          </a:xfrm>
          <a:prstGeom prst="line">
            <a:avLst/>
          </a:prstGeom>
          <a:noFill/>
          <a:ln w="38100">
            <a:solidFill>
              <a:srgbClr val="FF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afterEffect">
                                  <p:stCondLst>
                                    <p:cond delay="0"/>
                                  </p:stCondLst>
                                  <p:childTnLst>
                                    <p:set>
                                      <p:cBhvr>
                                        <p:cTn id="6" dur="1" fill="hold">
                                          <p:stCondLst>
                                            <p:cond delay="0"/>
                                          </p:stCondLst>
                                        </p:cTn>
                                        <p:tgtEl>
                                          <p:spTgt spid="63495"/>
                                        </p:tgtEl>
                                        <p:attrNameLst>
                                          <p:attrName>style.visibility</p:attrName>
                                        </p:attrNameLst>
                                      </p:cBhvr>
                                      <p:to>
                                        <p:strVal val="visible"/>
                                      </p:to>
                                    </p:set>
                                    <p:anim calcmode="lin" valueType="num">
                                      <p:cBhvr>
                                        <p:cTn id="7" dur="500" fill="hold"/>
                                        <p:tgtEl>
                                          <p:spTgt spid="63495"/>
                                        </p:tgtEl>
                                        <p:attrNameLst>
                                          <p:attrName>ppt_w</p:attrName>
                                        </p:attrNameLst>
                                      </p:cBhvr>
                                      <p:tavLst>
                                        <p:tav tm="0">
                                          <p:val>
                                            <p:fltVal val="0"/>
                                          </p:val>
                                        </p:tav>
                                        <p:tav tm="100000">
                                          <p:val>
                                            <p:strVal val="#ppt_w"/>
                                          </p:val>
                                        </p:tav>
                                      </p:tavLst>
                                    </p:anim>
                                    <p:anim calcmode="lin" valueType="num">
                                      <p:cBhvr>
                                        <p:cTn id="8" dur="500" fill="hold"/>
                                        <p:tgtEl>
                                          <p:spTgt spid="63495"/>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9" presetClass="entr" presetSubtype="0" fill="hold" grpId="0" nodeType="afterEffect">
                                  <p:stCondLst>
                                    <p:cond delay="0"/>
                                  </p:stCondLst>
                                  <p:childTnLst>
                                    <p:set>
                                      <p:cBhvr>
                                        <p:cTn id="11" dur="1" fill="hold">
                                          <p:stCondLst>
                                            <p:cond delay="0"/>
                                          </p:stCondLst>
                                        </p:cTn>
                                        <p:tgtEl>
                                          <p:spTgt spid="63496"/>
                                        </p:tgtEl>
                                        <p:attrNameLst>
                                          <p:attrName>style.visibility</p:attrName>
                                        </p:attrNameLst>
                                      </p:cBhvr>
                                      <p:to>
                                        <p:strVal val="visible"/>
                                      </p:to>
                                    </p:set>
                                    <p:animEffect transition="in" filter="dissolve">
                                      <p:cBhvr>
                                        <p:cTn id="12" dur="500"/>
                                        <p:tgtEl>
                                          <p:spTgt spid="634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136525" y="1022350"/>
            <a:ext cx="855027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Another useful form of writing quadratic functions is the </a:t>
            </a:r>
            <a:r>
              <a:rPr lang="en-US" altLang="en-US" sz="2400" i="1">
                <a:latin typeface="Verdana" pitchFamily="34" charset="0"/>
              </a:rPr>
              <a:t>standard form</a:t>
            </a:r>
            <a:r>
              <a:rPr lang="en-US" altLang="en-US" sz="2400">
                <a:latin typeface="Verdana" pitchFamily="34" charset="0"/>
              </a:rPr>
              <a:t>. The </a:t>
            </a:r>
            <a:r>
              <a:rPr lang="en-US" altLang="en-US" sz="2400" b="1" u="sng">
                <a:latin typeface="Verdana" pitchFamily="34" charset="0"/>
              </a:rPr>
              <a:t>standard form</a:t>
            </a:r>
            <a:r>
              <a:rPr lang="en-US" altLang="en-US" sz="2400">
                <a:latin typeface="Verdana" pitchFamily="34" charset="0"/>
              </a:rPr>
              <a:t> of a quadratic function is </a:t>
            </a:r>
            <a:r>
              <a:rPr lang="en-US" altLang="en-US" sz="2400" i="1">
                <a:latin typeface="Verdana" pitchFamily="34" charset="0"/>
              </a:rPr>
              <a:t>f</a:t>
            </a:r>
            <a:r>
              <a:rPr lang="en-US" altLang="en-US" sz="2400">
                <a:latin typeface="Verdana" pitchFamily="34" charset="0"/>
              </a:rPr>
              <a:t>(</a:t>
            </a:r>
            <a:r>
              <a:rPr lang="en-US" altLang="en-US" sz="2400" i="1">
                <a:latin typeface="Verdana" pitchFamily="34" charset="0"/>
              </a:rPr>
              <a:t>x</a:t>
            </a:r>
            <a:r>
              <a:rPr lang="en-US" altLang="en-US" sz="2400">
                <a:latin typeface="Verdana" pitchFamily="34" charset="0"/>
              </a:rPr>
              <a:t>)= </a:t>
            </a:r>
            <a:r>
              <a:rPr lang="en-US" altLang="en-US" sz="2400" i="1">
                <a:latin typeface="Verdana" pitchFamily="34" charset="0"/>
              </a:rPr>
              <a:t>ax</a:t>
            </a:r>
            <a:r>
              <a:rPr lang="en-US" altLang="en-US" sz="2400" baseline="30000">
                <a:latin typeface="Verdana" pitchFamily="34" charset="0"/>
              </a:rPr>
              <a:t>2</a:t>
            </a:r>
            <a:r>
              <a:rPr lang="en-US" altLang="en-US" sz="2400">
                <a:latin typeface="Verdana" pitchFamily="34" charset="0"/>
              </a:rPr>
              <a:t> + </a:t>
            </a:r>
            <a:r>
              <a:rPr lang="en-US" altLang="en-US" sz="2400" i="1">
                <a:latin typeface="Verdana" pitchFamily="34" charset="0"/>
              </a:rPr>
              <a:t>bx</a:t>
            </a:r>
            <a:r>
              <a:rPr lang="en-US" altLang="en-US" sz="2400">
                <a:latin typeface="Verdana" pitchFamily="34" charset="0"/>
              </a:rPr>
              <a:t> +</a:t>
            </a:r>
            <a:r>
              <a:rPr lang="en-US" altLang="en-US" sz="2400" i="1">
                <a:latin typeface="Verdana" pitchFamily="34" charset="0"/>
              </a:rPr>
              <a:t> c</a:t>
            </a:r>
            <a:r>
              <a:rPr lang="en-US" altLang="en-US" sz="2400">
                <a:latin typeface="Verdana" pitchFamily="34" charset="0"/>
              </a:rPr>
              <a:t>, where </a:t>
            </a:r>
            <a:r>
              <a:rPr lang="en-US" altLang="en-US" sz="2400" i="1">
                <a:latin typeface="Verdana" pitchFamily="34" charset="0"/>
              </a:rPr>
              <a:t>a</a:t>
            </a:r>
            <a:r>
              <a:rPr lang="en-US" altLang="en-US" sz="2400">
                <a:latin typeface="Verdana" pitchFamily="34" charset="0"/>
              </a:rPr>
              <a:t> </a:t>
            </a:r>
            <a:r>
              <a:rPr lang="en-US" altLang="en-US" sz="2400">
                <a:latin typeface="Verdana" pitchFamily="34" charset="0"/>
                <a:cs typeface="Arial" charset="0"/>
              </a:rPr>
              <a:t>≠ 0.</a:t>
            </a:r>
          </a:p>
        </p:txBody>
      </p:sp>
      <p:sp>
        <p:nvSpPr>
          <p:cNvPr id="12291" name="Text Box 5"/>
          <p:cNvSpPr txBox="1">
            <a:spLocks noChangeArrowheads="1"/>
          </p:cNvSpPr>
          <p:nvPr/>
        </p:nvSpPr>
        <p:spPr bwMode="auto">
          <a:xfrm>
            <a:off x="228600" y="2438400"/>
            <a:ext cx="816927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coefficients </a:t>
            </a:r>
            <a:r>
              <a:rPr lang="en-US" altLang="en-US" sz="2400" i="1">
                <a:latin typeface="Verdana" pitchFamily="34" charset="0"/>
              </a:rPr>
              <a:t>a</a:t>
            </a:r>
            <a:r>
              <a:rPr lang="en-US" altLang="en-US" sz="2400">
                <a:latin typeface="Verdana" pitchFamily="34" charset="0"/>
              </a:rPr>
              <a:t>, </a:t>
            </a:r>
            <a:r>
              <a:rPr lang="en-US" altLang="en-US" sz="2400" i="1">
                <a:latin typeface="Verdana" pitchFamily="34" charset="0"/>
              </a:rPr>
              <a:t>b</a:t>
            </a:r>
            <a:r>
              <a:rPr lang="en-US" altLang="en-US" sz="2400">
                <a:latin typeface="Verdana" pitchFamily="34" charset="0"/>
              </a:rPr>
              <a:t>, and </a:t>
            </a:r>
            <a:r>
              <a:rPr lang="en-US" altLang="en-US" sz="2400" i="1">
                <a:latin typeface="Verdana" pitchFamily="34" charset="0"/>
              </a:rPr>
              <a:t>c</a:t>
            </a:r>
            <a:r>
              <a:rPr lang="en-US" altLang="en-US" sz="2400">
                <a:latin typeface="Verdana" pitchFamily="34" charset="0"/>
              </a:rPr>
              <a:t> can show properties of the graph of the function. You can determine these properties by expanding the vertex form.</a:t>
            </a:r>
          </a:p>
        </p:txBody>
      </p:sp>
      <p:sp>
        <p:nvSpPr>
          <p:cNvPr id="48134" name="Text Box 6"/>
          <p:cNvSpPr txBox="1">
            <a:spLocks noChangeArrowheads="1"/>
          </p:cNvSpPr>
          <p:nvPr/>
        </p:nvSpPr>
        <p:spPr bwMode="auto">
          <a:xfrm>
            <a:off x="212725" y="3886200"/>
            <a:ext cx="4130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f</a:t>
            </a:r>
            <a:r>
              <a:rPr lang="en-US" altLang="en-US" sz="2400">
                <a:latin typeface="Verdana" pitchFamily="34" charset="0"/>
              </a:rPr>
              <a:t>(</a:t>
            </a:r>
            <a:r>
              <a:rPr lang="en-US" altLang="en-US" sz="2400" i="1">
                <a:latin typeface="Verdana" pitchFamily="34" charset="0"/>
              </a:rPr>
              <a:t>x</a:t>
            </a:r>
            <a:r>
              <a:rPr lang="en-US" altLang="en-US" sz="2400">
                <a:latin typeface="Verdana" pitchFamily="34" charset="0"/>
              </a:rPr>
              <a:t>)= </a:t>
            </a:r>
            <a:r>
              <a:rPr lang="en-US" altLang="en-US" sz="2400" i="1">
                <a:latin typeface="Verdana" pitchFamily="34" charset="0"/>
              </a:rPr>
              <a:t>a</a:t>
            </a:r>
            <a:r>
              <a:rPr lang="en-US" altLang="en-US" sz="2400">
                <a:latin typeface="Verdana" pitchFamily="34" charset="0"/>
              </a:rPr>
              <a:t>(</a:t>
            </a:r>
            <a:r>
              <a:rPr lang="en-US" altLang="en-US" sz="2400" i="1">
                <a:latin typeface="Verdana" pitchFamily="34" charset="0"/>
              </a:rPr>
              <a:t>x </a:t>
            </a:r>
            <a:r>
              <a:rPr lang="en-US" altLang="en-US" sz="2400">
                <a:latin typeface="Verdana" pitchFamily="34" charset="0"/>
              </a:rPr>
              <a:t>– </a:t>
            </a:r>
            <a:r>
              <a:rPr lang="en-US" altLang="en-US" sz="2400" i="1">
                <a:latin typeface="Verdana" pitchFamily="34" charset="0"/>
              </a:rPr>
              <a:t>h</a:t>
            </a:r>
            <a:r>
              <a:rPr lang="en-US" altLang="en-US" sz="2400">
                <a:latin typeface="Verdana" pitchFamily="34" charset="0"/>
              </a:rPr>
              <a:t>)</a:t>
            </a:r>
            <a:r>
              <a:rPr lang="en-US" altLang="en-US" sz="2400" baseline="30000">
                <a:latin typeface="Verdana" pitchFamily="34" charset="0"/>
              </a:rPr>
              <a:t>2 </a:t>
            </a:r>
            <a:r>
              <a:rPr lang="en-US" altLang="en-US" sz="2400">
                <a:latin typeface="Verdana" pitchFamily="34" charset="0"/>
              </a:rPr>
              <a:t>+ </a:t>
            </a:r>
            <a:r>
              <a:rPr lang="en-US" altLang="en-US" sz="2400" i="1">
                <a:latin typeface="Verdana" pitchFamily="34" charset="0"/>
              </a:rPr>
              <a:t>k</a:t>
            </a:r>
          </a:p>
        </p:txBody>
      </p:sp>
      <p:sp>
        <p:nvSpPr>
          <p:cNvPr id="48141" name="Text Box 13"/>
          <p:cNvSpPr txBox="1">
            <a:spLocks noChangeArrowheads="1"/>
          </p:cNvSpPr>
          <p:nvPr/>
        </p:nvSpPr>
        <p:spPr bwMode="auto">
          <a:xfrm>
            <a:off x="214313" y="4495800"/>
            <a:ext cx="4130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f</a:t>
            </a:r>
            <a:r>
              <a:rPr lang="en-US" altLang="en-US" sz="2400">
                <a:latin typeface="Verdana" pitchFamily="34" charset="0"/>
              </a:rPr>
              <a:t>(</a:t>
            </a:r>
            <a:r>
              <a:rPr lang="en-US" altLang="en-US" sz="2400" i="1">
                <a:latin typeface="Verdana" pitchFamily="34" charset="0"/>
              </a:rPr>
              <a:t>x</a:t>
            </a:r>
            <a:r>
              <a:rPr lang="en-US" altLang="en-US" sz="2400">
                <a:latin typeface="Verdana" pitchFamily="34" charset="0"/>
              </a:rPr>
              <a:t>)= </a:t>
            </a:r>
            <a:r>
              <a:rPr lang="en-US" altLang="en-US" sz="2400" i="1">
                <a:latin typeface="Verdana" pitchFamily="34" charset="0"/>
              </a:rPr>
              <a:t>a</a:t>
            </a:r>
            <a:r>
              <a:rPr lang="en-US" altLang="en-US" sz="2400">
                <a:latin typeface="Verdana" pitchFamily="34" charset="0"/>
              </a:rPr>
              <a:t>(</a:t>
            </a:r>
            <a:r>
              <a:rPr lang="en-US" altLang="en-US" sz="2400" i="1">
                <a:solidFill>
                  <a:srgbClr val="FF0000"/>
                </a:solidFill>
                <a:latin typeface="Verdana" pitchFamily="34" charset="0"/>
              </a:rPr>
              <a:t>x</a:t>
            </a:r>
            <a:r>
              <a:rPr lang="en-US" altLang="en-US" sz="2400" baseline="30000">
                <a:solidFill>
                  <a:srgbClr val="FF0000"/>
                </a:solidFill>
                <a:latin typeface="Verdana" pitchFamily="34" charset="0"/>
              </a:rPr>
              <a:t>2 </a:t>
            </a:r>
            <a:r>
              <a:rPr lang="en-US" altLang="en-US" sz="2400" i="1">
                <a:solidFill>
                  <a:srgbClr val="FF0000"/>
                </a:solidFill>
                <a:latin typeface="Verdana" pitchFamily="34" charset="0"/>
              </a:rPr>
              <a:t>– </a:t>
            </a:r>
            <a:r>
              <a:rPr lang="en-US" altLang="en-US" sz="2400">
                <a:solidFill>
                  <a:srgbClr val="FF0000"/>
                </a:solidFill>
                <a:latin typeface="Verdana" pitchFamily="34" charset="0"/>
              </a:rPr>
              <a:t>2</a:t>
            </a:r>
            <a:r>
              <a:rPr lang="en-US" altLang="en-US" sz="2400" i="1">
                <a:solidFill>
                  <a:srgbClr val="FF0000"/>
                </a:solidFill>
                <a:latin typeface="Verdana" pitchFamily="34" charset="0"/>
              </a:rPr>
              <a:t>xh +h</a:t>
            </a:r>
            <a:r>
              <a:rPr lang="en-US" altLang="en-US" sz="2400" baseline="30000">
                <a:solidFill>
                  <a:srgbClr val="FF0000"/>
                </a:solidFill>
                <a:latin typeface="Verdana" pitchFamily="34" charset="0"/>
              </a:rPr>
              <a:t>2</a:t>
            </a:r>
            <a:r>
              <a:rPr lang="en-US" altLang="en-US" sz="2400">
                <a:latin typeface="Verdana" pitchFamily="34" charset="0"/>
              </a:rPr>
              <a:t>)</a:t>
            </a:r>
            <a:r>
              <a:rPr lang="en-US" altLang="en-US" sz="2400" baseline="30000">
                <a:latin typeface="Verdana" pitchFamily="34" charset="0"/>
              </a:rPr>
              <a:t> </a:t>
            </a:r>
            <a:r>
              <a:rPr lang="en-US" altLang="en-US" sz="2400">
                <a:latin typeface="Verdana" pitchFamily="34" charset="0"/>
              </a:rPr>
              <a:t>+ </a:t>
            </a:r>
            <a:r>
              <a:rPr lang="en-US" altLang="en-US" sz="2400" i="1">
                <a:latin typeface="Verdana" pitchFamily="34" charset="0"/>
              </a:rPr>
              <a:t>k</a:t>
            </a:r>
          </a:p>
        </p:txBody>
      </p:sp>
      <p:sp>
        <p:nvSpPr>
          <p:cNvPr id="48142" name="Text Box 14"/>
          <p:cNvSpPr txBox="1">
            <a:spLocks noChangeArrowheads="1"/>
          </p:cNvSpPr>
          <p:nvPr/>
        </p:nvSpPr>
        <p:spPr bwMode="auto">
          <a:xfrm>
            <a:off x="214313" y="5105400"/>
            <a:ext cx="53482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f</a:t>
            </a:r>
            <a:r>
              <a:rPr lang="en-US" altLang="en-US" sz="2400">
                <a:latin typeface="Verdana" pitchFamily="34" charset="0"/>
              </a:rPr>
              <a:t>(</a:t>
            </a:r>
            <a:r>
              <a:rPr lang="en-US" altLang="en-US" sz="2400" i="1">
                <a:latin typeface="Verdana" pitchFamily="34" charset="0"/>
              </a:rPr>
              <a:t>x</a:t>
            </a:r>
            <a:r>
              <a:rPr lang="en-US" altLang="en-US" sz="2400">
                <a:latin typeface="Verdana" pitchFamily="34" charset="0"/>
              </a:rPr>
              <a:t>)= </a:t>
            </a:r>
            <a:r>
              <a:rPr lang="en-US" altLang="en-US" sz="2400" i="1">
                <a:solidFill>
                  <a:srgbClr val="FF0000"/>
                </a:solidFill>
                <a:latin typeface="Verdana" pitchFamily="34" charset="0"/>
              </a:rPr>
              <a:t>a</a:t>
            </a:r>
            <a:r>
              <a:rPr lang="en-US" altLang="en-US" sz="2400">
                <a:latin typeface="Verdana" pitchFamily="34" charset="0"/>
              </a:rPr>
              <a:t>(</a:t>
            </a:r>
            <a:r>
              <a:rPr lang="en-US" altLang="en-US" sz="2400" i="1">
                <a:latin typeface="Verdana" pitchFamily="34" charset="0"/>
              </a:rPr>
              <a:t>x</a:t>
            </a:r>
            <a:r>
              <a:rPr lang="en-US" altLang="en-US" sz="2400" baseline="30000">
                <a:latin typeface="Verdana" pitchFamily="34" charset="0"/>
              </a:rPr>
              <a:t>2</a:t>
            </a:r>
            <a:r>
              <a:rPr lang="en-US" altLang="en-US" sz="2400">
                <a:latin typeface="Verdana" pitchFamily="34" charset="0"/>
              </a:rPr>
              <a:t>) – </a:t>
            </a:r>
            <a:r>
              <a:rPr lang="en-US" altLang="en-US" sz="2400" i="1">
                <a:solidFill>
                  <a:srgbClr val="FF0000"/>
                </a:solidFill>
                <a:latin typeface="Verdana" pitchFamily="34" charset="0"/>
              </a:rPr>
              <a:t>a</a:t>
            </a:r>
            <a:r>
              <a:rPr lang="en-US" altLang="en-US" sz="2400">
                <a:latin typeface="Verdana" pitchFamily="34" charset="0"/>
              </a:rPr>
              <a:t>(2</a:t>
            </a:r>
            <a:r>
              <a:rPr lang="en-US" altLang="en-US" sz="2400" i="1">
                <a:latin typeface="Verdana" pitchFamily="34" charset="0"/>
              </a:rPr>
              <a:t>hx</a:t>
            </a:r>
            <a:r>
              <a:rPr lang="en-US" altLang="en-US" sz="2400">
                <a:latin typeface="Verdana" pitchFamily="34" charset="0"/>
              </a:rPr>
              <a:t>)</a:t>
            </a:r>
            <a:r>
              <a:rPr lang="en-US" altLang="en-US" sz="2400" baseline="30000">
                <a:latin typeface="Verdana" pitchFamily="34" charset="0"/>
              </a:rPr>
              <a:t> </a:t>
            </a:r>
            <a:r>
              <a:rPr lang="en-US" altLang="en-US" sz="2400">
                <a:latin typeface="Verdana" pitchFamily="34" charset="0"/>
              </a:rPr>
              <a:t>+ </a:t>
            </a:r>
            <a:r>
              <a:rPr lang="en-US" altLang="en-US" sz="2400" i="1">
                <a:solidFill>
                  <a:srgbClr val="FF0000"/>
                </a:solidFill>
                <a:latin typeface="Verdana" pitchFamily="34" charset="0"/>
              </a:rPr>
              <a:t>a</a:t>
            </a:r>
            <a:r>
              <a:rPr lang="en-US" altLang="en-US" sz="2400">
                <a:latin typeface="Verdana" pitchFamily="34" charset="0"/>
              </a:rPr>
              <a:t>(</a:t>
            </a:r>
            <a:r>
              <a:rPr lang="en-US" altLang="en-US" sz="2400" i="1">
                <a:latin typeface="Verdana" pitchFamily="34" charset="0"/>
              </a:rPr>
              <a:t>h</a:t>
            </a:r>
            <a:r>
              <a:rPr lang="en-US" altLang="en-US" sz="2400" baseline="30000">
                <a:latin typeface="Verdana" pitchFamily="34" charset="0"/>
              </a:rPr>
              <a:t>2</a:t>
            </a:r>
            <a:r>
              <a:rPr lang="en-US" altLang="en-US" sz="2400">
                <a:latin typeface="Verdana" pitchFamily="34" charset="0"/>
              </a:rPr>
              <a:t>) + </a:t>
            </a:r>
            <a:r>
              <a:rPr lang="en-US" altLang="en-US" sz="2400" i="1">
                <a:latin typeface="Verdana" pitchFamily="34" charset="0"/>
              </a:rPr>
              <a:t>k</a:t>
            </a:r>
            <a:endParaRPr lang="en-US" altLang="en-US" sz="2400">
              <a:solidFill>
                <a:srgbClr val="FF0000"/>
              </a:solidFill>
              <a:latin typeface="Verdana" pitchFamily="34" charset="0"/>
            </a:endParaRPr>
          </a:p>
        </p:txBody>
      </p:sp>
      <p:sp>
        <p:nvSpPr>
          <p:cNvPr id="48144" name="Text Box 16"/>
          <p:cNvSpPr txBox="1">
            <a:spLocks noChangeArrowheads="1"/>
          </p:cNvSpPr>
          <p:nvPr/>
        </p:nvSpPr>
        <p:spPr bwMode="auto">
          <a:xfrm>
            <a:off x="6019800" y="4572000"/>
            <a:ext cx="2971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i="1">
                <a:solidFill>
                  <a:srgbClr val="3333FF"/>
                </a:solidFill>
              </a:rPr>
              <a:t>Multiply to expand</a:t>
            </a:r>
            <a:r>
              <a:rPr lang="en-US" altLang="en-US">
                <a:solidFill>
                  <a:srgbClr val="3333FF"/>
                </a:solidFill>
              </a:rPr>
              <a:t> (</a:t>
            </a:r>
            <a:r>
              <a:rPr lang="en-US" altLang="en-US" i="1">
                <a:solidFill>
                  <a:srgbClr val="3333FF"/>
                </a:solidFill>
              </a:rPr>
              <a:t>x </a:t>
            </a:r>
            <a:r>
              <a:rPr lang="en-US" altLang="en-US" i="1">
                <a:solidFill>
                  <a:srgbClr val="3333FF"/>
                </a:solidFill>
                <a:cs typeface="Arial" charset="0"/>
              </a:rPr>
              <a:t>–</a:t>
            </a:r>
            <a:r>
              <a:rPr lang="en-US" altLang="en-US">
                <a:solidFill>
                  <a:srgbClr val="3333FF"/>
                </a:solidFill>
                <a:cs typeface="Arial" charset="0"/>
              </a:rPr>
              <a:t> </a:t>
            </a:r>
            <a:r>
              <a:rPr lang="en-US" altLang="en-US" i="1">
                <a:solidFill>
                  <a:srgbClr val="3333FF"/>
                </a:solidFill>
                <a:cs typeface="Arial" charset="0"/>
              </a:rPr>
              <a:t>h</a:t>
            </a:r>
            <a:r>
              <a:rPr lang="en-US" altLang="en-US">
                <a:solidFill>
                  <a:srgbClr val="3333FF"/>
                </a:solidFill>
                <a:cs typeface="Arial" charset="0"/>
              </a:rPr>
              <a:t>)</a:t>
            </a:r>
            <a:r>
              <a:rPr lang="en-US" altLang="en-US" baseline="30000">
                <a:solidFill>
                  <a:srgbClr val="3333FF"/>
                </a:solidFill>
                <a:cs typeface="Arial" charset="0"/>
              </a:rPr>
              <a:t>2</a:t>
            </a:r>
            <a:r>
              <a:rPr lang="en-US" altLang="en-US">
                <a:solidFill>
                  <a:srgbClr val="3333FF"/>
                </a:solidFill>
                <a:cs typeface="Arial" charset="0"/>
              </a:rPr>
              <a:t>.</a:t>
            </a:r>
          </a:p>
        </p:txBody>
      </p:sp>
      <p:sp>
        <p:nvSpPr>
          <p:cNvPr id="48145" name="Text Box 17"/>
          <p:cNvSpPr txBox="1">
            <a:spLocks noChangeArrowheads="1"/>
          </p:cNvSpPr>
          <p:nvPr/>
        </p:nvSpPr>
        <p:spPr bwMode="auto">
          <a:xfrm>
            <a:off x="6015038" y="5176838"/>
            <a:ext cx="15287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i="1">
                <a:solidFill>
                  <a:srgbClr val="3333FF"/>
                </a:solidFill>
              </a:rPr>
              <a:t>Distribute a.</a:t>
            </a:r>
            <a:endParaRPr lang="en-US" altLang="en-US" i="1">
              <a:solidFill>
                <a:srgbClr val="3333FF"/>
              </a:solidFill>
              <a:cs typeface="Arial" charset="0"/>
            </a:endParaRPr>
          </a:p>
        </p:txBody>
      </p:sp>
      <p:sp>
        <p:nvSpPr>
          <p:cNvPr id="48146" name="Text Box 18"/>
          <p:cNvSpPr txBox="1">
            <a:spLocks noChangeArrowheads="1"/>
          </p:cNvSpPr>
          <p:nvPr/>
        </p:nvSpPr>
        <p:spPr bwMode="auto">
          <a:xfrm>
            <a:off x="6015038" y="5753100"/>
            <a:ext cx="30527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i="1">
                <a:solidFill>
                  <a:srgbClr val="3333FF"/>
                </a:solidFill>
              </a:rPr>
              <a:t>Simplify and group terms.</a:t>
            </a:r>
            <a:endParaRPr lang="en-US" altLang="en-US" i="1">
              <a:solidFill>
                <a:srgbClr val="3333FF"/>
              </a:solidFill>
              <a:cs typeface="Arial" charset="0"/>
            </a:endParaRPr>
          </a:p>
        </p:txBody>
      </p:sp>
      <p:sp>
        <p:nvSpPr>
          <p:cNvPr id="48147" name="Text Box 19"/>
          <p:cNvSpPr txBox="1">
            <a:spLocks noChangeArrowheads="1"/>
          </p:cNvSpPr>
          <p:nvPr/>
        </p:nvSpPr>
        <p:spPr bwMode="auto">
          <a:xfrm>
            <a:off x="214313" y="5715000"/>
            <a:ext cx="55768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f</a:t>
            </a:r>
            <a:r>
              <a:rPr lang="en-US" altLang="en-US" sz="2400">
                <a:latin typeface="Verdana" pitchFamily="34" charset="0"/>
              </a:rPr>
              <a:t>(</a:t>
            </a:r>
            <a:r>
              <a:rPr lang="en-US" altLang="en-US" sz="2400" i="1">
                <a:latin typeface="Verdana" pitchFamily="34" charset="0"/>
              </a:rPr>
              <a:t>x</a:t>
            </a:r>
            <a:r>
              <a:rPr lang="en-US" altLang="en-US" sz="2400">
                <a:latin typeface="Verdana" pitchFamily="34" charset="0"/>
              </a:rPr>
              <a:t>)= </a:t>
            </a:r>
            <a:r>
              <a:rPr lang="en-US" altLang="en-US" sz="2400" i="1">
                <a:solidFill>
                  <a:srgbClr val="FF0000"/>
                </a:solidFill>
                <a:latin typeface="Verdana" pitchFamily="34" charset="0"/>
              </a:rPr>
              <a:t>a</a:t>
            </a:r>
            <a:r>
              <a:rPr lang="en-US" altLang="en-US" sz="2400" i="1">
                <a:latin typeface="Verdana" pitchFamily="34" charset="0"/>
              </a:rPr>
              <a:t>x</a:t>
            </a:r>
            <a:r>
              <a:rPr lang="en-US" altLang="en-US" sz="2400" baseline="30000">
                <a:latin typeface="Verdana" pitchFamily="34" charset="0"/>
              </a:rPr>
              <a:t>2 </a:t>
            </a:r>
            <a:r>
              <a:rPr lang="en-US" altLang="en-US" sz="2400">
                <a:latin typeface="Verdana" pitchFamily="34" charset="0"/>
              </a:rPr>
              <a:t>+ </a:t>
            </a:r>
            <a:r>
              <a:rPr lang="en-US" altLang="en-US" sz="2400">
                <a:solidFill>
                  <a:srgbClr val="3333FF"/>
                </a:solidFill>
                <a:latin typeface="Verdana" pitchFamily="34" charset="0"/>
              </a:rPr>
              <a:t>(–2</a:t>
            </a:r>
            <a:r>
              <a:rPr lang="en-US" altLang="en-US" sz="2400" i="1">
                <a:solidFill>
                  <a:srgbClr val="3333FF"/>
                </a:solidFill>
                <a:latin typeface="Verdana" pitchFamily="34" charset="0"/>
              </a:rPr>
              <a:t>ah</a:t>
            </a:r>
            <a:r>
              <a:rPr lang="en-US" altLang="en-US" sz="2400">
                <a:solidFill>
                  <a:srgbClr val="3333FF"/>
                </a:solidFill>
                <a:latin typeface="Verdana" pitchFamily="34" charset="0"/>
              </a:rPr>
              <a:t>)</a:t>
            </a:r>
            <a:r>
              <a:rPr lang="en-US" altLang="en-US" sz="2400" i="1">
                <a:latin typeface="Verdana" pitchFamily="34" charset="0"/>
              </a:rPr>
              <a:t>x</a:t>
            </a:r>
            <a:r>
              <a:rPr lang="en-US" altLang="en-US" sz="2400" baseline="30000">
                <a:latin typeface="Verdana" pitchFamily="34" charset="0"/>
              </a:rPr>
              <a:t> </a:t>
            </a:r>
            <a:r>
              <a:rPr lang="en-US" altLang="en-US" sz="2400">
                <a:latin typeface="Verdana" pitchFamily="34" charset="0"/>
              </a:rPr>
              <a:t>+ </a:t>
            </a:r>
            <a:r>
              <a:rPr lang="en-US" altLang="en-US" sz="2400">
                <a:solidFill>
                  <a:srgbClr val="006600"/>
                </a:solidFill>
                <a:latin typeface="Verdana" pitchFamily="34" charset="0"/>
              </a:rPr>
              <a:t>(</a:t>
            </a:r>
            <a:r>
              <a:rPr lang="en-US" altLang="en-US" sz="2400" i="1">
                <a:solidFill>
                  <a:srgbClr val="006600"/>
                </a:solidFill>
                <a:latin typeface="Verdana" pitchFamily="34" charset="0"/>
              </a:rPr>
              <a:t>ah</a:t>
            </a:r>
            <a:r>
              <a:rPr lang="en-US" altLang="en-US" sz="2400" baseline="30000">
                <a:solidFill>
                  <a:srgbClr val="006600"/>
                </a:solidFill>
                <a:latin typeface="Verdana" pitchFamily="34" charset="0"/>
              </a:rPr>
              <a:t>2</a:t>
            </a:r>
            <a:r>
              <a:rPr lang="en-US" altLang="en-US" sz="2400">
                <a:solidFill>
                  <a:srgbClr val="006600"/>
                </a:solidFill>
                <a:latin typeface="Verdana" pitchFamily="34" charset="0"/>
              </a:rPr>
              <a:t> + </a:t>
            </a:r>
            <a:r>
              <a:rPr lang="en-US" altLang="en-US" sz="2400" i="1">
                <a:solidFill>
                  <a:srgbClr val="006600"/>
                </a:solidFill>
                <a:latin typeface="Verdana" pitchFamily="34" charset="0"/>
              </a:rPr>
              <a:t>k</a:t>
            </a:r>
            <a:r>
              <a:rPr lang="en-US" altLang="en-US" sz="2400">
                <a:solidFill>
                  <a:srgbClr val="006600"/>
                </a:solidFill>
                <a:latin typeface="Verdana"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8134"/>
                                        </p:tgtEl>
                                        <p:attrNameLst>
                                          <p:attrName>style.visibility</p:attrName>
                                        </p:attrNameLst>
                                      </p:cBhvr>
                                      <p:to>
                                        <p:strVal val="visible"/>
                                      </p:to>
                                    </p:set>
                                    <p:animEffect transition="in" filter="diamond(in)">
                                      <p:cBhvr>
                                        <p:cTn id="7" dur="500"/>
                                        <p:tgtEl>
                                          <p:spTgt spid="481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8144"/>
                                        </p:tgtEl>
                                        <p:attrNameLst>
                                          <p:attrName>style.visibility</p:attrName>
                                        </p:attrNameLst>
                                      </p:cBhvr>
                                      <p:to>
                                        <p:strVal val="visible"/>
                                      </p:to>
                                    </p:set>
                                    <p:animEffect transition="in" filter="blinds(horizontal)">
                                      <p:cBhvr>
                                        <p:cTn id="12" dur="500"/>
                                        <p:tgtEl>
                                          <p:spTgt spid="48144"/>
                                        </p:tgtEl>
                                      </p:cBhvr>
                                    </p:animEffect>
                                  </p:childTnLst>
                                </p:cTn>
                              </p:par>
                            </p:childTnLst>
                          </p:cTn>
                        </p:par>
                        <p:par>
                          <p:cTn id="13" fill="hold" nodeType="afterGroup">
                            <p:stCondLst>
                              <p:cond delay="500"/>
                            </p:stCondLst>
                            <p:childTnLst>
                              <p:par>
                                <p:cTn id="14" presetID="3" presetClass="entr" presetSubtype="10" fill="hold" grpId="0" nodeType="afterEffect">
                                  <p:stCondLst>
                                    <p:cond delay="0"/>
                                  </p:stCondLst>
                                  <p:childTnLst>
                                    <p:set>
                                      <p:cBhvr>
                                        <p:cTn id="15" dur="1" fill="hold">
                                          <p:stCondLst>
                                            <p:cond delay="0"/>
                                          </p:stCondLst>
                                        </p:cTn>
                                        <p:tgtEl>
                                          <p:spTgt spid="48141"/>
                                        </p:tgtEl>
                                        <p:attrNameLst>
                                          <p:attrName>style.visibility</p:attrName>
                                        </p:attrNameLst>
                                      </p:cBhvr>
                                      <p:to>
                                        <p:strVal val="visible"/>
                                      </p:to>
                                    </p:set>
                                    <p:animEffect transition="in" filter="blinds(horizontal)">
                                      <p:cBhvr>
                                        <p:cTn id="16" dur="1000"/>
                                        <p:tgtEl>
                                          <p:spTgt spid="48141"/>
                                        </p:tgtEl>
                                      </p:cBhvr>
                                    </p:animEffect>
                                  </p:childTnLst>
                                </p:cTn>
                              </p:par>
                            </p:childTnLst>
                          </p:cTn>
                        </p:par>
                        <p:par>
                          <p:cTn id="17" fill="hold" nodeType="afterGroup">
                            <p:stCondLst>
                              <p:cond delay="1500"/>
                            </p:stCondLst>
                            <p:childTnLst>
                              <p:par>
                                <p:cTn id="18" presetID="22" presetClass="entr" presetSubtype="1" fill="hold" grpId="0" nodeType="afterEffect">
                                  <p:stCondLst>
                                    <p:cond delay="0"/>
                                  </p:stCondLst>
                                  <p:childTnLst>
                                    <p:set>
                                      <p:cBhvr>
                                        <p:cTn id="19" dur="1" fill="hold">
                                          <p:stCondLst>
                                            <p:cond delay="0"/>
                                          </p:stCondLst>
                                        </p:cTn>
                                        <p:tgtEl>
                                          <p:spTgt spid="48145"/>
                                        </p:tgtEl>
                                        <p:attrNameLst>
                                          <p:attrName>style.visibility</p:attrName>
                                        </p:attrNameLst>
                                      </p:cBhvr>
                                      <p:to>
                                        <p:strVal val="visible"/>
                                      </p:to>
                                    </p:set>
                                    <p:animEffect transition="in" filter="wipe(up)">
                                      <p:cBhvr>
                                        <p:cTn id="20" dur="500"/>
                                        <p:tgtEl>
                                          <p:spTgt spid="48145"/>
                                        </p:tgtEl>
                                      </p:cBhvr>
                                    </p:animEffect>
                                  </p:childTnLst>
                                </p:cTn>
                              </p:par>
                            </p:childTnLst>
                          </p:cTn>
                        </p:par>
                        <p:par>
                          <p:cTn id="21" fill="hold" nodeType="afterGroup">
                            <p:stCondLst>
                              <p:cond delay="2000"/>
                            </p:stCondLst>
                            <p:childTnLst>
                              <p:par>
                                <p:cTn id="22" presetID="22" presetClass="entr" presetSubtype="1" fill="hold" grpId="0" nodeType="afterEffect">
                                  <p:stCondLst>
                                    <p:cond delay="0"/>
                                  </p:stCondLst>
                                  <p:childTnLst>
                                    <p:set>
                                      <p:cBhvr>
                                        <p:cTn id="23" dur="1" fill="hold">
                                          <p:stCondLst>
                                            <p:cond delay="0"/>
                                          </p:stCondLst>
                                        </p:cTn>
                                        <p:tgtEl>
                                          <p:spTgt spid="48142"/>
                                        </p:tgtEl>
                                        <p:attrNameLst>
                                          <p:attrName>style.visibility</p:attrName>
                                        </p:attrNameLst>
                                      </p:cBhvr>
                                      <p:to>
                                        <p:strVal val="visible"/>
                                      </p:to>
                                    </p:set>
                                    <p:animEffect transition="in" filter="wipe(up)">
                                      <p:cBhvr>
                                        <p:cTn id="24" dur="1000"/>
                                        <p:tgtEl>
                                          <p:spTgt spid="48142"/>
                                        </p:tgtEl>
                                      </p:cBhvr>
                                    </p:animEffect>
                                  </p:childTnLst>
                                </p:cTn>
                              </p:par>
                            </p:childTnLst>
                          </p:cTn>
                        </p:par>
                        <p:par>
                          <p:cTn id="25" fill="hold" nodeType="afterGroup">
                            <p:stCondLst>
                              <p:cond delay="3000"/>
                            </p:stCondLst>
                            <p:childTnLst>
                              <p:par>
                                <p:cTn id="26" presetID="23" presetClass="entr" presetSubtype="16" fill="hold" grpId="0" nodeType="afterEffect">
                                  <p:stCondLst>
                                    <p:cond delay="0"/>
                                  </p:stCondLst>
                                  <p:childTnLst>
                                    <p:set>
                                      <p:cBhvr>
                                        <p:cTn id="27" dur="1" fill="hold">
                                          <p:stCondLst>
                                            <p:cond delay="0"/>
                                          </p:stCondLst>
                                        </p:cTn>
                                        <p:tgtEl>
                                          <p:spTgt spid="48146"/>
                                        </p:tgtEl>
                                        <p:attrNameLst>
                                          <p:attrName>style.visibility</p:attrName>
                                        </p:attrNameLst>
                                      </p:cBhvr>
                                      <p:to>
                                        <p:strVal val="visible"/>
                                      </p:to>
                                    </p:set>
                                    <p:anim calcmode="lin" valueType="num">
                                      <p:cBhvr>
                                        <p:cTn id="28" dur="500" fill="hold"/>
                                        <p:tgtEl>
                                          <p:spTgt spid="48146"/>
                                        </p:tgtEl>
                                        <p:attrNameLst>
                                          <p:attrName>ppt_w</p:attrName>
                                        </p:attrNameLst>
                                      </p:cBhvr>
                                      <p:tavLst>
                                        <p:tav tm="0">
                                          <p:val>
                                            <p:fltVal val="0"/>
                                          </p:val>
                                        </p:tav>
                                        <p:tav tm="100000">
                                          <p:val>
                                            <p:strVal val="#ppt_w"/>
                                          </p:val>
                                        </p:tav>
                                      </p:tavLst>
                                    </p:anim>
                                    <p:anim calcmode="lin" valueType="num">
                                      <p:cBhvr>
                                        <p:cTn id="29" dur="500" fill="hold"/>
                                        <p:tgtEl>
                                          <p:spTgt spid="48146"/>
                                        </p:tgtEl>
                                        <p:attrNameLst>
                                          <p:attrName>ppt_h</p:attrName>
                                        </p:attrNameLst>
                                      </p:cBhvr>
                                      <p:tavLst>
                                        <p:tav tm="0">
                                          <p:val>
                                            <p:fltVal val="0"/>
                                          </p:val>
                                        </p:tav>
                                        <p:tav tm="100000">
                                          <p:val>
                                            <p:strVal val="#ppt_h"/>
                                          </p:val>
                                        </p:tav>
                                      </p:tavLst>
                                    </p:anim>
                                  </p:childTnLst>
                                </p:cTn>
                              </p:par>
                            </p:childTnLst>
                          </p:cTn>
                        </p:par>
                        <p:par>
                          <p:cTn id="30" fill="hold" nodeType="afterGroup">
                            <p:stCondLst>
                              <p:cond delay="3500"/>
                            </p:stCondLst>
                            <p:childTnLst>
                              <p:par>
                                <p:cTn id="31" presetID="23" presetClass="entr" presetSubtype="16" fill="hold" grpId="0" nodeType="afterEffect">
                                  <p:stCondLst>
                                    <p:cond delay="0"/>
                                  </p:stCondLst>
                                  <p:childTnLst>
                                    <p:set>
                                      <p:cBhvr>
                                        <p:cTn id="32" dur="1" fill="hold">
                                          <p:stCondLst>
                                            <p:cond delay="0"/>
                                          </p:stCondLst>
                                        </p:cTn>
                                        <p:tgtEl>
                                          <p:spTgt spid="48147"/>
                                        </p:tgtEl>
                                        <p:attrNameLst>
                                          <p:attrName>style.visibility</p:attrName>
                                        </p:attrNameLst>
                                      </p:cBhvr>
                                      <p:to>
                                        <p:strVal val="visible"/>
                                      </p:to>
                                    </p:set>
                                    <p:anim calcmode="lin" valueType="num">
                                      <p:cBhvr>
                                        <p:cTn id="33" dur="1000" fill="hold"/>
                                        <p:tgtEl>
                                          <p:spTgt spid="48147"/>
                                        </p:tgtEl>
                                        <p:attrNameLst>
                                          <p:attrName>ppt_w</p:attrName>
                                        </p:attrNameLst>
                                      </p:cBhvr>
                                      <p:tavLst>
                                        <p:tav tm="0">
                                          <p:val>
                                            <p:fltVal val="0"/>
                                          </p:val>
                                        </p:tav>
                                        <p:tav tm="100000">
                                          <p:val>
                                            <p:strVal val="#ppt_w"/>
                                          </p:val>
                                        </p:tav>
                                      </p:tavLst>
                                    </p:anim>
                                    <p:anim calcmode="lin" valueType="num">
                                      <p:cBhvr>
                                        <p:cTn id="34" dur="1000" fill="hold"/>
                                        <p:tgtEl>
                                          <p:spTgt spid="4814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4" grpId="0"/>
      <p:bldP spid="48141" grpId="0"/>
      <p:bldP spid="48142" grpId="0"/>
      <p:bldP spid="48144" grpId="0"/>
      <p:bldP spid="48145" grpId="0"/>
      <p:bldP spid="48146" grpId="0"/>
      <p:bldP spid="4814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215" name="Group 39"/>
          <p:cNvGrpSpPr>
            <a:grpSpLocks/>
          </p:cNvGrpSpPr>
          <p:nvPr/>
        </p:nvGrpSpPr>
        <p:grpSpPr bwMode="auto">
          <a:xfrm>
            <a:off x="304800" y="3810000"/>
            <a:ext cx="8440738" cy="1619250"/>
            <a:chOff x="213" y="2004"/>
            <a:chExt cx="5317" cy="1020"/>
          </a:xfrm>
        </p:grpSpPr>
        <p:sp>
          <p:nvSpPr>
            <p:cNvPr id="13316" name="Text Box 12"/>
            <p:cNvSpPr txBox="1">
              <a:spLocks noChangeArrowheads="1"/>
            </p:cNvSpPr>
            <p:nvPr/>
          </p:nvSpPr>
          <p:spPr bwMode="auto">
            <a:xfrm>
              <a:off x="960" y="2004"/>
              <a:ext cx="4570" cy="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FF0000"/>
                  </a:solidFill>
                  <a:latin typeface="Verdana" pitchFamily="34" charset="0"/>
                </a:rPr>
                <a:t>a</a:t>
              </a:r>
              <a:r>
                <a:rPr lang="en-US" altLang="en-US" sz="2400">
                  <a:latin typeface="Verdana" pitchFamily="34" charset="0"/>
                </a:rPr>
                <a:t> in standard form is the same as in vertex form. It indicates whether a reflection and/or vertical stretch or compression has been applied.</a:t>
              </a:r>
            </a:p>
          </p:txBody>
        </p:sp>
        <p:sp>
          <p:nvSpPr>
            <p:cNvPr id="13317" name="Text Box 6"/>
            <p:cNvSpPr txBox="1">
              <a:spLocks noChangeArrowheads="1"/>
            </p:cNvSpPr>
            <p:nvPr/>
          </p:nvSpPr>
          <p:spPr bwMode="auto">
            <a:xfrm>
              <a:off x="213" y="2304"/>
              <a:ext cx="639"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FF0000"/>
                  </a:solidFill>
                  <a:latin typeface="Verdana" pitchFamily="34" charset="0"/>
                </a:rPr>
                <a:t>a </a:t>
              </a:r>
              <a:r>
                <a:rPr lang="en-US" altLang="en-US" sz="2400">
                  <a:solidFill>
                    <a:srgbClr val="FF0000"/>
                  </a:solidFill>
                  <a:latin typeface="Verdana" pitchFamily="34" charset="0"/>
                </a:rPr>
                <a:t>= </a:t>
              </a:r>
              <a:r>
                <a:rPr lang="en-US" altLang="en-US" sz="2400" i="1">
                  <a:solidFill>
                    <a:srgbClr val="FF0000"/>
                  </a:solidFill>
                  <a:latin typeface="Verdana" pitchFamily="34" charset="0"/>
                </a:rPr>
                <a:t>a</a:t>
              </a:r>
            </a:p>
          </p:txBody>
        </p:sp>
        <p:sp>
          <p:nvSpPr>
            <p:cNvPr id="13318" name="AutoShape 9"/>
            <p:cNvSpPr>
              <a:spLocks/>
            </p:cNvSpPr>
            <p:nvPr/>
          </p:nvSpPr>
          <p:spPr bwMode="auto">
            <a:xfrm>
              <a:off x="923" y="2023"/>
              <a:ext cx="73" cy="1001"/>
            </a:xfrm>
            <a:prstGeom prst="leftBrace">
              <a:avLst>
                <a:gd name="adj1" fmla="val 114269"/>
                <a:gd name="adj2" fmla="val 50000"/>
              </a:avLst>
            </a:prstGeom>
            <a:noFill/>
            <a:ln w="952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grpSp>
      <p:pic>
        <p:nvPicPr>
          <p:cNvPr id="13315" name="Picture 4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371600"/>
            <a:ext cx="6477000" cy="1792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0215"/>
                                        </p:tgtEl>
                                        <p:attrNameLst>
                                          <p:attrName>style.visibility</p:attrName>
                                        </p:attrNameLst>
                                      </p:cBhvr>
                                      <p:to>
                                        <p:strVal val="visible"/>
                                      </p:to>
                                    </p:set>
                                    <p:animEffect transition="in" filter="blinds(horizontal)">
                                      <p:cBhvr>
                                        <p:cTn id="7" dur="500"/>
                                        <p:tgtEl>
                                          <p:spTgt spid="502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6438" name="Group 6"/>
          <p:cNvGrpSpPr>
            <a:grpSpLocks/>
          </p:cNvGrpSpPr>
          <p:nvPr/>
        </p:nvGrpSpPr>
        <p:grpSpPr bwMode="auto">
          <a:xfrm>
            <a:off x="381000" y="3676650"/>
            <a:ext cx="8734425" cy="1428750"/>
            <a:chOff x="18" y="3156"/>
            <a:chExt cx="5502" cy="900"/>
          </a:xfrm>
        </p:grpSpPr>
        <p:grpSp>
          <p:nvGrpSpPr>
            <p:cNvPr id="14340" name="Group 7"/>
            <p:cNvGrpSpPr>
              <a:grpSpLocks/>
            </p:cNvGrpSpPr>
            <p:nvPr/>
          </p:nvGrpSpPr>
          <p:grpSpPr bwMode="auto">
            <a:xfrm>
              <a:off x="18" y="3156"/>
              <a:ext cx="5502" cy="900"/>
              <a:chOff x="18" y="3156"/>
              <a:chExt cx="5502" cy="900"/>
            </a:xfrm>
          </p:grpSpPr>
          <p:sp>
            <p:nvSpPr>
              <p:cNvPr id="14342" name="Text Box 8"/>
              <p:cNvSpPr txBox="1">
                <a:spLocks noChangeArrowheads="1"/>
              </p:cNvSpPr>
              <p:nvPr/>
            </p:nvSpPr>
            <p:spPr bwMode="auto">
              <a:xfrm>
                <a:off x="960" y="3191"/>
                <a:ext cx="4560" cy="8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10000"/>
                  </a:lnSpc>
                </a:pPr>
                <a:r>
                  <a:rPr lang="en-US" altLang="en-US" sz="2400">
                    <a:latin typeface="Verdana" pitchFamily="34" charset="0"/>
                  </a:rPr>
                  <a:t>Solving for </a:t>
                </a:r>
                <a:r>
                  <a:rPr lang="en-US" altLang="en-US" sz="2400" i="1">
                    <a:latin typeface="Verdana" pitchFamily="34" charset="0"/>
                  </a:rPr>
                  <a:t>h</a:t>
                </a:r>
                <a:r>
                  <a:rPr lang="en-US" altLang="en-US" sz="2400">
                    <a:latin typeface="Verdana" pitchFamily="34" charset="0"/>
                  </a:rPr>
                  <a:t> gives                  . Therefore, the axis of symmetry, </a:t>
                </a:r>
                <a:r>
                  <a:rPr lang="en-US" altLang="en-US" sz="2400" i="1">
                    <a:latin typeface="Verdana" pitchFamily="34" charset="0"/>
                  </a:rPr>
                  <a:t>x</a:t>
                </a:r>
                <a:r>
                  <a:rPr lang="en-US" altLang="en-US" sz="2400">
                    <a:latin typeface="Verdana" pitchFamily="34" charset="0"/>
                  </a:rPr>
                  <a:t> = </a:t>
                </a:r>
                <a:r>
                  <a:rPr lang="en-US" altLang="en-US" sz="2400" i="1">
                    <a:latin typeface="Verdana" pitchFamily="34" charset="0"/>
                  </a:rPr>
                  <a:t>h</a:t>
                </a:r>
                <a:r>
                  <a:rPr lang="en-US" altLang="en-US" sz="2400">
                    <a:latin typeface="Verdana" pitchFamily="34" charset="0"/>
                  </a:rPr>
                  <a:t>, for a quadratic function in standard form is          .</a:t>
                </a:r>
              </a:p>
            </p:txBody>
          </p:sp>
          <p:pic>
            <p:nvPicPr>
              <p:cNvPr id="14343" name="Picture 9" descr="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92" y="3683"/>
                <a:ext cx="564" cy="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4" name="Text Box 10"/>
              <p:cNvSpPr txBox="1">
                <a:spLocks noChangeArrowheads="1"/>
              </p:cNvSpPr>
              <p:nvPr/>
            </p:nvSpPr>
            <p:spPr bwMode="auto">
              <a:xfrm>
                <a:off x="18" y="3408"/>
                <a:ext cx="94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33FF"/>
                    </a:solidFill>
                    <a:latin typeface="Verdana" pitchFamily="34" charset="0"/>
                  </a:rPr>
                  <a:t>b</a:t>
                </a:r>
                <a:r>
                  <a:rPr lang="en-US" altLang="en-US" sz="2400">
                    <a:solidFill>
                      <a:srgbClr val="3333FF"/>
                    </a:solidFill>
                    <a:latin typeface="Verdana" pitchFamily="34" charset="0"/>
                  </a:rPr>
                  <a:t> =–2</a:t>
                </a:r>
                <a:r>
                  <a:rPr lang="en-US" altLang="en-US" sz="2400" i="1">
                    <a:solidFill>
                      <a:srgbClr val="3333FF"/>
                    </a:solidFill>
                    <a:latin typeface="Verdana" pitchFamily="34" charset="0"/>
                  </a:rPr>
                  <a:t>ah</a:t>
                </a:r>
              </a:p>
            </p:txBody>
          </p:sp>
          <p:pic>
            <p:nvPicPr>
              <p:cNvPr id="14345" name="Picture 11" descr="p"/>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04" y="3156"/>
                <a:ext cx="1068" cy="3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pSp>
        <p:sp>
          <p:nvSpPr>
            <p:cNvPr id="14341" name="AutoShape 12"/>
            <p:cNvSpPr>
              <a:spLocks/>
            </p:cNvSpPr>
            <p:nvPr/>
          </p:nvSpPr>
          <p:spPr bwMode="auto">
            <a:xfrm>
              <a:off x="920" y="3237"/>
              <a:ext cx="64" cy="723"/>
            </a:xfrm>
            <a:prstGeom prst="leftBrace">
              <a:avLst>
                <a:gd name="adj1" fmla="val 94141"/>
                <a:gd name="adj2" fmla="val 50000"/>
              </a:avLst>
            </a:prstGeom>
            <a:noFill/>
            <a:ln w="9525">
              <a:solidFill>
                <a:srgbClr val="3333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grpSp>
      <p:pic>
        <p:nvPicPr>
          <p:cNvPr id="14339" name="Picture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7800" y="1371600"/>
            <a:ext cx="6477000" cy="1792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146438"/>
                                        </p:tgtEl>
                                        <p:attrNameLst>
                                          <p:attrName>style.visibility</p:attrName>
                                        </p:attrNameLst>
                                      </p:cBhvr>
                                      <p:to>
                                        <p:strVal val="visible"/>
                                      </p:to>
                                    </p:set>
                                    <p:animEffect transition="in" filter="slide(fromBottom)">
                                      <p:cBhvr>
                                        <p:cTn id="7" dur="500"/>
                                        <p:tgtEl>
                                          <p:spTgt spid="1464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8500" name="Group 20"/>
          <p:cNvGrpSpPr>
            <a:grpSpLocks/>
          </p:cNvGrpSpPr>
          <p:nvPr/>
        </p:nvGrpSpPr>
        <p:grpSpPr bwMode="auto">
          <a:xfrm>
            <a:off x="60325" y="3429000"/>
            <a:ext cx="9083675" cy="1552575"/>
            <a:chOff x="38" y="2160"/>
            <a:chExt cx="5722" cy="978"/>
          </a:xfrm>
        </p:grpSpPr>
        <p:sp>
          <p:nvSpPr>
            <p:cNvPr id="15364" name="AutoShape 15"/>
            <p:cNvSpPr>
              <a:spLocks/>
            </p:cNvSpPr>
            <p:nvPr/>
          </p:nvSpPr>
          <p:spPr bwMode="auto">
            <a:xfrm>
              <a:off x="1200" y="2173"/>
              <a:ext cx="96" cy="935"/>
            </a:xfrm>
            <a:prstGeom prst="leftBrace">
              <a:avLst>
                <a:gd name="adj1" fmla="val 81163"/>
                <a:gd name="adj2" fmla="val 50000"/>
              </a:avLst>
            </a:prstGeom>
            <a:noFill/>
            <a:ln w="9525">
              <a:solidFill>
                <a:srgbClr val="0066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altLang="en-US">
                <a:solidFill>
                  <a:srgbClr val="006600"/>
                </a:solidFill>
              </a:endParaRPr>
            </a:p>
          </p:txBody>
        </p:sp>
        <p:sp>
          <p:nvSpPr>
            <p:cNvPr id="15365" name="Text Box 17"/>
            <p:cNvSpPr txBox="1">
              <a:spLocks noChangeArrowheads="1"/>
            </p:cNvSpPr>
            <p:nvPr/>
          </p:nvSpPr>
          <p:spPr bwMode="auto">
            <a:xfrm>
              <a:off x="38" y="2472"/>
              <a:ext cx="121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006600"/>
                  </a:solidFill>
                  <a:latin typeface="Verdana" pitchFamily="34" charset="0"/>
                </a:rPr>
                <a:t>c </a:t>
              </a:r>
              <a:r>
                <a:rPr lang="en-US" altLang="en-US" sz="2400">
                  <a:solidFill>
                    <a:srgbClr val="006600"/>
                  </a:solidFill>
                  <a:latin typeface="Verdana" pitchFamily="34" charset="0"/>
                </a:rPr>
                <a:t>= </a:t>
              </a:r>
              <a:r>
                <a:rPr lang="en-US" altLang="en-US" sz="2400" i="1">
                  <a:solidFill>
                    <a:srgbClr val="006600"/>
                  </a:solidFill>
                  <a:latin typeface="Verdana" pitchFamily="34" charset="0"/>
                </a:rPr>
                <a:t>ah</a:t>
              </a:r>
              <a:r>
                <a:rPr lang="en-US" altLang="en-US" sz="2400" baseline="30000">
                  <a:solidFill>
                    <a:srgbClr val="006600"/>
                  </a:solidFill>
                  <a:latin typeface="Verdana" pitchFamily="34" charset="0"/>
                </a:rPr>
                <a:t>2 </a:t>
              </a:r>
              <a:r>
                <a:rPr lang="en-US" altLang="en-US" sz="2400">
                  <a:solidFill>
                    <a:srgbClr val="006600"/>
                  </a:solidFill>
                  <a:latin typeface="Verdana" pitchFamily="34" charset="0"/>
                </a:rPr>
                <a:t>+ </a:t>
              </a:r>
              <a:r>
                <a:rPr lang="en-US" altLang="en-US" sz="2400" i="1">
                  <a:solidFill>
                    <a:srgbClr val="006600"/>
                  </a:solidFill>
                  <a:latin typeface="Verdana" pitchFamily="34" charset="0"/>
                </a:rPr>
                <a:t>k</a:t>
              </a:r>
            </a:p>
          </p:txBody>
        </p:sp>
        <p:sp>
          <p:nvSpPr>
            <p:cNvPr id="15366" name="Text Box 18"/>
            <p:cNvSpPr txBox="1">
              <a:spLocks noChangeArrowheads="1"/>
            </p:cNvSpPr>
            <p:nvPr/>
          </p:nvSpPr>
          <p:spPr bwMode="auto">
            <a:xfrm>
              <a:off x="1286" y="2160"/>
              <a:ext cx="4474" cy="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Notice that the value of </a:t>
              </a:r>
              <a:r>
                <a:rPr lang="en-US" altLang="en-US" sz="2400" i="1">
                  <a:latin typeface="Verdana" pitchFamily="34" charset="0"/>
                </a:rPr>
                <a:t>c</a:t>
              </a:r>
              <a:r>
                <a:rPr lang="en-US" altLang="en-US" sz="2400">
                  <a:latin typeface="Verdana" pitchFamily="34" charset="0"/>
                </a:rPr>
                <a:t> is the same value given by the vertex form of </a:t>
              </a:r>
              <a:r>
                <a:rPr lang="en-US" altLang="en-US" sz="2400" i="1">
                  <a:latin typeface="Verdana" pitchFamily="34" charset="0"/>
                </a:rPr>
                <a:t>f </a:t>
              </a:r>
              <a:r>
                <a:rPr lang="en-US" altLang="en-US" sz="2400">
                  <a:latin typeface="Verdana" pitchFamily="34" charset="0"/>
                </a:rPr>
                <a:t>when </a:t>
              </a:r>
              <a:r>
                <a:rPr lang="en-US" altLang="en-US" sz="2400" i="1">
                  <a:latin typeface="Verdana" pitchFamily="34" charset="0"/>
                </a:rPr>
                <a:t>x</a:t>
              </a:r>
              <a:r>
                <a:rPr lang="en-US" altLang="en-US" sz="2400">
                  <a:latin typeface="Verdana" pitchFamily="34" charset="0"/>
                </a:rPr>
                <a:t> = 0: </a:t>
              </a:r>
              <a:r>
                <a:rPr lang="en-US" altLang="en-US" sz="2400" i="1">
                  <a:latin typeface="Verdana" pitchFamily="34" charset="0"/>
                </a:rPr>
                <a:t>f</a:t>
              </a:r>
              <a:r>
                <a:rPr lang="en-US" altLang="en-US" sz="2400">
                  <a:latin typeface="Verdana" pitchFamily="34" charset="0"/>
                </a:rPr>
                <a:t>(0) = </a:t>
              </a:r>
              <a:r>
                <a:rPr lang="en-US" altLang="en-US" sz="2400" i="1">
                  <a:latin typeface="Verdana" pitchFamily="34" charset="0"/>
                </a:rPr>
                <a:t>a</a:t>
              </a:r>
              <a:r>
                <a:rPr lang="en-US" altLang="en-US" sz="2400">
                  <a:latin typeface="Verdana" pitchFamily="34" charset="0"/>
                </a:rPr>
                <a:t>(0 – </a:t>
              </a:r>
              <a:r>
                <a:rPr lang="en-US" altLang="en-US" sz="2400" i="1">
                  <a:latin typeface="Verdana" pitchFamily="34" charset="0"/>
                </a:rPr>
                <a:t>h</a:t>
              </a:r>
              <a:r>
                <a:rPr lang="en-US" altLang="en-US" sz="2400">
                  <a:latin typeface="Verdana" pitchFamily="34" charset="0"/>
                </a:rPr>
                <a:t>)</a:t>
              </a:r>
              <a:r>
                <a:rPr lang="en-US" altLang="en-US" sz="2400" baseline="30000">
                  <a:latin typeface="Verdana" pitchFamily="34" charset="0"/>
                </a:rPr>
                <a:t>2</a:t>
              </a:r>
              <a:r>
                <a:rPr lang="en-US" altLang="en-US" sz="2400">
                  <a:latin typeface="Verdana" pitchFamily="34" charset="0"/>
                </a:rPr>
                <a:t> + </a:t>
              </a:r>
              <a:r>
                <a:rPr lang="en-US" altLang="en-US" sz="2400" i="1">
                  <a:latin typeface="Verdana" pitchFamily="34" charset="0"/>
                </a:rPr>
                <a:t>k</a:t>
              </a:r>
              <a:r>
                <a:rPr lang="en-US" altLang="en-US" sz="2400">
                  <a:latin typeface="Verdana" pitchFamily="34" charset="0"/>
                </a:rPr>
                <a:t> = </a:t>
              </a:r>
              <a:r>
                <a:rPr lang="en-US" altLang="en-US" sz="2400" i="1">
                  <a:solidFill>
                    <a:srgbClr val="006600"/>
                  </a:solidFill>
                  <a:latin typeface="Verdana" pitchFamily="34" charset="0"/>
                </a:rPr>
                <a:t>ah</a:t>
              </a:r>
              <a:r>
                <a:rPr lang="en-US" altLang="en-US" sz="2400" baseline="30000">
                  <a:solidFill>
                    <a:srgbClr val="006600"/>
                  </a:solidFill>
                  <a:latin typeface="Verdana" pitchFamily="34" charset="0"/>
                </a:rPr>
                <a:t>2</a:t>
              </a:r>
              <a:r>
                <a:rPr lang="en-US" altLang="en-US" sz="2400">
                  <a:solidFill>
                    <a:srgbClr val="006600"/>
                  </a:solidFill>
                  <a:latin typeface="Verdana" pitchFamily="34" charset="0"/>
                </a:rPr>
                <a:t> +</a:t>
              </a:r>
              <a:r>
                <a:rPr lang="en-US" altLang="en-US" sz="2400" i="1">
                  <a:solidFill>
                    <a:srgbClr val="006600"/>
                  </a:solidFill>
                  <a:latin typeface="Verdana" pitchFamily="34" charset="0"/>
                </a:rPr>
                <a:t> k</a:t>
              </a:r>
              <a:r>
                <a:rPr lang="en-US" altLang="en-US" sz="2400">
                  <a:latin typeface="Verdana" pitchFamily="34" charset="0"/>
                </a:rPr>
                <a:t>. So </a:t>
              </a:r>
              <a:r>
                <a:rPr lang="en-US" altLang="en-US" sz="2400" i="1">
                  <a:latin typeface="Verdana" pitchFamily="34" charset="0"/>
                </a:rPr>
                <a:t>c</a:t>
              </a:r>
              <a:r>
                <a:rPr lang="en-US" altLang="en-US" sz="2400">
                  <a:latin typeface="Verdana" pitchFamily="34" charset="0"/>
                </a:rPr>
                <a:t> is the </a:t>
              </a:r>
              <a:r>
                <a:rPr lang="en-US" altLang="en-US" sz="2400" i="1">
                  <a:latin typeface="Verdana" pitchFamily="34" charset="0"/>
                </a:rPr>
                <a:t>y</a:t>
              </a:r>
              <a:r>
                <a:rPr lang="en-US" altLang="en-US" sz="2400">
                  <a:latin typeface="Verdana" pitchFamily="34" charset="0"/>
                </a:rPr>
                <a:t>-intercept.</a:t>
              </a:r>
            </a:p>
          </p:txBody>
        </p:sp>
      </p:grpSp>
      <p:pic>
        <p:nvPicPr>
          <p:cNvPr id="15363" name="Picture 1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371600"/>
            <a:ext cx="6477000" cy="1792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afterEffect">
                                  <p:stCondLst>
                                    <p:cond delay="0"/>
                                  </p:stCondLst>
                                  <p:childTnLst>
                                    <p:set>
                                      <p:cBhvr>
                                        <p:cTn id="6" dur="1" fill="hold">
                                          <p:stCondLst>
                                            <p:cond delay="0"/>
                                          </p:stCondLst>
                                        </p:cTn>
                                        <p:tgtEl>
                                          <p:spTgt spid="148500"/>
                                        </p:tgtEl>
                                        <p:attrNameLst>
                                          <p:attrName>style.visibility</p:attrName>
                                        </p:attrNameLst>
                                      </p:cBhvr>
                                      <p:to>
                                        <p:strVal val="visible"/>
                                      </p:to>
                                    </p:set>
                                    <p:animEffect transition="in" filter="blinds(horizontal)">
                                      <p:cBhvr>
                                        <p:cTn id="7" dur="500"/>
                                        <p:tgtEl>
                                          <p:spTgt spid="1485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2" name="Text Box 8"/>
          <p:cNvSpPr txBox="1">
            <a:spLocks noChangeArrowheads="1"/>
          </p:cNvSpPr>
          <p:nvPr/>
        </p:nvSpPr>
        <p:spPr bwMode="auto">
          <a:xfrm>
            <a:off x="609600" y="1371600"/>
            <a:ext cx="83978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These properties can be generalized to help you graph quadratic functions.</a:t>
            </a:r>
          </a:p>
        </p:txBody>
      </p:sp>
      <p:pic>
        <p:nvPicPr>
          <p:cNvPr id="16387"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2590800"/>
            <a:ext cx="7829550" cy="324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7352"/>
                                        </p:tgtEl>
                                        <p:attrNameLst>
                                          <p:attrName>style.visibility</p:attrName>
                                        </p:attrNameLst>
                                      </p:cBhvr>
                                      <p:to>
                                        <p:strVal val="visible"/>
                                      </p:to>
                                    </p:set>
                                    <p:animEffect transition="in" filter="checkerboard(across)">
                                      <p:cBhvr>
                                        <p:cTn id="7" dur="500"/>
                                        <p:tgtEl>
                                          <p:spTgt spid="573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5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37"/>
          <p:cNvGrpSpPr>
            <a:grpSpLocks/>
          </p:cNvGrpSpPr>
          <p:nvPr/>
        </p:nvGrpSpPr>
        <p:grpSpPr bwMode="auto">
          <a:xfrm>
            <a:off x="603250" y="2438400"/>
            <a:ext cx="7854950" cy="1303338"/>
            <a:chOff x="236" y="2256"/>
            <a:chExt cx="4948" cy="821"/>
          </a:xfrm>
        </p:grpSpPr>
        <p:grpSp>
          <p:nvGrpSpPr>
            <p:cNvPr id="17411" name="Group 35"/>
            <p:cNvGrpSpPr>
              <a:grpSpLocks/>
            </p:cNvGrpSpPr>
            <p:nvPr/>
          </p:nvGrpSpPr>
          <p:grpSpPr bwMode="auto">
            <a:xfrm>
              <a:off x="236" y="2256"/>
              <a:ext cx="4948" cy="821"/>
              <a:chOff x="236" y="2256"/>
              <a:chExt cx="4948" cy="821"/>
            </a:xfrm>
          </p:grpSpPr>
          <p:sp>
            <p:nvSpPr>
              <p:cNvPr id="17413" name="Text Box 8"/>
              <p:cNvSpPr txBox="1">
                <a:spLocks noChangeArrowheads="1"/>
              </p:cNvSpPr>
              <p:nvPr/>
            </p:nvSpPr>
            <p:spPr bwMode="auto">
              <a:xfrm>
                <a:off x="240" y="2547"/>
                <a:ext cx="4944" cy="530"/>
              </a:xfrm>
              <a:prstGeom prst="rect">
                <a:avLst/>
              </a:prstGeom>
              <a:noFill/>
              <a:ln w="19050">
                <a:solidFill>
                  <a:srgbClr val="9933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a:latin typeface="Verdana" pitchFamily="34" charset="0"/>
                  </a:rPr>
                  <a:t>When </a:t>
                </a:r>
                <a:r>
                  <a:rPr lang="en-US" altLang="en-US" sz="2400" i="1">
                    <a:latin typeface="Verdana" pitchFamily="34" charset="0"/>
                  </a:rPr>
                  <a:t>a </a:t>
                </a:r>
                <a:r>
                  <a:rPr lang="en-US" altLang="en-US" sz="2400">
                    <a:latin typeface="Verdana" pitchFamily="34" charset="0"/>
                  </a:rPr>
                  <a:t>is positive, the parabola is happy (U). When the </a:t>
                </a:r>
                <a:r>
                  <a:rPr lang="en-US" altLang="en-US" sz="2400" i="1">
                    <a:latin typeface="Verdana" pitchFamily="34" charset="0"/>
                  </a:rPr>
                  <a:t>a </a:t>
                </a:r>
                <a:r>
                  <a:rPr lang="en-US" altLang="en-US" sz="2400">
                    <a:latin typeface="Verdana" pitchFamily="34" charset="0"/>
                  </a:rPr>
                  <a:t>negative, the parabola is sad (  ).</a:t>
                </a:r>
                <a:endParaRPr lang="en-US" altLang="en-US" sz="800">
                  <a:latin typeface="Verdana" pitchFamily="34" charset="0"/>
                </a:endParaRPr>
              </a:p>
            </p:txBody>
          </p:sp>
          <p:sp>
            <p:nvSpPr>
              <p:cNvPr id="17414" name="Text Box 9"/>
              <p:cNvSpPr txBox="1">
                <a:spLocks noChangeArrowheads="1"/>
              </p:cNvSpPr>
              <p:nvPr/>
            </p:nvSpPr>
            <p:spPr bwMode="auto">
              <a:xfrm>
                <a:off x="236" y="2256"/>
                <a:ext cx="1728" cy="288"/>
              </a:xfrm>
              <a:prstGeom prst="rect">
                <a:avLst/>
              </a:prstGeom>
              <a:solidFill>
                <a:srgbClr val="800080"/>
              </a:solidFill>
              <a:ln>
                <a:noFill/>
              </a:ln>
              <a:effectLst/>
              <a:extLs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solidFill>
                      <a:schemeClr val="bg1"/>
                    </a:solidFill>
                    <a:latin typeface="Verdana" pitchFamily="34" charset="0"/>
                  </a:rPr>
                  <a:t>Helpful Hint</a:t>
                </a:r>
                <a:endParaRPr lang="en-US" altLang="en-US" sz="2400" b="1">
                  <a:latin typeface="Verdana" pitchFamily="34" charset="0"/>
                </a:endParaRPr>
              </a:p>
            </p:txBody>
          </p:sp>
        </p:grpSp>
        <p:sp>
          <p:nvSpPr>
            <p:cNvPr id="17412" name="Text Box 36"/>
            <p:cNvSpPr txBox="1">
              <a:spLocks noChangeArrowheads="1"/>
            </p:cNvSpPr>
            <p:nvPr/>
          </p:nvSpPr>
          <p:spPr bwMode="auto">
            <a:xfrm rot="10800000">
              <a:off x="4269" y="2788"/>
              <a:ext cx="38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a:latin typeface="Verdana" pitchFamily="34" charset="0"/>
                </a:rPr>
                <a:t>U</a:t>
              </a:r>
            </a:p>
          </p:txBody>
        </p:sp>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304800" y="1873250"/>
            <a:ext cx="82375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latin typeface="Verdana" pitchFamily="34" charset="0"/>
              </a:rPr>
              <a:t>Consider the function </a:t>
            </a:r>
            <a:r>
              <a:rPr lang="en-US" altLang="en-US" sz="2400" b="1" i="1">
                <a:latin typeface="Verdana" pitchFamily="34" charset="0"/>
              </a:rPr>
              <a:t>f</a:t>
            </a:r>
            <a:r>
              <a:rPr lang="en-US" altLang="en-US" sz="2400" b="1">
                <a:latin typeface="Verdana" pitchFamily="34" charset="0"/>
              </a:rPr>
              <a:t>(</a:t>
            </a:r>
            <a:r>
              <a:rPr lang="en-US" altLang="en-US" sz="2400" b="1" i="1">
                <a:latin typeface="Verdana" pitchFamily="34" charset="0"/>
              </a:rPr>
              <a:t>x</a:t>
            </a:r>
            <a:r>
              <a:rPr lang="en-US" altLang="en-US" sz="2400" b="1">
                <a:latin typeface="Verdana" pitchFamily="34" charset="0"/>
              </a:rPr>
              <a:t>) = 2</a:t>
            </a:r>
            <a:r>
              <a:rPr lang="en-US" altLang="en-US" sz="2400" b="1" i="1">
                <a:latin typeface="Verdana" pitchFamily="34" charset="0"/>
              </a:rPr>
              <a:t>x</a:t>
            </a:r>
            <a:r>
              <a:rPr lang="en-US" altLang="en-US" sz="2400" b="1" baseline="30000">
                <a:latin typeface="Verdana" pitchFamily="34" charset="0"/>
              </a:rPr>
              <a:t>2</a:t>
            </a:r>
            <a:r>
              <a:rPr lang="en-US" altLang="en-US" sz="2400" b="1">
                <a:latin typeface="Verdana" pitchFamily="34" charset="0"/>
              </a:rPr>
              <a:t> – 4</a:t>
            </a:r>
            <a:r>
              <a:rPr lang="en-US" altLang="en-US" sz="2400" b="1" i="1">
                <a:latin typeface="Verdana" pitchFamily="34" charset="0"/>
              </a:rPr>
              <a:t>x</a:t>
            </a:r>
            <a:r>
              <a:rPr lang="en-US" altLang="en-US" sz="2400" b="1">
                <a:latin typeface="Verdana" pitchFamily="34" charset="0"/>
              </a:rPr>
              <a:t> + 5.</a:t>
            </a:r>
            <a:endParaRPr lang="en-US" altLang="en-US" sz="2400">
              <a:latin typeface="Times" pitchFamily="18" charset="0"/>
            </a:endParaRPr>
          </a:p>
        </p:txBody>
      </p:sp>
      <p:sp>
        <p:nvSpPr>
          <p:cNvPr id="18435" name="Text Box 3"/>
          <p:cNvSpPr txBox="1">
            <a:spLocks noChangeArrowheads="1"/>
          </p:cNvSpPr>
          <p:nvPr/>
        </p:nvSpPr>
        <p:spPr bwMode="auto">
          <a:xfrm>
            <a:off x="38100" y="990600"/>
            <a:ext cx="90678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2A: Graphing Quadratic Functions in Standard Form</a:t>
            </a:r>
            <a:endParaRPr lang="en-US" altLang="en-US" sz="2600">
              <a:solidFill>
                <a:schemeClr val="accent2"/>
              </a:solidFill>
              <a:latin typeface="Arial MT Bl" charset="0"/>
            </a:endParaRPr>
          </a:p>
        </p:txBody>
      </p:sp>
      <p:sp>
        <p:nvSpPr>
          <p:cNvPr id="18436" name="Text Box 4"/>
          <p:cNvSpPr txBox="1">
            <a:spLocks noChangeArrowheads="1"/>
          </p:cNvSpPr>
          <p:nvPr/>
        </p:nvSpPr>
        <p:spPr bwMode="auto">
          <a:xfrm>
            <a:off x="762000" y="2482850"/>
            <a:ext cx="8458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00050" indent="-4000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latin typeface="Verdana" pitchFamily="34" charset="0"/>
              </a:rPr>
              <a:t>a. Determine whether the graph opens upward  or downward.</a:t>
            </a:r>
          </a:p>
        </p:txBody>
      </p:sp>
      <p:sp>
        <p:nvSpPr>
          <p:cNvPr id="18437" name="Text Box 7"/>
          <p:cNvSpPr txBox="1">
            <a:spLocks noChangeArrowheads="1"/>
          </p:cNvSpPr>
          <p:nvPr/>
        </p:nvSpPr>
        <p:spPr bwMode="auto">
          <a:xfrm>
            <a:off x="762000" y="3816350"/>
            <a:ext cx="51768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b. Find the axis of symmetry.</a:t>
            </a:r>
          </a:p>
        </p:txBody>
      </p:sp>
      <p:sp>
        <p:nvSpPr>
          <p:cNvPr id="29708" name="Text Box 12"/>
          <p:cNvSpPr txBox="1">
            <a:spLocks noChangeArrowheads="1"/>
          </p:cNvSpPr>
          <p:nvPr/>
        </p:nvSpPr>
        <p:spPr bwMode="auto">
          <a:xfrm>
            <a:off x="1139825" y="3276600"/>
            <a:ext cx="7908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Because</a:t>
            </a:r>
            <a:r>
              <a:rPr lang="en-US" altLang="en-US" sz="2400" i="1">
                <a:latin typeface="Verdana" pitchFamily="34" charset="0"/>
              </a:rPr>
              <a:t> a</a:t>
            </a:r>
            <a:r>
              <a:rPr lang="en-US" altLang="en-US" sz="2400">
                <a:latin typeface="Verdana" pitchFamily="34" charset="0"/>
              </a:rPr>
              <a:t> is positive, the parabola opens upward.</a:t>
            </a:r>
          </a:p>
        </p:txBody>
      </p:sp>
      <p:sp>
        <p:nvSpPr>
          <p:cNvPr id="29709" name="Text Box 13"/>
          <p:cNvSpPr txBox="1">
            <a:spLocks noChangeArrowheads="1"/>
          </p:cNvSpPr>
          <p:nvPr/>
        </p:nvSpPr>
        <p:spPr bwMode="auto">
          <a:xfrm>
            <a:off x="1179513" y="5683250"/>
            <a:ext cx="62880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axis of symmetry is the line </a:t>
            </a:r>
            <a:r>
              <a:rPr lang="en-US" altLang="en-US" sz="2400" i="1">
                <a:latin typeface="Verdana" pitchFamily="34" charset="0"/>
              </a:rPr>
              <a:t>x </a:t>
            </a:r>
            <a:r>
              <a:rPr lang="en-US" altLang="en-US" sz="2400">
                <a:latin typeface="Verdana" pitchFamily="34" charset="0"/>
              </a:rPr>
              <a:t>= 1. </a:t>
            </a:r>
          </a:p>
        </p:txBody>
      </p:sp>
      <p:sp>
        <p:nvSpPr>
          <p:cNvPr id="29712" name="Text Box 16"/>
          <p:cNvSpPr txBox="1">
            <a:spLocks noChangeArrowheads="1"/>
          </p:cNvSpPr>
          <p:nvPr/>
        </p:nvSpPr>
        <p:spPr bwMode="auto">
          <a:xfrm>
            <a:off x="3294063" y="4927600"/>
            <a:ext cx="417353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000" i="1">
                <a:solidFill>
                  <a:srgbClr val="3333FF"/>
                </a:solidFill>
                <a:latin typeface="Verdana" pitchFamily="34" charset="0"/>
              </a:rPr>
              <a:t>Substitute </a:t>
            </a:r>
            <a:r>
              <a:rPr lang="en-US" altLang="en-US" sz="2000" i="1">
                <a:solidFill>
                  <a:srgbClr val="3333FF"/>
                </a:solidFill>
                <a:latin typeface="Verdana" pitchFamily="34" charset="0"/>
                <a:cs typeface="Arial" charset="0"/>
              </a:rPr>
              <a:t>–4 for b and 2 for a.</a:t>
            </a:r>
          </a:p>
        </p:txBody>
      </p:sp>
      <p:graphicFrame>
        <p:nvGraphicFramePr>
          <p:cNvPr id="18441" name="Object 19"/>
          <p:cNvGraphicFramePr>
            <a:graphicFrameLocks noChangeAspect="1"/>
          </p:cNvGraphicFramePr>
          <p:nvPr/>
        </p:nvGraphicFramePr>
        <p:xfrm>
          <a:off x="2057400" y="1403350"/>
          <a:ext cx="914400" cy="288925"/>
        </p:xfrm>
        <a:graphic>
          <a:graphicData uri="http://schemas.openxmlformats.org/presentationml/2006/ole">
            <mc:AlternateContent xmlns:mc="http://schemas.openxmlformats.org/markup-compatibility/2006">
              <mc:Choice xmlns:v="urn:schemas-microsoft-com:vml" Requires="v">
                <p:oleObj spid="_x0000_s18448" name="Equation" r:id="rId4" imgW="446992" imgH="756448" progId="Equation.DSMT4">
                  <p:embed/>
                </p:oleObj>
              </mc:Choice>
              <mc:Fallback>
                <p:oleObj name="Equation" r:id="rId4" imgW="446992" imgH="756448" progId="Equation.DSMT4">
                  <p:embed/>
                  <p:pic>
                    <p:nvPicPr>
                      <p:cNvPr id="0" name="Object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7400" y="1403350"/>
                        <a:ext cx="914400" cy="288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442" name="Object 21"/>
          <p:cNvGraphicFramePr>
            <a:graphicFrameLocks noChangeAspect="1"/>
          </p:cNvGraphicFramePr>
          <p:nvPr/>
        </p:nvGraphicFramePr>
        <p:xfrm>
          <a:off x="2057400" y="1403350"/>
          <a:ext cx="914400" cy="288925"/>
        </p:xfrm>
        <a:graphic>
          <a:graphicData uri="http://schemas.openxmlformats.org/presentationml/2006/ole">
            <mc:AlternateContent xmlns:mc="http://schemas.openxmlformats.org/markup-compatibility/2006">
              <mc:Choice xmlns:v="urn:schemas-microsoft-com:vml" Requires="v">
                <p:oleObj spid="_x0000_s18449" name="Equation" r:id="rId6" imgW="446992" imgH="756448" progId="Equation.DSMT4">
                  <p:embed/>
                </p:oleObj>
              </mc:Choice>
              <mc:Fallback>
                <p:oleObj name="Equation" r:id="rId6" imgW="446992" imgH="756448" progId="Equation.DSMT4">
                  <p:embed/>
                  <p:pic>
                    <p:nvPicPr>
                      <p:cNvPr id="0" name="Object 2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57400" y="1403350"/>
                        <a:ext cx="914400" cy="288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29718" name="Picture 22" descr="x"/>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52550" y="4778375"/>
            <a:ext cx="161925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8444" name="Object 24"/>
          <p:cNvGraphicFramePr>
            <a:graphicFrameLocks noChangeAspect="1"/>
          </p:cNvGraphicFramePr>
          <p:nvPr/>
        </p:nvGraphicFramePr>
        <p:xfrm>
          <a:off x="2057400" y="1403350"/>
          <a:ext cx="914400" cy="288925"/>
        </p:xfrm>
        <a:graphic>
          <a:graphicData uri="http://schemas.openxmlformats.org/presentationml/2006/ole">
            <mc:AlternateContent xmlns:mc="http://schemas.openxmlformats.org/markup-compatibility/2006">
              <mc:Choice xmlns:v="urn:schemas-microsoft-com:vml" Requires="v">
                <p:oleObj spid="_x0000_s18450" name="Equation" r:id="rId9" imgW="446992" imgH="756448" progId="Equation.DSMT4">
                  <p:embed/>
                </p:oleObj>
              </mc:Choice>
              <mc:Fallback>
                <p:oleObj name="Equation" r:id="rId9" imgW="446992" imgH="756448" progId="Equation.DSMT4">
                  <p:embed/>
                  <p:pic>
                    <p:nvPicPr>
                      <p:cNvPr id="0" name="Object 2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7400" y="1403350"/>
                        <a:ext cx="914400" cy="288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29722" name="Group 26"/>
          <p:cNvGrpSpPr>
            <a:grpSpLocks/>
          </p:cNvGrpSpPr>
          <p:nvPr/>
        </p:nvGrpSpPr>
        <p:grpSpPr bwMode="auto">
          <a:xfrm>
            <a:off x="1189038" y="4140200"/>
            <a:ext cx="6583362" cy="685800"/>
            <a:chOff x="480" y="2580"/>
            <a:chExt cx="4147" cy="432"/>
          </a:xfrm>
        </p:grpSpPr>
        <p:sp>
          <p:nvSpPr>
            <p:cNvPr id="18446" name="Text Box 9"/>
            <p:cNvSpPr txBox="1">
              <a:spLocks noChangeArrowheads="1"/>
            </p:cNvSpPr>
            <p:nvPr/>
          </p:nvSpPr>
          <p:spPr bwMode="auto">
            <a:xfrm>
              <a:off x="480" y="2640"/>
              <a:ext cx="4147"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axis of symmetry is given by           .</a:t>
              </a:r>
            </a:p>
          </p:txBody>
        </p:sp>
        <p:pic>
          <p:nvPicPr>
            <p:cNvPr id="18447" name="Picture 25" descr="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04" y="2580"/>
              <a:ext cx="654"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9708"/>
                                        </p:tgtEl>
                                        <p:attrNameLst>
                                          <p:attrName>style.visibility</p:attrName>
                                        </p:attrNameLst>
                                      </p:cBhvr>
                                      <p:to>
                                        <p:strVal val="visible"/>
                                      </p:to>
                                    </p:set>
                                    <p:animEffect transition="in" filter="blinds(horizontal)">
                                      <p:cBhvr>
                                        <p:cTn id="7" dur="500"/>
                                        <p:tgtEl>
                                          <p:spTgt spid="2970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9722"/>
                                        </p:tgtEl>
                                        <p:attrNameLst>
                                          <p:attrName>style.visibility</p:attrName>
                                        </p:attrNameLst>
                                      </p:cBhvr>
                                      <p:to>
                                        <p:strVal val="visible"/>
                                      </p:to>
                                    </p:set>
                                    <p:animEffect transition="in" filter="blinds(horizontal)">
                                      <p:cBhvr>
                                        <p:cTn id="12" dur="500"/>
                                        <p:tgtEl>
                                          <p:spTgt spid="29722"/>
                                        </p:tgtEl>
                                      </p:cBhvr>
                                    </p:animEffect>
                                  </p:childTnLst>
                                </p:cTn>
                              </p:par>
                            </p:childTnLst>
                          </p:cTn>
                        </p:par>
                        <p:par>
                          <p:cTn id="13" fill="hold" nodeType="afterGroup">
                            <p:stCondLst>
                              <p:cond delay="500"/>
                            </p:stCondLst>
                            <p:childTnLst>
                              <p:par>
                                <p:cTn id="14" presetID="3" presetClass="entr" presetSubtype="10" fill="hold" grpId="0" nodeType="afterEffect">
                                  <p:stCondLst>
                                    <p:cond delay="0"/>
                                  </p:stCondLst>
                                  <p:childTnLst>
                                    <p:set>
                                      <p:cBhvr>
                                        <p:cTn id="15" dur="1" fill="hold">
                                          <p:stCondLst>
                                            <p:cond delay="0"/>
                                          </p:stCondLst>
                                        </p:cTn>
                                        <p:tgtEl>
                                          <p:spTgt spid="29712"/>
                                        </p:tgtEl>
                                        <p:attrNameLst>
                                          <p:attrName>style.visibility</p:attrName>
                                        </p:attrNameLst>
                                      </p:cBhvr>
                                      <p:to>
                                        <p:strVal val="visible"/>
                                      </p:to>
                                    </p:set>
                                    <p:animEffect transition="in" filter="blinds(horizontal)">
                                      <p:cBhvr>
                                        <p:cTn id="16" dur="500"/>
                                        <p:tgtEl>
                                          <p:spTgt spid="29712"/>
                                        </p:tgtEl>
                                      </p:cBhvr>
                                    </p:animEffect>
                                  </p:childTnLst>
                                </p:cTn>
                              </p:par>
                            </p:childTnLst>
                          </p:cTn>
                        </p:par>
                        <p:par>
                          <p:cTn id="17" fill="hold" nodeType="afterGroup">
                            <p:stCondLst>
                              <p:cond delay="1000"/>
                            </p:stCondLst>
                            <p:childTnLst>
                              <p:par>
                                <p:cTn id="18" presetID="3" presetClass="entr" presetSubtype="10" fill="hold" nodeType="afterEffect">
                                  <p:stCondLst>
                                    <p:cond delay="0"/>
                                  </p:stCondLst>
                                  <p:childTnLst>
                                    <p:set>
                                      <p:cBhvr>
                                        <p:cTn id="19" dur="1" fill="hold">
                                          <p:stCondLst>
                                            <p:cond delay="0"/>
                                          </p:stCondLst>
                                        </p:cTn>
                                        <p:tgtEl>
                                          <p:spTgt spid="29718"/>
                                        </p:tgtEl>
                                        <p:attrNameLst>
                                          <p:attrName>style.visibility</p:attrName>
                                        </p:attrNameLst>
                                      </p:cBhvr>
                                      <p:to>
                                        <p:strVal val="visible"/>
                                      </p:to>
                                    </p:set>
                                    <p:animEffect transition="in" filter="blinds(horizontal)">
                                      <p:cBhvr>
                                        <p:cTn id="20" dur="500"/>
                                        <p:tgtEl>
                                          <p:spTgt spid="29718"/>
                                        </p:tgtEl>
                                      </p:cBhvr>
                                    </p:animEffect>
                                  </p:childTnLst>
                                </p:cTn>
                              </p:par>
                            </p:childTnLst>
                          </p:cTn>
                        </p:par>
                        <p:par>
                          <p:cTn id="21" fill="hold" nodeType="afterGroup">
                            <p:stCondLst>
                              <p:cond delay="1500"/>
                            </p:stCondLst>
                            <p:childTnLst>
                              <p:par>
                                <p:cTn id="22" presetID="3" presetClass="entr" presetSubtype="10" fill="hold" grpId="0" nodeType="afterEffect">
                                  <p:stCondLst>
                                    <p:cond delay="0"/>
                                  </p:stCondLst>
                                  <p:childTnLst>
                                    <p:set>
                                      <p:cBhvr>
                                        <p:cTn id="23" dur="1" fill="hold">
                                          <p:stCondLst>
                                            <p:cond delay="0"/>
                                          </p:stCondLst>
                                        </p:cTn>
                                        <p:tgtEl>
                                          <p:spTgt spid="29709"/>
                                        </p:tgtEl>
                                        <p:attrNameLst>
                                          <p:attrName>style.visibility</p:attrName>
                                        </p:attrNameLst>
                                      </p:cBhvr>
                                      <p:to>
                                        <p:strVal val="visible"/>
                                      </p:to>
                                    </p:set>
                                    <p:animEffect transition="in" filter="blinds(horizontal)">
                                      <p:cBhvr>
                                        <p:cTn id="24" dur="500"/>
                                        <p:tgtEl>
                                          <p:spTgt spid="297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8" grpId="0"/>
      <p:bldP spid="29709" grpId="0"/>
      <p:bldP spid="2971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304800" y="1828800"/>
            <a:ext cx="82375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latin typeface="Verdana" pitchFamily="34" charset="0"/>
              </a:rPr>
              <a:t>Consider the function </a:t>
            </a:r>
            <a:r>
              <a:rPr lang="en-US" altLang="en-US" sz="2400" b="1" i="1">
                <a:latin typeface="Verdana" pitchFamily="34" charset="0"/>
              </a:rPr>
              <a:t>f</a:t>
            </a:r>
            <a:r>
              <a:rPr lang="en-US" altLang="en-US" sz="2400" b="1">
                <a:latin typeface="Verdana" pitchFamily="34" charset="0"/>
              </a:rPr>
              <a:t>(</a:t>
            </a:r>
            <a:r>
              <a:rPr lang="en-US" altLang="en-US" sz="2400" b="1" i="1">
                <a:latin typeface="Verdana" pitchFamily="34" charset="0"/>
              </a:rPr>
              <a:t>x</a:t>
            </a:r>
            <a:r>
              <a:rPr lang="en-US" altLang="en-US" sz="2400" b="1">
                <a:latin typeface="Verdana" pitchFamily="34" charset="0"/>
              </a:rPr>
              <a:t>) = 2</a:t>
            </a:r>
            <a:r>
              <a:rPr lang="en-US" altLang="en-US" sz="2400" b="1" i="1">
                <a:latin typeface="Verdana" pitchFamily="34" charset="0"/>
              </a:rPr>
              <a:t>x</a:t>
            </a:r>
            <a:r>
              <a:rPr lang="en-US" altLang="en-US" sz="2400" b="1" baseline="30000">
                <a:latin typeface="Verdana" pitchFamily="34" charset="0"/>
              </a:rPr>
              <a:t>2</a:t>
            </a:r>
            <a:r>
              <a:rPr lang="en-US" altLang="en-US" sz="2400" b="1">
                <a:latin typeface="Verdana" pitchFamily="34" charset="0"/>
              </a:rPr>
              <a:t> – 4</a:t>
            </a:r>
            <a:r>
              <a:rPr lang="en-US" altLang="en-US" sz="2400" b="1" i="1">
                <a:latin typeface="Verdana" pitchFamily="34" charset="0"/>
              </a:rPr>
              <a:t>x</a:t>
            </a:r>
            <a:r>
              <a:rPr lang="en-US" altLang="en-US" sz="2400" b="1">
                <a:latin typeface="Verdana" pitchFamily="34" charset="0"/>
              </a:rPr>
              <a:t> + 5.</a:t>
            </a:r>
            <a:endParaRPr lang="en-US" altLang="en-US" sz="2400">
              <a:latin typeface="Times" pitchFamily="18" charset="0"/>
            </a:endParaRPr>
          </a:p>
        </p:txBody>
      </p:sp>
      <p:sp>
        <p:nvSpPr>
          <p:cNvPr id="19459" name="Text Box 3"/>
          <p:cNvSpPr txBox="1">
            <a:spLocks noChangeArrowheads="1"/>
          </p:cNvSpPr>
          <p:nvPr/>
        </p:nvSpPr>
        <p:spPr bwMode="auto">
          <a:xfrm>
            <a:off x="228600" y="990600"/>
            <a:ext cx="86868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2A: Graphing Quadratic Functions in Standard Form</a:t>
            </a:r>
            <a:endParaRPr lang="en-US" altLang="en-US" sz="2600">
              <a:solidFill>
                <a:schemeClr val="accent2"/>
              </a:solidFill>
              <a:latin typeface="Arial MT Bl" charset="0"/>
            </a:endParaRPr>
          </a:p>
        </p:txBody>
      </p:sp>
      <p:sp>
        <p:nvSpPr>
          <p:cNvPr id="19460" name="Text Box 6"/>
          <p:cNvSpPr txBox="1">
            <a:spLocks noChangeArrowheads="1"/>
          </p:cNvSpPr>
          <p:nvPr/>
        </p:nvSpPr>
        <p:spPr bwMode="auto">
          <a:xfrm>
            <a:off x="533400" y="2438400"/>
            <a:ext cx="32861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c. Find the vertex.</a:t>
            </a:r>
          </a:p>
        </p:txBody>
      </p:sp>
      <p:sp>
        <p:nvSpPr>
          <p:cNvPr id="40968" name="Text Box 8"/>
          <p:cNvSpPr txBox="1">
            <a:spLocks noChangeArrowheads="1"/>
          </p:cNvSpPr>
          <p:nvPr/>
        </p:nvSpPr>
        <p:spPr bwMode="auto">
          <a:xfrm>
            <a:off x="914400" y="2971800"/>
            <a:ext cx="80010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vertex lies on the axis of symmetry, so the </a:t>
            </a:r>
            <a:br>
              <a:rPr lang="en-US" altLang="en-US" sz="2400">
                <a:latin typeface="Verdana" pitchFamily="34" charset="0"/>
              </a:rPr>
            </a:br>
            <a:r>
              <a:rPr lang="en-US" altLang="en-US" sz="2400" i="1">
                <a:latin typeface="Verdana" pitchFamily="34" charset="0"/>
              </a:rPr>
              <a:t>x</a:t>
            </a:r>
            <a:r>
              <a:rPr lang="en-US" altLang="en-US" sz="2400">
                <a:latin typeface="Verdana" pitchFamily="34" charset="0"/>
              </a:rPr>
              <a:t>-coordinate is 1. The </a:t>
            </a:r>
            <a:r>
              <a:rPr lang="en-US" altLang="en-US" sz="2400" i="1">
                <a:latin typeface="Verdana" pitchFamily="34" charset="0"/>
              </a:rPr>
              <a:t>y</a:t>
            </a:r>
            <a:r>
              <a:rPr lang="en-US" altLang="en-US" sz="2400">
                <a:latin typeface="Verdana" pitchFamily="34" charset="0"/>
              </a:rPr>
              <a:t>-coordinate is the value of the function at this </a:t>
            </a:r>
            <a:r>
              <a:rPr lang="en-US" altLang="en-US" sz="2400" i="1">
                <a:latin typeface="Verdana" pitchFamily="34" charset="0"/>
              </a:rPr>
              <a:t>x</a:t>
            </a:r>
            <a:r>
              <a:rPr lang="en-US" altLang="en-US" sz="2400">
                <a:latin typeface="Verdana" pitchFamily="34" charset="0"/>
              </a:rPr>
              <a:t>-value, or </a:t>
            </a:r>
            <a:r>
              <a:rPr lang="en-US" altLang="en-US" sz="2400" i="1">
                <a:latin typeface="Verdana" pitchFamily="34" charset="0"/>
              </a:rPr>
              <a:t>f</a:t>
            </a:r>
            <a:r>
              <a:rPr lang="en-US" altLang="en-US" sz="2400">
                <a:latin typeface="Verdana" pitchFamily="34" charset="0"/>
              </a:rPr>
              <a:t>(1).</a:t>
            </a:r>
          </a:p>
        </p:txBody>
      </p:sp>
      <p:sp>
        <p:nvSpPr>
          <p:cNvPr id="40969" name="Text Box 9"/>
          <p:cNvSpPr txBox="1">
            <a:spLocks noChangeArrowheads="1"/>
          </p:cNvSpPr>
          <p:nvPr/>
        </p:nvSpPr>
        <p:spPr bwMode="auto">
          <a:xfrm>
            <a:off x="1296988" y="4191000"/>
            <a:ext cx="43735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f</a:t>
            </a:r>
            <a:r>
              <a:rPr lang="en-US" altLang="en-US" sz="2400">
                <a:latin typeface="Verdana" pitchFamily="34" charset="0"/>
              </a:rPr>
              <a:t>(</a:t>
            </a:r>
            <a:r>
              <a:rPr lang="en-US" altLang="en-US" sz="2400">
                <a:solidFill>
                  <a:srgbClr val="FF0000"/>
                </a:solidFill>
                <a:latin typeface="Verdana" pitchFamily="34" charset="0"/>
              </a:rPr>
              <a:t>1</a:t>
            </a:r>
            <a:r>
              <a:rPr lang="en-US" altLang="en-US" sz="2400">
                <a:latin typeface="Verdana" pitchFamily="34" charset="0"/>
              </a:rPr>
              <a:t>) = 2(</a:t>
            </a:r>
            <a:r>
              <a:rPr lang="en-US" altLang="en-US" sz="2400">
                <a:solidFill>
                  <a:srgbClr val="FF0000"/>
                </a:solidFill>
                <a:latin typeface="Verdana" pitchFamily="34" charset="0"/>
              </a:rPr>
              <a:t>1</a:t>
            </a:r>
            <a:r>
              <a:rPr lang="en-US" altLang="en-US" sz="2400">
                <a:latin typeface="Verdana" pitchFamily="34" charset="0"/>
              </a:rPr>
              <a:t>)</a:t>
            </a:r>
            <a:r>
              <a:rPr lang="en-US" altLang="en-US" sz="2400" baseline="30000">
                <a:latin typeface="Verdana" pitchFamily="34" charset="0"/>
              </a:rPr>
              <a:t>2 </a:t>
            </a:r>
            <a:r>
              <a:rPr lang="en-US" altLang="en-US" sz="2400">
                <a:latin typeface="Verdana" pitchFamily="34" charset="0"/>
              </a:rPr>
              <a:t>– 4(</a:t>
            </a:r>
            <a:r>
              <a:rPr lang="en-US" altLang="en-US" sz="2400">
                <a:solidFill>
                  <a:srgbClr val="FF0000"/>
                </a:solidFill>
                <a:latin typeface="Verdana" pitchFamily="34" charset="0"/>
              </a:rPr>
              <a:t>1</a:t>
            </a:r>
            <a:r>
              <a:rPr lang="en-US" altLang="en-US" sz="2400">
                <a:latin typeface="Verdana" pitchFamily="34" charset="0"/>
              </a:rPr>
              <a:t>) + 5 = 3</a:t>
            </a:r>
            <a:endParaRPr lang="en-US" altLang="en-US" sz="2400" baseline="30000">
              <a:latin typeface="Verdana" pitchFamily="34" charset="0"/>
            </a:endParaRPr>
          </a:p>
        </p:txBody>
      </p:sp>
      <p:sp>
        <p:nvSpPr>
          <p:cNvPr id="40970" name="Text Box 10"/>
          <p:cNvSpPr txBox="1">
            <a:spLocks noChangeArrowheads="1"/>
          </p:cNvSpPr>
          <p:nvPr/>
        </p:nvSpPr>
        <p:spPr bwMode="auto">
          <a:xfrm>
            <a:off x="985838" y="4786313"/>
            <a:ext cx="32813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vertex is (1, 3).</a:t>
            </a:r>
          </a:p>
        </p:txBody>
      </p:sp>
      <p:sp>
        <p:nvSpPr>
          <p:cNvPr id="19464" name="Text Box 11"/>
          <p:cNvSpPr txBox="1">
            <a:spLocks noChangeArrowheads="1"/>
          </p:cNvSpPr>
          <p:nvPr/>
        </p:nvSpPr>
        <p:spPr bwMode="auto">
          <a:xfrm>
            <a:off x="604838" y="5334000"/>
            <a:ext cx="411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d. Find the </a:t>
            </a:r>
            <a:r>
              <a:rPr lang="en-US" altLang="en-US" sz="2400" b="1" i="1">
                <a:latin typeface="Verdana" pitchFamily="34" charset="0"/>
              </a:rPr>
              <a:t>y</a:t>
            </a:r>
            <a:r>
              <a:rPr lang="en-US" altLang="en-US" sz="2400" b="1">
                <a:latin typeface="Verdana" pitchFamily="34" charset="0"/>
              </a:rPr>
              <a:t>-intercept.</a:t>
            </a:r>
          </a:p>
        </p:txBody>
      </p:sp>
      <p:sp>
        <p:nvSpPr>
          <p:cNvPr id="40972" name="Text Box 12"/>
          <p:cNvSpPr txBox="1">
            <a:spLocks noChangeArrowheads="1"/>
          </p:cNvSpPr>
          <p:nvPr/>
        </p:nvSpPr>
        <p:spPr bwMode="auto">
          <a:xfrm>
            <a:off x="1066800" y="5867400"/>
            <a:ext cx="5321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Because </a:t>
            </a:r>
            <a:r>
              <a:rPr lang="en-US" altLang="en-US" sz="2400" i="1">
                <a:latin typeface="Verdana" pitchFamily="34" charset="0"/>
              </a:rPr>
              <a:t>c </a:t>
            </a:r>
            <a:r>
              <a:rPr lang="en-US" altLang="en-US" sz="2400">
                <a:latin typeface="Verdana" pitchFamily="34" charset="0"/>
              </a:rPr>
              <a:t>= 5, the intercept is 5.</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0968"/>
                                        </p:tgtEl>
                                        <p:attrNameLst>
                                          <p:attrName>style.visibility</p:attrName>
                                        </p:attrNameLst>
                                      </p:cBhvr>
                                      <p:to>
                                        <p:strVal val="visible"/>
                                      </p:to>
                                    </p:set>
                                    <p:animEffect transition="in" filter="dissolve">
                                      <p:cBhvr>
                                        <p:cTn id="7" dur="500"/>
                                        <p:tgtEl>
                                          <p:spTgt spid="40968"/>
                                        </p:tgtEl>
                                      </p:cBhvr>
                                    </p:animEffect>
                                  </p:childTnLst>
                                </p:cTn>
                              </p:par>
                            </p:childTnLst>
                          </p:cTn>
                        </p:par>
                        <p:par>
                          <p:cTn id="8" fill="hold" nodeType="afterGroup">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40969"/>
                                        </p:tgtEl>
                                        <p:attrNameLst>
                                          <p:attrName>style.visibility</p:attrName>
                                        </p:attrNameLst>
                                      </p:cBhvr>
                                      <p:to>
                                        <p:strVal val="visible"/>
                                      </p:to>
                                    </p:set>
                                    <p:animEffect transition="in" filter="blinds(horizontal)">
                                      <p:cBhvr>
                                        <p:cTn id="11" dur="1000"/>
                                        <p:tgtEl>
                                          <p:spTgt spid="40969"/>
                                        </p:tgtEl>
                                      </p:cBhvr>
                                    </p:animEffect>
                                  </p:childTnLst>
                                </p:cTn>
                              </p:par>
                            </p:childTnLst>
                          </p:cTn>
                        </p:par>
                        <p:par>
                          <p:cTn id="12" fill="hold" nodeType="afterGroup">
                            <p:stCondLst>
                              <p:cond delay="1500"/>
                            </p:stCondLst>
                            <p:childTnLst>
                              <p:par>
                                <p:cTn id="13" presetID="3" presetClass="entr" presetSubtype="10" fill="hold" grpId="0" nodeType="afterEffect">
                                  <p:stCondLst>
                                    <p:cond delay="0"/>
                                  </p:stCondLst>
                                  <p:childTnLst>
                                    <p:set>
                                      <p:cBhvr>
                                        <p:cTn id="14" dur="1" fill="hold">
                                          <p:stCondLst>
                                            <p:cond delay="0"/>
                                          </p:stCondLst>
                                        </p:cTn>
                                        <p:tgtEl>
                                          <p:spTgt spid="40970"/>
                                        </p:tgtEl>
                                        <p:attrNameLst>
                                          <p:attrName>style.visibility</p:attrName>
                                        </p:attrNameLst>
                                      </p:cBhvr>
                                      <p:to>
                                        <p:strVal val="visible"/>
                                      </p:to>
                                    </p:set>
                                    <p:animEffect transition="in" filter="blinds(horizontal)">
                                      <p:cBhvr>
                                        <p:cTn id="15" dur="1000"/>
                                        <p:tgtEl>
                                          <p:spTgt spid="40970"/>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3" presetClass="entr" presetSubtype="16" fill="hold" grpId="0" nodeType="clickEffect">
                                  <p:stCondLst>
                                    <p:cond delay="0"/>
                                  </p:stCondLst>
                                  <p:childTnLst>
                                    <p:set>
                                      <p:cBhvr>
                                        <p:cTn id="19" dur="1" fill="hold">
                                          <p:stCondLst>
                                            <p:cond delay="0"/>
                                          </p:stCondLst>
                                        </p:cTn>
                                        <p:tgtEl>
                                          <p:spTgt spid="40972"/>
                                        </p:tgtEl>
                                        <p:attrNameLst>
                                          <p:attrName>style.visibility</p:attrName>
                                        </p:attrNameLst>
                                      </p:cBhvr>
                                      <p:to>
                                        <p:strVal val="visible"/>
                                      </p:to>
                                    </p:set>
                                    <p:anim calcmode="lin" valueType="num">
                                      <p:cBhvr>
                                        <p:cTn id="20" dur="500" fill="hold"/>
                                        <p:tgtEl>
                                          <p:spTgt spid="40972"/>
                                        </p:tgtEl>
                                        <p:attrNameLst>
                                          <p:attrName>ppt_w</p:attrName>
                                        </p:attrNameLst>
                                      </p:cBhvr>
                                      <p:tavLst>
                                        <p:tav tm="0">
                                          <p:val>
                                            <p:fltVal val="0"/>
                                          </p:val>
                                        </p:tav>
                                        <p:tav tm="100000">
                                          <p:val>
                                            <p:strVal val="#ppt_w"/>
                                          </p:val>
                                        </p:tav>
                                      </p:tavLst>
                                    </p:anim>
                                    <p:anim calcmode="lin" valueType="num">
                                      <p:cBhvr>
                                        <p:cTn id="21" dur="500" fill="hold"/>
                                        <p:tgtEl>
                                          <p:spTgt spid="4097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8" grpId="0"/>
      <p:bldP spid="40969" grpId="0"/>
      <p:bldP spid="40970" grpId="0"/>
      <p:bldP spid="4097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304800" y="1819275"/>
            <a:ext cx="82375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latin typeface="Verdana" pitchFamily="34" charset="0"/>
              </a:rPr>
              <a:t>Consider the function </a:t>
            </a:r>
            <a:r>
              <a:rPr lang="en-US" altLang="en-US" sz="2400" b="1" i="1">
                <a:latin typeface="Verdana" pitchFamily="34" charset="0"/>
              </a:rPr>
              <a:t>f</a:t>
            </a:r>
            <a:r>
              <a:rPr lang="en-US" altLang="en-US" sz="2400" b="1">
                <a:latin typeface="Verdana" pitchFamily="34" charset="0"/>
              </a:rPr>
              <a:t>(</a:t>
            </a:r>
            <a:r>
              <a:rPr lang="en-US" altLang="en-US" sz="2400" b="1" i="1">
                <a:latin typeface="Verdana" pitchFamily="34" charset="0"/>
              </a:rPr>
              <a:t>x</a:t>
            </a:r>
            <a:r>
              <a:rPr lang="en-US" altLang="en-US" sz="2400" b="1">
                <a:latin typeface="Verdana" pitchFamily="34" charset="0"/>
              </a:rPr>
              <a:t>) = 2</a:t>
            </a:r>
            <a:r>
              <a:rPr lang="en-US" altLang="en-US" sz="2400" b="1" i="1">
                <a:latin typeface="Verdana" pitchFamily="34" charset="0"/>
              </a:rPr>
              <a:t>x</a:t>
            </a:r>
            <a:r>
              <a:rPr lang="en-US" altLang="en-US" sz="2400" b="1" baseline="30000">
                <a:latin typeface="Verdana" pitchFamily="34" charset="0"/>
              </a:rPr>
              <a:t>2</a:t>
            </a:r>
            <a:r>
              <a:rPr lang="en-US" altLang="en-US" sz="2400" b="1">
                <a:latin typeface="Verdana" pitchFamily="34" charset="0"/>
              </a:rPr>
              <a:t> – 4</a:t>
            </a:r>
            <a:r>
              <a:rPr lang="en-US" altLang="en-US" sz="2400" b="1" i="1">
                <a:latin typeface="Verdana" pitchFamily="34" charset="0"/>
              </a:rPr>
              <a:t>x</a:t>
            </a:r>
            <a:r>
              <a:rPr lang="en-US" altLang="en-US" sz="2400" b="1">
                <a:latin typeface="Verdana" pitchFamily="34" charset="0"/>
              </a:rPr>
              <a:t> + 5.</a:t>
            </a:r>
            <a:endParaRPr lang="en-US" altLang="en-US" sz="2400">
              <a:latin typeface="Times" pitchFamily="18" charset="0"/>
            </a:endParaRPr>
          </a:p>
        </p:txBody>
      </p:sp>
      <p:sp>
        <p:nvSpPr>
          <p:cNvPr id="20483" name="Text Box 3"/>
          <p:cNvSpPr txBox="1">
            <a:spLocks noChangeArrowheads="1"/>
          </p:cNvSpPr>
          <p:nvPr/>
        </p:nvSpPr>
        <p:spPr bwMode="auto">
          <a:xfrm>
            <a:off x="0" y="9906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2A: Graphing Quadratic Functions in Standard Form</a:t>
            </a:r>
            <a:endParaRPr lang="en-US" altLang="en-US" sz="2600">
              <a:solidFill>
                <a:schemeClr val="accent2"/>
              </a:solidFill>
              <a:latin typeface="Arial MT Bl" charset="0"/>
            </a:endParaRPr>
          </a:p>
        </p:txBody>
      </p:sp>
      <p:sp>
        <p:nvSpPr>
          <p:cNvPr id="20484" name="Text Box 6"/>
          <p:cNvSpPr txBox="1">
            <a:spLocks noChangeArrowheads="1"/>
          </p:cNvSpPr>
          <p:nvPr/>
        </p:nvSpPr>
        <p:spPr bwMode="auto">
          <a:xfrm>
            <a:off x="304800" y="2200275"/>
            <a:ext cx="3924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e. Graph the function.</a:t>
            </a:r>
          </a:p>
        </p:txBody>
      </p:sp>
      <p:sp>
        <p:nvSpPr>
          <p:cNvPr id="41991" name="Text Box 7"/>
          <p:cNvSpPr txBox="1">
            <a:spLocks noChangeArrowheads="1"/>
          </p:cNvSpPr>
          <p:nvPr/>
        </p:nvSpPr>
        <p:spPr bwMode="auto">
          <a:xfrm>
            <a:off x="304800" y="2581275"/>
            <a:ext cx="5562600"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Graph by sketching the axis of symmetry and then plotting the vertex and the intercept point </a:t>
            </a:r>
            <a:br>
              <a:rPr lang="en-US" altLang="en-US" sz="2400">
                <a:latin typeface="Verdana" pitchFamily="34" charset="0"/>
              </a:rPr>
            </a:br>
            <a:r>
              <a:rPr lang="en-US" altLang="en-US" sz="2400">
                <a:latin typeface="Verdana" pitchFamily="34" charset="0"/>
              </a:rPr>
              <a:t>(0, 5). Use the axis of symmetry to find another point on the parabola. Notice that (0, 5) is 1 unit left of the axis of symmetry. The point on the parabola symmetrical to (0, 5) is 1 unit to the right of the axis at (2, 5).</a:t>
            </a:r>
          </a:p>
        </p:txBody>
      </p:sp>
      <p:pic>
        <p:nvPicPr>
          <p:cNvPr id="42000" name="Picture 16" descr="2Al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2809875"/>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002" name="Picture 18" descr="2Acomb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7400" y="2809875"/>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1991"/>
                                        </p:tgtEl>
                                        <p:attrNameLst>
                                          <p:attrName>style.visibility</p:attrName>
                                        </p:attrNameLst>
                                      </p:cBhvr>
                                      <p:to>
                                        <p:strVal val="visible"/>
                                      </p:to>
                                    </p:set>
                                    <p:animEffect transition="in" filter="slide(fromBottom)">
                                      <p:cBhvr>
                                        <p:cTn id="7" dur="500"/>
                                        <p:tgtEl>
                                          <p:spTgt spid="4199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42000"/>
                                        </p:tgtEl>
                                        <p:attrNameLst>
                                          <p:attrName>style.visibility</p:attrName>
                                        </p:attrNameLst>
                                      </p:cBhvr>
                                      <p:to>
                                        <p:strVal val="visible"/>
                                      </p:to>
                                    </p:set>
                                    <p:animEffect transition="in" filter="slide(fromBottom)">
                                      <p:cBhvr>
                                        <p:cTn id="12" dur="500"/>
                                        <p:tgtEl>
                                          <p:spTgt spid="4200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42002"/>
                                        </p:tgtEl>
                                        <p:attrNameLst>
                                          <p:attrName>style.visibility</p:attrName>
                                        </p:attrNameLst>
                                      </p:cBhvr>
                                      <p:to>
                                        <p:strVal val="visible"/>
                                      </p:to>
                                    </p:set>
                                    <p:animEffect transition="in" filter="dissolve">
                                      <p:cBhvr>
                                        <p:cTn id="17" dur="500"/>
                                        <p:tgtEl>
                                          <p:spTgt spid="420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9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04800" y="838200"/>
            <a:ext cx="8534400" cy="54864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800" b="1">
                <a:solidFill>
                  <a:srgbClr val="3333CC"/>
                </a:solidFill>
                <a:latin typeface="Verdana" pitchFamily="34" charset="0"/>
              </a:rPr>
              <a:t>Warm Up</a:t>
            </a:r>
            <a:endParaRPr lang="en-US" altLang="en-US" sz="2800">
              <a:latin typeface="Verdana" pitchFamily="34" charset="0"/>
            </a:endParaRPr>
          </a:p>
          <a:p>
            <a:pPr eaLnBrk="1" hangingPunct="1"/>
            <a:r>
              <a:rPr lang="en-US" altLang="en-US" sz="2800" b="1">
                <a:latin typeface="Verdana" pitchFamily="34" charset="0"/>
              </a:rPr>
              <a:t>Give the coordinate of the vertex of each function.</a:t>
            </a:r>
            <a:endParaRPr lang="en-US" altLang="en-US" sz="2800">
              <a:solidFill>
                <a:srgbClr val="FF0000"/>
              </a:solidFill>
              <a:latin typeface="Verdana" pitchFamily="34" charset="0"/>
            </a:endParaRPr>
          </a:p>
        </p:txBody>
      </p:sp>
      <p:sp>
        <p:nvSpPr>
          <p:cNvPr id="3075" name="Rectangle 26"/>
          <p:cNvSpPr>
            <a:spLocks noChangeArrowheads="1"/>
          </p:cNvSpPr>
          <p:nvPr/>
        </p:nvSpPr>
        <p:spPr bwMode="auto">
          <a:xfrm>
            <a:off x="323850" y="3195638"/>
            <a:ext cx="3790950" cy="690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40000"/>
              </a:lnSpc>
            </a:pPr>
            <a:r>
              <a:rPr lang="en-US" altLang="en-US" sz="2400" b="1">
                <a:latin typeface="Verdana" pitchFamily="34" charset="0"/>
                <a:sym typeface="Symbol" pitchFamily="18" charset="2"/>
              </a:rPr>
              <a:t>2.</a:t>
            </a:r>
            <a:r>
              <a:rPr lang="en-US" altLang="en-US" sz="2800" b="1">
                <a:latin typeface="Verdana" pitchFamily="34" charset="0"/>
                <a:sym typeface="Symbol" pitchFamily="18" charset="2"/>
              </a:rPr>
              <a:t>  </a:t>
            </a:r>
            <a:r>
              <a:rPr lang="en-US" altLang="en-US" sz="2400" i="1">
                <a:latin typeface="Verdana" pitchFamily="34" charset="0"/>
                <a:sym typeface="Symbol" pitchFamily="18" charset="2"/>
              </a:rPr>
              <a:t>f</a:t>
            </a:r>
            <a:r>
              <a:rPr lang="en-US" altLang="en-US" sz="2400">
                <a:latin typeface="Verdana" pitchFamily="34" charset="0"/>
                <a:sym typeface="Symbol" pitchFamily="18" charset="2"/>
              </a:rPr>
              <a:t>(</a:t>
            </a:r>
            <a:r>
              <a:rPr lang="en-US" altLang="en-US" sz="2400" i="1">
                <a:latin typeface="Verdana" pitchFamily="34" charset="0"/>
                <a:sym typeface="Symbol" pitchFamily="18" charset="2"/>
              </a:rPr>
              <a:t>x</a:t>
            </a:r>
            <a:r>
              <a:rPr lang="en-US" altLang="en-US" sz="2400">
                <a:latin typeface="Verdana" pitchFamily="34" charset="0"/>
                <a:sym typeface="Symbol" pitchFamily="18" charset="2"/>
              </a:rPr>
              <a:t>) = 2(</a:t>
            </a:r>
            <a:r>
              <a:rPr lang="en-US" altLang="en-US" sz="2400" i="1">
                <a:latin typeface="Verdana" pitchFamily="34" charset="0"/>
                <a:sym typeface="Symbol" pitchFamily="18" charset="2"/>
              </a:rPr>
              <a:t>x </a:t>
            </a:r>
            <a:r>
              <a:rPr lang="en-US" altLang="en-US" sz="2400">
                <a:latin typeface="Verdana" pitchFamily="34" charset="0"/>
                <a:sym typeface="Symbol" pitchFamily="18" charset="2"/>
              </a:rPr>
              <a:t>+ 1)</a:t>
            </a:r>
            <a:r>
              <a:rPr lang="en-US" altLang="en-US" sz="2400" baseline="30000">
                <a:latin typeface="Verdana" pitchFamily="34" charset="0"/>
                <a:sym typeface="Symbol" pitchFamily="18" charset="2"/>
              </a:rPr>
              <a:t>2 </a:t>
            </a:r>
            <a:r>
              <a:rPr lang="en-US" altLang="en-US" sz="2400">
                <a:latin typeface="Verdana" pitchFamily="34" charset="0"/>
                <a:sym typeface="Symbol" pitchFamily="18" charset="2"/>
              </a:rPr>
              <a:t>– 4</a:t>
            </a:r>
          </a:p>
        </p:txBody>
      </p:sp>
      <p:sp>
        <p:nvSpPr>
          <p:cNvPr id="3076" name="Rectangle 27"/>
          <p:cNvSpPr>
            <a:spLocks noChangeArrowheads="1"/>
          </p:cNvSpPr>
          <p:nvPr/>
        </p:nvSpPr>
        <p:spPr bwMode="auto">
          <a:xfrm>
            <a:off x="304800" y="2590800"/>
            <a:ext cx="35972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sym typeface="Symbol" pitchFamily="18" charset="2"/>
              </a:rPr>
              <a:t>1.</a:t>
            </a:r>
            <a:r>
              <a:rPr lang="en-US" altLang="en-US" sz="2800" b="1">
                <a:latin typeface="Verdana" pitchFamily="34" charset="0"/>
                <a:sym typeface="Symbol" pitchFamily="18" charset="2"/>
              </a:rPr>
              <a:t>  </a:t>
            </a:r>
            <a:r>
              <a:rPr lang="en-US" altLang="en-US" sz="2400" i="1">
                <a:latin typeface="Verdana" pitchFamily="34" charset="0"/>
                <a:sym typeface="Symbol" pitchFamily="18" charset="2"/>
              </a:rPr>
              <a:t>f</a:t>
            </a:r>
            <a:r>
              <a:rPr lang="en-US" altLang="en-US" sz="2400">
                <a:latin typeface="Verdana" pitchFamily="34" charset="0"/>
                <a:sym typeface="Symbol" pitchFamily="18" charset="2"/>
              </a:rPr>
              <a:t>(</a:t>
            </a:r>
            <a:r>
              <a:rPr lang="en-US" altLang="en-US" sz="2400" i="1">
                <a:latin typeface="Verdana" pitchFamily="34" charset="0"/>
                <a:sym typeface="Symbol" pitchFamily="18" charset="2"/>
              </a:rPr>
              <a:t>x</a:t>
            </a:r>
            <a:r>
              <a:rPr lang="en-US" altLang="en-US" sz="2400">
                <a:latin typeface="Verdana" pitchFamily="34" charset="0"/>
                <a:sym typeface="Symbol" pitchFamily="18" charset="2"/>
              </a:rPr>
              <a:t>) = (</a:t>
            </a:r>
            <a:r>
              <a:rPr lang="en-US" altLang="en-US" sz="2400" i="1">
                <a:latin typeface="Verdana" pitchFamily="34" charset="0"/>
                <a:sym typeface="Symbol" pitchFamily="18" charset="2"/>
              </a:rPr>
              <a:t>x </a:t>
            </a:r>
            <a:r>
              <a:rPr lang="en-US" altLang="en-US" sz="2400">
                <a:latin typeface="Verdana" pitchFamily="34" charset="0"/>
                <a:sym typeface="Symbol" pitchFamily="18" charset="2"/>
              </a:rPr>
              <a:t>– 2)</a:t>
            </a:r>
            <a:r>
              <a:rPr lang="en-US" altLang="en-US" sz="2400" baseline="30000">
                <a:latin typeface="Verdana" pitchFamily="34" charset="0"/>
                <a:sym typeface="Symbol" pitchFamily="18" charset="2"/>
              </a:rPr>
              <a:t>2 </a:t>
            </a:r>
            <a:r>
              <a:rPr lang="en-US" altLang="en-US" sz="2400">
                <a:latin typeface="Verdana" pitchFamily="34" charset="0"/>
                <a:sym typeface="Symbol" pitchFamily="18" charset="2"/>
              </a:rPr>
              <a:t>+ 3</a:t>
            </a:r>
          </a:p>
        </p:txBody>
      </p:sp>
      <p:sp>
        <p:nvSpPr>
          <p:cNvPr id="3077" name="Rectangle 32"/>
          <p:cNvSpPr>
            <a:spLocks noChangeArrowheads="1"/>
          </p:cNvSpPr>
          <p:nvPr/>
        </p:nvSpPr>
        <p:spPr bwMode="auto">
          <a:xfrm>
            <a:off x="304800" y="4419600"/>
            <a:ext cx="883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sym typeface="Symbol" pitchFamily="18" charset="2"/>
              </a:rPr>
              <a:t>3.</a:t>
            </a:r>
            <a:r>
              <a:rPr lang="en-US" altLang="en-US">
                <a:sym typeface="Symbol" pitchFamily="18" charset="2"/>
              </a:rPr>
              <a:t> </a:t>
            </a:r>
            <a:r>
              <a:rPr lang="en-US" altLang="en-US" sz="2400">
                <a:latin typeface="Verdana" pitchFamily="34" charset="0"/>
                <a:sym typeface="Symbol" pitchFamily="18" charset="2"/>
              </a:rPr>
              <a:t>Give the domain and range of the following function.</a:t>
            </a:r>
          </a:p>
        </p:txBody>
      </p:sp>
      <p:sp>
        <p:nvSpPr>
          <p:cNvPr id="7201" name="Text Box 33"/>
          <p:cNvSpPr txBox="1">
            <a:spLocks noChangeArrowheads="1"/>
          </p:cNvSpPr>
          <p:nvPr/>
        </p:nvSpPr>
        <p:spPr bwMode="auto">
          <a:xfrm>
            <a:off x="3886200" y="2590800"/>
            <a:ext cx="1174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solidFill>
                  <a:srgbClr val="FF0000"/>
                </a:solidFill>
                <a:latin typeface="Verdana" pitchFamily="34" charset="0"/>
              </a:rPr>
              <a:t>(2, 3) </a:t>
            </a:r>
          </a:p>
        </p:txBody>
      </p:sp>
      <p:sp>
        <p:nvSpPr>
          <p:cNvPr id="7202" name="Text Box 34"/>
          <p:cNvSpPr txBox="1">
            <a:spLocks noChangeArrowheads="1"/>
          </p:cNvSpPr>
          <p:nvPr/>
        </p:nvSpPr>
        <p:spPr bwMode="auto">
          <a:xfrm>
            <a:off x="4114800" y="3352800"/>
            <a:ext cx="1346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solidFill>
                  <a:srgbClr val="FF0000"/>
                </a:solidFill>
                <a:latin typeface="Verdana" pitchFamily="34" charset="0"/>
              </a:rPr>
              <a:t>(–1,–4)</a:t>
            </a:r>
          </a:p>
        </p:txBody>
      </p:sp>
      <p:sp>
        <p:nvSpPr>
          <p:cNvPr id="3080" name="Text Box 35"/>
          <p:cNvSpPr txBox="1">
            <a:spLocks noChangeArrowheads="1"/>
          </p:cNvSpPr>
          <p:nvPr/>
        </p:nvSpPr>
        <p:spPr bwMode="auto">
          <a:xfrm>
            <a:off x="612775" y="4876800"/>
            <a:ext cx="52546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{(–2, 4), (0, 6), (2, 8), (4, 10)} </a:t>
            </a:r>
          </a:p>
        </p:txBody>
      </p:sp>
      <p:sp>
        <p:nvSpPr>
          <p:cNvPr id="7204" name="Text Box 36"/>
          <p:cNvSpPr txBox="1">
            <a:spLocks noChangeArrowheads="1"/>
          </p:cNvSpPr>
          <p:nvPr/>
        </p:nvSpPr>
        <p:spPr bwMode="auto">
          <a:xfrm>
            <a:off x="685800" y="5410200"/>
            <a:ext cx="5180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solidFill>
                  <a:srgbClr val="FF0000"/>
                </a:solidFill>
                <a:latin typeface="Verdana" pitchFamily="34" charset="0"/>
              </a:rPr>
              <a:t>D:{–2, 0, 2, 4}; R:{4, 6, 8, 10}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7201"/>
                                        </p:tgtEl>
                                        <p:attrNameLst>
                                          <p:attrName>style.visibility</p:attrName>
                                        </p:attrNameLst>
                                      </p:cBhvr>
                                      <p:to>
                                        <p:strVal val="visible"/>
                                      </p:to>
                                    </p:set>
                                    <p:anim calcmode="lin" valueType="num">
                                      <p:cBhvr>
                                        <p:cTn id="7" dur="1000" fill="hold"/>
                                        <p:tgtEl>
                                          <p:spTgt spid="7201"/>
                                        </p:tgtEl>
                                        <p:attrNameLst>
                                          <p:attrName>ppt_x</p:attrName>
                                        </p:attrNameLst>
                                      </p:cBhvr>
                                      <p:tavLst>
                                        <p:tav tm="0">
                                          <p:val>
                                            <p:strVal val="#ppt_x-.2"/>
                                          </p:val>
                                        </p:tav>
                                        <p:tav tm="100000">
                                          <p:val>
                                            <p:strVal val="#ppt_x"/>
                                          </p:val>
                                        </p:tav>
                                      </p:tavLst>
                                    </p:anim>
                                    <p:anim calcmode="lin" valueType="num">
                                      <p:cBhvr>
                                        <p:cTn id="8" dur="1000" fill="hold"/>
                                        <p:tgtEl>
                                          <p:spTgt spid="7201"/>
                                        </p:tgtEl>
                                        <p:attrNameLst>
                                          <p:attrName>ppt_y</p:attrName>
                                        </p:attrNameLst>
                                      </p:cBhvr>
                                      <p:tavLst>
                                        <p:tav tm="0">
                                          <p:val>
                                            <p:strVal val="#ppt_y"/>
                                          </p:val>
                                        </p:tav>
                                        <p:tav tm="100000">
                                          <p:val>
                                            <p:strVal val="#ppt_y"/>
                                          </p:val>
                                        </p:tav>
                                      </p:tavLst>
                                    </p:anim>
                                    <p:animEffect transition="in" filter="wipe(right)" prLst="gradientSize: 0.1">
                                      <p:cBhvr>
                                        <p:cTn id="9" dur="1000"/>
                                        <p:tgtEl>
                                          <p:spTgt spid="720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2" fill="hold" grpId="0" nodeType="clickEffect">
                                  <p:stCondLst>
                                    <p:cond delay="0"/>
                                  </p:stCondLst>
                                  <p:childTnLst>
                                    <p:set>
                                      <p:cBhvr>
                                        <p:cTn id="13" dur="1" fill="hold">
                                          <p:stCondLst>
                                            <p:cond delay="0"/>
                                          </p:stCondLst>
                                        </p:cTn>
                                        <p:tgtEl>
                                          <p:spTgt spid="7202"/>
                                        </p:tgtEl>
                                        <p:attrNameLst>
                                          <p:attrName>style.visibility</p:attrName>
                                        </p:attrNameLst>
                                      </p:cBhvr>
                                      <p:to>
                                        <p:strVal val="visible"/>
                                      </p:to>
                                    </p:set>
                                    <p:anim calcmode="lin" valueType="num">
                                      <p:cBhvr additive="base">
                                        <p:cTn id="14" dur="500" fill="hold"/>
                                        <p:tgtEl>
                                          <p:spTgt spid="7202"/>
                                        </p:tgtEl>
                                        <p:attrNameLst>
                                          <p:attrName>ppt_x</p:attrName>
                                        </p:attrNameLst>
                                      </p:cBhvr>
                                      <p:tavLst>
                                        <p:tav tm="0">
                                          <p:val>
                                            <p:strVal val="1+#ppt_w/2"/>
                                          </p:val>
                                        </p:tav>
                                        <p:tav tm="100000">
                                          <p:val>
                                            <p:strVal val="#ppt_x"/>
                                          </p:val>
                                        </p:tav>
                                      </p:tavLst>
                                    </p:anim>
                                    <p:anim calcmode="lin" valueType="num">
                                      <p:cBhvr additive="base">
                                        <p:cTn id="15" dur="500" fill="hold"/>
                                        <p:tgtEl>
                                          <p:spTgt spid="7202"/>
                                        </p:tgtEl>
                                        <p:attrNameLst>
                                          <p:attrName>ppt_y</p:attrName>
                                        </p:attrNameLst>
                                      </p:cBhvr>
                                      <p:tavLst>
                                        <p:tav tm="0">
                                          <p:val>
                                            <p:strVal val="#ppt_y"/>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7204"/>
                                        </p:tgtEl>
                                        <p:attrNameLst>
                                          <p:attrName>style.visibility</p:attrName>
                                        </p:attrNameLst>
                                      </p:cBhvr>
                                      <p:to>
                                        <p:strVal val="visible"/>
                                      </p:to>
                                    </p:set>
                                    <p:animEffect transition="in" filter="wipe(left)">
                                      <p:cBhvr>
                                        <p:cTn id="20" dur="500"/>
                                        <p:tgtEl>
                                          <p:spTgt spid="72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01" grpId="0"/>
      <p:bldP spid="7202" grpId="0"/>
      <p:bldP spid="720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228600" y="1828800"/>
            <a:ext cx="82375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latin typeface="Verdana" pitchFamily="34" charset="0"/>
              </a:rPr>
              <a:t>Consider the function </a:t>
            </a:r>
            <a:r>
              <a:rPr lang="en-US" altLang="en-US" sz="2400" b="1" i="1">
                <a:latin typeface="Verdana" pitchFamily="34" charset="0"/>
              </a:rPr>
              <a:t>f</a:t>
            </a:r>
            <a:r>
              <a:rPr lang="en-US" altLang="en-US" sz="2400" b="1">
                <a:latin typeface="Verdana" pitchFamily="34" charset="0"/>
              </a:rPr>
              <a:t>(</a:t>
            </a:r>
            <a:r>
              <a:rPr lang="en-US" altLang="en-US" sz="2400" b="1" i="1">
                <a:latin typeface="Verdana" pitchFamily="34" charset="0"/>
              </a:rPr>
              <a:t>x</a:t>
            </a:r>
            <a:r>
              <a:rPr lang="en-US" altLang="en-US" sz="2400" b="1">
                <a:latin typeface="Verdana" pitchFamily="34" charset="0"/>
              </a:rPr>
              <a:t>) = –</a:t>
            </a:r>
            <a:r>
              <a:rPr lang="en-US" altLang="en-US" sz="2400" b="1" i="1">
                <a:latin typeface="Verdana" pitchFamily="34" charset="0"/>
              </a:rPr>
              <a:t>x</a:t>
            </a:r>
            <a:r>
              <a:rPr lang="en-US" altLang="en-US" sz="2400" b="1" baseline="30000">
                <a:latin typeface="Verdana" pitchFamily="34" charset="0"/>
              </a:rPr>
              <a:t>2</a:t>
            </a:r>
            <a:r>
              <a:rPr lang="en-US" altLang="en-US" sz="2400" b="1">
                <a:latin typeface="Verdana" pitchFamily="34" charset="0"/>
              </a:rPr>
              <a:t> – 2</a:t>
            </a:r>
            <a:r>
              <a:rPr lang="en-US" altLang="en-US" sz="2400" b="1" i="1">
                <a:latin typeface="Verdana" pitchFamily="34" charset="0"/>
              </a:rPr>
              <a:t>x</a:t>
            </a:r>
            <a:r>
              <a:rPr lang="en-US" altLang="en-US" sz="2400" b="1">
                <a:latin typeface="Verdana" pitchFamily="34" charset="0"/>
              </a:rPr>
              <a:t> + 3.</a:t>
            </a:r>
            <a:endParaRPr lang="en-US" altLang="en-US" sz="2400">
              <a:latin typeface="Times" pitchFamily="18" charset="0"/>
            </a:endParaRPr>
          </a:p>
        </p:txBody>
      </p:sp>
      <p:sp>
        <p:nvSpPr>
          <p:cNvPr id="21507" name="Text Box 3"/>
          <p:cNvSpPr txBox="1">
            <a:spLocks noChangeArrowheads="1"/>
          </p:cNvSpPr>
          <p:nvPr/>
        </p:nvSpPr>
        <p:spPr bwMode="auto">
          <a:xfrm>
            <a:off x="0" y="9906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2B: Graphing Quadratic Functions in Standard Form</a:t>
            </a:r>
            <a:endParaRPr lang="en-US" altLang="en-US" sz="2600">
              <a:solidFill>
                <a:schemeClr val="accent2"/>
              </a:solidFill>
              <a:latin typeface="Arial MT Bl" charset="0"/>
            </a:endParaRPr>
          </a:p>
        </p:txBody>
      </p:sp>
      <p:sp>
        <p:nvSpPr>
          <p:cNvPr id="21508" name="Text Box 4"/>
          <p:cNvSpPr txBox="1">
            <a:spLocks noChangeArrowheads="1"/>
          </p:cNvSpPr>
          <p:nvPr/>
        </p:nvSpPr>
        <p:spPr bwMode="auto">
          <a:xfrm>
            <a:off x="304800" y="2286000"/>
            <a:ext cx="8382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00050" indent="-4000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latin typeface="Verdana" pitchFamily="34" charset="0"/>
              </a:rPr>
              <a:t>a. Determine whether the graph opens  upward or downward.</a:t>
            </a:r>
          </a:p>
        </p:txBody>
      </p:sp>
      <p:sp>
        <p:nvSpPr>
          <p:cNvPr id="21509" name="Text Box 5"/>
          <p:cNvSpPr txBox="1">
            <a:spLocks noChangeArrowheads="1"/>
          </p:cNvSpPr>
          <p:nvPr/>
        </p:nvSpPr>
        <p:spPr bwMode="auto">
          <a:xfrm>
            <a:off x="233363" y="3733800"/>
            <a:ext cx="51768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b. Find the axis of symmetry.</a:t>
            </a:r>
          </a:p>
        </p:txBody>
      </p:sp>
      <p:sp>
        <p:nvSpPr>
          <p:cNvPr id="43015" name="Text Box 7"/>
          <p:cNvSpPr txBox="1">
            <a:spLocks noChangeArrowheads="1"/>
          </p:cNvSpPr>
          <p:nvPr/>
        </p:nvSpPr>
        <p:spPr bwMode="auto">
          <a:xfrm>
            <a:off x="685800" y="3232150"/>
            <a:ext cx="8472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Because </a:t>
            </a:r>
            <a:r>
              <a:rPr lang="en-US" altLang="en-US" sz="2400" i="1">
                <a:latin typeface="Verdana" pitchFamily="34" charset="0"/>
              </a:rPr>
              <a:t>a</a:t>
            </a:r>
            <a:r>
              <a:rPr lang="en-US" altLang="en-US" sz="2400">
                <a:latin typeface="Verdana" pitchFamily="34" charset="0"/>
              </a:rPr>
              <a:t> is negative, the parabola opens downward.</a:t>
            </a:r>
          </a:p>
        </p:txBody>
      </p:sp>
      <p:sp>
        <p:nvSpPr>
          <p:cNvPr id="43016" name="Text Box 8"/>
          <p:cNvSpPr txBox="1">
            <a:spLocks noChangeArrowheads="1"/>
          </p:cNvSpPr>
          <p:nvPr/>
        </p:nvSpPr>
        <p:spPr bwMode="auto">
          <a:xfrm>
            <a:off x="762000" y="5715000"/>
            <a:ext cx="6481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axis of symmetry is the line </a:t>
            </a:r>
            <a:r>
              <a:rPr lang="en-US" altLang="en-US" sz="2400" i="1">
                <a:latin typeface="Verdana" pitchFamily="34" charset="0"/>
              </a:rPr>
              <a:t>x </a:t>
            </a:r>
            <a:r>
              <a:rPr lang="en-US" altLang="en-US" sz="2400">
                <a:latin typeface="Verdana" pitchFamily="34" charset="0"/>
              </a:rPr>
              <a:t>= –1. </a:t>
            </a:r>
          </a:p>
        </p:txBody>
      </p:sp>
      <p:sp>
        <p:nvSpPr>
          <p:cNvPr id="43018" name="Text Box 10"/>
          <p:cNvSpPr txBox="1">
            <a:spLocks noChangeArrowheads="1"/>
          </p:cNvSpPr>
          <p:nvPr/>
        </p:nvSpPr>
        <p:spPr bwMode="auto">
          <a:xfrm>
            <a:off x="3798888" y="5070475"/>
            <a:ext cx="3733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000" i="1">
                <a:solidFill>
                  <a:srgbClr val="3333FF"/>
                </a:solidFill>
              </a:rPr>
              <a:t>Substitute </a:t>
            </a:r>
            <a:r>
              <a:rPr lang="en-US" altLang="en-US" sz="2000" i="1">
                <a:solidFill>
                  <a:srgbClr val="3333FF"/>
                </a:solidFill>
                <a:cs typeface="Arial" charset="0"/>
              </a:rPr>
              <a:t>–2 for b and –1 for a.</a:t>
            </a:r>
          </a:p>
        </p:txBody>
      </p:sp>
      <p:graphicFrame>
        <p:nvGraphicFramePr>
          <p:cNvPr id="21513" name="Object 13"/>
          <p:cNvGraphicFramePr>
            <a:graphicFrameLocks noChangeAspect="1"/>
          </p:cNvGraphicFramePr>
          <p:nvPr/>
        </p:nvGraphicFramePr>
        <p:xfrm>
          <a:off x="2057400" y="1358900"/>
          <a:ext cx="914400" cy="288925"/>
        </p:xfrm>
        <a:graphic>
          <a:graphicData uri="http://schemas.openxmlformats.org/presentationml/2006/ole">
            <mc:AlternateContent xmlns:mc="http://schemas.openxmlformats.org/markup-compatibility/2006">
              <mc:Choice xmlns:v="urn:schemas-microsoft-com:vml" Requires="v">
                <p:oleObj spid="_x0000_s21518" name="Equation" r:id="rId4" imgW="446992" imgH="756448" progId="Equation.DSMT4">
                  <p:embed/>
                </p:oleObj>
              </mc:Choice>
              <mc:Fallback>
                <p:oleObj name="Equation" r:id="rId4" imgW="446992" imgH="756448" progId="Equation.DSMT4">
                  <p:embed/>
                  <p:pic>
                    <p:nvPicPr>
                      <p:cNvPr id="0" name="Object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7400" y="1358900"/>
                        <a:ext cx="914400" cy="288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43024" name="Group 16"/>
          <p:cNvGrpSpPr>
            <a:grpSpLocks/>
          </p:cNvGrpSpPr>
          <p:nvPr/>
        </p:nvGrpSpPr>
        <p:grpSpPr bwMode="auto">
          <a:xfrm>
            <a:off x="685800" y="4248150"/>
            <a:ext cx="6583363" cy="641350"/>
            <a:chOff x="480" y="2640"/>
            <a:chExt cx="4147" cy="404"/>
          </a:xfrm>
        </p:grpSpPr>
        <p:sp>
          <p:nvSpPr>
            <p:cNvPr id="21516" name="Text Box 6"/>
            <p:cNvSpPr txBox="1">
              <a:spLocks noChangeArrowheads="1"/>
            </p:cNvSpPr>
            <p:nvPr/>
          </p:nvSpPr>
          <p:spPr bwMode="auto">
            <a:xfrm>
              <a:off x="480" y="2685"/>
              <a:ext cx="4147"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axis of symmetry is given by           .</a:t>
              </a:r>
            </a:p>
          </p:txBody>
        </p:sp>
        <p:pic>
          <p:nvPicPr>
            <p:cNvPr id="21517" name="Picture 14" descr="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04" y="2640"/>
              <a:ext cx="612"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43026" name="Picture 18" descr="x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66800" y="4962525"/>
            <a:ext cx="191452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015"/>
                                        </p:tgtEl>
                                        <p:attrNameLst>
                                          <p:attrName>style.visibility</p:attrName>
                                        </p:attrNameLst>
                                      </p:cBhvr>
                                      <p:to>
                                        <p:strVal val="visible"/>
                                      </p:to>
                                    </p:set>
                                    <p:anim calcmode="lin" valueType="num">
                                      <p:cBhvr additive="base">
                                        <p:cTn id="7" dur="500" fill="hold"/>
                                        <p:tgtEl>
                                          <p:spTgt spid="43015"/>
                                        </p:tgtEl>
                                        <p:attrNameLst>
                                          <p:attrName>ppt_x</p:attrName>
                                        </p:attrNameLst>
                                      </p:cBhvr>
                                      <p:tavLst>
                                        <p:tav tm="0">
                                          <p:val>
                                            <p:strVal val="0-#ppt_w/2"/>
                                          </p:val>
                                        </p:tav>
                                        <p:tav tm="100000">
                                          <p:val>
                                            <p:strVal val="#ppt_x"/>
                                          </p:val>
                                        </p:tav>
                                      </p:tavLst>
                                    </p:anim>
                                    <p:anim calcmode="lin" valueType="num">
                                      <p:cBhvr additive="base">
                                        <p:cTn id="8" dur="500" fill="hold"/>
                                        <p:tgtEl>
                                          <p:spTgt spid="4301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0" fill="hold" nodeType="clickEffect">
                                  <p:stCondLst>
                                    <p:cond delay="0"/>
                                  </p:stCondLst>
                                  <p:childTnLst>
                                    <p:set>
                                      <p:cBhvr>
                                        <p:cTn id="12" dur="1" fill="hold">
                                          <p:stCondLst>
                                            <p:cond delay="0"/>
                                          </p:stCondLst>
                                        </p:cTn>
                                        <p:tgtEl>
                                          <p:spTgt spid="43024"/>
                                        </p:tgtEl>
                                        <p:attrNameLst>
                                          <p:attrName>style.visibility</p:attrName>
                                        </p:attrNameLst>
                                      </p:cBhvr>
                                      <p:to>
                                        <p:strVal val="visible"/>
                                      </p:to>
                                    </p:set>
                                    <p:anim calcmode="lin" valueType="num">
                                      <p:cBhvr>
                                        <p:cTn id="13" dur="500" fill="hold"/>
                                        <p:tgtEl>
                                          <p:spTgt spid="43024"/>
                                        </p:tgtEl>
                                        <p:attrNameLst>
                                          <p:attrName>ppt_w</p:attrName>
                                        </p:attrNameLst>
                                      </p:cBhvr>
                                      <p:tavLst>
                                        <p:tav tm="0">
                                          <p:val>
                                            <p:fltVal val="0"/>
                                          </p:val>
                                        </p:tav>
                                        <p:tav tm="100000">
                                          <p:val>
                                            <p:strVal val="#ppt_w"/>
                                          </p:val>
                                        </p:tav>
                                      </p:tavLst>
                                    </p:anim>
                                    <p:anim calcmode="lin" valueType="num">
                                      <p:cBhvr>
                                        <p:cTn id="14" dur="500" fill="hold"/>
                                        <p:tgtEl>
                                          <p:spTgt spid="43024"/>
                                        </p:tgtEl>
                                        <p:attrNameLst>
                                          <p:attrName>ppt_h</p:attrName>
                                        </p:attrNameLst>
                                      </p:cBhvr>
                                      <p:tavLst>
                                        <p:tav tm="0">
                                          <p:val>
                                            <p:strVal val="#ppt_h"/>
                                          </p:val>
                                        </p:tav>
                                        <p:tav tm="100000">
                                          <p:val>
                                            <p:strVal val="#ppt_h"/>
                                          </p:val>
                                        </p:tav>
                                      </p:tavLst>
                                    </p:anim>
                                  </p:childTnLst>
                                </p:cTn>
                              </p:par>
                            </p:childTnLst>
                          </p:cTn>
                        </p:par>
                        <p:par>
                          <p:cTn id="15" fill="hold" nodeType="afterGroup">
                            <p:stCondLst>
                              <p:cond delay="500"/>
                            </p:stCondLst>
                            <p:childTnLst>
                              <p:par>
                                <p:cTn id="16" presetID="3" presetClass="entr" presetSubtype="10" fill="hold" grpId="0" nodeType="afterEffect">
                                  <p:stCondLst>
                                    <p:cond delay="0"/>
                                  </p:stCondLst>
                                  <p:childTnLst>
                                    <p:set>
                                      <p:cBhvr>
                                        <p:cTn id="17" dur="1" fill="hold">
                                          <p:stCondLst>
                                            <p:cond delay="0"/>
                                          </p:stCondLst>
                                        </p:cTn>
                                        <p:tgtEl>
                                          <p:spTgt spid="43018"/>
                                        </p:tgtEl>
                                        <p:attrNameLst>
                                          <p:attrName>style.visibility</p:attrName>
                                        </p:attrNameLst>
                                      </p:cBhvr>
                                      <p:to>
                                        <p:strVal val="visible"/>
                                      </p:to>
                                    </p:set>
                                    <p:animEffect transition="in" filter="blinds(horizontal)">
                                      <p:cBhvr>
                                        <p:cTn id="18" dur="500"/>
                                        <p:tgtEl>
                                          <p:spTgt spid="43018"/>
                                        </p:tgtEl>
                                      </p:cBhvr>
                                    </p:animEffect>
                                  </p:childTnLst>
                                </p:cTn>
                              </p:par>
                            </p:childTnLst>
                          </p:cTn>
                        </p:par>
                        <p:par>
                          <p:cTn id="19" fill="hold" nodeType="afterGroup">
                            <p:stCondLst>
                              <p:cond delay="1000"/>
                            </p:stCondLst>
                            <p:childTnLst>
                              <p:par>
                                <p:cTn id="20" presetID="3" presetClass="entr" presetSubtype="10" fill="hold" nodeType="afterEffect">
                                  <p:stCondLst>
                                    <p:cond delay="0"/>
                                  </p:stCondLst>
                                  <p:childTnLst>
                                    <p:set>
                                      <p:cBhvr>
                                        <p:cTn id="21" dur="1" fill="hold">
                                          <p:stCondLst>
                                            <p:cond delay="0"/>
                                          </p:stCondLst>
                                        </p:cTn>
                                        <p:tgtEl>
                                          <p:spTgt spid="43026"/>
                                        </p:tgtEl>
                                        <p:attrNameLst>
                                          <p:attrName>style.visibility</p:attrName>
                                        </p:attrNameLst>
                                      </p:cBhvr>
                                      <p:to>
                                        <p:strVal val="visible"/>
                                      </p:to>
                                    </p:set>
                                    <p:animEffect transition="in" filter="blinds(horizontal)">
                                      <p:cBhvr>
                                        <p:cTn id="22" dur="1000"/>
                                        <p:tgtEl>
                                          <p:spTgt spid="43026"/>
                                        </p:tgtEl>
                                      </p:cBhvr>
                                    </p:animEffect>
                                  </p:childTnLst>
                                </p:cTn>
                              </p:par>
                            </p:childTnLst>
                          </p:cTn>
                        </p:par>
                        <p:par>
                          <p:cTn id="23" fill="hold" nodeType="afterGroup">
                            <p:stCondLst>
                              <p:cond delay="2000"/>
                            </p:stCondLst>
                            <p:childTnLst>
                              <p:par>
                                <p:cTn id="24" presetID="3" presetClass="entr" presetSubtype="10" fill="hold" grpId="0" nodeType="afterEffect">
                                  <p:stCondLst>
                                    <p:cond delay="0"/>
                                  </p:stCondLst>
                                  <p:childTnLst>
                                    <p:set>
                                      <p:cBhvr>
                                        <p:cTn id="25" dur="1" fill="hold">
                                          <p:stCondLst>
                                            <p:cond delay="0"/>
                                          </p:stCondLst>
                                        </p:cTn>
                                        <p:tgtEl>
                                          <p:spTgt spid="43016"/>
                                        </p:tgtEl>
                                        <p:attrNameLst>
                                          <p:attrName>style.visibility</p:attrName>
                                        </p:attrNameLst>
                                      </p:cBhvr>
                                      <p:to>
                                        <p:strVal val="visible"/>
                                      </p:to>
                                    </p:set>
                                    <p:animEffect transition="in" filter="blinds(horizontal)">
                                      <p:cBhvr>
                                        <p:cTn id="26" dur="1000"/>
                                        <p:tgtEl>
                                          <p:spTgt spid="430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5" grpId="0"/>
      <p:bldP spid="43016" grpId="0"/>
      <p:bldP spid="4301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3"/>
          <p:cNvSpPr txBox="1">
            <a:spLocks noChangeArrowheads="1"/>
          </p:cNvSpPr>
          <p:nvPr/>
        </p:nvSpPr>
        <p:spPr bwMode="auto">
          <a:xfrm>
            <a:off x="0" y="9906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2B: Graphing Quadratic Functions in Standard Form</a:t>
            </a:r>
            <a:endParaRPr lang="en-US" altLang="en-US" sz="2600">
              <a:solidFill>
                <a:schemeClr val="accent2"/>
              </a:solidFill>
              <a:latin typeface="Arial MT Bl" charset="0"/>
            </a:endParaRPr>
          </a:p>
        </p:txBody>
      </p:sp>
      <p:sp>
        <p:nvSpPr>
          <p:cNvPr id="22531" name="Text Box 4"/>
          <p:cNvSpPr txBox="1">
            <a:spLocks noChangeArrowheads="1"/>
          </p:cNvSpPr>
          <p:nvPr/>
        </p:nvSpPr>
        <p:spPr bwMode="auto">
          <a:xfrm>
            <a:off x="723900" y="2438400"/>
            <a:ext cx="32861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c. Find the vertex.</a:t>
            </a:r>
          </a:p>
        </p:txBody>
      </p:sp>
      <p:sp>
        <p:nvSpPr>
          <p:cNvPr id="44037" name="Text Box 5"/>
          <p:cNvSpPr txBox="1">
            <a:spLocks noChangeArrowheads="1"/>
          </p:cNvSpPr>
          <p:nvPr/>
        </p:nvSpPr>
        <p:spPr bwMode="auto">
          <a:xfrm>
            <a:off x="1123950" y="2971800"/>
            <a:ext cx="78486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vertex lies on the axis of symmetry, so the </a:t>
            </a:r>
            <a:r>
              <a:rPr lang="en-US" altLang="en-US" sz="2400" i="1">
                <a:latin typeface="Verdana" pitchFamily="34" charset="0"/>
              </a:rPr>
              <a:t>x</a:t>
            </a:r>
            <a:r>
              <a:rPr lang="en-US" altLang="en-US" sz="2400">
                <a:latin typeface="Verdana" pitchFamily="34" charset="0"/>
              </a:rPr>
              <a:t>-coordinate is –1. The </a:t>
            </a:r>
            <a:r>
              <a:rPr lang="en-US" altLang="en-US" sz="2400" i="1">
                <a:latin typeface="Verdana" pitchFamily="34" charset="0"/>
              </a:rPr>
              <a:t>y</a:t>
            </a:r>
            <a:r>
              <a:rPr lang="en-US" altLang="en-US" sz="2400">
                <a:latin typeface="Verdana" pitchFamily="34" charset="0"/>
              </a:rPr>
              <a:t>-coordinate is the value of the function at this </a:t>
            </a:r>
            <a:r>
              <a:rPr lang="en-US" altLang="en-US" sz="2400" i="1">
                <a:latin typeface="Verdana" pitchFamily="34" charset="0"/>
              </a:rPr>
              <a:t>x</a:t>
            </a:r>
            <a:r>
              <a:rPr lang="en-US" altLang="en-US" sz="2400">
                <a:latin typeface="Verdana" pitchFamily="34" charset="0"/>
              </a:rPr>
              <a:t>-value, or </a:t>
            </a:r>
            <a:r>
              <a:rPr lang="en-US" altLang="en-US" sz="2400" i="1">
                <a:latin typeface="Verdana" pitchFamily="34" charset="0"/>
              </a:rPr>
              <a:t>f</a:t>
            </a:r>
            <a:r>
              <a:rPr lang="en-US" altLang="en-US" sz="2400">
                <a:latin typeface="Verdana" pitchFamily="34" charset="0"/>
              </a:rPr>
              <a:t>(–1).</a:t>
            </a:r>
          </a:p>
        </p:txBody>
      </p:sp>
      <p:sp>
        <p:nvSpPr>
          <p:cNvPr id="44038" name="Text Box 6"/>
          <p:cNvSpPr txBox="1">
            <a:spLocks noChangeArrowheads="1"/>
          </p:cNvSpPr>
          <p:nvPr/>
        </p:nvSpPr>
        <p:spPr bwMode="auto">
          <a:xfrm>
            <a:off x="1201738" y="4298950"/>
            <a:ext cx="49545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f</a:t>
            </a:r>
            <a:r>
              <a:rPr lang="en-US" altLang="en-US" sz="2400">
                <a:latin typeface="Verdana" pitchFamily="34" charset="0"/>
              </a:rPr>
              <a:t>(</a:t>
            </a:r>
            <a:r>
              <a:rPr lang="en-US" altLang="en-US" sz="2400">
                <a:solidFill>
                  <a:srgbClr val="FF0000"/>
                </a:solidFill>
                <a:latin typeface="Verdana" pitchFamily="34" charset="0"/>
              </a:rPr>
              <a:t>–1</a:t>
            </a:r>
            <a:r>
              <a:rPr lang="en-US" altLang="en-US" sz="2400">
                <a:latin typeface="Verdana" pitchFamily="34" charset="0"/>
              </a:rPr>
              <a:t>) = –(</a:t>
            </a:r>
            <a:r>
              <a:rPr lang="en-US" altLang="en-US" sz="2400">
                <a:solidFill>
                  <a:srgbClr val="FF0000"/>
                </a:solidFill>
                <a:latin typeface="Verdana" pitchFamily="34" charset="0"/>
              </a:rPr>
              <a:t>–1</a:t>
            </a:r>
            <a:r>
              <a:rPr lang="en-US" altLang="en-US" sz="2400">
                <a:latin typeface="Verdana" pitchFamily="34" charset="0"/>
              </a:rPr>
              <a:t>)</a:t>
            </a:r>
            <a:r>
              <a:rPr lang="en-US" altLang="en-US" sz="2400" baseline="30000">
                <a:latin typeface="Verdana" pitchFamily="34" charset="0"/>
              </a:rPr>
              <a:t>2 </a:t>
            </a:r>
            <a:r>
              <a:rPr lang="en-US" altLang="en-US" sz="2400">
                <a:latin typeface="Verdana" pitchFamily="34" charset="0"/>
              </a:rPr>
              <a:t>– 2(</a:t>
            </a:r>
            <a:r>
              <a:rPr lang="en-US" altLang="en-US" sz="2400">
                <a:solidFill>
                  <a:srgbClr val="FF0000"/>
                </a:solidFill>
                <a:latin typeface="Verdana" pitchFamily="34" charset="0"/>
              </a:rPr>
              <a:t>–1</a:t>
            </a:r>
            <a:r>
              <a:rPr lang="en-US" altLang="en-US" sz="2400">
                <a:latin typeface="Verdana" pitchFamily="34" charset="0"/>
              </a:rPr>
              <a:t>) + 3 = 4</a:t>
            </a:r>
            <a:endParaRPr lang="en-US" altLang="en-US" sz="2400" baseline="30000">
              <a:latin typeface="Verdana" pitchFamily="34" charset="0"/>
            </a:endParaRPr>
          </a:p>
        </p:txBody>
      </p:sp>
      <p:sp>
        <p:nvSpPr>
          <p:cNvPr id="44039" name="Text Box 7"/>
          <p:cNvSpPr txBox="1">
            <a:spLocks noChangeArrowheads="1"/>
          </p:cNvSpPr>
          <p:nvPr/>
        </p:nvSpPr>
        <p:spPr bwMode="auto">
          <a:xfrm>
            <a:off x="1154113" y="4786313"/>
            <a:ext cx="34750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vertex is (–1, 4).</a:t>
            </a:r>
          </a:p>
        </p:txBody>
      </p:sp>
      <p:sp>
        <p:nvSpPr>
          <p:cNvPr id="22535" name="Text Box 8"/>
          <p:cNvSpPr txBox="1">
            <a:spLocks noChangeArrowheads="1"/>
          </p:cNvSpPr>
          <p:nvPr/>
        </p:nvSpPr>
        <p:spPr bwMode="auto">
          <a:xfrm>
            <a:off x="700088" y="5257800"/>
            <a:ext cx="411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d. Find the </a:t>
            </a:r>
            <a:r>
              <a:rPr lang="en-US" altLang="en-US" sz="2400" b="1" i="1">
                <a:latin typeface="Verdana" pitchFamily="34" charset="0"/>
              </a:rPr>
              <a:t>y</a:t>
            </a:r>
            <a:r>
              <a:rPr lang="en-US" altLang="en-US" sz="2400" b="1">
                <a:latin typeface="Verdana" pitchFamily="34" charset="0"/>
              </a:rPr>
              <a:t>-intercept.</a:t>
            </a:r>
          </a:p>
        </p:txBody>
      </p:sp>
      <p:sp>
        <p:nvSpPr>
          <p:cNvPr id="44041" name="Text Box 9"/>
          <p:cNvSpPr txBox="1">
            <a:spLocks noChangeArrowheads="1"/>
          </p:cNvSpPr>
          <p:nvPr/>
        </p:nvSpPr>
        <p:spPr bwMode="auto">
          <a:xfrm>
            <a:off x="1143000" y="5791200"/>
            <a:ext cx="56403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Because </a:t>
            </a:r>
            <a:r>
              <a:rPr lang="en-US" altLang="en-US" sz="2400" i="1">
                <a:latin typeface="Verdana" pitchFamily="34" charset="0"/>
              </a:rPr>
              <a:t>c </a:t>
            </a:r>
            <a:r>
              <a:rPr lang="en-US" altLang="en-US" sz="2400">
                <a:latin typeface="Verdana" pitchFamily="34" charset="0"/>
              </a:rPr>
              <a:t>= 3, the </a:t>
            </a:r>
            <a:r>
              <a:rPr lang="en-US" altLang="en-US" sz="2400" i="1">
                <a:latin typeface="Verdana" pitchFamily="34" charset="0"/>
              </a:rPr>
              <a:t>y</a:t>
            </a:r>
            <a:r>
              <a:rPr lang="en-US" altLang="en-US" sz="2400">
                <a:latin typeface="Verdana" pitchFamily="34" charset="0"/>
              </a:rPr>
              <a:t>-intercept is 3.</a:t>
            </a:r>
          </a:p>
        </p:txBody>
      </p:sp>
      <p:sp>
        <p:nvSpPr>
          <p:cNvPr id="22537" name="Text Box 10"/>
          <p:cNvSpPr txBox="1">
            <a:spLocks noChangeArrowheads="1"/>
          </p:cNvSpPr>
          <p:nvPr/>
        </p:nvSpPr>
        <p:spPr bwMode="auto">
          <a:xfrm>
            <a:off x="304800" y="1828800"/>
            <a:ext cx="82375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latin typeface="Verdana" pitchFamily="34" charset="0"/>
              </a:rPr>
              <a:t>Consider the function </a:t>
            </a:r>
            <a:r>
              <a:rPr lang="en-US" altLang="en-US" sz="2400" b="1" i="1">
                <a:latin typeface="Verdana" pitchFamily="34" charset="0"/>
              </a:rPr>
              <a:t>f</a:t>
            </a:r>
            <a:r>
              <a:rPr lang="en-US" altLang="en-US" sz="2400" b="1">
                <a:latin typeface="Verdana" pitchFamily="34" charset="0"/>
              </a:rPr>
              <a:t>(</a:t>
            </a:r>
            <a:r>
              <a:rPr lang="en-US" altLang="en-US" sz="2400" b="1" i="1">
                <a:latin typeface="Verdana" pitchFamily="34" charset="0"/>
              </a:rPr>
              <a:t>x</a:t>
            </a:r>
            <a:r>
              <a:rPr lang="en-US" altLang="en-US" sz="2400" b="1">
                <a:latin typeface="Verdana" pitchFamily="34" charset="0"/>
              </a:rPr>
              <a:t>) = –</a:t>
            </a:r>
            <a:r>
              <a:rPr lang="en-US" altLang="en-US" sz="2400" b="1" i="1">
                <a:latin typeface="Verdana" pitchFamily="34" charset="0"/>
              </a:rPr>
              <a:t>x</a:t>
            </a:r>
            <a:r>
              <a:rPr lang="en-US" altLang="en-US" sz="2400" b="1" baseline="30000">
                <a:latin typeface="Verdana" pitchFamily="34" charset="0"/>
              </a:rPr>
              <a:t>2</a:t>
            </a:r>
            <a:r>
              <a:rPr lang="en-US" altLang="en-US" sz="2400" b="1">
                <a:latin typeface="Verdana" pitchFamily="34" charset="0"/>
              </a:rPr>
              <a:t> – 2</a:t>
            </a:r>
            <a:r>
              <a:rPr lang="en-US" altLang="en-US" sz="2400" b="1" i="1">
                <a:latin typeface="Verdana" pitchFamily="34" charset="0"/>
              </a:rPr>
              <a:t>x</a:t>
            </a:r>
            <a:r>
              <a:rPr lang="en-US" altLang="en-US" sz="2400" b="1">
                <a:latin typeface="Verdana" pitchFamily="34" charset="0"/>
              </a:rPr>
              <a:t> + 3.</a:t>
            </a:r>
            <a:endParaRPr lang="en-US" altLang="en-US" sz="2400">
              <a:latin typeface="Times"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4037"/>
                                        </p:tgtEl>
                                        <p:attrNameLst>
                                          <p:attrName>style.visibility</p:attrName>
                                        </p:attrNameLst>
                                      </p:cBhvr>
                                      <p:to>
                                        <p:strVal val="visible"/>
                                      </p:to>
                                    </p:set>
                                    <p:animEffect transition="in" filter="wipe(up)">
                                      <p:cBhvr>
                                        <p:cTn id="7" dur="500"/>
                                        <p:tgtEl>
                                          <p:spTgt spid="44037"/>
                                        </p:tgtEl>
                                      </p:cBhvr>
                                    </p:animEffect>
                                  </p:childTnLst>
                                </p:cTn>
                              </p:par>
                            </p:childTnLst>
                          </p:cTn>
                        </p:par>
                        <p:par>
                          <p:cTn id="8" fill="hold" nodeType="afterGroup">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44038"/>
                                        </p:tgtEl>
                                        <p:attrNameLst>
                                          <p:attrName>style.visibility</p:attrName>
                                        </p:attrNameLst>
                                      </p:cBhvr>
                                      <p:to>
                                        <p:strVal val="visible"/>
                                      </p:to>
                                    </p:set>
                                    <p:animEffect transition="in" filter="wipe(up)">
                                      <p:cBhvr>
                                        <p:cTn id="11" dur="1000"/>
                                        <p:tgtEl>
                                          <p:spTgt spid="44038"/>
                                        </p:tgtEl>
                                      </p:cBhvr>
                                    </p:animEffect>
                                  </p:childTnLst>
                                </p:cTn>
                              </p:par>
                            </p:childTnLst>
                          </p:cTn>
                        </p:par>
                        <p:par>
                          <p:cTn id="12" fill="hold" nodeType="afterGroup">
                            <p:stCondLst>
                              <p:cond delay="1500"/>
                            </p:stCondLst>
                            <p:childTnLst>
                              <p:par>
                                <p:cTn id="13" presetID="22" presetClass="entr" presetSubtype="1" fill="hold" grpId="0" nodeType="afterEffect">
                                  <p:stCondLst>
                                    <p:cond delay="0"/>
                                  </p:stCondLst>
                                  <p:childTnLst>
                                    <p:set>
                                      <p:cBhvr>
                                        <p:cTn id="14" dur="1" fill="hold">
                                          <p:stCondLst>
                                            <p:cond delay="0"/>
                                          </p:stCondLst>
                                        </p:cTn>
                                        <p:tgtEl>
                                          <p:spTgt spid="44039"/>
                                        </p:tgtEl>
                                        <p:attrNameLst>
                                          <p:attrName>style.visibility</p:attrName>
                                        </p:attrNameLst>
                                      </p:cBhvr>
                                      <p:to>
                                        <p:strVal val="visible"/>
                                      </p:to>
                                    </p:set>
                                    <p:animEffect transition="in" filter="wipe(up)">
                                      <p:cBhvr>
                                        <p:cTn id="15" dur="1000"/>
                                        <p:tgtEl>
                                          <p:spTgt spid="44039"/>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1" fill="hold" grpId="0" nodeType="clickEffect">
                                  <p:stCondLst>
                                    <p:cond delay="0"/>
                                  </p:stCondLst>
                                  <p:childTnLst>
                                    <p:set>
                                      <p:cBhvr>
                                        <p:cTn id="19" dur="1" fill="hold">
                                          <p:stCondLst>
                                            <p:cond delay="0"/>
                                          </p:stCondLst>
                                        </p:cTn>
                                        <p:tgtEl>
                                          <p:spTgt spid="44041"/>
                                        </p:tgtEl>
                                        <p:attrNameLst>
                                          <p:attrName>style.visibility</p:attrName>
                                        </p:attrNameLst>
                                      </p:cBhvr>
                                      <p:to>
                                        <p:strVal val="visible"/>
                                      </p:to>
                                    </p:set>
                                    <p:animEffect transition="in" filter="wipe(up)">
                                      <p:cBhvr>
                                        <p:cTn id="20" dur="500"/>
                                        <p:tgtEl>
                                          <p:spTgt spid="440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7" grpId="0"/>
      <p:bldP spid="44038" grpId="0"/>
      <p:bldP spid="44039" grpId="0"/>
      <p:bldP spid="4404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69" name="Picture 13" descr="2B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2886075"/>
            <a:ext cx="31242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5" name="Text Box 3"/>
          <p:cNvSpPr txBox="1">
            <a:spLocks noChangeArrowheads="1"/>
          </p:cNvSpPr>
          <p:nvPr/>
        </p:nvSpPr>
        <p:spPr bwMode="auto">
          <a:xfrm>
            <a:off x="0" y="9906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2B: Graphing Quadratic Functions in Standard Form</a:t>
            </a:r>
            <a:endParaRPr lang="en-US" altLang="en-US" sz="2600">
              <a:solidFill>
                <a:schemeClr val="accent2"/>
              </a:solidFill>
              <a:latin typeface="Arial MT Bl" charset="0"/>
            </a:endParaRPr>
          </a:p>
        </p:txBody>
      </p:sp>
      <p:sp>
        <p:nvSpPr>
          <p:cNvPr id="23556" name="Text Box 4"/>
          <p:cNvSpPr txBox="1">
            <a:spLocks noChangeArrowheads="1"/>
          </p:cNvSpPr>
          <p:nvPr/>
        </p:nvSpPr>
        <p:spPr bwMode="auto">
          <a:xfrm>
            <a:off x="373063" y="2200275"/>
            <a:ext cx="3924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e. Graph the function.</a:t>
            </a:r>
          </a:p>
        </p:txBody>
      </p:sp>
      <p:sp>
        <p:nvSpPr>
          <p:cNvPr id="45061" name="Text Box 5"/>
          <p:cNvSpPr txBox="1">
            <a:spLocks noChangeArrowheads="1"/>
          </p:cNvSpPr>
          <p:nvPr/>
        </p:nvSpPr>
        <p:spPr bwMode="auto">
          <a:xfrm>
            <a:off x="373063" y="2581275"/>
            <a:ext cx="57229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Graph by sketching the axis of symmetry and then plotting the vertex and the intercept point </a:t>
            </a:r>
            <a:br>
              <a:rPr lang="en-US" altLang="en-US" sz="2400">
                <a:latin typeface="Verdana" pitchFamily="34" charset="0"/>
              </a:rPr>
            </a:br>
            <a:r>
              <a:rPr lang="en-US" altLang="en-US" sz="2400">
                <a:latin typeface="Verdana" pitchFamily="34" charset="0"/>
              </a:rPr>
              <a:t>(0, 3). Use the axis of symmetry to find another point on the parabola. Notice that (0, 3) is 1 unit right of the axis of symmetry. The point  on the parabola symmetrical to (0, 3) is 1 unit to the left of the axis at  (–2, 3).</a:t>
            </a:r>
          </a:p>
        </p:txBody>
      </p:sp>
      <p:sp>
        <p:nvSpPr>
          <p:cNvPr id="23558" name="Text Box 7"/>
          <p:cNvSpPr txBox="1">
            <a:spLocks noChangeArrowheads="1"/>
          </p:cNvSpPr>
          <p:nvPr/>
        </p:nvSpPr>
        <p:spPr bwMode="auto">
          <a:xfrm>
            <a:off x="373063" y="1819275"/>
            <a:ext cx="82375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latin typeface="Verdana" pitchFamily="34" charset="0"/>
              </a:rPr>
              <a:t>Consider the function </a:t>
            </a:r>
            <a:r>
              <a:rPr lang="en-US" altLang="en-US" sz="2400" b="1" i="1">
                <a:latin typeface="Verdana" pitchFamily="34" charset="0"/>
              </a:rPr>
              <a:t>f</a:t>
            </a:r>
            <a:r>
              <a:rPr lang="en-US" altLang="en-US" sz="2400" b="1">
                <a:latin typeface="Verdana" pitchFamily="34" charset="0"/>
              </a:rPr>
              <a:t>(</a:t>
            </a:r>
            <a:r>
              <a:rPr lang="en-US" altLang="en-US" sz="2400" b="1" i="1">
                <a:latin typeface="Verdana" pitchFamily="34" charset="0"/>
              </a:rPr>
              <a:t>x</a:t>
            </a:r>
            <a:r>
              <a:rPr lang="en-US" altLang="en-US" sz="2400" b="1">
                <a:latin typeface="Verdana" pitchFamily="34" charset="0"/>
              </a:rPr>
              <a:t>) = –</a:t>
            </a:r>
            <a:r>
              <a:rPr lang="en-US" altLang="en-US" sz="2400" b="1" i="1">
                <a:latin typeface="Verdana" pitchFamily="34" charset="0"/>
              </a:rPr>
              <a:t>x</a:t>
            </a:r>
            <a:r>
              <a:rPr lang="en-US" altLang="en-US" sz="2400" b="1" baseline="30000">
                <a:latin typeface="Verdana" pitchFamily="34" charset="0"/>
              </a:rPr>
              <a:t>2</a:t>
            </a:r>
            <a:r>
              <a:rPr lang="en-US" altLang="en-US" sz="2400" b="1">
                <a:latin typeface="Verdana" pitchFamily="34" charset="0"/>
              </a:rPr>
              <a:t> – 2</a:t>
            </a:r>
            <a:r>
              <a:rPr lang="en-US" altLang="en-US" sz="2400" b="1" i="1">
                <a:latin typeface="Verdana" pitchFamily="34" charset="0"/>
              </a:rPr>
              <a:t>x</a:t>
            </a:r>
            <a:r>
              <a:rPr lang="en-US" altLang="en-US" sz="2400" b="1">
                <a:latin typeface="Verdana" pitchFamily="34" charset="0"/>
              </a:rPr>
              <a:t> + 3.</a:t>
            </a:r>
            <a:endParaRPr lang="en-US" altLang="en-US" sz="2400">
              <a:latin typeface="Times" pitchFamily="18" charset="0"/>
            </a:endParaRPr>
          </a:p>
        </p:txBody>
      </p:sp>
      <p:pic>
        <p:nvPicPr>
          <p:cNvPr id="45067" name="Picture 11" descr="2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91200" y="2886075"/>
            <a:ext cx="31242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5061"/>
                                        </p:tgtEl>
                                        <p:attrNameLst>
                                          <p:attrName>style.visibility</p:attrName>
                                        </p:attrNameLst>
                                      </p:cBhvr>
                                      <p:to>
                                        <p:strVal val="visible"/>
                                      </p:to>
                                    </p:set>
                                    <p:animEffect transition="in" filter="slide(fromBottom)">
                                      <p:cBhvr>
                                        <p:cTn id="7" dur="500"/>
                                        <p:tgtEl>
                                          <p:spTgt spid="4506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45069"/>
                                        </p:tgtEl>
                                        <p:attrNameLst>
                                          <p:attrName>style.visibility</p:attrName>
                                        </p:attrNameLst>
                                      </p:cBhvr>
                                      <p:to>
                                        <p:strVal val="visible"/>
                                      </p:to>
                                    </p:set>
                                    <p:animEffect transition="in" filter="slide(fromBottom)">
                                      <p:cBhvr>
                                        <p:cTn id="12" dur="500"/>
                                        <p:tgtEl>
                                          <p:spTgt spid="4506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45067"/>
                                        </p:tgtEl>
                                        <p:attrNameLst>
                                          <p:attrName>style.visibility</p:attrName>
                                        </p:attrNameLst>
                                      </p:cBhvr>
                                      <p:to>
                                        <p:strVal val="visible"/>
                                      </p:to>
                                    </p:set>
                                    <p:animEffect transition="in" filter="dissolve">
                                      <p:cBhvr>
                                        <p:cTn id="17" dur="500"/>
                                        <p:tgtEl>
                                          <p:spTgt spid="450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1"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228600" y="1447800"/>
            <a:ext cx="86106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latin typeface="Verdana" pitchFamily="34" charset="0"/>
              </a:rPr>
              <a:t>For the function, (a) determine whether the graph opens upward or downward, (b) find the axis of symmetry, (c) find the vertex, (d) find the </a:t>
            </a:r>
            <a:r>
              <a:rPr lang="en-US" altLang="en-US" sz="2400" b="1" i="1">
                <a:latin typeface="Verdana" pitchFamily="34" charset="0"/>
              </a:rPr>
              <a:t>y</a:t>
            </a:r>
            <a:r>
              <a:rPr lang="en-US" altLang="en-US" sz="2400" b="1">
                <a:latin typeface="Verdana" pitchFamily="34" charset="0"/>
              </a:rPr>
              <a:t>-intercept, and (e) graph the function.</a:t>
            </a:r>
            <a:endParaRPr lang="en-US" altLang="en-US" sz="2400">
              <a:latin typeface="Times" pitchFamily="18" charset="0"/>
            </a:endParaRPr>
          </a:p>
        </p:txBody>
      </p:sp>
      <p:sp>
        <p:nvSpPr>
          <p:cNvPr id="69638" name="Text Box 6"/>
          <p:cNvSpPr txBox="1">
            <a:spLocks noChangeArrowheads="1"/>
          </p:cNvSpPr>
          <p:nvPr/>
        </p:nvSpPr>
        <p:spPr bwMode="auto">
          <a:xfrm>
            <a:off x="285750" y="3733800"/>
            <a:ext cx="88931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a.</a:t>
            </a:r>
            <a:r>
              <a:rPr lang="en-US" altLang="en-US" sz="2400">
                <a:latin typeface="Verdana" pitchFamily="34" charset="0"/>
              </a:rPr>
              <a:t> Because </a:t>
            </a:r>
            <a:r>
              <a:rPr lang="en-US" altLang="en-US" sz="2400" i="1">
                <a:latin typeface="Verdana" pitchFamily="34" charset="0"/>
              </a:rPr>
              <a:t>a</a:t>
            </a:r>
            <a:r>
              <a:rPr lang="en-US" altLang="en-US" sz="2400">
                <a:latin typeface="Verdana" pitchFamily="34" charset="0"/>
              </a:rPr>
              <a:t> is negative, the parabola opens downward.</a:t>
            </a:r>
          </a:p>
        </p:txBody>
      </p:sp>
      <p:sp>
        <p:nvSpPr>
          <p:cNvPr id="69639" name="Text Box 7"/>
          <p:cNvSpPr txBox="1">
            <a:spLocks noChangeArrowheads="1"/>
          </p:cNvSpPr>
          <p:nvPr/>
        </p:nvSpPr>
        <p:spPr bwMode="auto">
          <a:xfrm>
            <a:off x="762000" y="6019800"/>
            <a:ext cx="6481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axis of symmetry is the line </a:t>
            </a:r>
            <a:r>
              <a:rPr lang="en-US" altLang="en-US" sz="2400" i="1">
                <a:latin typeface="Verdana" pitchFamily="34" charset="0"/>
              </a:rPr>
              <a:t>x </a:t>
            </a:r>
            <a:r>
              <a:rPr lang="en-US" altLang="en-US" sz="2400">
                <a:latin typeface="Verdana" pitchFamily="34" charset="0"/>
              </a:rPr>
              <a:t>= –1. </a:t>
            </a:r>
          </a:p>
        </p:txBody>
      </p:sp>
      <p:sp>
        <p:nvSpPr>
          <p:cNvPr id="69640" name="Text Box 8"/>
          <p:cNvSpPr txBox="1">
            <a:spLocks noChangeArrowheads="1"/>
          </p:cNvSpPr>
          <p:nvPr/>
        </p:nvSpPr>
        <p:spPr bwMode="auto">
          <a:xfrm>
            <a:off x="3675063" y="5334000"/>
            <a:ext cx="433546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000" i="1">
                <a:solidFill>
                  <a:srgbClr val="3333FF"/>
                </a:solidFill>
                <a:latin typeface="Verdana" pitchFamily="34" charset="0"/>
              </a:rPr>
              <a:t>Substitute </a:t>
            </a:r>
            <a:r>
              <a:rPr lang="en-US" altLang="en-US" sz="2000" i="1">
                <a:solidFill>
                  <a:srgbClr val="3333FF"/>
                </a:solidFill>
                <a:latin typeface="Verdana" pitchFamily="34" charset="0"/>
                <a:cs typeface="Arial" charset="0"/>
              </a:rPr>
              <a:t>–4 for b and –2 for a.</a:t>
            </a:r>
          </a:p>
        </p:txBody>
      </p:sp>
      <p:graphicFrame>
        <p:nvGraphicFramePr>
          <p:cNvPr id="24582" name="Object 9"/>
          <p:cNvGraphicFramePr>
            <a:graphicFrameLocks noChangeAspect="1"/>
          </p:cNvGraphicFramePr>
          <p:nvPr/>
        </p:nvGraphicFramePr>
        <p:xfrm>
          <a:off x="2057400" y="1511300"/>
          <a:ext cx="914400" cy="288925"/>
        </p:xfrm>
        <a:graphic>
          <a:graphicData uri="http://schemas.openxmlformats.org/presentationml/2006/ole">
            <mc:AlternateContent xmlns:mc="http://schemas.openxmlformats.org/markup-compatibility/2006">
              <mc:Choice xmlns:v="urn:schemas-microsoft-com:vml" Requires="v">
                <p:oleObj spid="_x0000_s24590" name="Equation" r:id="rId4" imgW="446992" imgH="756448" progId="Equation.DSMT4">
                  <p:embed/>
                </p:oleObj>
              </mc:Choice>
              <mc:Fallback>
                <p:oleObj name="Equation" r:id="rId4" imgW="446992" imgH="756448"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7400" y="1511300"/>
                        <a:ext cx="914400" cy="288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4583" name="Object 13"/>
          <p:cNvGraphicFramePr>
            <a:graphicFrameLocks noChangeAspect="1"/>
          </p:cNvGraphicFramePr>
          <p:nvPr/>
        </p:nvGraphicFramePr>
        <p:xfrm>
          <a:off x="2057400" y="1511300"/>
          <a:ext cx="914400" cy="288925"/>
        </p:xfrm>
        <a:graphic>
          <a:graphicData uri="http://schemas.openxmlformats.org/presentationml/2006/ole">
            <mc:AlternateContent xmlns:mc="http://schemas.openxmlformats.org/markup-compatibility/2006">
              <mc:Choice xmlns:v="urn:schemas-microsoft-com:vml" Requires="v">
                <p:oleObj spid="_x0000_s24591" name="Equation" r:id="rId6" imgW="446992" imgH="756448" progId="Equation.DSMT4">
                  <p:embed/>
                </p:oleObj>
              </mc:Choice>
              <mc:Fallback>
                <p:oleObj name="Equation" r:id="rId6" imgW="446992" imgH="756448" progId="Equation.DSMT4">
                  <p:embed/>
                  <p:pic>
                    <p:nvPicPr>
                      <p:cNvPr id="0" name="Object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57400" y="1511300"/>
                        <a:ext cx="914400" cy="288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4584" name="Text Box 15"/>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2a</a:t>
            </a:r>
            <a:endParaRPr lang="en-US" altLang="en-US" sz="2600">
              <a:solidFill>
                <a:schemeClr val="accent2"/>
              </a:solidFill>
              <a:latin typeface="Arial MT Bl" charset="0"/>
            </a:endParaRPr>
          </a:p>
        </p:txBody>
      </p:sp>
      <p:sp>
        <p:nvSpPr>
          <p:cNvPr id="24585" name="Text Box 16"/>
          <p:cNvSpPr txBox="1">
            <a:spLocks noChangeArrowheads="1"/>
          </p:cNvSpPr>
          <p:nvPr/>
        </p:nvSpPr>
        <p:spPr bwMode="auto">
          <a:xfrm>
            <a:off x="304800" y="3124200"/>
            <a:ext cx="381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i="1">
                <a:latin typeface="Verdana" pitchFamily="34" charset="0"/>
              </a:rPr>
              <a:t>f</a:t>
            </a:r>
            <a:r>
              <a:rPr lang="en-US" altLang="en-US" sz="2400" b="1">
                <a:latin typeface="Verdana" pitchFamily="34" charset="0"/>
              </a:rPr>
              <a:t>(</a:t>
            </a:r>
            <a:r>
              <a:rPr lang="en-US" altLang="en-US" sz="2400" b="1" i="1">
                <a:latin typeface="Verdana" pitchFamily="34" charset="0"/>
              </a:rPr>
              <a:t>x</a:t>
            </a:r>
            <a:r>
              <a:rPr lang="en-US" altLang="en-US" sz="2400" b="1">
                <a:latin typeface="Verdana" pitchFamily="34" charset="0"/>
              </a:rPr>
              <a:t>)= –2</a:t>
            </a:r>
            <a:r>
              <a:rPr lang="en-US" altLang="en-US" sz="2400" b="1" i="1">
                <a:latin typeface="Verdana" pitchFamily="34" charset="0"/>
              </a:rPr>
              <a:t>x</a:t>
            </a:r>
            <a:r>
              <a:rPr lang="en-US" altLang="en-US" sz="2400" b="1" baseline="30000">
                <a:latin typeface="Verdana" pitchFamily="34" charset="0"/>
              </a:rPr>
              <a:t>2</a:t>
            </a:r>
            <a:r>
              <a:rPr lang="en-US" altLang="en-US" sz="2400" b="1">
                <a:latin typeface="Verdana" pitchFamily="34" charset="0"/>
              </a:rPr>
              <a:t> – 4</a:t>
            </a:r>
            <a:r>
              <a:rPr lang="en-US" altLang="en-US" sz="2400" b="1" i="1">
                <a:latin typeface="Verdana" pitchFamily="34" charset="0"/>
              </a:rPr>
              <a:t>x</a:t>
            </a:r>
            <a:endParaRPr lang="en-US" altLang="en-US" sz="2400" b="1">
              <a:latin typeface="Verdana" pitchFamily="34" charset="0"/>
            </a:endParaRPr>
          </a:p>
        </p:txBody>
      </p:sp>
      <p:pic>
        <p:nvPicPr>
          <p:cNvPr id="69649" name="Picture 17" descr="cio2ab"/>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0" y="5181600"/>
            <a:ext cx="194310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9653" name="Group 21"/>
          <p:cNvGrpSpPr>
            <a:grpSpLocks/>
          </p:cNvGrpSpPr>
          <p:nvPr/>
        </p:nvGrpSpPr>
        <p:grpSpPr bwMode="auto">
          <a:xfrm>
            <a:off x="269875" y="4514850"/>
            <a:ext cx="6905625" cy="666750"/>
            <a:chOff x="192" y="2748"/>
            <a:chExt cx="4350" cy="420"/>
          </a:xfrm>
        </p:grpSpPr>
        <p:sp>
          <p:nvSpPr>
            <p:cNvPr id="24588" name="Text Box 11"/>
            <p:cNvSpPr txBox="1">
              <a:spLocks noChangeArrowheads="1"/>
            </p:cNvSpPr>
            <p:nvPr/>
          </p:nvSpPr>
          <p:spPr bwMode="auto">
            <a:xfrm>
              <a:off x="192" y="2784"/>
              <a:ext cx="435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b.</a:t>
              </a:r>
              <a:r>
                <a:rPr lang="en-US" altLang="en-US" sz="2400">
                  <a:latin typeface="Verdana" pitchFamily="34" charset="0"/>
                </a:rPr>
                <a:t> The axis of symmetry is given by          .</a:t>
              </a:r>
            </a:p>
          </p:txBody>
        </p:sp>
        <p:pic>
          <p:nvPicPr>
            <p:cNvPr id="24589" name="Picture 19" descr="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792" y="2748"/>
              <a:ext cx="636" cy="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9638"/>
                                        </p:tgtEl>
                                        <p:attrNameLst>
                                          <p:attrName>style.visibility</p:attrName>
                                        </p:attrNameLst>
                                      </p:cBhvr>
                                      <p:to>
                                        <p:strVal val="visible"/>
                                      </p:to>
                                    </p:set>
                                    <p:animEffect transition="in" filter="box(in)">
                                      <p:cBhvr>
                                        <p:cTn id="7" dur="500"/>
                                        <p:tgtEl>
                                          <p:spTgt spid="696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nodeType="clickEffect">
                                  <p:stCondLst>
                                    <p:cond delay="0"/>
                                  </p:stCondLst>
                                  <p:childTnLst>
                                    <p:set>
                                      <p:cBhvr>
                                        <p:cTn id="11" dur="1" fill="hold">
                                          <p:stCondLst>
                                            <p:cond delay="0"/>
                                          </p:stCondLst>
                                        </p:cTn>
                                        <p:tgtEl>
                                          <p:spTgt spid="69653"/>
                                        </p:tgtEl>
                                        <p:attrNameLst>
                                          <p:attrName>style.visibility</p:attrName>
                                        </p:attrNameLst>
                                      </p:cBhvr>
                                      <p:to>
                                        <p:strVal val="visible"/>
                                      </p:to>
                                    </p:set>
                                    <p:anim calcmode="lin" valueType="num">
                                      <p:cBhvr additive="base">
                                        <p:cTn id="12" dur="500" fill="hold"/>
                                        <p:tgtEl>
                                          <p:spTgt spid="69653"/>
                                        </p:tgtEl>
                                        <p:attrNameLst>
                                          <p:attrName>ppt_x</p:attrName>
                                        </p:attrNameLst>
                                      </p:cBhvr>
                                      <p:tavLst>
                                        <p:tav tm="0">
                                          <p:val>
                                            <p:strVal val="0-#ppt_w/2"/>
                                          </p:val>
                                        </p:tav>
                                        <p:tav tm="100000">
                                          <p:val>
                                            <p:strVal val="#ppt_x"/>
                                          </p:val>
                                        </p:tav>
                                      </p:tavLst>
                                    </p:anim>
                                    <p:anim calcmode="lin" valueType="num">
                                      <p:cBhvr additive="base">
                                        <p:cTn id="13" dur="500" fill="hold"/>
                                        <p:tgtEl>
                                          <p:spTgt spid="69653"/>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500"/>
                            </p:stCondLst>
                            <p:childTnLst>
                              <p:par>
                                <p:cTn id="15" presetID="2" presetClass="entr" presetSubtype="2" fill="hold" grpId="0" nodeType="afterEffect">
                                  <p:stCondLst>
                                    <p:cond delay="0"/>
                                  </p:stCondLst>
                                  <p:childTnLst>
                                    <p:set>
                                      <p:cBhvr>
                                        <p:cTn id="16" dur="1" fill="hold">
                                          <p:stCondLst>
                                            <p:cond delay="0"/>
                                          </p:stCondLst>
                                        </p:cTn>
                                        <p:tgtEl>
                                          <p:spTgt spid="69640"/>
                                        </p:tgtEl>
                                        <p:attrNameLst>
                                          <p:attrName>style.visibility</p:attrName>
                                        </p:attrNameLst>
                                      </p:cBhvr>
                                      <p:to>
                                        <p:strVal val="visible"/>
                                      </p:to>
                                    </p:set>
                                    <p:anim calcmode="lin" valueType="num">
                                      <p:cBhvr additive="base">
                                        <p:cTn id="17" dur="500" fill="hold"/>
                                        <p:tgtEl>
                                          <p:spTgt spid="69640"/>
                                        </p:tgtEl>
                                        <p:attrNameLst>
                                          <p:attrName>ppt_x</p:attrName>
                                        </p:attrNameLst>
                                      </p:cBhvr>
                                      <p:tavLst>
                                        <p:tav tm="0">
                                          <p:val>
                                            <p:strVal val="1+#ppt_w/2"/>
                                          </p:val>
                                        </p:tav>
                                        <p:tav tm="100000">
                                          <p:val>
                                            <p:strVal val="#ppt_x"/>
                                          </p:val>
                                        </p:tav>
                                      </p:tavLst>
                                    </p:anim>
                                    <p:anim calcmode="lin" valueType="num">
                                      <p:cBhvr additive="base">
                                        <p:cTn id="18" dur="500" fill="hold"/>
                                        <p:tgtEl>
                                          <p:spTgt spid="69640"/>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000"/>
                            </p:stCondLst>
                            <p:childTnLst>
                              <p:par>
                                <p:cTn id="20" presetID="2" presetClass="entr" presetSubtype="8" fill="hold" nodeType="afterEffect">
                                  <p:stCondLst>
                                    <p:cond delay="0"/>
                                  </p:stCondLst>
                                  <p:childTnLst>
                                    <p:set>
                                      <p:cBhvr>
                                        <p:cTn id="21" dur="1" fill="hold">
                                          <p:stCondLst>
                                            <p:cond delay="0"/>
                                          </p:stCondLst>
                                        </p:cTn>
                                        <p:tgtEl>
                                          <p:spTgt spid="69649"/>
                                        </p:tgtEl>
                                        <p:attrNameLst>
                                          <p:attrName>style.visibility</p:attrName>
                                        </p:attrNameLst>
                                      </p:cBhvr>
                                      <p:to>
                                        <p:strVal val="visible"/>
                                      </p:to>
                                    </p:set>
                                    <p:anim calcmode="lin" valueType="num">
                                      <p:cBhvr additive="base">
                                        <p:cTn id="22" dur="500" fill="hold"/>
                                        <p:tgtEl>
                                          <p:spTgt spid="69649"/>
                                        </p:tgtEl>
                                        <p:attrNameLst>
                                          <p:attrName>ppt_x</p:attrName>
                                        </p:attrNameLst>
                                      </p:cBhvr>
                                      <p:tavLst>
                                        <p:tav tm="0">
                                          <p:val>
                                            <p:strVal val="0-#ppt_w/2"/>
                                          </p:val>
                                        </p:tav>
                                        <p:tav tm="100000">
                                          <p:val>
                                            <p:strVal val="#ppt_x"/>
                                          </p:val>
                                        </p:tav>
                                      </p:tavLst>
                                    </p:anim>
                                    <p:anim calcmode="lin" valueType="num">
                                      <p:cBhvr additive="base">
                                        <p:cTn id="23" dur="500" fill="hold"/>
                                        <p:tgtEl>
                                          <p:spTgt spid="69649"/>
                                        </p:tgtEl>
                                        <p:attrNameLst>
                                          <p:attrName>ppt_y</p:attrName>
                                        </p:attrNameLst>
                                      </p:cBhvr>
                                      <p:tavLst>
                                        <p:tav tm="0">
                                          <p:val>
                                            <p:strVal val="#ppt_y"/>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69639"/>
                                        </p:tgtEl>
                                        <p:attrNameLst>
                                          <p:attrName>style.visibility</p:attrName>
                                        </p:attrNameLst>
                                      </p:cBhvr>
                                      <p:to>
                                        <p:strVal val="visible"/>
                                      </p:to>
                                    </p:set>
                                    <p:animEffect transition="in" filter="dissolve">
                                      <p:cBhvr>
                                        <p:cTn id="28" dur="500"/>
                                        <p:tgtEl>
                                          <p:spTgt spid="696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8" grpId="0"/>
      <p:bldP spid="69639" grpId="0"/>
      <p:bldP spid="6964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1" name="Text Box 5"/>
          <p:cNvSpPr txBox="1">
            <a:spLocks noChangeArrowheads="1"/>
          </p:cNvSpPr>
          <p:nvPr/>
        </p:nvSpPr>
        <p:spPr bwMode="auto">
          <a:xfrm>
            <a:off x="457200" y="2286000"/>
            <a:ext cx="8305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c.</a:t>
            </a:r>
            <a:r>
              <a:rPr lang="en-US" altLang="en-US" sz="2400">
                <a:latin typeface="Verdana" pitchFamily="34" charset="0"/>
              </a:rPr>
              <a:t> The vertex lies on the axis of symmetry, so the </a:t>
            </a:r>
            <a:br>
              <a:rPr lang="en-US" altLang="en-US" sz="2400">
                <a:latin typeface="Verdana" pitchFamily="34" charset="0"/>
              </a:rPr>
            </a:br>
            <a:r>
              <a:rPr lang="en-US" altLang="en-US" sz="2400">
                <a:latin typeface="Verdana" pitchFamily="34" charset="0"/>
              </a:rPr>
              <a:t>    </a:t>
            </a:r>
            <a:r>
              <a:rPr lang="en-US" altLang="en-US" sz="2400" i="1">
                <a:latin typeface="Verdana" pitchFamily="34" charset="0"/>
              </a:rPr>
              <a:t>x</a:t>
            </a:r>
            <a:r>
              <a:rPr lang="en-US" altLang="en-US" sz="2400">
                <a:latin typeface="Verdana" pitchFamily="34" charset="0"/>
              </a:rPr>
              <a:t>-coordinate is –1. The </a:t>
            </a:r>
            <a:r>
              <a:rPr lang="en-US" altLang="en-US" sz="2400" i="1">
                <a:latin typeface="Verdana" pitchFamily="34" charset="0"/>
              </a:rPr>
              <a:t>y</a:t>
            </a:r>
            <a:r>
              <a:rPr lang="en-US" altLang="en-US" sz="2400">
                <a:latin typeface="Verdana" pitchFamily="34" charset="0"/>
              </a:rPr>
              <a:t>-coordinate is the value </a:t>
            </a:r>
            <a:br>
              <a:rPr lang="en-US" altLang="en-US" sz="2400">
                <a:latin typeface="Verdana" pitchFamily="34" charset="0"/>
              </a:rPr>
            </a:br>
            <a:r>
              <a:rPr lang="en-US" altLang="en-US" sz="2400">
                <a:latin typeface="Verdana" pitchFamily="34" charset="0"/>
              </a:rPr>
              <a:t>    of the function at this </a:t>
            </a:r>
            <a:r>
              <a:rPr lang="en-US" altLang="en-US" sz="2400" i="1">
                <a:latin typeface="Verdana" pitchFamily="34" charset="0"/>
              </a:rPr>
              <a:t>x</a:t>
            </a:r>
            <a:r>
              <a:rPr lang="en-US" altLang="en-US" sz="2400">
                <a:latin typeface="Verdana" pitchFamily="34" charset="0"/>
              </a:rPr>
              <a:t>-value, or </a:t>
            </a:r>
            <a:r>
              <a:rPr lang="en-US" altLang="en-US" sz="2400" i="1">
                <a:latin typeface="Verdana" pitchFamily="34" charset="0"/>
              </a:rPr>
              <a:t>f</a:t>
            </a:r>
            <a:r>
              <a:rPr lang="en-US" altLang="en-US" sz="2400">
                <a:latin typeface="Verdana" pitchFamily="34" charset="0"/>
              </a:rPr>
              <a:t>(–1).</a:t>
            </a:r>
          </a:p>
        </p:txBody>
      </p:sp>
      <p:sp>
        <p:nvSpPr>
          <p:cNvPr id="70662" name="Text Box 6"/>
          <p:cNvSpPr txBox="1">
            <a:spLocks noChangeArrowheads="1"/>
          </p:cNvSpPr>
          <p:nvPr/>
        </p:nvSpPr>
        <p:spPr bwMode="auto">
          <a:xfrm>
            <a:off x="1295400" y="3581400"/>
            <a:ext cx="5561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f</a:t>
            </a:r>
            <a:r>
              <a:rPr lang="en-US" altLang="en-US" sz="2400">
                <a:latin typeface="Verdana" pitchFamily="34" charset="0"/>
              </a:rPr>
              <a:t>(</a:t>
            </a:r>
            <a:r>
              <a:rPr lang="en-US" altLang="en-US" sz="2400">
                <a:solidFill>
                  <a:srgbClr val="FF0000"/>
                </a:solidFill>
                <a:latin typeface="Verdana" pitchFamily="34" charset="0"/>
              </a:rPr>
              <a:t>–1</a:t>
            </a:r>
            <a:r>
              <a:rPr lang="en-US" altLang="en-US" sz="2400">
                <a:latin typeface="Verdana" pitchFamily="34" charset="0"/>
              </a:rPr>
              <a:t>) = –2</a:t>
            </a:r>
            <a:r>
              <a:rPr lang="en-US" altLang="en-US" sz="2400">
                <a:solidFill>
                  <a:srgbClr val="FF0000"/>
                </a:solidFill>
                <a:latin typeface="Verdana" pitchFamily="34" charset="0"/>
              </a:rPr>
              <a:t>(–1)</a:t>
            </a:r>
            <a:r>
              <a:rPr lang="en-US" altLang="en-US" sz="2400" baseline="30000">
                <a:latin typeface="Verdana" pitchFamily="34" charset="0"/>
              </a:rPr>
              <a:t>2 </a:t>
            </a:r>
            <a:r>
              <a:rPr lang="en-US" altLang="en-US" sz="2400">
                <a:latin typeface="Verdana" pitchFamily="34" charset="0"/>
              </a:rPr>
              <a:t>– 4</a:t>
            </a:r>
            <a:r>
              <a:rPr lang="en-US" altLang="en-US" sz="2400">
                <a:solidFill>
                  <a:srgbClr val="FF0000"/>
                </a:solidFill>
                <a:latin typeface="Verdana" pitchFamily="34" charset="0"/>
              </a:rPr>
              <a:t>(–1)</a:t>
            </a:r>
            <a:r>
              <a:rPr lang="en-US" altLang="en-US" sz="2400">
                <a:latin typeface="Verdana" pitchFamily="34" charset="0"/>
              </a:rPr>
              <a:t> = 2</a:t>
            </a:r>
            <a:endParaRPr lang="en-US" altLang="en-US" sz="2400" baseline="30000">
              <a:latin typeface="Verdana" pitchFamily="34" charset="0"/>
            </a:endParaRPr>
          </a:p>
        </p:txBody>
      </p:sp>
      <p:sp>
        <p:nvSpPr>
          <p:cNvPr id="70663" name="Text Box 7"/>
          <p:cNvSpPr txBox="1">
            <a:spLocks noChangeArrowheads="1"/>
          </p:cNvSpPr>
          <p:nvPr/>
        </p:nvSpPr>
        <p:spPr bwMode="auto">
          <a:xfrm>
            <a:off x="1933575" y="4114800"/>
            <a:ext cx="34750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vertex is (–1, 2).</a:t>
            </a:r>
          </a:p>
        </p:txBody>
      </p:sp>
      <p:sp>
        <p:nvSpPr>
          <p:cNvPr id="70664" name="Text Box 8"/>
          <p:cNvSpPr txBox="1">
            <a:spLocks noChangeArrowheads="1"/>
          </p:cNvSpPr>
          <p:nvPr/>
        </p:nvSpPr>
        <p:spPr bwMode="auto">
          <a:xfrm>
            <a:off x="457200" y="4724400"/>
            <a:ext cx="60642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d.</a:t>
            </a:r>
            <a:r>
              <a:rPr lang="en-US" altLang="en-US" sz="2400">
                <a:latin typeface="Verdana" pitchFamily="34" charset="0"/>
              </a:rPr>
              <a:t> Because </a:t>
            </a:r>
            <a:r>
              <a:rPr lang="en-US" altLang="en-US" sz="2400" i="1">
                <a:latin typeface="Verdana" pitchFamily="34" charset="0"/>
              </a:rPr>
              <a:t>c</a:t>
            </a:r>
            <a:r>
              <a:rPr lang="en-US" altLang="en-US" sz="2400">
                <a:latin typeface="Verdana" pitchFamily="34" charset="0"/>
              </a:rPr>
              <a:t> is 0, the </a:t>
            </a:r>
            <a:r>
              <a:rPr lang="en-US" altLang="en-US" sz="2400" i="1">
                <a:latin typeface="Verdana" pitchFamily="34" charset="0"/>
              </a:rPr>
              <a:t>y</a:t>
            </a:r>
            <a:r>
              <a:rPr lang="en-US" altLang="en-US" sz="2400">
                <a:latin typeface="Verdana" pitchFamily="34" charset="0"/>
              </a:rPr>
              <a:t>-intercept is 0.</a:t>
            </a:r>
          </a:p>
        </p:txBody>
      </p:sp>
      <p:sp>
        <p:nvSpPr>
          <p:cNvPr id="25606" name="Text Box 10"/>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2a</a:t>
            </a:r>
            <a:endParaRPr lang="en-US" altLang="en-US" sz="2600">
              <a:solidFill>
                <a:schemeClr val="accent2"/>
              </a:solidFill>
              <a:latin typeface="Arial MT Bl" charset="0"/>
            </a:endParaRPr>
          </a:p>
        </p:txBody>
      </p:sp>
      <p:sp>
        <p:nvSpPr>
          <p:cNvPr id="25607" name="Text Box 12"/>
          <p:cNvSpPr txBox="1">
            <a:spLocks noChangeArrowheads="1"/>
          </p:cNvSpPr>
          <p:nvPr/>
        </p:nvSpPr>
        <p:spPr bwMode="auto">
          <a:xfrm>
            <a:off x="381000" y="1676400"/>
            <a:ext cx="381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i="1">
                <a:latin typeface="Verdana" pitchFamily="34" charset="0"/>
              </a:rPr>
              <a:t>f</a:t>
            </a:r>
            <a:r>
              <a:rPr lang="en-US" altLang="en-US" sz="2400" b="1">
                <a:latin typeface="Verdana" pitchFamily="34" charset="0"/>
              </a:rPr>
              <a:t>(</a:t>
            </a:r>
            <a:r>
              <a:rPr lang="en-US" altLang="en-US" sz="2400" b="1" i="1">
                <a:latin typeface="Verdana" pitchFamily="34" charset="0"/>
              </a:rPr>
              <a:t>x</a:t>
            </a:r>
            <a:r>
              <a:rPr lang="en-US" altLang="en-US" sz="2400" b="1">
                <a:latin typeface="Verdana" pitchFamily="34" charset="0"/>
              </a:rPr>
              <a:t>)= –2</a:t>
            </a:r>
            <a:r>
              <a:rPr lang="en-US" altLang="en-US" sz="2400" b="1" i="1">
                <a:latin typeface="Verdana" pitchFamily="34" charset="0"/>
              </a:rPr>
              <a:t>x</a:t>
            </a:r>
            <a:r>
              <a:rPr lang="en-US" altLang="en-US" sz="2400" b="1" baseline="30000">
                <a:latin typeface="Verdana" pitchFamily="34" charset="0"/>
              </a:rPr>
              <a:t>2</a:t>
            </a:r>
            <a:r>
              <a:rPr lang="en-US" altLang="en-US" sz="2400" b="1">
                <a:latin typeface="Verdana" pitchFamily="34" charset="0"/>
              </a:rPr>
              <a:t> – 4</a:t>
            </a:r>
            <a:r>
              <a:rPr lang="en-US" altLang="en-US" sz="2400" b="1" i="1">
                <a:latin typeface="Verdana" pitchFamily="34" charset="0"/>
              </a:rPr>
              <a:t>x</a:t>
            </a:r>
            <a:endParaRPr lang="en-US" altLang="en-US" sz="2400" b="1">
              <a:latin typeface="Verdana"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70661"/>
                                        </p:tgtEl>
                                        <p:attrNameLst>
                                          <p:attrName>style.visibility</p:attrName>
                                        </p:attrNameLst>
                                      </p:cBhvr>
                                      <p:to>
                                        <p:strVal val="visible"/>
                                      </p:to>
                                    </p:set>
                                    <p:anim calcmode="lin" valueType="num">
                                      <p:cBhvr additive="base">
                                        <p:cTn id="7" dur="500" fill="hold"/>
                                        <p:tgtEl>
                                          <p:spTgt spid="70661"/>
                                        </p:tgtEl>
                                        <p:attrNameLst>
                                          <p:attrName>ppt_x</p:attrName>
                                        </p:attrNameLst>
                                      </p:cBhvr>
                                      <p:tavLst>
                                        <p:tav tm="0">
                                          <p:val>
                                            <p:strVal val="#ppt_x"/>
                                          </p:val>
                                        </p:tav>
                                        <p:tav tm="100000">
                                          <p:val>
                                            <p:strVal val="#ppt_x"/>
                                          </p:val>
                                        </p:tav>
                                      </p:tavLst>
                                    </p:anim>
                                    <p:anim calcmode="lin" valueType="num">
                                      <p:cBhvr additive="base">
                                        <p:cTn id="8" dur="500" fill="hold"/>
                                        <p:tgtEl>
                                          <p:spTgt spid="70661"/>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500"/>
                            </p:stCondLst>
                            <p:childTnLst>
                              <p:par>
                                <p:cTn id="10" presetID="17" presetClass="entr" presetSubtype="1" fill="hold" grpId="0" nodeType="afterEffect">
                                  <p:stCondLst>
                                    <p:cond delay="0"/>
                                  </p:stCondLst>
                                  <p:childTnLst>
                                    <p:set>
                                      <p:cBhvr>
                                        <p:cTn id="11" dur="1" fill="hold">
                                          <p:stCondLst>
                                            <p:cond delay="0"/>
                                          </p:stCondLst>
                                        </p:cTn>
                                        <p:tgtEl>
                                          <p:spTgt spid="70662"/>
                                        </p:tgtEl>
                                        <p:attrNameLst>
                                          <p:attrName>style.visibility</p:attrName>
                                        </p:attrNameLst>
                                      </p:cBhvr>
                                      <p:to>
                                        <p:strVal val="visible"/>
                                      </p:to>
                                    </p:set>
                                    <p:anim calcmode="lin" valueType="num">
                                      <p:cBhvr>
                                        <p:cTn id="12" dur="500" fill="hold"/>
                                        <p:tgtEl>
                                          <p:spTgt spid="70662"/>
                                        </p:tgtEl>
                                        <p:attrNameLst>
                                          <p:attrName>ppt_x</p:attrName>
                                        </p:attrNameLst>
                                      </p:cBhvr>
                                      <p:tavLst>
                                        <p:tav tm="0">
                                          <p:val>
                                            <p:strVal val="#ppt_x"/>
                                          </p:val>
                                        </p:tav>
                                        <p:tav tm="100000">
                                          <p:val>
                                            <p:strVal val="#ppt_x"/>
                                          </p:val>
                                        </p:tav>
                                      </p:tavLst>
                                    </p:anim>
                                    <p:anim calcmode="lin" valueType="num">
                                      <p:cBhvr>
                                        <p:cTn id="13" dur="500" fill="hold"/>
                                        <p:tgtEl>
                                          <p:spTgt spid="70662"/>
                                        </p:tgtEl>
                                        <p:attrNameLst>
                                          <p:attrName>ppt_y</p:attrName>
                                        </p:attrNameLst>
                                      </p:cBhvr>
                                      <p:tavLst>
                                        <p:tav tm="0">
                                          <p:val>
                                            <p:strVal val="#ppt_y-#ppt_h/2"/>
                                          </p:val>
                                        </p:tav>
                                        <p:tav tm="100000">
                                          <p:val>
                                            <p:strVal val="#ppt_y"/>
                                          </p:val>
                                        </p:tav>
                                      </p:tavLst>
                                    </p:anim>
                                    <p:anim calcmode="lin" valueType="num">
                                      <p:cBhvr>
                                        <p:cTn id="14" dur="500" fill="hold"/>
                                        <p:tgtEl>
                                          <p:spTgt spid="70662"/>
                                        </p:tgtEl>
                                        <p:attrNameLst>
                                          <p:attrName>ppt_w</p:attrName>
                                        </p:attrNameLst>
                                      </p:cBhvr>
                                      <p:tavLst>
                                        <p:tav tm="0">
                                          <p:val>
                                            <p:strVal val="#ppt_w"/>
                                          </p:val>
                                        </p:tav>
                                        <p:tav tm="100000">
                                          <p:val>
                                            <p:strVal val="#ppt_w"/>
                                          </p:val>
                                        </p:tav>
                                      </p:tavLst>
                                    </p:anim>
                                    <p:anim calcmode="lin" valueType="num">
                                      <p:cBhvr>
                                        <p:cTn id="15" dur="500" fill="hold"/>
                                        <p:tgtEl>
                                          <p:spTgt spid="70662"/>
                                        </p:tgtEl>
                                        <p:attrNameLst>
                                          <p:attrName>ppt_h</p:attrName>
                                        </p:attrNameLst>
                                      </p:cBhvr>
                                      <p:tavLst>
                                        <p:tav tm="0">
                                          <p:val>
                                            <p:fltVal val="0"/>
                                          </p:val>
                                        </p:tav>
                                        <p:tav tm="100000">
                                          <p:val>
                                            <p:strVal val="#ppt_h"/>
                                          </p:val>
                                        </p:tav>
                                      </p:tavLst>
                                    </p:anim>
                                  </p:childTnLst>
                                </p:cTn>
                              </p:par>
                            </p:childTnLst>
                          </p:cTn>
                        </p:par>
                        <p:par>
                          <p:cTn id="16" fill="hold" nodeType="afterGroup">
                            <p:stCondLst>
                              <p:cond delay="1000"/>
                            </p:stCondLst>
                            <p:childTnLst>
                              <p:par>
                                <p:cTn id="17" presetID="17" presetClass="entr" presetSubtype="1" fill="hold" grpId="0" nodeType="afterEffect">
                                  <p:stCondLst>
                                    <p:cond delay="0"/>
                                  </p:stCondLst>
                                  <p:childTnLst>
                                    <p:set>
                                      <p:cBhvr>
                                        <p:cTn id="18" dur="1" fill="hold">
                                          <p:stCondLst>
                                            <p:cond delay="0"/>
                                          </p:stCondLst>
                                        </p:cTn>
                                        <p:tgtEl>
                                          <p:spTgt spid="70663"/>
                                        </p:tgtEl>
                                        <p:attrNameLst>
                                          <p:attrName>style.visibility</p:attrName>
                                        </p:attrNameLst>
                                      </p:cBhvr>
                                      <p:to>
                                        <p:strVal val="visible"/>
                                      </p:to>
                                    </p:set>
                                    <p:anim calcmode="lin" valueType="num">
                                      <p:cBhvr>
                                        <p:cTn id="19" dur="500" fill="hold"/>
                                        <p:tgtEl>
                                          <p:spTgt spid="70663"/>
                                        </p:tgtEl>
                                        <p:attrNameLst>
                                          <p:attrName>ppt_x</p:attrName>
                                        </p:attrNameLst>
                                      </p:cBhvr>
                                      <p:tavLst>
                                        <p:tav tm="0">
                                          <p:val>
                                            <p:strVal val="#ppt_x"/>
                                          </p:val>
                                        </p:tav>
                                        <p:tav tm="100000">
                                          <p:val>
                                            <p:strVal val="#ppt_x"/>
                                          </p:val>
                                        </p:tav>
                                      </p:tavLst>
                                    </p:anim>
                                    <p:anim calcmode="lin" valueType="num">
                                      <p:cBhvr>
                                        <p:cTn id="20" dur="500" fill="hold"/>
                                        <p:tgtEl>
                                          <p:spTgt spid="70663"/>
                                        </p:tgtEl>
                                        <p:attrNameLst>
                                          <p:attrName>ppt_y</p:attrName>
                                        </p:attrNameLst>
                                      </p:cBhvr>
                                      <p:tavLst>
                                        <p:tav tm="0">
                                          <p:val>
                                            <p:strVal val="#ppt_y-#ppt_h/2"/>
                                          </p:val>
                                        </p:tav>
                                        <p:tav tm="100000">
                                          <p:val>
                                            <p:strVal val="#ppt_y"/>
                                          </p:val>
                                        </p:tav>
                                      </p:tavLst>
                                    </p:anim>
                                    <p:anim calcmode="lin" valueType="num">
                                      <p:cBhvr>
                                        <p:cTn id="21" dur="500" fill="hold"/>
                                        <p:tgtEl>
                                          <p:spTgt spid="70663"/>
                                        </p:tgtEl>
                                        <p:attrNameLst>
                                          <p:attrName>ppt_w</p:attrName>
                                        </p:attrNameLst>
                                      </p:cBhvr>
                                      <p:tavLst>
                                        <p:tav tm="0">
                                          <p:val>
                                            <p:strVal val="#ppt_w"/>
                                          </p:val>
                                        </p:tav>
                                        <p:tav tm="100000">
                                          <p:val>
                                            <p:strVal val="#ppt_w"/>
                                          </p:val>
                                        </p:tav>
                                      </p:tavLst>
                                    </p:anim>
                                    <p:anim calcmode="lin" valueType="num">
                                      <p:cBhvr>
                                        <p:cTn id="22" dur="500" fill="hold"/>
                                        <p:tgtEl>
                                          <p:spTgt spid="70663"/>
                                        </p:tgtEl>
                                        <p:attrNameLst>
                                          <p:attrName>ppt_h</p:attrName>
                                        </p:attrNameLst>
                                      </p:cBhvr>
                                      <p:tavLst>
                                        <p:tav tm="0">
                                          <p:val>
                                            <p:fltVal val="0"/>
                                          </p:val>
                                        </p:tav>
                                        <p:tav tm="100000">
                                          <p:val>
                                            <p:strVal val="#ppt_h"/>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70664"/>
                                        </p:tgtEl>
                                        <p:attrNameLst>
                                          <p:attrName>style.visibility</p:attrName>
                                        </p:attrNameLst>
                                      </p:cBhvr>
                                      <p:to>
                                        <p:strVal val="visible"/>
                                      </p:to>
                                    </p:set>
                                    <p:animEffect transition="in" filter="diamond(in)">
                                      <p:cBhvr>
                                        <p:cTn id="27" dur="500"/>
                                        <p:tgtEl>
                                          <p:spTgt spid="706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1" grpId="0"/>
      <p:bldP spid="70662" grpId="0"/>
      <p:bldP spid="70663" grpId="0"/>
      <p:bldP spid="7066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7" name="Picture 17" descr="5-2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05500" y="2514600"/>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Text Box 5"/>
          <p:cNvSpPr txBox="1">
            <a:spLocks noChangeArrowheads="1"/>
          </p:cNvSpPr>
          <p:nvPr/>
        </p:nvSpPr>
        <p:spPr bwMode="auto">
          <a:xfrm>
            <a:off x="457200" y="2057400"/>
            <a:ext cx="35956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e. </a:t>
            </a:r>
            <a:r>
              <a:rPr lang="en-US" altLang="en-US" sz="2400">
                <a:latin typeface="Verdana" pitchFamily="34" charset="0"/>
              </a:rPr>
              <a:t>Graph the function.</a:t>
            </a:r>
          </a:p>
        </p:txBody>
      </p:sp>
      <p:sp>
        <p:nvSpPr>
          <p:cNvPr id="71686" name="Text Box 6"/>
          <p:cNvSpPr txBox="1">
            <a:spLocks noChangeArrowheads="1"/>
          </p:cNvSpPr>
          <p:nvPr/>
        </p:nvSpPr>
        <p:spPr bwMode="auto">
          <a:xfrm>
            <a:off x="457200" y="2438400"/>
            <a:ext cx="5486400" cy="410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Graph by sketching the axis of symmetry and then plotting the vertex and the intercept point </a:t>
            </a:r>
          </a:p>
          <a:p>
            <a:pPr eaLnBrk="1" hangingPunct="1"/>
            <a:r>
              <a:rPr lang="en-US" altLang="en-US" sz="2400">
                <a:latin typeface="Verdana" pitchFamily="34" charset="0"/>
              </a:rPr>
              <a:t>(0, 0). Use the axis of symmetry to find another point on the parabola. Notice that (0, 0) is 1 unit right of the axis of symmetry. The point on the parabola symmetrical to (0,0) is </a:t>
            </a:r>
            <a:br>
              <a:rPr lang="en-US" altLang="en-US" sz="2400">
                <a:latin typeface="Verdana" pitchFamily="34" charset="0"/>
              </a:rPr>
            </a:br>
            <a:r>
              <a:rPr lang="en-US" altLang="en-US" sz="2400">
                <a:latin typeface="Verdana" pitchFamily="34" charset="0"/>
              </a:rPr>
              <a:t>1 unit to the left of the axis at </a:t>
            </a:r>
          </a:p>
          <a:p>
            <a:pPr eaLnBrk="1" hangingPunct="1"/>
            <a:r>
              <a:rPr lang="en-US" altLang="en-US" sz="2400">
                <a:latin typeface="Verdana" pitchFamily="34" charset="0"/>
              </a:rPr>
              <a:t>(0, –2).</a:t>
            </a:r>
          </a:p>
        </p:txBody>
      </p:sp>
      <p:sp>
        <p:nvSpPr>
          <p:cNvPr id="26629" name="Text Box 9"/>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2a</a:t>
            </a:r>
            <a:endParaRPr lang="en-US" altLang="en-US" sz="2600">
              <a:solidFill>
                <a:schemeClr val="accent2"/>
              </a:solidFill>
              <a:latin typeface="Arial MT Bl" charset="0"/>
            </a:endParaRPr>
          </a:p>
        </p:txBody>
      </p:sp>
      <p:sp>
        <p:nvSpPr>
          <p:cNvPr id="26630" name="Text Box 15"/>
          <p:cNvSpPr txBox="1">
            <a:spLocks noChangeArrowheads="1"/>
          </p:cNvSpPr>
          <p:nvPr/>
        </p:nvSpPr>
        <p:spPr bwMode="auto">
          <a:xfrm>
            <a:off x="457200" y="1524000"/>
            <a:ext cx="381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i="1">
                <a:latin typeface="Verdana" pitchFamily="34" charset="0"/>
              </a:rPr>
              <a:t>f</a:t>
            </a:r>
            <a:r>
              <a:rPr lang="en-US" altLang="en-US" sz="2400" b="1">
                <a:latin typeface="Verdana" pitchFamily="34" charset="0"/>
              </a:rPr>
              <a:t>(</a:t>
            </a:r>
            <a:r>
              <a:rPr lang="en-US" altLang="en-US" sz="2400" b="1" i="1">
                <a:latin typeface="Verdana" pitchFamily="34" charset="0"/>
              </a:rPr>
              <a:t>x</a:t>
            </a:r>
            <a:r>
              <a:rPr lang="en-US" altLang="en-US" sz="2400" b="1">
                <a:latin typeface="Verdana" pitchFamily="34" charset="0"/>
              </a:rPr>
              <a:t>)= –2</a:t>
            </a:r>
            <a:r>
              <a:rPr lang="en-US" altLang="en-US" sz="2400" b="1" i="1">
                <a:latin typeface="Verdana" pitchFamily="34" charset="0"/>
              </a:rPr>
              <a:t>x</a:t>
            </a:r>
            <a:r>
              <a:rPr lang="en-US" altLang="en-US" sz="2400" b="1" baseline="30000">
                <a:latin typeface="Verdana" pitchFamily="34" charset="0"/>
              </a:rPr>
              <a:t>2</a:t>
            </a:r>
            <a:r>
              <a:rPr lang="en-US" altLang="en-US" sz="2400" b="1">
                <a:latin typeface="Verdana" pitchFamily="34" charset="0"/>
              </a:rPr>
              <a:t> – 4</a:t>
            </a:r>
            <a:r>
              <a:rPr lang="en-US" altLang="en-US" sz="2400" b="1" i="1">
                <a:latin typeface="Verdana" pitchFamily="34" charset="0"/>
              </a:rPr>
              <a:t>x</a:t>
            </a:r>
            <a:endParaRPr lang="en-US" altLang="en-US" sz="2400" b="1">
              <a:latin typeface="Verdana" pitchFamily="34" charset="0"/>
            </a:endParaRPr>
          </a:p>
        </p:txBody>
      </p:sp>
      <p:pic>
        <p:nvPicPr>
          <p:cNvPr id="71696" name="Picture 16" descr="5-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05500" y="2514600"/>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71686"/>
                                        </p:tgtEl>
                                        <p:attrNameLst>
                                          <p:attrName>style.visibility</p:attrName>
                                        </p:attrNameLst>
                                      </p:cBhvr>
                                      <p:to>
                                        <p:strVal val="visible"/>
                                      </p:to>
                                    </p:set>
                                    <p:animEffect transition="in" filter="slide(fromBottom)">
                                      <p:cBhvr>
                                        <p:cTn id="7" dur="500"/>
                                        <p:tgtEl>
                                          <p:spTgt spid="716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nodeType="clickEffect">
                                  <p:stCondLst>
                                    <p:cond delay="0"/>
                                  </p:stCondLst>
                                  <p:childTnLst>
                                    <p:set>
                                      <p:cBhvr>
                                        <p:cTn id="11" dur="1" fill="hold">
                                          <p:stCondLst>
                                            <p:cond delay="0"/>
                                          </p:stCondLst>
                                        </p:cTn>
                                        <p:tgtEl>
                                          <p:spTgt spid="71697"/>
                                        </p:tgtEl>
                                        <p:attrNameLst>
                                          <p:attrName>style.visibility</p:attrName>
                                        </p:attrNameLst>
                                      </p:cBhvr>
                                      <p:to>
                                        <p:strVal val="visible"/>
                                      </p:to>
                                    </p:set>
                                    <p:anim calcmode="lin" valueType="num">
                                      <p:cBhvr>
                                        <p:cTn id="12" dur="1000" fill="hold"/>
                                        <p:tgtEl>
                                          <p:spTgt spid="71697"/>
                                        </p:tgtEl>
                                        <p:attrNameLst>
                                          <p:attrName>ppt_x</p:attrName>
                                        </p:attrNameLst>
                                      </p:cBhvr>
                                      <p:tavLst>
                                        <p:tav tm="0">
                                          <p:val>
                                            <p:strVal val="#ppt_x-.2"/>
                                          </p:val>
                                        </p:tav>
                                        <p:tav tm="100000">
                                          <p:val>
                                            <p:strVal val="#ppt_x"/>
                                          </p:val>
                                        </p:tav>
                                      </p:tavLst>
                                    </p:anim>
                                    <p:anim calcmode="lin" valueType="num">
                                      <p:cBhvr>
                                        <p:cTn id="13" dur="1000" fill="hold"/>
                                        <p:tgtEl>
                                          <p:spTgt spid="71697"/>
                                        </p:tgtEl>
                                        <p:attrNameLst>
                                          <p:attrName>ppt_y</p:attrName>
                                        </p:attrNameLst>
                                      </p:cBhvr>
                                      <p:tavLst>
                                        <p:tav tm="0">
                                          <p:val>
                                            <p:strVal val="#ppt_y"/>
                                          </p:val>
                                        </p:tav>
                                        <p:tav tm="100000">
                                          <p:val>
                                            <p:strVal val="#ppt_y"/>
                                          </p:val>
                                        </p:tav>
                                      </p:tavLst>
                                    </p:anim>
                                    <p:animEffect transition="in" filter="wipe(right)" prLst="gradientSize: 0.1">
                                      <p:cBhvr>
                                        <p:cTn id="14" dur="1000"/>
                                        <p:tgtEl>
                                          <p:spTgt spid="7169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presetSubtype="0" fill="hold" nodeType="clickEffect">
                                  <p:stCondLst>
                                    <p:cond delay="0"/>
                                  </p:stCondLst>
                                  <p:childTnLst>
                                    <p:set>
                                      <p:cBhvr>
                                        <p:cTn id="18" dur="1" fill="hold">
                                          <p:stCondLst>
                                            <p:cond delay="0"/>
                                          </p:stCondLst>
                                        </p:cTn>
                                        <p:tgtEl>
                                          <p:spTgt spid="71696"/>
                                        </p:tgtEl>
                                        <p:attrNameLst>
                                          <p:attrName>style.visibility</p:attrName>
                                        </p:attrNameLst>
                                      </p:cBhvr>
                                      <p:to>
                                        <p:strVal val="visible"/>
                                      </p:to>
                                    </p:set>
                                    <p:animEffect transition="in" filter="dissolve">
                                      <p:cBhvr>
                                        <p:cTn id="19" dur="500"/>
                                        <p:tgtEl>
                                          <p:spTgt spid="716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228600" y="3060700"/>
            <a:ext cx="82375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i="1">
                <a:latin typeface="Verdana" pitchFamily="34" charset="0"/>
              </a:rPr>
              <a:t>g</a:t>
            </a:r>
            <a:r>
              <a:rPr lang="en-US" altLang="en-US" sz="2400" b="1">
                <a:latin typeface="Verdana" pitchFamily="34" charset="0"/>
              </a:rPr>
              <a:t>(</a:t>
            </a:r>
            <a:r>
              <a:rPr lang="en-US" altLang="en-US" sz="2400" b="1" i="1">
                <a:latin typeface="Verdana" pitchFamily="34" charset="0"/>
              </a:rPr>
              <a:t>x</a:t>
            </a:r>
            <a:r>
              <a:rPr lang="en-US" altLang="en-US" sz="2400" b="1">
                <a:latin typeface="Verdana" pitchFamily="34" charset="0"/>
              </a:rPr>
              <a:t>)= </a:t>
            </a:r>
            <a:r>
              <a:rPr lang="en-US" altLang="en-US" sz="2400" b="1" i="1">
                <a:latin typeface="Verdana" pitchFamily="34" charset="0"/>
              </a:rPr>
              <a:t>x</a:t>
            </a:r>
            <a:r>
              <a:rPr lang="en-US" altLang="en-US" sz="2400" b="1" baseline="30000">
                <a:latin typeface="Verdana" pitchFamily="34" charset="0"/>
              </a:rPr>
              <a:t>2</a:t>
            </a:r>
            <a:r>
              <a:rPr lang="en-US" altLang="en-US" sz="2400" b="1">
                <a:latin typeface="Verdana" pitchFamily="34" charset="0"/>
              </a:rPr>
              <a:t> + 3</a:t>
            </a:r>
            <a:r>
              <a:rPr lang="en-US" altLang="en-US" sz="2400" b="1" i="1">
                <a:latin typeface="Verdana" pitchFamily="34" charset="0"/>
              </a:rPr>
              <a:t>x</a:t>
            </a:r>
            <a:r>
              <a:rPr lang="en-US" altLang="en-US" sz="2400" b="1">
                <a:latin typeface="Verdana" pitchFamily="34" charset="0"/>
              </a:rPr>
              <a:t> – 1.</a:t>
            </a:r>
            <a:endParaRPr lang="en-US" altLang="en-US" sz="2400">
              <a:latin typeface="Times" pitchFamily="18" charset="0"/>
            </a:endParaRPr>
          </a:p>
        </p:txBody>
      </p:sp>
      <p:sp>
        <p:nvSpPr>
          <p:cNvPr id="72710" name="Text Box 6"/>
          <p:cNvSpPr txBox="1">
            <a:spLocks noChangeArrowheads="1"/>
          </p:cNvSpPr>
          <p:nvPr/>
        </p:nvSpPr>
        <p:spPr bwMode="auto">
          <a:xfrm>
            <a:off x="609600" y="3670300"/>
            <a:ext cx="845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a.</a:t>
            </a:r>
            <a:r>
              <a:rPr lang="en-US" altLang="en-US" sz="2400">
                <a:latin typeface="Verdana" pitchFamily="34" charset="0"/>
              </a:rPr>
              <a:t> Because </a:t>
            </a:r>
            <a:r>
              <a:rPr lang="en-US" altLang="en-US" sz="2400" i="1">
                <a:latin typeface="Verdana" pitchFamily="34" charset="0"/>
              </a:rPr>
              <a:t>a</a:t>
            </a:r>
            <a:r>
              <a:rPr lang="en-US" altLang="en-US" sz="2400">
                <a:latin typeface="Verdana" pitchFamily="34" charset="0"/>
              </a:rPr>
              <a:t> is positive, the parabola opens upward.</a:t>
            </a:r>
          </a:p>
        </p:txBody>
      </p:sp>
      <p:sp>
        <p:nvSpPr>
          <p:cNvPr id="72712" name="Text Box 8"/>
          <p:cNvSpPr txBox="1">
            <a:spLocks noChangeArrowheads="1"/>
          </p:cNvSpPr>
          <p:nvPr/>
        </p:nvSpPr>
        <p:spPr bwMode="auto">
          <a:xfrm>
            <a:off x="4953000" y="5181600"/>
            <a:ext cx="34512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000" i="1">
                <a:solidFill>
                  <a:srgbClr val="3333FF"/>
                </a:solidFill>
              </a:rPr>
              <a:t>Substitute </a:t>
            </a:r>
            <a:r>
              <a:rPr lang="en-US" altLang="en-US" sz="2000" i="1">
                <a:solidFill>
                  <a:srgbClr val="3333FF"/>
                </a:solidFill>
                <a:cs typeface="Arial" charset="0"/>
              </a:rPr>
              <a:t>3 for b and 1 for a.</a:t>
            </a:r>
          </a:p>
        </p:txBody>
      </p:sp>
      <p:graphicFrame>
        <p:nvGraphicFramePr>
          <p:cNvPr id="27653" name="Object 9"/>
          <p:cNvGraphicFramePr>
            <a:graphicFrameLocks noChangeAspect="1"/>
          </p:cNvGraphicFramePr>
          <p:nvPr/>
        </p:nvGraphicFramePr>
        <p:xfrm>
          <a:off x="1981200" y="2590800"/>
          <a:ext cx="914400" cy="288925"/>
        </p:xfrm>
        <a:graphic>
          <a:graphicData uri="http://schemas.openxmlformats.org/presentationml/2006/ole">
            <mc:AlternateContent xmlns:mc="http://schemas.openxmlformats.org/markup-compatibility/2006">
              <mc:Choice xmlns:v="urn:schemas-microsoft-com:vml" Requires="v">
                <p:oleObj spid="_x0000_s27663" name="Equation" r:id="rId4" imgW="446992" imgH="756448" progId="Equation.DSMT4">
                  <p:embed/>
                </p:oleObj>
              </mc:Choice>
              <mc:Fallback>
                <p:oleObj name="Equation" r:id="rId4" imgW="446992" imgH="756448"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200" y="2590800"/>
                        <a:ext cx="914400" cy="288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72727" name="Group 23"/>
          <p:cNvGrpSpPr>
            <a:grpSpLocks/>
          </p:cNvGrpSpPr>
          <p:nvPr/>
        </p:nvGrpSpPr>
        <p:grpSpPr bwMode="auto">
          <a:xfrm>
            <a:off x="609600" y="4241800"/>
            <a:ext cx="7010400" cy="641350"/>
            <a:chOff x="384" y="2576"/>
            <a:chExt cx="4416" cy="404"/>
          </a:xfrm>
        </p:grpSpPr>
        <p:pic>
          <p:nvPicPr>
            <p:cNvPr id="27661" name="Picture 12" descr="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84" y="2576"/>
              <a:ext cx="612"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62" name="Text Box 11"/>
            <p:cNvSpPr txBox="1">
              <a:spLocks noChangeArrowheads="1"/>
            </p:cNvSpPr>
            <p:nvPr/>
          </p:nvSpPr>
          <p:spPr bwMode="auto">
            <a:xfrm>
              <a:off x="384" y="2608"/>
              <a:ext cx="441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b. </a:t>
              </a:r>
              <a:r>
                <a:rPr lang="en-US" altLang="en-US" sz="2400">
                  <a:latin typeface="Verdana" pitchFamily="34" charset="0"/>
                </a:rPr>
                <a:t>The axis of symmetry is given by           .</a:t>
              </a:r>
            </a:p>
          </p:txBody>
        </p:sp>
      </p:grpSp>
      <p:sp>
        <p:nvSpPr>
          <p:cNvPr id="27655" name="Text Box 14"/>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2b</a:t>
            </a:r>
            <a:endParaRPr lang="en-US" altLang="en-US" sz="2600">
              <a:solidFill>
                <a:schemeClr val="accent2"/>
              </a:solidFill>
              <a:latin typeface="Arial MT Bl" charset="0"/>
            </a:endParaRPr>
          </a:p>
        </p:txBody>
      </p:sp>
      <p:pic>
        <p:nvPicPr>
          <p:cNvPr id="72719" name="Picture 15" descr="cio2bb"/>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43200" y="5029200"/>
            <a:ext cx="184785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2721" name="Group 17"/>
          <p:cNvGrpSpPr>
            <a:grpSpLocks/>
          </p:cNvGrpSpPr>
          <p:nvPr/>
        </p:nvGrpSpPr>
        <p:grpSpPr bwMode="auto">
          <a:xfrm>
            <a:off x="1066800" y="5827713"/>
            <a:ext cx="6419850" cy="649287"/>
            <a:chOff x="432" y="3360"/>
            <a:chExt cx="4044" cy="409"/>
          </a:xfrm>
        </p:grpSpPr>
        <p:sp>
          <p:nvSpPr>
            <p:cNvPr id="27659" name="Text Box 7"/>
            <p:cNvSpPr txBox="1">
              <a:spLocks noChangeArrowheads="1"/>
            </p:cNvSpPr>
            <p:nvPr/>
          </p:nvSpPr>
          <p:spPr bwMode="auto">
            <a:xfrm>
              <a:off x="432" y="3408"/>
              <a:ext cx="404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axis of symmetry is the line          . </a:t>
              </a:r>
            </a:p>
          </p:txBody>
        </p:sp>
        <p:pic>
          <p:nvPicPr>
            <p:cNvPr id="27660" name="Picture 16" descr="cio2bb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96" y="3360"/>
              <a:ext cx="528" cy="4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7658" name="Text Box 20"/>
          <p:cNvSpPr txBox="1">
            <a:spLocks noChangeArrowheads="1"/>
          </p:cNvSpPr>
          <p:nvPr/>
        </p:nvSpPr>
        <p:spPr bwMode="auto">
          <a:xfrm>
            <a:off x="228600" y="1447800"/>
            <a:ext cx="86106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latin typeface="Verdana" pitchFamily="34" charset="0"/>
              </a:rPr>
              <a:t>For the function, (a) determine whether the graph opens upward or downward, (b) find the axis of symmetry, (c) find the vertex, (d) find the </a:t>
            </a:r>
            <a:r>
              <a:rPr lang="en-US" altLang="en-US" sz="2400" b="1" i="1">
                <a:latin typeface="Verdana" pitchFamily="34" charset="0"/>
              </a:rPr>
              <a:t>y</a:t>
            </a:r>
            <a:r>
              <a:rPr lang="en-US" altLang="en-US" sz="2400" b="1">
                <a:latin typeface="Verdana" pitchFamily="34" charset="0"/>
              </a:rPr>
              <a:t>-intercept, and (e) graph the function.</a:t>
            </a:r>
            <a:endParaRPr lang="en-US" altLang="en-US" sz="2400">
              <a:latin typeface="Times"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2710"/>
                                        </p:tgtEl>
                                        <p:attrNameLst>
                                          <p:attrName>style.visibility</p:attrName>
                                        </p:attrNameLst>
                                      </p:cBhvr>
                                      <p:to>
                                        <p:strVal val="visible"/>
                                      </p:to>
                                    </p:set>
                                    <p:animEffect transition="in" filter="box(in)">
                                      <p:cBhvr>
                                        <p:cTn id="7" dur="500"/>
                                        <p:tgtEl>
                                          <p:spTgt spid="727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72727"/>
                                        </p:tgtEl>
                                        <p:attrNameLst>
                                          <p:attrName>style.visibility</p:attrName>
                                        </p:attrNameLst>
                                      </p:cBhvr>
                                      <p:to>
                                        <p:strVal val="visible"/>
                                      </p:to>
                                    </p:set>
                                    <p:animEffect transition="in" filter="box(in)">
                                      <p:cBhvr>
                                        <p:cTn id="12" dur="500"/>
                                        <p:tgtEl>
                                          <p:spTgt spid="7272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2712"/>
                                        </p:tgtEl>
                                        <p:attrNameLst>
                                          <p:attrName>style.visibility</p:attrName>
                                        </p:attrNameLst>
                                      </p:cBhvr>
                                      <p:to>
                                        <p:strVal val="visible"/>
                                      </p:to>
                                    </p:set>
                                    <p:animEffect transition="in" filter="box(in)">
                                      <p:cBhvr>
                                        <p:cTn id="17" dur="500"/>
                                        <p:tgtEl>
                                          <p:spTgt spid="7271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72719"/>
                                        </p:tgtEl>
                                        <p:attrNameLst>
                                          <p:attrName>style.visibility</p:attrName>
                                        </p:attrNameLst>
                                      </p:cBhvr>
                                      <p:to>
                                        <p:strVal val="visible"/>
                                      </p:to>
                                    </p:set>
                                    <p:animEffect transition="in" filter="box(in)">
                                      <p:cBhvr>
                                        <p:cTn id="22" dur="500"/>
                                        <p:tgtEl>
                                          <p:spTgt spid="7271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72721"/>
                                        </p:tgtEl>
                                        <p:attrNameLst>
                                          <p:attrName>style.visibility</p:attrName>
                                        </p:attrNameLst>
                                      </p:cBhvr>
                                      <p:to>
                                        <p:strVal val="visible"/>
                                      </p:to>
                                    </p:set>
                                    <p:animEffect transition="in" filter="box(in)">
                                      <p:cBhvr>
                                        <p:cTn id="27" dur="500"/>
                                        <p:tgtEl>
                                          <p:spTgt spid="727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10" grpId="0"/>
      <p:bldP spid="7271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6" name="Text Box 8"/>
          <p:cNvSpPr txBox="1">
            <a:spLocks noChangeArrowheads="1"/>
          </p:cNvSpPr>
          <p:nvPr/>
        </p:nvSpPr>
        <p:spPr bwMode="auto">
          <a:xfrm>
            <a:off x="381000" y="5257800"/>
            <a:ext cx="6246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d.</a:t>
            </a:r>
            <a:r>
              <a:rPr lang="en-US" altLang="en-US" sz="2400">
                <a:latin typeface="Verdana" pitchFamily="34" charset="0"/>
              </a:rPr>
              <a:t>  Because </a:t>
            </a:r>
            <a:r>
              <a:rPr lang="en-US" altLang="en-US" sz="2400" i="1">
                <a:latin typeface="Verdana" pitchFamily="34" charset="0"/>
              </a:rPr>
              <a:t>c </a:t>
            </a:r>
            <a:r>
              <a:rPr lang="en-US" altLang="en-US" sz="2400">
                <a:latin typeface="Verdana" pitchFamily="34" charset="0"/>
              </a:rPr>
              <a:t>= –1, the intercept is –1.</a:t>
            </a:r>
          </a:p>
        </p:txBody>
      </p:sp>
      <p:sp>
        <p:nvSpPr>
          <p:cNvPr id="28675" name="Text Box 10"/>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2b</a:t>
            </a:r>
            <a:endParaRPr lang="en-US" altLang="en-US" sz="2600">
              <a:solidFill>
                <a:schemeClr val="accent2"/>
              </a:solidFill>
              <a:latin typeface="Arial MT Bl" charset="0"/>
            </a:endParaRPr>
          </a:p>
        </p:txBody>
      </p:sp>
      <p:grpSp>
        <p:nvGrpSpPr>
          <p:cNvPr id="73752" name="Group 24"/>
          <p:cNvGrpSpPr>
            <a:grpSpLocks/>
          </p:cNvGrpSpPr>
          <p:nvPr/>
        </p:nvGrpSpPr>
        <p:grpSpPr bwMode="auto">
          <a:xfrm>
            <a:off x="304800" y="2208213"/>
            <a:ext cx="8839200" cy="1373187"/>
            <a:chOff x="144" y="1055"/>
            <a:chExt cx="5568" cy="865"/>
          </a:xfrm>
        </p:grpSpPr>
        <p:sp>
          <p:nvSpPr>
            <p:cNvPr id="28688" name="Text Box 4"/>
            <p:cNvSpPr txBox="1">
              <a:spLocks noChangeArrowheads="1"/>
            </p:cNvSpPr>
            <p:nvPr/>
          </p:nvSpPr>
          <p:spPr bwMode="auto">
            <a:xfrm>
              <a:off x="144" y="1055"/>
              <a:ext cx="5568" cy="8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10000"/>
                </a:lnSpc>
              </a:pPr>
              <a:r>
                <a:rPr lang="en-US" altLang="en-US" sz="2400" b="1">
                  <a:latin typeface="Verdana" pitchFamily="34" charset="0"/>
                </a:rPr>
                <a:t>c.</a:t>
              </a:r>
              <a:r>
                <a:rPr lang="en-US" altLang="en-US" sz="2400">
                  <a:latin typeface="Verdana" pitchFamily="34" charset="0"/>
                </a:rPr>
                <a:t>  The vertex lies on the axis of symmetry, so the </a:t>
              </a:r>
              <a:br>
                <a:rPr lang="en-US" altLang="en-US" sz="2400">
                  <a:latin typeface="Verdana" pitchFamily="34" charset="0"/>
                </a:rPr>
              </a:br>
              <a:r>
                <a:rPr lang="en-US" altLang="en-US" sz="2400">
                  <a:latin typeface="Verdana" pitchFamily="34" charset="0"/>
                </a:rPr>
                <a:t>     </a:t>
              </a:r>
              <a:r>
                <a:rPr lang="en-US" altLang="en-US" sz="2400" i="1">
                  <a:latin typeface="Verdana" pitchFamily="34" charset="0"/>
                </a:rPr>
                <a:t>x</a:t>
              </a:r>
              <a:r>
                <a:rPr lang="en-US" altLang="en-US" sz="2400">
                  <a:latin typeface="Verdana" pitchFamily="34" charset="0"/>
                </a:rPr>
                <a:t>-coordinate is     . The </a:t>
              </a:r>
              <a:r>
                <a:rPr lang="en-US" altLang="en-US" sz="2400" i="1">
                  <a:latin typeface="Verdana" pitchFamily="34" charset="0"/>
                </a:rPr>
                <a:t>y</a:t>
              </a:r>
              <a:r>
                <a:rPr lang="en-US" altLang="en-US" sz="2400">
                  <a:latin typeface="Verdana" pitchFamily="34" charset="0"/>
                </a:rPr>
                <a:t>-coordinate is the value </a:t>
              </a:r>
              <a:br>
                <a:rPr lang="en-US" altLang="en-US" sz="2400">
                  <a:latin typeface="Verdana" pitchFamily="34" charset="0"/>
                </a:rPr>
              </a:br>
              <a:r>
                <a:rPr lang="en-US" altLang="en-US" sz="2400">
                  <a:latin typeface="Verdana" pitchFamily="34" charset="0"/>
                </a:rPr>
                <a:t>     of the function at this </a:t>
              </a:r>
              <a:r>
                <a:rPr lang="en-US" altLang="en-US" sz="2400" i="1">
                  <a:latin typeface="Verdana" pitchFamily="34" charset="0"/>
                </a:rPr>
                <a:t>x</a:t>
              </a:r>
              <a:r>
                <a:rPr lang="en-US" altLang="en-US" sz="2400">
                  <a:latin typeface="Verdana" pitchFamily="34" charset="0"/>
                </a:rPr>
                <a:t>-value, or </a:t>
              </a:r>
              <a:r>
                <a:rPr lang="en-US" altLang="en-US" sz="2400" i="1">
                  <a:latin typeface="Verdana" pitchFamily="34" charset="0"/>
                </a:rPr>
                <a:t>f</a:t>
              </a:r>
              <a:r>
                <a:rPr lang="en-US" altLang="en-US" sz="2400">
                  <a:latin typeface="Verdana" pitchFamily="34" charset="0"/>
                </a:rPr>
                <a:t>(</a:t>
              </a:r>
              <a:r>
                <a:rPr lang="en-US" altLang="en-US" sz="2400" i="1">
                  <a:latin typeface="Verdana" pitchFamily="34" charset="0"/>
                </a:rPr>
                <a:t>    </a:t>
              </a:r>
              <a:r>
                <a:rPr lang="en-US" altLang="en-US" sz="2400">
                  <a:latin typeface="Verdana" pitchFamily="34" charset="0"/>
                </a:rPr>
                <a:t>).</a:t>
              </a:r>
            </a:p>
          </p:txBody>
        </p:sp>
        <p:pic>
          <p:nvPicPr>
            <p:cNvPr id="28689" name="Picture 11" descr="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16" y="1296"/>
              <a:ext cx="240"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90" name="Picture 12" descr="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99" y="1560"/>
              <a:ext cx="225"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73753" name="Group 25"/>
          <p:cNvGrpSpPr>
            <a:grpSpLocks/>
          </p:cNvGrpSpPr>
          <p:nvPr/>
        </p:nvGrpSpPr>
        <p:grpSpPr bwMode="auto">
          <a:xfrm>
            <a:off x="1524000" y="3810000"/>
            <a:ext cx="5348288" cy="628650"/>
            <a:chOff x="847" y="2016"/>
            <a:chExt cx="3369" cy="396"/>
          </a:xfrm>
        </p:grpSpPr>
        <p:pic>
          <p:nvPicPr>
            <p:cNvPr id="28683" name="Picture 17" descr="3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6" y="2028"/>
              <a:ext cx="240"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4" name="Picture 18" descr="3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2" y="2016"/>
              <a:ext cx="240"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85" name="Text Box 5"/>
            <p:cNvSpPr txBox="1">
              <a:spLocks noChangeArrowheads="1"/>
            </p:cNvSpPr>
            <p:nvPr/>
          </p:nvSpPr>
          <p:spPr bwMode="auto">
            <a:xfrm>
              <a:off x="847" y="2052"/>
              <a:ext cx="3369"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f</a:t>
              </a:r>
              <a:r>
                <a:rPr lang="en-US" altLang="en-US" sz="2400">
                  <a:latin typeface="Verdana" pitchFamily="34" charset="0"/>
                </a:rPr>
                <a:t>(    ) = (    )</a:t>
              </a:r>
              <a:r>
                <a:rPr lang="en-US" altLang="en-US" sz="2400" baseline="30000">
                  <a:latin typeface="Verdana" pitchFamily="34" charset="0"/>
                </a:rPr>
                <a:t>2 </a:t>
              </a:r>
              <a:r>
                <a:rPr lang="en-US" altLang="en-US" sz="2400">
                  <a:latin typeface="Verdana" pitchFamily="34" charset="0"/>
                </a:rPr>
                <a:t>+ 3(    ) – 1 =       </a:t>
              </a:r>
              <a:endParaRPr lang="en-US" altLang="en-US" sz="2400" baseline="30000">
                <a:latin typeface="Verdana" pitchFamily="34" charset="0"/>
              </a:endParaRPr>
            </a:p>
          </p:txBody>
        </p:sp>
        <p:pic>
          <p:nvPicPr>
            <p:cNvPr id="28686" name="Picture 16" descr="3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36" y="2028"/>
              <a:ext cx="240"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7" name="Picture 19" descr="2bc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12" y="2016"/>
              <a:ext cx="320"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73750" name="Group 22"/>
          <p:cNvGrpSpPr>
            <a:grpSpLocks/>
          </p:cNvGrpSpPr>
          <p:nvPr/>
        </p:nvGrpSpPr>
        <p:grpSpPr bwMode="auto">
          <a:xfrm>
            <a:off x="914400" y="4495800"/>
            <a:ext cx="3757613" cy="571500"/>
            <a:chOff x="525" y="2664"/>
            <a:chExt cx="2367" cy="360"/>
          </a:xfrm>
        </p:grpSpPr>
        <p:sp>
          <p:nvSpPr>
            <p:cNvPr id="28680" name="Text Box 6"/>
            <p:cNvSpPr txBox="1">
              <a:spLocks noChangeArrowheads="1"/>
            </p:cNvSpPr>
            <p:nvPr/>
          </p:nvSpPr>
          <p:spPr bwMode="auto">
            <a:xfrm>
              <a:off x="525" y="2688"/>
              <a:ext cx="2367"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vertex is (    ,     ).</a:t>
              </a:r>
            </a:p>
          </p:txBody>
        </p:sp>
        <p:pic>
          <p:nvPicPr>
            <p:cNvPr id="28681" name="Picture 20" descr="2bc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12" y="2676"/>
              <a:ext cx="290" cy="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2" name="Picture 21" descr="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0" y="2664"/>
              <a:ext cx="225"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8679" name="Text Box 26"/>
          <p:cNvSpPr txBox="1">
            <a:spLocks noChangeArrowheads="1"/>
          </p:cNvSpPr>
          <p:nvPr/>
        </p:nvSpPr>
        <p:spPr bwMode="auto">
          <a:xfrm>
            <a:off x="381000" y="1600200"/>
            <a:ext cx="82375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i="1">
                <a:latin typeface="Verdana" pitchFamily="34" charset="0"/>
              </a:rPr>
              <a:t>g</a:t>
            </a:r>
            <a:r>
              <a:rPr lang="en-US" altLang="en-US" sz="2400" b="1">
                <a:latin typeface="Verdana" pitchFamily="34" charset="0"/>
              </a:rPr>
              <a:t>(</a:t>
            </a:r>
            <a:r>
              <a:rPr lang="en-US" altLang="en-US" sz="2400" b="1" i="1">
                <a:latin typeface="Verdana" pitchFamily="34" charset="0"/>
              </a:rPr>
              <a:t>x</a:t>
            </a:r>
            <a:r>
              <a:rPr lang="en-US" altLang="en-US" sz="2400" b="1">
                <a:latin typeface="Verdana" pitchFamily="34" charset="0"/>
              </a:rPr>
              <a:t>)= </a:t>
            </a:r>
            <a:r>
              <a:rPr lang="en-US" altLang="en-US" sz="2400" b="1" i="1">
                <a:latin typeface="Verdana" pitchFamily="34" charset="0"/>
              </a:rPr>
              <a:t>x</a:t>
            </a:r>
            <a:r>
              <a:rPr lang="en-US" altLang="en-US" sz="2400" b="1" baseline="30000">
                <a:latin typeface="Verdana" pitchFamily="34" charset="0"/>
              </a:rPr>
              <a:t>2</a:t>
            </a:r>
            <a:r>
              <a:rPr lang="en-US" altLang="en-US" sz="2400" b="1">
                <a:latin typeface="Verdana" pitchFamily="34" charset="0"/>
              </a:rPr>
              <a:t> + 3</a:t>
            </a:r>
            <a:r>
              <a:rPr lang="en-US" altLang="en-US" sz="2400" b="1" i="1">
                <a:latin typeface="Verdana" pitchFamily="34" charset="0"/>
              </a:rPr>
              <a:t>x</a:t>
            </a:r>
            <a:r>
              <a:rPr lang="en-US" altLang="en-US" sz="2400" b="1">
                <a:latin typeface="Verdana" pitchFamily="34" charset="0"/>
              </a:rPr>
              <a:t> – 1</a:t>
            </a:r>
            <a:endParaRPr lang="en-US" altLang="en-US" sz="2400">
              <a:latin typeface="Times"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afterEffect">
                                  <p:stCondLst>
                                    <p:cond delay="0"/>
                                  </p:stCondLst>
                                  <p:childTnLst>
                                    <p:set>
                                      <p:cBhvr>
                                        <p:cTn id="6" dur="1" fill="hold">
                                          <p:stCondLst>
                                            <p:cond delay="0"/>
                                          </p:stCondLst>
                                        </p:cTn>
                                        <p:tgtEl>
                                          <p:spTgt spid="73752"/>
                                        </p:tgtEl>
                                        <p:attrNameLst>
                                          <p:attrName>style.visibility</p:attrName>
                                        </p:attrNameLst>
                                      </p:cBhvr>
                                      <p:to>
                                        <p:strVal val="visible"/>
                                      </p:to>
                                    </p:set>
                                    <p:animEffect transition="in" filter="blinds(horizontal)">
                                      <p:cBhvr>
                                        <p:cTn id="7" dur="500"/>
                                        <p:tgtEl>
                                          <p:spTgt spid="73752"/>
                                        </p:tgtEl>
                                      </p:cBhvr>
                                    </p:animEffect>
                                  </p:childTnLst>
                                </p:cTn>
                              </p:par>
                            </p:childTnLst>
                          </p:cTn>
                        </p:par>
                        <p:par>
                          <p:cTn id="8" fill="hold" nodeType="afterGroup">
                            <p:stCondLst>
                              <p:cond delay="500"/>
                            </p:stCondLst>
                            <p:childTnLst>
                              <p:par>
                                <p:cTn id="9" presetID="3" presetClass="entr" presetSubtype="10" fill="hold" nodeType="afterEffect">
                                  <p:stCondLst>
                                    <p:cond delay="0"/>
                                  </p:stCondLst>
                                  <p:childTnLst>
                                    <p:set>
                                      <p:cBhvr>
                                        <p:cTn id="10" dur="1" fill="hold">
                                          <p:stCondLst>
                                            <p:cond delay="0"/>
                                          </p:stCondLst>
                                        </p:cTn>
                                        <p:tgtEl>
                                          <p:spTgt spid="73753"/>
                                        </p:tgtEl>
                                        <p:attrNameLst>
                                          <p:attrName>style.visibility</p:attrName>
                                        </p:attrNameLst>
                                      </p:cBhvr>
                                      <p:to>
                                        <p:strVal val="visible"/>
                                      </p:to>
                                    </p:set>
                                    <p:animEffect transition="in" filter="blinds(horizontal)">
                                      <p:cBhvr>
                                        <p:cTn id="11" dur="500"/>
                                        <p:tgtEl>
                                          <p:spTgt spid="73753"/>
                                        </p:tgtEl>
                                      </p:cBhvr>
                                    </p:animEffect>
                                  </p:childTnLst>
                                </p:cTn>
                              </p:par>
                            </p:childTnLst>
                          </p:cTn>
                        </p:par>
                        <p:par>
                          <p:cTn id="12" fill="hold" nodeType="afterGroup">
                            <p:stCondLst>
                              <p:cond delay="1000"/>
                            </p:stCondLst>
                            <p:childTnLst>
                              <p:par>
                                <p:cTn id="13" presetID="17" presetClass="entr" presetSubtype="1" fill="hold" nodeType="afterEffect">
                                  <p:stCondLst>
                                    <p:cond delay="0"/>
                                  </p:stCondLst>
                                  <p:childTnLst>
                                    <p:set>
                                      <p:cBhvr>
                                        <p:cTn id="14" dur="1" fill="hold">
                                          <p:stCondLst>
                                            <p:cond delay="0"/>
                                          </p:stCondLst>
                                        </p:cTn>
                                        <p:tgtEl>
                                          <p:spTgt spid="73750"/>
                                        </p:tgtEl>
                                        <p:attrNameLst>
                                          <p:attrName>style.visibility</p:attrName>
                                        </p:attrNameLst>
                                      </p:cBhvr>
                                      <p:to>
                                        <p:strVal val="visible"/>
                                      </p:to>
                                    </p:set>
                                    <p:anim calcmode="lin" valueType="num">
                                      <p:cBhvr>
                                        <p:cTn id="15" dur="500" fill="hold"/>
                                        <p:tgtEl>
                                          <p:spTgt spid="73750"/>
                                        </p:tgtEl>
                                        <p:attrNameLst>
                                          <p:attrName>ppt_x</p:attrName>
                                        </p:attrNameLst>
                                      </p:cBhvr>
                                      <p:tavLst>
                                        <p:tav tm="0">
                                          <p:val>
                                            <p:strVal val="#ppt_x"/>
                                          </p:val>
                                        </p:tav>
                                        <p:tav tm="100000">
                                          <p:val>
                                            <p:strVal val="#ppt_x"/>
                                          </p:val>
                                        </p:tav>
                                      </p:tavLst>
                                    </p:anim>
                                    <p:anim calcmode="lin" valueType="num">
                                      <p:cBhvr>
                                        <p:cTn id="16" dur="500" fill="hold"/>
                                        <p:tgtEl>
                                          <p:spTgt spid="73750"/>
                                        </p:tgtEl>
                                        <p:attrNameLst>
                                          <p:attrName>ppt_y</p:attrName>
                                        </p:attrNameLst>
                                      </p:cBhvr>
                                      <p:tavLst>
                                        <p:tav tm="0">
                                          <p:val>
                                            <p:strVal val="#ppt_y-#ppt_h/2"/>
                                          </p:val>
                                        </p:tav>
                                        <p:tav tm="100000">
                                          <p:val>
                                            <p:strVal val="#ppt_y"/>
                                          </p:val>
                                        </p:tav>
                                      </p:tavLst>
                                    </p:anim>
                                    <p:anim calcmode="lin" valueType="num">
                                      <p:cBhvr>
                                        <p:cTn id="17" dur="500" fill="hold"/>
                                        <p:tgtEl>
                                          <p:spTgt spid="73750"/>
                                        </p:tgtEl>
                                        <p:attrNameLst>
                                          <p:attrName>ppt_w</p:attrName>
                                        </p:attrNameLst>
                                      </p:cBhvr>
                                      <p:tavLst>
                                        <p:tav tm="0">
                                          <p:val>
                                            <p:strVal val="#ppt_w"/>
                                          </p:val>
                                        </p:tav>
                                        <p:tav tm="100000">
                                          <p:val>
                                            <p:strVal val="#ppt_w"/>
                                          </p:val>
                                        </p:tav>
                                      </p:tavLst>
                                    </p:anim>
                                    <p:anim calcmode="lin" valueType="num">
                                      <p:cBhvr>
                                        <p:cTn id="18" dur="500" fill="hold"/>
                                        <p:tgtEl>
                                          <p:spTgt spid="73750"/>
                                        </p:tgtEl>
                                        <p:attrNameLst>
                                          <p:attrName>ppt_h</p:attrName>
                                        </p:attrNameLst>
                                      </p:cBhvr>
                                      <p:tavLst>
                                        <p:tav tm="0">
                                          <p:val>
                                            <p:fltVal val="0"/>
                                          </p:val>
                                        </p:tav>
                                        <p:tav tm="100000">
                                          <p:val>
                                            <p:strVal val="#ppt_h"/>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0" presetClass="entr" presetSubtype="0" fill="hold" grpId="0" nodeType="clickEffect">
                                  <p:stCondLst>
                                    <p:cond delay="0"/>
                                  </p:stCondLst>
                                  <p:childTnLst>
                                    <p:set>
                                      <p:cBhvr>
                                        <p:cTn id="22" dur="1" fill="hold">
                                          <p:stCondLst>
                                            <p:cond delay="0"/>
                                          </p:stCondLst>
                                        </p:cTn>
                                        <p:tgtEl>
                                          <p:spTgt spid="73736"/>
                                        </p:tgtEl>
                                        <p:attrNameLst>
                                          <p:attrName>style.visibility</p:attrName>
                                        </p:attrNameLst>
                                      </p:cBhvr>
                                      <p:to>
                                        <p:strVal val="visible"/>
                                      </p:to>
                                    </p:set>
                                    <p:animEffect transition="in" filter="wedge">
                                      <p:cBhvr>
                                        <p:cTn id="23" dur="500"/>
                                        <p:tgtEl>
                                          <p:spTgt spid="737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4"/>
          <p:cNvSpPr txBox="1">
            <a:spLocks noChangeArrowheads="1"/>
          </p:cNvSpPr>
          <p:nvPr/>
        </p:nvSpPr>
        <p:spPr bwMode="auto">
          <a:xfrm>
            <a:off x="363538" y="1447800"/>
            <a:ext cx="35988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e.</a:t>
            </a:r>
            <a:r>
              <a:rPr lang="en-US" altLang="en-US" sz="2400">
                <a:latin typeface="Verdana" pitchFamily="34" charset="0"/>
              </a:rPr>
              <a:t> Graph the function.</a:t>
            </a:r>
          </a:p>
        </p:txBody>
      </p:sp>
      <p:sp>
        <p:nvSpPr>
          <p:cNvPr id="74757" name="Text Box 5"/>
          <p:cNvSpPr txBox="1">
            <a:spLocks noChangeArrowheads="1"/>
          </p:cNvSpPr>
          <p:nvPr/>
        </p:nvSpPr>
        <p:spPr bwMode="auto">
          <a:xfrm>
            <a:off x="304800" y="1828800"/>
            <a:ext cx="5943600" cy="429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15000"/>
              </a:lnSpc>
            </a:pPr>
            <a:r>
              <a:rPr lang="en-US" altLang="en-US" sz="2400">
                <a:latin typeface="Verdana" pitchFamily="34" charset="0"/>
              </a:rPr>
              <a:t>Graph by sketching the axis of symmetry and then plotting the vertex and the intercept point </a:t>
            </a:r>
          </a:p>
          <a:p>
            <a:pPr eaLnBrk="1" hangingPunct="1">
              <a:lnSpc>
                <a:spcPct val="115000"/>
              </a:lnSpc>
            </a:pPr>
            <a:r>
              <a:rPr lang="en-US" altLang="en-US" sz="2400">
                <a:latin typeface="Verdana" pitchFamily="34" charset="0"/>
              </a:rPr>
              <a:t>(0, –1). Use the axis of symmetry </a:t>
            </a:r>
            <a:br>
              <a:rPr lang="en-US" altLang="en-US" sz="2400">
                <a:latin typeface="Verdana" pitchFamily="34" charset="0"/>
              </a:rPr>
            </a:br>
            <a:r>
              <a:rPr lang="en-US" altLang="en-US" sz="2400">
                <a:latin typeface="Verdana" pitchFamily="34" charset="0"/>
              </a:rPr>
              <a:t>to find another point on the parabola. Notice that (0, –1) is 1.5 units right of the axis of symmetry. The point  on the parabola symmetrical to (0, –1) is 1.5 units to the left of the axis at (–3, –1).</a:t>
            </a:r>
          </a:p>
        </p:txBody>
      </p:sp>
      <p:sp>
        <p:nvSpPr>
          <p:cNvPr id="29700" name="Text Box 9"/>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Example2</a:t>
            </a:r>
            <a:endParaRPr lang="en-US" altLang="en-US" sz="2600">
              <a:solidFill>
                <a:schemeClr val="accent2"/>
              </a:solidFill>
              <a:latin typeface="Arial MT Bl" charset="0"/>
            </a:endParaRPr>
          </a:p>
        </p:txBody>
      </p:sp>
      <p:pic>
        <p:nvPicPr>
          <p:cNvPr id="74783" name="Picture 31" descr="CIO2b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2209800"/>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784" name="Picture 32" descr="CIO2be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7400" y="2209800"/>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74757"/>
                                        </p:tgtEl>
                                        <p:attrNameLst>
                                          <p:attrName>style.visibility</p:attrName>
                                        </p:attrNameLst>
                                      </p:cBhvr>
                                      <p:to>
                                        <p:strVal val="visible"/>
                                      </p:to>
                                    </p:set>
                                    <p:animEffect transition="in" filter="slide(fromBottom)">
                                      <p:cBhvr>
                                        <p:cTn id="7" dur="500"/>
                                        <p:tgtEl>
                                          <p:spTgt spid="7475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74783"/>
                                        </p:tgtEl>
                                        <p:attrNameLst>
                                          <p:attrName>style.visibility</p:attrName>
                                        </p:attrNameLst>
                                      </p:cBhvr>
                                      <p:to>
                                        <p:strVal val="visible"/>
                                      </p:to>
                                    </p:set>
                                    <p:animEffect transition="in" filter="slide(fromBottom)">
                                      <p:cBhvr>
                                        <p:cTn id="12" dur="500"/>
                                        <p:tgtEl>
                                          <p:spTgt spid="7478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74784"/>
                                        </p:tgtEl>
                                        <p:attrNameLst>
                                          <p:attrName>style.visibility</p:attrName>
                                        </p:attrNameLst>
                                      </p:cBhvr>
                                      <p:to>
                                        <p:strVal val="visible"/>
                                      </p:to>
                                    </p:set>
                                    <p:animEffect transition="in" filter="dissolve">
                                      <p:cBhvr>
                                        <p:cTn id="17" dur="500"/>
                                        <p:tgtEl>
                                          <p:spTgt spid="747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22" name="Object 5"/>
          <p:cNvGraphicFramePr>
            <a:graphicFrameLocks noChangeAspect="1"/>
          </p:cNvGraphicFramePr>
          <p:nvPr/>
        </p:nvGraphicFramePr>
        <p:xfrm>
          <a:off x="2057400" y="1358900"/>
          <a:ext cx="914400" cy="288925"/>
        </p:xfrm>
        <a:graphic>
          <a:graphicData uri="http://schemas.openxmlformats.org/presentationml/2006/ole">
            <mc:AlternateContent xmlns:mc="http://schemas.openxmlformats.org/markup-compatibility/2006">
              <mc:Choice xmlns:v="urn:schemas-microsoft-com:vml" Requires="v">
                <p:oleObj spid="_x0000_s30724" name="Equation" r:id="rId4" imgW="446992" imgH="756448" progId="Equation.DSMT4">
                  <p:embed/>
                </p:oleObj>
              </mc:Choice>
              <mc:Fallback>
                <p:oleObj name="Equation" r:id="rId4" imgW="446992" imgH="756448" progId="Equation.DSMT4">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7400" y="1358900"/>
                        <a:ext cx="914400" cy="288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0723" name="Text Box 4"/>
          <p:cNvSpPr txBox="1">
            <a:spLocks noChangeArrowheads="1"/>
          </p:cNvSpPr>
          <p:nvPr/>
        </p:nvSpPr>
        <p:spPr bwMode="auto">
          <a:xfrm>
            <a:off x="304800" y="2197100"/>
            <a:ext cx="85344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Substituting any real value of </a:t>
            </a:r>
            <a:r>
              <a:rPr lang="en-US" altLang="en-US" sz="2400" i="1">
                <a:latin typeface="Verdana" pitchFamily="34" charset="0"/>
              </a:rPr>
              <a:t>x</a:t>
            </a:r>
            <a:r>
              <a:rPr lang="en-US" altLang="en-US" sz="2400">
                <a:latin typeface="Verdana" pitchFamily="34" charset="0"/>
              </a:rPr>
              <a:t> into a quadratic equation results in a real number. Therefore, the domain of any quadratic function is all real numbers. The range of a quadratic function depends on its vertex and the direction that the parabola opens.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8" name="Rectangle 14"/>
          <p:cNvSpPr>
            <a:spLocks noChangeArrowheads="1"/>
          </p:cNvSpPr>
          <p:nvPr/>
        </p:nvSpPr>
        <p:spPr bwMode="auto">
          <a:xfrm>
            <a:off x="381000" y="1905000"/>
            <a:ext cx="8305800" cy="28956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altLang="en-US" sz="3200">
                <a:latin typeface="Verdana" pitchFamily="34" charset="0"/>
              </a:rPr>
              <a:t>Define, identify, and graph quadratic functions.</a:t>
            </a:r>
          </a:p>
          <a:p>
            <a:pPr eaLnBrk="1" hangingPunct="1">
              <a:spcBef>
                <a:spcPct val="20000"/>
              </a:spcBef>
            </a:pPr>
            <a:endParaRPr lang="en-US" altLang="en-US" sz="800">
              <a:latin typeface="Verdana" pitchFamily="34" charset="0"/>
            </a:endParaRPr>
          </a:p>
          <a:p>
            <a:pPr eaLnBrk="1" hangingPunct="1">
              <a:spcBef>
                <a:spcPct val="20000"/>
              </a:spcBef>
            </a:pPr>
            <a:r>
              <a:rPr lang="en-US" altLang="en-US" sz="3200">
                <a:latin typeface="Verdana" pitchFamily="34" charset="0"/>
              </a:rPr>
              <a:t>Identify and use maximums and minimums of quadratic functions to solve problems.</a:t>
            </a:r>
            <a:r>
              <a:rPr lang="en-US" altLang="en-US" sz="3200"/>
              <a:t> </a:t>
            </a:r>
          </a:p>
        </p:txBody>
      </p:sp>
      <p:sp>
        <p:nvSpPr>
          <p:cNvPr id="4099" name="Rectangle 15"/>
          <p:cNvSpPr>
            <a:spLocks noChangeArrowheads="1"/>
          </p:cNvSpPr>
          <p:nvPr/>
        </p:nvSpPr>
        <p:spPr bwMode="auto">
          <a:xfrm>
            <a:off x="0" y="1219200"/>
            <a:ext cx="9144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3600" i="1">
                <a:solidFill>
                  <a:srgbClr val="FF6600"/>
                </a:solidFill>
                <a:latin typeface="Arial Black" pitchFamily="34" charset="0"/>
              </a:rPr>
              <a:t>Objectives</a:t>
            </a:r>
            <a:endParaRPr lang="en-US" altLang="en-US" sz="3600" i="1">
              <a:solidFill>
                <a:srgbClr val="FF66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1278">
                                            <p:txEl>
                                              <p:pRg st="0" end="0"/>
                                            </p:txEl>
                                          </p:spTgt>
                                        </p:tgtEl>
                                        <p:attrNameLst>
                                          <p:attrName>style.visibility</p:attrName>
                                        </p:attrNameLst>
                                      </p:cBhvr>
                                      <p:to>
                                        <p:strVal val="visible"/>
                                      </p:to>
                                    </p:set>
                                    <p:animEffect transition="in" filter="wipe(left)">
                                      <p:cBhvr>
                                        <p:cTn id="7" dur="500"/>
                                        <p:tgtEl>
                                          <p:spTgt spid="11278">
                                            <p:txEl>
                                              <p:pRg st="0" end="0"/>
                                            </p:txEl>
                                          </p:spTgt>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11278">
                                            <p:txEl>
                                              <p:pRg st="2" end="2"/>
                                            </p:txEl>
                                          </p:spTgt>
                                        </p:tgtEl>
                                        <p:attrNameLst>
                                          <p:attrName>style.visibility</p:attrName>
                                        </p:attrNameLst>
                                      </p:cBhvr>
                                      <p:to>
                                        <p:strVal val="visible"/>
                                      </p:to>
                                    </p:set>
                                    <p:animEffect transition="in" filter="wipe(left)">
                                      <p:cBhvr>
                                        <p:cTn id="11" dur="500"/>
                                        <p:tgtEl>
                                          <p:spTgt spid="1127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371600"/>
            <a:ext cx="7762875" cy="451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770" name="Group 6"/>
          <p:cNvGrpSpPr>
            <a:grpSpLocks/>
          </p:cNvGrpSpPr>
          <p:nvPr/>
        </p:nvGrpSpPr>
        <p:grpSpPr bwMode="auto">
          <a:xfrm>
            <a:off x="533400" y="2286000"/>
            <a:ext cx="7861300" cy="1673225"/>
            <a:chOff x="336" y="1728"/>
            <a:chExt cx="4952" cy="1054"/>
          </a:xfrm>
        </p:grpSpPr>
        <p:sp>
          <p:nvSpPr>
            <p:cNvPr id="32771" name="Text Box 3"/>
            <p:cNvSpPr txBox="1">
              <a:spLocks noChangeArrowheads="1"/>
            </p:cNvSpPr>
            <p:nvPr/>
          </p:nvSpPr>
          <p:spPr bwMode="auto">
            <a:xfrm>
              <a:off x="344" y="2022"/>
              <a:ext cx="4944" cy="760"/>
            </a:xfrm>
            <a:prstGeom prst="rect">
              <a:avLst/>
            </a:prstGeom>
            <a:noFill/>
            <a:ln w="1905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a:latin typeface="Verdana" pitchFamily="34" charset="0"/>
                </a:rPr>
                <a:t>The minimum (or maximum) value is the </a:t>
              </a:r>
              <a:r>
                <a:rPr lang="en-US" altLang="en-US" sz="2400" i="1">
                  <a:latin typeface="Verdana" pitchFamily="34" charset="0"/>
                </a:rPr>
                <a:t>y-value</a:t>
              </a:r>
              <a:r>
                <a:rPr lang="en-US" altLang="en-US" sz="2400">
                  <a:latin typeface="Verdana" pitchFamily="34" charset="0"/>
                </a:rPr>
                <a:t> at the vertex. It is </a:t>
              </a:r>
              <a:r>
                <a:rPr lang="en-US" altLang="en-US" sz="2400" i="1">
                  <a:latin typeface="Verdana" pitchFamily="34" charset="0"/>
                </a:rPr>
                <a:t>not</a:t>
              </a:r>
              <a:r>
                <a:rPr lang="en-US" altLang="en-US" sz="2400">
                  <a:latin typeface="Verdana" pitchFamily="34" charset="0"/>
                </a:rPr>
                <a:t> the ordered pair that represents the vertex. </a:t>
              </a:r>
            </a:p>
          </p:txBody>
        </p:sp>
        <p:sp>
          <p:nvSpPr>
            <p:cNvPr id="32772" name="Text Box 4"/>
            <p:cNvSpPr txBox="1">
              <a:spLocks noChangeArrowheads="1"/>
            </p:cNvSpPr>
            <p:nvPr/>
          </p:nvSpPr>
          <p:spPr bwMode="auto">
            <a:xfrm>
              <a:off x="336" y="1728"/>
              <a:ext cx="1019" cy="288"/>
            </a:xfrm>
            <a:prstGeom prst="rect">
              <a:avLst/>
            </a:prstGeom>
            <a:solidFill>
              <a:srgbClr val="FF0000"/>
            </a:solidFill>
            <a:ln>
              <a:noFill/>
            </a:ln>
            <a:effectLst/>
            <a:extLs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b="1">
                  <a:solidFill>
                    <a:srgbClr val="FFFF00"/>
                  </a:solidFill>
                  <a:latin typeface="Verdana" pitchFamily="34" charset="0"/>
                </a:rPr>
                <a:t>Caution!</a:t>
              </a:r>
            </a:p>
          </p:txBody>
        </p:sp>
      </p:gr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304800" y="1828800"/>
            <a:ext cx="8237538"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latin typeface="Verdana" pitchFamily="34" charset="0"/>
              </a:rPr>
              <a:t>Find the minimum or maximum value of </a:t>
            </a:r>
            <a:br>
              <a:rPr lang="en-US" altLang="en-US" sz="2400" b="1">
                <a:latin typeface="Verdana" pitchFamily="34" charset="0"/>
              </a:rPr>
            </a:br>
            <a:r>
              <a:rPr lang="en-US" altLang="en-US" sz="2400" b="1" i="1">
                <a:latin typeface="Verdana" pitchFamily="34" charset="0"/>
              </a:rPr>
              <a:t>f</a:t>
            </a:r>
            <a:r>
              <a:rPr lang="en-US" altLang="en-US" sz="2400" b="1">
                <a:latin typeface="Verdana" pitchFamily="34" charset="0"/>
              </a:rPr>
              <a:t>(</a:t>
            </a:r>
            <a:r>
              <a:rPr lang="en-US" altLang="en-US" sz="2400" b="1" i="1">
                <a:latin typeface="Verdana" pitchFamily="34" charset="0"/>
              </a:rPr>
              <a:t>x</a:t>
            </a:r>
            <a:r>
              <a:rPr lang="en-US" altLang="en-US" sz="2400" b="1">
                <a:latin typeface="Verdana" pitchFamily="34" charset="0"/>
              </a:rPr>
              <a:t>) = –3</a:t>
            </a:r>
            <a:r>
              <a:rPr lang="en-US" altLang="en-US" sz="2400" b="1" i="1">
                <a:latin typeface="Verdana" pitchFamily="34" charset="0"/>
              </a:rPr>
              <a:t>x</a:t>
            </a:r>
            <a:r>
              <a:rPr lang="en-US" altLang="en-US" sz="2400" b="1" baseline="30000">
                <a:latin typeface="Verdana" pitchFamily="34" charset="0"/>
              </a:rPr>
              <a:t>2 </a:t>
            </a:r>
            <a:r>
              <a:rPr lang="en-US" altLang="en-US" sz="2400" b="1">
                <a:latin typeface="Verdana" pitchFamily="34" charset="0"/>
              </a:rPr>
              <a:t>+ 2</a:t>
            </a:r>
            <a:r>
              <a:rPr lang="en-US" altLang="en-US" sz="2400" b="1" i="1">
                <a:latin typeface="Verdana" pitchFamily="34" charset="0"/>
              </a:rPr>
              <a:t>x</a:t>
            </a:r>
            <a:r>
              <a:rPr lang="en-US" altLang="en-US" sz="2400" b="1">
                <a:latin typeface="Verdana" pitchFamily="34" charset="0"/>
              </a:rPr>
              <a:t> – 4. Then state the domain and range of the function.</a:t>
            </a:r>
          </a:p>
        </p:txBody>
      </p:sp>
      <p:sp>
        <p:nvSpPr>
          <p:cNvPr id="33795" name="Text Box 3"/>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3: Finding Minimum or Maximum Values</a:t>
            </a:r>
            <a:endParaRPr lang="en-US" altLang="en-US" sz="2600">
              <a:solidFill>
                <a:schemeClr val="accent2"/>
              </a:solidFill>
              <a:latin typeface="Arial MT Bl" charset="0"/>
            </a:endParaRPr>
          </a:p>
        </p:txBody>
      </p:sp>
      <p:sp>
        <p:nvSpPr>
          <p:cNvPr id="30728" name="Text Box 8"/>
          <p:cNvSpPr txBox="1">
            <a:spLocks noChangeArrowheads="1"/>
          </p:cNvSpPr>
          <p:nvPr/>
        </p:nvSpPr>
        <p:spPr bwMode="auto">
          <a:xfrm>
            <a:off x="381000" y="3103563"/>
            <a:ext cx="8534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Step 1</a:t>
            </a:r>
            <a:r>
              <a:rPr lang="en-US" altLang="en-US" sz="2400">
                <a:latin typeface="Verdana" pitchFamily="34" charset="0"/>
              </a:rPr>
              <a:t> Determine whether the function has minimum</a:t>
            </a:r>
            <a:br>
              <a:rPr lang="en-US" altLang="en-US" sz="2400">
                <a:latin typeface="Verdana" pitchFamily="34" charset="0"/>
              </a:rPr>
            </a:br>
            <a:r>
              <a:rPr lang="en-US" altLang="en-US" sz="2400">
                <a:latin typeface="Verdana" pitchFamily="34" charset="0"/>
              </a:rPr>
              <a:t>           or maximum value. </a:t>
            </a:r>
          </a:p>
        </p:txBody>
      </p:sp>
      <p:sp>
        <p:nvSpPr>
          <p:cNvPr id="30729" name="Text Box 9"/>
          <p:cNvSpPr txBox="1">
            <a:spLocks noChangeArrowheads="1"/>
          </p:cNvSpPr>
          <p:nvPr/>
        </p:nvSpPr>
        <p:spPr bwMode="auto">
          <a:xfrm>
            <a:off x="381000" y="4800600"/>
            <a:ext cx="60785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Step 2</a:t>
            </a:r>
            <a:r>
              <a:rPr lang="en-US" altLang="en-US" sz="2400">
                <a:latin typeface="Verdana" pitchFamily="34" charset="0"/>
              </a:rPr>
              <a:t> Find the </a:t>
            </a:r>
            <a:r>
              <a:rPr lang="en-US" altLang="en-US" sz="2400" i="1">
                <a:latin typeface="Verdana" pitchFamily="34" charset="0"/>
              </a:rPr>
              <a:t>x</a:t>
            </a:r>
            <a:r>
              <a:rPr lang="en-US" altLang="en-US" sz="2400">
                <a:latin typeface="Verdana" pitchFamily="34" charset="0"/>
              </a:rPr>
              <a:t>-value of the vertex.</a:t>
            </a:r>
          </a:p>
        </p:txBody>
      </p:sp>
      <p:sp>
        <p:nvSpPr>
          <p:cNvPr id="30731" name="Text Box 11"/>
          <p:cNvSpPr txBox="1">
            <a:spLocks noChangeArrowheads="1"/>
          </p:cNvSpPr>
          <p:nvPr/>
        </p:nvSpPr>
        <p:spPr bwMode="auto">
          <a:xfrm>
            <a:off x="4114800" y="5699125"/>
            <a:ext cx="35925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000" i="1">
                <a:solidFill>
                  <a:srgbClr val="3333FF"/>
                </a:solidFill>
              </a:rPr>
              <a:t>Substitute 2 for b and </a:t>
            </a:r>
            <a:r>
              <a:rPr lang="en-US" altLang="en-US" sz="2000" i="1">
                <a:solidFill>
                  <a:srgbClr val="3333FF"/>
                </a:solidFill>
                <a:cs typeface="Arial" charset="0"/>
              </a:rPr>
              <a:t>–</a:t>
            </a:r>
            <a:r>
              <a:rPr lang="en-US" altLang="en-US" sz="2000" i="1">
                <a:solidFill>
                  <a:srgbClr val="3333FF"/>
                </a:solidFill>
              </a:rPr>
              <a:t>3 for a.</a:t>
            </a:r>
          </a:p>
        </p:txBody>
      </p:sp>
      <p:graphicFrame>
        <p:nvGraphicFramePr>
          <p:cNvPr id="33799" name="Object 12"/>
          <p:cNvGraphicFramePr>
            <a:graphicFrameLocks noChangeAspect="1"/>
          </p:cNvGraphicFramePr>
          <p:nvPr/>
        </p:nvGraphicFramePr>
        <p:xfrm>
          <a:off x="2057400" y="1358900"/>
          <a:ext cx="914400" cy="288925"/>
        </p:xfrm>
        <a:graphic>
          <a:graphicData uri="http://schemas.openxmlformats.org/presentationml/2006/ole">
            <mc:AlternateContent xmlns:mc="http://schemas.openxmlformats.org/markup-compatibility/2006">
              <mc:Choice xmlns:v="urn:schemas-microsoft-com:vml" Requires="v">
                <p:oleObj spid="_x0000_s33802" name="Equation" r:id="rId4" imgW="446992" imgH="756448" progId="Equation.DSMT4">
                  <p:embed/>
                </p:oleObj>
              </mc:Choice>
              <mc:Fallback>
                <p:oleObj name="Equation" r:id="rId4" imgW="446992" imgH="756448" progId="Equation.DSMT4">
                  <p:embed/>
                  <p:pic>
                    <p:nvPicPr>
                      <p:cNvPr id="0" name="Object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7400" y="1358900"/>
                        <a:ext cx="914400" cy="288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30733" name="Picture 13" descr="x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57250" y="5445125"/>
            <a:ext cx="2971800" cy="80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34" name="Text Box 14"/>
          <p:cNvSpPr txBox="1">
            <a:spLocks noChangeArrowheads="1"/>
          </p:cNvSpPr>
          <p:nvPr/>
        </p:nvSpPr>
        <p:spPr bwMode="auto">
          <a:xfrm>
            <a:off x="457200" y="4000500"/>
            <a:ext cx="8382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Because </a:t>
            </a:r>
            <a:r>
              <a:rPr lang="en-US" altLang="en-US" sz="2400" i="1">
                <a:latin typeface="Verdana" pitchFamily="34" charset="0"/>
              </a:rPr>
              <a:t>a</a:t>
            </a:r>
            <a:r>
              <a:rPr lang="en-US" altLang="en-US" sz="2400">
                <a:latin typeface="Verdana" pitchFamily="34" charset="0"/>
              </a:rPr>
              <a:t> is negative, the graph opens downward and has a maximum value.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728"/>
                                        </p:tgtEl>
                                        <p:attrNameLst>
                                          <p:attrName>style.visibility</p:attrName>
                                        </p:attrNameLst>
                                      </p:cBhvr>
                                      <p:to>
                                        <p:strVal val="visible"/>
                                      </p:to>
                                    </p:set>
                                    <p:animEffect transition="in" filter="blinds(horizontal)">
                                      <p:cBhvr>
                                        <p:cTn id="7" dur="500"/>
                                        <p:tgtEl>
                                          <p:spTgt spid="30728"/>
                                        </p:tgtEl>
                                      </p:cBhvr>
                                    </p:animEffect>
                                  </p:childTnLst>
                                </p:cTn>
                              </p:par>
                            </p:childTnLst>
                          </p:cTn>
                        </p:par>
                        <p:par>
                          <p:cTn id="8" fill="hold" nodeType="afterGroup">
                            <p:stCondLst>
                              <p:cond delay="500"/>
                            </p:stCondLst>
                            <p:childTnLst>
                              <p:par>
                                <p:cTn id="9" presetID="17" presetClass="entr" presetSubtype="1" fill="hold" grpId="0" nodeType="afterEffect">
                                  <p:stCondLst>
                                    <p:cond delay="0"/>
                                  </p:stCondLst>
                                  <p:childTnLst>
                                    <p:set>
                                      <p:cBhvr>
                                        <p:cTn id="10" dur="1" fill="hold">
                                          <p:stCondLst>
                                            <p:cond delay="0"/>
                                          </p:stCondLst>
                                        </p:cTn>
                                        <p:tgtEl>
                                          <p:spTgt spid="30734"/>
                                        </p:tgtEl>
                                        <p:attrNameLst>
                                          <p:attrName>style.visibility</p:attrName>
                                        </p:attrNameLst>
                                      </p:cBhvr>
                                      <p:to>
                                        <p:strVal val="visible"/>
                                      </p:to>
                                    </p:set>
                                    <p:anim calcmode="lin" valueType="num">
                                      <p:cBhvr>
                                        <p:cTn id="11" dur="500" fill="hold"/>
                                        <p:tgtEl>
                                          <p:spTgt spid="30734"/>
                                        </p:tgtEl>
                                        <p:attrNameLst>
                                          <p:attrName>ppt_x</p:attrName>
                                        </p:attrNameLst>
                                      </p:cBhvr>
                                      <p:tavLst>
                                        <p:tav tm="0">
                                          <p:val>
                                            <p:strVal val="#ppt_x"/>
                                          </p:val>
                                        </p:tav>
                                        <p:tav tm="100000">
                                          <p:val>
                                            <p:strVal val="#ppt_x"/>
                                          </p:val>
                                        </p:tav>
                                      </p:tavLst>
                                    </p:anim>
                                    <p:anim calcmode="lin" valueType="num">
                                      <p:cBhvr>
                                        <p:cTn id="12" dur="500" fill="hold"/>
                                        <p:tgtEl>
                                          <p:spTgt spid="30734"/>
                                        </p:tgtEl>
                                        <p:attrNameLst>
                                          <p:attrName>ppt_y</p:attrName>
                                        </p:attrNameLst>
                                      </p:cBhvr>
                                      <p:tavLst>
                                        <p:tav tm="0">
                                          <p:val>
                                            <p:strVal val="#ppt_y-#ppt_h/2"/>
                                          </p:val>
                                        </p:tav>
                                        <p:tav tm="100000">
                                          <p:val>
                                            <p:strVal val="#ppt_y"/>
                                          </p:val>
                                        </p:tav>
                                      </p:tavLst>
                                    </p:anim>
                                    <p:anim calcmode="lin" valueType="num">
                                      <p:cBhvr>
                                        <p:cTn id="13" dur="500" fill="hold"/>
                                        <p:tgtEl>
                                          <p:spTgt spid="30734"/>
                                        </p:tgtEl>
                                        <p:attrNameLst>
                                          <p:attrName>ppt_w</p:attrName>
                                        </p:attrNameLst>
                                      </p:cBhvr>
                                      <p:tavLst>
                                        <p:tav tm="0">
                                          <p:val>
                                            <p:strVal val="#ppt_w"/>
                                          </p:val>
                                        </p:tav>
                                        <p:tav tm="100000">
                                          <p:val>
                                            <p:strVal val="#ppt_w"/>
                                          </p:val>
                                        </p:tav>
                                      </p:tavLst>
                                    </p:anim>
                                    <p:anim calcmode="lin" valueType="num">
                                      <p:cBhvr>
                                        <p:cTn id="14" dur="500" fill="hold"/>
                                        <p:tgtEl>
                                          <p:spTgt spid="30734"/>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ntr" presetSubtype="16" fill="hold" grpId="0" nodeType="clickEffect">
                                  <p:stCondLst>
                                    <p:cond delay="0"/>
                                  </p:stCondLst>
                                  <p:childTnLst>
                                    <p:set>
                                      <p:cBhvr>
                                        <p:cTn id="18" dur="1" fill="hold">
                                          <p:stCondLst>
                                            <p:cond delay="0"/>
                                          </p:stCondLst>
                                        </p:cTn>
                                        <p:tgtEl>
                                          <p:spTgt spid="30729"/>
                                        </p:tgtEl>
                                        <p:attrNameLst>
                                          <p:attrName>style.visibility</p:attrName>
                                        </p:attrNameLst>
                                      </p:cBhvr>
                                      <p:to>
                                        <p:strVal val="visible"/>
                                      </p:to>
                                    </p:set>
                                    <p:animEffect transition="in" filter="box(in)">
                                      <p:cBhvr>
                                        <p:cTn id="19" dur="500"/>
                                        <p:tgtEl>
                                          <p:spTgt spid="30729"/>
                                        </p:tgtEl>
                                      </p:cBhvr>
                                    </p:animEffect>
                                  </p:childTnLst>
                                </p:cTn>
                              </p:par>
                            </p:childTnLst>
                          </p:cTn>
                        </p:par>
                        <p:par>
                          <p:cTn id="20" fill="hold" nodeType="afterGroup">
                            <p:stCondLst>
                              <p:cond delay="500"/>
                            </p:stCondLst>
                            <p:childTnLst>
                              <p:par>
                                <p:cTn id="21" presetID="22" presetClass="entr" presetSubtype="8" fill="hold" grpId="0" nodeType="afterEffect">
                                  <p:stCondLst>
                                    <p:cond delay="0"/>
                                  </p:stCondLst>
                                  <p:childTnLst>
                                    <p:set>
                                      <p:cBhvr>
                                        <p:cTn id="22" dur="1" fill="hold">
                                          <p:stCondLst>
                                            <p:cond delay="0"/>
                                          </p:stCondLst>
                                        </p:cTn>
                                        <p:tgtEl>
                                          <p:spTgt spid="30731"/>
                                        </p:tgtEl>
                                        <p:attrNameLst>
                                          <p:attrName>style.visibility</p:attrName>
                                        </p:attrNameLst>
                                      </p:cBhvr>
                                      <p:to>
                                        <p:strVal val="visible"/>
                                      </p:to>
                                    </p:set>
                                    <p:animEffect transition="in" filter="wipe(left)">
                                      <p:cBhvr>
                                        <p:cTn id="23" dur="1000"/>
                                        <p:tgtEl>
                                          <p:spTgt spid="30731"/>
                                        </p:tgtEl>
                                      </p:cBhvr>
                                    </p:animEffect>
                                  </p:childTnLst>
                                </p:cTn>
                              </p:par>
                            </p:childTnLst>
                          </p:cTn>
                        </p:par>
                        <p:par>
                          <p:cTn id="24" fill="hold" nodeType="afterGroup">
                            <p:stCondLst>
                              <p:cond delay="1500"/>
                            </p:stCondLst>
                            <p:childTnLst>
                              <p:par>
                                <p:cTn id="25" presetID="22" presetClass="entr" presetSubtype="8" fill="hold" nodeType="afterEffect">
                                  <p:stCondLst>
                                    <p:cond delay="0"/>
                                  </p:stCondLst>
                                  <p:childTnLst>
                                    <p:set>
                                      <p:cBhvr>
                                        <p:cTn id="26" dur="1" fill="hold">
                                          <p:stCondLst>
                                            <p:cond delay="0"/>
                                          </p:stCondLst>
                                        </p:cTn>
                                        <p:tgtEl>
                                          <p:spTgt spid="30733"/>
                                        </p:tgtEl>
                                        <p:attrNameLst>
                                          <p:attrName>style.visibility</p:attrName>
                                        </p:attrNameLst>
                                      </p:cBhvr>
                                      <p:to>
                                        <p:strVal val="visible"/>
                                      </p:to>
                                    </p:set>
                                    <p:animEffect transition="in" filter="wipe(left)">
                                      <p:cBhvr>
                                        <p:cTn id="27" dur="1000"/>
                                        <p:tgtEl>
                                          <p:spTgt spid="307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8" grpId="0"/>
      <p:bldP spid="30729" grpId="0"/>
      <p:bldP spid="30731" grpId="0"/>
      <p:bldP spid="3073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6104" name="Group 24"/>
          <p:cNvGrpSpPr>
            <a:grpSpLocks/>
          </p:cNvGrpSpPr>
          <p:nvPr/>
        </p:nvGrpSpPr>
        <p:grpSpPr bwMode="auto">
          <a:xfrm>
            <a:off x="288925" y="4849813"/>
            <a:ext cx="9007475" cy="1550987"/>
            <a:chOff x="182" y="3055"/>
            <a:chExt cx="5674" cy="977"/>
          </a:xfrm>
        </p:grpSpPr>
        <p:pic>
          <p:nvPicPr>
            <p:cNvPr id="34825" name="Picture 17" descr="x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4" y="3607"/>
              <a:ext cx="1536" cy="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6" name="Text Box 12"/>
            <p:cNvSpPr txBox="1">
              <a:spLocks noChangeArrowheads="1"/>
            </p:cNvSpPr>
            <p:nvPr/>
          </p:nvSpPr>
          <p:spPr bwMode="auto">
            <a:xfrm>
              <a:off x="182" y="3091"/>
              <a:ext cx="5674" cy="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15000"/>
                </a:lnSpc>
              </a:pPr>
              <a:r>
                <a:rPr lang="en-US" altLang="en-US" sz="2400">
                  <a:latin typeface="Verdana" pitchFamily="34" charset="0"/>
                </a:rPr>
                <a:t>The maximum value is      . The domain is all real numbers, </a:t>
              </a:r>
              <a:r>
                <a:rPr lang="en-US" altLang="en-US" sz="2400">
                  <a:latin typeface="Academy Engraved LET" pitchFamily="2" charset="0"/>
                </a:rPr>
                <a:t>R</a:t>
              </a:r>
              <a:r>
                <a:rPr lang="en-US" altLang="en-US" sz="2400">
                  <a:latin typeface="Verdana" pitchFamily="34" charset="0"/>
                </a:rPr>
                <a:t>. The range is all real numbers less than or equal to                        </a:t>
              </a:r>
            </a:p>
          </p:txBody>
        </p:sp>
        <p:pic>
          <p:nvPicPr>
            <p:cNvPr id="34827" name="Picture 14" descr="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96" y="3055"/>
              <a:ext cx="317" cy="4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819" name="Text Box 3"/>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3 Continued</a:t>
            </a:r>
            <a:endParaRPr lang="en-US" altLang="en-US" sz="2600">
              <a:solidFill>
                <a:schemeClr val="accent2"/>
              </a:solidFill>
              <a:latin typeface="Arial MT Bl" charset="0"/>
            </a:endParaRPr>
          </a:p>
        </p:txBody>
      </p:sp>
      <p:grpSp>
        <p:nvGrpSpPr>
          <p:cNvPr id="34820" name="Group 20"/>
          <p:cNvGrpSpPr>
            <a:grpSpLocks/>
          </p:cNvGrpSpPr>
          <p:nvPr/>
        </p:nvGrpSpPr>
        <p:grpSpPr bwMode="auto">
          <a:xfrm>
            <a:off x="288925" y="3048000"/>
            <a:ext cx="8134350" cy="871538"/>
            <a:chOff x="278" y="1964"/>
            <a:chExt cx="5124" cy="549"/>
          </a:xfrm>
        </p:grpSpPr>
        <p:sp>
          <p:nvSpPr>
            <p:cNvPr id="34823" name="Text Box 4"/>
            <p:cNvSpPr txBox="1">
              <a:spLocks noChangeArrowheads="1"/>
            </p:cNvSpPr>
            <p:nvPr/>
          </p:nvSpPr>
          <p:spPr bwMode="auto">
            <a:xfrm>
              <a:off x="278" y="2052"/>
              <a:ext cx="490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Step 3</a:t>
              </a:r>
              <a:r>
                <a:rPr lang="en-US" altLang="en-US" sz="2400">
                  <a:latin typeface="Verdana" pitchFamily="34" charset="0"/>
                </a:rPr>
                <a:t> Then find the </a:t>
              </a:r>
              <a:r>
                <a:rPr lang="en-US" altLang="en-US" sz="2400" i="1">
                  <a:latin typeface="Verdana" pitchFamily="34" charset="0"/>
                </a:rPr>
                <a:t>y</a:t>
              </a:r>
              <a:r>
                <a:rPr lang="en-US" altLang="en-US" sz="2400">
                  <a:latin typeface="Verdana" pitchFamily="34" charset="0"/>
                </a:rPr>
                <a:t>-value of the vertex, </a:t>
              </a:r>
              <a:endParaRPr lang="en-US" altLang="en-US" sz="2400" i="1">
                <a:latin typeface="Verdana" pitchFamily="34" charset="0"/>
              </a:endParaRPr>
            </a:p>
          </p:txBody>
        </p:sp>
        <p:pic>
          <p:nvPicPr>
            <p:cNvPr id="34824" name="Picture 10" descr="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86" y="1964"/>
              <a:ext cx="816" cy="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46099" name="Picture 19" descr="x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3990975"/>
            <a:ext cx="5505450"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2" name="Text Box 22"/>
          <p:cNvSpPr txBox="1">
            <a:spLocks noChangeArrowheads="1"/>
          </p:cNvSpPr>
          <p:nvPr/>
        </p:nvSpPr>
        <p:spPr bwMode="auto">
          <a:xfrm>
            <a:off x="304800" y="1828800"/>
            <a:ext cx="8237538"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latin typeface="Verdana" pitchFamily="34" charset="0"/>
              </a:rPr>
              <a:t>Find the minimum or maximum value of </a:t>
            </a:r>
            <a:br>
              <a:rPr lang="en-US" altLang="en-US" sz="2400" b="1">
                <a:latin typeface="Verdana" pitchFamily="34" charset="0"/>
              </a:rPr>
            </a:br>
            <a:r>
              <a:rPr lang="en-US" altLang="en-US" sz="2400" b="1" i="1">
                <a:latin typeface="Verdana" pitchFamily="34" charset="0"/>
              </a:rPr>
              <a:t>f</a:t>
            </a:r>
            <a:r>
              <a:rPr lang="en-US" altLang="en-US" sz="2400" b="1">
                <a:latin typeface="Verdana" pitchFamily="34" charset="0"/>
              </a:rPr>
              <a:t>(</a:t>
            </a:r>
            <a:r>
              <a:rPr lang="en-US" altLang="en-US" sz="2400" b="1" i="1">
                <a:latin typeface="Verdana" pitchFamily="34" charset="0"/>
              </a:rPr>
              <a:t>x</a:t>
            </a:r>
            <a:r>
              <a:rPr lang="en-US" altLang="en-US" sz="2400" b="1">
                <a:latin typeface="Verdana" pitchFamily="34" charset="0"/>
              </a:rPr>
              <a:t>) = –3</a:t>
            </a:r>
            <a:r>
              <a:rPr lang="en-US" altLang="en-US" sz="2400" b="1" i="1">
                <a:latin typeface="Verdana" pitchFamily="34" charset="0"/>
              </a:rPr>
              <a:t>x</a:t>
            </a:r>
            <a:r>
              <a:rPr lang="en-US" altLang="en-US" sz="2400" b="1" baseline="30000">
                <a:latin typeface="Verdana" pitchFamily="34" charset="0"/>
              </a:rPr>
              <a:t>2 </a:t>
            </a:r>
            <a:r>
              <a:rPr lang="en-US" altLang="en-US" sz="2400" b="1">
                <a:latin typeface="Verdana" pitchFamily="34" charset="0"/>
              </a:rPr>
              <a:t>+ 2</a:t>
            </a:r>
            <a:r>
              <a:rPr lang="en-US" altLang="en-US" sz="2400" b="1" i="1">
                <a:latin typeface="Verdana" pitchFamily="34" charset="0"/>
              </a:rPr>
              <a:t>x</a:t>
            </a:r>
            <a:r>
              <a:rPr lang="en-US" altLang="en-US" sz="2400" b="1">
                <a:latin typeface="Verdana" pitchFamily="34" charset="0"/>
              </a:rPr>
              <a:t> – 4. Then state the domain and range of the function.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 fill="hold" nodeType="afterEffect">
                                  <p:stCondLst>
                                    <p:cond delay="0"/>
                                  </p:stCondLst>
                                  <p:childTnLst>
                                    <p:set>
                                      <p:cBhvr>
                                        <p:cTn id="6" dur="1" fill="hold">
                                          <p:stCondLst>
                                            <p:cond delay="0"/>
                                          </p:stCondLst>
                                        </p:cTn>
                                        <p:tgtEl>
                                          <p:spTgt spid="46099"/>
                                        </p:tgtEl>
                                        <p:attrNameLst>
                                          <p:attrName>style.visibility</p:attrName>
                                        </p:attrNameLst>
                                      </p:cBhvr>
                                      <p:to>
                                        <p:strVal val="visible"/>
                                      </p:to>
                                    </p:set>
                                    <p:anim calcmode="lin" valueType="num">
                                      <p:cBhvr>
                                        <p:cTn id="7" dur="500" fill="hold"/>
                                        <p:tgtEl>
                                          <p:spTgt spid="46099"/>
                                        </p:tgtEl>
                                        <p:attrNameLst>
                                          <p:attrName>ppt_x</p:attrName>
                                        </p:attrNameLst>
                                      </p:cBhvr>
                                      <p:tavLst>
                                        <p:tav tm="0">
                                          <p:val>
                                            <p:strVal val="#ppt_x"/>
                                          </p:val>
                                        </p:tav>
                                        <p:tav tm="100000">
                                          <p:val>
                                            <p:strVal val="#ppt_x"/>
                                          </p:val>
                                        </p:tav>
                                      </p:tavLst>
                                    </p:anim>
                                    <p:anim calcmode="lin" valueType="num">
                                      <p:cBhvr>
                                        <p:cTn id="8" dur="500" fill="hold"/>
                                        <p:tgtEl>
                                          <p:spTgt spid="46099"/>
                                        </p:tgtEl>
                                        <p:attrNameLst>
                                          <p:attrName>ppt_y</p:attrName>
                                        </p:attrNameLst>
                                      </p:cBhvr>
                                      <p:tavLst>
                                        <p:tav tm="0">
                                          <p:val>
                                            <p:strVal val="#ppt_y-#ppt_h/2"/>
                                          </p:val>
                                        </p:tav>
                                        <p:tav tm="100000">
                                          <p:val>
                                            <p:strVal val="#ppt_y"/>
                                          </p:val>
                                        </p:tav>
                                      </p:tavLst>
                                    </p:anim>
                                    <p:anim calcmode="lin" valueType="num">
                                      <p:cBhvr>
                                        <p:cTn id="9" dur="500" fill="hold"/>
                                        <p:tgtEl>
                                          <p:spTgt spid="46099"/>
                                        </p:tgtEl>
                                        <p:attrNameLst>
                                          <p:attrName>ppt_w</p:attrName>
                                        </p:attrNameLst>
                                      </p:cBhvr>
                                      <p:tavLst>
                                        <p:tav tm="0">
                                          <p:val>
                                            <p:strVal val="#ppt_w"/>
                                          </p:val>
                                        </p:tav>
                                        <p:tav tm="100000">
                                          <p:val>
                                            <p:strVal val="#ppt_w"/>
                                          </p:val>
                                        </p:tav>
                                      </p:tavLst>
                                    </p:anim>
                                    <p:anim calcmode="lin" valueType="num">
                                      <p:cBhvr>
                                        <p:cTn id="10" dur="500" fill="hold"/>
                                        <p:tgtEl>
                                          <p:spTgt spid="46099"/>
                                        </p:tgtEl>
                                        <p:attrNameLst>
                                          <p:attrName>ppt_h</p:attrName>
                                        </p:attrNameLst>
                                      </p:cBhvr>
                                      <p:tavLst>
                                        <p:tav tm="0">
                                          <p:val>
                                            <p:fltVal val="0"/>
                                          </p:val>
                                        </p:tav>
                                        <p:tav tm="100000">
                                          <p:val>
                                            <p:strVal val="#ppt_h"/>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nodeType="clickEffect">
                                  <p:stCondLst>
                                    <p:cond delay="0"/>
                                  </p:stCondLst>
                                  <p:childTnLst>
                                    <p:set>
                                      <p:cBhvr>
                                        <p:cTn id="14" dur="1" fill="hold">
                                          <p:stCondLst>
                                            <p:cond delay="0"/>
                                          </p:stCondLst>
                                        </p:cTn>
                                        <p:tgtEl>
                                          <p:spTgt spid="46104"/>
                                        </p:tgtEl>
                                        <p:attrNameLst>
                                          <p:attrName>style.visibility</p:attrName>
                                        </p:attrNameLst>
                                      </p:cBhvr>
                                      <p:to>
                                        <p:strVal val="visible"/>
                                      </p:to>
                                    </p:set>
                                    <p:animEffect transition="in" filter="blinds(horizontal)">
                                      <p:cBhvr>
                                        <p:cTn id="15" dur="500"/>
                                        <p:tgtEl>
                                          <p:spTgt spid="46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3"/>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3 Continued</a:t>
            </a:r>
            <a:endParaRPr lang="en-US" altLang="en-US" sz="2600">
              <a:solidFill>
                <a:schemeClr val="accent2"/>
              </a:solidFill>
              <a:latin typeface="Arial MT Bl" charset="0"/>
            </a:endParaRPr>
          </a:p>
        </p:txBody>
      </p:sp>
      <p:sp>
        <p:nvSpPr>
          <p:cNvPr id="35843" name="Text Box 12"/>
          <p:cNvSpPr txBox="1">
            <a:spLocks noChangeArrowheads="1"/>
          </p:cNvSpPr>
          <p:nvPr/>
        </p:nvSpPr>
        <p:spPr bwMode="auto">
          <a:xfrm>
            <a:off x="457200" y="1828800"/>
            <a:ext cx="1209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Check</a:t>
            </a:r>
          </a:p>
        </p:txBody>
      </p:sp>
      <p:sp>
        <p:nvSpPr>
          <p:cNvPr id="35844" name="Text Box 13"/>
          <p:cNvSpPr txBox="1">
            <a:spLocks noChangeArrowheads="1"/>
          </p:cNvSpPr>
          <p:nvPr/>
        </p:nvSpPr>
        <p:spPr bwMode="auto">
          <a:xfrm>
            <a:off x="1622425" y="1828800"/>
            <a:ext cx="67056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Graph </a:t>
            </a:r>
            <a:r>
              <a:rPr lang="en-US" altLang="en-US" sz="2400" i="1">
                <a:latin typeface="Verdana" pitchFamily="34" charset="0"/>
              </a:rPr>
              <a:t>f</a:t>
            </a:r>
            <a:r>
              <a:rPr lang="en-US" altLang="en-US" sz="2400">
                <a:latin typeface="Verdana" pitchFamily="34" charset="0"/>
              </a:rPr>
              <a:t>(</a:t>
            </a:r>
            <a:r>
              <a:rPr lang="en-US" altLang="en-US" sz="2400" i="1">
                <a:latin typeface="Verdana" pitchFamily="34" charset="0"/>
              </a:rPr>
              <a:t>x</a:t>
            </a:r>
            <a:r>
              <a:rPr lang="en-US" altLang="en-US" sz="2400">
                <a:latin typeface="Verdana" pitchFamily="34" charset="0"/>
              </a:rPr>
              <a:t>)=–3</a:t>
            </a:r>
            <a:r>
              <a:rPr lang="en-US" altLang="en-US" sz="2400" i="1">
                <a:latin typeface="Verdana" pitchFamily="34" charset="0"/>
              </a:rPr>
              <a:t>x</a:t>
            </a:r>
            <a:r>
              <a:rPr lang="en-US" altLang="en-US" sz="2400" baseline="30000">
                <a:latin typeface="Verdana" pitchFamily="34" charset="0"/>
              </a:rPr>
              <a:t>2</a:t>
            </a:r>
            <a:r>
              <a:rPr lang="en-US" altLang="en-US" sz="2400">
                <a:latin typeface="Verdana" pitchFamily="34" charset="0"/>
              </a:rPr>
              <a:t> + 2</a:t>
            </a:r>
            <a:r>
              <a:rPr lang="en-US" altLang="en-US" sz="2400" i="1">
                <a:latin typeface="Verdana" pitchFamily="34" charset="0"/>
              </a:rPr>
              <a:t>x </a:t>
            </a:r>
            <a:r>
              <a:rPr lang="en-US" altLang="en-US" sz="2400">
                <a:latin typeface="Verdana" pitchFamily="34" charset="0"/>
              </a:rPr>
              <a:t>– 4 on a graphing calculator. The graph and table support the answer.</a:t>
            </a:r>
          </a:p>
        </p:txBody>
      </p:sp>
      <p:pic>
        <p:nvPicPr>
          <p:cNvPr id="47119" name="Picture 15" descr="5-2EX3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3200400"/>
            <a:ext cx="3429000" cy="234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20" name="Picture 16" descr="5-2EX3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4400" y="3200400"/>
            <a:ext cx="3429000" cy="2341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47119"/>
                                        </p:tgtEl>
                                        <p:attrNameLst>
                                          <p:attrName>style.visibility</p:attrName>
                                        </p:attrNameLst>
                                      </p:cBhvr>
                                      <p:to>
                                        <p:strVal val="visible"/>
                                      </p:to>
                                    </p:set>
                                    <p:animEffect transition="in" filter="diamond(in)">
                                      <p:cBhvr>
                                        <p:cTn id="7" dur="500"/>
                                        <p:tgtEl>
                                          <p:spTgt spid="47119"/>
                                        </p:tgtEl>
                                      </p:cBhvr>
                                    </p:animEffect>
                                  </p:childTnLst>
                                </p:cTn>
                              </p:par>
                            </p:childTnLst>
                          </p:cTn>
                        </p:par>
                        <p:par>
                          <p:cTn id="8" fill="hold" nodeType="afterGroup">
                            <p:stCondLst>
                              <p:cond delay="500"/>
                            </p:stCondLst>
                            <p:childTnLst>
                              <p:par>
                                <p:cTn id="9" presetID="8" presetClass="entr" presetSubtype="16" fill="hold" nodeType="afterEffect">
                                  <p:stCondLst>
                                    <p:cond delay="0"/>
                                  </p:stCondLst>
                                  <p:childTnLst>
                                    <p:set>
                                      <p:cBhvr>
                                        <p:cTn id="10" dur="1" fill="hold">
                                          <p:stCondLst>
                                            <p:cond delay="0"/>
                                          </p:stCondLst>
                                        </p:cTn>
                                        <p:tgtEl>
                                          <p:spTgt spid="47120"/>
                                        </p:tgtEl>
                                        <p:attrNameLst>
                                          <p:attrName>style.visibility</p:attrName>
                                        </p:attrNameLst>
                                      </p:cBhvr>
                                      <p:to>
                                        <p:strVal val="visible"/>
                                      </p:to>
                                    </p:set>
                                    <p:animEffect transition="in" filter="diamond(in)">
                                      <p:cBhvr>
                                        <p:cTn id="11" dur="1000"/>
                                        <p:tgtEl>
                                          <p:spTgt spid="471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4"/>
          <p:cNvSpPr txBox="1">
            <a:spLocks noChangeArrowheads="1"/>
          </p:cNvSpPr>
          <p:nvPr/>
        </p:nvSpPr>
        <p:spPr bwMode="auto">
          <a:xfrm>
            <a:off x="304800" y="1828800"/>
            <a:ext cx="8237538"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latin typeface="Verdana" pitchFamily="34" charset="0"/>
              </a:rPr>
              <a:t>Find the minimum or maximum value of </a:t>
            </a:r>
            <a:br>
              <a:rPr lang="en-US" altLang="en-US" sz="2400" b="1">
                <a:latin typeface="Verdana" pitchFamily="34" charset="0"/>
              </a:rPr>
            </a:br>
            <a:r>
              <a:rPr lang="en-US" altLang="en-US" sz="2400" b="1" i="1">
                <a:latin typeface="Verdana" pitchFamily="34" charset="0"/>
              </a:rPr>
              <a:t>f</a:t>
            </a:r>
            <a:r>
              <a:rPr lang="en-US" altLang="en-US" sz="2400" b="1">
                <a:latin typeface="Verdana" pitchFamily="34" charset="0"/>
              </a:rPr>
              <a:t>(</a:t>
            </a:r>
            <a:r>
              <a:rPr lang="en-US" altLang="en-US" sz="2400" b="1" i="1">
                <a:latin typeface="Verdana" pitchFamily="34" charset="0"/>
              </a:rPr>
              <a:t>x</a:t>
            </a:r>
            <a:r>
              <a:rPr lang="en-US" altLang="en-US" sz="2400" b="1">
                <a:latin typeface="Verdana" pitchFamily="34" charset="0"/>
              </a:rPr>
              <a:t>) = </a:t>
            </a:r>
            <a:r>
              <a:rPr lang="en-US" altLang="en-US" sz="2400" b="1" i="1">
                <a:latin typeface="Verdana" pitchFamily="34" charset="0"/>
              </a:rPr>
              <a:t>x</a:t>
            </a:r>
            <a:r>
              <a:rPr lang="en-US" altLang="en-US" sz="2400" b="1" baseline="30000">
                <a:latin typeface="Verdana" pitchFamily="34" charset="0"/>
              </a:rPr>
              <a:t>2 </a:t>
            </a:r>
            <a:r>
              <a:rPr lang="en-US" altLang="en-US" sz="2400" b="1">
                <a:latin typeface="Verdana" pitchFamily="34" charset="0"/>
              </a:rPr>
              <a:t>– 6</a:t>
            </a:r>
            <a:r>
              <a:rPr lang="en-US" altLang="en-US" sz="2400" b="1" i="1">
                <a:latin typeface="Verdana" pitchFamily="34" charset="0"/>
              </a:rPr>
              <a:t>x</a:t>
            </a:r>
            <a:r>
              <a:rPr lang="en-US" altLang="en-US" sz="2400" b="1">
                <a:latin typeface="Verdana" pitchFamily="34" charset="0"/>
              </a:rPr>
              <a:t> + 3. Then state the domain and range of the function.</a:t>
            </a:r>
          </a:p>
        </p:txBody>
      </p:sp>
      <p:sp>
        <p:nvSpPr>
          <p:cNvPr id="36867" name="Text Box 5"/>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latin typeface="Arial Black" pitchFamily="34" charset="0"/>
              </a:rPr>
              <a:t> </a:t>
            </a:r>
            <a:r>
              <a:rPr lang="en-US" altLang="en-US" sz="2400">
                <a:solidFill>
                  <a:srgbClr val="006699"/>
                </a:solidFill>
                <a:latin typeface="Arial Black" pitchFamily="34" charset="0"/>
              </a:rPr>
              <a:t>Example 3a</a:t>
            </a:r>
          </a:p>
        </p:txBody>
      </p:sp>
      <p:sp>
        <p:nvSpPr>
          <p:cNvPr id="126982" name="Text Box 6"/>
          <p:cNvSpPr txBox="1">
            <a:spLocks noChangeArrowheads="1"/>
          </p:cNvSpPr>
          <p:nvPr/>
        </p:nvSpPr>
        <p:spPr bwMode="auto">
          <a:xfrm>
            <a:off x="381000" y="3103563"/>
            <a:ext cx="8534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Step 1</a:t>
            </a:r>
            <a:r>
              <a:rPr lang="en-US" altLang="en-US" sz="2400">
                <a:latin typeface="Verdana" pitchFamily="34" charset="0"/>
              </a:rPr>
              <a:t> Determine whether the function has minimum</a:t>
            </a:r>
            <a:br>
              <a:rPr lang="en-US" altLang="en-US" sz="2400">
                <a:latin typeface="Verdana" pitchFamily="34" charset="0"/>
              </a:rPr>
            </a:br>
            <a:r>
              <a:rPr lang="en-US" altLang="en-US" sz="2400">
                <a:latin typeface="Verdana" pitchFamily="34" charset="0"/>
              </a:rPr>
              <a:t>           or maximum value. </a:t>
            </a:r>
          </a:p>
        </p:txBody>
      </p:sp>
      <p:sp>
        <p:nvSpPr>
          <p:cNvPr id="126983" name="Text Box 7"/>
          <p:cNvSpPr txBox="1">
            <a:spLocks noChangeArrowheads="1"/>
          </p:cNvSpPr>
          <p:nvPr/>
        </p:nvSpPr>
        <p:spPr bwMode="auto">
          <a:xfrm>
            <a:off x="381000" y="4800600"/>
            <a:ext cx="60785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Step 2</a:t>
            </a:r>
            <a:r>
              <a:rPr lang="en-US" altLang="en-US" sz="2400">
                <a:latin typeface="Verdana" pitchFamily="34" charset="0"/>
              </a:rPr>
              <a:t> Find the </a:t>
            </a:r>
            <a:r>
              <a:rPr lang="en-US" altLang="en-US" sz="2400" i="1">
                <a:latin typeface="Verdana" pitchFamily="34" charset="0"/>
              </a:rPr>
              <a:t>x</a:t>
            </a:r>
            <a:r>
              <a:rPr lang="en-US" altLang="en-US" sz="2400">
                <a:latin typeface="Verdana" pitchFamily="34" charset="0"/>
              </a:rPr>
              <a:t>-value of the vertex.</a:t>
            </a:r>
          </a:p>
        </p:txBody>
      </p:sp>
      <p:sp>
        <p:nvSpPr>
          <p:cNvPr id="126985" name="Text Box 9"/>
          <p:cNvSpPr txBox="1">
            <a:spLocks noChangeArrowheads="1"/>
          </p:cNvSpPr>
          <p:nvPr/>
        </p:nvSpPr>
        <p:spPr bwMode="auto">
          <a:xfrm>
            <a:off x="457200" y="4000500"/>
            <a:ext cx="8382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Because </a:t>
            </a:r>
            <a:r>
              <a:rPr lang="en-US" altLang="en-US" sz="2400" i="1">
                <a:latin typeface="Verdana" pitchFamily="34" charset="0"/>
              </a:rPr>
              <a:t>a</a:t>
            </a:r>
            <a:r>
              <a:rPr lang="en-US" altLang="en-US" sz="2400">
                <a:latin typeface="Verdana" pitchFamily="34" charset="0"/>
              </a:rPr>
              <a:t> is positive, the graph opens upward and has a minimum value.</a:t>
            </a:r>
          </a:p>
        </p:txBody>
      </p:sp>
      <p:pic>
        <p:nvPicPr>
          <p:cNvPr id="126989" name="Picture 13" descr="cio3a"/>
          <p:cNvPicPr>
            <a:picLocks noChangeAspect="1" noChangeArrowheads="1"/>
          </p:cNvPicPr>
          <p:nvPr>
            <p:ph/>
          </p:nvPr>
        </p:nvPicPr>
        <p:blipFill>
          <a:blip r:embed="rId3">
            <a:extLst>
              <a:ext uri="{28A0092B-C50C-407E-A947-70E740481C1C}">
                <a14:useLocalDpi xmlns:a14="http://schemas.microsoft.com/office/drawing/2010/main" val="0"/>
              </a:ext>
            </a:extLst>
          </a:blip>
          <a:srcRect/>
          <a:stretch>
            <a:fillRect/>
          </a:stretch>
        </p:blipFill>
        <p:spPr>
          <a:xfrm>
            <a:off x="1905000" y="5334000"/>
            <a:ext cx="3048000" cy="10080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6982"/>
                                        </p:tgtEl>
                                        <p:attrNameLst>
                                          <p:attrName>style.visibility</p:attrName>
                                        </p:attrNameLst>
                                      </p:cBhvr>
                                      <p:to>
                                        <p:strVal val="visible"/>
                                      </p:to>
                                    </p:set>
                                    <p:animEffect transition="in" filter="box(in)">
                                      <p:cBhvr>
                                        <p:cTn id="7" dur="500"/>
                                        <p:tgtEl>
                                          <p:spTgt spid="126982"/>
                                        </p:tgtEl>
                                      </p:cBhvr>
                                    </p:animEffect>
                                  </p:childTnLst>
                                </p:cTn>
                              </p:par>
                            </p:childTnLst>
                          </p:cTn>
                        </p:par>
                        <p:par>
                          <p:cTn id="8" fill="hold" nodeType="afterGroup">
                            <p:stCondLst>
                              <p:cond delay="500"/>
                            </p:stCondLst>
                            <p:childTnLst>
                              <p:par>
                                <p:cTn id="9" presetID="17" presetClass="entr" presetSubtype="1" fill="hold" grpId="0" nodeType="afterEffect">
                                  <p:stCondLst>
                                    <p:cond delay="0"/>
                                  </p:stCondLst>
                                  <p:childTnLst>
                                    <p:set>
                                      <p:cBhvr>
                                        <p:cTn id="10" dur="1" fill="hold">
                                          <p:stCondLst>
                                            <p:cond delay="0"/>
                                          </p:stCondLst>
                                        </p:cTn>
                                        <p:tgtEl>
                                          <p:spTgt spid="126985"/>
                                        </p:tgtEl>
                                        <p:attrNameLst>
                                          <p:attrName>style.visibility</p:attrName>
                                        </p:attrNameLst>
                                      </p:cBhvr>
                                      <p:to>
                                        <p:strVal val="visible"/>
                                      </p:to>
                                    </p:set>
                                    <p:anim calcmode="lin" valueType="num">
                                      <p:cBhvr>
                                        <p:cTn id="11" dur="500" fill="hold"/>
                                        <p:tgtEl>
                                          <p:spTgt spid="126985"/>
                                        </p:tgtEl>
                                        <p:attrNameLst>
                                          <p:attrName>ppt_x</p:attrName>
                                        </p:attrNameLst>
                                      </p:cBhvr>
                                      <p:tavLst>
                                        <p:tav tm="0">
                                          <p:val>
                                            <p:strVal val="#ppt_x"/>
                                          </p:val>
                                        </p:tav>
                                        <p:tav tm="100000">
                                          <p:val>
                                            <p:strVal val="#ppt_x"/>
                                          </p:val>
                                        </p:tav>
                                      </p:tavLst>
                                    </p:anim>
                                    <p:anim calcmode="lin" valueType="num">
                                      <p:cBhvr>
                                        <p:cTn id="12" dur="500" fill="hold"/>
                                        <p:tgtEl>
                                          <p:spTgt spid="126985"/>
                                        </p:tgtEl>
                                        <p:attrNameLst>
                                          <p:attrName>ppt_y</p:attrName>
                                        </p:attrNameLst>
                                      </p:cBhvr>
                                      <p:tavLst>
                                        <p:tav tm="0">
                                          <p:val>
                                            <p:strVal val="#ppt_y-#ppt_h/2"/>
                                          </p:val>
                                        </p:tav>
                                        <p:tav tm="100000">
                                          <p:val>
                                            <p:strVal val="#ppt_y"/>
                                          </p:val>
                                        </p:tav>
                                      </p:tavLst>
                                    </p:anim>
                                    <p:anim calcmode="lin" valueType="num">
                                      <p:cBhvr>
                                        <p:cTn id="13" dur="500" fill="hold"/>
                                        <p:tgtEl>
                                          <p:spTgt spid="126985"/>
                                        </p:tgtEl>
                                        <p:attrNameLst>
                                          <p:attrName>ppt_w</p:attrName>
                                        </p:attrNameLst>
                                      </p:cBhvr>
                                      <p:tavLst>
                                        <p:tav tm="0">
                                          <p:val>
                                            <p:strVal val="#ppt_w"/>
                                          </p:val>
                                        </p:tav>
                                        <p:tav tm="100000">
                                          <p:val>
                                            <p:strVal val="#ppt_w"/>
                                          </p:val>
                                        </p:tav>
                                      </p:tavLst>
                                    </p:anim>
                                    <p:anim calcmode="lin" valueType="num">
                                      <p:cBhvr>
                                        <p:cTn id="14" dur="500" fill="hold"/>
                                        <p:tgtEl>
                                          <p:spTgt spid="126985"/>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5" presetClass="entr" presetSubtype="10" fill="hold" grpId="0" nodeType="clickEffect">
                                  <p:stCondLst>
                                    <p:cond delay="0"/>
                                  </p:stCondLst>
                                  <p:childTnLst>
                                    <p:set>
                                      <p:cBhvr>
                                        <p:cTn id="18" dur="1" fill="hold">
                                          <p:stCondLst>
                                            <p:cond delay="0"/>
                                          </p:stCondLst>
                                        </p:cTn>
                                        <p:tgtEl>
                                          <p:spTgt spid="126983"/>
                                        </p:tgtEl>
                                        <p:attrNameLst>
                                          <p:attrName>style.visibility</p:attrName>
                                        </p:attrNameLst>
                                      </p:cBhvr>
                                      <p:to>
                                        <p:strVal val="visible"/>
                                      </p:to>
                                    </p:set>
                                    <p:animEffect transition="in" filter="checkerboard(across)">
                                      <p:cBhvr>
                                        <p:cTn id="19" dur="500"/>
                                        <p:tgtEl>
                                          <p:spTgt spid="126983"/>
                                        </p:tgtEl>
                                      </p:cBhvr>
                                    </p:animEffect>
                                  </p:childTnLst>
                                </p:cTn>
                              </p:par>
                            </p:childTnLst>
                          </p:cTn>
                        </p:par>
                        <p:par>
                          <p:cTn id="20" fill="hold" nodeType="afterGroup">
                            <p:stCondLst>
                              <p:cond delay="500"/>
                            </p:stCondLst>
                            <p:childTnLst>
                              <p:par>
                                <p:cTn id="21" presetID="23" presetClass="entr" presetSubtype="16" fill="hold" nodeType="afterEffect">
                                  <p:stCondLst>
                                    <p:cond delay="0"/>
                                  </p:stCondLst>
                                  <p:childTnLst>
                                    <p:set>
                                      <p:cBhvr>
                                        <p:cTn id="22" dur="1" fill="hold">
                                          <p:stCondLst>
                                            <p:cond delay="0"/>
                                          </p:stCondLst>
                                        </p:cTn>
                                        <p:tgtEl>
                                          <p:spTgt spid="126989"/>
                                        </p:tgtEl>
                                        <p:attrNameLst>
                                          <p:attrName>style.visibility</p:attrName>
                                        </p:attrNameLst>
                                      </p:cBhvr>
                                      <p:to>
                                        <p:strVal val="visible"/>
                                      </p:to>
                                    </p:set>
                                    <p:anim calcmode="lin" valueType="num">
                                      <p:cBhvr>
                                        <p:cTn id="23" dur="500" fill="hold"/>
                                        <p:tgtEl>
                                          <p:spTgt spid="126989"/>
                                        </p:tgtEl>
                                        <p:attrNameLst>
                                          <p:attrName>ppt_w</p:attrName>
                                        </p:attrNameLst>
                                      </p:cBhvr>
                                      <p:tavLst>
                                        <p:tav tm="0">
                                          <p:val>
                                            <p:fltVal val="0"/>
                                          </p:val>
                                        </p:tav>
                                        <p:tav tm="100000">
                                          <p:val>
                                            <p:strVal val="#ppt_w"/>
                                          </p:val>
                                        </p:tav>
                                      </p:tavLst>
                                    </p:anim>
                                    <p:anim calcmode="lin" valueType="num">
                                      <p:cBhvr>
                                        <p:cTn id="24" dur="500" fill="hold"/>
                                        <p:tgtEl>
                                          <p:spTgt spid="12698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82" grpId="0"/>
      <p:bldP spid="126983" grpId="0"/>
      <p:bldP spid="126985"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8004" name="Group 4"/>
          <p:cNvGrpSpPr>
            <a:grpSpLocks/>
          </p:cNvGrpSpPr>
          <p:nvPr/>
        </p:nvGrpSpPr>
        <p:grpSpPr bwMode="auto">
          <a:xfrm>
            <a:off x="288925" y="3048000"/>
            <a:ext cx="8134350" cy="871538"/>
            <a:chOff x="278" y="1964"/>
            <a:chExt cx="5124" cy="549"/>
          </a:xfrm>
        </p:grpSpPr>
        <p:sp>
          <p:nvSpPr>
            <p:cNvPr id="37895" name="Text Box 5"/>
            <p:cNvSpPr txBox="1">
              <a:spLocks noChangeArrowheads="1"/>
            </p:cNvSpPr>
            <p:nvPr/>
          </p:nvSpPr>
          <p:spPr bwMode="auto">
            <a:xfrm>
              <a:off x="278" y="2052"/>
              <a:ext cx="490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Step 3</a:t>
              </a:r>
              <a:r>
                <a:rPr lang="en-US" altLang="en-US" sz="2400">
                  <a:latin typeface="Verdana" pitchFamily="34" charset="0"/>
                </a:rPr>
                <a:t> Then find the </a:t>
              </a:r>
              <a:r>
                <a:rPr lang="en-US" altLang="en-US" sz="2400" i="1">
                  <a:latin typeface="Verdana" pitchFamily="34" charset="0"/>
                </a:rPr>
                <a:t>y</a:t>
              </a:r>
              <a:r>
                <a:rPr lang="en-US" altLang="en-US" sz="2400">
                  <a:latin typeface="Verdana" pitchFamily="34" charset="0"/>
                </a:rPr>
                <a:t>-value of the vertex, </a:t>
              </a:r>
              <a:endParaRPr lang="en-US" altLang="en-US" sz="2400" i="1">
                <a:latin typeface="Verdana" pitchFamily="34" charset="0"/>
              </a:endParaRPr>
            </a:p>
          </p:txBody>
        </p:sp>
        <p:pic>
          <p:nvPicPr>
            <p:cNvPr id="37896" name="Picture 6" descr="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86" y="1964"/>
              <a:ext cx="816" cy="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7891" name="Text Box 7"/>
          <p:cNvSpPr txBox="1">
            <a:spLocks noChangeArrowheads="1"/>
          </p:cNvSpPr>
          <p:nvPr/>
        </p:nvSpPr>
        <p:spPr bwMode="auto">
          <a:xfrm>
            <a:off x="304800" y="1784350"/>
            <a:ext cx="8237538"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latin typeface="Verdana" pitchFamily="34" charset="0"/>
              </a:rPr>
              <a:t>Find the minimum or maximum value of </a:t>
            </a:r>
            <a:br>
              <a:rPr lang="en-US" altLang="en-US" sz="2400" b="1">
                <a:latin typeface="Verdana" pitchFamily="34" charset="0"/>
              </a:rPr>
            </a:br>
            <a:r>
              <a:rPr lang="en-US" altLang="en-US" sz="2400" b="1" i="1">
                <a:latin typeface="Verdana" pitchFamily="34" charset="0"/>
              </a:rPr>
              <a:t>f</a:t>
            </a:r>
            <a:r>
              <a:rPr lang="en-US" altLang="en-US" sz="2400" b="1">
                <a:latin typeface="Verdana" pitchFamily="34" charset="0"/>
              </a:rPr>
              <a:t>(</a:t>
            </a:r>
            <a:r>
              <a:rPr lang="en-US" altLang="en-US" sz="2400" b="1" i="1">
                <a:latin typeface="Verdana" pitchFamily="34" charset="0"/>
              </a:rPr>
              <a:t>x</a:t>
            </a:r>
            <a:r>
              <a:rPr lang="en-US" altLang="en-US" sz="2400" b="1">
                <a:latin typeface="Verdana" pitchFamily="34" charset="0"/>
              </a:rPr>
              <a:t>) = </a:t>
            </a:r>
            <a:r>
              <a:rPr lang="en-US" altLang="en-US" sz="2400" b="1" i="1">
                <a:latin typeface="Verdana" pitchFamily="34" charset="0"/>
              </a:rPr>
              <a:t>x</a:t>
            </a:r>
            <a:r>
              <a:rPr lang="en-US" altLang="en-US" sz="2400" b="1" baseline="30000">
                <a:latin typeface="Verdana" pitchFamily="34" charset="0"/>
              </a:rPr>
              <a:t>2 </a:t>
            </a:r>
            <a:r>
              <a:rPr lang="en-US" altLang="en-US" sz="2400" b="1">
                <a:latin typeface="Verdana" pitchFamily="34" charset="0"/>
              </a:rPr>
              <a:t>– 6</a:t>
            </a:r>
            <a:r>
              <a:rPr lang="en-US" altLang="en-US" sz="2400" b="1" i="1">
                <a:latin typeface="Verdana" pitchFamily="34" charset="0"/>
              </a:rPr>
              <a:t>x</a:t>
            </a:r>
            <a:r>
              <a:rPr lang="en-US" altLang="en-US" sz="2400" b="1">
                <a:latin typeface="Verdana" pitchFamily="34" charset="0"/>
              </a:rPr>
              <a:t> + 3. Then state the domain and range of the function.</a:t>
            </a:r>
          </a:p>
        </p:txBody>
      </p:sp>
      <p:sp>
        <p:nvSpPr>
          <p:cNvPr id="128008" name="Text Box 8"/>
          <p:cNvSpPr txBox="1">
            <a:spLocks noChangeArrowheads="1"/>
          </p:cNvSpPr>
          <p:nvPr/>
        </p:nvSpPr>
        <p:spPr bwMode="auto">
          <a:xfrm>
            <a:off x="914400" y="3886200"/>
            <a:ext cx="46259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f</a:t>
            </a:r>
            <a:r>
              <a:rPr lang="en-US" altLang="en-US" sz="2400">
                <a:latin typeface="Verdana" pitchFamily="34" charset="0"/>
              </a:rPr>
              <a:t>(3) = (3)</a:t>
            </a:r>
            <a:r>
              <a:rPr lang="en-US" altLang="en-US" sz="2400" baseline="30000">
                <a:latin typeface="Verdana" pitchFamily="34" charset="0"/>
              </a:rPr>
              <a:t>2</a:t>
            </a:r>
            <a:r>
              <a:rPr lang="en-US" altLang="en-US" sz="2400">
                <a:latin typeface="Verdana" pitchFamily="34" charset="0"/>
              </a:rPr>
              <a:t> – 6(3) + 3 = </a:t>
            </a:r>
            <a:r>
              <a:rPr lang="en-US" altLang="en-US" sz="2400">
                <a:latin typeface="Verdana" pitchFamily="34" charset="0"/>
                <a:cs typeface="Arial" charset="0"/>
              </a:rPr>
              <a:t>–</a:t>
            </a:r>
            <a:r>
              <a:rPr lang="en-US" altLang="en-US" sz="2400">
                <a:latin typeface="Verdana" pitchFamily="34" charset="0"/>
              </a:rPr>
              <a:t>6  </a:t>
            </a:r>
            <a:endParaRPr lang="en-US" altLang="en-US" sz="2400" i="1">
              <a:latin typeface="Verdana" pitchFamily="34" charset="0"/>
            </a:endParaRPr>
          </a:p>
        </p:txBody>
      </p:sp>
      <p:sp>
        <p:nvSpPr>
          <p:cNvPr id="128010" name="Text Box 10"/>
          <p:cNvSpPr txBox="1">
            <a:spLocks noChangeArrowheads="1"/>
          </p:cNvSpPr>
          <p:nvPr/>
        </p:nvSpPr>
        <p:spPr bwMode="auto">
          <a:xfrm>
            <a:off x="746125" y="4684713"/>
            <a:ext cx="6721475"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minimum value is –6. The domain is all real numbers, </a:t>
            </a:r>
            <a:r>
              <a:rPr lang="en-US" altLang="en-US" sz="2400">
                <a:latin typeface="Academy Engraved LET" pitchFamily="2" charset="0"/>
              </a:rPr>
              <a:t>R</a:t>
            </a:r>
            <a:r>
              <a:rPr lang="en-US" altLang="en-US" sz="2400">
                <a:latin typeface="Verdana" pitchFamily="34" charset="0"/>
              </a:rPr>
              <a:t>. The range is all real numbers greater than or equal to –6, or {</a:t>
            </a:r>
            <a:r>
              <a:rPr lang="en-US" altLang="en-US" sz="2400" i="1">
                <a:latin typeface="Verdana" pitchFamily="34" charset="0"/>
              </a:rPr>
              <a:t>y|y</a:t>
            </a:r>
            <a:r>
              <a:rPr lang="en-US" altLang="en-US" sz="2400">
                <a:latin typeface="Verdana" pitchFamily="34" charset="0"/>
              </a:rPr>
              <a:t> ≥ –6}.   </a:t>
            </a:r>
          </a:p>
        </p:txBody>
      </p:sp>
      <p:sp>
        <p:nvSpPr>
          <p:cNvPr id="37894" name="Text Box 12"/>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latin typeface="Arial Black" pitchFamily="34" charset="0"/>
              </a:rPr>
              <a:t> </a:t>
            </a:r>
            <a:r>
              <a:rPr lang="en-US" altLang="en-US" sz="2400">
                <a:solidFill>
                  <a:srgbClr val="006699"/>
                </a:solidFill>
                <a:latin typeface="Arial Black" pitchFamily="34" charset="0"/>
              </a:rPr>
              <a:t>Example 3a Continued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28004"/>
                                        </p:tgtEl>
                                        <p:attrNameLst>
                                          <p:attrName>style.visibility</p:attrName>
                                        </p:attrNameLst>
                                      </p:cBhvr>
                                      <p:to>
                                        <p:strVal val="visible"/>
                                      </p:to>
                                    </p:set>
                                    <p:animEffect transition="in" filter="blinds(horizontal)">
                                      <p:cBhvr>
                                        <p:cTn id="7" dur="500"/>
                                        <p:tgtEl>
                                          <p:spTgt spid="128004"/>
                                        </p:tgtEl>
                                      </p:cBhvr>
                                    </p:animEffect>
                                  </p:childTnLst>
                                </p:cTn>
                              </p:par>
                            </p:childTnLst>
                          </p:cTn>
                        </p:par>
                        <p:par>
                          <p:cTn id="8" fill="hold" nodeType="afterGroup">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128008"/>
                                        </p:tgtEl>
                                        <p:attrNameLst>
                                          <p:attrName>style.visibility</p:attrName>
                                        </p:attrNameLst>
                                      </p:cBhvr>
                                      <p:to>
                                        <p:strVal val="visible"/>
                                      </p:to>
                                    </p:set>
                                    <p:animEffect transition="in" filter="checkerboard(across)">
                                      <p:cBhvr>
                                        <p:cTn id="11" dur="500"/>
                                        <p:tgtEl>
                                          <p:spTgt spid="128008"/>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4" fill="hold" grpId="0" nodeType="clickEffect">
                                  <p:stCondLst>
                                    <p:cond delay="0"/>
                                  </p:stCondLst>
                                  <p:childTnLst>
                                    <p:set>
                                      <p:cBhvr>
                                        <p:cTn id="15" dur="1" fill="hold">
                                          <p:stCondLst>
                                            <p:cond delay="0"/>
                                          </p:stCondLst>
                                        </p:cTn>
                                        <p:tgtEl>
                                          <p:spTgt spid="128010"/>
                                        </p:tgtEl>
                                        <p:attrNameLst>
                                          <p:attrName>style.visibility</p:attrName>
                                        </p:attrNameLst>
                                      </p:cBhvr>
                                      <p:to>
                                        <p:strVal val="visible"/>
                                      </p:to>
                                    </p:set>
                                    <p:animEffect transition="in" filter="slide(fromBottom)">
                                      <p:cBhvr>
                                        <p:cTn id="16" dur="500"/>
                                        <p:tgtEl>
                                          <p:spTgt spid="1280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8" grpId="0"/>
      <p:bldP spid="128010"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4"/>
          <p:cNvSpPr txBox="1">
            <a:spLocks noChangeArrowheads="1"/>
          </p:cNvSpPr>
          <p:nvPr/>
        </p:nvSpPr>
        <p:spPr bwMode="auto">
          <a:xfrm>
            <a:off x="457200" y="1828800"/>
            <a:ext cx="1209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Check</a:t>
            </a:r>
          </a:p>
        </p:txBody>
      </p:sp>
      <p:sp>
        <p:nvSpPr>
          <p:cNvPr id="38915" name="Text Box 5"/>
          <p:cNvSpPr txBox="1">
            <a:spLocks noChangeArrowheads="1"/>
          </p:cNvSpPr>
          <p:nvPr/>
        </p:nvSpPr>
        <p:spPr bwMode="auto">
          <a:xfrm>
            <a:off x="1622425" y="1828800"/>
            <a:ext cx="67056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Graph </a:t>
            </a:r>
            <a:r>
              <a:rPr lang="en-US" altLang="en-US" sz="2400" i="1">
                <a:latin typeface="Verdana" pitchFamily="34" charset="0"/>
              </a:rPr>
              <a:t>f</a:t>
            </a:r>
            <a:r>
              <a:rPr lang="en-US" altLang="en-US" sz="2400">
                <a:latin typeface="Verdana" pitchFamily="34" charset="0"/>
              </a:rPr>
              <a:t>(</a:t>
            </a:r>
            <a:r>
              <a:rPr lang="en-US" altLang="en-US" sz="2400" i="1">
                <a:latin typeface="Verdana" pitchFamily="34" charset="0"/>
              </a:rPr>
              <a:t>x</a:t>
            </a:r>
            <a:r>
              <a:rPr lang="en-US" altLang="en-US" sz="2400">
                <a:latin typeface="Verdana" pitchFamily="34" charset="0"/>
              </a:rPr>
              <a:t>)=</a:t>
            </a:r>
            <a:r>
              <a:rPr lang="en-US" altLang="en-US" sz="2400" i="1">
                <a:latin typeface="Verdana" pitchFamily="34" charset="0"/>
              </a:rPr>
              <a:t>x</a:t>
            </a:r>
            <a:r>
              <a:rPr lang="en-US" altLang="en-US" sz="2400" baseline="30000">
                <a:latin typeface="Verdana" pitchFamily="34" charset="0"/>
              </a:rPr>
              <a:t>2</a:t>
            </a:r>
            <a:r>
              <a:rPr lang="en-US" altLang="en-US" sz="2400">
                <a:latin typeface="Verdana" pitchFamily="34" charset="0"/>
              </a:rPr>
              <a:t> – 6</a:t>
            </a:r>
            <a:r>
              <a:rPr lang="en-US" altLang="en-US" sz="2400" i="1">
                <a:latin typeface="Verdana" pitchFamily="34" charset="0"/>
              </a:rPr>
              <a:t>x </a:t>
            </a:r>
            <a:r>
              <a:rPr lang="en-US" altLang="en-US" sz="2400">
                <a:latin typeface="Verdana" pitchFamily="34" charset="0"/>
              </a:rPr>
              <a:t>+ 3 on a graphing calculator. The graph and table support the answer.</a:t>
            </a:r>
          </a:p>
        </p:txBody>
      </p:sp>
      <p:sp>
        <p:nvSpPr>
          <p:cNvPr id="38916" name="Text Box 6"/>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latin typeface="Arial Black" pitchFamily="34" charset="0"/>
              </a:rPr>
              <a:t> </a:t>
            </a:r>
            <a:r>
              <a:rPr lang="en-US" altLang="en-US" sz="2400">
                <a:solidFill>
                  <a:srgbClr val="006699"/>
                </a:solidFill>
                <a:latin typeface="Arial Black" pitchFamily="34" charset="0"/>
              </a:rPr>
              <a:t>Example 3a Continued</a:t>
            </a:r>
          </a:p>
        </p:txBody>
      </p:sp>
      <p:pic>
        <p:nvPicPr>
          <p:cNvPr id="131079" name="Picture 7" descr="5-2CIO3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3505200"/>
            <a:ext cx="3200400" cy="218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1080" name="Picture 8" descr="5-2CIO3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3505200"/>
            <a:ext cx="3200400" cy="218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nodeType="clickEffect">
                                  <p:stCondLst>
                                    <p:cond delay="0"/>
                                  </p:stCondLst>
                                  <p:childTnLst>
                                    <p:set>
                                      <p:cBhvr>
                                        <p:cTn id="6" dur="1" fill="hold">
                                          <p:stCondLst>
                                            <p:cond delay="0"/>
                                          </p:stCondLst>
                                        </p:cTn>
                                        <p:tgtEl>
                                          <p:spTgt spid="131079"/>
                                        </p:tgtEl>
                                        <p:attrNameLst>
                                          <p:attrName>style.visibility</p:attrName>
                                        </p:attrNameLst>
                                      </p:cBhvr>
                                      <p:to>
                                        <p:strVal val="visible"/>
                                      </p:to>
                                    </p:set>
                                    <p:animEffect transition="in" filter="slide(fromLeft)">
                                      <p:cBhvr>
                                        <p:cTn id="7" dur="500"/>
                                        <p:tgtEl>
                                          <p:spTgt spid="131079"/>
                                        </p:tgtEl>
                                      </p:cBhvr>
                                    </p:animEffect>
                                  </p:childTnLst>
                                </p:cTn>
                              </p:par>
                            </p:childTnLst>
                          </p:cTn>
                        </p:par>
                        <p:par>
                          <p:cTn id="8" fill="hold" nodeType="afterGroup">
                            <p:stCondLst>
                              <p:cond delay="500"/>
                            </p:stCondLst>
                            <p:childTnLst>
                              <p:par>
                                <p:cTn id="9" presetID="12" presetClass="entr" presetSubtype="2" fill="hold" nodeType="afterEffect">
                                  <p:stCondLst>
                                    <p:cond delay="0"/>
                                  </p:stCondLst>
                                  <p:childTnLst>
                                    <p:set>
                                      <p:cBhvr>
                                        <p:cTn id="10" dur="1" fill="hold">
                                          <p:stCondLst>
                                            <p:cond delay="0"/>
                                          </p:stCondLst>
                                        </p:cTn>
                                        <p:tgtEl>
                                          <p:spTgt spid="131080"/>
                                        </p:tgtEl>
                                        <p:attrNameLst>
                                          <p:attrName>style.visibility</p:attrName>
                                        </p:attrNameLst>
                                      </p:cBhvr>
                                      <p:to>
                                        <p:strVal val="visible"/>
                                      </p:to>
                                    </p:set>
                                    <p:animEffect transition="in" filter="slide(fromRight)">
                                      <p:cBhvr>
                                        <p:cTn id="11" dur="500"/>
                                        <p:tgtEl>
                                          <p:spTgt spid="1310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4"/>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latin typeface="Arial Black" pitchFamily="34" charset="0"/>
              </a:rPr>
              <a:t> </a:t>
            </a:r>
            <a:r>
              <a:rPr lang="en-US" altLang="en-US" sz="2400">
                <a:solidFill>
                  <a:srgbClr val="006699"/>
                </a:solidFill>
                <a:latin typeface="Arial Black" pitchFamily="34" charset="0"/>
              </a:rPr>
              <a:t>Example 3b</a:t>
            </a:r>
          </a:p>
        </p:txBody>
      </p:sp>
      <p:sp>
        <p:nvSpPr>
          <p:cNvPr id="132101" name="Text Box 5"/>
          <p:cNvSpPr txBox="1">
            <a:spLocks noChangeArrowheads="1"/>
          </p:cNvSpPr>
          <p:nvPr/>
        </p:nvSpPr>
        <p:spPr bwMode="auto">
          <a:xfrm>
            <a:off x="381000" y="3103563"/>
            <a:ext cx="8534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Step 1</a:t>
            </a:r>
            <a:r>
              <a:rPr lang="en-US" altLang="en-US" sz="2400">
                <a:latin typeface="Verdana" pitchFamily="34" charset="0"/>
              </a:rPr>
              <a:t> Determine whether the function has minimum</a:t>
            </a:r>
            <a:br>
              <a:rPr lang="en-US" altLang="en-US" sz="2400">
                <a:latin typeface="Verdana" pitchFamily="34" charset="0"/>
              </a:rPr>
            </a:br>
            <a:r>
              <a:rPr lang="en-US" altLang="en-US" sz="2400">
                <a:latin typeface="Verdana" pitchFamily="34" charset="0"/>
              </a:rPr>
              <a:t>           or maximum value. </a:t>
            </a:r>
          </a:p>
        </p:txBody>
      </p:sp>
      <p:sp>
        <p:nvSpPr>
          <p:cNvPr id="132102" name="Text Box 6"/>
          <p:cNvSpPr txBox="1">
            <a:spLocks noChangeArrowheads="1"/>
          </p:cNvSpPr>
          <p:nvPr/>
        </p:nvSpPr>
        <p:spPr bwMode="auto">
          <a:xfrm>
            <a:off x="381000" y="4800600"/>
            <a:ext cx="60785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Step 2</a:t>
            </a:r>
            <a:r>
              <a:rPr lang="en-US" altLang="en-US" sz="2400">
                <a:latin typeface="Verdana" pitchFamily="34" charset="0"/>
              </a:rPr>
              <a:t> Find the </a:t>
            </a:r>
            <a:r>
              <a:rPr lang="en-US" altLang="en-US" sz="2400" i="1">
                <a:latin typeface="Verdana" pitchFamily="34" charset="0"/>
              </a:rPr>
              <a:t>x</a:t>
            </a:r>
            <a:r>
              <a:rPr lang="en-US" altLang="en-US" sz="2400">
                <a:latin typeface="Verdana" pitchFamily="34" charset="0"/>
              </a:rPr>
              <a:t>-value of the vertex.</a:t>
            </a:r>
          </a:p>
        </p:txBody>
      </p:sp>
      <p:sp>
        <p:nvSpPr>
          <p:cNvPr id="132104" name="Text Box 8"/>
          <p:cNvSpPr txBox="1">
            <a:spLocks noChangeArrowheads="1"/>
          </p:cNvSpPr>
          <p:nvPr/>
        </p:nvSpPr>
        <p:spPr bwMode="auto">
          <a:xfrm>
            <a:off x="457200" y="4000500"/>
            <a:ext cx="8382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Because </a:t>
            </a:r>
            <a:r>
              <a:rPr lang="en-US" altLang="en-US" sz="2400" i="1">
                <a:latin typeface="Verdana" pitchFamily="34" charset="0"/>
              </a:rPr>
              <a:t>a</a:t>
            </a:r>
            <a:r>
              <a:rPr lang="en-US" altLang="en-US" sz="2400">
                <a:latin typeface="Verdana" pitchFamily="34" charset="0"/>
              </a:rPr>
              <a:t> is negative, the graph opens downward and has a maximum value.</a:t>
            </a:r>
          </a:p>
        </p:txBody>
      </p:sp>
      <p:sp>
        <p:nvSpPr>
          <p:cNvPr id="39942" name="Text Box 9"/>
          <p:cNvSpPr txBox="1">
            <a:spLocks noChangeArrowheads="1"/>
          </p:cNvSpPr>
          <p:nvPr/>
        </p:nvSpPr>
        <p:spPr bwMode="auto">
          <a:xfrm>
            <a:off x="304800" y="1828800"/>
            <a:ext cx="8237538"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latin typeface="Verdana" pitchFamily="34" charset="0"/>
              </a:rPr>
              <a:t>Find the minimum or maximum value of </a:t>
            </a:r>
            <a:br>
              <a:rPr lang="en-US" altLang="en-US" sz="2400" b="1">
                <a:latin typeface="Verdana" pitchFamily="34" charset="0"/>
              </a:rPr>
            </a:br>
            <a:r>
              <a:rPr lang="en-US" altLang="en-US" sz="2400" b="1" i="1">
                <a:latin typeface="Verdana" pitchFamily="34" charset="0"/>
              </a:rPr>
              <a:t>g</a:t>
            </a:r>
            <a:r>
              <a:rPr lang="en-US" altLang="en-US" sz="2400" b="1">
                <a:latin typeface="Verdana" pitchFamily="34" charset="0"/>
              </a:rPr>
              <a:t>(</a:t>
            </a:r>
            <a:r>
              <a:rPr lang="en-US" altLang="en-US" sz="2400" b="1" i="1">
                <a:latin typeface="Verdana" pitchFamily="34" charset="0"/>
              </a:rPr>
              <a:t>x</a:t>
            </a:r>
            <a:r>
              <a:rPr lang="en-US" altLang="en-US" sz="2400" b="1">
                <a:latin typeface="Verdana" pitchFamily="34" charset="0"/>
              </a:rPr>
              <a:t>) = –2</a:t>
            </a:r>
            <a:r>
              <a:rPr lang="en-US" altLang="en-US" sz="2400" b="1" i="1">
                <a:latin typeface="Verdana" pitchFamily="34" charset="0"/>
              </a:rPr>
              <a:t>x</a:t>
            </a:r>
            <a:r>
              <a:rPr lang="en-US" altLang="en-US" sz="2400" b="1" baseline="30000">
                <a:latin typeface="Verdana" pitchFamily="34" charset="0"/>
              </a:rPr>
              <a:t>2 </a:t>
            </a:r>
            <a:r>
              <a:rPr lang="en-US" altLang="en-US" sz="2400" b="1">
                <a:latin typeface="Verdana" pitchFamily="34" charset="0"/>
              </a:rPr>
              <a:t>– 4. Then state the domain and range of the function.</a:t>
            </a:r>
          </a:p>
        </p:txBody>
      </p:sp>
      <p:graphicFrame>
        <p:nvGraphicFramePr>
          <p:cNvPr id="39943" name="Object 10"/>
          <p:cNvGraphicFramePr>
            <a:graphicFrameLocks noChangeAspect="1"/>
          </p:cNvGraphicFramePr>
          <p:nvPr/>
        </p:nvGraphicFramePr>
        <p:xfrm>
          <a:off x="2565400" y="1358900"/>
          <a:ext cx="914400" cy="288925"/>
        </p:xfrm>
        <a:graphic>
          <a:graphicData uri="http://schemas.openxmlformats.org/presentationml/2006/ole">
            <mc:AlternateContent xmlns:mc="http://schemas.openxmlformats.org/markup-compatibility/2006">
              <mc:Choice xmlns:v="urn:schemas-microsoft-com:vml" Requires="v">
                <p:oleObj spid="_x0000_s39945" name="Equation" r:id="rId4" imgW="446992" imgH="756448" progId="Equation.DSMT4">
                  <p:embed/>
                </p:oleObj>
              </mc:Choice>
              <mc:Fallback>
                <p:oleObj name="Equation" r:id="rId4" imgW="446992" imgH="756448" progId="Equation.DSMT4">
                  <p:embed/>
                  <p:pic>
                    <p:nvPicPr>
                      <p:cNvPr id="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65400" y="1358900"/>
                        <a:ext cx="914400" cy="288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132107" name="Picture 11" descr="cio3b"/>
          <p:cNvPicPr>
            <a:picLocks noChangeAspect="1" noChangeArrowheads="1"/>
          </p:cNvPicPr>
          <p:nvPr>
            <p:ph/>
          </p:nvPr>
        </p:nvPicPr>
        <p:blipFill>
          <a:blip r:embed="rId6">
            <a:extLst>
              <a:ext uri="{28A0092B-C50C-407E-A947-70E740481C1C}">
                <a14:useLocalDpi xmlns:a14="http://schemas.microsoft.com/office/drawing/2010/main" val="0"/>
              </a:ext>
            </a:extLst>
          </a:blip>
          <a:srcRect/>
          <a:stretch>
            <a:fillRect/>
          </a:stretch>
        </p:blipFill>
        <p:spPr>
          <a:xfrm>
            <a:off x="2057400" y="5257800"/>
            <a:ext cx="3200400" cy="984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32101"/>
                                        </p:tgtEl>
                                        <p:attrNameLst>
                                          <p:attrName>style.visibility</p:attrName>
                                        </p:attrNameLst>
                                      </p:cBhvr>
                                      <p:to>
                                        <p:strVal val="visible"/>
                                      </p:to>
                                    </p:set>
                                    <p:animEffect transition="in" filter="checkerboard(across)">
                                      <p:cBhvr>
                                        <p:cTn id="7" dur="500"/>
                                        <p:tgtEl>
                                          <p:spTgt spid="132101"/>
                                        </p:tgtEl>
                                      </p:cBhvr>
                                    </p:animEffect>
                                  </p:childTnLst>
                                </p:cTn>
                              </p:par>
                            </p:childTnLst>
                          </p:cTn>
                        </p:par>
                        <p:par>
                          <p:cTn id="8" fill="hold" nodeType="afterGroup">
                            <p:stCondLst>
                              <p:cond delay="500"/>
                            </p:stCondLst>
                            <p:childTnLst>
                              <p:par>
                                <p:cTn id="9" presetID="17" presetClass="entr" presetSubtype="1" fill="hold" grpId="0" nodeType="afterEffect">
                                  <p:stCondLst>
                                    <p:cond delay="0"/>
                                  </p:stCondLst>
                                  <p:childTnLst>
                                    <p:set>
                                      <p:cBhvr>
                                        <p:cTn id="10" dur="1" fill="hold">
                                          <p:stCondLst>
                                            <p:cond delay="0"/>
                                          </p:stCondLst>
                                        </p:cTn>
                                        <p:tgtEl>
                                          <p:spTgt spid="132104"/>
                                        </p:tgtEl>
                                        <p:attrNameLst>
                                          <p:attrName>style.visibility</p:attrName>
                                        </p:attrNameLst>
                                      </p:cBhvr>
                                      <p:to>
                                        <p:strVal val="visible"/>
                                      </p:to>
                                    </p:set>
                                    <p:anim calcmode="lin" valueType="num">
                                      <p:cBhvr>
                                        <p:cTn id="11" dur="500" fill="hold"/>
                                        <p:tgtEl>
                                          <p:spTgt spid="132104"/>
                                        </p:tgtEl>
                                        <p:attrNameLst>
                                          <p:attrName>ppt_x</p:attrName>
                                        </p:attrNameLst>
                                      </p:cBhvr>
                                      <p:tavLst>
                                        <p:tav tm="0">
                                          <p:val>
                                            <p:strVal val="#ppt_x"/>
                                          </p:val>
                                        </p:tav>
                                        <p:tav tm="100000">
                                          <p:val>
                                            <p:strVal val="#ppt_x"/>
                                          </p:val>
                                        </p:tav>
                                      </p:tavLst>
                                    </p:anim>
                                    <p:anim calcmode="lin" valueType="num">
                                      <p:cBhvr>
                                        <p:cTn id="12" dur="500" fill="hold"/>
                                        <p:tgtEl>
                                          <p:spTgt spid="132104"/>
                                        </p:tgtEl>
                                        <p:attrNameLst>
                                          <p:attrName>ppt_y</p:attrName>
                                        </p:attrNameLst>
                                      </p:cBhvr>
                                      <p:tavLst>
                                        <p:tav tm="0">
                                          <p:val>
                                            <p:strVal val="#ppt_y-#ppt_h/2"/>
                                          </p:val>
                                        </p:tav>
                                        <p:tav tm="100000">
                                          <p:val>
                                            <p:strVal val="#ppt_y"/>
                                          </p:val>
                                        </p:tav>
                                      </p:tavLst>
                                    </p:anim>
                                    <p:anim calcmode="lin" valueType="num">
                                      <p:cBhvr>
                                        <p:cTn id="13" dur="500" fill="hold"/>
                                        <p:tgtEl>
                                          <p:spTgt spid="132104"/>
                                        </p:tgtEl>
                                        <p:attrNameLst>
                                          <p:attrName>ppt_w</p:attrName>
                                        </p:attrNameLst>
                                      </p:cBhvr>
                                      <p:tavLst>
                                        <p:tav tm="0">
                                          <p:val>
                                            <p:strVal val="#ppt_w"/>
                                          </p:val>
                                        </p:tav>
                                        <p:tav tm="100000">
                                          <p:val>
                                            <p:strVal val="#ppt_w"/>
                                          </p:val>
                                        </p:tav>
                                      </p:tavLst>
                                    </p:anim>
                                    <p:anim calcmode="lin" valueType="num">
                                      <p:cBhvr>
                                        <p:cTn id="14" dur="500" fill="hold"/>
                                        <p:tgtEl>
                                          <p:spTgt spid="132104"/>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8" presetClass="entr" presetSubtype="16" fill="hold" grpId="0" nodeType="clickEffect">
                                  <p:stCondLst>
                                    <p:cond delay="0"/>
                                  </p:stCondLst>
                                  <p:childTnLst>
                                    <p:set>
                                      <p:cBhvr>
                                        <p:cTn id="18" dur="1" fill="hold">
                                          <p:stCondLst>
                                            <p:cond delay="0"/>
                                          </p:stCondLst>
                                        </p:cTn>
                                        <p:tgtEl>
                                          <p:spTgt spid="132102"/>
                                        </p:tgtEl>
                                        <p:attrNameLst>
                                          <p:attrName>style.visibility</p:attrName>
                                        </p:attrNameLst>
                                      </p:cBhvr>
                                      <p:to>
                                        <p:strVal val="visible"/>
                                      </p:to>
                                    </p:set>
                                    <p:animEffect transition="in" filter="diamond(in)">
                                      <p:cBhvr>
                                        <p:cTn id="19" dur="500"/>
                                        <p:tgtEl>
                                          <p:spTgt spid="132102"/>
                                        </p:tgtEl>
                                      </p:cBhvr>
                                    </p:animEffect>
                                  </p:childTnLst>
                                </p:cTn>
                              </p:par>
                            </p:childTnLst>
                          </p:cTn>
                        </p:par>
                        <p:par>
                          <p:cTn id="20" fill="hold" nodeType="afterGroup">
                            <p:stCondLst>
                              <p:cond delay="500"/>
                            </p:stCondLst>
                            <p:childTnLst>
                              <p:par>
                                <p:cTn id="21" presetID="23" presetClass="entr" presetSubtype="16" fill="hold" nodeType="afterEffect">
                                  <p:stCondLst>
                                    <p:cond delay="0"/>
                                  </p:stCondLst>
                                  <p:childTnLst>
                                    <p:set>
                                      <p:cBhvr>
                                        <p:cTn id="22" dur="1" fill="hold">
                                          <p:stCondLst>
                                            <p:cond delay="0"/>
                                          </p:stCondLst>
                                        </p:cTn>
                                        <p:tgtEl>
                                          <p:spTgt spid="132107"/>
                                        </p:tgtEl>
                                        <p:attrNameLst>
                                          <p:attrName>style.visibility</p:attrName>
                                        </p:attrNameLst>
                                      </p:cBhvr>
                                      <p:to>
                                        <p:strVal val="visible"/>
                                      </p:to>
                                    </p:set>
                                    <p:anim calcmode="lin" valueType="num">
                                      <p:cBhvr>
                                        <p:cTn id="23" dur="500" fill="hold"/>
                                        <p:tgtEl>
                                          <p:spTgt spid="132107"/>
                                        </p:tgtEl>
                                        <p:attrNameLst>
                                          <p:attrName>ppt_w</p:attrName>
                                        </p:attrNameLst>
                                      </p:cBhvr>
                                      <p:tavLst>
                                        <p:tav tm="0">
                                          <p:val>
                                            <p:fltVal val="0"/>
                                          </p:val>
                                        </p:tav>
                                        <p:tav tm="100000">
                                          <p:val>
                                            <p:strVal val="#ppt_w"/>
                                          </p:val>
                                        </p:tav>
                                      </p:tavLst>
                                    </p:anim>
                                    <p:anim calcmode="lin" valueType="num">
                                      <p:cBhvr>
                                        <p:cTn id="24" dur="500" fill="hold"/>
                                        <p:tgtEl>
                                          <p:spTgt spid="13210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101" grpId="0"/>
      <p:bldP spid="132102" grpId="0"/>
      <p:bldP spid="132104"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4"/>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latin typeface="Arial Black" pitchFamily="34" charset="0"/>
              </a:rPr>
              <a:t> </a:t>
            </a:r>
            <a:r>
              <a:rPr lang="en-US" altLang="en-US" sz="2400">
                <a:solidFill>
                  <a:srgbClr val="006699"/>
                </a:solidFill>
                <a:latin typeface="Arial Black" pitchFamily="34" charset="0"/>
              </a:rPr>
              <a:t>Example 3b Continued</a:t>
            </a:r>
          </a:p>
        </p:txBody>
      </p:sp>
      <p:grpSp>
        <p:nvGrpSpPr>
          <p:cNvPr id="133125" name="Group 5"/>
          <p:cNvGrpSpPr>
            <a:grpSpLocks/>
          </p:cNvGrpSpPr>
          <p:nvPr/>
        </p:nvGrpSpPr>
        <p:grpSpPr bwMode="auto">
          <a:xfrm>
            <a:off x="441325" y="3200400"/>
            <a:ext cx="8134350" cy="871538"/>
            <a:chOff x="278" y="1964"/>
            <a:chExt cx="5124" cy="549"/>
          </a:xfrm>
        </p:grpSpPr>
        <p:sp>
          <p:nvSpPr>
            <p:cNvPr id="40967" name="Text Box 6"/>
            <p:cNvSpPr txBox="1">
              <a:spLocks noChangeArrowheads="1"/>
            </p:cNvSpPr>
            <p:nvPr/>
          </p:nvSpPr>
          <p:spPr bwMode="auto">
            <a:xfrm>
              <a:off x="278" y="2052"/>
              <a:ext cx="490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Step 3</a:t>
              </a:r>
              <a:r>
                <a:rPr lang="en-US" altLang="en-US" sz="2400">
                  <a:latin typeface="Verdana" pitchFamily="34" charset="0"/>
                </a:rPr>
                <a:t> Then find the </a:t>
              </a:r>
              <a:r>
                <a:rPr lang="en-US" altLang="en-US" sz="2400" i="1">
                  <a:latin typeface="Verdana" pitchFamily="34" charset="0"/>
                </a:rPr>
                <a:t>y</a:t>
              </a:r>
              <a:r>
                <a:rPr lang="en-US" altLang="en-US" sz="2400">
                  <a:latin typeface="Verdana" pitchFamily="34" charset="0"/>
                </a:rPr>
                <a:t>-value of the vertex, </a:t>
              </a:r>
              <a:endParaRPr lang="en-US" altLang="en-US" sz="2400" i="1">
                <a:latin typeface="Verdana" pitchFamily="34" charset="0"/>
              </a:endParaRPr>
            </a:p>
          </p:txBody>
        </p:sp>
        <p:pic>
          <p:nvPicPr>
            <p:cNvPr id="40968" name="Picture 7" descr="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86" y="1964"/>
              <a:ext cx="816" cy="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0964" name="Text Box 8"/>
          <p:cNvSpPr txBox="1">
            <a:spLocks noChangeArrowheads="1"/>
          </p:cNvSpPr>
          <p:nvPr/>
        </p:nvSpPr>
        <p:spPr bwMode="auto">
          <a:xfrm>
            <a:off x="457200" y="1936750"/>
            <a:ext cx="8237538"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latin typeface="Verdana" pitchFamily="34" charset="0"/>
              </a:rPr>
              <a:t>Find the minimum or maximum value of </a:t>
            </a:r>
            <a:br>
              <a:rPr lang="en-US" altLang="en-US" sz="2400" b="1">
                <a:latin typeface="Verdana" pitchFamily="34" charset="0"/>
              </a:rPr>
            </a:br>
            <a:r>
              <a:rPr lang="en-US" altLang="en-US" sz="2400" b="1" i="1">
                <a:latin typeface="Verdana" pitchFamily="34" charset="0"/>
              </a:rPr>
              <a:t>g</a:t>
            </a:r>
            <a:r>
              <a:rPr lang="en-US" altLang="en-US" sz="2400" b="1">
                <a:latin typeface="Verdana" pitchFamily="34" charset="0"/>
              </a:rPr>
              <a:t>(</a:t>
            </a:r>
            <a:r>
              <a:rPr lang="en-US" altLang="en-US" sz="2400" b="1" i="1">
                <a:latin typeface="Verdana" pitchFamily="34" charset="0"/>
              </a:rPr>
              <a:t>x</a:t>
            </a:r>
            <a:r>
              <a:rPr lang="en-US" altLang="en-US" sz="2400" b="1">
                <a:latin typeface="Verdana" pitchFamily="34" charset="0"/>
              </a:rPr>
              <a:t>) = –2</a:t>
            </a:r>
            <a:r>
              <a:rPr lang="en-US" altLang="en-US" sz="2400" b="1" i="1">
                <a:latin typeface="Verdana" pitchFamily="34" charset="0"/>
              </a:rPr>
              <a:t>x</a:t>
            </a:r>
            <a:r>
              <a:rPr lang="en-US" altLang="en-US" sz="2400" b="1" baseline="30000">
                <a:latin typeface="Verdana" pitchFamily="34" charset="0"/>
              </a:rPr>
              <a:t>2</a:t>
            </a:r>
            <a:r>
              <a:rPr lang="en-US" altLang="en-US" sz="2400" b="1">
                <a:latin typeface="Verdana" pitchFamily="34" charset="0"/>
              </a:rPr>
              <a:t> – 4. Then state the domain and range of the function.</a:t>
            </a:r>
          </a:p>
        </p:txBody>
      </p:sp>
      <p:sp>
        <p:nvSpPr>
          <p:cNvPr id="133129" name="Text Box 9"/>
          <p:cNvSpPr txBox="1">
            <a:spLocks noChangeArrowheads="1"/>
          </p:cNvSpPr>
          <p:nvPr/>
        </p:nvSpPr>
        <p:spPr bwMode="auto">
          <a:xfrm>
            <a:off x="1066800" y="4038600"/>
            <a:ext cx="38846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f</a:t>
            </a:r>
            <a:r>
              <a:rPr lang="en-US" altLang="en-US" sz="2400">
                <a:latin typeface="Verdana" pitchFamily="34" charset="0"/>
              </a:rPr>
              <a:t>(0) = –2(0)</a:t>
            </a:r>
            <a:r>
              <a:rPr lang="en-US" altLang="en-US" sz="2400" baseline="30000">
                <a:latin typeface="Verdana" pitchFamily="34" charset="0"/>
              </a:rPr>
              <a:t>2</a:t>
            </a:r>
            <a:r>
              <a:rPr lang="en-US" altLang="en-US" sz="2400">
                <a:latin typeface="Verdana" pitchFamily="34" charset="0"/>
              </a:rPr>
              <a:t> – 4 = </a:t>
            </a:r>
            <a:r>
              <a:rPr lang="en-US" altLang="en-US" sz="2400">
                <a:latin typeface="Verdana" pitchFamily="34" charset="0"/>
                <a:cs typeface="Arial" charset="0"/>
              </a:rPr>
              <a:t>–</a:t>
            </a:r>
            <a:r>
              <a:rPr lang="en-US" altLang="en-US" sz="2400">
                <a:latin typeface="Verdana" pitchFamily="34" charset="0"/>
              </a:rPr>
              <a:t>4  </a:t>
            </a:r>
            <a:endParaRPr lang="en-US" altLang="en-US" sz="2400" i="1">
              <a:latin typeface="Verdana" pitchFamily="34" charset="0"/>
            </a:endParaRPr>
          </a:p>
        </p:txBody>
      </p:sp>
      <p:sp>
        <p:nvSpPr>
          <p:cNvPr id="133130" name="Text Box 10"/>
          <p:cNvSpPr txBox="1">
            <a:spLocks noChangeArrowheads="1"/>
          </p:cNvSpPr>
          <p:nvPr/>
        </p:nvSpPr>
        <p:spPr bwMode="auto">
          <a:xfrm>
            <a:off x="898525" y="4837113"/>
            <a:ext cx="6721475"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maximum value is –4. The domain is all real numbers, </a:t>
            </a:r>
            <a:r>
              <a:rPr lang="en-US" altLang="en-US" sz="2400">
                <a:latin typeface="Academy Engraved LET" pitchFamily="2" charset="0"/>
              </a:rPr>
              <a:t>R</a:t>
            </a:r>
            <a:r>
              <a:rPr lang="en-US" altLang="en-US" sz="2400">
                <a:latin typeface="Verdana" pitchFamily="34" charset="0"/>
              </a:rPr>
              <a:t>. The range is all real numbers less than or equal to –4, or </a:t>
            </a:r>
            <a:br>
              <a:rPr lang="en-US" altLang="en-US" sz="2400">
                <a:latin typeface="Verdana" pitchFamily="34" charset="0"/>
              </a:rPr>
            </a:br>
            <a:r>
              <a:rPr lang="en-US" altLang="en-US" sz="2400">
                <a:latin typeface="Verdana" pitchFamily="34" charset="0"/>
              </a:rPr>
              <a:t>{</a:t>
            </a:r>
            <a:r>
              <a:rPr lang="en-US" altLang="en-US" sz="2400" i="1">
                <a:latin typeface="Verdana" pitchFamily="34" charset="0"/>
              </a:rPr>
              <a:t>y|y</a:t>
            </a:r>
            <a:r>
              <a:rPr lang="en-US" altLang="en-US" sz="2400">
                <a:latin typeface="Verdana" pitchFamily="34" charset="0"/>
              </a:rPr>
              <a:t> ≤ –4}.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33125"/>
                                        </p:tgtEl>
                                        <p:attrNameLst>
                                          <p:attrName>style.visibility</p:attrName>
                                        </p:attrNameLst>
                                      </p:cBhvr>
                                      <p:to>
                                        <p:strVal val="visible"/>
                                      </p:to>
                                    </p:set>
                                    <p:animEffect transition="in" filter="blinds(horizontal)">
                                      <p:cBhvr>
                                        <p:cTn id="7" dur="500"/>
                                        <p:tgtEl>
                                          <p:spTgt spid="133125"/>
                                        </p:tgtEl>
                                      </p:cBhvr>
                                    </p:animEffect>
                                  </p:childTnLst>
                                </p:cTn>
                              </p:par>
                            </p:childTnLst>
                          </p:cTn>
                        </p:par>
                        <p:par>
                          <p:cTn id="8" fill="hold" nodeType="afterGroup">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133129"/>
                                        </p:tgtEl>
                                        <p:attrNameLst>
                                          <p:attrName>style.visibility</p:attrName>
                                        </p:attrNameLst>
                                      </p:cBhvr>
                                      <p:to>
                                        <p:strVal val="visible"/>
                                      </p:to>
                                    </p:set>
                                    <p:animEffect transition="in" filter="checkerboard(across)">
                                      <p:cBhvr>
                                        <p:cTn id="11" dur="500"/>
                                        <p:tgtEl>
                                          <p:spTgt spid="133129"/>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4" fill="hold" grpId="0" nodeType="clickEffect">
                                  <p:stCondLst>
                                    <p:cond delay="0"/>
                                  </p:stCondLst>
                                  <p:childTnLst>
                                    <p:set>
                                      <p:cBhvr>
                                        <p:cTn id="15" dur="1" fill="hold">
                                          <p:stCondLst>
                                            <p:cond delay="0"/>
                                          </p:stCondLst>
                                        </p:cTn>
                                        <p:tgtEl>
                                          <p:spTgt spid="133130"/>
                                        </p:tgtEl>
                                        <p:attrNameLst>
                                          <p:attrName>style.visibility</p:attrName>
                                        </p:attrNameLst>
                                      </p:cBhvr>
                                      <p:to>
                                        <p:strVal val="visible"/>
                                      </p:to>
                                    </p:set>
                                    <p:animEffect transition="in" filter="slide(fromBottom)">
                                      <p:cBhvr>
                                        <p:cTn id="16" dur="500"/>
                                        <p:tgtEl>
                                          <p:spTgt spid="1331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9" grpId="0"/>
      <p:bldP spid="13313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71" name="Rectangle 15"/>
          <p:cNvSpPr>
            <a:spLocks noChangeArrowheads="1"/>
          </p:cNvSpPr>
          <p:nvPr/>
        </p:nvSpPr>
        <p:spPr bwMode="auto">
          <a:xfrm>
            <a:off x="381000" y="1981200"/>
            <a:ext cx="8382000" cy="25146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altLang="en-US" sz="3200">
                <a:latin typeface="Verdana" pitchFamily="34" charset="0"/>
              </a:rPr>
              <a:t>axis of symmetry</a:t>
            </a:r>
          </a:p>
          <a:p>
            <a:pPr eaLnBrk="1" hangingPunct="1">
              <a:spcBef>
                <a:spcPct val="20000"/>
              </a:spcBef>
            </a:pPr>
            <a:r>
              <a:rPr lang="en-US" altLang="en-US" sz="3200">
                <a:latin typeface="Verdana" pitchFamily="34" charset="0"/>
              </a:rPr>
              <a:t>standard form</a:t>
            </a:r>
          </a:p>
          <a:p>
            <a:pPr eaLnBrk="1" hangingPunct="1">
              <a:spcBef>
                <a:spcPct val="20000"/>
              </a:spcBef>
            </a:pPr>
            <a:r>
              <a:rPr lang="en-US" altLang="en-US" sz="3200">
                <a:latin typeface="Verdana" pitchFamily="34" charset="0"/>
              </a:rPr>
              <a:t>minimum value</a:t>
            </a:r>
          </a:p>
          <a:p>
            <a:pPr eaLnBrk="1" hangingPunct="1">
              <a:spcBef>
                <a:spcPct val="20000"/>
              </a:spcBef>
            </a:pPr>
            <a:r>
              <a:rPr lang="en-US" altLang="en-US" sz="3200">
                <a:latin typeface="Verdana" pitchFamily="34" charset="0"/>
              </a:rPr>
              <a:t>maximum value</a:t>
            </a:r>
          </a:p>
          <a:p>
            <a:pPr eaLnBrk="1" hangingPunct="1">
              <a:spcBef>
                <a:spcPct val="20000"/>
              </a:spcBef>
            </a:pPr>
            <a:endParaRPr lang="en-US" altLang="en-US" sz="3200"/>
          </a:p>
        </p:txBody>
      </p:sp>
      <p:sp>
        <p:nvSpPr>
          <p:cNvPr id="5123" name="Rectangle 16"/>
          <p:cNvSpPr>
            <a:spLocks noChangeArrowheads="1"/>
          </p:cNvSpPr>
          <p:nvPr/>
        </p:nvSpPr>
        <p:spPr bwMode="auto">
          <a:xfrm>
            <a:off x="0" y="1295400"/>
            <a:ext cx="9144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3600" i="1">
                <a:solidFill>
                  <a:srgbClr val="FF0000"/>
                </a:solidFill>
                <a:latin typeface="Arial Black" pitchFamily="34" charset="0"/>
              </a:rPr>
              <a:t>Vocabulary</a:t>
            </a:r>
            <a:endParaRPr lang="en-US" altLang="en-US" sz="3600" i="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 fill="hold" grpId="0" nodeType="afterEffect">
                                  <p:stCondLst>
                                    <p:cond delay="0"/>
                                  </p:stCondLst>
                                  <p:childTnLst>
                                    <p:set>
                                      <p:cBhvr>
                                        <p:cTn id="6" dur="1" fill="hold">
                                          <p:stCondLst>
                                            <p:cond delay="0"/>
                                          </p:stCondLst>
                                        </p:cTn>
                                        <p:tgtEl>
                                          <p:spTgt spid="19471">
                                            <p:txEl>
                                              <p:pRg st="0" end="0"/>
                                            </p:txEl>
                                          </p:spTgt>
                                        </p:tgtEl>
                                        <p:attrNameLst>
                                          <p:attrName>style.visibility</p:attrName>
                                        </p:attrNameLst>
                                      </p:cBhvr>
                                      <p:to>
                                        <p:strVal val="visible"/>
                                      </p:to>
                                    </p:set>
                                    <p:anim calcmode="lin" valueType="num">
                                      <p:cBhvr>
                                        <p:cTn id="7" dur="500" fill="hold"/>
                                        <p:tgtEl>
                                          <p:spTgt spid="19471">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19471">
                                            <p:txEl>
                                              <p:pRg st="0" end="0"/>
                                            </p:txEl>
                                          </p:spTgt>
                                        </p:tgtEl>
                                        <p:attrNameLst>
                                          <p:attrName>ppt_y</p:attrName>
                                        </p:attrNameLst>
                                      </p:cBhvr>
                                      <p:tavLst>
                                        <p:tav tm="0">
                                          <p:val>
                                            <p:strVal val="#ppt_y-#ppt_h/2"/>
                                          </p:val>
                                        </p:tav>
                                        <p:tav tm="100000">
                                          <p:val>
                                            <p:strVal val="#ppt_y"/>
                                          </p:val>
                                        </p:tav>
                                      </p:tavLst>
                                    </p:anim>
                                    <p:anim calcmode="lin" valueType="num">
                                      <p:cBhvr>
                                        <p:cTn id="9" dur="500" fill="hold"/>
                                        <p:tgtEl>
                                          <p:spTgt spid="19471">
                                            <p:txEl>
                                              <p:pRg st="0" end="0"/>
                                            </p:txEl>
                                          </p:spTgt>
                                        </p:tgtEl>
                                        <p:attrNameLst>
                                          <p:attrName>ppt_w</p:attrName>
                                        </p:attrNameLst>
                                      </p:cBhvr>
                                      <p:tavLst>
                                        <p:tav tm="0">
                                          <p:val>
                                            <p:strVal val="#ppt_w"/>
                                          </p:val>
                                        </p:tav>
                                        <p:tav tm="100000">
                                          <p:val>
                                            <p:strVal val="#ppt_w"/>
                                          </p:val>
                                        </p:tav>
                                      </p:tavLst>
                                    </p:anim>
                                    <p:anim calcmode="lin" valueType="num">
                                      <p:cBhvr>
                                        <p:cTn id="10" dur="500" fill="hold"/>
                                        <p:tgtEl>
                                          <p:spTgt spid="19471">
                                            <p:txEl>
                                              <p:pRg st="0" end="0"/>
                                            </p:txEl>
                                          </p:spTgt>
                                        </p:tgtEl>
                                        <p:attrNameLst>
                                          <p:attrName>ppt_h</p:attrName>
                                        </p:attrNameLst>
                                      </p:cBhvr>
                                      <p:tavLst>
                                        <p:tav tm="0">
                                          <p:val>
                                            <p:fltVal val="0"/>
                                          </p:val>
                                        </p:tav>
                                        <p:tav tm="100000">
                                          <p:val>
                                            <p:strVal val="#ppt_h"/>
                                          </p:val>
                                        </p:tav>
                                      </p:tavLst>
                                    </p:anim>
                                  </p:childTnLst>
                                </p:cTn>
                              </p:par>
                            </p:childTnLst>
                          </p:cTn>
                        </p:par>
                        <p:par>
                          <p:cTn id="11" fill="hold" nodeType="afterGroup">
                            <p:stCondLst>
                              <p:cond delay="500"/>
                            </p:stCondLst>
                            <p:childTnLst>
                              <p:par>
                                <p:cTn id="12" presetID="17" presetClass="entr" presetSubtype="1" fill="hold" grpId="0" nodeType="afterEffect">
                                  <p:stCondLst>
                                    <p:cond delay="0"/>
                                  </p:stCondLst>
                                  <p:childTnLst>
                                    <p:set>
                                      <p:cBhvr>
                                        <p:cTn id="13" dur="1" fill="hold">
                                          <p:stCondLst>
                                            <p:cond delay="0"/>
                                          </p:stCondLst>
                                        </p:cTn>
                                        <p:tgtEl>
                                          <p:spTgt spid="19471">
                                            <p:txEl>
                                              <p:pRg st="1" end="1"/>
                                            </p:txEl>
                                          </p:spTgt>
                                        </p:tgtEl>
                                        <p:attrNameLst>
                                          <p:attrName>style.visibility</p:attrName>
                                        </p:attrNameLst>
                                      </p:cBhvr>
                                      <p:to>
                                        <p:strVal val="visible"/>
                                      </p:to>
                                    </p:set>
                                    <p:anim calcmode="lin" valueType="num">
                                      <p:cBhvr>
                                        <p:cTn id="14" dur="500" fill="hold"/>
                                        <p:tgtEl>
                                          <p:spTgt spid="19471">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19471">
                                            <p:txEl>
                                              <p:pRg st="1" end="1"/>
                                            </p:txEl>
                                          </p:spTgt>
                                        </p:tgtEl>
                                        <p:attrNameLst>
                                          <p:attrName>ppt_y</p:attrName>
                                        </p:attrNameLst>
                                      </p:cBhvr>
                                      <p:tavLst>
                                        <p:tav tm="0">
                                          <p:val>
                                            <p:strVal val="#ppt_y-#ppt_h/2"/>
                                          </p:val>
                                        </p:tav>
                                        <p:tav tm="100000">
                                          <p:val>
                                            <p:strVal val="#ppt_y"/>
                                          </p:val>
                                        </p:tav>
                                      </p:tavLst>
                                    </p:anim>
                                    <p:anim calcmode="lin" valueType="num">
                                      <p:cBhvr>
                                        <p:cTn id="16" dur="500" fill="hold"/>
                                        <p:tgtEl>
                                          <p:spTgt spid="19471">
                                            <p:txEl>
                                              <p:pRg st="1" end="1"/>
                                            </p:txEl>
                                          </p:spTgt>
                                        </p:tgtEl>
                                        <p:attrNameLst>
                                          <p:attrName>ppt_w</p:attrName>
                                        </p:attrNameLst>
                                      </p:cBhvr>
                                      <p:tavLst>
                                        <p:tav tm="0">
                                          <p:val>
                                            <p:strVal val="#ppt_w"/>
                                          </p:val>
                                        </p:tav>
                                        <p:tav tm="100000">
                                          <p:val>
                                            <p:strVal val="#ppt_w"/>
                                          </p:val>
                                        </p:tav>
                                      </p:tavLst>
                                    </p:anim>
                                    <p:anim calcmode="lin" valueType="num">
                                      <p:cBhvr>
                                        <p:cTn id="17" dur="500" fill="hold"/>
                                        <p:tgtEl>
                                          <p:spTgt spid="19471">
                                            <p:txEl>
                                              <p:pRg st="1" end="1"/>
                                            </p:txEl>
                                          </p:spTgt>
                                        </p:tgtEl>
                                        <p:attrNameLst>
                                          <p:attrName>ppt_h</p:attrName>
                                        </p:attrNameLst>
                                      </p:cBhvr>
                                      <p:tavLst>
                                        <p:tav tm="0">
                                          <p:val>
                                            <p:fltVal val="0"/>
                                          </p:val>
                                        </p:tav>
                                        <p:tav tm="100000">
                                          <p:val>
                                            <p:strVal val="#ppt_h"/>
                                          </p:val>
                                        </p:tav>
                                      </p:tavLst>
                                    </p:anim>
                                  </p:childTnLst>
                                </p:cTn>
                              </p:par>
                            </p:childTnLst>
                          </p:cTn>
                        </p:par>
                        <p:par>
                          <p:cTn id="18" fill="hold" nodeType="afterGroup">
                            <p:stCondLst>
                              <p:cond delay="1000"/>
                            </p:stCondLst>
                            <p:childTnLst>
                              <p:par>
                                <p:cTn id="19" presetID="17" presetClass="entr" presetSubtype="1" fill="hold" grpId="0" nodeType="afterEffect">
                                  <p:stCondLst>
                                    <p:cond delay="0"/>
                                  </p:stCondLst>
                                  <p:childTnLst>
                                    <p:set>
                                      <p:cBhvr>
                                        <p:cTn id="20" dur="1" fill="hold">
                                          <p:stCondLst>
                                            <p:cond delay="0"/>
                                          </p:stCondLst>
                                        </p:cTn>
                                        <p:tgtEl>
                                          <p:spTgt spid="19471">
                                            <p:txEl>
                                              <p:pRg st="2" end="2"/>
                                            </p:txEl>
                                          </p:spTgt>
                                        </p:tgtEl>
                                        <p:attrNameLst>
                                          <p:attrName>style.visibility</p:attrName>
                                        </p:attrNameLst>
                                      </p:cBhvr>
                                      <p:to>
                                        <p:strVal val="visible"/>
                                      </p:to>
                                    </p:set>
                                    <p:anim calcmode="lin" valueType="num">
                                      <p:cBhvr>
                                        <p:cTn id="21" dur="500" fill="hold"/>
                                        <p:tgtEl>
                                          <p:spTgt spid="19471">
                                            <p:txEl>
                                              <p:pRg st="2" end="2"/>
                                            </p:txEl>
                                          </p:spTgt>
                                        </p:tgtEl>
                                        <p:attrNameLst>
                                          <p:attrName>ppt_x</p:attrName>
                                        </p:attrNameLst>
                                      </p:cBhvr>
                                      <p:tavLst>
                                        <p:tav tm="0">
                                          <p:val>
                                            <p:strVal val="#ppt_x"/>
                                          </p:val>
                                        </p:tav>
                                        <p:tav tm="100000">
                                          <p:val>
                                            <p:strVal val="#ppt_x"/>
                                          </p:val>
                                        </p:tav>
                                      </p:tavLst>
                                    </p:anim>
                                    <p:anim calcmode="lin" valueType="num">
                                      <p:cBhvr>
                                        <p:cTn id="22" dur="500" fill="hold"/>
                                        <p:tgtEl>
                                          <p:spTgt spid="19471">
                                            <p:txEl>
                                              <p:pRg st="2" end="2"/>
                                            </p:txEl>
                                          </p:spTgt>
                                        </p:tgtEl>
                                        <p:attrNameLst>
                                          <p:attrName>ppt_y</p:attrName>
                                        </p:attrNameLst>
                                      </p:cBhvr>
                                      <p:tavLst>
                                        <p:tav tm="0">
                                          <p:val>
                                            <p:strVal val="#ppt_y-#ppt_h/2"/>
                                          </p:val>
                                        </p:tav>
                                        <p:tav tm="100000">
                                          <p:val>
                                            <p:strVal val="#ppt_y"/>
                                          </p:val>
                                        </p:tav>
                                      </p:tavLst>
                                    </p:anim>
                                    <p:anim calcmode="lin" valueType="num">
                                      <p:cBhvr>
                                        <p:cTn id="23" dur="500" fill="hold"/>
                                        <p:tgtEl>
                                          <p:spTgt spid="19471">
                                            <p:txEl>
                                              <p:pRg st="2" end="2"/>
                                            </p:txEl>
                                          </p:spTgt>
                                        </p:tgtEl>
                                        <p:attrNameLst>
                                          <p:attrName>ppt_w</p:attrName>
                                        </p:attrNameLst>
                                      </p:cBhvr>
                                      <p:tavLst>
                                        <p:tav tm="0">
                                          <p:val>
                                            <p:strVal val="#ppt_w"/>
                                          </p:val>
                                        </p:tav>
                                        <p:tav tm="100000">
                                          <p:val>
                                            <p:strVal val="#ppt_w"/>
                                          </p:val>
                                        </p:tav>
                                      </p:tavLst>
                                    </p:anim>
                                    <p:anim calcmode="lin" valueType="num">
                                      <p:cBhvr>
                                        <p:cTn id="24" dur="500" fill="hold"/>
                                        <p:tgtEl>
                                          <p:spTgt spid="19471">
                                            <p:txEl>
                                              <p:pRg st="2" end="2"/>
                                            </p:txEl>
                                          </p:spTgt>
                                        </p:tgtEl>
                                        <p:attrNameLst>
                                          <p:attrName>ppt_h</p:attrName>
                                        </p:attrNameLst>
                                      </p:cBhvr>
                                      <p:tavLst>
                                        <p:tav tm="0">
                                          <p:val>
                                            <p:fltVal val="0"/>
                                          </p:val>
                                        </p:tav>
                                        <p:tav tm="100000">
                                          <p:val>
                                            <p:strVal val="#ppt_h"/>
                                          </p:val>
                                        </p:tav>
                                      </p:tavLst>
                                    </p:anim>
                                  </p:childTnLst>
                                </p:cTn>
                              </p:par>
                            </p:childTnLst>
                          </p:cTn>
                        </p:par>
                        <p:par>
                          <p:cTn id="25" fill="hold" nodeType="afterGroup">
                            <p:stCondLst>
                              <p:cond delay="1500"/>
                            </p:stCondLst>
                            <p:childTnLst>
                              <p:par>
                                <p:cTn id="26" presetID="17" presetClass="entr" presetSubtype="1" fill="hold" grpId="0" nodeType="afterEffect">
                                  <p:stCondLst>
                                    <p:cond delay="0"/>
                                  </p:stCondLst>
                                  <p:childTnLst>
                                    <p:set>
                                      <p:cBhvr>
                                        <p:cTn id="27" dur="1" fill="hold">
                                          <p:stCondLst>
                                            <p:cond delay="0"/>
                                          </p:stCondLst>
                                        </p:cTn>
                                        <p:tgtEl>
                                          <p:spTgt spid="19471">
                                            <p:txEl>
                                              <p:pRg st="3" end="3"/>
                                            </p:txEl>
                                          </p:spTgt>
                                        </p:tgtEl>
                                        <p:attrNameLst>
                                          <p:attrName>style.visibility</p:attrName>
                                        </p:attrNameLst>
                                      </p:cBhvr>
                                      <p:to>
                                        <p:strVal val="visible"/>
                                      </p:to>
                                    </p:set>
                                    <p:anim calcmode="lin" valueType="num">
                                      <p:cBhvr>
                                        <p:cTn id="28" dur="500" fill="hold"/>
                                        <p:tgtEl>
                                          <p:spTgt spid="19471">
                                            <p:txEl>
                                              <p:pRg st="3" end="3"/>
                                            </p:txEl>
                                          </p:spTgt>
                                        </p:tgtEl>
                                        <p:attrNameLst>
                                          <p:attrName>ppt_x</p:attrName>
                                        </p:attrNameLst>
                                      </p:cBhvr>
                                      <p:tavLst>
                                        <p:tav tm="0">
                                          <p:val>
                                            <p:strVal val="#ppt_x"/>
                                          </p:val>
                                        </p:tav>
                                        <p:tav tm="100000">
                                          <p:val>
                                            <p:strVal val="#ppt_x"/>
                                          </p:val>
                                        </p:tav>
                                      </p:tavLst>
                                    </p:anim>
                                    <p:anim calcmode="lin" valueType="num">
                                      <p:cBhvr>
                                        <p:cTn id="29" dur="500" fill="hold"/>
                                        <p:tgtEl>
                                          <p:spTgt spid="19471">
                                            <p:txEl>
                                              <p:pRg st="3" end="3"/>
                                            </p:txEl>
                                          </p:spTgt>
                                        </p:tgtEl>
                                        <p:attrNameLst>
                                          <p:attrName>ppt_y</p:attrName>
                                        </p:attrNameLst>
                                      </p:cBhvr>
                                      <p:tavLst>
                                        <p:tav tm="0">
                                          <p:val>
                                            <p:strVal val="#ppt_y-#ppt_h/2"/>
                                          </p:val>
                                        </p:tav>
                                        <p:tav tm="100000">
                                          <p:val>
                                            <p:strVal val="#ppt_y"/>
                                          </p:val>
                                        </p:tav>
                                      </p:tavLst>
                                    </p:anim>
                                    <p:anim calcmode="lin" valueType="num">
                                      <p:cBhvr>
                                        <p:cTn id="30" dur="500" fill="hold"/>
                                        <p:tgtEl>
                                          <p:spTgt spid="19471">
                                            <p:txEl>
                                              <p:pRg st="3" end="3"/>
                                            </p:txEl>
                                          </p:spTgt>
                                        </p:tgtEl>
                                        <p:attrNameLst>
                                          <p:attrName>ppt_w</p:attrName>
                                        </p:attrNameLst>
                                      </p:cBhvr>
                                      <p:tavLst>
                                        <p:tav tm="0">
                                          <p:val>
                                            <p:strVal val="#ppt_w"/>
                                          </p:val>
                                        </p:tav>
                                        <p:tav tm="100000">
                                          <p:val>
                                            <p:strVal val="#ppt_w"/>
                                          </p:val>
                                        </p:tav>
                                      </p:tavLst>
                                    </p:anim>
                                    <p:anim calcmode="lin" valueType="num">
                                      <p:cBhvr>
                                        <p:cTn id="31" dur="500" fill="hold"/>
                                        <p:tgtEl>
                                          <p:spTgt spid="19471">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1" grpId="0" build="p" autoUpdateAnimBg="0" advAuto="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4"/>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latin typeface="Arial Black" pitchFamily="34" charset="0"/>
              </a:rPr>
              <a:t> </a:t>
            </a:r>
            <a:r>
              <a:rPr lang="en-US" altLang="en-US" sz="2400">
                <a:solidFill>
                  <a:srgbClr val="006699"/>
                </a:solidFill>
                <a:latin typeface="Arial Black" pitchFamily="34" charset="0"/>
              </a:rPr>
              <a:t>Example 3b Continued</a:t>
            </a:r>
          </a:p>
        </p:txBody>
      </p:sp>
      <p:sp>
        <p:nvSpPr>
          <p:cNvPr id="41987" name="Text Box 5"/>
          <p:cNvSpPr txBox="1">
            <a:spLocks noChangeArrowheads="1"/>
          </p:cNvSpPr>
          <p:nvPr/>
        </p:nvSpPr>
        <p:spPr bwMode="auto">
          <a:xfrm>
            <a:off x="457200" y="1828800"/>
            <a:ext cx="1209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Check</a:t>
            </a:r>
          </a:p>
        </p:txBody>
      </p:sp>
      <p:sp>
        <p:nvSpPr>
          <p:cNvPr id="41988" name="Text Box 6"/>
          <p:cNvSpPr txBox="1">
            <a:spLocks noChangeArrowheads="1"/>
          </p:cNvSpPr>
          <p:nvPr/>
        </p:nvSpPr>
        <p:spPr bwMode="auto">
          <a:xfrm>
            <a:off x="1622425" y="1828800"/>
            <a:ext cx="67056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Graph </a:t>
            </a:r>
            <a:r>
              <a:rPr lang="en-US" altLang="en-US" sz="2400" i="1">
                <a:latin typeface="Verdana" pitchFamily="34" charset="0"/>
              </a:rPr>
              <a:t>f</a:t>
            </a:r>
            <a:r>
              <a:rPr lang="en-US" altLang="en-US" sz="2400">
                <a:latin typeface="Verdana" pitchFamily="34" charset="0"/>
              </a:rPr>
              <a:t>(</a:t>
            </a:r>
            <a:r>
              <a:rPr lang="en-US" altLang="en-US" sz="2400" i="1">
                <a:latin typeface="Verdana" pitchFamily="34" charset="0"/>
              </a:rPr>
              <a:t>x</a:t>
            </a:r>
            <a:r>
              <a:rPr lang="en-US" altLang="en-US" sz="2400">
                <a:latin typeface="Verdana" pitchFamily="34" charset="0"/>
              </a:rPr>
              <a:t>)=–2</a:t>
            </a:r>
            <a:r>
              <a:rPr lang="en-US" altLang="en-US" sz="2400" i="1">
                <a:latin typeface="Verdana" pitchFamily="34" charset="0"/>
              </a:rPr>
              <a:t>x</a:t>
            </a:r>
            <a:r>
              <a:rPr lang="en-US" altLang="en-US" sz="2400" baseline="30000">
                <a:latin typeface="Verdana" pitchFamily="34" charset="0"/>
              </a:rPr>
              <a:t>2</a:t>
            </a:r>
            <a:r>
              <a:rPr lang="en-US" altLang="en-US" sz="2400">
                <a:latin typeface="Verdana" pitchFamily="34" charset="0"/>
              </a:rPr>
              <a:t> – 4 on a graphing calculator. The graph and table support the answer.</a:t>
            </a:r>
          </a:p>
        </p:txBody>
      </p:sp>
      <p:pic>
        <p:nvPicPr>
          <p:cNvPr id="134151" name="Picture 7" descr="5-2CIO3B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3505200"/>
            <a:ext cx="3352800" cy="229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4152" name="Picture 8" descr="5-2CIO3B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3505200"/>
            <a:ext cx="3352800" cy="229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34151"/>
                                        </p:tgtEl>
                                        <p:attrNameLst>
                                          <p:attrName>style.visibility</p:attrName>
                                        </p:attrNameLst>
                                      </p:cBhvr>
                                      <p:to>
                                        <p:strVal val="visible"/>
                                      </p:to>
                                    </p:set>
                                    <p:animEffect transition="in" filter="blinds(horizontal)">
                                      <p:cBhvr>
                                        <p:cTn id="7" dur="500"/>
                                        <p:tgtEl>
                                          <p:spTgt spid="134151"/>
                                        </p:tgtEl>
                                      </p:cBhvr>
                                    </p:animEffect>
                                  </p:childTnLst>
                                </p:cTn>
                              </p:par>
                            </p:childTnLst>
                          </p:cTn>
                        </p:par>
                        <p:par>
                          <p:cTn id="8" fill="hold" nodeType="afterGroup">
                            <p:stCondLst>
                              <p:cond delay="500"/>
                            </p:stCondLst>
                            <p:childTnLst>
                              <p:par>
                                <p:cTn id="9" presetID="3" presetClass="entr" presetSubtype="10" fill="hold" nodeType="afterEffect">
                                  <p:stCondLst>
                                    <p:cond delay="0"/>
                                  </p:stCondLst>
                                  <p:childTnLst>
                                    <p:set>
                                      <p:cBhvr>
                                        <p:cTn id="10" dur="1" fill="hold">
                                          <p:stCondLst>
                                            <p:cond delay="0"/>
                                          </p:stCondLst>
                                        </p:cTn>
                                        <p:tgtEl>
                                          <p:spTgt spid="134152"/>
                                        </p:tgtEl>
                                        <p:attrNameLst>
                                          <p:attrName>style.visibility</p:attrName>
                                        </p:attrNameLst>
                                      </p:cBhvr>
                                      <p:to>
                                        <p:strVal val="visible"/>
                                      </p:to>
                                    </p:set>
                                    <p:animEffect transition="in" filter="blinds(horizontal)">
                                      <p:cBhvr>
                                        <p:cTn id="11" dur="500"/>
                                        <p:tgtEl>
                                          <p:spTgt spid="1341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2"/>
          <p:cNvSpPr txBox="1">
            <a:spLocks noChangeArrowheads="1"/>
          </p:cNvSpPr>
          <p:nvPr/>
        </p:nvSpPr>
        <p:spPr bwMode="auto">
          <a:xfrm>
            <a:off x="296863" y="1860550"/>
            <a:ext cx="8237537"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latin typeface="Verdana" pitchFamily="34" charset="0"/>
              </a:rPr>
              <a:t>The average height </a:t>
            </a:r>
            <a:r>
              <a:rPr lang="en-US" altLang="en-US" sz="2400" b="1" i="1">
                <a:latin typeface="Verdana" pitchFamily="34" charset="0"/>
              </a:rPr>
              <a:t>h</a:t>
            </a:r>
            <a:r>
              <a:rPr lang="en-US" altLang="en-US" sz="2400" b="1">
                <a:latin typeface="Verdana" pitchFamily="34" charset="0"/>
              </a:rPr>
              <a:t> in centimeters of a certain type of grain can be modeled by the function </a:t>
            </a:r>
            <a:r>
              <a:rPr lang="en-US" altLang="en-US" sz="2400" b="1" i="1">
                <a:latin typeface="Verdana" pitchFamily="34" charset="0"/>
              </a:rPr>
              <a:t>h</a:t>
            </a:r>
            <a:r>
              <a:rPr lang="en-US" altLang="en-US" sz="2400" b="1">
                <a:latin typeface="Verdana" pitchFamily="34" charset="0"/>
              </a:rPr>
              <a:t>(</a:t>
            </a:r>
            <a:r>
              <a:rPr lang="en-US" altLang="en-US" sz="2400" b="1" i="1">
                <a:latin typeface="Verdana" pitchFamily="34" charset="0"/>
              </a:rPr>
              <a:t>r</a:t>
            </a:r>
            <a:r>
              <a:rPr lang="en-US" altLang="en-US" sz="2400" b="1">
                <a:latin typeface="Verdana" pitchFamily="34" charset="0"/>
              </a:rPr>
              <a:t>) = 0.024</a:t>
            </a:r>
            <a:r>
              <a:rPr lang="en-US" altLang="en-US" sz="2400" b="1" i="1">
                <a:latin typeface="Verdana" pitchFamily="34" charset="0"/>
              </a:rPr>
              <a:t>r</a:t>
            </a:r>
            <a:r>
              <a:rPr lang="en-US" altLang="en-US" sz="2400" b="1" baseline="30000">
                <a:latin typeface="Verdana" pitchFamily="34" charset="0"/>
              </a:rPr>
              <a:t>2 </a:t>
            </a:r>
            <a:r>
              <a:rPr lang="en-US" altLang="en-US" sz="2400" b="1">
                <a:latin typeface="Verdana" pitchFamily="34" charset="0"/>
              </a:rPr>
              <a:t>– 1.28</a:t>
            </a:r>
            <a:r>
              <a:rPr lang="en-US" altLang="en-US" sz="2400" b="1" i="1">
                <a:latin typeface="Verdana" pitchFamily="34" charset="0"/>
              </a:rPr>
              <a:t>r </a:t>
            </a:r>
            <a:r>
              <a:rPr lang="en-US" altLang="en-US" sz="2400" b="1">
                <a:latin typeface="Verdana" pitchFamily="34" charset="0"/>
              </a:rPr>
              <a:t>+ 33.6, where </a:t>
            </a:r>
            <a:r>
              <a:rPr lang="en-US" altLang="en-US" sz="2400" b="1" i="1">
                <a:latin typeface="Verdana" pitchFamily="34" charset="0"/>
              </a:rPr>
              <a:t>r</a:t>
            </a:r>
            <a:r>
              <a:rPr lang="en-US" altLang="en-US" sz="2400" b="1">
                <a:latin typeface="Verdana" pitchFamily="34" charset="0"/>
              </a:rPr>
              <a:t> is the distance in centimeters between the rows in which the grain is planted. Based on this model, what is the minimum average height of the grain, and what is the row spacing that results in this height?</a:t>
            </a:r>
          </a:p>
        </p:txBody>
      </p:sp>
      <p:sp>
        <p:nvSpPr>
          <p:cNvPr id="43011" name="Text Box 3"/>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4: Agricultural Application</a:t>
            </a:r>
            <a:endParaRPr lang="en-US" altLang="en-US" sz="2600">
              <a:solidFill>
                <a:schemeClr val="accent2"/>
              </a:solidFill>
              <a:latin typeface="Arial MT Bl" charset="0"/>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Text Box 4"/>
          <p:cNvSpPr txBox="1">
            <a:spLocks noChangeArrowheads="1"/>
          </p:cNvSpPr>
          <p:nvPr/>
        </p:nvSpPr>
        <p:spPr bwMode="auto">
          <a:xfrm>
            <a:off x="381000" y="1828800"/>
            <a:ext cx="7861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minimum value will be at the vertex (</a:t>
            </a:r>
            <a:r>
              <a:rPr lang="en-US" altLang="en-US" sz="2400" i="1">
                <a:latin typeface="Verdana" pitchFamily="34" charset="0"/>
              </a:rPr>
              <a:t>r</a:t>
            </a:r>
            <a:r>
              <a:rPr lang="en-US" altLang="en-US" sz="2400">
                <a:latin typeface="Verdana" pitchFamily="34" charset="0"/>
              </a:rPr>
              <a:t>, </a:t>
            </a:r>
            <a:r>
              <a:rPr lang="en-US" altLang="en-US" sz="2400" i="1">
                <a:latin typeface="Verdana" pitchFamily="34" charset="0"/>
              </a:rPr>
              <a:t>h</a:t>
            </a:r>
            <a:r>
              <a:rPr lang="en-US" altLang="en-US" sz="2400">
                <a:latin typeface="Verdana" pitchFamily="34" charset="0"/>
              </a:rPr>
              <a:t>(</a:t>
            </a:r>
            <a:r>
              <a:rPr lang="en-US" altLang="en-US" sz="2400" i="1">
                <a:latin typeface="Verdana" pitchFamily="34" charset="0"/>
              </a:rPr>
              <a:t>r</a:t>
            </a:r>
            <a:r>
              <a:rPr lang="en-US" altLang="en-US" sz="2400">
                <a:latin typeface="Verdana" pitchFamily="34" charset="0"/>
              </a:rPr>
              <a:t>)).</a:t>
            </a:r>
          </a:p>
        </p:txBody>
      </p:sp>
      <p:sp>
        <p:nvSpPr>
          <p:cNvPr id="53253" name="Text Box 5"/>
          <p:cNvSpPr txBox="1">
            <a:spLocks noChangeArrowheads="1"/>
          </p:cNvSpPr>
          <p:nvPr/>
        </p:nvSpPr>
        <p:spPr bwMode="auto">
          <a:xfrm>
            <a:off x="669925" y="2635250"/>
            <a:ext cx="84740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Step 1</a:t>
            </a:r>
            <a:r>
              <a:rPr lang="en-US" altLang="en-US" sz="2400">
                <a:latin typeface="Verdana" pitchFamily="34" charset="0"/>
              </a:rPr>
              <a:t> Find the </a:t>
            </a:r>
            <a:r>
              <a:rPr lang="en-US" altLang="en-US" sz="2400" i="1">
                <a:latin typeface="Verdana" pitchFamily="34" charset="0"/>
              </a:rPr>
              <a:t>r</a:t>
            </a:r>
            <a:r>
              <a:rPr lang="en-US" altLang="en-US" sz="2400">
                <a:latin typeface="Verdana" pitchFamily="34" charset="0"/>
              </a:rPr>
              <a:t>-value of the vertex using </a:t>
            </a:r>
            <a:br>
              <a:rPr lang="en-US" altLang="en-US" sz="2400">
                <a:latin typeface="Verdana" pitchFamily="34" charset="0"/>
              </a:rPr>
            </a:br>
            <a:r>
              <a:rPr lang="en-US" altLang="en-US" sz="2400">
                <a:latin typeface="Verdana" pitchFamily="34" charset="0"/>
              </a:rPr>
              <a:t>           </a:t>
            </a:r>
            <a:r>
              <a:rPr lang="en-US" altLang="en-US" sz="2400" i="1">
                <a:latin typeface="Verdana" pitchFamily="34" charset="0"/>
              </a:rPr>
              <a:t>a </a:t>
            </a:r>
            <a:r>
              <a:rPr lang="en-US" altLang="en-US" sz="2400">
                <a:latin typeface="Verdana" pitchFamily="34" charset="0"/>
              </a:rPr>
              <a:t>= 0.024 and </a:t>
            </a:r>
            <a:r>
              <a:rPr lang="en-US" altLang="en-US" sz="2400" i="1">
                <a:latin typeface="Verdana" pitchFamily="34" charset="0"/>
              </a:rPr>
              <a:t>b </a:t>
            </a:r>
            <a:r>
              <a:rPr lang="en-US" altLang="en-US" sz="2400">
                <a:latin typeface="Verdana" pitchFamily="34" charset="0"/>
              </a:rPr>
              <a:t>= –1.28.</a:t>
            </a:r>
          </a:p>
        </p:txBody>
      </p:sp>
      <p:sp>
        <p:nvSpPr>
          <p:cNvPr id="44036" name="Text Box 16"/>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4 Continued</a:t>
            </a:r>
            <a:endParaRPr lang="en-US" altLang="en-US" sz="2600">
              <a:solidFill>
                <a:schemeClr val="accent2"/>
              </a:solidFill>
              <a:latin typeface="Arial MT Bl" charset="0"/>
            </a:endParaRPr>
          </a:p>
        </p:txBody>
      </p:sp>
      <p:graphicFrame>
        <p:nvGraphicFramePr>
          <p:cNvPr id="44037" name="Object 17"/>
          <p:cNvGraphicFramePr>
            <a:graphicFrameLocks noChangeAspect="1"/>
          </p:cNvGraphicFramePr>
          <p:nvPr/>
        </p:nvGraphicFramePr>
        <p:xfrm>
          <a:off x="2940050" y="1363663"/>
          <a:ext cx="165100" cy="279400"/>
        </p:xfrm>
        <a:graphic>
          <a:graphicData uri="http://schemas.openxmlformats.org/presentationml/2006/ole">
            <mc:AlternateContent xmlns:mc="http://schemas.openxmlformats.org/markup-compatibility/2006">
              <mc:Choice xmlns:v="urn:schemas-microsoft-com:vml" Requires="v">
                <p:oleObj spid="_x0000_s44039" name="Equation" r:id="rId4" imgW="165028" imgH="279279" progId="Equation.DSMT4">
                  <p:embed/>
                </p:oleObj>
              </mc:Choice>
              <mc:Fallback>
                <p:oleObj name="Equation" r:id="rId4" imgW="165028" imgH="279279" progId="Equation.DSMT4">
                  <p:embed/>
                  <p:pic>
                    <p:nvPicPr>
                      <p:cNvPr id="0" name="Object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40050" y="1363663"/>
                        <a:ext cx="165100" cy="279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53275" name="Picture 27" descr="5-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86000" y="3829050"/>
            <a:ext cx="4438650"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53252"/>
                                        </p:tgtEl>
                                        <p:attrNameLst>
                                          <p:attrName>style.visibility</p:attrName>
                                        </p:attrNameLst>
                                      </p:cBhvr>
                                      <p:to>
                                        <p:strVal val="visible"/>
                                      </p:to>
                                    </p:set>
                                    <p:animEffect transition="in" filter="box(in)">
                                      <p:cBhvr>
                                        <p:cTn id="7" dur="500"/>
                                        <p:tgtEl>
                                          <p:spTgt spid="5325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3253"/>
                                        </p:tgtEl>
                                        <p:attrNameLst>
                                          <p:attrName>style.visibility</p:attrName>
                                        </p:attrNameLst>
                                      </p:cBhvr>
                                      <p:to>
                                        <p:strVal val="visible"/>
                                      </p:to>
                                    </p:set>
                                    <p:animEffect transition="in" filter="box(in)">
                                      <p:cBhvr>
                                        <p:cTn id="12" dur="500"/>
                                        <p:tgtEl>
                                          <p:spTgt spid="53253"/>
                                        </p:tgtEl>
                                      </p:cBhvr>
                                    </p:animEffect>
                                  </p:childTnLst>
                                </p:cTn>
                              </p:par>
                            </p:childTnLst>
                          </p:cTn>
                        </p:par>
                        <p:par>
                          <p:cTn id="13" fill="hold" nodeType="afterGroup">
                            <p:stCondLst>
                              <p:cond delay="500"/>
                            </p:stCondLst>
                            <p:childTnLst>
                              <p:par>
                                <p:cTn id="14" presetID="2" presetClass="entr" presetSubtype="4" fill="hold" nodeType="afterEffect">
                                  <p:stCondLst>
                                    <p:cond delay="0"/>
                                  </p:stCondLst>
                                  <p:childTnLst>
                                    <p:set>
                                      <p:cBhvr>
                                        <p:cTn id="15" dur="1" fill="hold">
                                          <p:stCondLst>
                                            <p:cond delay="0"/>
                                          </p:stCondLst>
                                        </p:cTn>
                                        <p:tgtEl>
                                          <p:spTgt spid="53275"/>
                                        </p:tgtEl>
                                        <p:attrNameLst>
                                          <p:attrName>style.visibility</p:attrName>
                                        </p:attrNameLst>
                                      </p:cBhvr>
                                      <p:to>
                                        <p:strVal val="visible"/>
                                      </p:to>
                                    </p:set>
                                    <p:anim calcmode="lin" valueType="num">
                                      <p:cBhvr additive="base">
                                        <p:cTn id="16" dur="500" fill="hold"/>
                                        <p:tgtEl>
                                          <p:spTgt spid="53275"/>
                                        </p:tgtEl>
                                        <p:attrNameLst>
                                          <p:attrName>ppt_x</p:attrName>
                                        </p:attrNameLst>
                                      </p:cBhvr>
                                      <p:tavLst>
                                        <p:tav tm="0">
                                          <p:val>
                                            <p:strVal val="#ppt_x"/>
                                          </p:val>
                                        </p:tav>
                                        <p:tav tm="100000">
                                          <p:val>
                                            <p:strVal val="#ppt_x"/>
                                          </p:val>
                                        </p:tav>
                                      </p:tavLst>
                                    </p:anim>
                                    <p:anim calcmode="lin" valueType="num">
                                      <p:cBhvr additive="base">
                                        <p:cTn id="17" dur="500" fill="hold"/>
                                        <p:tgtEl>
                                          <p:spTgt spid="5327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2" grpId="0"/>
      <p:bldP spid="53253"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0" name="Text Box 4"/>
          <p:cNvSpPr txBox="1">
            <a:spLocks noChangeArrowheads="1"/>
          </p:cNvSpPr>
          <p:nvPr/>
        </p:nvSpPr>
        <p:spPr bwMode="auto">
          <a:xfrm>
            <a:off x="685800" y="1828800"/>
            <a:ext cx="8001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Step 2</a:t>
            </a:r>
            <a:r>
              <a:rPr lang="en-US" altLang="en-US" sz="2400">
                <a:latin typeface="Verdana" pitchFamily="34" charset="0"/>
              </a:rPr>
              <a:t> Substitute this </a:t>
            </a:r>
            <a:r>
              <a:rPr lang="en-US" altLang="en-US" sz="2400" i="1">
                <a:latin typeface="Verdana" pitchFamily="34" charset="0"/>
              </a:rPr>
              <a:t>r</a:t>
            </a:r>
            <a:r>
              <a:rPr lang="en-US" altLang="en-US" sz="2400">
                <a:latin typeface="Verdana" pitchFamily="34" charset="0"/>
              </a:rPr>
              <a:t>-value into </a:t>
            </a:r>
            <a:r>
              <a:rPr lang="en-US" altLang="en-US" sz="2400" i="1">
                <a:latin typeface="Verdana" pitchFamily="34" charset="0"/>
              </a:rPr>
              <a:t>h</a:t>
            </a:r>
            <a:r>
              <a:rPr lang="en-US" altLang="en-US" sz="2400">
                <a:latin typeface="Verdana" pitchFamily="34" charset="0"/>
              </a:rPr>
              <a:t> to find the</a:t>
            </a:r>
            <a:br>
              <a:rPr lang="en-US" altLang="en-US" sz="2400">
                <a:latin typeface="Verdana" pitchFamily="34" charset="0"/>
              </a:rPr>
            </a:br>
            <a:r>
              <a:rPr lang="en-US" altLang="en-US" sz="2400">
                <a:latin typeface="Verdana" pitchFamily="34" charset="0"/>
              </a:rPr>
              <a:t>           corresponding minimum, </a:t>
            </a:r>
            <a:r>
              <a:rPr lang="en-US" altLang="en-US" sz="2400" i="1">
                <a:latin typeface="Verdana" pitchFamily="34" charset="0"/>
              </a:rPr>
              <a:t>h</a:t>
            </a:r>
            <a:r>
              <a:rPr lang="en-US" altLang="en-US" sz="2400">
                <a:latin typeface="Verdana" pitchFamily="34" charset="0"/>
              </a:rPr>
              <a:t>(</a:t>
            </a:r>
            <a:r>
              <a:rPr lang="en-US" altLang="en-US" sz="2400" i="1">
                <a:latin typeface="Verdana" pitchFamily="34" charset="0"/>
              </a:rPr>
              <a:t>r</a:t>
            </a:r>
            <a:r>
              <a:rPr lang="en-US" altLang="en-US" sz="2400">
                <a:latin typeface="Verdana" pitchFamily="34" charset="0"/>
              </a:rPr>
              <a:t>).</a:t>
            </a:r>
          </a:p>
        </p:txBody>
      </p:sp>
      <p:sp>
        <p:nvSpPr>
          <p:cNvPr id="80901" name="Text Box 5"/>
          <p:cNvSpPr txBox="1">
            <a:spLocks noChangeArrowheads="1"/>
          </p:cNvSpPr>
          <p:nvPr/>
        </p:nvSpPr>
        <p:spPr bwMode="auto">
          <a:xfrm>
            <a:off x="533400" y="5692775"/>
            <a:ext cx="85486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minimum height of the grain is about 16.5 cm planted at 26.7 cm apart.</a:t>
            </a:r>
          </a:p>
        </p:txBody>
      </p:sp>
      <p:sp>
        <p:nvSpPr>
          <p:cNvPr id="80902" name="Text Box 6"/>
          <p:cNvSpPr txBox="1">
            <a:spLocks noChangeArrowheads="1"/>
          </p:cNvSpPr>
          <p:nvPr/>
        </p:nvSpPr>
        <p:spPr bwMode="auto">
          <a:xfrm>
            <a:off x="533400" y="3124200"/>
            <a:ext cx="49990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h</a:t>
            </a:r>
            <a:r>
              <a:rPr lang="en-US" altLang="en-US" sz="2400">
                <a:latin typeface="Verdana" pitchFamily="34" charset="0"/>
              </a:rPr>
              <a:t>(</a:t>
            </a:r>
            <a:r>
              <a:rPr lang="en-US" altLang="en-US" sz="2400" i="1">
                <a:latin typeface="Verdana" pitchFamily="34" charset="0"/>
              </a:rPr>
              <a:t>r</a:t>
            </a:r>
            <a:r>
              <a:rPr lang="en-US" altLang="en-US" sz="2400">
                <a:latin typeface="Verdana" pitchFamily="34" charset="0"/>
              </a:rPr>
              <a:t>) = 0.024</a:t>
            </a:r>
            <a:r>
              <a:rPr lang="en-US" altLang="en-US" sz="2400" i="1">
                <a:latin typeface="Verdana" pitchFamily="34" charset="0"/>
              </a:rPr>
              <a:t>r</a:t>
            </a:r>
            <a:r>
              <a:rPr lang="en-US" altLang="en-US" sz="2400" baseline="30000">
                <a:latin typeface="Verdana" pitchFamily="34" charset="0"/>
              </a:rPr>
              <a:t>2</a:t>
            </a:r>
            <a:r>
              <a:rPr lang="en-US" altLang="en-US" sz="2400">
                <a:latin typeface="Verdana" pitchFamily="34" charset="0"/>
              </a:rPr>
              <a:t> – 1.28</a:t>
            </a:r>
            <a:r>
              <a:rPr lang="en-US" altLang="en-US" sz="2400" i="1">
                <a:latin typeface="Verdana" pitchFamily="34" charset="0"/>
              </a:rPr>
              <a:t>r</a:t>
            </a:r>
            <a:r>
              <a:rPr lang="en-US" altLang="en-US" sz="2400">
                <a:latin typeface="Verdana" pitchFamily="34" charset="0"/>
              </a:rPr>
              <a:t> + 33.6  </a:t>
            </a:r>
          </a:p>
        </p:txBody>
      </p:sp>
      <p:sp>
        <p:nvSpPr>
          <p:cNvPr id="80903" name="Text Box 7"/>
          <p:cNvSpPr txBox="1">
            <a:spLocks noChangeArrowheads="1"/>
          </p:cNvSpPr>
          <p:nvPr/>
        </p:nvSpPr>
        <p:spPr bwMode="auto">
          <a:xfrm>
            <a:off x="533400" y="4114800"/>
            <a:ext cx="78184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h</a:t>
            </a:r>
            <a:r>
              <a:rPr lang="en-US" altLang="en-US" sz="2400">
                <a:solidFill>
                  <a:srgbClr val="FF0000"/>
                </a:solidFill>
                <a:latin typeface="Verdana" pitchFamily="34" charset="0"/>
              </a:rPr>
              <a:t>(26.67)</a:t>
            </a:r>
            <a:r>
              <a:rPr lang="en-US" altLang="en-US" sz="2400">
                <a:latin typeface="Verdana" pitchFamily="34" charset="0"/>
              </a:rPr>
              <a:t> = 0.024</a:t>
            </a:r>
            <a:r>
              <a:rPr lang="en-US" altLang="en-US" sz="2400">
                <a:solidFill>
                  <a:srgbClr val="FF0000"/>
                </a:solidFill>
                <a:latin typeface="Verdana" pitchFamily="34" charset="0"/>
              </a:rPr>
              <a:t>(26.67)</a:t>
            </a:r>
            <a:r>
              <a:rPr lang="en-US" altLang="en-US" sz="2400" baseline="30000">
                <a:latin typeface="Verdana" pitchFamily="34" charset="0"/>
              </a:rPr>
              <a:t>2</a:t>
            </a:r>
            <a:r>
              <a:rPr lang="en-US" altLang="en-US" sz="2400">
                <a:latin typeface="Verdana" pitchFamily="34" charset="0"/>
              </a:rPr>
              <a:t> – 1.28</a:t>
            </a:r>
            <a:r>
              <a:rPr lang="en-US" altLang="en-US" sz="2400">
                <a:solidFill>
                  <a:srgbClr val="FF0000"/>
                </a:solidFill>
                <a:latin typeface="Verdana" pitchFamily="34" charset="0"/>
              </a:rPr>
              <a:t>(26.67)</a:t>
            </a:r>
            <a:r>
              <a:rPr lang="en-US" altLang="en-US" sz="2400">
                <a:latin typeface="Verdana" pitchFamily="34" charset="0"/>
              </a:rPr>
              <a:t> + 33.6  </a:t>
            </a:r>
          </a:p>
        </p:txBody>
      </p:sp>
      <p:sp>
        <p:nvSpPr>
          <p:cNvPr id="80904" name="Text Box 8"/>
          <p:cNvSpPr txBox="1">
            <a:spLocks noChangeArrowheads="1"/>
          </p:cNvSpPr>
          <p:nvPr/>
        </p:nvSpPr>
        <p:spPr bwMode="auto">
          <a:xfrm>
            <a:off x="749300" y="4953000"/>
            <a:ext cx="29130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h</a:t>
            </a:r>
            <a:r>
              <a:rPr lang="en-US" altLang="en-US" sz="2400">
                <a:latin typeface="Verdana" pitchFamily="34" charset="0"/>
              </a:rPr>
              <a:t>(26.67) ≈ 16.5  </a:t>
            </a:r>
          </a:p>
        </p:txBody>
      </p:sp>
      <p:sp>
        <p:nvSpPr>
          <p:cNvPr id="45063" name="Text Box 12"/>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4 Continued</a:t>
            </a:r>
            <a:endParaRPr lang="en-US" altLang="en-US" sz="2600">
              <a:solidFill>
                <a:schemeClr val="accent2"/>
              </a:solidFill>
              <a:latin typeface="Arial MT Bl" charset="0"/>
            </a:endParaRPr>
          </a:p>
        </p:txBody>
      </p:sp>
      <p:sp>
        <p:nvSpPr>
          <p:cNvPr id="80909" name="Text Box 13"/>
          <p:cNvSpPr txBox="1">
            <a:spLocks noChangeArrowheads="1"/>
          </p:cNvSpPr>
          <p:nvPr/>
        </p:nvSpPr>
        <p:spPr bwMode="auto">
          <a:xfrm>
            <a:off x="5638800" y="3124200"/>
            <a:ext cx="2971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000" i="1">
                <a:solidFill>
                  <a:srgbClr val="3333FF"/>
                </a:solidFill>
              </a:rPr>
              <a:t>Substitute 26.67 for r.</a:t>
            </a:r>
          </a:p>
        </p:txBody>
      </p:sp>
      <p:sp>
        <p:nvSpPr>
          <p:cNvPr id="80910" name="Text Box 14"/>
          <p:cNvSpPr txBox="1">
            <a:spLocks noChangeArrowheads="1"/>
          </p:cNvSpPr>
          <p:nvPr/>
        </p:nvSpPr>
        <p:spPr bwMode="auto">
          <a:xfrm>
            <a:off x="5410200" y="4972050"/>
            <a:ext cx="2971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000" i="1">
                <a:solidFill>
                  <a:srgbClr val="3333FF"/>
                </a:solidFill>
              </a:rPr>
              <a:t>Use a calculator.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80900"/>
                                        </p:tgtEl>
                                        <p:attrNameLst>
                                          <p:attrName>style.visibility</p:attrName>
                                        </p:attrNameLst>
                                      </p:cBhvr>
                                      <p:to>
                                        <p:strVal val="visible"/>
                                      </p:to>
                                    </p:set>
                                    <p:animEffect transition="in" filter="blinds(horizontal)">
                                      <p:cBhvr>
                                        <p:cTn id="7" dur="500"/>
                                        <p:tgtEl>
                                          <p:spTgt spid="8090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0909"/>
                                        </p:tgtEl>
                                        <p:attrNameLst>
                                          <p:attrName>style.visibility</p:attrName>
                                        </p:attrNameLst>
                                      </p:cBhvr>
                                      <p:to>
                                        <p:strVal val="visible"/>
                                      </p:to>
                                    </p:set>
                                    <p:animEffect transition="in" filter="blinds(horizontal)">
                                      <p:cBhvr>
                                        <p:cTn id="12" dur="500"/>
                                        <p:tgtEl>
                                          <p:spTgt spid="80909"/>
                                        </p:tgtEl>
                                      </p:cBhvr>
                                    </p:animEffect>
                                  </p:childTnLst>
                                </p:cTn>
                              </p:par>
                            </p:childTnLst>
                          </p:cTn>
                        </p:par>
                        <p:par>
                          <p:cTn id="13" fill="hold" nodeType="afterGroup">
                            <p:stCondLst>
                              <p:cond delay="500"/>
                            </p:stCondLst>
                            <p:childTnLst>
                              <p:par>
                                <p:cTn id="14" presetID="3" presetClass="entr" presetSubtype="10" fill="hold" grpId="0" nodeType="afterEffect">
                                  <p:stCondLst>
                                    <p:cond delay="0"/>
                                  </p:stCondLst>
                                  <p:childTnLst>
                                    <p:set>
                                      <p:cBhvr>
                                        <p:cTn id="15" dur="1" fill="hold">
                                          <p:stCondLst>
                                            <p:cond delay="0"/>
                                          </p:stCondLst>
                                        </p:cTn>
                                        <p:tgtEl>
                                          <p:spTgt spid="80902"/>
                                        </p:tgtEl>
                                        <p:attrNameLst>
                                          <p:attrName>style.visibility</p:attrName>
                                        </p:attrNameLst>
                                      </p:cBhvr>
                                      <p:to>
                                        <p:strVal val="visible"/>
                                      </p:to>
                                    </p:set>
                                    <p:animEffect transition="in" filter="blinds(horizontal)">
                                      <p:cBhvr>
                                        <p:cTn id="16" dur="500"/>
                                        <p:tgtEl>
                                          <p:spTgt spid="80902"/>
                                        </p:tgtEl>
                                      </p:cBhvr>
                                    </p:animEffect>
                                  </p:childTnLst>
                                </p:cTn>
                              </p:par>
                            </p:childTnLst>
                          </p:cTn>
                        </p:par>
                        <p:par>
                          <p:cTn id="17" fill="hold" nodeType="afterGroup">
                            <p:stCondLst>
                              <p:cond delay="1000"/>
                            </p:stCondLst>
                            <p:childTnLst>
                              <p:par>
                                <p:cTn id="18" presetID="4" presetClass="entr" presetSubtype="16" fill="hold" grpId="0" nodeType="afterEffect">
                                  <p:stCondLst>
                                    <p:cond delay="0"/>
                                  </p:stCondLst>
                                  <p:childTnLst>
                                    <p:set>
                                      <p:cBhvr>
                                        <p:cTn id="19" dur="1" fill="hold">
                                          <p:stCondLst>
                                            <p:cond delay="0"/>
                                          </p:stCondLst>
                                        </p:cTn>
                                        <p:tgtEl>
                                          <p:spTgt spid="80903"/>
                                        </p:tgtEl>
                                        <p:attrNameLst>
                                          <p:attrName>style.visibility</p:attrName>
                                        </p:attrNameLst>
                                      </p:cBhvr>
                                      <p:to>
                                        <p:strVal val="visible"/>
                                      </p:to>
                                    </p:set>
                                    <p:animEffect transition="in" filter="box(in)">
                                      <p:cBhvr>
                                        <p:cTn id="20" dur="500"/>
                                        <p:tgtEl>
                                          <p:spTgt spid="80903"/>
                                        </p:tgtEl>
                                      </p:cBhvr>
                                    </p:animEffect>
                                  </p:childTnLst>
                                </p:cTn>
                              </p:par>
                            </p:childTnLst>
                          </p:cTn>
                        </p:par>
                        <p:par>
                          <p:cTn id="21" fill="hold" nodeType="afterGroup">
                            <p:stCondLst>
                              <p:cond delay="1500"/>
                            </p:stCondLst>
                            <p:childTnLst>
                              <p:par>
                                <p:cTn id="22" presetID="4" presetClass="entr" presetSubtype="16" fill="hold" grpId="0" nodeType="afterEffect">
                                  <p:stCondLst>
                                    <p:cond delay="0"/>
                                  </p:stCondLst>
                                  <p:childTnLst>
                                    <p:set>
                                      <p:cBhvr>
                                        <p:cTn id="23" dur="1" fill="hold">
                                          <p:stCondLst>
                                            <p:cond delay="0"/>
                                          </p:stCondLst>
                                        </p:cTn>
                                        <p:tgtEl>
                                          <p:spTgt spid="80910"/>
                                        </p:tgtEl>
                                        <p:attrNameLst>
                                          <p:attrName>style.visibility</p:attrName>
                                        </p:attrNameLst>
                                      </p:cBhvr>
                                      <p:to>
                                        <p:strVal val="visible"/>
                                      </p:to>
                                    </p:set>
                                    <p:animEffect transition="in" filter="box(in)">
                                      <p:cBhvr>
                                        <p:cTn id="24" dur="500"/>
                                        <p:tgtEl>
                                          <p:spTgt spid="80910"/>
                                        </p:tgtEl>
                                      </p:cBhvr>
                                    </p:animEffect>
                                  </p:childTnLst>
                                </p:cTn>
                              </p:par>
                            </p:childTnLst>
                          </p:cTn>
                        </p:par>
                        <p:par>
                          <p:cTn id="25" fill="hold" nodeType="afterGroup">
                            <p:stCondLst>
                              <p:cond delay="2000"/>
                            </p:stCondLst>
                            <p:childTnLst>
                              <p:par>
                                <p:cTn id="26" presetID="9" presetClass="entr" presetSubtype="0" fill="hold" grpId="0" nodeType="afterEffect">
                                  <p:stCondLst>
                                    <p:cond delay="0"/>
                                  </p:stCondLst>
                                  <p:childTnLst>
                                    <p:set>
                                      <p:cBhvr>
                                        <p:cTn id="27" dur="1" fill="hold">
                                          <p:stCondLst>
                                            <p:cond delay="0"/>
                                          </p:stCondLst>
                                        </p:cTn>
                                        <p:tgtEl>
                                          <p:spTgt spid="80904"/>
                                        </p:tgtEl>
                                        <p:attrNameLst>
                                          <p:attrName>style.visibility</p:attrName>
                                        </p:attrNameLst>
                                      </p:cBhvr>
                                      <p:to>
                                        <p:strVal val="visible"/>
                                      </p:to>
                                    </p:set>
                                    <p:animEffect transition="in" filter="dissolve">
                                      <p:cBhvr>
                                        <p:cTn id="28" dur="500"/>
                                        <p:tgtEl>
                                          <p:spTgt spid="80904"/>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2" presetClass="entr" presetSubtype="4" fill="hold" grpId="0" nodeType="clickEffect">
                                  <p:stCondLst>
                                    <p:cond delay="0"/>
                                  </p:stCondLst>
                                  <p:childTnLst>
                                    <p:set>
                                      <p:cBhvr>
                                        <p:cTn id="32" dur="1" fill="hold">
                                          <p:stCondLst>
                                            <p:cond delay="0"/>
                                          </p:stCondLst>
                                        </p:cTn>
                                        <p:tgtEl>
                                          <p:spTgt spid="80901"/>
                                        </p:tgtEl>
                                        <p:attrNameLst>
                                          <p:attrName>style.visibility</p:attrName>
                                        </p:attrNameLst>
                                      </p:cBhvr>
                                      <p:to>
                                        <p:strVal val="visible"/>
                                      </p:to>
                                    </p:set>
                                    <p:animEffect transition="in" filter="slide(fromBottom)">
                                      <p:cBhvr>
                                        <p:cTn id="33" dur="500"/>
                                        <p:tgtEl>
                                          <p:spTgt spid="809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00" grpId="0"/>
      <p:bldP spid="80901" grpId="0"/>
      <p:bldP spid="80902" grpId="0"/>
      <p:bldP spid="80903" grpId="0"/>
      <p:bldP spid="80904" grpId="0"/>
      <p:bldP spid="80909" grpId="0"/>
      <p:bldP spid="80910"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Box 4"/>
          <p:cNvSpPr txBox="1">
            <a:spLocks noChangeArrowheads="1"/>
          </p:cNvSpPr>
          <p:nvPr/>
        </p:nvSpPr>
        <p:spPr bwMode="auto">
          <a:xfrm>
            <a:off x="533400" y="1219200"/>
            <a:ext cx="76962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20700" indent="-5207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latin typeface="Verdana" pitchFamily="34" charset="0"/>
              </a:rPr>
              <a:t>Check</a:t>
            </a:r>
            <a:r>
              <a:rPr lang="en-US" altLang="en-US" sz="2400">
                <a:latin typeface="Verdana" pitchFamily="34" charset="0"/>
              </a:rPr>
              <a:t> Graph the function on a graphing calculator. Use the MINIMUM feature under the CALCULATE menu to approximate the minimum. The graph supports the answer.</a:t>
            </a:r>
          </a:p>
        </p:txBody>
      </p:sp>
      <p:pic>
        <p:nvPicPr>
          <p:cNvPr id="54281" name="Picture 9" descr="5-2CIOMI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3124200"/>
            <a:ext cx="3657600" cy="249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4281"/>
                                        </p:tgtEl>
                                        <p:attrNameLst>
                                          <p:attrName>style.visibility</p:attrName>
                                        </p:attrNameLst>
                                      </p:cBhvr>
                                      <p:to>
                                        <p:strVal val="visible"/>
                                      </p:to>
                                    </p:set>
                                    <p:animEffect transition="in" filter="blinds(horizontal)">
                                      <p:cBhvr>
                                        <p:cTn id="7" dur="500"/>
                                        <p:tgtEl>
                                          <p:spTgt spid="542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2"/>
          <p:cNvSpPr txBox="1">
            <a:spLocks noChangeArrowheads="1"/>
          </p:cNvSpPr>
          <p:nvPr/>
        </p:nvSpPr>
        <p:spPr bwMode="auto">
          <a:xfrm>
            <a:off x="838200" y="1752600"/>
            <a:ext cx="7818438"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2400" b="1">
                <a:latin typeface="Verdana" pitchFamily="34" charset="0"/>
              </a:rPr>
              <a:t>The highway mileage </a:t>
            </a:r>
            <a:r>
              <a:rPr lang="en-US" altLang="en-US" sz="2400" b="1" i="1">
                <a:latin typeface="Verdana" pitchFamily="34" charset="0"/>
              </a:rPr>
              <a:t>m</a:t>
            </a:r>
            <a:r>
              <a:rPr lang="en-US" altLang="en-US" sz="2400" b="1">
                <a:latin typeface="Verdana" pitchFamily="34" charset="0"/>
              </a:rPr>
              <a:t> in miles per gallon for a compact car is approximately by </a:t>
            </a:r>
          </a:p>
          <a:p>
            <a:r>
              <a:rPr lang="en-US" altLang="en-US" sz="2400" b="1" i="1">
                <a:latin typeface="Verdana" pitchFamily="34" charset="0"/>
              </a:rPr>
              <a:t>m</a:t>
            </a:r>
            <a:r>
              <a:rPr lang="en-US" altLang="en-US" sz="2400" b="1">
                <a:latin typeface="Verdana" pitchFamily="34" charset="0"/>
              </a:rPr>
              <a:t>(</a:t>
            </a:r>
            <a:r>
              <a:rPr lang="en-US" altLang="en-US" sz="2400" b="1" i="1">
                <a:latin typeface="Verdana" pitchFamily="34" charset="0"/>
              </a:rPr>
              <a:t>s</a:t>
            </a:r>
            <a:r>
              <a:rPr lang="en-US" altLang="en-US" sz="2400" b="1">
                <a:latin typeface="Verdana" pitchFamily="34" charset="0"/>
              </a:rPr>
              <a:t>) = –0.025</a:t>
            </a:r>
            <a:r>
              <a:rPr lang="en-US" altLang="en-US" sz="2400" b="1" i="1">
                <a:latin typeface="Verdana" pitchFamily="34" charset="0"/>
              </a:rPr>
              <a:t>s</a:t>
            </a:r>
            <a:r>
              <a:rPr lang="en-US" altLang="en-US" sz="2400" b="1" baseline="30000">
                <a:latin typeface="Verdana" pitchFamily="34" charset="0"/>
              </a:rPr>
              <a:t>2</a:t>
            </a:r>
            <a:r>
              <a:rPr lang="en-US" altLang="en-US" sz="2400" b="1">
                <a:latin typeface="Verdana" pitchFamily="34" charset="0"/>
              </a:rPr>
              <a:t> + 2.45</a:t>
            </a:r>
            <a:r>
              <a:rPr lang="en-US" altLang="en-US" sz="2400" b="1" i="1">
                <a:latin typeface="Verdana" pitchFamily="34" charset="0"/>
              </a:rPr>
              <a:t>s</a:t>
            </a:r>
            <a:r>
              <a:rPr lang="en-US" altLang="en-US" sz="2400" b="1">
                <a:latin typeface="Verdana" pitchFamily="34" charset="0"/>
              </a:rPr>
              <a:t> – 30, where </a:t>
            </a:r>
            <a:r>
              <a:rPr lang="en-US" altLang="en-US" sz="2400" b="1" i="1">
                <a:latin typeface="Verdana" pitchFamily="34" charset="0"/>
              </a:rPr>
              <a:t>s</a:t>
            </a:r>
            <a:r>
              <a:rPr lang="en-US" altLang="en-US" sz="2400" b="1">
                <a:latin typeface="Verdana" pitchFamily="34" charset="0"/>
              </a:rPr>
              <a:t> is the speed in miles per hour. What is the maximum mileage for this compact car to the nearest tenth of a mile per gallon? What speed results in this mileage?</a:t>
            </a:r>
          </a:p>
        </p:txBody>
      </p:sp>
      <p:sp>
        <p:nvSpPr>
          <p:cNvPr id="47107" name="Text Box 4"/>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4</a:t>
            </a:r>
            <a:endParaRPr lang="en-US" altLang="en-US" sz="2600">
              <a:solidFill>
                <a:schemeClr val="accent2"/>
              </a:solidFill>
              <a:latin typeface="Arial MT Bl" charset="0"/>
            </a:endParaRP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ext Box 2"/>
          <p:cNvSpPr txBox="1">
            <a:spLocks noChangeArrowheads="1"/>
          </p:cNvSpPr>
          <p:nvPr/>
        </p:nvSpPr>
        <p:spPr bwMode="auto">
          <a:xfrm>
            <a:off x="365125" y="2209800"/>
            <a:ext cx="81073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maximum value will be at the vertex (</a:t>
            </a:r>
            <a:r>
              <a:rPr lang="en-US" altLang="en-US" sz="2400" i="1">
                <a:latin typeface="Verdana" pitchFamily="34" charset="0"/>
              </a:rPr>
              <a:t>s</a:t>
            </a:r>
            <a:r>
              <a:rPr lang="en-US" altLang="en-US" sz="2400">
                <a:latin typeface="Verdana" pitchFamily="34" charset="0"/>
              </a:rPr>
              <a:t>, </a:t>
            </a:r>
            <a:r>
              <a:rPr lang="en-US" altLang="en-US" sz="2400" i="1">
                <a:latin typeface="Verdana" pitchFamily="34" charset="0"/>
              </a:rPr>
              <a:t>m</a:t>
            </a:r>
            <a:r>
              <a:rPr lang="en-US" altLang="en-US" sz="2400">
                <a:latin typeface="Verdana" pitchFamily="34" charset="0"/>
              </a:rPr>
              <a:t>(</a:t>
            </a:r>
            <a:r>
              <a:rPr lang="en-US" altLang="en-US" sz="2400" i="1">
                <a:latin typeface="Verdana" pitchFamily="34" charset="0"/>
              </a:rPr>
              <a:t>s</a:t>
            </a:r>
            <a:r>
              <a:rPr lang="en-US" altLang="en-US" sz="2400">
                <a:latin typeface="Verdana" pitchFamily="34" charset="0"/>
              </a:rPr>
              <a:t>)).</a:t>
            </a:r>
          </a:p>
        </p:txBody>
      </p:sp>
      <p:sp>
        <p:nvSpPr>
          <p:cNvPr id="81923" name="Text Box 3"/>
          <p:cNvSpPr txBox="1">
            <a:spLocks noChangeArrowheads="1"/>
          </p:cNvSpPr>
          <p:nvPr/>
        </p:nvSpPr>
        <p:spPr bwMode="auto">
          <a:xfrm>
            <a:off x="669925" y="3244850"/>
            <a:ext cx="84740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Step 1</a:t>
            </a:r>
            <a:r>
              <a:rPr lang="en-US" altLang="en-US" sz="2400">
                <a:latin typeface="Verdana" pitchFamily="34" charset="0"/>
              </a:rPr>
              <a:t> Find the </a:t>
            </a:r>
            <a:r>
              <a:rPr lang="en-US" altLang="en-US" sz="2400" i="1">
                <a:latin typeface="Verdana" pitchFamily="34" charset="0"/>
              </a:rPr>
              <a:t>s</a:t>
            </a:r>
            <a:r>
              <a:rPr lang="en-US" altLang="en-US" sz="2400">
                <a:latin typeface="Verdana" pitchFamily="34" charset="0"/>
              </a:rPr>
              <a:t>-value of the vertex using </a:t>
            </a:r>
            <a:br>
              <a:rPr lang="en-US" altLang="en-US" sz="2400">
                <a:latin typeface="Verdana" pitchFamily="34" charset="0"/>
              </a:rPr>
            </a:br>
            <a:r>
              <a:rPr lang="en-US" altLang="en-US" sz="2400">
                <a:latin typeface="Verdana" pitchFamily="34" charset="0"/>
              </a:rPr>
              <a:t>           </a:t>
            </a:r>
            <a:r>
              <a:rPr lang="en-US" altLang="en-US" sz="2400" i="1">
                <a:latin typeface="Verdana" pitchFamily="34" charset="0"/>
              </a:rPr>
              <a:t>a </a:t>
            </a:r>
            <a:r>
              <a:rPr lang="en-US" altLang="en-US" sz="2400">
                <a:latin typeface="Verdana" pitchFamily="34" charset="0"/>
              </a:rPr>
              <a:t>= –0.025 and </a:t>
            </a:r>
            <a:r>
              <a:rPr lang="en-US" altLang="en-US" sz="2400" i="1">
                <a:latin typeface="Verdana" pitchFamily="34" charset="0"/>
              </a:rPr>
              <a:t>b </a:t>
            </a:r>
            <a:r>
              <a:rPr lang="en-US" altLang="en-US" sz="2400">
                <a:latin typeface="Verdana" pitchFamily="34" charset="0"/>
              </a:rPr>
              <a:t>= 2.45.</a:t>
            </a:r>
          </a:p>
        </p:txBody>
      </p:sp>
      <p:graphicFrame>
        <p:nvGraphicFramePr>
          <p:cNvPr id="48132" name="Object 5"/>
          <p:cNvGraphicFramePr>
            <a:graphicFrameLocks noChangeAspect="1"/>
          </p:cNvGraphicFramePr>
          <p:nvPr/>
        </p:nvGraphicFramePr>
        <p:xfrm>
          <a:off x="2940050" y="1363663"/>
          <a:ext cx="165100" cy="279400"/>
        </p:xfrm>
        <a:graphic>
          <a:graphicData uri="http://schemas.openxmlformats.org/presentationml/2006/ole">
            <mc:AlternateContent xmlns:mc="http://schemas.openxmlformats.org/markup-compatibility/2006">
              <mc:Choice xmlns:v="urn:schemas-microsoft-com:vml" Requires="v">
                <p:oleObj spid="_x0000_s48156" name="Equation" r:id="rId4" imgW="165028" imgH="279279" progId="Equation.DSMT4">
                  <p:embed/>
                </p:oleObj>
              </mc:Choice>
              <mc:Fallback>
                <p:oleObj name="Equation" r:id="rId4" imgW="165028" imgH="279279" progId="Equation.DSMT4">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40050" y="1363663"/>
                        <a:ext cx="165100" cy="279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8133" name="Object 6"/>
          <p:cNvGraphicFramePr>
            <a:graphicFrameLocks noChangeAspect="1"/>
          </p:cNvGraphicFramePr>
          <p:nvPr/>
        </p:nvGraphicFramePr>
        <p:xfrm>
          <a:off x="2565400" y="1358900"/>
          <a:ext cx="914400" cy="288925"/>
        </p:xfrm>
        <a:graphic>
          <a:graphicData uri="http://schemas.openxmlformats.org/presentationml/2006/ole">
            <mc:AlternateContent xmlns:mc="http://schemas.openxmlformats.org/markup-compatibility/2006">
              <mc:Choice xmlns:v="urn:schemas-microsoft-com:vml" Requires="v">
                <p:oleObj spid="_x0000_s48157" name="Equation" r:id="rId6" imgW="446992" imgH="756448" progId="Equation.DSMT4">
                  <p:embed/>
                </p:oleObj>
              </mc:Choice>
              <mc:Fallback>
                <p:oleObj name="Equation" r:id="rId6" imgW="446992" imgH="756448" progId="Equation.DSMT4">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65400" y="1358900"/>
                        <a:ext cx="914400" cy="288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8134" name="Text Box 9"/>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4 Continued</a:t>
            </a:r>
            <a:endParaRPr lang="en-US" altLang="en-US" sz="2600">
              <a:solidFill>
                <a:schemeClr val="accent2"/>
              </a:solidFill>
              <a:latin typeface="Arial MT Bl" charset="0"/>
            </a:endParaRPr>
          </a:p>
        </p:txBody>
      </p:sp>
      <p:graphicFrame>
        <p:nvGraphicFramePr>
          <p:cNvPr id="48135" name="Object 10"/>
          <p:cNvGraphicFramePr>
            <a:graphicFrameLocks noChangeAspect="1"/>
          </p:cNvGraphicFramePr>
          <p:nvPr/>
        </p:nvGraphicFramePr>
        <p:xfrm>
          <a:off x="2057400" y="1358900"/>
          <a:ext cx="914400" cy="288925"/>
        </p:xfrm>
        <a:graphic>
          <a:graphicData uri="http://schemas.openxmlformats.org/presentationml/2006/ole">
            <mc:AlternateContent xmlns:mc="http://schemas.openxmlformats.org/markup-compatibility/2006">
              <mc:Choice xmlns:v="urn:schemas-microsoft-com:vml" Requires="v">
                <p:oleObj spid="_x0000_s48158" name="Equation" r:id="rId8" imgW="446992" imgH="756448" progId="Equation.DSMT4">
                  <p:embed/>
                </p:oleObj>
              </mc:Choice>
              <mc:Fallback>
                <p:oleObj name="Equation" r:id="rId8" imgW="446992" imgH="756448" progId="Equation.DSMT4">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57400" y="1358900"/>
                        <a:ext cx="914400" cy="288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81962" name="Group 42"/>
          <p:cNvGrpSpPr>
            <a:grpSpLocks/>
          </p:cNvGrpSpPr>
          <p:nvPr/>
        </p:nvGrpSpPr>
        <p:grpSpPr bwMode="auto">
          <a:xfrm>
            <a:off x="2343150" y="4325938"/>
            <a:ext cx="3416300" cy="814387"/>
            <a:chOff x="1476" y="2725"/>
            <a:chExt cx="2152" cy="513"/>
          </a:xfrm>
        </p:grpSpPr>
        <p:sp>
          <p:nvSpPr>
            <p:cNvPr id="48137" name="Line 23"/>
            <p:cNvSpPr>
              <a:spLocks noChangeShapeType="1"/>
            </p:cNvSpPr>
            <p:nvPr/>
          </p:nvSpPr>
          <p:spPr bwMode="auto">
            <a:xfrm>
              <a:off x="1885" y="3011"/>
              <a:ext cx="200" cy="1"/>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8138" name="Rectangle 24"/>
            <p:cNvSpPr>
              <a:spLocks noChangeArrowheads="1"/>
            </p:cNvSpPr>
            <p:nvPr/>
          </p:nvSpPr>
          <p:spPr bwMode="auto">
            <a:xfrm>
              <a:off x="2579" y="2725"/>
              <a:ext cx="75"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800">
                  <a:solidFill>
                    <a:srgbClr val="000000"/>
                  </a:solidFill>
                  <a:latin typeface="Symbol" pitchFamily="18" charset="2"/>
                </a:rPr>
                <a:t>(</a:t>
              </a:r>
              <a:endParaRPr lang="en-US" altLang="en-US"/>
            </a:p>
          </p:txBody>
        </p:sp>
        <p:sp>
          <p:nvSpPr>
            <p:cNvPr id="48139" name="Rectangle 25"/>
            <p:cNvSpPr>
              <a:spLocks noChangeArrowheads="1"/>
            </p:cNvSpPr>
            <p:nvPr/>
          </p:nvSpPr>
          <p:spPr bwMode="auto">
            <a:xfrm>
              <a:off x="3003" y="2725"/>
              <a:ext cx="75"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800">
                  <a:solidFill>
                    <a:srgbClr val="000000"/>
                  </a:solidFill>
                  <a:latin typeface="Symbol" pitchFamily="18" charset="2"/>
                </a:rPr>
                <a:t>)</a:t>
              </a:r>
              <a:endParaRPr lang="en-US" altLang="en-US"/>
            </a:p>
          </p:txBody>
        </p:sp>
        <p:sp>
          <p:nvSpPr>
            <p:cNvPr id="48140" name="Rectangle 26"/>
            <p:cNvSpPr>
              <a:spLocks noChangeArrowheads="1"/>
            </p:cNvSpPr>
            <p:nvPr/>
          </p:nvSpPr>
          <p:spPr bwMode="auto">
            <a:xfrm>
              <a:off x="2539" y="2969"/>
              <a:ext cx="75"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800">
                  <a:solidFill>
                    <a:srgbClr val="000000"/>
                  </a:solidFill>
                  <a:latin typeface="Symbol" pitchFamily="18" charset="2"/>
                </a:rPr>
                <a:t>(</a:t>
              </a:r>
              <a:endParaRPr lang="en-US" altLang="en-US"/>
            </a:p>
          </p:txBody>
        </p:sp>
        <p:sp>
          <p:nvSpPr>
            <p:cNvPr id="48141" name="Rectangle 27"/>
            <p:cNvSpPr>
              <a:spLocks noChangeArrowheads="1"/>
            </p:cNvSpPr>
            <p:nvPr/>
          </p:nvSpPr>
          <p:spPr bwMode="auto">
            <a:xfrm>
              <a:off x="3162" y="2969"/>
              <a:ext cx="75"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800">
                  <a:solidFill>
                    <a:srgbClr val="000000"/>
                  </a:solidFill>
                  <a:latin typeface="Symbol" pitchFamily="18" charset="2"/>
                </a:rPr>
                <a:t>)</a:t>
              </a:r>
              <a:endParaRPr lang="en-US" altLang="en-US"/>
            </a:p>
          </p:txBody>
        </p:sp>
        <p:sp>
          <p:nvSpPr>
            <p:cNvPr id="48142" name="Line 28"/>
            <p:cNvSpPr>
              <a:spLocks noChangeShapeType="1"/>
            </p:cNvSpPr>
            <p:nvPr/>
          </p:nvSpPr>
          <p:spPr bwMode="auto">
            <a:xfrm>
              <a:off x="2414" y="3011"/>
              <a:ext cx="806" cy="1"/>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8143" name="Rectangle 29"/>
            <p:cNvSpPr>
              <a:spLocks noChangeArrowheads="1"/>
            </p:cNvSpPr>
            <p:nvPr/>
          </p:nvSpPr>
          <p:spPr bwMode="auto">
            <a:xfrm>
              <a:off x="2635" y="2771"/>
              <a:ext cx="36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000">
                  <a:solidFill>
                    <a:srgbClr val="FF0000"/>
                  </a:solidFill>
                  <a:latin typeface="Verdana" pitchFamily="34" charset="0"/>
                </a:rPr>
                <a:t>2.45</a:t>
              </a:r>
              <a:endParaRPr lang="en-US" altLang="en-US"/>
            </a:p>
          </p:txBody>
        </p:sp>
        <p:sp>
          <p:nvSpPr>
            <p:cNvPr id="48144" name="Rectangle 30"/>
            <p:cNvSpPr>
              <a:spLocks noChangeArrowheads="1"/>
            </p:cNvSpPr>
            <p:nvPr/>
          </p:nvSpPr>
          <p:spPr bwMode="auto">
            <a:xfrm>
              <a:off x="2692" y="3015"/>
              <a:ext cx="36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000">
                  <a:solidFill>
                    <a:srgbClr val="0000FF"/>
                  </a:solidFill>
                  <a:latin typeface="Verdana" pitchFamily="34" charset="0"/>
                </a:rPr>
                <a:t>0.02</a:t>
              </a:r>
              <a:endParaRPr lang="en-US" altLang="en-US"/>
            </a:p>
          </p:txBody>
        </p:sp>
        <p:sp>
          <p:nvSpPr>
            <p:cNvPr id="48145" name="Rectangle 31"/>
            <p:cNvSpPr>
              <a:spLocks noChangeArrowheads="1"/>
            </p:cNvSpPr>
            <p:nvPr/>
          </p:nvSpPr>
          <p:spPr bwMode="auto">
            <a:xfrm>
              <a:off x="1885" y="3015"/>
              <a:ext cx="10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000">
                  <a:solidFill>
                    <a:srgbClr val="000000"/>
                  </a:solidFill>
                  <a:latin typeface="Verdana" pitchFamily="34" charset="0"/>
                </a:rPr>
                <a:t>2</a:t>
              </a:r>
              <a:endParaRPr lang="en-US" altLang="en-US"/>
            </a:p>
          </p:txBody>
        </p:sp>
        <p:sp>
          <p:nvSpPr>
            <p:cNvPr id="48146" name="Rectangle 32"/>
            <p:cNvSpPr>
              <a:spLocks noChangeArrowheads="1"/>
            </p:cNvSpPr>
            <p:nvPr/>
          </p:nvSpPr>
          <p:spPr bwMode="auto">
            <a:xfrm>
              <a:off x="3057" y="3015"/>
              <a:ext cx="10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000">
                  <a:solidFill>
                    <a:srgbClr val="0000FF"/>
                  </a:solidFill>
                  <a:latin typeface="Verdana" pitchFamily="34" charset="0"/>
                </a:rPr>
                <a:t>5</a:t>
              </a:r>
              <a:endParaRPr lang="en-US" altLang="en-US"/>
            </a:p>
          </p:txBody>
        </p:sp>
        <p:sp>
          <p:nvSpPr>
            <p:cNvPr id="48147" name="Rectangle 33"/>
            <p:cNvSpPr>
              <a:spLocks noChangeArrowheads="1"/>
            </p:cNvSpPr>
            <p:nvPr/>
          </p:nvSpPr>
          <p:spPr bwMode="auto">
            <a:xfrm>
              <a:off x="3424" y="2890"/>
              <a:ext cx="20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000">
                  <a:solidFill>
                    <a:srgbClr val="000000"/>
                  </a:solidFill>
                  <a:latin typeface="Verdana" pitchFamily="34" charset="0"/>
                </a:rPr>
                <a:t>49</a:t>
              </a:r>
              <a:endParaRPr lang="en-US" altLang="en-US"/>
            </a:p>
          </p:txBody>
        </p:sp>
        <p:sp>
          <p:nvSpPr>
            <p:cNvPr id="48148" name="Rectangle 34"/>
            <p:cNvSpPr>
              <a:spLocks noChangeArrowheads="1"/>
            </p:cNvSpPr>
            <p:nvPr/>
          </p:nvSpPr>
          <p:spPr bwMode="auto">
            <a:xfrm>
              <a:off x="2414" y="3015"/>
              <a:ext cx="10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000">
                  <a:solidFill>
                    <a:srgbClr val="000000"/>
                  </a:solidFill>
                  <a:latin typeface="Verdana" pitchFamily="34" charset="0"/>
                </a:rPr>
                <a:t>2</a:t>
              </a:r>
              <a:endParaRPr lang="en-US" altLang="en-US"/>
            </a:p>
          </p:txBody>
        </p:sp>
        <p:sp>
          <p:nvSpPr>
            <p:cNvPr id="48149" name="Rectangle 35"/>
            <p:cNvSpPr>
              <a:spLocks noChangeArrowheads="1"/>
            </p:cNvSpPr>
            <p:nvPr/>
          </p:nvSpPr>
          <p:spPr bwMode="auto">
            <a:xfrm>
              <a:off x="1937" y="2789"/>
              <a:ext cx="10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000" i="1">
                  <a:solidFill>
                    <a:srgbClr val="FF0000"/>
                  </a:solidFill>
                  <a:latin typeface="Verdana" pitchFamily="34" charset="0"/>
                </a:rPr>
                <a:t>b</a:t>
              </a:r>
              <a:endParaRPr lang="en-US" altLang="en-US"/>
            </a:p>
          </p:txBody>
        </p:sp>
        <p:sp>
          <p:nvSpPr>
            <p:cNvPr id="48150" name="Rectangle 36"/>
            <p:cNvSpPr>
              <a:spLocks noChangeArrowheads="1"/>
            </p:cNvSpPr>
            <p:nvPr/>
          </p:nvSpPr>
          <p:spPr bwMode="auto">
            <a:xfrm>
              <a:off x="1476" y="2890"/>
              <a:ext cx="8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000" i="1">
                  <a:solidFill>
                    <a:srgbClr val="000000"/>
                  </a:solidFill>
                  <a:latin typeface="Verdana" pitchFamily="34" charset="0"/>
                </a:rPr>
                <a:t>s</a:t>
              </a:r>
              <a:endParaRPr lang="en-US" altLang="en-US"/>
            </a:p>
          </p:txBody>
        </p:sp>
        <p:sp>
          <p:nvSpPr>
            <p:cNvPr id="48151" name="Rectangle 37"/>
            <p:cNvSpPr>
              <a:spLocks noChangeArrowheads="1"/>
            </p:cNvSpPr>
            <p:nvPr/>
          </p:nvSpPr>
          <p:spPr bwMode="auto">
            <a:xfrm>
              <a:off x="1988" y="3015"/>
              <a:ext cx="9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000" i="1">
                  <a:solidFill>
                    <a:srgbClr val="0000FF"/>
                  </a:solidFill>
                  <a:latin typeface="Verdana" pitchFamily="34" charset="0"/>
                </a:rPr>
                <a:t>a</a:t>
              </a:r>
              <a:endParaRPr lang="en-US" altLang="en-US"/>
            </a:p>
          </p:txBody>
        </p:sp>
        <p:sp>
          <p:nvSpPr>
            <p:cNvPr id="48152" name="Rectangle 38"/>
            <p:cNvSpPr>
              <a:spLocks noChangeArrowheads="1"/>
            </p:cNvSpPr>
            <p:nvPr/>
          </p:nvSpPr>
          <p:spPr bwMode="auto">
            <a:xfrm>
              <a:off x="2605" y="3015"/>
              <a:ext cx="8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000">
                  <a:solidFill>
                    <a:srgbClr val="0000FF"/>
                  </a:solidFill>
                  <a:latin typeface="Symbol" pitchFamily="18" charset="2"/>
                </a:rPr>
                <a:t>-</a:t>
              </a:r>
              <a:endParaRPr lang="en-US" altLang="en-US"/>
            </a:p>
          </p:txBody>
        </p:sp>
        <p:sp>
          <p:nvSpPr>
            <p:cNvPr id="48153" name="Rectangle 39"/>
            <p:cNvSpPr>
              <a:spLocks noChangeArrowheads="1"/>
            </p:cNvSpPr>
            <p:nvPr/>
          </p:nvSpPr>
          <p:spPr bwMode="auto">
            <a:xfrm>
              <a:off x="1618" y="2890"/>
              <a:ext cx="21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000">
                  <a:solidFill>
                    <a:srgbClr val="000000"/>
                  </a:solidFill>
                  <a:latin typeface="Symbol" pitchFamily="18" charset="2"/>
                </a:rPr>
                <a:t>= -</a:t>
              </a:r>
              <a:endParaRPr lang="en-US" altLang="en-US"/>
            </a:p>
          </p:txBody>
        </p:sp>
        <p:sp>
          <p:nvSpPr>
            <p:cNvPr id="48154" name="Rectangle 40"/>
            <p:cNvSpPr>
              <a:spLocks noChangeArrowheads="1"/>
            </p:cNvSpPr>
            <p:nvPr/>
          </p:nvSpPr>
          <p:spPr bwMode="auto">
            <a:xfrm>
              <a:off x="2176" y="2896"/>
              <a:ext cx="21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000">
                  <a:solidFill>
                    <a:srgbClr val="000000"/>
                  </a:solidFill>
                  <a:latin typeface="Symbol" pitchFamily="18" charset="2"/>
                </a:rPr>
                <a:t>= -</a:t>
              </a:r>
              <a:endParaRPr lang="en-US" altLang="en-US"/>
            </a:p>
          </p:txBody>
        </p:sp>
        <p:sp>
          <p:nvSpPr>
            <p:cNvPr id="48155" name="Rectangle 41"/>
            <p:cNvSpPr>
              <a:spLocks noChangeArrowheads="1"/>
            </p:cNvSpPr>
            <p:nvPr/>
          </p:nvSpPr>
          <p:spPr bwMode="auto">
            <a:xfrm>
              <a:off x="3280" y="2896"/>
              <a:ext cx="8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000">
                  <a:solidFill>
                    <a:srgbClr val="000000"/>
                  </a:solidFill>
                  <a:latin typeface="Symbol" pitchFamily="18" charset="2"/>
                </a:rPr>
                <a:t>=</a:t>
              </a:r>
              <a:endParaRPr lang="en-US" alt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81922"/>
                                        </p:tgtEl>
                                        <p:attrNameLst>
                                          <p:attrName>style.visibility</p:attrName>
                                        </p:attrNameLst>
                                      </p:cBhvr>
                                      <p:to>
                                        <p:strVal val="visible"/>
                                      </p:to>
                                    </p:set>
                                    <p:anim calcmode="lin" valueType="num">
                                      <p:cBhvr additive="base">
                                        <p:cTn id="7" dur="500" fill="hold"/>
                                        <p:tgtEl>
                                          <p:spTgt spid="81922"/>
                                        </p:tgtEl>
                                        <p:attrNameLst>
                                          <p:attrName>ppt_x</p:attrName>
                                        </p:attrNameLst>
                                      </p:cBhvr>
                                      <p:tavLst>
                                        <p:tav tm="0">
                                          <p:val>
                                            <p:strVal val="#ppt_x"/>
                                          </p:val>
                                        </p:tav>
                                        <p:tav tm="100000">
                                          <p:val>
                                            <p:strVal val="#ppt_x"/>
                                          </p:val>
                                        </p:tav>
                                      </p:tavLst>
                                    </p:anim>
                                    <p:anim calcmode="lin" valueType="num">
                                      <p:cBhvr additive="base">
                                        <p:cTn id="8" dur="500" fill="hold"/>
                                        <p:tgtEl>
                                          <p:spTgt spid="81922"/>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81923"/>
                                        </p:tgtEl>
                                        <p:attrNameLst>
                                          <p:attrName>style.visibility</p:attrName>
                                        </p:attrNameLst>
                                      </p:cBhvr>
                                      <p:to>
                                        <p:strVal val="visible"/>
                                      </p:to>
                                    </p:set>
                                    <p:animEffect transition="in" filter="checkerboard(across)">
                                      <p:cBhvr>
                                        <p:cTn id="13" dur="500"/>
                                        <p:tgtEl>
                                          <p:spTgt spid="81923"/>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1" fill="hold" nodeType="clickEffect">
                                  <p:stCondLst>
                                    <p:cond delay="0"/>
                                  </p:stCondLst>
                                  <p:childTnLst>
                                    <p:set>
                                      <p:cBhvr>
                                        <p:cTn id="17" dur="1" fill="hold">
                                          <p:stCondLst>
                                            <p:cond delay="0"/>
                                          </p:stCondLst>
                                        </p:cTn>
                                        <p:tgtEl>
                                          <p:spTgt spid="81962"/>
                                        </p:tgtEl>
                                        <p:attrNameLst>
                                          <p:attrName>style.visibility</p:attrName>
                                        </p:attrNameLst>
                                      </p:cBhvr>
                                      <p:to>
                                        <p:strVal val="visible"/>
                                      </p:to>
                                    </p:set>
                                    <p:animEffect transition="in" filter="wipe(up)">
                                      <p:cBhvr>
                                        <p:cTn id="18" dur="500"/>
                                        <p:tgtEl>
                                          <p:spTgt spid="819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p:bldP spid="81923"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ext Box 2"/>
          <p:cNvSpPr txBox="1">
            <a:spLocks noChangeArrowheads="1"/>
          </p:cNvSpPr>
          <p:nvPr/>
        </p:nvSpPr>
        <p:spPr bwMode="auto">
          <a:xfrm>
            <a:off x="685800" y="1828800"/>
            <a:ext cx="8001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Step 2</a:t>
            </a:r>
            <a:r>
              <a:rPr lang="en-US" altLang="en-US" sz="2400">
                <a:latin typeface="Verdana" pitchFamily="34" charset="0"/>
              </a:rPr>
              <a:t> Substitute this </a:t>
            </a:r>
            <a:r>
              <a:rPr lang="en-US" altLang="en-US" sz="2400" i="1">
                <a:latin typeface="Verdana" pitchFamily="34" charset="0"/>
              </a:rPr>
              <a:t>s</a:t>
            </a:r>
            <a:r>
              <a:rPr lang="en-US" altLang="en-US" sz="2400">
                <a:latin typeface="Verdana" pitchFamily="34" charset="0"/>
              </a:rPr>
              <a:t>-value into </a:t>
            </a:r>
            <a:r>
              <a:rPr lang="en-US" altLang="en-US" sz="2400" i="1">
                <a:latin typeface="Verdana" pitchFamily="34" charset="0"/>
              </a:rPr>
              <a:t>m</a:t>
            </a:r>
            <a:r>
              <a:rPr lang="en-US" altLang="en-US" sz="2400">
                <a:latin typeface="Verdana" pitchFamily="34" charset="0"/>
              </a:rPr>
              <a:t> to find the corresponding maximum, </a:t>
            </a:r>
            <a:r>
              <a:rPr lang="en-US" altLang="en-US" sz="2400" i="1">
                <a:latin typeface="Verdana" pitchFamily="34" charset="0"/>
              </a:rPr>
              <a:t>m</a:t>
            </a:r>
            <a:r>
              <a:rPr lang="en-US" altLang="en-US" sz="2400">
                <a:latin typeface="Verdana" pitchFamily="34" charset="0"/>
              </a:rPr>
              <a:t>(s).</a:t>
            </a:r>
          </a:p>
        </p:txBody>
      </p:sp>
      <p:sp>
        <p:nvSpPr>
          <p:cNvPr id="82947" name="Text Box 3"/>
          <p:cNvSpPr txBox="1">
            <a:spLocks noChangeArrowheads="1"/>
          </p:cNvSpPr>
          <p:nvPr/>
        </p:nvSpPr>
        <p:spPr bwMode="auto">
          <a:xfrm>
            <a:off x="533400" y="5692775"/>
            <a:ext cx="85486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maximum mileage is 30 mi/gal at 49 mi/h.</a:t>
            </a:r>
          </a:p>
        </p:txBody>
      </p:sp>
      <p:sp>
        <p:nvSpPr>
          <p:cNvPr id="82948" name="Text Box 4"/>
          <p:cNvSpPr txBox="1">
            <a:spLocks noChangeArrowheads="1"/>
          </p:cNvSpPr>
          <p:nvPr/>
        </p:nvSpPr>
        <p:spPr bwMode="auto">
          <a:xfrm>
            <a:off x="533400" y="3124200"/>
            <a:ext cx="5076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m</a:t>
            </a:r>
            <a:r>
              <a:rPr lang="en-US" altLang="en-US" sz="2400">
                <a:latin typeface="Verdana" pitchFamily="34" charset="0"/>
              </a:rPr>
              <a:t>(</a:t>
            </a:r>
            <a:r>
              <a:rPr lang="en-US" altLang="en-US" sz="2400" i="1">
                <a:latin typeface="Verdana" pitchFamily="34" charset="0"/>
              </a:rPr>
              <a:t>s</a:t>
            </a:r>
            <a:r>
              <a:rPr lang="en-US" altLang="en-US" sz="2400">
                <a:latin typeface="Verdana" pitchFamily="34" charset="0"/>
              </a:rPr>
              <a:t>) = –0.025</a:t>
            </a:r>
            <a:r>
              <a:rPr lang="en-US" altLang="en-US" sz="2400" i="1">
                <a:latin typeface="Verdana" pitchFamily="34" charset="0"/>
              </a:rPr>
              <a:t>s</a:t>
            </a:r>
            <a:r>
              <a:rPr lang="en-US" altLang="en-US" sz="2400" baseline="30000">
                <a:latin typeface="Verdana" pitchFamily="34" charset="0"/>
              </a:rPr>
              <a:t>2</a:t>
            </a:r>
            <a:r>
              <a:rPr lang="en-US" altLang="en-US" sz="2400">
                <a:latin typeface="Verdana" pitchFamily="34" charset="0"/>
              </a:rPr>
              <a:t> + 2.45</a:t>
            </a:r>
            <a:r>
              <a:rPr lang="en-US" altLang="en-US" sz="2400" i="1">
                <a:latin typeface="Verdana" pitchFamily="34" charset="0"/>
              </a:rPr>
              <a:t>s</a:t>
            </a:r>
            <a:r>
              <a:rPr lang="en-US" altLang="en-US" sz="2400">
                <a:latin typeface="Verdana" pitchFamily="34" charset="0"/>
              </a:rPr>
              <a:t> – 30  </a:t>
            </a:r>
          </a:p>
        </p:txBody>
      </p:sp>
      <p:sp>
        <p:nvSpPr>
          <p:cNvPr id="82949" name="Text Box 5"/>
          <p:cNvSpPr txBox="1">
            <a:spLocks noChangeArrowheads="1"/>
          </p:cNvSpPr>
          <p:nvPr/>
        </p:nvSpPr>
        <p:spPr bwMode="auto">
          <a:xfrm>
            <a:off x="533400" y="4114800"/>
            <a:ext cx="63150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m</a:t>
            </a:r>
            <a:r>
              <a:rPr lang="en-US" altLang="en-US" sz="2400">
                <a:solidFill>
                  <a:srgbClr val="FF0000"/>
                </a:solidFill>
                <a:latin typeface="Verdana" pitchFamily="34" charset="0"/>
              </a:rPr>
              <a:t>(49)</a:t>
            </a:r>
            <a:r>
              <a:rPr lang="en-US" altLang="en-US" sz="2400">
                <a:latin typeface="Verdana" pitchFamily="34" charset="0"/>
              </a:rPr>
              <a:t> = –0.025</a:t>
            </a:r>
            <a:r>
              <a:rPr lang="en-US" altLang="en-US" sz="2400">
                <a:solidFill>
                  <a:srgbClr val="FF0000"/>
                </a:solidFill>
                <a:latin typeface="Verdana" pitchFamily="34" charset="0"/>
              </a:rPr>
              <a:t>(49)</a:t>
            </a:r>
            <a:r>
              <a:rPr lang="en-US" altLang="en-US" sz="2400" baseline="30000">
                <a:latin typeface="Verdana" pitchFamily="34" charset="0"/>
              </a:rPr>
              <a:t>2</a:t>
            </a:r>
            <a:r>
              <a:rPr lang="en-US" altLang="en-US" sz="2400">
                <a:latin typeface="Verdana" pitchFamily="34" charset="0"/>
              </a:rPr>
              <a:t> + 2.45</a:t>
            </a:r>
            <a:r>
              <a:rPr lang="en-US" altLang="en-US" sz="2400">
                <a:solidFill>
                  <a:srgbClr val="FF0000"/>
                </a:solidFill>
                <a:latin typeface="Verdana" pitchFamily="34" charset="0"/>
              </a:rPr>
              <a:t>(49)</a:t>
            </a:r>
            <a:r>
              <a:rPr lang="en-US" altLang="en-US" sz="2400">
                <a:latin typeface="Verdana" pitchFamily="34" charset="0"/>
              </a:rPr>
              <a:t> – 30  </a:t>
            </a:r>
          </a:p>
        </p:txBody>
      </p:sp>
      <p:sp>
        <p:nvSpPr>
          <p:cNvPr id="82950" name="Text Box 6"/>
          <p:cNvSpPr txBox="1">
            <a:spLocks noChangeArrowheads="1"/>
          </p:cNvSpPr>
          <p:nvPr/>
        </p:nvSpPr>
        <p:spPr bwMode="auto">
          <a:xfrm>
            <a:off x="749300" y="4953000"/>
            <a:ext cx="19970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m</a:t>
            </a:r>
            <a:r>
              <a:rPr lang="en-US" altLang="en-US" sz="2400">
                <a:latin typeface="Verdana" pitchFamily="34" charset="0"/>
              </a:rPr>
              <a:t>(49) ≈ 30</a:t>
            </a:r>
          </a:p>
        </p:txBody>
      </p:sp>
      <p:sp>
        <p:nvSpPr>
          <p:cNvPr id="82952" name="Text Box 8"/>
          <p:cNvSpPr txBox="1">
            <a:spLocks noChangeArrowheads="1"/>
          </p:cNvSpPr>
          <p:nvPr/>
        </p:nvSpPr>
        <p:spPr bwMode="auto">
          <a:xfrm>
            <a:off x="5638800" y="3124200"/>
            <a:ext cx="2971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000" i="1">
                <a:solidFill>
                  <a:srgbClr val="3333FF"/>
                </a:solidFill>
              </a:rPr>
              <a:t>Substitute 49 for r.</a:t>
            </a:r>
          </a:p>
        </p:txBody>
      </p:sp>
      <p:sp>
        <p:nvSpPr>
          <p:cNvPr id="82953" name="Text Box 9"/>
          <p:cNvSpPr txBox="1">
            <a:spLocks noChangeArrowheads="1"/>
          </p:cNvSpPr>
          <p:nvPr/>
        </p:nvSpPr>
        <p:spPr bwMode="auto">
          <a:xfrm>
            <a:off x="5410200" y="4991100"/>
            <a:ext cx="2971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000" i="1">
                <a:solidFill>
                  <a:srgbClr val="3333FF"/>
                </a:solidFill>
              </a:rPr>
              <a:t>Use a calculator.</a:t>
            </a:r>
          </a:p>
        </p:txBody>
      </p:sp>
      <p:sp>
        <p:nvSpPr>
          <p:cNvPr id="49161" name="Text Box 10"/>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4 Continued</a:t>
            </a:r>
            <a:endParaRPr lang="en-US" altLang="en-US" sz="2600">
              <a:solidFill>
                <a:schemeClr val="accent2"/>
              </a:solidFill>
              <a:latin typeface="Arial MT B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82946"/>
                                        </p:tgtEl>
                                        <p:attrNameLst>
                                          <p:attrName>style.visibility</p:attrName>
                                        </p:attrNameLst>
                                      </p:cBhvr>
                                      <p:to>
                                        <p:strVal val="visible"/>
                                      </p:to>
                                    </p:set>
                                    <p:animEffect transition="in" filter="blinds(horizontal)">
                                      <p:cBhvr>
                                        <p:cTn id="7" dur="500"/>
                                        <p:tgtEl>
                                          <p:spTgt spid="829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2952"/>
                                        </p:tgtEl>
                                        <p:attrNameLst>
                                          <p:attrName>style.visibility</p:attrName>
                                        </p:attrNameLst>
                                      </p:cBhvr>
                                      <p:to>
                                        <p:strVal val="visible"/>
                                      </p:to>
                                    </p:set>
                                    <p:animEffect transition="in" filter="box(in)">
                                      <p:cBhvr>
                                        <p:cTn id="12" dur="500"/>
                                        <p:tgtEl>
                                          <p:spTgt spid="82952"/>
                                        </p:tgtEl>
                                      </p:cBhvr>
                                    </p:animEffect>
                                  </p:childTnLst>
                                </p:cTn>
                              </p:par>
                            </p:childTnLst>
                          </p:cTn>
                        </p:par>
                        <p:par>
                          <p:cTn id="13" fill="hold" nodeType="afterGroup">
                            <p:stCondLst>
                              <p:cond delay="500"/>
                            </p:stCondLst>
                            <p:childTnLst>
                              <p:par>
                                <p:cTn id="14" presetID="4" presetClass="entr" presetSubtype="16" fill="hold" grpId="0" nodeType="afterEffect">
                                  <p:stCondLst>
                                    <p:cond delay="0"/>
                                  </p:stCondLst>
                                  <p:childTnLst>
                                    <p:set>
                                      <p:cBhvr>
                                        <p:cTn id="15" dur="1" fill="hold">
                                          <p:stCondLst>
                                            <p:cond delay="0"/>
                                          </p:stCondLst>
                                        </p:cTn>
                                        <p:tgtEl>
                                          <p:spTgt spid="82948"/>
                                        </p:tgtEl>
                                        <p:attrNameLst>
                                          <p:attrName>style.visibility</p:attrName>
                                        </p:attrNameLst>
                                      </p:cBhvr>
                                      <p:to>
                                        <p:strVal val="visible"/>
                                      </p:to>
                                    </p:set>
                                    <p:animEffect transition="in" filter="box(in)">
                                      <p:cBhvr>
                                        <p:cTn id="16" dur="500"/>
                                        <p:tgtEl>
                                          <p:spTgt spid="82948"/>
                                        </p:tgtEl>
                                      </p:cBhvr>
                                    </p:animEffect>
                                  </p:childTnLst>
                                </p:cTn>
                              </p:par>
                            </p:childTnLst>
                          </p:cTn>
                        </p:par>
                        <p:par>
                          <p:cTn id="17" fill="hold" nodeType="afterGroup">
                            <p:stCondLst>
                              <p:cond delay="1000"/>
                            </p:stCondLst>
                            <p:childTnLst>
                              <p:par>
                                <p:cTn id="18" presetID="5" presetClass="entr" presetSubtype="10" fill="hold" grpId="0" nodeType="afterEffect">
                                  <p:stCondLst>
                                    <p:cond delay="0"/>
                                  </p:stCondLst>
                                  <p:childTnLst>
                                    <p:set>
                                      <p:cBhvr>
                                        <p:cTn id="19" dur="1" fill="hold">
                                          <p:stCondLst>
                                            <p:cond delay="0"/>
                                          </p:stCondLst>
                                        </p:cTn>
                                        <p:tgtEl>
                                          <p:spTgt spid="82949"/>
                                        </p:tgtEl>
                                        <p:attrNameLst>
                                          <p:attrName>style.visibility</p:attrName>
                                        </p:attrNameLst>
                                      </p:cBhvr>
                                      <p:to>
                                        <p:strVal val="visible"/>
                                      </p:to>
                                    </p:set>
                                    <p:animEffect transition="in" filter="checkerboard(across)">
                                      <p:cBhvr>
                                        <p:cTn id="20" dur="500"/>
                                        <p:tgtEl>
                                          <p:spTgt spid="82949"/>
                                        </p:tgtEl>
                                      </p:cBhvr>
                                    </p:animEffect>
                                  </p:childTnLst>
                                </p:cTn>
                              </p:par>
                            </p:childTnLst>
                          </p:cTn>
                        </p:par>
                        <p:par>
                          <p:cTn id="21" fill="hold" nodeType="afterGroup">
                            <p:stCondLst>
                              <p:cond delay="1500"/>
                            </p:stCondLst>
                            <p:childTnLst>
                              <p:par>
                                <p:cTn id="22" presetID="5" presetClass="entr" presetSubtype="10" fill="hold" grpId="0" nodeType="afterEffect">
                                  <p:stCondLst>
                                    <p:cond delay="0"/>
                                  </p:stCondLst>
                                  <p:childTnLst>
                                    <p:set>
                                      <p:cBhvr>
                                        <p:cTn id="23" dur="1" fill="hold">
                                          <p:stCondLst>
                                            <p:cond delay="0"/>
                                          </p:stCondLst>
                                        </p:cTn>
                                        <p:tgtEl>
                                          <p:spTgt spid="82953"/>
                                        </p:tgtEl>
                                        <p:attrNameLst>
                                          <p:attrName>style.visibility</p:attrName>
                                        </p:attrNameLst>
                                      </p:cBhvr>
                                      <p:to>
                                        <p:strVal val="visible"/>
                                      </p:to>
                                    </p:set>
                                    <p:animEffect transition="in" filter="checkerboard(across)">
                                      <p:cBhvr>
                                        <p:cTn id="24" dur="500"/>
                                        <p:tgtEl>
                                          <p:spTgt spid="82953"/>
                                        </p:tgtEl>
                                      </p:cBhvr>
                                    </p:animEffect>
                                  </p:childTnLst>
                                </p:cTn>
                              </p:par>
                            </p:childTnLst>
                          </p:cTn>
                        </p:par>
                        <p:par>
                          <p:cTn id="25" fill="hold" nodeType="afterGroup">
                            <p:stCondLst>
                              <p:cond delay="2000"/>
                            </p:stCondLst>
                            <p:childTnLst>
                              <p:par>
                                <p:cTn id="26" presetID="12" presetClass="entr" presetSubtype="4" fill="hold" grpId="0" nodeType="afterEffect">
                                  <p:stCondLst>
                                    <p:cond delay="0"/>
                                  </p:stCondLst>
                                  <p:childTnLst>
                                    <p:set>
                                      <p:cBhvr>
                                        <p:cTn id="27" dur="1" fill="hold">
                                          <p:stCondLst>
                                            <p:cond delay="0"/>
                                          </p:stCondLst>
                                        </p:cTn>
                                        <p:tgtEl>
                                          <p:spTgt spid="82950"/>
                                        </p:tgtEl>
                                        <p:attrNameLst>
                                          <p:attrName>style.visibility</p:attrName>
                                        </p:attrNameLst>
                                      </p:cBhvr>
                                      <p:to>
                                        <p:strVal val="visible"/>
                                      </p:to>
                                    </p:set>
                                    <p:animEffect transition="in" filter="slide(fromBottom)">
                                      <p:cBhvr>
                                        <p:cTn id="28" dur="500"/>
                                        <p:tgtEl>
                                          <p:spTgt spid="82950"/>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2" presetClass="entr" presetSubtype="4" fill="hold" grpId="0" nodeType="clickEffect">
                                  <p:stCondLst>
                                    <p:cond delay="0"/>
                                  </p:stCondLst>
                                  <p:childTnLst>
                                    <p:set>
                                      <p:cBhvr>
                                        <p:cTn id="32" dur="1" fill="hold">
                                          <p:stCondLst>
                                            <p:cond delay="0"/>
                                          </p:stCondLst>
                                        </p:cTn>
                                        <p:tgtEl>
                                          <p:spTgt spid="82947"/>
                                        </p:tgtEl>
                                        <p:attrNameLst>
                                          <p:attrName>style.visibility</p:attrName>
                                        </p:attrNameLst>
                                      </p:cBhvr>
                                      <p:to>
                                        <p:strVal val="visible"/>
                                      </p:to>
                                    </p:set>
                                    <p:animEffect transition="in" filter="slide(fromBottom)">
                                      <p:cBhvr>
                                        <p:cTn id="33" dur="500"/>
                                        <p:tgtEl>
                                          <p:spTgt spid="829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6" grpId="0"/>
      <p:bldP spid="82947" grpId="0"/>
      <p:bldP spid="82948" grpId="0"/>
      <p:bldP spid="82949" grpId="0"/>
      <p:bldP spid="82950" grpId="0"/>
      <p:bldP spid="82952" grpId="0"/>
      <p:bldP spid="82953"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2"/>
          <p:cNvSpPr txBox="1">
            <a:spLocks noChangeArrowheads="1"/>
          </p:cNvSpPr>
          <p:nvPr/>
        </p:nvSpPr>
        <p:spPr bwMode="auto">
          <a:xfrm>
            <a:off x="669925" y="1724025"/>
            <a:ext cx="7026275"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635000" indent="-6350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Check</a:t>
            </a:r>
            <a:r>
              <a:rPr lang="en-US" altLang="en-US" sz="2400">
                <a:latin typeface="Verdana" pitchFamily="34" charset="0"/>
              </a:rPr>
              <a:t> Graph the function on a graphing calculator. Use the MAXIMUM feature under the CALCULATE menu to approximate the MAXIMUM. The graph supports the answer.</a:t>
            </a:r>
          </a:p>
        </p:txBody>
      </p:sp>
      <p:sp>
        <p:nvSpPr>
          <p:cNvPr id="50179" name="Text Box 5"/>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4 Continued</a:t>
            </a:r>
            <a:endParaRPr lang="en-US" altLang="en-US" sz="2600">
              <a:solidFill>
                <a:schemeClr val="accent2"/>
              </a:solidFill>
              <a:latin typeface="Arial MT Bl" charset="0"/>
            </a:endParaRPr>
          </a:p>
        </p:txBody>
      </p:sp>
      <p:pic>
        <p:nvPicPr>
          <p:cNvPr id="83975" name="Picture 7" descr="5-2CIOMAX"/>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3886200"/>
            <a:ext cx="3581400" cy="2446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83975"/>
                                        </p:tgtEl>
                                        <p:attrNameLst>
                                          <p:attrName>style.visibility</p:attrName>
                                        </p:attrNameLst>
                                      </p:cBhvr>
                                      <p:to>
                                        <p:strVal val="visible"/>
                                      </p:to>
                                    </p:set>
                                    <p:animEffect transition="in" filter="blinds(horizontal)">
                                      <p:cBhvr>
                                        <p:cTn id="7" dur="500"/>
                                        <p:tgtEl>
                                          <p:spTgt spid="839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2"/>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Lesson Quiz: Part I</a:t>
            </a:r>
          </a:p>
        </p:txBody>
      </p:sp>
      <p:sp>
        <p:nvSpPr>
          <p:cNvPr id="51203" name="Text Box 3"/>
          <p:cNvSpPr txBox="1">
            <a:spLocks noChangeArrowheads="1"/>
          </p:cNvSpPr>
          <p:nvPr/>
        </p:nvSpPr>
        <p:spPr bwMode="auto">
          <a:xfrm>
            <a:off x="381000" y="2392363"/>
            <a:ext cx="8458200" cy="383857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latin typeface="Verdana" pitchFamily="34" charset="0"/>
              </a:rPr>
              <a:t>1.</a:t>
            </a:r>
            <a:r>
              <a:rPr lang="en-US" altLang="en-US" sz="2400">
                <a:latin typeface="Verdana" pitchFamily="34" charset="0"/>
              </a:rPr>
              <a:t> Determine whether the graph opens upward or</a:t>
            </a:r>
            <a:br>
              <a:rPr lang="en-US" altLang="en-US" sz="2400">
                <a:latin typeface="Verdana" pitchFamily="34" charset="0"/>
              </a:rPr>
            </a:br>
            <a:r>
              <a:rPr lang="en-US" altLang="en-US" sz="2400">
                <a:latin typeface="Verdana" pitchFamily="34" charset="0"/>
              </a:rPr>
              <a:t>    downward. 		</a:t>
            </a:r>
          </a:p>
          <a:p>
            <a:pPr>
              <a:lnSpc>
                <a:spcPct val="125000"/>
              </a:lnSpc>
              <a:spcBef>
                <a:spcPct val="50000"/>
              </a:spcBef>
            </a:pPr>
            <a:r>
              <a:rPr lang="en-US" altLang="en-US" sz="2400" b="1">
                <a:latin typeface="Verdana" pitchFamily="34" charset="0"/>
              </a:rPr>
              <a:t>2.</a:t>
            </a:r>
            <a:r>
              <a:rPr lang="en-US" altLang="en-US" sz="2400">
                <a:latin typeface="Verdana" pitchFamily="34" charset="0"/>
              </a:rPr>
              <a:t> Find the axis of symmetry.</a:t>
            </a:r>
          </a:p>
          <a:p>
            <a:pPr>
              <a:lnSpc>
                <a:spcPct val="125000"/>
              </a:lnSpc>
              <a:spcBef>
                <a:spcPct val="50000"/>
              </a:spcBef>
            </a:pPr>
            <a:r>
              <a:rPr lang="en-US" altLang="en-US" sz="2400" b="1">
                <a:latin typeface="Verdana" pitchFamily="34" charset="0"/>
              </a:rPr>
              <a:t>3.</a:t>
            </a:r>
            <a:r>
              <a:rPr lang="en-US" altLang="en-US" sz="2400">
                <a:latin typeface="Verdana" pitchFamily="34" charset="0"/>
              </a:rPr>
              <a:t> Find the vertex.</a:t>
            </a:r>
            <a:endParaRPr lang="en-US" altLang="en-US" sz="2400" b="1">
              <a:latin typeface="Verdana" pitchFamily="34" charset="0"/>
            </a:endParaRPr>
          </a:p>
          <a:p>
            <a:pPr>
              <a:lnSpc>
                <a:spcPct val="125000"/>
              </a:lnSpc>
              <a:spcBef>
                <a:spcPct val="50000"/>
              </a:spcBef>
            </a:pPr>
            <a:r>
              <a:rPr lang="en-US" altLang="en-US" sz="2400" b="1">
                <a:latin typeface="Verdana" pitchFamily="34" charset="0"/>
              </a:rPr>
              <a:t>4.</a:t>
            </a:r>
            <a:r>
              <a:rPr lang="en-US" altLang="en-US" sz="2400">
                <a:latin typeface="Verdana" pitchFamily="34" charset="0"/>
              </a:rPr>
              <a:t> Identify the maximum or minimum value of the</a:t>
            </a:r>
            <a:br>
              <a:rPr lang="en-US" altLang="en-US" sz="2400">
                <a:latin typeface="Verdana" pitchFamily="34" charset="0"/>
              </a:rPr>
            </a:br>
            <a:r>
              <a:rPr lang="en-US" altLang="en-US" sz="2400">
                <a:latin typeface="Verdana" pitchFamily="34" charset="0"/>
              </a:rPr>
              <a:t>    function.</a:t>
            </a:r>
          </a:p>
          <a:p>
            <a:pPr>
              <a:lnSpc>
                <a:spcPct val="125000"/>
              </a:lnSpc>
              <a:spcBef>
                <a:spcPct val="50000"/>
              </a:spcBef>
            </a:pPr>
            <a:r>
              <a:rPr lang="en-US" altLang="en-US" sz="2400" b="1">
                <a:latin typeface="Verdana" pitchFamily="34" charset="0"/>
              </a:rPr>
              <a:t>5.</a:t>
            </a:r>
            <a:r>
              <a:rPr lang="en-US" altLang="en-US" sz="2400">
                <a:latin typeface="Verdana" pitchFamily="34" charset="0"/>
              </a:rPr>
              <a:t> Find the </a:t>
            </a:r>
            <a:r>
              <a:rPr lang="en-US" altLang="en-US" sz="2400" i="1">
                <a:latin typeface="Verdana" pitchFamily="34" charset="0"/>
              </a:rPr>
              <a:t>y</a:t>
            </a:r>
            <a:r>
              <a:rPr lang="en-US" altLang="en-US" sz="2400">
                <a:latin typeface="Verdana" pitchFamily="34" charset="0"/>
              </a:rPr>
              <a:t>-intercept.</a:t>
            </a:r>
          </a:p>
        </p:txBody>
      </p:sp>
      <p:sp>
        <p:nvSpPr>
          <p:cNvPr id="17412" name="Text Box 4"/>
          <p:cNvSpPr txBox="1">
            <a:spLocks noChangeArrowheads="1"/>
          </p:cNvSpPr>
          <p:nvPr/>
        </p:nvSpPr>
        <p:spPr bwMode="auto">
          <a:xfrm>
            <a:off x="5638800" y="3409950"/>
            <a:ext cx="20574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i="1">
                <a:solidFill>
                  <a:srgbClr val="FF3300"/>
                </a:solidFill>
                <a:latin typeface="Verdana" pitchFamily="34" charset="0"/>
              </a:rPr>
              <a:t>x</a:t>
            </a:r>
            <a:r>
              <a:rPr lang="en-US" altLang="en-US" sz="2400">
                <a:solidFill>
                  <a:srgbClr val="FF3300"/>
                </a:solidFill>
                <a:latin typeface="Verdana" pitchFamily="34" charset="0"/>
              </a:rPr>
              <a:t> = –1.5 </a:t>
            </a:r>
            <a:endParaRPr lang="en-US" altLang="en-US" sz="2400" i="1">
              <a:solidFill>
                <a:srgbClr val="FF3300"/>
              </a:solidFill>
              <a:latin typeface="Verdana" pitchFamily="34" charset="0"/>
            </a:endParaRPr>
          </a:p>
        </p:txBody>
      </p:sp>
      <p:sp>
        <p:nvSpPr>
          <p:cNvPr id="17413" name="Text Box 5"/>
          <p:cNvSpPr txBox="1">
            <a:spLocks noChangeArrowheads="1"/>
          </p:cNvSpPr>
          <p:nvPr/>
        </p:nvSpPr>
        <p:spPr bwMode="auto">
          <a:xfrm>
            <a:off x="5562600" y="2800350"/>
            <a:ext cx="13716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a:solidFill>
                  <a:srgbClr val="FF3300"/>
                </a:solidFill>
                <a:latin typeface="Verdana" pitchFamily="34" charset="0"/>
              </a:rPr>
              <a:t>upward</a:t>
            </a:r>
            <a:endParaRPr lang="en-US" altLang="en-US" sz="2400"/>
          </a:p>
        </p:txBody>
      </p:sp>
      <p:sp>
        <p:nvSpPr>
          <p:cNvPr id="17420" name="Text Box 12"/>
          <p:cNvSpPr txBox="1">
            <a:spLocks noChangeArrowheads="1"/>
          </p:cNvSpPr>
          <p:nvPr/>
        </p:nvSpPr>
        <p:spPr bwMode="auto">
          <a:xfrm>
            <a:off x="5638800" y="4038600"/>
            <a:ext cx="25146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a:solidFill>
                  <a:srgbClr val="FF3300"/>
                </a:solidFill>
                <a:latin typeface="Verdana" pitchFamily="34" charset="0"/>
              </a:rPr>
              <a:t>(–1.5, –11.5)</a:t>
            </a:r>
          </a:p>
        </p:txBody>
      </p:sp>
      <p:sp>
        <p:nvSpPr>
          <p:cNvPr id="51207" name="Text Box 19"/>
          <p:cNvSpPr txBox="1">
            <a:spLocks noChangeArrowheads="1"/>
          </p:cNvSpPr>
          <p:nvPr/>
        </p:nvSpPr>
        <p:spPr bwMode="auto">
          <a:xfrm>
            <a:off x="381000" y="1676400"/>
            <a:ext cx="807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latin typeface="Verdana" pitchFamily="34" charset="0"/>
              </a:rPr>
              <a:t>Consider the function </a:t>
            </a:r>
            <a:r>
              <a:rPr lang="en-US" altLang="en-US" sz="2400" b="1" i="1">
                <a:latin typeface="Verdana" pitchFamily="34" charset="0"/>
              </a:rPr>
              <a:t>f</a:t>
            </a:r>
            <a:r>
              <a:rPr lang="en-US" altLang="en-US" sz="2400" b="1">
                <a:latin typeface="Verdana" pitchFamily="34" charset="0"/>
              </a:rPr>
              <a:t>(</a:t>
            </a:r>
            <a:r>
              <a:rPr lang="en-US" altLang="en-US" sz="2400" b="1" i="1">
                <a:latin typeface="Verdana" pitchFamily="34" charset="0"/>
              </a:rPr>
              <a:t>x</a:t>
            </a:r>
            <a:r>
              <a:rPr lang="en-US" altLang="en-US" sz="2400" b="1">
                <a:latin typeface="Verdana" pitchFamily="34" charset="0"/>
              </a:rPr>
              <a:t>)= 2</a:t>
            </a:r>
            <a:r>
              <a:rPr lang="en-US" altLang="en-US" sz="2400" b="1" i="1">
                <a:latin typeface="Verdana" pitchFamily="34" charset="0"/>
              </a:rPr>
              <a:t>x</a:t>
            </a:r>
            <a:r>
              <a:rPr lang="en-US" altLang="en-US" sz="2400" b="1" baseline="30000">
                <a:latin typeface="Verdana" pitchFamily="34" charset="0"/>
              </a:rPr>
              <a:t>2</a:t>
            </a:r>
            <a:r>
              <a:rPr lang="en-US" altLang="en-US" sz="2400" b="1">
                <a:latin typeface="Verdana" pitchFamily="34" charset="0"/>
              </a:rPr>
              <a:t> + 6</a:t>
            </a:r>
            <a:r>
              <a:rPr lang="en-US" altLang="en-US" sz="2400" b="1" i="1">
                <a:latin typeface="Verdana" pitchFamily="34" charset="0"/>
              </a:rPr>
              <a:t>x</a:t>
            </a:r>
            <a:r>
              <a:rPr lang="en-US" altLang="en-US" sz="2400" b="1">
                <a:latin typeface="Verdana" pitchFamily="34" charset="0"/>
              </a:rPr>
              <a:t> – 7.</a:t>
            </a:r>
            <a:endParaRPr lang="en-US" altLang="en-US" sz="2400">
              <a:latin typeface="Times" pitchFamily="18" charset="0"/>
            </a:endParaRPr>
          </a:p>
        </p:txBody>
      </p:sp>
      <p:sp>
        <p:nvSpPr>
          <p:cNvPr id="17428" name="Text Box 20"/>
          <p:cNvSpPr txBox="1">
            <a:spLocks noChangeArrowheads="1"/>
          </p:cNvSpPr>
          <p:nvPr/>
        </p:nvSpPr>
        <p:spPr bwMode="auto">
          <a:xfrm>
            <a:off x="5715000" y="5124450"/>
            <a:ext cx="23622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a:solidFill>
                  <a:srgbClr val="FF3300"/>
                </a:solidFill>
                <a:latin typeface="Verdana" pitchFamily="34" charset="0"/>
              </a:rPr>
              <a:t>min.: –11.5</a:t>
            </a:r>
          </a:p>
        </p:txBody>
      </p:sp>
      <p:sp>
        <p:nvSpPr>
          <p:cNvPr id="17429" name="Text Box 21"/>
          <p:cNvSpPr txBox="1">
            <a:spLocks noChangeArrowheads="1"/>
          </p:cNvSpPr>
          <p:nvPr/>
        </p:nvSpPr>
        <p:spPr bwMode="auto">
          <a:xfrm>
            <a:off x="5867400" y="5715000"/>
            <a:ext cx="6096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a:solidFill>
                  <a:srgbClr val="FF3300"/>
                </a:solidFill>
                <a:latin typeface="Verdana" pitchFamily="34" charset="0"/>
              </a:rPr>
              <a:t>–7</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413"/>
                                        </p:tgtEl>
                                        <p:attrNameLst>
                                          <p:attrName>style.visibility</p:attrName>
                                        </p:attrNameLst>
                                      </p:cBhvr>
                                      <p:to>
                                        <p:strVal val="visible"/>
                                      </p:to>
                                    </p:set>
                                    <p:animEffect transition="in" filter="dissolve">
                                      <p:cBhvr>
                                        <p:cTn id="7" dur="500"/>
                                        <p:tgtEl>
                                          <p:spTgt spid="174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412"/>
                                        </p:tgtEl>
                                        <p:attrNameLst>
                                          <p:attrName>style.visibility</p:attrName>
                                        </p:attrNameLst>
                                      </p:cBhvr>
                                      <p:to>
                                        <p:strVal val="visible"/>
                                      </p:to>
                                    </p:set>
                                    <p:animEffect transition="in" filter="dissolve">
                                      <p:cBhvr>
                                        <p:cTn id="12" dur="500"/>
                                        <p:tgtEl>
                                          <p:spTgt spid="1741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420"/>
                                        </p:tgtEl>
                                        <p:attrNameLst>
                                          <p:attrName>style.visibility</p:attrName>
                                        </p:attrNameLst>
                                      </p:cBhvr>
                                      <p:to>
                                        <p:strVal val="visible"/>
                                      </p:to>
                                    </p:set>
                                    <p:animEffect transition="in" filter="dissolve">
                                      <p:cBhvr>
                                        <p:cTn id="17" dur="500"/>
                                        <p:tgtEl>
                                          <p:spTgt spid="1742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7428"/>
                                        </p:tgtEl>
                                        <p:attrNameLst>
                                          <p:attrName>style.visibility</p:attrName>
                                        </p:attrNameLst>
                                      </p:cBhvr>
                                      <p:to>
                                        <p:strVal val="visible"/>
                                      </p:to>
                                    </p:set>
                                    <p:animEffect transition="in" filter="dissolve">
                                      <p:cBhvr>
                                        <p:cTn id="22" dur="500"/>
                                        <p:tgtEl>
                                          <p:spTgt spid="1742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7429"/>
                                        </p:tgtEl>
                                        <p:attrNameLst>
                                          <p:attrName>style.visibility</p:attrName>
                                        </p:attrNameLst>
                                      </p:cBhvr>
                                      <p:to>
                                        <p:strVal val="visible"/>
                                      </p:to>
                                    </p:set>
                                    <p:animEffect transition="in" filter="dissolve">
                                      <p:cBhvr>
                                        <p:cTn id="27" dur="500"/>
                                        <p:tgtEl>
                                          <p:spTgt spid="174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autoUpdateAnimBg="0"/>
      <p:bldP spid="17413" grpId="0" autoUpdateAnimBg="0"/>
      <p:bldP spid="17420" grpId="0" autoUpdateAnimBg="0"/>
      <p:bldP spid="17428" grpId="0" autoUpdateAnimBg="0"/>
      <p:bldP spid="17429"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6" descr="guad formula nad graph 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3276600"/>
            <a:ext cx="5867400" cy="252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Text Box 2"/>
          <p:cNvSpPr txBox="1">
            <a:spLocks noChangeArrowheads="1"/>
          </p:cNvSpPr>
          <p:nvPr/>
        </p:nvSpPr>
        <p:spPr bwMode="auto">
          <a:xfrm>
            <a:off x="533400" y="1524000"/>
            <a:ext cx="79248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a:latin typeface="Verdana" pitchFamily="34" charset="0"/>
              </a:rPr>
              <a:t>When you transformed quadratic functions in the previous lesson, you saw that reflecting the parent function across the </a:t>
            </a:r>
            <a:r>
              <a:rPr lang="en-US" altLang="en-US" sz="2400" i="1">
                <a:latin typeface="Verdana" pitchFamily="34" charset="0"/>
              </a:rPr>
              <a:t>y</a:t>
            </a:r>
            <a:r>
              <a:rPr lang="en-US" altLang="en-US" sz="2400">
                <a:latin typeface="Verdana" pitchFamily="34" charset="0"/>
              </a:rPr>
              <a:t>-axis results in the same function.</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 Box 2"/>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Lesson Quiz: Part II</a:t>
            </a:r>
          </a:p>
        </p:txBody>
      </p:sp>
      <p:sp>
        <p:nvSpPr>
          <p:cNvPr id="52227" name="Text Box 7"/>
          <p:cNvSpPr txBox="1">
            <a:spLocks noChangeArrowheads="1"/>
          </p:cNvSpPr>
          <p:nvPr/>
        </p:nvSpPr>
        <p:spPr bwMode="auto">
          <a:xfrm>
            <a:off x="381000" y="1676400"/>
            <a:ext cx="762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latin typeface="Verdana" pitchFamily="34" charset="0"/>
              </a:rPr>
              <a:t>Consider the function </a:t>
            </a:r>
            <a:r>
              <a:rPr lang="en-US" altLang="en-US" sz="2400" b="1" i="1">
                <a:latin typeface="Verdana" pitchFamily="34" charset="0"/>
              </a:rPr>
              <a:t>f</a:t>
            </a:r>
            <a:r>
              <a:rPr lang="en-US" altLang="en-US" sz="2400" b="1">
                <a:latin typeface="Verdana" pitchFamily="34" charset="0"/>
              </a:rPr>
              <a:t>(</a:t>
            </a:r>
            <a:r>
              <a:rPr lang="en-US" altLang="en-US" sz="2400" b="1" i="1">
                <a:latin typeface="Verdana" pitchFamily="34" charset="0"/>
              </a:rPr>
              <a:t>x</a:t>
            </a:r>
            <a:r>
              <a:rPr lang="en-US" altLang="en-US" sz="2400" b="1">
                <a:latin typeface="Verdana" pitchFamily="34" charset="0"/>
              </a:rPr>
              <a:t>)= 2</a:t>
            </a:r>
            <a:r>
              <a:rPr lang="en-US" altLang="en-US" sz="2400" b="1" i="1">
                <a:latin typeface="Verdana" pitchFamily="34" charset="0"/>
              </a:rPr>
              <a:t>x</a:t>
            </a:r>
            <a:r>
              <a:rPr lang="en-US" altLang="en-US" sz="2400" b="1" baseline="30000">
                <a:latin typeface="Verdana" pitchFamily="34" charset="0"/>
              </a:rPr>
              <a:t>2</a:t>
            </a:r>
            <a:r>
              <a:rPr lang="en-US" altLang="en-US" sz="2400" b="1">
                <a:latin typeface="Verdana" pitchFamily="34" charset="0"/>
              </a:rPr>
              <a:t> + 6</a:t>
            </a:r>
            <a:r>
              <a:rPr lang="en-US" altLang="en-US" sz="2400" b="1" i="1">
                <a:latin typeface="Verdana" pitchFamily="34" charset="0"/>
              </a:rPr>
              <a:t>x</a:t>
            </a:r>
            <a:r>
              <a:rPr lang="en-US" altLang="en-US" sz="2400" b="1">
                <a:latin typeface="Verdana" pitchFamily="34" charset="0"/>
              </a:rPr>
              <a:t> – 7.</a:t>
            </a:r>
            <a:endParaRPr lang="en-US" altLang="en-US" sz="2400">
              <a:latin typeface="Times" pitchFamily="18" charset="0"/>
            </a:endParaRPr>
          </a:p>
        </p:txBody>
      </p:sp>
      <p:sp>
        <p:nvSpPr>
          <p:cNvPr id="52228" name="Text Box 9"/>
          <p:cNvSpPr txBox="1">
            <a:spLocks noChangeArrowheads="1"/>
          </p:cNvSpPr>
          <p:nvPr/>
        </p:nvSpPr>
        <p:spPr bwMode="auto">
          <a:xfrm>
            <a:off x="381000" y="2438400"/>
            <a:ext cx="4114800"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latin typeface="Verdana" pitchFamily="34" charset="0"/>
              </a:rPr>
              <a:t>6. </a:t>
            </a:r>
            <a:r>
              <a:rPr lang="en-US" altLang="en-US" sz="2400">
                <a:latin typeface="Verdana" pitchFamily="34" charset="0"/>
              </a:rPr>
              <a:t>Graph the function.</a:t>
            </a:r>
          </a:p>
          <a:p>
            <a:pPr>
              <a:spcBef>
                <a:spcPct val="50000"/>
              </a:spcBef>
            </a:pPr>
            <a:endParaRPr lang="en-US" altLang="en-US" sz="2400">
              <a:latin typeface="Verdana" pitchFamily="34" charset="0"/>
            </a:endParaRPr>
          </a:p>
          <a:p>
            <a:pPr>
              <a:spcBef>
                <a:spcPct val="50000"/>
              </a:spcBef>
            </a:pPr>
            <a:endParaRPr lang="en-US" altLang="en-US" sz="2400">
              <a:latin typeface="Verdana" pitchFamily="34" charset="0"/>
            </a:endParaRPr>
          </a:p>
          <a:p>
            <a:pPr>
              <a:spcBef>
                <a:spcPct val="50000"/>
              </a:spcBef>
            </a:pPr>
            <a:endParaRPr lang="en-US" altLang="en-US" sz="2400">
              <a:latin typeface="Verdana" pitchFamily="34" charset="0"/>
            </a:endParaRPr>
          </a:p>
          <a:p>
            <a:pPr>
              <a:spcBef>
                <a:spcPct val="50000"/>
              </a:spcBef>
            </a:pPr>
            <a:r>
              <a:rPr lang="en-US" altLang="en-US" sz="2400" b="1">
                <a:latin typeface="Verdana" pitchFamily="34" charset="0"/>
              </a:rPr>
              <a:t>7.</a:t>
            </a:r>
            <a:r>
              <a:rPr lang="en-US" altLang="en-US" sz="2400">
                <a:latin typeface="Verdana" pitchFamily="34" charset="0"/>
              </a:rPr>
              <a:t> Find the domain and </a:t>
            </a:r>
            <a:br>
              <a:rPr lang="en-US" altLang="en-US" sz="2400">
                <a:latin typeface="Verdana" pitchFamily="34" charset="0"/>
              </a:rPr>
            </a:br>
            <a:r>
              <a:rPr lang="en-US" altLang="en-US" sz="2400">
                <a:latin typeface="Verdana" pitchFamily="34" charset="0"/>
              </a:rPr>
              <a:t>   range of the function.</a:t>
            </a:r>
            <a:endParaRPr lang="en-US" altLang="en-US" sz="2400">
              <a:latin typeface="Times" pitchFamily="18" charset="0"/>
            </a:endParaRPr>
          </a:p>
        </p:txBody>
      </p:sp>
      <p:pic>
        <p:nvPicPr>
          <p:cNvPr id="77835" name="Picture 11" descr="Qui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2286000"/>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7836" name="Text Box 12"/>
          <p:cNvSpPr txBox="1">
            <a:spLocks noChangeArrowheads="1"/>
          </p:cNvSpPr>
          <p:nvPr/>
        </p:nvSpPr>
        <p:spPr bwMode="auto">
          <a:xfrm>
            <a:off x="609600" y="5576888"/>
            <a:ext cx="55657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solidFill>
                  <a:srgbClr val="FF0000"/>
                </a:solidFill>
                <a:latin typeface="Verdana" pitchFamily="34" charset="0"/>
              </a:rPr>
              <a:t>D: </a:t>
            </a:r>
            <a:r>
              <a:rPr lang="en-US" altLang="en-US" sz="2400">
                <a:solidFill>
                  <a:srgbClr val="FF0000"/>
                </a:solidFill>
                <a:latin typeface="Academy Engraved LET" pitchFamily="2" charset="0"/>
              </a:rPr>
              <a:t>All real numbers</a:t>
            </a:r>
            <a:r>
              <a:rPr lang="en-US" altLang="en-US" sz="2400">
                <a:solidFill>
                  <a:srgbClr val="FF0000"/>
                </a:solidFill>
                <a:latin typeface="Verdana" pitchFamily="34" charset="0"/>
              </a:rPr>
              <a:t>;</a:t>
            </a:r>
            <a:r>
              <a:rPr lang="en-US" altLang="en-US" sz="2400">
                <a:solidFill>
                  <a:srgbClr val="FF0000"/>
                </a:solidFill>
                <a:latin typeface="Academy Engraved LET" pitchFamily="2" charset="0"/>
              </a:rPr>
              <a:t> </a:t>
            </a:r>
            <a:r>
              <a:rPr lang="en-US" altLang="en-US" sz="2400">
                <a:solidFill>
                  <a:srgbClr val="FF0000"/>
                </a:solidFill>
                <a:latin typeface="Verdana" pitchFamily="34" charset="0"/>
              </a:rPr>
              <a:t>R {</a:t>
            </a:r>
            <a:r>
              <a:rPr lang="en-US" altLang="en-US" sz="2400" i="1">
                <a:solidFill>
                  <a:srgbClr val="FF0000"/>
                </a:solidFill>
                <a:latin typeface="Verdana" pitchFamily="34" charset="0"/>
              </a:rPr>
              <a:t>y</a:t>
            </a:r>
            <a:r>
              <a:rPr lang="en-US" altLang="en-US" sz="2400">
                <a:solidFill>
                  <a:srgbClr val="FF0000"/>
                </a:solidFill>
                <a:latin typeface="Verdana" pitchFamily="34" charset="0"/>
              </a:rPr>
              <a:t>|</a:t>
            </a:r>
            <a:r>
              <a:rPr lang="en-US" altLang="en-US" sz="2400" i="1">
                <a:solidFill>
                  <a:srgbClr val="FF0000"/>
                </a:solidFill>
                <a:latin typeface="Verdana" pitchFamily="34" charset="0"/>
              </a:rPr>
              <a:t>y</a:t>
            </a:r>
            <a:r>
              <a:rPr lang="en-US" altLang="en-US" sz="2400">
                <a:solidFill>
                  <a:srgbClr val="FF0000"/>
                </a:solidFill>
                <a:latin typeface="Verdana" pitchFamily="34" charset="0"/>
              </a:rPr>
              <a:t> </a:t>
            </a:r>
            <a:r>
              <a:rPr lang="en-US" altLang="en-US" sz="2400">
                <a:solidFill>
                  <a:srgbClr val="FF0000"/>
                </a:solidFill>
                <a:latin typeface="Verdana" pitchFamily="34" charset="0"/>
                <a:cs typeface="Arial" charset="0"/>
              </a:rPr>
              <a:t>≥ –11.5}</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77835"/>
                                        </p:tgtEl>
                                        <p:attrNameLst>
                                          <p:attrName>style.visibility</p:attrName>
                                        </p:attrNameLst>
                                      </p:cBhvr>
                                      <p:to>
                                        <p:strVal val="visible"/>
                                      </p:to>
                                    </p:set>
                                    <p:animEffect transition="in" filter="dissolve">
                                      <p:cBhvr>
                                        <p:cTn id="7" dur="500"/>
                                        <p:tgtEl>
                                          <p:spTgt spid="7783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7836"/>
                                        </p:tgtEl>
                                        <p:attrNameLst>
                                          <p:attrName>style.visibility</p:attrName>
                                        </p:attrNameLst>
                                      </p:cBhvr>
                                      <p:to>
                                        <p:strVal val="visible"/>
                                      </p:to>
                                    </p:set>
                                    <p:animEffect transition="in" filter="blinds(horizontal)">
                                      <p:cBhvr>
                                        <p:cTn id="12" dur="500"/>
                                        <p:tgtEl>
                                          <p:spTgt spid="778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3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6"/>
          <p:cNvSpPr txBox="1">
            <a:spLocks noChangeArrowheads="1"/>
          </p:cNvSpPr>
          <p:nvPr/>
        </p:nvSpPr>
        <p:spPr bwMode="auto">
          <a:xfrm>
            <a:off x="304800" y="1190625"/>
            <a:ext cx="85344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a:latin typeface="Verdana" pitchFamily="34" charset="0"/>
              </a:rPr>
              <a:t>This shows that parabolas are symmetric curves. The </a:t>
            </a:r>
            <a:r>
              <a:rPr lang="en-US" altLang="en-US" sz="2400" b="1" u="sng">
                <a:latin typeface="Verdana" pitchFamily="34" charset="0"/>
              </a:rPr>
              <a:t>axis of symmetry</a:t>
            </a:r>
            <a:r>
              <a:rPr lang="en-US" altLang="en-US" sz="2400">
                <a:latin typeface="Verdana" pitchFamily="34" charset="0"/>
              </a:rPr>
              <a:t> is the line through the vertex of a parabola that divides the parabola into two congruent halves.</a:t>
            </a:r>
          </a:p>
        </p:txBody>
      </p:sp>
      <p:pic>
        <p:nvPicPr>
          <p:cNvPr id="7171"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3048000"/>
            <a:ext cx="7800975" cy="305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5"/>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1: Identifying the Axis of Symmetry</a:t>
            </a:r>
            <a:endParaRPr lang="en-US" altLang="en-US" sz="2600">
              <a:solidFill>
                <a:schemeClr val="accent2"/>
              </a:solidFill>
              <a:latin typeface="Arial MT Bl" charset="0"/>
            </a:endParaRPr>
          </a:p>
        </p:txBody>
      </p:sp>
      <p:sp>
        <p:nvSpPr>
          <p:cNvPr id="15377" name="Text Box 17"/>
          <p:cNvSpPr txBox="1">
            <a:spLocks noChangeArrowheads="1"/>
          </p:cNvSpPr>
          <p:nvPr/>
        </p:nvSpPr>
        <p:spPr bwMode="auto">
          <a:xfrm>
            <a:off x="457200" y="3352800"/>
            <a:ext cx="762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a:latin typeface="Verdana" pitchFamily="34" charset="0"/>
              </a:rPr>
              <a:t>Rewrite the function to find the value of </a:t>
            </a:r>
            <a:r>
              <a:rPr lang="en-US" altLang="en-US" sz="2400" i="1">
                <a:latin typeface="Verdana" pitchFamily="34" charset="0"/>
              </a:rPr>
              <a:t>h.</a:t>
            </a:r>
            <a:r>
              <a:rPr lang="en-US" altLang="en-US" sz="2400">
                <a:latin typeface="Verdana" pitchFamily="34" charset="0"/>
              </a:rPr>
              <a:t> </a:t>
            </a:r>
          </a:p>
        </p:txBody>
      </p:sp>
      <p:grpSp>
        <p:nvGrpSpPr>
          <p:cNvPr id="8196" name="Group 26"/>
          <p:cNvGrpSpPr>
            <a:grpSpLocks/>
          </p:cNvGrpSpPr>
          <p:nvPr/>
        </p:nvGrpSpPr>
        <p:grpSpPr bwMode="auto">
          <a:xfrm>
            <a:off x="304800" y="1828800"/>
            <a:ext cx="8534400" cy="1165225"/>
            <a:chOff x="192" y="1152"/>
            <a:chExt cx="5376" cy="734"/>
          </a:xfrm>
        </p:grpSpPr>
        <p:sp>
          <p:nvSpPr>
            <p:cNvPr id="8199" name="Text Box 3"/>
            <p:cNvSpPr txBox="1">
              <a:spLocks noChangeArrowheads="1"/>
            </p:cNvSpPr>
            <p:nvPr/>
          </p:nvSpPr>
          <p:spPr bwMode="auto">
            <a:xfrm>
              <a:off x="192" y="1152"/>
              <a:ext cx="5376"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latin typeface="Verdana" pitchFamily="34" charset="0"/>
                </a:rPr>
                <a:t>Identify the axis of symmetry for the graph of                                                                </a:t>
              </a:r>
            </a:p>
            <a:p>
              <a:pPr>
                <a:spcBef>
                  <a:spcPct val="50000"/>
                </a:spcBef>
              </a:pPr>
              <a:r>
                <a:rPr lang="en-US" altLang="en-US" sz="2400" b="1">
                  <a:latin typeface="Verdana" pitchFamily="34" charset="0"/>
                </a:rPr>
                <a:t>                            .                          </a:t>
              </a:r>
              <a:endParaRPr lang="en-US" altLang="en-US" sz="2400">
                <a:latin typeface="Times" pitchFamily="18" charset="0"/>
              </a:endParaRPr>
            </a:p>
          </p:txBody>
        </p:sp>
        <p:pic>
          <p:nvPicPr>
            <p:cNvPr id="8200" name="Picture 20" descr="exam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4" y="1416"/>
              <a:ext cx="1764" cy="4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383" name="Text Box 23"/>
          <p:cNvSpPr txBox="1">
            <a:spLocks noChangeArrowheads="1"/>
          </p:cNvSpPr>
          <p:nvPr/>
        </p:nvSpPr>
        <p:spPr bwMode="auto">
          <a:xfrm>
            <a:off x="304800" y="5121275"/>
            <a:ext cx="7239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a:latin typeface="Verdana" pitchFamily="34" charset="0"/>
              </a:rPr>
              <a:t>Because </a:t>
            </a:r>
            <a:r>
              <a:rPr lang="en-US" altLang="en-US" sz="2400" i="1">
                <a:latin typeface="Verdana" pitchFamily="34" charset="0"/>
              </a:rPr>
              <a:t>h</a:t>
            </a:r>
            <a:r>
              <a:rPr lang="en-US" altLang="en-US" sz="2400">
                <a:latin typeface="Verdana" pitchFamily="34" charset="0"/>
              </a:rPr>
              <a:t> = –5, the axis of symmetry is the vertical line </a:t>
            </a:r>
            <a:r>
              <a:rPr lang="en-US" altLang="en-US" sz="2400" i="1">
                <a:latin typeface="Verdana" pitchFamily="34" charset="0"/>
              </a:rPr>
              <a:t>x </a:t>
            </a:r>
            <a:r>
              <a:rPr lang="en-US" altLang="en-US" sz="2400">
                <a:latin typeface="Verdana" pitchFamily="34" charset="0"/>
              </a:rPr>
              <a:t>= –5.</a:t>
            </a:r>
          </a:p>
        </p:txBody>
      </p:sp>
      <p:pic>
        <p:nvPicPr>
          <p:cNvPr id="15385" name="Picture 25" descr="exam1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3978275"/>
            <a:ext cx="3200400"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5377"/>
                                        </p:tgtEl>
                                        <p:attrNameLst>
                                          <p:attrName>style.visibility</p:attrName>
                                        </p:attrNameLst>
                                      </p:cBhvr>
                                      <p:to>
                                        <p:strVal val="visible"/>
                                      </p:to>
                                    </p:set>
                                    <p:animEffect transition="in" filter="box(in)">
                                      <p:cBhvr>
                                        <p:cTn id="7" dur="500"/>
                                        <p:tgtEl>
                                          <p:spTgt spid="15377"/>
                                        </p:tgtEl>
                                      </p:cBhvr>
                                    </p:animEffect>
                                  </p:childTnLst>
                                </p:cTn>
                              </p:par>
                            </p:childTnLst>
                          </p:cTn>
                        </p:par>
                        <p:par>
                          <p:cTn id="8" fill="hold" nodeType="afterGroup">
                            <p:stCondLst>
                              <p:cond delay="500"/>
                            </p:stCondLst>
                            <p:childTnLst>
                              <p:par>
                                <p:cTn id="9" presetID="4" presetClass="entr" presetSubtype="16" fill="hold" nodeType="afterEffect">
                                  <p:stCondLst>
                                    <p:cond delay="0"/>
                                  </p:stCondLst>
                                  <p:childTnLst>
                                    <p:set>
                                      <p:cBhvr>
                                        <p:cTn id="10" dur="1" fill="hold">
                                          <p:stCondLst>
                                            <p:cond delay="0"/>
                                          </p:stCondLst>
                                        </p:cTn>
                                        <p:tgtEl>
                                          <p:spTgt spid="15385"/>
                                        </p:tgtEl>
                                        <p:attrNameLst>
                                          <p:attrName>style.visibility</p:attrName>
                                        </p:attrNameLst>
                                      </p:cBhvr>
                                      <p:to>
                                        <p:strVal val="visible"/>
                                      </p:to>
                                    </p:set>
                                    <p:animEffect transition="in" filter="box(in)">
                                      <p:cBhvr>
                                        <p:cTn id="11" dur="500"/>
                                        <p:tgtEl>
                                          <p:spTgt spid="15385"/>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 presetClass="entr" presetSubtype="16" fill="hold" grpId="0" nodeType="clickEffect">
                                  <p:stCondLst>
                                    <p:cond delay="0"/>
                                  </p:stCondLst>
                                  <p:childTnLst>
                                    <p:set>
                                      <p:cBhvr>
                                        <p:cTn id="15" dur="1" fill="hold">
                                          <p:stCondLst>
                                            <p:cond delay="0"/>
                                          </p:stCondLst>
                                        </p:cTn>
                                        <p:tgtEl>
                                          <p:spTgt spid="15383"/>
                                        </p:tgtEl>
                                        <p:attrNameLst>
                                          <p:attrName>style.visibility</p:attrName>
                                        </p:attrNameLst>
                                      </p:cBhvr>
                                      <p:to>
                                        <p:strVal val="visible"/>
                                      </p:to>
                                    </p:set>
                                    <p:animEffect transition="in" filter="box(in)">
                                      <p:cBhvr>
                                        <p:cTn id="16" dur="500"/>
                                        <p:tgtEl>
                                          <p:spTgt spid="153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77" grpId="0"/>
      <p:bldP spid="1538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381000" y="2667000"/>
            <a:ext cx="42672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a:latin typeface="Verdana" pitchFamily="34" charset="0"/>
              </a:rPr>
              <a:t>Analyze the  graph  on a graphing calculator. The parabola is symmetric about the vertical line      </a:t>
            </a:r>
            <a:r>
              <a:rPr lang="en-US" altLang="en-US" sz="2400" i="1">
                <a:latin typeface="Verdana" pitchFamily="34" charset="0"/>
              </a:rPr>
              <a:t>x</a:t>
            </a:r>
            <a:r>
              <a:rPr lang="en-US" altLang="en-US" sz="2400">
                <a:latin typeface="Verdana" pitchFamily="34" charset="0"/>
              </a:rPr>
              <a:t> = –5.</a:t>
            </a:r>
          </a:p>
        </p:txBody>
      </p:sp>
      <p:sp>
        <p:nvSpPr>
          <p:cNvPr id="9219" name="Text Box 3"/>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1 Continued</a:t>
            </a:r>
            <a:endParaRPr lang="en-US" altLang="en-US" sz="2600">
              <a:solidFill>
                <a:schemeClr val="accent2"/>
              </a:solidFill>
              <a:latin typeface="Arial MT Bl" charset="0"/>
            </a:endParaRPr>
          </a:p>
        </p:txBody>
      </p:sp>
      <p:sp>
        <p:nvSpPr>
          <p:cNvPr id="9220" name="Text Box 10"/>
          <p:cNvSpPr txBox="1">
            <a:spLocks noChangeArrowheads="1"/>
          </p:cNvSpPr>
          <p:nvPr/>
        </p:nvSpPr>
        <p:spPr bwMode="auto">
          <a:xfrm>
            <a:off x="381000" y="2133600"/>
            <a:ext cx="144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i="1">
                <a:latin typeface="Verdana" pitchFamily="34" charset="0"/>
              </a:rPr>
              <a:t>Check</a:t>
            </a:r>
          </a:p>
        </p:txBody>
      </p:sp>
      <p:pic>
        <p:nvPicPr>
          <p:cNvPr id="37899" name="Picture 11" descr="EXAM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2667000"/>
            <a:ext cx="4267200" cy="291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900" name="Line 12"/>
          <p:cNvSpPr>
            <a:spLocks noChangeShapeType="1"/>
          </p:cNvSpPr>
          <p:nvPr/>
        </p:nvSpPr>
        <p:spPr bwMode="auto">
          <a:xfrm>
            <a:off x="6007100" y="2743200"/>
            <a:ext cx="0" cy="2819400"/>
          </a:xfrm>
          <a:prstGeom prst="line">
            <a:avLst/>
          </a:prstGeom>
          <a:noFill/>
          <a:ln w="38100">
            <a:solidFill>
              <a:srgbClr val="FF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37899"/>
                                        </p:tgtEl>
                                        <p:attrNameLst>
                                          <p:attrName>style.visibility</p:attrName>
                                        </p:attrNameLst>
                                      </p:cBhvr>
                                      <p:to>
                                        <p:strVal val="visible"/>
                                      </p:to>
                                    </p:set>
                                    <p:animEffect transition="in" filter="slide(fromBottom)">
                                      <p:cBhvr>
                                        <p:cTn id="7" dur="500"/>
                                        <p:tgtEl>
                                          <p:spTgt spid="37899"/>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37900"/>
                                        </p:tgtEl>
                                        <p:attrNameLst>
                                          <p:attrName>style.visibility</p:attrName>
                                        </p:attrNameLst>
                                      </p:cBhvr>
                                      <p:to>
                                        <p:strVal val="visible"/>
                                      </p:to>
                                    </p:set>
                                    <p:animEffect transition="in" filter="dissolve">
                                      <p:cBhvr>
                                        <p:cTn id="11" dur="500"/>
                                        <p:tgtEl>
                                          <p:spTgt spid="379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90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304800" y="1828800"/>
            <a:ext cx="8534400" cy="1004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latin typeface="Verdana" pitchFamily="34" charset="0"/>
              </a:rPr>
              <a:t>Identify the axis of symmetry for the graph of </a:t>
            </a:r>
          </a:p>
          <a:p>
            <a:pPr>
              <a:spcBef>
                <a:spcPct val="50000"/>
              </a:spcBef>
            </a:pPr>
            <a:r>
              <a:rPr lang="en-US" altLang="en-US" sz="2400" b="1">
                <a:latin typeface="Verdana" pitchFamily="34" charset="0"/>
              </a:rPr>
              <a:t>                                                         </a:t>
            </a:r>
            <a:endParaRPr lang="en-US" altLang="en-US" sz="2400">
              <a:latin typeface="Times" pitchFamily="18" charset="0"/>
            </a:endParaRPr>
          </a:p>
        </p:txBody>
      </p:sp>
      <p:sp>
        <p:nvSpPr>
          <p:cNvPr id="62468" name="Text Box 4"/>
          <p:cNvSpPr txBox="1">
            <a:spLocks noChangeArrowheads="1"/>
          </p:cNvSpPr>
          <p:nvPr/>
        </p:nvSpPr>
        <p:spPr bwMode="auto">
          <a:xfrm>
            <a:off x="609600" y="3276600"/>
            <a:ext cx="762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a:latin typeface="Verdana" pitchFamily="34" charset="0"/>
              </a:rPr>
              <a:t>Rewrite the function to find the value of </a:t>
            </a:r>
            <a:r>
              <a:rPr lang="en-US" altLang="en-US" sz="2400" i="1">
                <a:latin typeface="Verdana" pitchFamily="34" charset="0"/>
              </a:rPr>
              <a:t>h.</a:t>
            </a:r>
            <a:r>
              <a:rPr lang="en-US" altLang="en-US" sz="2400">
                <a:latin typeface="Verdana" pitchFamily="34" charset="0"/>
              </a:rPr>
              <a:t> </a:t>
            </a:r>
          </a:p>
        </p:txBody>
      </p:sp>
      <p:sp>
        <p:nvSpPr>
          <p:cNvPr id="62470" name="Text Box 6"/>
          <p:cNvSpPr txBox="1">
            <a:spLocks noChangeArrowheads="1"/>
          </p:cNvSpPr>
          <p:nvPr/>
        </p:nvSpPr>
        <p:spPr bwMode="auto">
          <a:xfrm>
            <a:off x="609600" y="4572000"/>
            <a:ext cx="7239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a:latin typeface="Verdana" pitchFamily="34" charset="0"/>
              </a:rPr>
              <a:t>Because </a:t>
            </a:r>
            <a:r>
              <a:rPr lang="en-US" altLang="en-US" sz="2400" i="1">
                <a:latin typeface="Verdana" pitchFamily="34" charset="0"/>
              </a:rPr>
              <a:t>h</a:t>
            </a:r>
            <a:r>
              <a:rPr lang="en-US" altLang="en-US" sz="2400">
                <a:latin typeface="Verdana" pitchFamily="34" charset="0"/>
              </a:rPr>
              <a:t> = 3, the axis of symmetry is the vertical line </a:t>
            </a:r>
            <a:r>
              <a:rPr lang="en-US" altLang="en-US" sz="2400" i="1">
                <a:latin typeface="Verdana" pitchFamily="34" charset="0"/>
              </a:rPr>
              <a:t>x </a:t>
            </a:r>
            <a:r>
              <a:rPr lang="en-US" altLang="en-US" sz="2400">
                <a:latin typeface="Verdana" pitchFamily="34" charset="0"/>
              </a:rPr>
              <a:t>= 3.</a:t>
            </a:r>
          </a:p>
        </p:txBody>
      </p:sp>
      <p:sp>
        <p:nvSpPr>
          <p:cNvPr id="10245" name="Text Box 8"/>
          <p:cNvSpPr txBox="1">
            <a:spLocks noChangeArrowheads="1"/>
          </p:cNvSpPr>
          <p:nvPr/>
        </p:nvSpPr>
        <p:spPr bwMode="auto">
          <a:xfrm>
            <a:off x="0" y="9906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Example1</a:t>
            </a:r>
            <a:endParaRPr lang="en-US" altLang="en-US" sz="2600">
              <a:solidFill>
                <a:schemeClr val="accent2"/>
              </a:solidFill>
              <a:latin typeface="Arial MT Bl" charset="0"/>
            </a:endParaRPr>
          </a:p>
        </p:txBody>
      </p:sp>
      <p:graphicFrame>
        <p:nvGraphicFramePr>
          <p:cNvPr id="10246" name="Object 9"/>
          <p:cNvGraphicFramePr>
            <a:graphicFrameLocks noChangeAspect="1"/>
          </p:cNvGraphicFramePr>
          <p:nvPr/>
        </p:nvGraphicFramePr>
        <p:xfrm>
          <a:off x="2057400" y="1358900"/>
          <a:ext cx="914400" cy="288925"/>
        </p:xfrm>
        <a:graphic>
          <a:graphicData uri="http://schemas.openxmlformats.org/presentationml/2006/ole">
            <mc:AlternateContent xmlns:mc="http://schemas.openxmlformats.org/markup-compatibility/2006">
              <mc:Choice xmlns:v="urn:schemas-microsoft-com:vml" Requires="v">
                <p:oleObj spid="_x0000_s10249" name="Equation" r:id="rId4" imgW="446992" imgH="756448" progId="Equation.DSMT4">
                  <p:embed/>
                </p:oleObj>
              </mc:Choice>
              <mc:Fallback>
                <p:oleObj name="Equation" r:id="rId4" imgW="446992" imgH="756448"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7400" y="1358900"/>
                        <a:ext cx="914400" cy="288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10247" name="Picture 13" descr="1"/>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81000" y="2362200"/>
            <a:ext cx="2273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487" name="Rectangle 23"/>
          <p:cNvSpPr>
            <a:spLocks noChangeArrowheads="1"/>
          </p:cNvSpPr>
          <p:nvPr/>
        </p:nvSpPr>
        <p:spPr bwMode="auto">
          <a:xfrm>
            <a:off x="1143000" y="3962400"/>
            <a:ext cx="237807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000000"/>
                </a:solidFill>
              </a:rPr>
              <a:t>f(x)</a:t>
            </a:r>
            <a:r>
              <a:rPr lang="en-US" altLang="en-US" sz="2400">
                <a:solidFill>
                  <a:srgbClr val="000000"/>
                </a:solidFill>
              </a:rPr>
              <a:t> = [x - </a:t>
            </a:r>
            <a:r>
              <a:rPr lang="en-US" altLang="en-US" sz="2400">
                <a:solidFill>
                  <a:srgbClr val="FF0000"/>
                </a:solidFill>
              </a:rPr>
              <a:t>(3)</a:t>
            </a:r>
            <a:r>
              <a:rPr lang="en-US" altLang="en-US" sz="2400">
                <a:solidFill>
                  <a:srgbClr val="000000"/>
                </a:solidFill>
              </a:rPr>
              <a:t>]</a:t>
            </a:r>
            <a:r>
              <a:rPr lang="en-US" altLang="en-US" sz="2400" baseline="30000">
                <a:solidFill>
                  <a:srgbClr val="000000"/>
                </a:solidFill>
              </a:rPr>
              <a:t>2</a:t>
            </a:r>
            <a:r>
              <a:rPr lang="en-US" altLang="en-US" sz="2400">
                <a:solidFill>
                  <a:srgbClr val="000000"/>
                </a:solidFill>
              </a:rPr>
              <a:t> + 1</a:t>
            </a:r>
            <a:endParaRPr lang="en-US" altLang="en-US" sz="240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62468"/>
                                        </p:tgtEl>
                                        <p:attrNameLst>
                                          <p:attrName>style.visibility</p:attrName>
                                        </p:attrNameLst>
                                      </p:cBhvr>
                                      <p:to>
                                        <p:strVal val="visible"/>
                                      </p:to>
                                    </p:set>
                                    <p:animEffect transition="in" filter="slide(fromBottom)">
                                      <p:cBhvr>
                                        <p:cTn id="7" dur="500"/>
                                        <p:tgtEl>
                                          <p:spTgt spid="6246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2487"/>
                                        </p:tgtEl>
                                        <p:attrNameLst>
                                          <p:attrName>style.visibility</p:attrName>
                                        </p:attrNameLst>
                                      </p:cBhvr>
                                      <p:to>
                                        <p:strVal val="visible"/>
                                      </p:to>
                                    </p:set>
                                    <p:animEffect transition="in" filter="wipe(left)">
                                      <p:cBhvr>
                                        <p:cTn id="12" dur="500"/>
                                        <p:tgtEl>
                                          <p:spTgt spid="6248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62470"/>
                                        </p:tgtEl>
                                        <p:attrNameLst>
                                          <p:attrName>style.visibility</p:attrName>
                                        </p:attrNameLst>
                                      </p:cBhvr>
                                      <p:to>
                                        <p:strVal val="visible"/>
                                      </p:to>
                                    </p:set>
                                    <p:animEffect transition="in" filter="slide(fromBottom)">
                                      <p:cBhvr>
                                        <p:cTn id="17" dur="500"/>
                                        <p:tgtEl>
                                          <p:spTgt spid="624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8" grpId="0"/>
      <p:bldP spid="62470" grpId="0"/>
      <p:bldP spid="62487" grpId="0"/>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4940</TotalTime>
  <Words>2504</Words>
  <Application>Microsoft Office PowerPoint</Application>
  <PresentationFormat>On-screen Show (4:3)</PresentationFormat>
  <Paragraphs>296</Paragraphs>
  <Slides>50</Slides>
  <Notes>50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50</vt:i4>
      </vt:variant>
    </vt:vector>
  </HeadingPairs>
  <TitlesOfParts>
    <vt:vector size="59" baseType="lpstr">
      <vt:lpstr>Arial</vt:lpstr>
      <vt:lpstr>Verdana</vt:lpstr>
      <vt:lpstr>Arial Black</vt:lpstr>
      <vt:lpstr>Symbol</vt:lpstr>
      <vt:lpstr>Arial MT Bl</vt:lpstr>
      <vt:lpstr>Times</vt:lpstr>
      <vt:lpstr>Academy Engraved LET</vt:lpstr>
      <vt:lpstr>Default Design</vt:lpstr>
      <vt:lpstr>MathType 5.0 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Holt, Rinehart and Winston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HRW</dc:creator>
  <cp:lastModifiedBy>Trenton Murphey</cp:lastModifiedBy>
  <cp:revision>130</cp:revision>
  <dcterms:created xsi:type="dcterms:W3CDTF">2002-10-14T18:20:28Z</dcterms:created>
  <dcterms:modified xsi:type="dcterms:W3CDTF">2014-04-22T11:41:36Z</dcterms:modified>
</cp:coreProperties>
</file>