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60" r:id="rId3"/>
    <p:sldId id="262" r:id="rId4"/>
    <p:sldId id="272" r:id="rId5"/>
    <p:sldId id="269" r:id="rId6"/>
    <p:sldId id="274" r:id="rId7"/>
    <p:sldId id="279" r:id="rId8"/>
    <p:sldId id="267" r:id="rId9"/>
    <p:sldId id="284" r:id="rId10"/>
    <p:sldId id="273" r:id="rId11"/>
    <p:sldId id="275" r:id="rId12"/>
    <p:sldId id="280" r:id="rId13"/>
    <p:sldId id="277" r:id="rId14"/>
    <p:sldId id="285" r:id="rId15"/>
    <p:sldId id="276" r:id="rId16"/>
    <p:sldId id="281" r:id="rId17"/>
    <p:sldId id="278" r:id="rId18"/>
    <p:sldId id="286" r:id="rId19"/>
    <p:sldId id="268" r:id="rId20"/>
    <p:sldId id="282" r:id="rId21"/>
    <p:sldId id="283" r:id="rId22"/>
  </p:sldIdLst>
  <p:sldSz cx="9144000" cy="6858000" type="screen4x3"/>
  <p:notesSz cx="6858000" cy="9144000"/>
  <p:custDataLst>
    <p:tags r:id="rId24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66" autoAdjust="0"/>
    <p:restoredTop sz="93412" autoAdjust="0"/>
  </p:normalViewPr>
  <p:slideViewPr>
    <p:cSldViewPr>
      <p:cViewPr>
        <p:scale>
          <a:sx n="73" d="100"/>
          <a:sy n="73" d="100"/>
        </p:scale>
        <p:origin x="-102" y="-126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B1A8640D-151A-4D6E-8050-F84CE0E39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602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200D7F9-8BA2-4B33-A62E-ECD514A66ABF}" type="slidenum">
              <a:rPr lang="en-US" altLang="en-US"/>
              <a:pPr eaLnBrk="1" hangingPunct="1"/>
              <a:t>19</a:t>
            </a:fld>
            <a:endParaRPr lang="en-US" altLang="en-US"/>
          </a:p>
        </p:txBody>
      </p:sp>
      <p:sp>
        <p:nvSpPr>
          <p:cNvPr id="2457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EC173F2-68C3-401D-87EA-7E31DD4BD459}" type="slidenum">
              <a:rPr lang="en-US" altLang="en-US"/>
              <a:pPr eaLnBrk="1" hangingPunct="1"/>
              <a:t>20</a:t>
            </a:fld>
            <a:endParaRPr lang="en-US" altLang="en-US"/>
          </a:p>
        </p:txBody>
      </p:sp>
      <p:sp>
        <p:nvSpPr>
          <p:cNvPr id="25603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003A0B9-22DF-4586-9BB2-29F960082F07}" type="slidenum">
              <a:rPr lang="en-US" altLang="en-US"/>
              <a:pPr eaLnBrk="1" hangingPunct="1"/>
              <a:t>21</a:t>
            </a:fld>
            <a:endParaRPr lang="en-US" altLang="en-US"/>
          </a:p>
        </p:txBody>
      </p:sp>
      <p:sp>
        <p:nvSpPr>
          <p:cNvPr id="2662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80315F-F7D4-484D-A6F1-A6277094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99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4CEBD-E5F4-483A-8B2D-F68FE1A0E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25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E6677F-13B8-48EB-9265-D133D7782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573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753A10-07F2-4706-92A0-EB619F9AD7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276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4EFA1-2370-4163-A2C7-EF3E118A05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81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CC789-8928-42CB-8DCB-E87CEAE17C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773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13D40B-956B-4A23-AFC6-4D548E91F5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7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5773DA-7C79-4620-83C9-D259095F86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315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D18E6-A73D-4039-83CC-FDDB86AA7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5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892C-5A37-47D7-8EEF-85D21887D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48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FF22-7AB8-4B55-B53A-A1E8C16BA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9833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37D1DE-7329-4507-A5DF-1852D96B0C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406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pitchFamily="34" charset="0"/>
              </a:defRPr>
            </a:lvl1pPr>
          </a:lstStyle>
          <a:p>
            <a:pPr>
              <a:defRPr/>
            </a:pPr>
            <a:fld id="{BB0F781C-EE50-44E1-BAA2-AD7DD8445B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8225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Circles in the Coordinate Plane</a:t>
            </a:r>
            <a:endParaRPr lang="en-US" altLang="en-US" sz="2400">
              <a:latin typeface="Verdan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1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6.w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Circles in the Coordinate Plane</a:t>
            </a:r>
            <a:endParaRPr lang="en-US" altLang="en-US" sz="2400">
              <a:latin typeface="Verdana" pitchFamily="34" charset="0"/>
            </a:endParaRP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16313" y="2343150"/>
            <a:ext cx="1855787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05138"/>
            <a:ext cx="37639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3276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  <a:latin typeface="Verdana" pitchFamily="34" charset="0"/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4"/>
          <p:cNvSpPr txBox="1">
            <a:spLocks noChangeArrowheads="1"/>
          </p:cNvSpPr>
          <p:nvPr/>
        </p:nvSpPr>
        <p:spPr bwMode="auto">
          <a:xfrm>
            <a:off x="838200" y="2057400"/>
            <a:ext cx="7162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If you are given the equation of a circle, you can graph the circle by making a table or by identifying its center and radius.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2A: Graphing a Circle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0730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276600"/>
            <a:ext cx="8126413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Text Box 12"/>
          <p:cNvSpPr txBox="1">
            <a:spLocks noChangeArrowheads="1"/>
          </p:cNvSpPr>
          <p:nvPr/>
        </p:nvSpPr>
        <p:spPr bwMode="auto">
          <a:xfrm>
            <a:off x="533400" y="12954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+ 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= 16.</a:t>
            </a:r>
            <a:endParaRPr lang="en-US" altLang="en-US" sz="2400" b="1" baseline="30000">
              <a:latin typeface="Verdana" pitchFamily="34" charset="0"/>
            </a:endParaRPr>
          </a:p>
        </p:txBody>
      </p:sp>
      <p:sp>
        <p:nvSpPr>
          <p:cNvPr id="30733" name="Text Box 13"/>
          <p:cNvSpPr txBox="1">
            <a:spLocks noChangeArrowheads="1"/>
          </p:cNvSpPr>
          <p:nvPr/>
        </p:nvSpPr>
        <p:spPr bwMode="auto">
          <a:xfrm>
            <a:off x="533400" y="1768475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 </a:t>
            </a:r>
            <a:r>
              <a:rPr lang="en-US" altLang="en-US" sz="2400">
                <a:latin typeface="Verdana" pitchFamily="34" charset="0"/>
              </a:rPr>
              <a:t>Make a table of values.</a:t>
            </a:r>
            <a:endParaRPr lang="en-US" altLang="en-US" sz="2400" b="1" baseline="30000">
              <a:latin typeface="Verdana" pitchFamily="34" charset="0"/>
            </a:endParaRPr>
          </a:p>
        </p:txBody>
      </p:sp>
      <p:grpSp>
        <p:nvGrpSpPr>
          <p:cNvPr id="30736" name="Group 16"/>
          <p:cNvGrpSpPr>
            <a:grpSpLocks/>
          </p:cNvGrpSpPr>
          <p:nvPr/>
        </p:nvGrpSpPr>
        <p:grpSpPr bwMode="auto">
          <a:xfrm>
            <a:off x="533400" y="2209800"/>
            <a:ext cx="7848600" cy="822325"/>
            <a:chOff x="384" y="2112"/>
            <a:chExt cx="4944" cy="518"/>
          </a:xfrm>
        </p:grpSpPr>
        <p:sp>
          <p:nvSpPr>
            <p:cNvPr id="12310" name="Text Box 14"/>
            <p:cNvSpPr txBox="1">
              <a:spLocks noChangeArrowheads="1"/>
            </p:cNvSpPr>
            <p:nvPr/>
          </p:nvSpPr>
          <p:spPr bwMode="auto">
            <a:xfrm>
              <a:off x="384" y="2112"/>
              <a:ext cx="49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Since the radius is      , or 4, use ±4 and use the values between for 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-values.</a:t>
              </a:r>
              <a:endParaRPr lang="en-US" altLang="en-US" sz="2400" baseline="30000">
                <a:latin typeface="Verdana" pitchFamily="34" charset="0"/>
              </a:endParaRPr>
            </a:p>
          </p:txBody>
        </p:sp>
        <p:pic>
          <p:nvPicPr>
            <p:cNvPr id="12311" name="Picture 15" descr="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9" y="2119"/>
              <a:ext cx="390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0737" name="Text Box 17"/>
          <p:cNvSpPr txBox="1">
            <a:spLocks noChangeArrowheads="1"/>
          </p:cNvSpPr>
          <p:nvPr/>
        </p:nvSpPr>
        <p:spPr bwMode="auto">
          <a:xfrm>
            <a:off x="457200" y="4419600"/>
            <a:ext cx="510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Plot the points and connect them to form a circle.</a:t>
            </a:r>
            <a:endParaRPr lang="en-US" altLang="en-US" sz="2400" b="1" baseline="30000">
              <a:latin typeface="Verdana" pitchFamily="34" charset="0"/>
            </a:endParaRPr>
          </a:p>
        </p:txBody>
      </p:sp>
      <p:grpSp>
        <p:nvGrpSpPr>
          <p:cNvPr id="30753" name="Group 33"/>
          <p:cNvGrpSpPr>
            <a:grpSpLocks/>
          </p:cNvGrpSpPr>
          <p:nvPr/>
        </p:nvGrpSpPr>
        <p:grpSpPr bwMode="auto">
          <a:xfrm>
            <a:off x="5638800" y="4191000"/>
            <a:ext cx="2209800" cy="2185988"/>
            <a:chOff x="3552" y="2640"/>
            <a:chExt cx="1392" cy="1377"/>
          </a:xfrm>
        </p:grpSpPr>
        <p:pic>
          <p:nvPicPr>
            <p:cNvPr id="12297" name="Picture 18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52" y="2640"/>
              <a:ext cx="1392" cy="137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2298" name="Oval 19"/>
            <p:cNvSpPr>
              <a:spLocks noChangeArrowheads="1"/>
            </p:cNvSpPr>
            <p:nvPr/>
          </p:nvSpPr>
          <p:spPr bwMode="auto">
            <a:xfrm>
              <a:off x="3730" y="329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299" name="Oval 20"/>
            <p:cNvSpPr>
              <a:spLocks noChangeArrowheads="1"/>
            </p:cNvSpPr>
            <p:nvPr/>
          </p:nvSpPr>
          <p:spPr bwMode="auto">
            <a:xfrm>
              <a:off x="4732" y="3284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0" name="Oval 21"/>
            <p:cNvSpPr>
              <a:spLocks noChangeArrowheads="1"/>
            </p:cNvSpPr>
            <p:nvPr/>
          </p:nvSpPr>
          <p:spPr bwMode="auto">
            <a:xfrm>
              <a:off x="4601" y="2962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1" name="Oval 22"/>
            <p:cNvSpPr>
              <a:spLocks noChangeArrowheads="1"/>
            </p:cNvSpPr>
            <p:nvPr/>
          </p:nvSpPr>
          <p:spPr bwMode="auto">
            <a:xfrm>
              <a:off x="4594" y="3620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2" name="Oval 23"/>
            <p:cNvSpPr>
              <a:spLocks noChangeArrowheads="1"/>
            </p:cNvSpPr>
            <p:nvPr/>
          </p:nvSpPr>
          <p:spPr bwMode="auto">
            <a:xfrm>
              <a:off x="4478" y="3723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3" name="Oval 25"/>
            <p:cNvSpPr>
              <a:spLocks noChangeArrowheads="1"/>
            </p:cNvSpPr>
            <p:nvPr/>
          </p:nvSpPr>
          <p:spPr bwMode="auto">
            <a:xfrm>
              <a:off x="4231" y="3785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4" name="Oval 26"/>
            <p:cNvSpPr>
              <a:spLocks noChangeArrowheads="1"/>
            </p:cNvSpPr>
            <p:nvPr/>
          </p:nvSpPr>
          <p:spPr bwMode="auto">
            <a:xfrm>
              <a:off x="3991" y="3723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5" name="Oval 27"/>
            <p:cNvSpPr>
              <a:spLocks noChangeArrowheads="1"/>
            </p:cNvSpPr>
            <p:nvPr/>
          </p:nvSpPr>
          <p:spPr bwMode="auto">
            <a:xfrm>
              <a:off x="3860" y="3621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6" name="Oval 28"/>
            <p:cNvSpPr>
              <a:spLocks noChangeArrowheads="1"/>
            </p:cNvSpPr>
            <p:nvPr/>
          </p:nvSpPr>
          <p:spPr bwMode="auto">
            <a:xfrm>
              <a:off x="3854" y="2969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7" name="Oval 29"/>
            <p:cNvSpPr>
              <a:spLocks noChangeArrowheads="1"/>
            </p:cNvSpPr>
            <p:nvPr/>
          </p:nvSpPr>
          <p:spPr bwMode="auto">
            <a:xfrm>
              <a:off x="3978" y="286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8" name="Oval 30"/>
            <p:cNvSpPr>
              <a:spLocks noChangeArrowheads="1"/>
            </p:cNvSpPr>
            <p:nvPr/>
          </p:nvSpPr>
          <p:spPr bwMode="auto">
            <a:xfrm>
              <a:off x="4477" y="2866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2309" name="Oval 32"/>
            <p:cNvSpPr>
              <a:spLocks noChangeArrowheads="1"/>
            </p:cNvSpPr>
            <p:nvPr/>
          </p:nvSpPr>
          <p:spPr bwMode="auto">
            <a:xfrm>
              <a:off x="4231" y="2798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/>
      <p:bldP spid="3073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2B: Graphing a Circle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3315" name="Text Box 14"/>
          <p:cNvSpPr txBox="1">
            <a:spLocks noChangeArrowheads="1"/>
          </p:cNvSpPr>
          <p:nvPr/>
        </p:nvSpPr>
        <p:spPr bwMode="auto">
          <a:xfrm>
            <a:off x="533400" y="14478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(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– 3)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+ (</a:t>
            </a:r>
            <a:r>
              <a:rPr lang="en-US" altLang="en-US" sz="2400" b="1" i="1">
                <a:latin typeface="Verdana" pitchFamily="34" charset="0"/>
              </a:rPr>
              <a:t>y + </a:t>
            </a:r>
            <a:r>
              <a:rPr lang="en-US" altLang="en-US" sz="2400" b="1">
                <a:latin typeface="Verdana" pitchFamily="34" charset="0"/>
              </a:rPr>
              <a:t>4)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= 9.</a:t>
            </a:r>
            <a:endParaRPr lang="en-US" altLang="en-US" sz="2400" b="1" baseline="30000">
              <a:latin typeface="Verdana" pitchFamily="34" charset="0"/>
            </a:endParaRPr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533400" y="24384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equation of the given circle can be written as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– 3)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(–</a:t>
            </a:r>
            <a:r>
              <a:rPr lang="en-US" altLang="en-US"/>
              <a:t> </a:t>
            </a:r>
            <a:r>
              <a:rPr lang="en-US" altLang="en-US" sz="2400">
                <a:latin typeface="Verdana" pitchFamily="34" charset="0"/>
              </a:rPr>
              <a:t>4))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3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533400" y="3733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So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 = 3, </a:t>
            </a:r>
            <a:r>
              <a:rPr lang="en-US" altLang="en-US" sz="2400" i="1">
                <a:latin typeface="Verdana" pitchFamily="34" charset="0"/>
              </a:rPr>
              <a:t>k </a:t>
            </a:r>
            <a:r>
              <a:rPr lang="en-US" altLang="en-US" sz="2400">
                <a:latin typeface="Verdana" pitchFamily="34" charset="0"/>
              </a:rPr>
              <a:t>= –4, and</a:t>
            </a:r>
            <a:r>
              <a:rPr lang="en-US" altLang="en-US" sz="2400" i="1">
                <a:latin typeface="Verdana" pitchFamily="34" charset="0"/>
              </a:rPr>
              <a:t> r</a:t>
            </a:r>
            <a:r>
              <a:rPr lang="en-US" altLang="en-US" sz="2400">
                <a:latin typeface="Verdana" pitchFamily="34" charset="0"/>
              </a:rPr>
              <a:t> = 3.</a:t>
            </a:r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33400" y="4419600"/>
            <a:ext cx="5486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center is (3, –4) and the radius is 3. Plot the point (3, –4). Then graph a circle having this center and radius 3.</a:t>
            </a:r>
          </a:p>
        </p:txBody>
      </p:sp>
      <p:grpSp>
        <p:nvGrpSpPr>
          <p:cNvPr id="35861" name="Group 21"/>
          <p:cNvGrpSpPr>
            <a:grpSpLocks/>
          </p:cNvGrpSpPr>
          <p:nvPr/>
        </p:nvGrpSpPr>
        <p:grpSpPr bwMode="auto">
          <a:xfrm>
            <a:off x="5715000" y="2438400"/>
            <a:ext cx="3167063" cy="3159125"/>
            <a:chOff x="3600" y="1536"/>
            <a:chExt cx="1995" cy="1990"/>
          </a:xfrm>
        </p:grpSpPr>
        <p:pic>
          <p:nvPicPr>
            <p:cNvPr id="13320" name="Picture 1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" y="1536"/>
              <a:ext cx="1995" cy="19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3321" name="Oval 19"/>
            <p:cNvSpPr>
              <a:spLocks noChangeArrowheads="1"/>
            </p:cNvSpPr>
            <p:nvPr/>
          </p:nvSpPr>
          <p:spPr bwMode="auto">
            <a:xfrm>
              <a:off x="4574" y="2489"/>
              <a:ext cx="48" cy="48"/>
            </a:xfrm>
            <a:prstGeom prst="ellipse">
              <a:avLst/>
            </a:prstGeom>
            <a:solidFill>
              <a:srgbClr val="000080"/>
            </a:solidFill>
            <a:ln w="9525">
              <a:solidFill>
                <a:srgbClr val="00008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3322" name="Rectangle 20"/>
            <p:cNvSpPr>
              <a:spLocks noChangeArrowheads="1"/>
            </p:cNvSpPr>
            <p:nvPr/>
          </p:nvSpPr>
          <p:spPr bwMode="auto">
            <a:xfrm>
              <a:off x="4272" y="2256"/>
              <a:ext cx="625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r>
                <a:rPr lang="en-US" altLang="en-US">
                  <a:solidFill>
                    <a:schemeClr val="accent2"/>
                  </a:solidFill>
                  <a:latin typeface="Verdana" pitchFamily="34" charset="0"/>
                </a:rPr>
                <a:t>(3, –4)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55" grpId="0"/>
      <p:bldP spid="35856" grpId="0"/>
      <p:bldP spid="358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4339" name="Rectangle 8"/>
          <p:cNvSpPr>
            <a:spLocks noChangeArrowheads="1"/>
          </p:cNvSpPr>
          <p:nvPr/>
        </p:nvSpPr>
        <p:spPr bwMode="auto">
          <a:xfrm>
            <a:off x="533400" y="1371600"/>
            <a:ext cx="3363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Graph </a:t>
            </a:r>
            <a:r>
              <a:rPr lang="en-US" altLang="en-US" sz="2400" b="1" i="1">
                <a:latin typeface="Verdana" pitchFamily="34" charset="0"/>
              </a:rPr>
              <a:t>x</a:t>
            </a:r>
            <a:r>
              <a:rPr lang="en-US" altLang="en-US" sz="2400" b="1">
                <a:latin typeface="Verdana" pitchFamily="34" charset="0"/>
              </a:rPr>
              <a:t>² + </a:t>
            </a:r>
            <a:r>
              <a:rPr lang="en-US" altLang="en-US" sz="2400" b="1" i="1">
                <a:latin typeface="Verdana" pitchFamily="34" charset="0"/>
              </a:rPr>
              <a:t>y</a:t>
            </a:r>
            <a:r>
              <a:rPr lang="en-US" altLang="en-US" sz="2400" b="1">
                <a:latin typeface="Verdana" pitchFamily="34" charset="0"/>
              </a:rPr>
              <a:t>² = 9.</a:t>
            </a:r>
          </a:p>
        </p:txBody>
      </p:sp>
      <p:sp>
        <p:nvSpPr>
          <p:cNvPr id="32784" name="Text Box 16"/>
          <p:cNvSpPr txBox="1">
            <a:spLocks noChangeArrowheads="1"/>
          </p:cNvSpPr>
          <p:nvPr/>
        </p:nvSpPr>
        <p:spPr bwMode="auto">
          <a:xfrm>
            <a:off x="533400" y="4038600"/>
            <a:ext cx="5105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 </a:t>
            </a:r>
            <a:r>
              <a:rPr lang="en-US" altLang="en-US" sz="2400">
                <a:latin typeface="Verdana" pitchFamily="34" charset="0"/>
              </a:rPr>
              <a:t>Plot the points and connect them to form a circle.</a:t>
            </a:r>
            <a:endParaRPr lang="en-US" altLang="en-US" sz="2400" b="1" baseline="30000">
              <a:latin typeface="Verdana" pitchFamily="34" charset="0"/>
            </a:endParaRPr>
          </a:p>
        </p:txBody>
      </p:sp>
      <p:grpSp>
        <p:nvGrpSpPr>
          <p:cNvPr id="32786" name="Group 18"/>
          <p:cNvGrpSpPr>
            <a:grpSpLocks/>
          </p:cNvGrpSpPr>
          <p:nvPr/>
        </p:nvGrpSpPr>
        <p:grpSpPr bwMode="auto">
          <a:xfrm>
            <a:off x="533400" y="1981200"/>
            <a:ext cx="7848600" cy="822325"/>
            <a:chOff x="336" y="1392"/>
            <a:chExt cx="4944" cy="518"/>
          </a:xfrm>
        </p:grpSpPr>
        <p:sp>
          <p:nvSpPr>
            <p:cNvPr id="14386" name="Text Box 14"/>
            <p:cNvSpPr txBox="1">
              <a:spLocks noChangeArrowheads="1"/>
            </p:cNvSpPr>
            <p:nvPr/>
          </p:nvSpPr>
          <p:spPr bwMode="auto">
            <a:xfrm>
              <a:off x="336" y="1392"/>
              <a:ext cx="494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sz="2400">
                  <a:latin typeface="Verdana" pitchFamily="34" charset="0"/>
                </a:rPr>
                <a:t>Since the radius is     , or 3, use ±3 and use the values between for </a:t>
              </a:r>
              <a:r>
                <a:rPr lang="en-US" altLang="en-US" sz="2400" i="1">
                  <a:latin typeface="Verdana" pitchFamily="34" charset="0"/>
                </a:rPr>
                <a:t>x</a:t>
              </a:r>
              <a:r>
                <a:rPr lang="en-US" altLang="en-US" sz="2400">
                  <a:latin typeface="Verdana" pitchFamily="34" charset="0"/>
                </a:rPr>
                <a:t>-values.</a:t>
              </a:r>
              <a:endParaRPr lang="en-US" altLang="en-US" sz="2400" baseline="30000">
                <a:latin typeface="Verdana" pitchFamily="34" charset="0"/>
              </a:endParaRPr>
            </a:p>
          </p:txBody>
        </p:sp>
        <p:pic>
          <p:nvPicPr>
            <p:cNvPr id="14387" name="Picture 17" descr="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9" y="1392"/>
              <a:ext cx="276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aphicFrame>
        <p:nvGraphicFramePr>
          <p:cNvPr id="32844" name="Group 76"/>
          <p:cNvGraphicFramePr>
            <a:graphicFrameLocks noGrp="1"/>
          </p:cNvGraphicFramePr>
          <p:nvPr/>
        </p:nvGraphicFramePr>
        <p:xfrm>
          <a:off x="609600" y="2819400"/>
          <a:ext cx="7010400" cy="965200"/>
        </p:xfrm>
        <a:graphic>
          <a:graphicData uri="http://schemas.openxmlformats.org/drawingml/2006/table">
            <a:tbl>
              <a:tblPr/>
              <a:tblGrid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  <a:gridCol w="876300"/>
              </a:tblGrid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–1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–2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–3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6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</a:rPr>
                        <a:t>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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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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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2.8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sym typeface="Symbol" pitchFamily="18" charset="2"/>
                        </a:rPr>
                        <a:t></a:t>
                      </a: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 2.2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2842" name="Group 74"/>
          <p:cNvGrpSpPr>
            <a:grpSpLocks/>
          </p:cNvGrpSpPr>
          <p:nvPr/>
        </p:nvGrpSpPr>
        <p:grpSpPr bwMode="auto">
          <a:xfrm>
            <a:off x="5410200" y="3810000"/>
            <a:ext cx="2968625" cy="2663825"/>
            <a:chOff x="3408" y="2400"/>
            <a:chExt cx="1870" cy="1678"/>
          </a:xfrm>
        </p:grpSpPr>
        <p:pic>
          <p:nvPicPr>
            <p:cNvPr id="14372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2018"/>
            <a:stretch>
              <a:fillRect/>
            </a:stretch>
          </p:blipFill>
          <p:spPr bwMode="auto">
            <a:xfrm>
              <a:off x="3408" y="2400"/>
              <a:ext cx="1870" cy="16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4373" name="Oval 60"/>
            <p:cNvSpPr>
              <a:spLocks noChangeArrowheads="1"/>
            </p:cNvSpPr>
            <p:nvPr/>
          </p:nvSpPr>
          <p:spPr bwMode="auto">
            <a:xfrm>
              <a:off x="4862" y="3243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4" name="Oval 62"/>
            <p:cNvSpPr>
              <a:spLocks noChangeArrowheads="1"/>
            </p:cNvSpPr>
            <p:nvPr/>
          </p:nvSpPr>
          <p:spPr bwMode="auto">
            <a:xfrm>
              <a:off x="3963" y="323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5" name="Oval 63"/>
            <p:cNvSpPr>
              <a:spLocks noChangeArrowheads="1"/>
            </p:cNvSpPr>
            <p:nvPr/>
          </p:nvSpPr>
          <p:spPr bwMode="auto">
            <a:xfrm>
              <a:off x="4724" y="2907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6" name="Oval 64"/>
            <p:cNvSpPr>
              <a:spLocks noChangeArrowheads="1"/>
            </p:cNvSpPr>
            <p:nvPr/>
          </p:nvSpPr>
          <p:spPr bwMode="auto">
            <a:xfrm>
              <a:off x="4567" y="2811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7" name="Oval 65"/>
            <p:cNvSpPr>
              <a:spLocks noChangeArrowheads="1"/>
            </p:cNvSpPr>
            <p:nvPr/>
          </p:nvSpPr>
          <p:spPr bwMode="auto">
            <a:xfrm>
              <a:off x="4416" y="2784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8" name="Oval 66"/>
            <p:cNvSpPr>
              <a:spLocks noChangeArrowheads="1"/>
            </p:cNvSpPr>
            <p:nvPr/>
          </p:nvSpPr>
          <p:spPr bwMode="auto">
            <a:xfrm>
              <a:off x="4265" y="2811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4379" name="Oval 67"/>
            <p:cNvSpPr>
              <a:spLocks noChangeArrowheads="1"/>
            </p:cNvSpPr>
            <p:nvPr/>
          </p:nvSpPr>
          <p:spPr bwMode="auto">
            <a:xfrm>
              <a:off x="4114" y="2900"/>
              <a:ext cx="48" cy="4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14380" name="Group 73"/>
            <p:cNvGrpSpPr>
              <a:grpSpLocks/>
            </p:cNvGrpSpPr>
            <p:nvPr/>
          </p:nvGrpSpPr>
          <p:grpSpPr bwMode="auto">
            <a:xfrm rot="10800000">
              <a:off x="4114" y="3565"/>
              <a:ext cx="658" cy="171"/>
              <a:chOff x="4046" y="3381"/>
              <a:chExt cx="658" cy="171"/>
            </a:xfrm>
          </p:grpSpPr>
          <p:sp>
            <p:nvSpPr>
              <p:cNvPr id="14381" name="Oval 68"/>
              <p:cNvSpPr>
                <a:spLocks noChangeArrowheads="1"/>
              </p:cNvSpPr>
              <p:nvPr/>
            </p:nvSpPr>
            <p:spPr bwMode="auto">
              <a:xfrm>
                <a:off x="4656" y="3504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382" name="Oval 69"/>
              <p:cNvSpPr>
                <a:spLocks noChangeArrowheads="1"/>
              </p:cNvSpPr>
              <p:nvPr/>
            </p:nvSpPr>
            <p:spPr bwMode="auto">
              <a:xfrm>
                <a:off x="4499" y="340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383" name="Oval 70"/>
              <p:cNvSpPr>
                <a:spLocks noChangeArrowheads="1"/>
              </p:cNvSpPr>
              <p:nvPr/>
            </p:nvSpPr>
            <p:spPr bwMode="auto">
              <a:xfrm>
                <a:off x="4348" y="3381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384" name="Oval 71"/>
              <p:cNvSpPr>
                <a:spLocks noChangeArrowheads="1"/>
              </p:cNvSpPr>
              <p:nvPr/>
            </p:nvSpPr>
            <p:spPr bwMode="auto">
              <a:xfrm>
                <a:off x="4197" y="3408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14385" name="Oval 72"/>
              <p:cNvSpPr>
                <a:spLocks noChangeArrowheads="1"/>
              </p:cNvSpPr>
              <p:nvPr/>
            </p:nvSpPr>
            <p:spPr bwMode="auto">
              <a:xfrm>
                <a:off x="4046" y="3497"/>
                <a:ext cx="48" cy="48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8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5363" name="Text Box 8"/>
          <p:cNvSpPr txBox="1">
            <a:spLocks noChangeArrowheads="1"/>
          </p:cNvSpPr>
          <p:nvPr/>
        </p:nvSpPr>
        <p:spPr bwMode="auto">
          <a:xfrm>
            <a:off x="609600" y="16002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(</a:t>
            </a:r>
            <a:r>
              <a:rPr lang="en-US" altLang="en-US" sz="2400" b="1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– 3)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+ (</a:t>
            </a:r>
            <a:r>
              <a:rPr lang="en-US" altLang="en-US" sz="2400" b="1" i="1">
                <a:latin typeface="Verdana" pitchFamily="34" charset="0"/>
              </a:rPr>
              <a:t>y + </a:t>
            </a:r>
            <a:r>
              <a:rPr lang="en-US" altLang="en-US" sz="2400" b="1">
                <a:latin typeface="Verdana" pitchFamily="34" charset="0"/>
              </a:rPr>
              <a:t>2)</a:t>
            </a:r>
            <a:r>
              <a:rPr lang="en-US" altLang="en-US" sz="2400" b="1" baseline="300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 = 4.</a:t>
            </a:r>
            <a:endParaRPr lang="en-US" altLang="en-US" sz="2400" b="1" baseline="30000">
              <a:latin typeface="Verdana" pitchFamily="34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533400" y="2438400"/>
            <a:ext cx="4876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equation of the given circle can be written as 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>
                <a:latin typeface="Verdana" pitchFamily="34" charset="0"/>
              </a:rPr>
              <a:t>– 3)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>
                <a:latin typeface="Verdana" pitchFamily="34" charset="0"/>
              </a:rPr>
              <a:t>–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(–</a:t>
            </a:r>
            <a:r>
              <a:rPr lang="en-US" altLang="en-US"/>
              <a:t> </a:t>
            </a:r>
            <a:r>
              <a:rPr lang="en-US" altLang="en-US" sz="2400">
                <a:latin typeface="Verdana" pitchFamily="34" charset="0"/>
              </a:rPr>
              <a:t>2))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2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533400" y="3733800"/>
            <a:ext cx="487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So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 = 3, </a:t>
            </a:r>
            <a:r>
              <a:rPr lang="en-US" altLang="en-US" sz="2400" i="1">
                <a:latin typeface="Verdana" pitchFamily="34" charset="0"/>
              </a:rPr>
              <a:t>k </a:t>
            </a:r>
            <a:r>
              <a:rPr lang="en-US" altLang="en-US" sz="2400">
                <a:latin typeface="Verdana" pitchFamily="34" charset="0"/>
              </a:rPr>
              <a:t>= –2, and</a:t>
            </a:r>
            <a:r>
              <a:rPr lang="en-US" altLang="en-US" sz="2400" i="1">
                <a:latin typeface="Verdana" pitchFamily="34" charset="0"/>
              </a:rPr>
              <a:t> r</a:t>
            </a:r>
            <a:r>
              <a:rPr lang="en-US" altLang="en-US" sz="2400">
                <a:latin typeface="Verdana" pitchFamily="34" charset="0"/>
              </a:rPr>
              <a:t> = 2.</a:t>
            </a: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533400" y="4419600"/>
            <a:ext cx="5486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center is (3, –2) and the radius is 2. Plot the point (3, –2). Then graph a circle having this center and radius 2.</a:t>
            </a:r>
          </a:p>
        </p:txBody>
      </p:sp>
      <p:grpSp>
        <p:nvGrpSpPr>
          <p:cNvPr id="49166" name="Group 14"/>
          <p:cNvGrpSpPr>
            <a:grpSpLocks/>
          </p:cNvGrpSpPr>
          <p:nvPr/>
        </p:nvGrpSpPr>
        <p:grpSpPr bwMode="auto">
          <a:xfrm>
            <a:off x="5791200" y="2743200"/>
            <a:ext cx="2873375" cy="2654300"/>
            <a:chOff x="3648" y="1728"/>
            <a:chExt cx="1810" cy="1672"/>
          </a:xfrm>
        </p:grpSpPr>
        <p:pic>
          <p:nvPicPr>
            <p:cNvPr id="1536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022"/>
            <a:stretch>
              <a:fillRect/>
            </a:stretch>
          </p:blipFill>
          <p:spPr bwMode="auto">
            <a:xfrm>
              <a:off x="3648" y="1728"/>
              <a:ext cx="1774" cy="16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5369" name="Oval 12"/>
            <p:cNvSpPr>
              <a:spLocks noChangeArrowheads="1"/>
            </p:cNvSpPr>
            <p:nvPr/>
          </p:nvSpPr>
          <p:spPr bwMode="auto">
            <a:xfrm>
              <a:off x="5047" y="2859"/>
              <a:ext cx="48" cy="4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rgbClr val="0000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15370" name="Text Box 13"/>
            <p:cNvSpPr txBox="1">
              <a:spLocks noChangeArrowheads="1"/>
            </p:cNvSpPr>
            <p:nvPr/>
          </p:nvSpPr>
          <p:spPr bwMode="auto">
            <a:xfrm>
              <a:off x="4786" y="2852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>
                  <a:solidFill>
                    <a:schemeClr val="accent2"/>
                  </a:solidFill>
                  <a:latin typeface="Verdana" pitchFamily="34" charset="0"/>
                </a:rPr>
                <a:t>(3, –2)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9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9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9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9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1" grpId="0"/>
      <p:bldP spid="49162" grpId="0"/>
      <p:bldP spid="4916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3: Radio Application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1754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4191000"/>
            <a:ext cx="2330450" cy="2339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388" name="Text Box 11"/>
          <p:cNvSpPr txBox="1">
            <a:spLocks noChangeArrowheads="1"/>
          </p:cNvSpPr>
          <p:nvPr/>
        </p:nvSpPr>
        <p:spPr bwMode="auto">
          <a:xfrm>
            <a:off x="457200" y="1219200"/>
            <a:ext cx="7772400" cy="3013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An amateur radio operator wants to build a radio antenna near his home without using his house as a bracing point. He uses three poles to brace the antenna. The poles are to be inserted in the ground at three points equidistant from the antenna located at </a:t>
            </a:r>
            <a:r>
              <a:rPr lang="en-US" altLang="en-US" sz="2400" b="1" i="1">
                <a:latin typeface="Verdana" pitchFamily="34" charset="0"/>
              </a:rPr>
              <a:t>J</a:t>
            </a:r>
            <a:r>
              <a:rPr lang="en-US" altLang="en-US" sz="2400" b="1">
                <a:latin typeface="Verdana" pitchFamily="34" charset="0"/>
              </a:rPr>
              <a:t>(4, 4), </a:t>
            </a:r>
            <a:r>
              <a:rPr lang="en-US" altLang="en-US" sz="2400" b="1" i="1">
                <a:latin typeface="Verdana" pitchFamily="34" charset="0"/>
              </a:rPr>
              <a:t>K</a:t>
            </a:r>
            <a:r>
              <a:rPr lang="en-US" altLang="en-US" sz="2400" b="1">
                <a:latin typeface="Verdana" pitchFamily="34" charset="0"/>
              </a:rPr>
              <a:t>(–3, –1), and </a:t>
            </a:r>
            <a:r>
              <a:rPr lang="en-US" altLang="en-US" sz="2400" b="1" i="1">
                <a:latin typeface="Verdana" pitchFamily="34" charset="0"/>
              </a:rPr>
              <a:t>L</a:t>
            </a:r>
            <a:r>
              <a:rPr lang="en-US" altLang="en-US" sz="2400" b="1">
                <a:latin typeface="Verdana" pitchFamily="34" charset="0"/>
              </a:rPr>
              <a:t>(2, –8). What are the coordinates of the base of the antenna?</a:t>
            </a: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457200" y="4327525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Plot the three given points.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457200" y="5257800"/>
            <a:ext cx="502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Connect </a:t>
            </a:r>
            <a:r>
              <a:rPr lang="en-US" altLang="en-US" sz="2400" i="1">
                <a:latin typeface="Verdana" pitchFamily="34" charset="0"/>
              </a:rPr>
              <a:t>J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 to form a triangle.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7" grpId="0"/>
      <p:bldP spid="317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3 Continued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pic>
        <p:nvPicPr>
          <p:cNvPr id="3789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4038600"/>
            <a:ext cx="2332038" cy="234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412" name="Rectangle 12"/>
          <p:cNvSpPr>
            <a:spLocks noChangeArrowheads="1"/>
          </p:cNvSpPr>
          <p:nvPr/>
        </p:nvSpPr>
        <p:spPr bwMode="auto">
          <a:xfrm>
            <a:off x="381000" y="15240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</a:t>
            </a:r>
            <a:r>
              <a:rPr lang="en-US" altLang="en-US" sz="2400">
                <a:latin typeface="Verdana" pitchFamily="34" charset="0"/>
              </a:rPr>
              <a:t>Find a point that is equidistant from the three points by constructing the perpendicular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bisectors of two of the sides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JKL.</a:t>
            </a:r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381000" y="289560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perpendicular bisectors of the sides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JKL </a:t>
            </a:r>
            <a:r>
              <a:rPr lang="en-US" altLang="en-US" sz="2400">
                <a:latin typeface="Verdana" pitchFamily="34" charset="0"/>
              </a:rPr>
              <a:t>intersect at a point that is equidistant from </a:t>
            </a:r>
            <a:r>
              <a:rPr lang="en-US" altLang="en-US" sz="2400" i="1">
                <a:latin typeface="Verdana" pitchFamily="34" charset="0"/>
              </a:rPr>
              <a:t>J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37902" name="Rectangle 14"/>
          <p:cNvSpPr>
            <a:spLocks noChangeArrowheads="1"/>
          </p:cNvSpPr>
          <p:nvPr/>
        </p:nvSpPr>
        <p:spPr bwMode="auto">
          <a:xfrm>
            <a:off x="381000" y="4191000"/>
            <a:ext cx="6019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intersection of the perpendicular bisectors is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(3, –2).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is the center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of the circle that passes through </a:t>
            </a:r>
            <a:r>
              <a:rPr lang="en-US" altLang="en-US" sz="2400" i="1">
                <a:latin typeface="Verdana" pitchFamily="34" charset="0"/>
              </a:rPr>
              <a:t>J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L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381000" y="5791200"/>
            <a:ext cx="62769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base of the antenna is at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(3, –2).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7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7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7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1" grpId="0"/>
      <p:bldP spid="37902" grpId="0"/>
      <p:bldP spid="3790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8435" name="Rectangle 6"/>
          <p:cNvSpPr>
            <a:spLocks noChangeArrowheads="1"/>
          </p:cNvSpPr>
          <p:nvPr/>
        </p:nvSpPr>
        <p:spPr bwMode="auto">
          <a:xfrm>
            <a:off x="228600" y="1524000"/>
            <a:ext cx="8915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What if…?</a:t>
            </a:r>
            <a:r>
              <a:rPr lang="en-US" altLang="en-US" sz="2400" b="1">
                <a:latin typeface="Verdana" pitchFamily="34" charset="0"/>
              </a:rPr>
              <a:t> Suppose the coordinates of the three cities in Example 3 (p. 801) are </a:t>
            </a:r>
            <a:r>
              <a:rPr lang="en-US" altLang="en-US" sz="2400" b="1" i="1">
                <a:latin typeface="Verdana" pitchFamily="34" charset="0"/>
              </a:rPr>
              <a:t>D</a:t>
            </a:r>
            <a:r>
              <a:rPr lang="en-US" altLang="en-US" sz="2400" b="1">
                <a:latin typeface="Verdana" pitchFamily="34" charset="0"/>
              </a:rPr>
              <a:t>(6, 2) , </a:t>
            </a:r>
            <a:r>
              <a:rPr lang="en-US" altLang="en-US" sz="2400" b="1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(5, –5), and </a:t>
            </a:r>
            <a:r>
              <a:rPr lang="en-US" altLang="en-US" sz="2400" b="1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(-2, -4). What would be the location of the weather station?</a:t>
            </a:r>
          </a:p>
        </p:txBody>
      </p:sp>
      <p:pic>
        <p:nvPicPr>
          <p:cNvPr id="33801" name="Picture 9" descr="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9718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04800" y="3184525"/>
            <a:ext cx="441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1</a:t>
            </a:r>
            <a:r>
              <a:rPr lang="en-US" altLang="en-US" sz="2400">
                <a:latin typeface="Verdana" pitchFamily="34" charset="0"/>
              </a:rPr>
              <a:t> Plot the three given points.</a:t>
            </a:r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304800" y="4114800"/>
            <a:ext cx="502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Step 2</a:t>
            </a:r>
            <a:r>
              <a:rPr lang="en-US" altLang="en-US" sz="2400">
                <a:latin typeface="Verdana" pitchFamily="34" charset="0"/>
              </a:rPr>
              <a:t> Connect </a:t>
            </a:r>
            <a:r>
              <a:rPr lang="en-US" altLang="en-US" sz="2400" i="1">
                <a:latin typeface="Verdana" pitchFamily="34" charset="0"/>
              </a:rPr>
              <a:t>D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 to form a triangle.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02" grpId="0"/>
      <p:bldP spid="3380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3 Continued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9459" name="Rectangle 8"/>
          <p:cNvSpPr>
            <a:spLocks noChangeArrowheads="1"/>
          </p:cNvSpPr>
          <p:nvPr/>
        </p:nvSpPr>
        <p:spPr bwMode="auto">
          <a:xfrm>
            <a:off x="381000" y="15240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Step 3 </a:t>
            </a:r>
            <a:r>
              <a:rPr lang="en-US" altLang="en-US" sz="2400">
                <a:latin typeface="Verdana" pitchFamily="34" charset="0"/>
              </a:rPr>
              <a:t>Find a point that is equidistant from the three points by constructing the perpendicular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bisectors of two of the sides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DEF.</a:t>
            </a:r>
          </a:p>
        </p:txBody>
      </p:sp>
      <p:sp>
        <p:nvSpPr>
          <p:cNvPr id="50185" name="Rectangle 9"/>
          <p:cNvSpPr>
            <a:spLocks noChangeArrowheads="1"/>
          </p:cNvSpPr>
          <p:nvPr/>
        </p:nvSpPr>
        <p:spPr bwMode="auto">
          <a:xfrm>
            <a:off x="381000" y="2743200"/>
            <a:ext cx="8001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perpendicular bisectors of the sides of 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∆</a:t>
            </a:r>
            <a:r>
              <a:rPr lang="en-US" altLang="en-US" sz="2400" i="1">
                <a:latin typeface="Verdana" pitchFamily="34" charset="0"/>
              </a:rPr>
              <a:t>DEF </a:t>
            </a:r>
            <a:r>
              <a:rPr lang="en-US" altLang="en-US" sz="2400">
                <a:latin typeface="Verdana" pitchFamily="34" charset="0"/>
              </a:rPr>
              <a:t>intersect at a point that is equidistant from </a:t>
            </a:r>
            <a:r>
              <a:rPr lang="en-US" altLang="en-US" sz="2400" i="1">
                <a:latin typeface="Verdana" pitchFamily="34" charset="0"/>
              </a:rPr>
              <a:t>D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50186" name="Rectangle 10"/>
          <p:cNvSpPr>
            <a:spLocks noChangeArrowheads="1"/>
          </p:cNvSpPr>
          <p:nvPr/>
        </p:nvSpPr>
        <p:spPr bwMode="auto">
          <a:xfrm>
            <a:off x="381000" y="3962400"/>
            <a:ext cx="6019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intersection of the perpendicular bisectors is </a:t>
            </a:r>
            <a:r>
              <a:rPr lang="en-US" altLang="en-US" sz="2400" i="1">
                <a:latin typeface="Verdana" pitchFamily="34" charset="0"/>
              </a:rPr>
              <a:t>P</a:t>
            </a:r>
            <a:r>
              <a:rPr lang="en-US" altLang="en-US" sz="2400">
                <a:latin typeface="Verdana" pitchFamily="34" charset="0"/>
              </a:rPr>
              <a:t>(2, –1). </a:t>
            </a:r>
            <a:r>
              <a:rPr lang="en-US" altLang="en-US" sz="2400" i="1">
                <a:latin typeface="Verdana" pitchFamily="34" charset="0"/>
              </a:rPr>
              <a:t>P </a:t>
            </a:r>
            <a:r>
              <a:rPr lang="en-US" altLang="en-US" sz="2400">
                <a:latin typeface="Verdana" pitchFamily="34" charset="0"/>
              </a:rPr>
              <a:t>is the center</a:t>
            </a: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of the circle that passes through </a:t>
            </a:r>
            <a:r>
              <a:rPr lang="en-US" altLang="en-US" sz="2400" i="1">
                <a:latin typeface="Verdana" pitchFamily="34" charset="0"/>
              </a:rPr>
              <a:t>D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>
                <a:latin typeface="Verdana" pitchFamily="34" charset="0"/>
              </a:rPr>
              <a:t>.</a:t>
            </a:r>
          </a:p>
        </p:txBody>
      </p:sp>
      <p:sp>
        <p:nvSpPr>
          <p:cNvPr id="50187" name="Rectangle 11"/>
          <p:cNvSpPr>
            <a:spLocks noChangeArrowheads="1"/>
          </p:cNvSpPr>
          <p:nvPr/>
        </p:nvSpPr>
        <p:spPr bwMode="auto">
          <a:xfrm>
            <a:off x="381000" y="5715000"/>
            <a:ext cx="4648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base of the antenna is at </a:t>
            </a:r>
            <a:r>
              <a:rPr lang="en-US" altLang="en-US" sz="2400" i="1">
                <a:latin typeface="Verdana" pitchFamily="34" charset="0"/>
              </a:rPr>
              <a:t>P</a:t>
            </a:r>
            <a:r>
              <a:rPr lang="en-US" altLang="en-US" sz="2400">
                <a:latin typeface="Verdana" pitchFamily="34" charset="0"/>
              </a:rPr>
              <a:t>(2, –1).</a:t>
            </a:r>
          </a:p>
        </p:txBody>
      </p:sp>
      <p:pic>
        <p:nvPicPr>
          <p:cNvPr id="50199" name="Picture 23" descr="a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0" y="3581400"/>
            <a:ext cx="28575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50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50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0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0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5" grpId="0"/>
      <p:bldP spid="50186" grpId="0"/>
      <p:bldP spid="5018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7924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Write the equation of each circle.</a:t>
            </a:r>
            <a:endParaRPr lang="en-US" altLang="en-US" sz="2000">
              <a:latin typeface="Verdana" pitchFamily="34" charset="0"/>
            </a:endParaRPr>
          </a:p>
          <a:p>
            <a:pPr eaLnBrk="1" hangingPunct="1"/>
            <a:endParaRPr lang="en-US" altLang="en-US" sz="2400" b="1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i="1">
                <a:latin typeface="Verdana" pitchFamily="34" charset="0"/>
              </a:rPr>
              <a:t>L </a:t>
            </a:r>
            <a:r>
              <a:rPr lang="en-US" altLang="en-US" sz="2400">
                <a:latin typeface="Verdana" pitchFamily="34" charset="0"/>
              </a:rPr>
              <a:t>with center </a:t>
            </a:r>
            <a:r>
              <a:rPr lang="en-US" altLang="en-US" sz="2400" i="1">
                <a:latin typeface="Verdana" pitchFamily="34" charset="0"/>
              </a:rPr>
              <a:t>L 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–5, –6</a:t>
            </a:r>
            <a:r>
              <a:rPr lang="en-US" altLang="en-US" sz="2400" b="1">
                <a:latin typeface="Verdana" pitchFamily="34" charset="0"/>
              </a:rPr>
              <a:t>) </a:t>
            </a:r>
            <a:r>
              <a:rPr lang="en-US" altLang="en-US" sz="2400">
                <a:latin typeface="Verdana" pitchFamily="34" charset="0"/>
              </a:rPr>
              <a:t>and radius 9	</a:t>
            </a:r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1066800" y="2667000"/>
            <a:ext cx="5105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x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5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b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 + 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y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6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b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 =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81</a:t>
            </a:r>
          </a:p>
        </p:txBody>
      </p:sp>
      <p:sp>
        <p:nvSpPr>
          <p:cNvPr id="20485" name="Rectangle 19"/>
          <p:cNvSpPr>
            <a:spLocks noChangeArrowheads="1"/>
          </p:cNvSpPr>
          <p:nvPr/>
        </p:nvSpPr>
        <p:spPr bwMode="auto">
          <a:xfrm>
            <a:off x="533400" y="3276600"/>
            <a:ext cx="7848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2. </a:t>
            </a:r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i="1">
                <a:latin typeface="Verdana" pitchFamily="34" charset="0"/>
              </a:rPr>
              <a:t>D </a:t>
            </a:r>
            <a:r>
              <a:rPr lang="en-US" altLang="en-US" sz="2400">
                <a:latin typeface="Verdana" pitchFamily="34" charset="0"/>
              </a:rPr>
              <a:t>that passes through 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–2, –1</a:t>
            </a:r>
            <a:r>
              <a:rPr lang="en-US" altLang="en-US" sz="2400" b="1">
                <a:latin typeface="Verdana" pitchFamily="34" charset="0"/>
              </a:rPr>
              <a:t>) </a:t>
            </a:r>
            <a:r>
              <a:rPr lang="en-US" altLang="en-US" sz="2400">
                <a:latin typeface="Verdana" pitchFamily="34" charset="0"/>
              </a:rPr>
              <a:t>and has center </a:t>
            </a:r>
            <a:r>
              <a:rPr lang="en-US" altLang="en-US" sz="2400" i="1">
                <a:latin typeface="Verdana" pitchFamily="34" charset="0"/>
              </a:rPr>
              <a:t>D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2, –4</a:t>
            </a:r>
            <a:r>
              <a:rPr lang="en-US" altLang="en-US" sz="2400" b="1">
                <a:latin typeface="Verdana" pitchFamily="34" charset="0"/>
              </a:rPr>
              <a:t>)</a:t>
            </a:r>
          </a:p>
        </p:txBody>
      </p:sp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914400" y="4114800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x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–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b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 + (</a:t>
            </a:r>
            <a:r>
              <a:rPr lang="en-US" altLang="en-US" sz="2400" i="1">
                <a:solidFill>
                  <a:srgbClr val="FF0000"/>
                </a:solidFill>
                <a:latin typeface="Verdana" pitchFamily="34" charset="0"/>
              </a:rPr>
              <a:t>y 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+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)</a:t>
            </a:r>
            <a:r>
              <a:rPr lang="en-US" altLang="en-US" sz="2400" b="1" baseline="300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 =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4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/>
      <p:bldP spid="174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1066800"/>
            <a:ext cx="8001000" cy="5334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800" b="1">
                <a:solidFill>
                  <a:srgbClr val="3333CC"/>
                </a:solidFill>
                <a:latin typeface="Verdana" pitchFamily="34" charset="0"/>
              </a:rPr>
              <a:t>Warm Up</a:t>
            </a:r>
            <a:endParaRPr lang="en-US" altLang="en-US" sz="2800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Use the Distance Formula to find the distance, to the nearest tenth, between each pair of points.</a:t>
            </a:r>
          </a:p>
          <a:p>
            <a:pPr eaLnBrk="1" hangingPunct="1"/>
            <a:endParaRPr lang="en-US" altLang="en-US" sz="800" b="1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1.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A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(6, 2) and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D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(–3, –2)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2.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C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(4, 5) and </a:t>
            </a:r>
            <a:r>
              <a:rPr lang="en-US" altLang="en-US" sz="2400" i="1">
                <a:latin typeface="Verdana" pitchFamily="34" charset="0"/>
                <a:sym typeface="Symbol" pitchFamily="18" charset="2"/>
              </a:rPr>
              <a:t>D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(0, 2)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400" b="1">
                <a:latin typeface="Verdana" pitchFamily="34" charset="0"/>
                <a:sym typeface="Symbol" pitchFamily="18" charset="2"/>
              </a:rPr>
              <a:t>3.</a:t>
            </a:r>
            <a:r>
              <a:rPr lang="en-US" altLang="en-US" sz="2400">
                <a:latin typeface="Verdana" pitchFamily="34" charset="0"/>
                <a:sym typeface="Symbol" pitchFamily="18" charset="2"/>
              </a:rPr>
              <a:t> </a:t>
            </a:r>
            <a:r>
              <a:rPr lang="en-US" altLang="en-US" sz="2400" i="1">
                <a:latin typeface="Verdana" pitchFamily="34" charset="0"/>
              </a:rPr>
              <a:t>V</a:t>
            </a:r>
            <a:r>
              <a:rPr lang="en-US" altLang="en-US" sz="2400">
                <a:latin typeface="Verdana" pitchFamily="34" charset="0"/>
              </a:rPr>
              <a:t>(8, 1) and </a:t>
            </a:r>
            <a:r>
              <a:rPr lang="en-US" altLang="en-US" sz="2400" i="1">
                <a:latin typeface="Verdana" pitchFamily="34" charset="0"/>
              </a:rPr>
              <a:t>W</a:t>
            </a:r>
            <a:r>
              <a:rPr lang="en-US" altLang="en-US" sz="2400">
                <a:latin typeface="Verdana" pitchFamily="34" charset="0"/>
              </a:rPr>
              <a:t>(3, 6)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>
                <a:solidFill>
                  <a:srgbClr val="FF0000"/>
                </a:solidFill>
                <a:latin typeface="Verdana" pitchFamily="34" charset="0"/>
              </a:rPr>
              <a:t>		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4495800" y="2743200"/>
            <a:ext cx="682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9.8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117975" y="3243263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5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038600" y="3756025"/>
            <a:ext cx="6826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Verdana" pitchFamily="34" charset="0"/>
                <a:sym typeface="Symbol" pitchFamily="18" charset="2"/>
              </a:rPr>
              <a:t>7.1</a:t>
            </a:r>
          </a:p>
        </p:txBody>
      </p:sp>
      <p:sp>
        <p:nvSpPr>
          <p:cNvPr id="3078" name="Rectangle 26"/>
          <p:cNvSpPr>
            <a:spLocks noChangeArrowheads="1"/>
          </p:cNvSpPr>
          <p:nvPr/>
        </p:nvSpPr>
        <p:spPr bwMode="auto">
          <a:xfrm>
            <a:off x="457200" y="4191000"/>
            <a:ext cx="7391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 </a:t>
            </a:r>
            <a:r>
              <a:rPr lang="en-US" altLang="en-US" sz="2400">
                <a:latin typeface="Verdana" pitchFamily="34" charset="0"/>
              </a:rPr>
              <a:t>Fill in the table of values for the equation </a:t>
            </a:r>
          </a:p>
          <a:p>
            <a:pPr eaLnBrk="1" hangingPunct="1"/>
            <a:r>
              <a:rPr lang="en-US" altLang="en-US" sz="2400" i="1">
                <a:latin typeface="Verdana" pitchFamily="34" charset="0"/>
              </a:rPr>
              <a:t>	y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</a:t>
            </a:r>
            <a:r>
              <a:rPr lang="en-US" altLang="en-US" sz="2400" b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14.</a:t>
            </a:r>
          </a:p>
        </p:txBody>
      </p:sp>
      <p:grpSp>
        <p:nvGrpSpPr>
          <p:cNvPr id="3079" name="Group 27"/>
          <p:cNvGrpSpPr>
            <a:grpSpLocks/>
          </p:cNvGrpSpPr>
          <p:nvPr/>
        </p:nvGrpSpPr>
        <p:grpSpPr bwMode="auto">
          <a:xfrm>
            <a:off x="990600" y="5029200"/>
            <a:ext cx="4959350" cy="1358900"/>
            <a:chOff x="1200" y="2544"/>
            <a:chExt cx="3124" cy="856"/>
          </a:xfrm>
        </p:grpSpPr>
        <p:pic>
          <p:nvPicPr>
            <p:cNvPr id="3081" name="Picture 2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0" y="2544"/>
              <a:ext cx="3124" cy="8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82" name="Rectangle 29"/>
            <p:cNvSpPr>
              <a:spLocks noChangeArrowheads="1"/>
            </p:cNvSpPr>
            <p:nvPr/>
          </p:nvSpPr>
          <p:spPr bwMode="auto">
            <a:xfrm>
              <a:off x="1920" y="2990"/>
              <a:ext cx="48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3" name="Rectangle 30"/>
            <p:cNvSpPr>
              <a:spLocks noChangeArrowheads="1"/>
            </p:cNvSpPr>
            <p:nvPr/>
          </p:nvSpPr>
          <p:spPr bwMode="auto">
            <a:xfrm>
              <a:off x="2503" y="2990"/>
              <a:ext cx="48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4" name="Rectangle 31"/>
            <p:cNvSpPr>
              <a:spLocks noChangeArrowheads="1"/>
            </p:cNvSpPr>
            <p:nvPr/>
          </p:nvSpPr>
          <p:spPr bwMode="auto">
            <a:xfrm>
              <a:off x="3093" y="2997"/>
              <a:ext cx="48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085" name="Rectangle 32"/>
            <p:cNvSpPr>
              <a:spLocks noChangeArrowheads="1"/>
            </p:cNvSpPr>
            <p:nvPr/>
          </p:nvSpPr>
          <p:spPr bwMode="auto">
            <a:xfrm>
              <a:off x="3710" y="2990"/>
              <a:ext cx="480" cy="28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pic>
        <p:nvPicPr>
          <p:cNvPr id="7201" name="Picture 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250" y="5041900"/>
            <a:ext cx="4959350" cy="1358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72" grpId="0" autoUpdateAnimBg="0"/>
      <p:bldP spid="7173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533400" y="1447800"/>
            <a:ext cx="7924800" cy="1555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 b="1">
                <a:latin typeface="Verdana" pitchFamily="34" charset="0"/>
              </a:rPr>
              <a:t>Graph each equation.</a:t>
            </a:r>
            <a:endParaRPr lang="en-US" altLang="en-US" sz="2000">
              <a:latin typeface="Verdana" pitchFamily="34" charset="0"/>
            </a:endParaRPr>
          </a:p>
          <a:p>
            <a:pPr eaLnBrk="1" hangingPunct="1"/>
            <a:endParaRPr lang="en-US" altLang="en-US" sz="2400" b="1">
              <a:latin typeface="Verdana" pitchFamily="34" charset="0"/>
            </a:endParaRPr>
          </a:p>
          <a:p>
            <a:pPr eaLnBrk="1" hangingPunct="1"/>
            <a:r>
              <a:rPr lang="en-US" altLang="en-US" sz="2400" b="1">
                <a:latin typeface="Verdana" pitchFamily="34" charset="0"/>
              </a:rPr>
              <a:t>3.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>
                <a:latin typeface="Verdana" pitchFamily="34" charset="0"/>
              </a:rPr>
              <a:t>+ 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 i="1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>
                <a:latin typeface="Verdana" pitchFamily="34" charset="0"/>
              </a:rPr>
              <a:t>4	</a:t>
            </a:r>
          </a:p>
          <a:p>
            <a:pPr>
              <a:spcBef>
                <a:spcPct val="50000"/>
              </a:spcBef>
            </a:pPr>
            <a:r>
              <a:rPr lang="en-US" altLang="en-US" sz="800"/>
              <a:t> </a:t>
            </a:r>
          </a:p>
          <a:p>
            <a:pPr>
              <a:spcBef>
                <a:spcPct val="50000"/>
              </a:spcBef>
            </a:pPr>
            <a:endParaRPr lang="en-US" altLang="en-US" sz="800"/>
          </a:p>
        </p:txBody>
      </p:sp>
      <p:sp>
        <p:nvSpPr>
          <p:cNvPr id="21508" name="Rectangle 7"/>
          <p:cNvSpPr>
            <a:spLocks noChangeArrowheads="1"/>
          </p:cNvSpPr>
          <p:nvPr/>
        </p:nvSpPr>
        <p:spPr bwMode="auto">
          <a:xfrm>
            <a:off x="3810000" y="21336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4. (</a:t>
            </a:r>
            <a:r>
              <a:rPr lang="en-US" altLang="en-US" sz="2400" i="1">
                <a:latin typeface="Verdana" pitchFamily="34" charset="0"/>
              </a:rPr>
              <a:t>x </a:t>
            </a:r>
            <a:r>
              <a:rPr lang="en-US" altLang="en-US" sz="2400" b="1">
                <a:latin typeface="Verdana" pitchFamily="34" charset="0"/>
              </a:rPr>
              <a:t>– </a:t>
            </a:r>
            <a:r>
              <a:rPr lang="en-US" altLang="en-US" sz="2400">
                <a:latin typeface="Verdana" pitchFamily="34" charset="0"/>
              </a:rPr>
              <a:t>2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 </a:t>
            </a:r>
            <a:r>
              <a:rPr lang="en-US" altLang="en-US" sz="2400" b="1">
                <a:latin typeface="Verdana" pitchFamily="34" charset="0"/>
              </a:rPr>
              <a:t>+ (</a:t>
            </a:r>
            <a:r>
              <a:rPr lang="en-US" altLang="en-US" sz="2400" i="1">
                <a:latin typeface="Verdana" pitchFamily="34" charset="0"/>
              </a:rPr>
              <a:t>y </a:t>
            </a:r>
            <a:r>
              <a:rPr lang="en-US" altLang="en-US" sz="2400" b="1">
                <a:latin typeface="Verdana" pitchFamily="34" charset="0"/>
              </a:rPr>
              <a:t>+ </a:t>
            </a:r>
            <a:r>
              <a:rPr lang="en-US" altLang="en-US" sz="2400">
                <a:latin typeface="Verdana" pitchFamily="34" charset="0"/>
              </a:rPr>
              <a:t>4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</a:t>
            </a:r>
            <a:r>
              <a:rPr lang="en-US" altLang="en-US" sz="2400" b="1">
                <a:latin typeface="Verdana" pitchFamily="34" charset="0"/>
              </a:rPr>
              <a:t>= </a:t>
            </a:r>
            <a:r>
              <a:rPr lang="en-US" altLang="en-US" sz="2400">
                <a:latin typeface="Verdana" pitchFamily="34" charset="0"/>
              </a:rPr>
              <a:t>16</a:t>
            </a:r>
          </a:p>
        </p:txBody>
      </p:sp>
      <p:pic>
        <p:nvPicPr>
          <p:cNvPr id="38920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971800"/>
            <a:ext cx="2633663" cy="2646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921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971800"/>
            <a:ext cx="2643188" cy="2667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89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Lesson Quiz: Part III</a:t>
            </a:r>
          </a:p>
        </p:txBody>
      </p:sp>
      <p:sp>
        <p:nvSpPr>
          <p:cNvPr id="22531" name="Rectangle 7"/>
          <p:cNvSpPr>
            <a:spLocks noChangeArrowheads="1"/>
          </p:cNvSpPr>
          <p:nvPr/>
        </p:nvSpPr>
        <p:spPr bwMode="auto">
          <a:xfrm>
            <a:off x="457200" y="1828800"/>
            <a:ext cx="8229600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03225" indent="-403225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5. </a:t>
            </a:r>
            <a:r>
              <a:rPr lang="en-US" altLang="en-US" sz="2400">
                <a:latin typeface="Verdana" pitchFamily="34" charset="0"/>
              </a:rPr>
              <a:t>A carpenter is planning to build a circular gazebo that requires the center of the structure to be equidistant from three support columns located at </a:t>
            </a:r>
            <a:r>
              <a:rPr lang="en-US" altLang="en-US" sz="2400" i="1">
                <a:latin typeface="Verdana" pitchFamily="34" charset="0"/>
              </a:rPr>
              <a:t>E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–2, –4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, </a:t>
            </a:r>
            <a:r>
              <a:rPr lang="en-US" altLang="en-US" sz="2400" i="1">
                <a:latin typeface="Verdana" pitchFamily="34" charset="0"/>
              </a:rPr>
              <a:t>F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–2, 6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, and </a:t>
            </a:r>
            <a:r>
              <a:rPr lang="en-US" altLang="en-US" sz="2400" i="1">
                <a:latin typeface="Verdana" pitchFamily="34" charset="0"/>
              </a:rPr>
              <a:t>G</a:t>
            </a:r>
            <a:r>
              <a:rPr lang="en-US" altLang="en-US" sz="2400" b="1">
                <a:latin typeface="Verdana" pitchFamily="34" charset="0"/>
              </a:rPr>
              <a:t>(</a:t>
            </a:r>
            <a:r>
              <a:rPr lang="en-US" altLang="en-US" sz="2400">
                <a:latin typeface="Verdana" pitchFamily="34" charset="0"/>
              </a:rPr>
              <a:t>10, 2</a:t>
            </a:r>
            <a:r>
              <a:rPr lang="en-US" altLang="en-US" sz="2400" b="1">
                <a:latin typeface="Verdana" pitchFamily="34" charset="0"/>
              </a:rPr>
              <a:t>)</a:t>
            </a:r>
            <a:r>
              <a:rPr lang="en-US" altLang="en-US" sz="2400">
                <a:latin typeface="Verdana" pitchFamily="34" charset="0"/>
              </a:rPr>
              <a:t>. </a:t>
            </a:r>
          </a:p>
          <a:p>
            <a:pPr eaLnBrk="1" hangingPunct="1"/>
            <a:endParaRPr lang="en-US" altLang="en-US" sz="2400">
              <a:latin typeface="Verdana" pitchFamily="34" charset="0"/>
            </a:endParaRPr>
          </a:p>
          <a:p>
            <a:pPr eaLnBrk="1" hangingPunct="1"/>
            <a:r>
              <a:rPr lang="en-US" altLang="en-US" sz="2400">
                <a:latin typeface="Verdana" pitchFamily="34" charset="0"/>
              </a:rPr>
              <a:t>	What are the coordinates for the location of the center of the gazebo?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914400" y="4495800"/>
            <a:ext cx="1120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(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3, 1</a:t>
            </a:r>
            <a:r>
              <a:rPr lang="en-US" altLang="en-US" sz="2400" b="1">
                <a:solidFill>
                  <a:srgbClr val="FF0000"/>
                </a:solidFill>
                <a:latin typeface="Verdana" pitchFamily="34" charset="0"/>
              </a:rPr>
              <a:t>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27432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600">
                <a:latin typeface="Verdana" pitchFamily="34" charset="0"/>
              </a:rPr>
              <a:t>Write equations and graph circles in the coordinate plane.</a:t>
            </a:r>
          </a:p>
          <a:p>
            <a:pPr eaLnBrk="1" hangingPunct="1">
              <a:spcBef>
                <a:spcPct val="20000"/>
              </a:spcBef>
            </a:pPr>
            <a:endParaRPr lang="en-US" altLang="en-US" sz="1000">
              <a:latin typeface="Verdana" pitchFamily="34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en-US" altLang="en-US" sz="3600">
                <a:latin typeface="Verdana" pitchFamily="34" charset="0"/>
              </a:rPr>
              <a:t>Use the equation and graph of a circle to solve problems.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Objectives</a:t>
            </a:r>
            <a:endParaRPr lang="en-US" altLang="en-US" sz="3600" i="1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12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2286000"/>
            <a:ext cx="3930650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800600"/>
            <a:ext cx="3505200" cy="172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124" name="Rectangle 20"/>
          <p:cNvSpPr>
            <a:spLocks noChangeArrowheads="1"/>
          </p:cNvSpPr>
          <p:nvPr/>
        </p:nvSpPr>
        <p:spPr bwMode="auto">
          <a:xfrm>
            <a:off x="381000" y="990600"/>
            <a:ext cx="853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>
                <a:latin typeface="Verdana" pitchFamily="34" charset="0"/>
              </a:rPr>
              <a:t>The equation of a circle is based on the Distance Formula and the fact that all points on a circle are equidistant from the center.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514600"/>
            <a:ext cx="8553450" cy="1276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1A: Writing the Equation of a Circle</a:t>
            </a:r>
          </a:p>
        </p:txBody>
      </p:sp>
      <p:sp>
        <p:nvSpPr>
          <p:cNvPr id="7171" name="Rectangle 7"/>
          <p:cNvSpPr>
            <a:spLocks noChangeArrowheads="1"/>
          </p:cNvSpPr>
          <p:nvPr/>
        </p:nvSpPr>
        <p:spPr bwMode="auto">
          <a:xfrm>
            <a:off x="381000" y="1828800"/>
            <a:ext cx="5888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Write the equation of each circle.</a:t>
            </a:r>
          </a:p>
        </p:txBody>
      </p:sp>
      <p:sp>
        <p:nvSpPr>
          <p:cNvPr id="7172" name="Rectangle 8"/>
          <p:cNvSpPr>
            <a:spLocks noChangeArrowheads="1"/>
          </p:cNvSpPr>
          <p:nvPr/>
        </p:nvSpPr>
        <p:spPr bwMode="auto">
          <a:xfrm>
            <a:off x="381000" y="2362200"/>
            <a:ext cx="6280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b="1" i="1">
                <a:latin typeface="Verdana" pitchFamily="34" charset="0"/>
              </a:rPr>
              <a:t>J </a:t>
            </a:r>
            <a:r>
              <a:rPr lang="en-US" altLang="en-US" sz="2400" b="1">
                <a:latin typeface="Verdana" pitchFamily="34" charset="0"/>
              </a:rPr>
              <a:t>with center </a:t>
            </a:r>
            <a:r>
              <a:rPr lang="en-US" altLang="en-US" sz="2400" b="1" i="1">
                <a:latin typeface="Verdana" pitchFamily="34" charset="0"/>
              </a:rPr>
              <a:t>J </a:t>
            </a:r>
            <a:r>
              <a:rPr lang="en-US" altLang="en-US" sz="2400" b="1">
                <a:latin typeface="Verdana" pitchFamily="34" charset="0"/>
              </a:rPr>
              <a:t>(2, 2) and radius 4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609600" y="3176588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609600" y="38862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4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609600" y="45720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2)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2)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16</a:t>
            </a:r>
            <a:endParaRPr lang="en-US" altLang="en-US" sz="2400" baseline="30000">
              <a:latin typeface="Verdana" pitchFamily="34" charset="0"/>
            </a:endParaRP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4800600" y="32004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Equation of a circle</a:t>
            </a:r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4800600" y="3749675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2 for h, 2 for k, and 4 for r.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4800600" y="4572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12" grpId="0"/>
      <p:bldP spid="29713" grpId="0"/>
      <p:bldP spid="29714" grpId="0"/>
      <p:bldP spid="29715" grpId="0"/>
      <p:bldP spid="29716" grpId="0"/>
      <p:bldP spid="297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Example 1B: Writing the Equation of a Circle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381000" y="1828800"/>
            <a:ext cx="5888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Write the equation of each circle.</a:t>
            </a:r>
          </a:p>
        </p:txBody>
      </p:sp>
      <p:sp>
        <p:nvSpPr>
          <p:cNvPr id="8196" name="Rectangle 11"/>
          <p:cNvSpPr>
            <a:spLocks noChangeArrowheads="1"/>
          </p:cNvSpPr>
          <p:nvPr/>
        </p:nvSpPr>
        <p:spPr bwMode="auto">
          <a:xfrm>
            <a:off x="381000" y="2362200"/>
            <a:ext cx="8229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b="1" i="1">
                <a:latin typeface="Verdana" pitchFamily="34" charset="0"/>
              </a:rPr>
              <a:t>K </a:t>
            </a:r>
            <a:r>
              <a:rPr lang="en-US" altLang="en-US" sz="2400" b="1">
                <a:latin typeface="Verdana" pitchFamily="34" charset="0"/>
              </a:rPr>
              <a:t>that passes through </a:t>
            </a:r>
            <a:r>
              <a:rPr lang="en-US" altLang="en-US" sz="2400" b="1" i="1">
                <a:latin typeface="Verdana" pitchFamily="34" charset="0"/>
              </a:rPr>
              <a:t>J</a:t>
            </a:r>
            <a:r>
              <a:rPr lang="en-US" altLang="en-US" sz="2400" b="1">
                <a:latin typeface="Verdana" pitchFamily="34" charset="0"/>
              </a:rPr>
              <a:t>(6, 4) and has center </a:t>
            </a:r>
            <a:r>
              <a:rPr lang="en-US" altLang="en-US" sz="2400" b="1" i="1">
                <a:latin typeface="Verdana" pitchFamily="34" charset="0"/>
              </a:rPr>
              <a:t>K</a:t>
            </a:r>
            <a:r>
              <a:rPr lang="en-US" altLang="en-US" sz="2400" b="1">
                <a:latin typeface="Verdana" pitchFamily="34" charset="0"/>
              </a:rPr>
              <a:t>(1, –8)</a:t>
            </a:r>
          </a:p>
        </p:txBody>
      </p:sp>
      <p:pic>
        <p:nvPicPr>
          <p:cNvPr id="34836" name="Picture 20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200400"/>
            <a:ext cx="36385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4724400" y="32766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Distance formula.</a:t>
            </a:r>
          </a:p>
        </p:txBody>
      </p:sp>
      <p:pic>
        <p:nvPicPr>
          <p:cNvPr id="34838" name="Picture 22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4038600"/>
            <a:ext cx="1800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4800600" y="39624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34840" name="Text Box 24"/>
          <p:cNvSpPr txBox="1">
            <a:spLocks noChangeArrowheads="1"/>
          </p:cNvSpPr>
          <p:nvPr/>
        </p:nvSpPr>
        <p:spPr bwMode="auto">
          <a:xfrm>
            <a:off x="228600" y="47244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1)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(–8))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13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34841" name="Text Box 25"/>
          <p:cNvSpPr txBox="1">
            <a:spLocks noChangeArrowheads="1"/>
          </p:cNvSpPr>
          <p:nvPr/>
        </p:nvSpPr>
        <p:spPr bwMode="auto">
          <a:xfrm>
            <a:off x="609600" y="5334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1)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+ 8)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169</a:t>
            </a:r>
            <a:endParaRPr lang="en-US" altLang="en-US" sz="2400" baseline="30000">
              <a:latin typeface="Verdana" pitchFamily="34" charset="0"/>
            </a:endParaRPr>
          </a:p>
        </p:txBody>
      </p:sp>
      <p:sp>
        <p:nvSpPr>
          <p:cNvPr id="34842" name="Text Box 26"/>
          <p:cNvSpPr txBox="1">
            <a:spLocks noChangeArrowheads="1"/>
          </p:cNvSpPr>
          <p:nvPr/>
        </p:nvSpPr>
        <p:spPr bwMode="auto">
          <a:xfrm>
            <a:off x="4724400" y="4572000"/>
            <a:ext cx="396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1 for h, –8 for k, and 13 for r.</a:t>
            </a:r>
          </a:p>
        </p:txBody>
      </p:sp>
      <p:sp>
        <p:nvSpPr>
          <p:cNvPr id="34843" name="Text Box 27"/>
          <p:cNvSpPr txBox="1">
            <a:spLocks noChangeArrowheads="1"/>
          </p:cNvSpPr>
          <p:nvPr/>
        </p:nvSpPr>
        <p:spPr bwMode="auto">
          <a:xfrm>
            <a:off x="4724400" y="5334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4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7" grpId="0"/>
      <p:bldP spid="34839" grpId="0"/>
      <p:bldP spid="34840" grpId="0"/>
      <p:bldP spid="34841" grpId="0"/>
      <p:bldP spid="34842" grpId="0"/>
      <p:bldP spid="348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1a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9219" name="Rectangle 20"/>
          <p:cNvSpPr>
            <a:spLocks noChangeArrowheads="1"/>
          </p:cNvSpPr>
          <p:nvPr/>
        </p:nvSpPr>
        <p:spPr bwMode="auto">
          <a:xfrm>
            <a:off x="381000" y="1600200"/>
            <a:ext cx="5888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Write the equation of each circle.</a:t>
            </a:r>
          </a:p>
        </p:txBody>
      </p:sp>
      <p:sp>
        <p:nvSpPr>
          <p:cNvPr id="9220" name="Rectangle 21"/>
          <p:cNvSpPr>
            <a:spLocks noChangeArrowheads="1"/>
          </p:cNvSpPr>
          <p:nvPr/>
        </p:nvSpPr>
        <p:spPr bwMode="auto">
          <a:xfrm>
            <a:off x="457200" y="2133600"/>
            <a:ext cx="6500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b="1" i="1">
                <a:latin typeface="Verdana" pitchFamily="34" charset="0"/>
              </a:rPr>
              <a:t>P </a:t>
            </a:r>
            <a:r>
              <a:rPr lang="en-US" altLang="en-US" sz="2400" b="1">
                <a:latin typeface="Verdana" pitchFamily="34" charset="0"/>
              </a:rPr>
              <a:t>with center </a:t>
            </a:r>
            <a:r>
              <a:rPr lang="en-US" altLang="en-US" sz="2400" b="1" i="1">
                <a:latin typeface="Verdana" pitchFamily="34" charset="0"/>
              </a:rPr>
              <a:t>P</a:t>
            </a:r>
            <a:r>
              <a:rPr lang="en-US" altLang="en-US" sz="2400" b="1">
                <a:latin typeface="Verdana" pitchFamily="34" charset="0"/>
              </a:rPr>
              <a:t>(0, –3) and radius 8</a:t>
            </a:r>
          </a:p>
        </p:txBody>
      </p:sp>
      <p:sp>
        <p:nvSpPr>
          <p:cNvPr id="16409" name="Text Box 25"/>
          <p:cNvSpPr txBox="1">
            <a:spLocks noChangeArrowheads="1"/>
          </p:cNvSpPr>
          <p:nvPr/>
        </p:nvSpPr>
        <p:spPr bwMode="auto">
          <a:xfrm>
            <a:off x="457200" y="3100388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 i="1">
                <a:latin typeface="Verdana" pitchFamily="34" charset="0"/>
              </a:rPr>
              <a:t>h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 i="1">
                <a:latin typeface="Verdana" pitchFamily="34" charset="0"/>
              </a:rPr>
              <a:t>k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 i="1">
                <a:latin typeface="Verdana" pitchFamily="34" charset="0"/>
              </a:rPr>
              <a:t>r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16410" name="Text Box 26"/>
          <p:cNvSpPr txBox="1">
            <a:spLocks noChangeArrowheads="1"/>
          </p:cNvSpPr>
          <p:nvPr/>
        </p:nvSpPr>
        <p:spPr bwMode="auto">
          <a:xfrm>
            <a:off x="0" y="38100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0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(–3)</a:t>
            </a:r>
            <a:r>
              <a:rPr lang="en-US" altLang="en-US" sz="2400">
                <a:latin typeface="Verdana" pitchFamily="34" charset="0"/>
              </a:rPr>
              <a:t>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</a:t>
            </a:r>
            <a:r>
              <a:rPr lang="en-US" altLang="en-US" sz="2400">
                <a:solidFill>
                  <a:srgbClr val="FF0000"/>
                </a:solidFill>
                <a:latin typeface="Verdana" pitchFamily="34" charset="0"/>
              </a:rPr>
              <a:t>8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1295400" y="4572000"/>
            <a:ext cx="449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+ 3)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64</a:t>
            </a:r>
            <a:endParaRPr lang="en-US" altLang="en-US" sz="2400" baseline="30000">
              <a:latin typeface="Verdana" pitchFamily="34" charset="0"/>
            </a:endParaRPr>
          </a:p>
        </p:txBody>
      </p:sp>
      <p:sp>
        <p:nvSpPr>
          <p:cNvPr id="16412" name="Text Box 28"/>
          <p:cNvSpPr txBox="1">
            <a:spLocks noChangeArrowheads="1"/>
          </p:cNvSpPr>
          <p:nvPr/>
        </p:nvSpPr>
        <p:spPr bwMode="auto">
          <a:xfrm>
            <a:off x="4648200" y="31242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Equation of a circle</a:t>
            </a:r>
          </a:p>
        </p:txBody>
      </p:sp>
      <p:sp>
        <p:nvSpPr>
          <p:cNvPr id="16413" name="Text Box 29"/>
          <p:cNvSpPr txBox="1">
            <a:spLocks noChangeArrowheads="1"/>
          </p:cNvSpPr>
          <p:nvPr/>
        </p:nvSpPr>
        <p:spPr bwMode="auto">
          <a:xfrm>
            <a:off x="4648200" y="3673475"/>
            <a:ext cx="4343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0 for h, –3 for k, and 8 for r.</a:t>
            </a:r>
          </a:p>
        </p:txBody>
      </p:sp>
      <p:sp>
        <p:nvSpPr>
          <p:cNvPr id="16414" name="Text Box 30"/>
          <p:cNvSpPr txBox="1">
            <a:spLocks noChangeArrowheads="1"/>
          </p:cNvSpPr>
          <p:nvPr/>
        </p:nvSpPr>
        <p:spPr bwMode="auto">
          <a:xfrm>
            <a:off x="4648200" y="4572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9" grpId="0"/>
      <p:bldP spid="16410" grpId="0"/>
      <p:bldP spid="16411" grpId="0"/>
      <p:bldP spid="16412" grpId="0"/>
      <p:bldP spid="16413" grpId="0"/>
      <p:bldP spid="164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400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 sz="2400">
                <a:solidFill>
                  <a:srgbClr val="006699"/>
                </a:solidFill>
                <a:latin typeface="Arial Black" pitchFamily="34" charset="0"/>
              </a:rPr>
              <a:t> Example 1b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685800" y="1600200"/>
            <a:ext cx="5888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</a:rPr>
              <a:t>Write the equation of each circle.</a:t>
            </a: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685800" y="2057400"/>
            <a:ext cx="7315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>
                <a:latin typeface="Verdana" pitchFamily="34" charset="0"/>
                <a:sym typeface="Wingdings 2" pitchFamily="18" charset="2"/>
              </a:rPr>
              <a:t></a:t>
            </a:r>
            <a:r>
              <a:rPr lang="en-US" altLang="en-US" sz="2400" b="1" i="1">
                <a:latin typeface="Verdana" pitchFamily="34" charset="0"/>
              </a:rPr>
              <a:t>Q </a:t>
            </a:r>
            <a:r>
              <a:rPr lang="en-US" altLang="en-US" sz="2400" b="1">
                <a:latin typeface="Verdana" pitchFamily="34" charset="0"/>
              </a:rPr>
              <a:t>that passes through (2, 3) and has center </a:t>
            </a:r>
            <a:r>
              <a:rPr lang="en-US" altLang="en-US" sz="2400" b="1" i="1">
                <a:latin typeface="Verdana" pitchFamily="34" charset="0"/>
              </a:rPr>
              <a:t>Q</a:t>
            </a:r>
            <a:r>
              <a:rPr lang="en-US" altLang="en-US" sz="2400" b="1">
                <a:latin typeface="Verdana" pitchFamily="34" charset="0"/>
              </a:rPr>
              <a:t>(2, –1)</a:t>
            </a:r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4876800" y="3124200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Distance formula.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4953000" y="38100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336550" y="4572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2)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– (–1))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4</a:t>
            </a:r>
            <a:r>
              <a:rPr lang="en-US" altLang="en-US" sz="2400" baseline="30000">
                <a:latin typeface="Verdana" pitchFamily="34" charset="0"/>
              </a:rPr>
              <a:t>2</a:t>
            </a:r>
          </a:p>
        </p:txBody>
      </p:sp>
      <p:sp>
        <p:nvSpPr>
          <p:cNvPr id="48141" name="Text Box 13"/>
          <p:cNvSpPr txBox="1">
            <a:spLocks noChangeArrowheads="1"/>
          </p:cNvSpPr>
          <p:nvPr/>
        </p:nvSpPr>
        <p:spPr bwMode="auto">
          <a:xfrm>
            <a:off x="762000" y="51816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latin typeface="Verdana" pitchFamily="34" charset="0"/>
              </a:rPr>
              <a:t>(</a:t>
            </a:r>
            <a:r>
              <a:rPr lang="en-US" altLang="en-US" sz="2400" i="1">
                <a:latin typeface="Verdana" pitchFamily="34" charset="0"/>
              </a:rPr>
              <a:t>x</a:t>
            </a:r>
            <a:r>
              <a:rPr lang="en-US" altLang="en-US" sz="2400">
                <a:latin typeface="Verdana" pitchFamily="34" charset="0"/>
              </a:rPr>
              <a:t> – 2)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+ (</a:t>
            </a:r>
            <a:r>
              <a:rPr lang="en-US" altLang="en-US" sz="2400" i="1">
                <a:latin typeface="Verdana" pitchFamily="34" charset="0"/>
              </a:rPr>
              <a:t>y</a:t>
            </a:r>
            <a:r>
              <a:rPr lang="en-US" altLang="en-US" sz="2400">
                <a:latin typeface="Verdana" pitchFamily="34" charset="0"/>
              </a:rPr>
              <a:t> + 1)</a:t>
            </a:r>
            <a:r>
              <a:rPr lang="en-US" altLang="en-US" sz="2400" baseline="30000">
                <a:latin typeface="Verdana" pitchFamily="34" charset="0"/>
              </a:rPr>
              <a:t>2</a:t>
            </a:r>
            <a:r>
              <a:rPr lang="en-US" altLang="en-US" sz="2400">
                <a:latin typeface="Verdana" pitchFamily="34" charset="0"/>
              </a:rPr>
              <a:t> = 16</a:t>
            </a:r>
            <a:endParaRPr lang="en-US" altLang="en-US" sz="2400" baseline="30000">
              <a:latin typeface="Verdana" pitchFamily="34" charset="0"/>
            </a:endParaRPr>
          </a:p>
        </p:txBody>
      </p: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4876800" y="4419600"/>
            <a:ext cx="3962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Substitute 2 for h, –1 for k, and 4 for r.</a:t>
            </a:r>
          </a:p>
        </p:txBody>
      </p:sp>
      <p:sp>
        <p:nvSpPr>
          <p:cNvPr id="48143" name="Text Box 15"/>
          <p:cNvSpPr txBox="1">
            <a:spLocks noChangeArrowheads="1"/>
          </p:cNvSpPr>
          <p:nvPr/>
        </p:nvSpPr>
        <p:spPr bwMode="auto">
          <a:xfrm>
            <a:off x="4876800" y="5181600"/>
            <a:ext cx="236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i="1">
                <a:solidFill>
                  <a:srgbClr val="3366FF"/>
                </a:solidFill>
              </a:rPr>
              <a:t>Simplify.</a:t>
            </a:r>
          </a:p>
        </p:txBody>
      </p:sp>
      <p:pic>
        <p:nvPicPr>
          <p:cNvPr id="48144" name="Picture 16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048000"/>
            <a:ext cx="36290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5" name="Picture 17" descr="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" y="3886200"/>
            <a:ext cx="1457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8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8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8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8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48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8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7" grpId="0"/>
      <p:bldP spid="48139" grpId="0"/>
      <p:bldP spid="48140" grpId="0"/>
      <p:bldP spid="48141" grpId="0"/>
      <p:bldP spid="48142" grpId="0"/>
      <p:bldP spid="4814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1017</TotalTime>
  <Words>1338</Words>
  <Application>Microsoft Office PowerPoint</Application>
  <PresentationFormat>On-screen Show (4:3)</PresentationFormat>
  <Paragraphs>142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Verdana</vt:lpstr>
      <vt:lpstr>Arial Black</vt:lpstr>
      <vt:lpstr>Symbol</vt:lpstr>
      <vt:lpstr>Wingdings 2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40</cp:revision>
  <dcterms:created xsi:type="dcterms:W3CDTF">2002-10-14T18:20:28Z</dcterms:created>
  <dcterms:modified xsi:type="dcterms:W3CDTF">2014-04-22T12:00:34Z</dcterms:modified>
</cp:coreProperties>
</file>