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60" r:id="rId3"/>
    <p:sldId id="262" r:id="rId4"/>
    <p:sldId id="269" r:id="rId5"/>
    <p:sldId id="302" r:id="rId6"/>
    <p:sldId id="266" r:id="rId7"/>
    <p:sldId id="274" r:id="rId8"/>
    <p:sldId id="280" r:id="rId9"/>
    <p:sldId id="281" r:id="rId10"/>
    <p:sldId id="267" r:id="rId11"/>
    <p:sldId id="282" r:id="rId12"/>
    <p:sldId id="275" r:id="rId13"/>
    <p:sldId id="287" r:id="rId14"/>
    <p:sldId id="303" r:id="rId15"/>
    <p:sldId id="288" r:id="rId16"/>
    <p:sldId id="289" r:id="rId17"/>
    <p:sldId id="290" r:id="rId18"/>
    <p:sldId id="276" r:id="rId19"/>
    <p:sldId id="292" r:id="rId20"/>
    <p:sldId id="277" r:id="rId21"/>
    <p:sldId id="293" r:id="rId22"/>
    <p:sldId id="284" r:id="rId23"/>
    <p:sldId id="297" r:id="rId24"/>
    <p:sldId id="298" r:id="rId25"/>
    <p:sldId id="304" r:id="rId26"/>
    <p:sldId id="299" r:id="rId27"/>
    <p:sldId id="285" r:id="rId28"/>
    <p:sldId id="300" r:id="rId29"/>
    <p:sldId id="286" r:id="rId30"/>
    <p:sldId id="268" r:id="rId31"/>
  </p:sldIdLst>
  <p:sldSz cx="9144000" cy="6858000" type="screen4x3"/>
  <p:notesSz cx="6858000" cy="9144000"/>
  <p:custDataLst>
    <p:tags r:id="rId33"/>
  </p:custDataLst>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60033"/>
    <a:srgbClr val="000099"/>
    <a:srgbClr val="66FF33"/>
    <a:srgbClr val="006600"/>
    <a:srgbClr val="FF3399"/>
    <a:srgbClr val="FCFC64"/>
    <a:srgbClr val="F6A8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3412" autoAdjust="0"/>
  </p:normalViewPr>
  <p:slideViewPr>
    <p:cSldViewPr>
      <p:cViewPr>
        <p:scale>
          <a:sx n="73" d="100"/>
          <a:sy n="73" d="100"/>
        </p:scale>
        <p:origin x="-102" y="-126"/>
      </p:cViewPr>
      <p:guideLst>
        <p:guide orient="horz" pos="2160"/>
        <p:guide orient="horz" pos="624"/>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3277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F71911FD-634E-4A48-A3DE-E5CC2135A59C}" type="slidenum">
              <a:rPr lang="en-US"/>
              <a:pPr>
                <a:defRPr/>
              </a:pPr>
              <a:t>‹#›</a:t>
            </a:fld>
            <a:endParaRPr lang="en-US"/>
          </a:p>
        </p:txBody>
      </p:sp>
    </p:spTree>
    <p:extLst>
      <p:ext uri="{BB962C8B-B14F-4D97-AF65-F5344CB8AC3E}">
        <p14:creationId xmlns:p14="http://schemas.microsoft.com/office/powerpoint/2010/main" val="40910356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6F452196-D1A4-41B4-9E52-CE5F4154E52F}" type="slidenum">
              <a:rPr lang="en-US" altLang="en-US" sz="1200">
                <a:latin typeface="Arial" charset="0"/>
              </a:rPr>
              <a:pPr eaLnBrk="1" hangingPunct="1"/>
              <a:t>30</a:t>
            </a:fld>
            <a:endParaRPr lang="en-US" altLang="en-US" sz="1200">
              <a:latin typeface="Arial" charset="0"/>
            </a:endParaRP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E91054-660B-4E1A-BB1C-7C61E50E7C55}" type="slidenum">
              <a:rPr lang="en-US"/>
              <a:pPr>
                <a:defRPr/>
              </a:pPr>
              <a:t>‹#›</a:t>
            </a:fld>
            <a:endParaRPr lang="en-US"/>
          </a:p>
        </p:txBody>
      </p:sp>
    </p:spTree>
    <p:extLst>
      <p:ext uri="{BB962C8B-B14F-4D97-AF65-F5344CB8AC3E}">
        <p14:creationId xmlns:p14="http://schemas.microsoft.com/office/powerpoint/2010/main" val="1713394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F9F352A-9C89-4E4C-8175-E41EC11F2505}" type="slidenum">
              <a:rPr lang="en-US"/>
              <a:pPr>
                <a:defRPr/>
              </a:pPr>
              <a:t>‹#›</a:t>
            </a:fld>
            <a:endParaRPr lang="en-US"/>
          </a:p>
        </p:txBody>
      </p:sp>
    </p:spTree>
    <p:extLst>
      <p:ext uri="{BB962C8B-B14F-4D97-AF65-F5344CB8AC3E}">
        <p14:creationId xmlns:p14="http://schemas.microsoft.com/office/powerpoint/2010/main" val="310370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823A3B-64D4-4825-8357-A153CC0A773C}" type="slidenum">
              <a:rPr lang="en-US"/>
              <a:pPr>
                <a:defRPr/>
              </a:pPr>
              <a:t>‹#›</a:t>
            </a:fld>
            <a:endParaRPr lang="en-US"/>
          </a:p>
        </p:txBody>
      </p:sp>
    </p:spTree>
    <p:extLst>
      <p:ext uri="{BB962C8B-B14F-4D97-AF65-F5344CB8AC3E}">
        <p14:creationId xmlns:p14="http://schemas.microsoft.com/office/powerpoint/2010/main" val="1918698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22735D-06CA-43FF-8AC1-53E99337625A}" type="slidenum">
              <a:rPr lang="en-US"/>
              <a:pPr>
                <a:defRPr/>
              </a:pPr>
              <a:t>‹#›</a:t>
            </a:fld>
            <a:endParaRPr lang="en-US"/>
          </a:p>
        </p:txBody>
      </p:sp>
    </p:spTree>
    <p:extLst>
      <p:ext uri="{BB962C8B-B14F-4D97-AF65-F5344CB8AC3E}">
        <p14:creationId xmlns:p14="http://schemas.microsoft.com/office/powerpoint/2010/main" val="2906681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5D77C1-DBF9-4338-9C2A-DA9F74A06339}" type="slidenum">
              <a:rPr lang="en-US"/>
              <a:pPr>
                <a:defRPr/>
              </a:pPr>
              <a:t>‹#›</a:t>
            </a:fld>
            <a:endParaRPr lang="en-US"/>
          </a:p>
        </p:txBody>
      </p:sp>
    </p:spTree>
    <p:extLst>
      <p:ext uri="{BB962C8B-B14F-4D97-AF65-F5344CB8AC3E}">
        <p14:creationId xmlns:p14="http://schemas.microsoft.com/office/powerpoint/2010/main" val="1953363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DEA3C5-0066-4708-92AC-D6DC3D329864}" type="slidenum">
              <a:rPr lang="en-US"/>
              <a:pPr>
                <a:defRPr/>
              </a:pPr>
              <a:t>‹#›</a:t>
            </a:fld>
            <a:endParaRPr lang="en-US"/>
          </a:p>
        </p:txBody>
      </p:sp>
    </p:spTree>
    <p:extLst>
      <p:ext uri="{BB962C8B-B14F-4D97-AF65-F5344CB8AC3E}">
        <p14:creationId xmlns:p14="http://schemas.microsoft.com/office/powerpoint/2010/main" val="712636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71FB660-BD2F-4BC2-A3D1-39F4BDC12B8C}" type="slidenum">
              <a:rPr lang="en-US"/>
              <a:pPr>
                <a:defRPr/>
              </a:pPr>
              <a:t>‹#›</a:t>
            </a:fld>
            <a:endParaRPr lang="en-US"/>
          </a:p>
        </p:txBody>
      </p:sp>
    </p:spTree>
    <p:extLst>
      <p:ext uri="{BB962C8B-B14F-4D97-AF65-F5344CB8AC3E}">
        <p14:creationId xmlns:p14="http://schemas.microsoft.com/office/powerpoint/2010/main" val="3560189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3932707-146D-4F94-BCAA-1227A9703579}" type="slidenum">
              <a:rPr lang="en-US"/>
              <a:pPr>
                <a:defRPr/>
              </a:pPr>
              <a:t>‹#›</a:t>
            </a:fld>
            <a:endParaRPr lang="en-US"/>
          </a:p>
        </p:txBody>
      </p:sp>
    </p:spTree>
    <p:extLst>
      <p:ext uri="{BB962C8B-B14F-4D97-AF65-F5344CB8AC3E}">
        <p14:creationId xmlns:p14="http://schemas.microsoft.com/office/powerpoint/2010/main" val="2424134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A1E487C-57C6-400F-9639-3BCC0218251A}" type="slidenum">
              <a:rPr lang="en-US"/>
              <a:pPr>
                <a:defRPr/>
              </a:pPr>
              <a:t>‹#›</a:t>
            </a:fld>
            <a:endParaRPr lang="en-US"/>
          </a:p>
        </p:txBody>
      </p:sp>
    </p:spTree>
    <p:extLst>
      <p:ext uri="{BB962C8B-B14F-4D97-AF65-F5344CB8AC3E}">
        <p14:creationId xmlns:p14="http://schemas.microsoft.com/office/powerpoint/2010/main" val="3539372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6F483A8-00B9-48C9-93B6-8C891C1F8624}" type="slidenum">
              <a:rPr lang="en-US"/>
              <a:pPr>
                <a:defRPr/>
              </a:pPr>
              <a:t>‹#›</a:t>
            </a:fld>
            <a:endParaRPr lang="en-US"/>
          </a:p>
        </p:txBody>
      </p:sp>
    </p:spTree>
    <p:extLst>
      <p:ext uri="{BB962C8B-B14F-4D97-AF65-F5344CB8AC3E}">
        <p14:creationId xmlns:p14="http://schemas.microsoft.com/office/powerpoint/2010/main" val="1758458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F6B5C1-F85E-44F8-959E-9EC141124E71}" type="slidenum">
              <a:rPr lang="en-US"/>
              <a:pPr>
                <a:defRPr/>
              </a:pPr>
              <a:t>‹#›</a:t>
            </a:fld>
            <a:endParaRPr lang="en-US"/>
          </a:p>
        </p:txBody>
      </p:sp>
    </p:spTree>
    <p:extLst>
      <p:ext uri="{BB962C8B-B14F-4D97-AF65-F5344CB8AC3E}">
        <p14:creationId xmlns:p14="http://schemas.microsoft.com/office/powerpoint/2010/main" val="959201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1D1B2054-EC03-4542-B5FD-B25177426941}" type="slidenum">
              <a:rPr lang="en-US"/>
              <a:pPr>
                <a:defRPr/>
              </a:pPr>
              <a:t>‹#›</a:t>
            </a:fld>
            <a:endParaRPr lang="en-US"/>
          </a:p>
        </p:txBody>
      </p:sp>
      <p:pic>
        <p:nvPicPr>
          <p:cNvPr id="1031" name="Picture 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7318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6113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3" name="Text Box 9"/>
          <p:cNvSpPr txBox="1">
            <a:spLocks noChangeArrowheads="1"/>
          </p:cNvSpPr>
          <p:nvPr userDrawn="1"/>
        </p:nvSpPr>
        <p:spPr bwMode="auto">
          <a:xfrm>
            <a:off x="73025" y="6562725"/>
            <a:ext cx="30511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Algebra 2</a:t>
            </a:r>
          </a:p>
        </p:txBody>
      </p:sp>
      <p:sp>
        <p:nvSpPr>
          <p:cNvPr id="1034" name="Text Box 11"/>
          <p:cNvSpPr txBox="1">
            <a:spLocks noChangeArrowheads="1"/>
          </p:cNvSpPr>
          <p:nvPr userDrawn="1"/>
        </p:nvSpPr>
        <p:spPr bwMode="auto">
          <a:xfrm>
            <a:off x="1066800" y="98425"/>
            <a:ext cx="8077200" cy="5794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3200">
                <a:solidFill>
                  <a:schemeClr val="bg1"/>
                </a:solidFill>
                <a:latin typeface="Arial Black" pitchFamily="34" charset="0"/>
              </a:rPr>
              <a:t>Permutations and Combinations</a:t>
            </a:r>
          </a:p>
        </p:txBody>
      </p:sp>
      <p:pic>
        <p:nvPicPr>
          <p:cNvPr id="1035"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086225" y="6553200"/>
            <a:ext cx="50577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7.xml"/><Relationship Id="rId5" Type="http://schemas.openxmlformats.org/officeDocument/2006/relationships/image" Target="../media/image29.png"/><Relationship Id="rId4" Type="http://schemas.openxmlformats.org/officeDocument/2006/relationships/image" Target="../media/image28.png"/></Relationships>
</file>

<file path=ppt/slides/_rels/slide2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4" Type="http://schemas.openxmlformats.org/officeDocument/2006/relationships/image" Target="../media/image3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163513"/>
            <a:ext cx="77724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3200">
                <a:solidFill>
                  <a:schemeClr val="bg1"/>
                </a:solidFill>
                <a:latin typeface="Arial Black" pitchFamily="34" charset="0"/>
              </a:rPr>
              <a:t>Permutations and Combinations</a:t>
            </a: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Algebra 2</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Warm Up</a:t>
            </a:r>
          </a:p>
        </p:txBody>
      </p:sp>
      <p:sp>
        <p:nvSpPr>
          <p:cNvPr id="4124" name="Text Box 28">
            <a:hlinkClick r:id="rId3"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3124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Algebra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5"/>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1a </a:t>
            </a:r>
            <a:endParaRPr lang="en-US" altLang="en-US" sz="2600">
              <a:solidFill>
                <a:schemeClr val="accent2"/>
              </a:solidFill>
              <a:latin typeface="Arial MT Bl" charset="0"/>
            </a:endParaRPr>
          </a:p>
        </p:txBody>
      </p:sp>
      <p:sp>
        <p:nvSpPr>
          <p:cNvPr id="11267" name="Rectangle 20"/>
          <p:cNvSpPr>
            <a:spLocks noChangeArrowheads="1"/>
          </p:cNvSpPr>
          <p:nvPr/>
        </p:nvSpPr>
        <p:spPr bwMode="auto">
          <a:xfrm>
            <a:off x="152400" y="1524000"/>
            <a:ext cx="86868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 “make-your-own-adventure” story lets you choose 6 starting points, gives 4 plot choices, and then has 5 possible endings. How many adventures are there?</a:t>
            </a:r>
          </a:p>
        </p:txBody>
      </p:sp>
      <p:sp>
        <p:nvSpPr>
          <p:cNvPr id="16405" name="Rectangle 21"/>
          <p:cNvSpPr>
            <a:spLocks noChangeArrowheads="1"/>
          </p:cNvSpPr>
          <p:nvPr/>
        </p:nvSpPr>
        <p:spPr bwMode="auto">
          <a:xfrm>
            <a:off x="55563" y="3352800"/>
            <a:ext cx="1425575" cy="1562100"/>
          </a:xfrm>
          <a:prstGeom prst="rect">
            <a:avLst/>
          </a:prstGeom>
          <a:solidFill>
            <a:schemeClr val="accent2"/>
          </a:soli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chemeClr val="bg1"/>
                </a:solidFill>
              </a:rPr>
              <a:t>number of starting points</a:t>
            </a:r>
          </a:p>
        </p:txBody>
      </p:sp>
      <p:sp>
        <p:nvSpPr>
          <p:cNvPr id="16406" name="Rectangle 22"/>
          <p:cNvSpPr>
            <a:spLocks noChangeArrowheads="1"/>
          </p:cNvSpPr>
          <p:nvPr/>
        </p:nvSpPr>
        <p:spPr bwMode="auto">
          <a:xfrm>
            <a:off x="1479550" y="3933825"/>
            <a:ext cx="458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 </a:t>
            </a:r>
            <a:r>
              <a:rPr lang="en-US" altLang="en-US" b="1">
                <a:sym typeface="Symbol" pitchFamily="18" charset="2"/>
              </a:rPr>
              <a:t></a:t>
            </a:r>
          </a:p>
        </p:txBody>
      </p:sp>
      <p:sp>
        <p:nvSpPr>
          <p:cNvPr id="16407" name="Rectangle 23"/>
          <p:cNvSpPr>
            <a:spLocks noChangeArrowheads="1"/>
          </p:cNvSpPr>
          <p:nvPr/>
        </p:nvSpPr>
        <p:spPr bwMode="auto">
          <a:xfrm>
            <a:off x="2133600" y="3592513"/>
            <a:ext cx="1447800" cy="1196975"/>
          </a:xfrm>
          <a:prstGeom prst="rect">
            <a:avLst/>
          </a:prstGeom>
          <a:solidFill>
            <a:schemeClr val="hlink"/>
          </a:soli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chemeClr val="bg1"/>
                </a:solidFill>
              </a:rPr>
              <a:t>number</a:t>
            </a:r>
          </a:p>
          <a:p>
            <a:pPr algn="ctr" eaLnBrk="1" hangingPunct="1"/>
            <a:r>
              <a:rPr lang="en-US" altLang="en-US">
                <a:solidFill>
                  <a:schemeClr val="bg1"/>
                </a:solidFill>
              </a:rPr>
              <a:t>of plot choices</a:t>
            </a:r>
          </a:p>
        </p:txBody>
      </p:sp>
      <p:sp>
        <p:nvSpPr>
          <p:cNvPr id="16408" name="Rectangle 24"/>
          <p:cNvSpPr>
            <a:spLocks noChangeArrowheads="1"/>
          </p:cNvSpPr>
          <p:nvPr/>
        </p:nvSpPr>
        <p:spPr bwMode="auto">
          <a:xfrm>
            <a:off x="4343400" y="3455988"/>
            <a:ext cx="1447800" cy="1552575"/>
          </a:xfrm>
          <a:prstGeom prst="rect">
            <a:avLst/>
          </a:prstGeom>
          <a:solidFill>
            <a:srgbClr val="006600"/>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chemeClr val="bg1"/>
                </a:solidFill>
              </a:rPr>
              <a:t>number</a:t>
            </a:r>
          </a:p>
          <a:p>
            <a:pPr algn="ctr" eaLnBrk="1" hangingPunct="1"/>
            <a:r>
              <a:rPr lang="en-US" altLang="en-US">
                <a:solidFill>
                  <a:schemeClr val="bg1"/>
                </a:solidFill>
              </a:rPr>
              <a:t>of possible endings</a:t>
            </a:r>
          </a:p>
        </p:txBody>
      </p:sp>
      <p:sp>
        <p:nvSpPr>
          <p:cNvPr id="16409" name="Rectangle 25"/>
          <p:cNvSpPr>
            <a:spLocks noChangeArrowheads="1"/>
          </p:cNvSpPr>
          <p:nvPr/>
        </p:nvSpPr>
        <p:spPr bwMode="auto">
          <a:xfrm>
            <a:off x="3756025" y="3965575"/>
            <a:ext cx="350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ym typeface="Symbol" pitchFamily="18" charset="2"/>
              </a:rPr>
              <a:t></a:t>
            </a:r>
          </a:p>
        </p:txBody>
      </p:sp>
      <p:sp>
        <p:nvSpPr>
          <p:cNvPr id="16410" name="Rectangle 26"/>
          <p:cNvSpPr>
            <a:spLocks noChangeArrowheads="1"/>
          </p:cNvSpPr>
          <p:nvPr/>
        </p:nvSpPr>
        <p:spPr bwMode="auto">
          <a:xfrm>
            <a:off x="6096000" y="3962400"/>
            <a:ext cx="4333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t>
            </a:r>
          </a:p>
        </p:txBody>
      </p:sp>
      <p:sp>
        <p:nvSpPr>
          <p:cNvPr id="16411" name="Rectangle 27"/>
          <p:cNvSpPr>
            <a:spLocks noChangeArrowheads="1"/>
          </p:cNvSpPr>
          <p:nvPr/>
        </p:nvSpPr>
        <p:spPr bwMode="auto">
          <a:xfrm>
            <a:off x="6781800" y="3578225"/>
            <a:ext cx="1981200" cy="1187450"/>
          </a:xfrm>
          <a:prstGeom prst="rect">
            <a:avLst/>
          </a:prstGeom>
          <a:solidFill>
            <a:srgbClr val="660033"/>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chemeClr val="bg1"/>
                </a:solidFill>
              </a:rPr>
              <a:t>number</a:t>
            </a:r>
          </a:p>
          <a:p>
            <a:pPr algn="ctr" eaLnBrk="1" hangingPunct="1"/>
            <a:r>
              <a:rPr lang="en-US" altLang="en-US">
                <a:solidFill>
                  <a:schemeClr val="bg1"/>
                </a:solidFill>
              </a:rPr>
              <a:t>of adventures</a:t>
            </a:r>
          </a:p>
        </p:txBody>
      </p:sp>
      <p:sp>
        <p:nvSpPr>
          <p:cNvPr id="16412" name="Rectangle 28"/>
          <p:cNvSpPr>
            <a:spLocks noChangeArrowheads="1"/>
          </p:cNvSpPr>
          <p:nvPr/>
        </p:nvSpPr>
        <p:spPr bwMode="auto">
          <a:xfrm>
            <a:off x="377825" y="5108575"/>
            <a:ext cx="7597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6	 </a:t>
            </a:r>
            <a:r>
              <a:rPr lang="en-US" altLang="en-US" b="1">
                <a:sym typeface="Symbol" pitchFamily="18" charset="2"/>
              </a:rPr>
              <a:t></a:t>
            </a:r>
            <a:r>
              <a:rPr lang="en-US" altLang="en-US"/>
              <a:t> 	    4 	      </a:t>
            </a:r>
            <a:r>
              <a:rPr lang="en-US" altLang="en-US" b="1">
                <a:sym typeface="Symbol" pitchFamily="18" charset="2"/>
              </a:rPr>
              <a:t></a:t>
            </a:r>
            <a:r>
              <a:rPr lang="en-US" altLang="en-US"/>
              <a:t>        5 	  = 	    120</a:t>
            </a:r>
          </a:p>
        </p:txBody>
      </p:sp>
      <p:sp>
        <p:nvSpPr>
          <p:cNvPr id="16413" name="Rectangle 29"/>
          <p:cNvSpPr>
            <a:spLocks noChangeArrowheads="1"/>
          </p:cNvSpPr>
          <p:nvPr/>
        </p:nvSpPr>
        <p:spPr bwMode="auto">
          <a:xfrm>
            <a:off x="2057400" y="5867400"/>
            <a:ext cx="427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There are 120 adventures.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405"/>
                                        </p:tgtEl>
                                        <p:attrNameLst>
                                          <p:attrName>style.visibility</p:attrName>
                                        </p:attrNameLst>
                                      </p:cBhvr>
                                      <p:to>
                                        <p:strVal val="visible"/>
                                      </p:to>
                                    </p:set>
                                    <p:animEffect transition="in" filter="dissolve">
                                      <p:cBhvr>
                                        <p:cTn id="7" dur="500"/>
                                        <p:tgtEl>
                                          <p:spTgt spid="1640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406"/>
                                        </p:tgtEl>
                                        <p:attrNameLst>
                                          <p:attrName>style.visibility</p:attrName>
                                        </p:attrNameLst>
                                      </p:cBhvr>
                                      <p:to>
                                        <p:strVal val="visible"/>
                                      </p:to>
                                    </p:set>
                                    <p:animEffect transition="in" filter="dissolve">
                                      <p:cBhvr>
                                        <p:cTn id="10" dur="500"/>
                                        <p:tgtEl>
                                          <p:spTgt spid="16406"/>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6407"/>
                                        </p:tgtEl>
                                        <p:attrNameLst>
                                          <p:attrName>style.visibility</p:attrName>
                                        </p:attrNameLst>
                                      </p:cBhvr>
                                      <p:to>
                                        <p:strVal val="visible"/>
                                      </p:to>
                                    </p:set>
                                    <p:animEffect transition="in" filter="dissolve">
                                      <p:cBhvr>
                                        <p:cTn id="13" dur="500"/>
                                        <p:tgtEl>
                                          <p:spTgt spid="16407"/>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6409"/>
                                        </p:tgtEl>
                                        <p:attrNameLst>
                                          <p:attrName>style.visibility</p:attrName>
                                        </p:attrNameLst>
                                      </p:cBhvr>
                                      <p:to>
                                        <p:strVal val="visible"/>
                                      </p:to>
                                    </p:set>
                                    <p:animEffect transition="in" filter="dissolve">
                                      <p:cBhvr>
                                        <p:cTn id="16" dur="500"/>
                                        <p:tgtEl>
                                          <p:spTgt spid="16409"/>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6408"/>
                                        </p:tgtEl>
                                        <p:attrNameLst>
                                          <p:attrName>style.visibility</p:attrName>
                                        </p:attrNameLst>
                                      </p:cBhvr>
                                      <p:to>
                                        <p:strVal val="visible"/>
                                      </p:to>
                                    </p:set>
                                    <p:animEffect transition="in" filter="dissolve">
                                      <p:cBhvr>
                                        <p:cTn id="19" dur="500"/>
                                        <p:tgtEl>
                                          <p:spTgt spid="1640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6410"/>
                                        </p:tgtEl>
                                        <p:attrNameLst>
                                          <p:attrName>style.visibility</p:attrName>
                                        </p:attrNameLst>
                                      </p:cBhvr>
                                      <p:to>
                                        <p:strVal val="visible"/>
                                      </p:to>
                                    </p:set>
                                    <p:animEffect transition="in" filter="dissolve">
                                      <p:cBhvr>
                                        <p:cTn id="22" dur="500"/>
                                        <p:tgtEl>
                                          <p:spTgt spid="16410"/>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6411"/>
                                        </p:tgtEl>
                                        <p:attrNameLst>
                                          <p:attrName>style.visibility</p:attrName>
                                        </p:attrNameLst>
                                      </p:cBhvr>
                                      <p:to>
                                        <p:strVal val="visible"/>
                                      </p:to>
                                    </p:set>
                                    <p:animEffect transition="in" filter="dissolve">
                                      <p:cBhvr>
                                        <p:cTn id="25" dur="500"/>
                                        <p:tgtEl>
                                          <p:spTgt spid="1641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6412"/>
                                        </p:tgtEl>
                                        <p:attrNameLst>
                                          <p:attrName>style.visibility</p:attrName>
                                        </p:attrNameLst>
                                      </p:cBhvr>
                                      <p:to>
                                        <p:strVal val="visible"/>
                                      </p:to>
                                    </p:set>
                                    <p:animEffect transition="in" filter="dissolve">
                                      <p:cBhvr>
                                        <p:cTn id="30" dur="500"/>
                                        <p:tgtEl>
                                          <p:spTgt spid="1641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6413"/>
                                        </p:tgtEl>
                                        <p:attrNameLst>
                                          <p:attrName>style.visibility</p:attrName>
                                        </p:attrNameLst>
                                      </p:cBhvr>
                                      <p:to>
                                        <p:strVal val="visible"/>
                                      </p:to>
                                    </p:set>
                                    <p:animEffect transition="in" filter="dissolve">
                                      <p:cBhvr>
                                        <p:cTn id="35" dur="500"/>
                                        <p:tgtEl>
                                          <p:spTgt spid="16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5" grpId="0" animBg="1"/>
      <p:bldP spid="16406" grpId="0"/>
      <p:bldP spid="16407" grpId="0" animBg="1"/>
      <p:bldP spid="16408" grpId="0" animBg="1"/>
      <p:bldP spid="16409" grpId="0"/>
      <p:bldP spid="16410" grpId="0"/>
      <p:bldP spid="16411" grpId="0" animBg="1"/>
      <p:bldP spid="16412" grpId="0"/>
      <p:bldP spid="164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1b </a:t>
            </a:r>
            <a:endParaRPr lang="en-US" altLang="en-US" sz="2600">
              <a:solidFill>
                <a:schemeClr val="accent2"/>
              </a:solidFill>
              <a:latin typeface="Arial MT Bl" charset="0"/>
            </a:endParaRPr>
          </a:p>
        </p:txBody>
      </p:sp>
      <p:sp>
        <p:nvSpPr>
          <p:cNvPr id="12291" name="Rectangle 3"/>
          <p:cNvSpPr>
            <a:spLocks noChangeArrowheads="1"/>
          </p:cNvSpPr>
          <p:nvPr/>
        </p:nvSpPr>
        <p:spPr bwMode="auto">
          <a:xfrm>
            <a:off x="304800" y="1524000"/>
            <a:ext cx="8610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 password is 4 letters followed by 1 digit. Uppercase letters (A) and lowercase letters (a) may be used and are considered different. How many passwords are possible?</a:t>
            </a:r>
          </a:p>
        </p:txBody>
      </p:sp>
      <p:sp>
        <p:nvSpPr>
          <p:cNvPr id="40973" name="Text Box 13"/>
          <p:cNvSpPr txBox="1">
            <a:spLocks noChangeArrowheads="1"/>
          </p:cNvSpPr>
          <p:nvPr/>
        </p:nvSpPr>
        <p:spPr bwMode="auto">
          <a:xfrm>
            <a:off x="381000" y="3200400"/>
            <a:ext cx="8534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t>Since both upper and lower case letters can be used, there are 52 possible letter choices.</a:t>
            </a:r>
          </a:p>
        </p:txBody>
      </p:sp>
      <p:sp>
        <p:nvSpPr>
          <p:cNvPr id="40975" name="Rectangle 15"/>
          <p:cNvSpPr>
            <a:spLocks noChangeArrowheads="1"/>
          </p:cNvSpPr>
          <p:nvPr/>
        </p:nvSpPr>
        <p:spPr bwMode="auto">
          <a:xfrm>
            <a:off x="381000" y="4114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letter  letter  letter  letter  number</a:t>
            </a:r>
          </a:p>
        </p:txBody>
      </p:sp>
      <p:sp>
        <p:nvSpPr>
          <p:cNvPr id="40976" name="Rectangle 16"/>
          <p:cNvSpPr>
            <a:spLocks noChangeArrowheads="1"/>
          </p:cNvSpPr>
          <p:nvPr/>
        </p:nvSpPr>
        <p:spPr bwMode="auto">
          <a:xfrm>
            <a:off x="484188" y="4727575"/>
            <a:ext cx="77231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52   </a:t>
            </a:r>
            <a:r>
              <a:rPr lang="en-US" altLang="en-US" b="1">
                <a:sym typeface="Symbol" pitchFamily="18" charset="2"/>
              </a:rPr>
              <a:t></a:t>
            </a:r>
            <a:r>
              <a:rPr lang="en-US" altLang="en-US"/>
              <a:t>  52  </a:t>
            </a:r>
            <a:r>
              <a:rPr lang="en-US" altLang="en-US" b="1">
                <a:sym typeface="Symbol" pitchFamily="18" charset="2"/>
              </a:rPr>
              <a:t></a:t>
            </a:r>
            <a:r>
              <a:rPr lang="en-US" altLang="en-US"/>
              <a:t>  52  </a:t>
            </a:r>
            <a:r>
              <a:rPr lang="en-US" altLang="en-US" b="1">
                <a:sym typeface="Symbol" pitchFamily="18" charset="2"/>
              </a:rPr>
              <a:t></a:t>
            </a:r>
            <a:r>
              <a:rPr lang="en-US" altLang="en-US"/>
              <a:t>   52  </a:t>
            </a:r>
            <a:r>
              <a:rPr lang="en-US" altLang="en-US" b="1">
                <a:sym typeface="Symbol" pitchFamily="18" charset="2"/>
              </a:rPr>
              <a:t></a:t>
            </a:r>
            <a:r>
              <a:rPr lang="en-US" altLang="en-US"/>
              <a:t>   10      =  73,116,160</a:t>
            </a:r>
          </a:p>
        </p:txBody>
      </p:sp>
      <p:sp>
        <p:nvSpPr>
          <p:cNvPr id="40977" name="Rectangle 17"/>
          <p:cNvSpPr>
            <a:spLocks noChangeArrowheads="1"/>
          </p:cNvSpPr>
          <p:nvPr/>
        </p:nvSpPr>
        <p:spPr bwMode="auto">
          <a:xfrm>
            <a:off x="533400" y="5486400"/>
            <a:ext cx="6704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There are 73,116,160 possible passwords.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973"/>
                                        </p:tgtEl>
                                        <p:attrNameLst>
                                          <p:attrName>style.visibility</p:attrName>
                                        </p:attrNameLst>
                                      </p:cBhvr>
                                      <p:to>
                                        <p:strVal val="visible"/>
                                      </p:to>
                                    </p:set>
                                    <p:animEffect transition="in" filter="dissolve">
                                      <p:cBhvr>
                                        <p:cTn id="7" dur="500"/>
                                        <p:tgtEl>
                                          <p:spTgt spid="409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0975"/>
                                        </p:tgtEl>
                                        <p:attrNameLst>
                                          <p:attrName>style.visibility</p:attrName>
                                        </p:attrNameLst>
                                      </p:cBhvr>
                                      <p:to>
                                        <p:strVal val="visible"/>
                                      </p:to>
                                    </p:set>
                                    <p:animEffect transition="in" filter="dissolve">
                                      <p:cBhvr>
                                        <p:cTn id="12" dur="500"/>
                                        <p:tgtEl>
                                          <p:spTgt spid="409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0976"/>
                                        </p:tgtEl>
                                        <p:attrNameLst>
                                          <p:attrName>style.visibility</p:attrName>
                                        </p:attrNameLst>
                                      </p:cBhvr>
                                      <p:to>
                                        <p:strVal val="visible"/>
                                      </p:to>
                                    </p:set>
                                    <p:animEffect transition="in" filter="dissolve">
                                      <p:cBhvr>
                                        <p:cTn id="17" dur="500"/>
                                        <p:tgtEl>
                                          <p:spTgt spid="4097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0977"/>
                                        </p:tgtEl>
                                        <p:attrNameLst>
                                          <p:attrName>style.visibility</p:attrName>
                                        </p:attrNameLst>
                                      </p:cBhvr>
                                      <p:to>
                                        <p:strVal val="visible"/>
                                      </p:to>
                                    </p:set>
                                    <p:animEffect transition="in" filter="dissolve">
                                      <p:cBhvr>
                                        <p:cTn id="22" dur="500"/>
                                        <p:tgtEl>
                                          <p:spTgt spid="409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p:bldP spid="40975" grpId="0"/>
      <p:bldP spid="40976" grpId="0"/>
      <p:bldP spid="4097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263525" y="990600"/>
            <a:ext cx="86518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 </a:t>
            </a:r>
            <a:r>
              <a:rPr lang="en-US" altLang="en-US" b="1" u="sng"/>
              <a:t>permutation</a:t>
            </a:r>
            <a:r>
              <a:rPr lang="en-US" altLang="en-US" b="1"/>
              <a:t> </a:t>
            </a:r>
            <a:r>
              <a:rPr lang="en-US" altLang="en-US"/>
              <a:t>is a selection of a group of objects in which order is important.</a:t>
            </a:r>
          </a:p>
        </p:txBody>
      </p:sp>
      <p:pic>
        <p:nvPicPr>
          <p:cNvPr id="327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2286000"/>
            <a:ext cx="5029200" cy="246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773" name="Rectangle 5"/>
          <p:cNvSpPr>
            <a:spLocks noChangeArrowheads="1"/>
          </p:cNvSpPr>
          <p:nvPr/>
        </p:nvSpPr>
        <p:spPr bwMode="auto">
          <a:xfrm>
            <a:off x="152400" y="1981200"/>
            <a:ext cx="457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There is one way to</a:t>
            </a:r>
          </a:p>
          <a:p>
            <a:pPr eaLnBrk="1" hangingPunct="1"/>
            <a:r>
              <a:rPr lang="en-US" altLang="en-US"/>
              <a:t>arrange one item A.</a:t>
            </a:r>
          </a:p>
        </p:txBody>
      </p:sp>
      <p:sp>
        <p:nvSpPr>
          <p:cNvPr id="32774" name="Rectangle 6"/>
          <p:cNvSpPr>
            <a:spLocks noChangeArrowheads="1"/>
          </p:cNvSpPr>
          <p:nvPr/>
        </p:nvSpPr>
        <p:spPr bwMode="auto">
          <a:xfrm>
            <a:off x="152400" y="2835275"/>
            <a:ext cx="4572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 second item B can</a:t>
            </a:r>
          </a:p>
          <a:p>
            <a:pPr eaLnBrk="1" hangingPunct="1"/>
            <a:r>
              <a:rPr lang="en-US" altLang="en-US"/>
              <a:t>be placed first or</a:t>
            </a:r>
          </a:p>
          <a:p>
            <a:pPr eaLnBrk="1" hangingPunct="1"/>
            <a:r>
              <a:rPr lang="en-US" altLang="en-US"/>
              <a:t>second.</a:t>
            </a:r>
          </a:p>
        </p:txBody>
      </p:sp>
      <p:sp>
        <p:nvSpPr>
          <p:cNvPr id="32775" name="Rectangle 7"/>
          <p:cNvSpPr>
            <a:spLocks noChangeArrowheads="1"/>
          </p:cNvSpPr>
          <p:nvPr/>
        </p:nvSpPr>
        <p:spPr bwMode="auto">
          <a:xfrm>
            <a:off x="152400" y="4025900"/>
            <a:ext cx="2743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 third item C can be first, second, or third for each order</a:t>
            </a:r>
          </a:p>
          <a:p>
            <a:pPr eaLnBrk="1" hangingPunct="1"/>
            <a:r>
              <a:rPr lang="en-US" altLang="en-US"/>
              <a:t>above.</a:t>
            </a:r>
          </a:p>
        </p:txBody>
      </p:sp>
      <p:sp>
        <p:nvSpPr>
          <p:cNvPr id="32776" name="Rectangle 8"/>
          <p:cNvSpPr>
            <a:spLocks noChangeArrowheads="1"/>
          </p:cNvSpPr>
          <p:nvPr/>
        </p:nvSpPr>
        <p:spPr bwMode="auto">
          <a:xfrm>
            <a:off x="6397625" y="2176463"/>
            <a:ext cx="23653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1 permutation</a:t>
            </a:r>
          </a:p>
        </p:txBody>
      </p:sp>
      <p:sp>
        <p:nvSpPr>
          <p:cNvPr id="32777" name="Rectangle 9"/>
          <p:cNvSpPr>
            <a:spLocks noChangeArrowheads="1"/>
          </p:cNvSpPr>
          <p:nvPr/>
        </p:nvSpPr>
        <p:spPr bwMode="auto">
          <a:xfrm>
            <a:off x="6781800" y="2971800"/>
            <a:ext cx="22780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2 </a:t>
            </a:r>
            <a:r>
              <a:rPr lang="en-US" altLang="en-US" b="1">
                <a:solidFill>
                  <a:srgbClr val="3366FF"/>
                </a:solidFill>
              </a:rPr>
              <a:t>· </a:t>
            </a:r>
            <a:r>
              <a:rPr lang="en-US" altLang="en-US" i="1">
                <a:solidFill>
                  <a:srgbClr val="3366FF"/>
                </a:solidFill>
              </a:rPr>
              <a:t>1 permutations</a:t>
            </a:r>
          </a:p>
        </p:txBody>
      </p:sp>
      <p:sp>
        <p:nvSpPr>
          <p:cNvPr id="32778" name="Rectangle 10"/>
          <p:cNvSpPr>
            <a:spLocks noChangeArrowheads="1"/>
          </p:cNvSpPr>
          <p:nvPr/>
        </p:nvSpPr>
        <p:spPr bwMode="auto">
          <a:xfrm>
            <a:off x="6858000" y="4262438"/>
            <a:ext cx="2286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       3 </a:t>
            </a:r>
            <a:r>
              <a:rPr lang="en-US" altLang="en-US" b="1">
                <a:solidFill>
                  <a:srgbClr val="3366FF"/>
                </a:solidFill>
              </a:rPr>
              <a:t>· </a:t>
            </a:r>
            <a:r>
              <a:rPr lang="en-US" altLang="en-US" i="1">
                <a:solidFill>
                  <a:srgbClr val="3366FF"/>
                </a:solidFill>
              </a:rPr>
              <a:t>2 </a:t>
            </a:r>
            <a:r>
              <a:rPr lang="en-US" altLang="en-US" b="1">
                <a:solidFill>
                  <a:srgbClr val="3366FF"/>
                </a:solidFill>
              </a:rPr>
              <a:t>· </a:t>
            </a:r>
            <a:r>
              <a:rPr lang="en-US" altLang="en-US" i="1">
                <a:solidFill>
                  <a:srgbClr val="3366FF"/>
                </a:solidFill>
              </a:rPr>
              <a:t>1</a:t>
            </a:r>
          </a:p>
          <a:p>
            <a:pPr eaLnBrk="1" hangingPunct="1"/>
            <a:r>
              <a:rPr lang="en-US" altLang="en-US" i="1">
                <a:solidFill>
                  <a:srgbClr val="3366FF"/>
                </a:solidFill>
              </a:rPr>
              <a:t>permutations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dissolve">
                                      <p:cBhvr>
                                        <p:cTn id="7" dur="500"/>
                                        <p:tgtEl>
                                          <p:spTgt spid="32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2772"/>
                                        </p:tgtEl>
                                        <p:attrNameLst>
                                          <p:attrName>style.visibility</p:attrName>
                                        </p:attrNameLst>
                                      </p:cBhvr>
                                      <p:to>
                                        <p:strVal val="visible"/>
                                      </p:to>
                                    </p:set>
                                    <p:animEffect transition="in" filter="dissolve">
                                      <p:cBhvr>
                                        <p:cTn id="12" dur="500"/>
                                        <p:tgtEl>
                                          <p:spTgt spid="327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2773"/>
                                        </p:tgtEl>
                                        <p:attrNameLst>
                                          <p:attrName>style.visibility</p:attrName>
                                        </p:attrNameLst>
                                      </p:cBhvr>
                                      <p:to>
                                        <p:strVal val="visible"/>
                                      </p:to>
                                    </p:set>
                                    <p:animEffect transition="in" filter="dissolve">
                                      <p:cBhvr>
                                        <p:cTn id="17" dur="500"/>
                                        <p:tgtEl>
                                          <p:spTgt spid="32773"/>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32776"/>
                                        </p:tgtEl>
                                        <p:attrNameLst>
                                          <p:attrName>style.visibility</p:attrName>
                                        </p:attrNameLst>
                                      </p:cBhvr>
                                      <p:to>
                                        <p:strVal val="visible"/>
                                      </p:to>
                                    </p:set>
                                    <p:animEffect transition="in" filter="dissolve">
                                      <p:cBhvr>
                                        <p:cTn id="20" dur="500"/>
                                        <p:tgtEl>
                                          <p:spTgt spid="3277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32774"/>
                                        </p:tgtEl>
                                        <p:attrNameLst>
                                          <p:attrName>style.visibility</p:attrName>
                                        </p:attrNameLst>
                                      </p:cBhvr>
                                      <p:to>
                                        <p:strVal val="visible"/>
                                      </p:to>
                                    </p:set>
                                    <p:animEffect transition="in" filter="dissolve">
                                      <p:cBhvr>
                                        <p:cTn id="25" dur="500"/>
                                        <p:tgtEl>
                                          <p:spTgt spid="32774"/>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2777"/>
                                        </p:tgtEl>
                                        <p:attrNameLst>
                                          <p:attrName>style.visibility</p:attrName>
                                        </p:attrNameLst>
                                      </p:cBhvr>
                                      <p:to>
                                        <p:strVal val="visible"/>
                                      </p:to>
                                    </p:set>
                                    <p:animEffect transition="in" filter="dissolve">
                                      <p:cBhvr>
                                        <p:cTn id="28" dur="500"/>
                                        <p:tgtEl>
                                          <p:spTgt spid="3277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32775"/>
                                        </p:tgtEl>
                                        <p:attrNameLst>
                                          <p:attrName>style.visibility</p:attrName>
                                        </p:attrNameLst>
                                      </p:cBhvr>
                                      <p:to>
                                        <p:strVal val="visible"/>
                                      </p:to>
                                    </p:set>
                                    <p:animEffect transition="in" filter="dissolve">
                                      <p:cBhvr>
                                        <p:cTn id="33" dur="500"/>
                                        <p:tgtEl>
                                          <p:spTgt spid="32775"/>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32778"/>
                                        </p:tgtEl>
                                        <p:attrNameLst>
                                          <p:attrName>style.visibility</p:attrName>
                                        </p:attrNameLst>
                                      </p:cBhvr>
                                      <p:to>
                                        <p:strVal val="visible"/>
                                      </p:to>
                                    </p:set>
                                    <p:animEffect transition="in" filter="dissolve">
                                      <p:cBhvr>
                                        <p:cTn id="36" dur="500"/>
                                        <p:tgtEl>
                                          <p:spTgt spid="32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3" grpId="0"/>
      <p:bldP spid="32774" grpId="0"/>
      <p:bldP spid="32775" grpId="0"/>
      <p:bldP spid="32776" grpId="0"/>
      <p:bldP spid="32777" grpId="0"/>
      <p:bldP spid="3277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152400" y="2286000"/>
            <a:ext cx="8915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You can see that the number of permutations of 3 items is 3 · 2 · 1. You can extend this to permutations of </a:t>
            </a:r>
            <a:r>
              <a:rPr lang="en-US" altLang="en-US" i="1"/>
              <a:t>n </a:t>
            </a:r>
            <a:r>
              <a:rPr lang="en-US" altLang="en-US"/>
              <a:t>items, which is </a:t>
            </a:r>
            <a:r>
              <a:rPr lang="en-US" altLang="en-US" i="1"/>
              <a:t>n </a:t>
            </a:r>
            <a:r>
              <a:rPr lang="en-US" altLang="en-US"/>
              <a:t>· (</a:t>
            </a:r>
            <a:r>
              <a:rPr lang="en-US" altLang="en-US" i="1"/>
              <a:t>n </a:t>
            </a:r>
            <a:r>
              <a:rPr lang="en-US" altLang="en-US"/>
              <a:t>– 1) · (</a:t>
            </a:r>
            <a:r>
              <a:rPr lang="en-US" altLang="en-US" i="1"/>
              <a:t>n </a:t>
            </a:r>
            <a:r>
              <a:rPr lang="en-US" altLang="en-US"/>
              <a:t>– 2) · (</a:t>
            </a:r>
            <a:r>
              <a:rPr lang="en-US" altLang="en-US" i="1"/>
              <a:t>n </a:t>
            </a:r>
            <a:r>
              <a:rPr lang="en-US" altLang="en-US"/>
              <a:t>– 3) · ... · 1. This expression is called </a:t>
            </a:r>
            <a:r>
              <a:rPr lang="en-US" altLang="en-US" i="1"/>
              <a:t>n factorial</a:t>
            </a:r>
            <a:r>
              <a:rPr lang="en-US" altLang="en-US"/>
              <a:t>, and is written as </a:t>
            </a:r>
            <a:r>
              <a:rPr lang="en-US" altLang="en-US" i="1"/>
              <a:t>n</a:t>
            </a:r>
            <a:r>
              <a:rPr lang="en-US" altLang="en-US"/>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dissolve">
                                      <p:cBhvr>
                                        <p:cTn id="7" dur="500"/>
                                        <p:tgtEl>
                                          <p:spTgt spid="50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19200"/>
            <a:ext cx="9029700" cy="466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152400" y="990600"/>
            <a:ext cx="8839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Sometimes you may not want to order an entire set of items. Suppose that you want to select and order 3 people from a group of 7. One way to find possible</a:t>
            </a:r>
          </a:p>
          <a:p>
            <a:pPr eaLnBrk="1" hangingPunct="1"/>
            <a:r>
              <a:rPr lang="en-US" altLang="en-US"/>
              <a:t>permutations is to use the Fundamental Counting Principle.</a:t>
            </a:r>
          </a:p>
        </p:txBody>
      </p:sp>
      <p:sp>
        <p:nvSpPr>
          <p:cNvPr id="49155" name="Rectangle 3"/>
          <p:cNvSpPr>
            <a:spLocks noChangeArrowheads="1"/>
          </p:cNvSpPr>
          <p:nvPr/>
        </p:nvSpPr>
        <p:spPr bwMode="auto">
          <a:xfrm>
            <a:off x="228600" y="3429000"/>
            <a:ext cx="1371600" cy="822325"/>
          </a:xfrm>
          <a:prstGeom prst="rect">
            <a:avLst/>
          </a:prstGeom>
          <a:solidFill>
            <a:srgbClr val="FF99CC">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First Person</a:t>
            </a:r>
          </a:p>
        </p:txBody>
      </p:sp>
      <p:sp>
        <p:nvSpPr>
          <p:cNvPr id="49156" name="Rectangle 4"/>
          <p:cNvSpPr>
            <a:spLocks noChangeArrowheads="1"/>
          </p:cNvSpPr>
          <p:nvPr/>
        </p:nvSpPr>
        <p:spPr bwMode="auto">
          <a:xfrm>
            <a:off x="1981200" y="3429000"/>
            <a:ext cx="1524000" cy="822325"/>
          </a:xfrm>
          <a:prstGeom prst="rect">
            <a:avLst/>
          </a:prstGeom>
          <a:solidFill>
            <a:srgbClr val="00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Second Person</a:t>
            </a:r>
          </a:p>
        </p:txBody>
      </p:sp>
      <p:sp>
        <p:nvSpPr>
          <p:cNvPr id="49157" name="Rectangle 5"/>
          <p:cNvSpPr>
            <a:spLocks noChangeArrowheads="1"/>
          </p:cNvSpPr>
          <p:nvPr/>
        </p:nvSpPr>
        <p:spPr bwMode="auto">
          <a:xfrm>
            <a:off x="3962400" y="3429000"/>
            <a:ext cx="1349375" cy="822325"/>
          </a:xfrm>
          <a:prstGeom prst="rect">
            <a:avLst/>
          </a:prstGeom>
          <a:solidFill>
            <a:srgbClr val="99CC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Third Person</a:t>
            </a:r>
          </a:p>
        </p:txBody>
      </p:sp>
      <p:sp>
        <p:nvSpPr>
          <p:cNvPr id="49158" name="Rectangle 6"/>
          <p:cNvSpPr>
            <a:spLocks noChangeArrowheads="1"/>
          </p:cNvSpPr>
          <p:nvPr/>
        </p:nvSpPr>
        <p:spPr bwMode="auto">
          <a:xfrm>
            <a:off x="5638800" y="3124200"/>
            <a:ext cx="3352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There are 7 people. You are choosing 3 of them in order.</a:t>
            </a:r>
          </a:p>
        </p:txBody>
      </p:sp>
      <p:sp>
        <p:nvSpPr>
          <p:cNvPr id="49159" name="Rectangle 7"/>
          <p:cNvSpPr>
            <a:spLocks noChangeArrowheads="1"/>
          </p:cNvSpPr>
          <p:nvPr/>
        </p:nvSpPr>
        <p:spPr bwMode="auto">
          <a:xfrm>
            <a:off x="228600" y="4435475"/>
            <a:ext cx="1371600" cy="822325"/>
          </a:xfrm>
          <a:prstGeom prst="rect">
            <a:avLst/>
          </a:prstGeom>
          <a:solidFill>
            <a:srgbClr val="FF99CC">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t>7 choices</a:t>
            </a:r>
          </a:p>
        </p:txBody>
      </p:sp>
      <p:sp>
        <p:nvSpPr>
          <p:cNvPr id="49160" name="Rectangle 8"/>
          <p:cNvSpPr>
            <a:spLocks noChangeArrowheads="1"/>
          </p:cNvSpPr>
          <p:nvPr/>
        </p:nvSpPr>
        <p:spPr bwMode="auto">
          <a:xfrm>
            <a:off x="1981200" y="4435475"/>
            <a:ext cx="1524000" cy="822325"/>
          </a:xfrm>
          <a:prstGeom prst="rect">
            <a:avLst/>
          </a:prstGeom>
          <a:solidFill>
            <a:srgbClr val="00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t>6 choices</a:t>
            </a:r>
          </a:p>
        </p:txBody>
      </p:sp>
      <p:sp>
        <p:nvSpPr>
          <p:cNvPr id="49161" name="Rectangle 9"/>
          <p:cNvSpPr>
            <a:spLocks noChangeArrowheads="1"/>
          </p:cNvSpPr>
          <p:nvPr/>
        </p:nvSpPr>
        <p:spPr bwMode="auto">
          <a:xfrm>
            <a:off x="3962400" y="4435475"/>
            <a:ext cx="1349375" cy="822325"/>
          </a:xfrm>
          <a:prstGeom prst="rect">
            <a:avLst/>
          </a:prstGeom>
          <a:solidFill>
            <a:srgbClr val="99CC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t>5 choices</a:t>
            </a:r>
          </a:p>
        </p:txBody>
      </p:sp>
      <p:sp>
        <p:nvSpPr>
          <p:cNvPr id="49162" name="Text Box 10"/>
          <p:cNvSpPr txBox="1">
            <a:spLocks noChangeArrowheads="1"/>
          </p:cNvSpPr>
          <p:nvPr/>
        </p:nvSpPr>
        <p:spPr bwMode="auto">
          <a:xfrm>
            <a:off x="1600200" y="4648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sym typeface="Symbol" pitchFamily="18" charset="2"/>
              </a:rPr>
              <a:t></a:t>
            </a:r>
          </a:p>
        </p:txBody>
      </p:sp>
      <p:sp>
        <p:nvSpPr>
          <p:cNvPr id="49163" name="Text Box 11"/>
          <p:cNvSpPr txBox="1">
            <a:spLocks noChangeArrowheads="1"/>
          </p:cNvSpPr>
          <p:nvPr/>
        </p:nvSpPr>
        <p:spPr bwMode="auto">
          <a:xfrm>
            <a:off x="3581400" y="4648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sym typeface="Symbol" pitchFamily="18" charset="2"/>
              </a:rPr>
              <a:t></a:t>
            </a:r>
          </a:p>
        </p:txBody>
      </p:sp>
      <p:sp>
        <p:nvSpPr>
          <p:cNvPr id="49164" name="Text Box 12"/>
          <p:cNvSpPr txBox="1">
            <a:spLocks noChangeArrowheads="1"/>
          </p:cNvSpPr>
          <p:nvPr/>
        </p:nvSpPr>
        <p:spPr bwMode="auto">
          <a:xfrm>
            <a:off x="5410200" y="46482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t>=</a:t>
            </a:r>
          </a:p>
        </p:txBody>
      </p:sp>
      <p:sp>
        <p:nvSpPr>
          <p:cNvPr id="49165" name="Rectangle 13"/>
          <p:cNvSpPr>
            <a:spLocks noChangeArrowheads="1"/>
          </p:cNvSpPr>
          <p:nvPr/>
        </p:nvSpPr>
        <p:spPr bwMode="auto">
          <a:xfrm>
            <a:off x="5943600" y="4419600"/>
            <a:ext cx="2286000" cy="822325"/>
          </a:xfrm>
          <a:prstGeom prst="rect">
            <a:avLst/>
          </a:prstGeom>
          <a:solidFill>
            <a:srgbClr val="CC3399">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t>210 permutations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dissolve">
                                      <p:cBhvr>
                                        <p:cTn id="7" dur="500"/>
                                        <p:tgtEl>
                                          <p:spTgt spid="491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9155"/>
                                        </p:tgtEl>
                                        <p:attrNameLst>
                                          <p:attrName>style.visibility</p:attrName>
                                        </p:attrNameLst>
                                      </p:cBhvr>
                                      <p:to>
                                        <p:strVal val="visible"/>
                                      </p:to>
                                    </p:set>
                                    <p:animEffect transition="in" filter="dissolve">
                                      <p:cBhvr>
                                        <p:cTn id="12" dur="500"/>
                                        <p:tgtEl>
                                          <p:spTgt spid="49155"/>
                                        </p:tgtEl>
                                      </p:cBhvr>
                                    </p:animEffect>
                                  </p:childTnLst>
                                </p:cTn>
                              </p:par>
                            </p:childTnLst>
                          </p:cTn>
                        </p:par>
                        <p:par>
                          <p:cTn id="13" fill="hold" nodeType="afterGroup">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49156"/>
                                        </p:tgtEl>
                                        <p:attrNameLst>
                                          <p:attrName>style.visibility</p:attrName>
                                        </p:attrNameLst>
                                      </p:cBhvr>
                                      <p:to>
                                        <p:strVal val="visible"/>
                                      </p:to>
                                    </p:set>
                                    <p:animEffect transition="in" filter="dissolve">
                                      <p:cBhvr>
                                        <p:cTn id="16" dur="500"/>
                                        <p:tgtEl>
                                          <p:spTgt spid="49156"/>
                                        </p:tgtEl>
                                      </p:cBhvr>
                                    </p:animEffect>
                                  </p:childTnLst>
                                </p:cTn>
                              </p:par>
                            </p:childTnLst>
                          </p:cTn>
                        </p:par>
                        <p:par>
                          <p:cTn id="17" fill="hold" nodeType="afterGroup">
                            <p:stCondLst>
                              <p:cond delay="1000"/>
                            </p:stCondLst>
                            <p:childTnLst>
                              <p:par>
                                <p:cTn id="18" presetID="9" presetClass="entr" presetSubtype="0" fill="hold" grpId="0" nodeType="afterEffect">
                                  <p:stCondLst>
                                    <p:cond delay="0"/>
                                  </p:stCondLst>
                                  <p:childTnLst>
                                    <p:set>
                                      <p:cBhvr>
                                        <p:cTn id="19" dur="1" fill="hold">
                                          <p:stCondLst>
                                            <p:cond delay="0"/>
                                          </p:stCondLst>
                                        </p:cTn>
                                        <p:tgtEl>
                                          <p:spTgt spid="49157"/>
                                        </p:tgtEl>
                                        <p:attrNameLst>
                                          <p:attrName>style.visibility</p:attrName>
                                        </p:attrNameLst>
                                      </p:cBhvr>
                                      <p:to>
                                        <p:strVal val="visible"/>
                                      </p:to>
                                    </p:set>
                                    <p:animEffect transition="in" filter="dissolve">
                                      <p:cBhvr>
                                        <p:cTn id="20" dur="500"/>
                                        <p:tgtEl>
                                          <p:spTgt spid="49157"/>
                                        </p:tgtEl>
                                      </p:cBhvr>
                                    </p:animEffect>
                                  </p:childTnLst>
                                </p:cTn>
                              </p:par>
                            </p:childTnLst>
                          </p:cTn>
                        </p:par>
                        <p:par>
                          <p:cTn id="21" fill="hold" nodeType="afterGroup">
                            <p:stCondLst>
                              <p:cond delay="1500"/>
                            </p:stCondLst>
                            <p:childTnLst>
                              <p:par>
                                <p:cTn id="22" presetID="9" presetClass="entr" presetSubtype="0" fill="hold" grpId="0" nodeType="afterEffect">
                                  <p:stCondLst>
                                    <p:cond delay="0"/>
                                  </p:stCondLst>
                                  <p:childTnLst>
                                    <p:set>
                                      <p:cBhvr>
                                        <p:cTn id="23" dur="1" fill="hold">
                                          <p:stCondLst>
                                            <p:cond delay="0"/>
                                          </p:stCondLst>
                                        </p:cTn>
                                        <p:tgtEl>
                                          <p:spTgt spid="49158"/>
                                        </p:tgtEl>
                                        <p:attrNameLst>
                                          <p:attrName>style.visibility</p:attrName>
                                        </p:attrNameLst>
                                      </p:cBhvr>
                                      <p:to>
                                        <p:strVal val="visible"/>
                                      </p:to>
                                    </p:set>
                                    <p:animEffect transition="in" filter="dissolve">
                                      <p:cBhvr>
                                        <p:cTn id="24" dur="500"/>
                                        <p:tgtEl>
                                          <p:spTgt spid="4915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9159"/>
                                        </p:tgtEl>
                                        <p:attrNameLst>
                                          <p:attrName>style.visibility</p:attrName>
                                        </p:attrNameLst>
                                      </p:cBhvr>
                                      <p:to>
                                        <p:strVal val="visible"/>
                                      </p:to>
                                    </p:set>
                                    <p:animEffect transition="in" filter="dissolve">
                                      <p:cBhvr>
                                        <p:cTn id="29" dur="500"/>
                                        <p:tgtEl>
                                          <p:spTgt spid="49159"/>
                                        </p:tgtEl>
                                      </p:cBhvr>
                                    </p:animEffect>
                                  </p:childTnLst>
                                </p:cTn>
                              </p:par>
                            </p:childTnLst>
                          </p:cTn>
                        </p:par>
                        <p:par>
                          <p:cTn id="30" fill="hold" nodeType="afterGroup">
                            <p:stCondLst>
                              <p:cond delay="500"/>
                            </p:stCondLst>
                            <p:childTnLst>
                              <p:par>
                                <p:cTn id="31" presetID="9" presetClass="entr" presetSubtype="0" fill="hold" grpId="0" nodeType="afterEffect">
                                  <p:stCondLst>
                                    <p:cond delay="0"/>
                                  </p:stCondLst>
                                  <p:childTnLst>
                                    <p:set>
                                      <p:cBhvr>
                                        <p:cTn id="32" dur="1" fill="hold">
                                          <p:stCondLst>
                                            <p:cond delay="0"/>
                                          </p:stCondLst>
                                        </p:cTn>
                                        <p:tgtEl>
                                          <p:spTgt spid="49162"/>
                                        </p:tgtEl>
                                        <p:attrNameLst>
                                          <p:attrName>style.visibility</p:attrName>
                                        </p:attrNameLst>
                                      </p:cBhvr>
                                      <p:to>
                                        <p:strVal val="visible"/>
                                      </p:to>
                                    </p:set>
                                    <p:animEffect transition="in" filter="dissolve">
                                      <p:cBhvr>
                                        <p:cTn id="33" dur="500"/>
                                        <p:tgtEl>
                                          <p:spTgt spid="49162"/>
                                        </p:tgtEl>
                                      </p:cBhvr>
                                    </p:animEffect>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49160"/>
                                        </p:tgtEl>
                                        <p:attrNameLst>
                                          <p:attrName>style.visibility</p:attrName>
                                        </p:attrNameLst>
                                      </p:cBhvr>
                                      <p:to>
                                        <p:strVal val="visible"/>
                                      </p:to>
                                    </p:set>
                                    <p:animEffect transition="in" filter="dissolve">
                                      <p:cBhvr>
                                        <p:cTn id="37" dur="500"/>
                                        <p:tgtEl>
                                          <p:spTgt spid="49160"/>
                                        </p:tgtEl>
                                      </p:cBhvr>
                                    </p:animEffect>
                                  </p:childTnLst>
                                </p:cTn>
                              </p:par>
                            </p:childTnLst>
                          </p:cTn>
                        </p:par>
                        <p:par>
                          <p:cTn id="38" fill="hold" nodeType="afterGroup">
                            <p:stCondLst>
                              <p:cond delay="1500"/>
                            </p:stCondLst>
                            <p:childTnLst>
                              <p:par>
                                <p:cTn id="39" presetID="9" presetClass="entr" presetSubtype="0" fill="hold" grpId="0" nodeType="afterEffect">
                                  <p:stCondLst>
                                    <p:cond delay="0"/>
                                  </p:stCondLst>
                                  <p:childTnLst>
                                    <p:set>
                                      <p:cBhvr>
                                        <p:cTn id="40" dur="1" fill="hold">
                                          <p:stCondLst>
                                            <p:cond delay="0"/>
                                          </p:stCondLst>
                                        </p:cTn>
                                        <p:tgtEl>
                                          <p:spTgt spid="49163"/>
                                        </p:tgtEl>
                                        <p:attrNameLst>
                                          <p:attrName>style.visibility</p:attrName>
                                        </p:attrNameLst>
                                      </p:cBhvr>
                                      <p:to>
                                        <p:strVal val="visible"/>
                                      </p:to>
                                    </p:set>
                                    <p:animEffect transition="in" filter="dissolve">
                                      <p:cBhvr>
                                        <p:cTn id="41" dur="500"/>
                                        <p:tgtEl>
                                          <p:spTgt spid="49163"/>
                                        </p:tgtEl>
                                      </p:cBhvr>
                                    </p:animEffect>
                                  </p:childTnLst>
                                </p:cTn>
                              </p:par>
                            </p:childTnLst>
                          </p:cTn>
                        </p:par>
                        <p:par>
                          <p:cTn id="42" fill="hold" nodeType="afterGroup">
                            <p:stCondLst>
                              <p:cond delay="2000"/>
                            </p:stCondLst>
                            <p:childTnLst>
                              <p:par>
                                <p:cTn id="43" presetID="9" presetClass="entr" presetSubtype="0" fill="hold" grpId="0" nodeType="afterEffect">
                                  <p:stCondLst>
                                    <p:cond delay="0"/>
                                  </p:stCondLst>
                                  <p:childTnLst>
                                    <p:set>
                                      <p:cBhvr>
                                        <p:cTn id="44" dur="1" fill="hold">
                                          <p:stCondLst>
                                            <p:cond delay="0"/>
                                          </p:stCondLst>
                                        </p:cTn>
                                        <p:tgtEl>
                                          <p:spTgt spid="49161"/>
                                        </p:tgtEl>
                                        <p:attrNameLst>
                                          <p:attrName>style.visibility</p:attrName>
                                        </p:attrNameLst>
                                      </p:cBhvr>
                                      <p:to>
                                        <p:strVal val="visible"/>
                                      </p:to>
                                    </p:set>
                                    <p:animEffect transition="in" filter="dissolve">
                                      <p:cBhvr>
                                        <p:cTn id="45" dur="500"/>
                                        <p:tgtEl>
                                          <p:spTgt spid="49161"/>
                                        </p:tgtEl>
                                      </p:cBhvr>
                                    </p:animEffect>
                                  </p:childTnLst>
                                </p:cTn>
                              </p:par>
                            </p:childTnLst>
                          </p:cTn>
                        </p:par>
                        <p:par>
                          <p:cTn id="46" fill="hold" nodeType="afterGroup">
                            <p:stCondLst>
                              <p:cond delay="2500"/>
                            </p:stCondLst>
                            <p:childTnLst>
                              <p:par>
                                <p:cTn id="47" presetID="9" presetClass="entr" presetSubtype="0" fill="hold" grpId="0" nodeType="afterEffect">
                                  <p:stCondLst>
                                    <p:cond delay="0"/>
                                  </p:stCondLst>
                                  <p:childTnLst>
                                    <p:set>
                                      <p:cBhvr>
                                        <p:cTn id="48" dur="1" fill="hold">
                                          <p:stCondLst>
                                            <p:cond delay="0"/>
                                          </p:stCondLst>
                                        </p:cTn>
                                        <p:tgtEl>
                                          <p:spTgt spid="49164"/>
                                        </p:tgtEl>
                                        <p:attrNameLst>
                                          <p:attrName>style.visibility</p:attrName>
                                        </p:attrNameLst>
                                      </p:cBhvr>
                                      <p:to>
                                        <p:strVal val="visible"/>
                                      </p:to>
                                    </p:set>
                                    <p:animEffect transition="in" filter="dissolve">
                                      <p:cBhvr>
                                        <p:cTn id="49" dur="500"/>
                                        <p:tgtEl>
                                          <p:spTgt spid="49164"/>
                                        </p:tgtEl>
                                      </p:cBhvr>
                                    </p:animEffect>
                                  </p:childTnLst>
                                </p:cTn>
                              </p:par>
                            </p:childTnLst>
                          </p:cTn>
                        </p:par>
                        <p:par>
                          <p:cTn id="50" fill="hold" nodeType="afterGroup">
                            <p:stCondLst>
                              <p:cond delay="3000"/>
                            </p:stCondLst>
                            <p:childTnLst>
                              <p:par>
                                <p:cTn id="51" presetID="9" presetClass="entr" presetSubtype="0" fill="hold" grpId="0" nodeType="afterEffect">
                                  <p:stCondLst>
                                    <p:cond delay="0"/>
                                  </p:stCondLst>
                                  <p:childTnLst>
                                    <p:set>
                                      <p:cBhvr>
                                        <p:cTn id="52" dur="1" fill="hold">
                                          <p:stCondLst>
                                            <p:cond delay="0"/>
                                          </p:stCondLst>
                                        </p:cTn>
                                        <p:tgtEl>
                                          <p:spTgt spid="49165"/>
                                        </p:tgtEl>
                                        <p:attrNameLst>
                                          <p:attrName>style.visibility</p:attrName>
                                        </p:attrNameLst>
                                      </p:cBhvr>
                                      <p:to>
                                        <p:strVal val="visible"/>
                                      </p:to>
                                    </p:set>
                                    <p:animEffect transition="in" filter="dissolve">
                                      <p:cBhvr>
                                        <p:cTn id="53" dur="500"/>
                                        <p:tgtEl>
                                          <p:spTgt spid="49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animBg="1"/>
      <p:bldP spid="49156" grpId="0" animBg="1"/>
      <p:bldP spid="49157" grpId="0" animBg="1"/>
      <p:bldP spid="49158" grpId="0"/>
      <p:bldP spid="49159" grpId="0" animBg="1"/>
      <p:bldP spid="49160" grpId="0" animBg="1"/>
      <p:bldP spid="49161" grpId="0" animBg="1"/>
      <p:bldP spid="49162" grpId="0"/>
      <p:bldP spid="49163" grpId="0"/>
      <p:bldP spid="49164" grpId="0"/>
      <p:bldP spid="4916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5" name="Rectangle 7"/>
          <p:cNvSpPr>
            <a:spLocks noChangeArrowheads="1"/>
          </p:cNvSpPr>
          <p:nvPr/>
        </p:nvSpPr>
        <p:spPr bwMode="auto">
          <a:xfrm>
            <a:off x="76200" y="36576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arrangements of 4     4! 	    </a:t>
            </a:r>
            <a:r>
              <a:rPr lang="en-US" altLang="en-US" b="1">
                <a:solidFill>
                  <a:srgbClr val="FF0000"/>
                </a:solidFill>
              </a:rPr>
              <a:t>4 </a:t>
            </a:r>
            <a:r>
              <a:rPr lang="en-US" altLang="en-US">
                <a:solidFill>
                  <a:srgbClr val="FF0000"/>
                </a:solidFill>
              </a:rPr>
              <a:t>· </a:t>
            </a:r>
            <a:r>
              <a:rPr lang="en-US" altLang="en-US" b="1">
                <a:solidFill>
                  <a:srgbClr val="FF0000"/>
                </a:solidFill>
              </a:rPr>
              <a:t>3 </a:t>
            </a:r>
            <a:r>
              <a:rPr lang="en-US" altLang="en-US">
                <a:solidFill>
                  <a:srgbClr val="FF0000"/>
                </a:solidFill>
              </a:rPr>
              <a:t>· </a:t>
            </a:r>
            <a:r>
              <a:rPr lang="en-US" altLang="en-US" b="1">
                <a:solidFill>
                  <a:srgbClr val="FF0000"/>
                </a:solidFill>
              </a:rPr>
              <a:t>2 </a:t>
            </a:r>
            <a:r>
              <a:rPr lang="en-US" altLang="en-US">
                <a:solidFill>
                  <a:srgbClr val="FF0000"/>
                </a:solidFill>
              </a:rPr>
              <a:t>· </a:t>
            </a:r>
            <a:r>
              <a:rPr lang="en-US" altLang="en-US" b="1">
                <a:solidFill>
                  <a:srgbClr val="FF0000"/>
                </a:solidFill>
              </a:rPr>
              <a:t>1</a:t>
            </a:r>
          </a:p>
        </p:txBody>
      </p:sp>
      <p:sp>
        <p:nvSpPr>
          <p:cNvPr id="48130" name="Rectangle 2"/>
          <p:cNvSpPr>
            <a:spLocks noChangeArrowheads="1"/>
          </p:cNvSpPr>
          <p:nvPr/>
        </p:nvSpPr>
        <p:spPr bwMode="auto">
          <a:xfrm>
            <a:off x="152400" y="1009650"/>
            <a:ext cx="87630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Another way to find the possible permutations is to use factorials. You can divide the total number of arrangements by the number of arrangements that are not used. In the previous slide, there are 7 total people and 4 whose arrangements do not matter.</a:t>
            </a:r>
          </a:p>
        </p:txBody>
      </p:sp>
      <p:sp>
        <p:nvSpPr>
          <p:cNvPr id="48131" name="Rectangle 3"/>
          <p:cNvSpPr>
            <a:spLocks noChangeArrowheads="1"/>
          </p:cNvSpPr>
          <p:nvPr/>
        </p:nvSpPr>
        <p:spPr bwMode="auto">
          <a:xfrm>
            <a:off x="76200" y="3200400"/>
            <a:ext cx="906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arrangements of 7  = 7! = 7 · 6 · 5 · </a:t>
            </a:r>
            <a:r>
              <a:rPr lang="en-US" altLang="en-US" b="1">
                <a:solidFill>
                  <a:srgbClr val="FF0000"/>
                </a:solidFill>
              </a:rPr>
              <a:t>4 </a:t>
            </a:r>
            <a:r>
              <a:rPr lang="en-US" altLang="en-US">
                <a:solidFill>
                  <a:srgbClr val="FF0000"/>
                </a:solidFill>
              </a:rPr>
              <a:t>· </a:t>
            </a:r>
            <a:r>
              <a:rPr lang="en-US" altLang="en-US" b="1">
                <a:solidFill>
                  <a:srgbClr val="FF0000"/>
                </a:solidFill>
              </a:rPr>
              <a:t>3 </a:t>
            </a:r>
            <a:r>
              <a:rPr lang="en-US" altLang="en-US">
                <a:solidFill>
                  <a:srgbClr val="FF0000"/>
                </a:solidFill>
              </a:rPr>
              <a:t>· </a:t>
            </a:r>
            <a:r>
              <a:rPr lang="en-US" altLang="en-US" b="1">
                <a:solidFill>
                  <a:srgbClr val="FF0000"/>
                </a:solidFill>
              </a:rPr>
              <a:t>2 </a:t>
            </a:r>
            <a:r>
              <a:rPr lang="en-US" altLang="en-US">
                <a:solidFill>
                  <a:srgbClr val="FF0000"/>
                </a:solidFill>
              </a:rPr>
              <a:t>· </a:t>
            </a:r>
            <a:r>
              <a:rPr lang="en-US" altLang="en-US" b="1">
                <a:solidFill>
                  <a:srgbClr val="FF0000"/>
                </a:solidFill>
              </a:rPr>
              <a:t>1</a:t>
            </a:r>
            <a:r>
              <a:rPr lang="en-US" altLang="en-US" b="1"/>
              <a:t> </a:t>
            </a:r>
            <a:r>
              <a:rPr lang="en-US" altLang="en-US"/>
              <a:t>= 210</a:t>
            </a:r>
          </a:p>
        </p:txBody>
      </p:sp>
      <p:sp>
        <p:nvSpPr>
          <p:cNvPr id="48132" name="Line 4"/>
          <p:cNvSpPr>
            <a:spLocks noChangeShapeType="1"/>
          </p:cNvSpPr>
          <p:nvPr/>
        </p:nvSpPr>
        <p:spPr bwMode="auto">
          <a:xfrm>
            <a:off x="152400" y="3657600"/>
            <a:ext cx="2971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3" name="Line 5"/>
          <p:cNvSpPr>
            <a:spLocks noChangeShapeType="1"/>
          </p:cNvSpPr>
          <p:nvPr/>
        </p:nvSpPr>
        <p:spPr bwMode="auto">
          <a:xfrm flipV="1">
            <a:off x="3581400" y="3635375"/>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4" name="Line 6"/>
          <p:cNvSpPr>
            <a:spLocks noChangeShapeType="1"/>
          </p:cNvSpPr>
          <p:nvPr/>
        </p:nvSpPr>
        <p:spPr bwMode="auto">
          <a:xfrm>
            <a:off x="4343400" y="3635375"/>
            <a:ext cx="3505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6" name="Line 8"/>
          <p:cNvSpPr>
            <a:spLocks noChangeShapeType="1"/>
          </p:cNvSpPr>
          <p:nvPr/>
        </p:nvSpPr>
        <p:spPr bwMode="auto">
          <a:xfrm flipV="1">
            <a:off x="5867400" y="3276600"/>
            <a:ext cx="304800" cy="30480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7" name="Line 9"/>
          <p:cNvSpPr>
            <a:spLocks noChangeShapeType="1"/>
          </p:cNvSpPr>
          <p:nvPr/>
        </p:nvSpPr>
        <p:spPr bwMode="auto">
          <a:xfrm flipV="1">
            <a:off x="6400800" y="3276600"/>
            <a:ext cx="304800" cy="30480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8" name="Line 10"/>
          <p:cNvSpPr>
            <a:spLocks noChangeShapeType="1"/>
          </p:cNvSpPr>
          <p:nvPr/>
        </p:nvSpPr>
        <p:spPr bwMode="auto">
          <a:xfrm flipV="1">
            <a:off x="7010400" y="3276600"/>
            <a:ext cx="304800" cy="30480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9" name="Line 11"/>
          <p:cNvSpPr>
            <a:spLocks noChangeShapeType="1"/>
          </p:cNvSpPr>
          <p:nvPr/>
        </p:nvSpPr>
        <p:spPr bwMode="auto">
          <a:xfrm flipV="1">
            <a:off x="7500938" y="3276600"/>
            <a:ext cx="304800" cy="30480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0" name="Line 12"/>
          <p:cNvSpPr>
            <a:spLocks noChangeShapeType="1"/>
          </p:cNvSpPr>
          <p:nvPr/>
        </p:nvSpPr>
        <p:spPr bwMode="auto">
          <a:xfrm flipV="1">
            <a:off x="5105400" y="3733800"/>
            <a:ext cx="304800" cy="30480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1" name="Line 13"/>
          <p:cNvSpPr>
            <a:spLocks noChangeShapeType="1"/>
          </p:cNvSpPr>
          <p:nvPr/>
        </p:nvSpPr>
        <p:spPr bwMode="auto">
          <a:xfrm flipV="1">
            <a:off x="5638800" y="3733800"/>
            <a:ext cx="304800" cy="30480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2" name="Line 14"/>
          <p:cNvSpPr>
            <a:spLocks noChangeShapeType="1"/>
          </p:cNvSpPr>
          <p:nvPr/>
        </p:nvSpPr>
        <p:spPr bwMode="auto">
          <a:xfrm flipV="1">
            <a:off x="6172200" y="3733800"/>
            <a:ext cx="304800" cy="30480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3" name="Line 15"/>
          <p:cNvSpPr>
            <a:spLocks noChangeShapeType="1"/>
          </p:cNvSpPr>
          <p:nvPr/>
        </p:nvSpPr>
        <p:spPr bwMode="auto">
          <a:xfrm flipV="1">
            <a:off x="6705600" y="3733800"/>
            <a:ext cx="304800" cy="30480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4" name="Rectangle 16"/>
          <p:cNvSpPr>
            <a:spLocks noChangeArrowheads="1"/>
          </p:cNvSpPr>
          <p:nvPr/>
        </p:nvSpPr>
        <p:spPr bwMode="auto">
          <a:xfrm>
            <a:off x="228600" y="4572000"/>
            <a:ext cx="8534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This can be generalized as a formula, which is useful for large numbers of items.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dissolve">
                                      <p:cBhvr>
                                        <p:cTn id="7" dur="500"/>
                                        <p:tgtEl>
                                          <p:spTgt spid="481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8132"/>
                                        </p:tgtEl>
                                        <p:attrNameLst>
                                          <p:attrName>style.visibility</p:attrName>
                                        </p:attrNameLst>
                                      </p:cBhvr>
                                      <p:to>
                                        <p:strVal val="visible"/>
                                      </p:to>
                                    </p:set>
                                    <p:animEffect transition="in" filter="dissolve">
                                      <p:cBhvr>
                                        <p:cTn id="12" dur="500"/>
                                        <p:tgtEl>
                                          <p:spTgt spid="48132"/>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48133"/>
                                        </p:tgtEl>
                                        <p:attrNameLst>
                                          <p:attrName>style.visibility</p:attrName>
                                        </p:attrNameLst>
                                      </p:cBhvr>
                                      <p:to>
                                        <p:strVal val="visible"/>
                                      </p:to>
                                    </p:set>
                                    <p:animEffect transition="in" filter="dissolve">
                                      <p:cBhvr>
                                        <p:cTn id="15" dur="500"/>
                                        <p:tgtEl>
                                          <p:spTgt spid="48133"/>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48134"/>
                                        </p:tgtEl>
                                        <p:attrNameLst>
                                          <p:attrName>style.visibility</p:attrName>
                                        </p:attrNameLst>
                                      </p:cBhvr>
                                      <p:to>
                                        <p:strVal val="visible"/>
                                      </p:to>
                                    </p:set>
                                    <p:animEffect transition="in" filter="dissolve">
                                      <p:cBhvr>
                                        <p:cTn id="18" dur="500"/>
                                        <p:tgtEl>
                                          <p:spTgt spid="48134"/>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48135"/>
                                        </p:tgtEl>
                                        <p:attrNameLst>
                                          <p:attrName>style.visibility</p:attrName>
                                        </p:attrNameLst>
                                      </p:cBhvr>
                                      <p:to>
                                        <p:strVal val="visible"/>
                                      </p:to>
                                    </p:set>
                                    <p:animEffect transition="in" filter="dissolve">
                                      <p:cBhvr>
                                        <p:cTn id="21" dur="500"/>
                                        <p:tgtEl>
                                          <p:spTgt spid="48135"/>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48131"/>
                                        </p:tgtEl>
                                        <p:attrNameLst>
                                          <p:attrName>style.visibility</p:attrName>
                                        </p:attrNameLst>
                                      </p:cBhvr>
                                      <p:to>
                                        <p:strVal val="visible"/>
                                      </p:to>
                                    </p:set>
                                    <p:animEffect transition="in" filter="dissolve">
                                      <p:cBhvr>
                                        <p:cTn id="24" dur="500"/>
                                        <p:tgtEl>
                                          <p:spTgt spid="48131"/>
                                        </p:tgtEl>
                                      </p:cBhvr>
                                    </p:animEffect>
                                  </p:childTnLst>
                                </p:cTn>
                              </p:par>
                            </p:childTnLst>
                          </p:cTn>
                        </p:par>
                        <p:par>
                          <p:cTn id="25" fill="hold" nodeType="afterGroup">
                            <p:stCondLst>
                              <p:cond delay="500"/>
                            </p:stCondLst>
                            <p:childTnLst>
                              <p:par>
                                <p:cTn id="26" presetID="9" presetClass="entr" presetSubtype="0" fill="hold" grpId="0" nodeType="afterEffect">
                                  <p:stCondLst>
                                    <p:cond delay="0"/>
                                  </p:stCondLst>
                                  <p:childTnLst>
                                    <p:set>
                                      <p:cBhvr>
                                        <p:cTn id="27" dur="1" fill="hold">
                                          <p:stCondLst>
                                            <p:cond delay="0"/>
                                          </p:stCondLst>
                                        </p:cTn>
                                        <p:tgtEl>
                                          <p:spTgt spid="48136"/>
                                        </p:tgtEl>
                                        <p:attrNameLst>
                                          <p:attrName>style.visibility</p:attrName>
                                        </p:attrNameLst>
                                      </p:cBhvr>
                                      <p:to>
                                        <p:strVal val="visible"/>
                                      </p:to>
                                    </p:set>
                                    <p:animEffect transition="in" filter="dissolve">
                                      <p:cBhvr>
                                        <p:cTn id="28" dur="500"/>
                                        <p:tgtEl>
                                          <p:spTgt spid="48136"/>
                                        </p:tgtEl>
                                      </p:cBhvr>
                                    </p:animEffect>
                                  </p:childTnLst>
                                </p:cTn>
                              </p:par>
                            </p:childTnLst>
                          </p:cTn>
                        </p:par>
                        <p:par>
                          <p:cTn id="29" fill="hold" nodeType="afterGroup">
                            <p:stCondLst>
                              <p:cond delay="1000"/>
                            </p:stCondLst>
                            <p:childTnLst>
                              <p:par>
                                <p:cTn id="30" presetID="9" presetClass="entr" presetSubtype="0" fill="hold" grpId="0" nodeType="afterEffect">
                                  <p:stCondLst>
                                    <p:cond delay="0"/>
                                  </p:stCondLst>
                                  <p:childTnLst>
                                    <p:set>
                                      <p:cBhvr>
                                        <p:cTn id="31" dur="1" fill="hold">
                                          <p:stCondLst>
                                            <p:cond delay="0"/>
                                          </p:stCondLst>
                                        </p:cTn>
                                        <p:tgtEl>
                                          <p:spTgt spid="48137"/>
                                        </p:tgtEl>
                                        <p:attrNameLst>
                                          <p:attrName>style.visibility</p:attrName>
                                        </p:attrNameLst>
                                      </p:cBhvr>
                                      <p:to>
                                        <p:strVal val="visible"/>
                                      </p:to>
                                    </p:set>
                                    <p:animEffect transition="in" filter="dissolve">
                                      <p:cBhvr>
                                        <p:cTn id="32" dur="500"/>
                                        <p:tgtEl>
                                          <p:spTgt spid="48137"/>
                                        </p:tgtEl>
                                      </p:cBhvr>
                                    </p:animEffect>
                                  </p:childTnLst>
                                </p:cTn>
                              </p:par>
                            </p:childTnLst>
                          </p:cTn>
                        </p:par>
                        <p:par>
                          <p:cTn id="33" fill="hold" nodeType="afterGroup">
                            <p:stCondLst>
                              <p:cond delay="1500"/>
                            </p:stCondLst>
                            <p:childTnLst>
                              <p:par>
                                <p:cTn id="34" presetID="9" presetClass="entr" presetSubtype="0" fill="hold" grpId="0" nodeType="afterEffect">
                                  <p:stCondLst>
                                    <p:cond delay="0"/>
                                  </p:stCondLst>
                                  <p:childTnLst>
                                    <p:set>
                                      <p:cBhvr>
                                        <p:cTn id="35" dur="1" fill="hold">
                                          <p:stCondLst>
                                            <p:cond delay="0"/>
                                          </p:stCondLst>
                                        </p:cTn>
                                        <p:tgtEl>
                                          <p:spTgt spid="48138"/>
                                        </p:tgtEl>
                                        <p:attrNameLst>
                                          <p:attrName>style.visibility</p:attrName>
                                        </p:attrNameLst>
                                      </p:cBhvr>
                                      <p:to>
                                        <p:strVal val="visible"/>
                                      </p:to>
                                    </p:set>
                                    <p:animEffect transition="in" filter="dissolve">
                                      <p:cBhvr>
                                        <p:cTn id="36" dur="500"/>
                                        <p:tgtEl>
                                          <p:spTgt spid="48138"/>
                                        </p:tgtEl>
                                      </p:cBhvr>
                                    </p:animEffect>
                                  </p:childTnLst>
                                </p:cTn>
                              </p:par>
                            </p:childTnLst>
                          </p:cTn>
                        </p:par>
                        <p:par>
                          <p:cTn id="37" fill="hold" nodeType="afterGroup">
                            <p:stCondLst>
                              <p:cond delay="2000"/>
                            </p:stCondLst>
                            <p:childTnLst>
                              <p:par>
                                <p:cTn id="38" presetID="9" presetClass="entr" presetSubtype="0" fill="hold" grpId="0" nodeType="afterEffect">
                                  <p:stCondLst>
                                    <p:cond delay="0"/>
                                  </p:stCondLst>
                                  <p:childTnLst>
                                    <p:set>
                                      <p:cBhvr>
                                        <p:cTn id="39" dur="1" fill="hold">
                                          <p:stCondLst>
                                            <p:cond delay="0"/>
                                          </p:stCondLst>
                                        </p:cTn>
                                        <p:tgtEl>
                                          <p:spTgt spid="48139"/>
                                        </p:tgtEl>
                                        <p:attrNameLst>
                                          <p:attrName>style.visibility</p:attrName>
                                        </p:attrNameLst>
                                      </p:cBhvr>
                                      <p:to>
                                        <p:strVal val="visible"/>
                                      </p:to>
                                    </p:set>
                                    <p:animEffect transition="in" filter="dissolve">
                                      <p:cBhvr>
                                        <p:cTn id="40" dur="500"/>
                                        <p:tgtEl>
                                          <p:spTgt spid="48139"/>
                                        </p:tgtEl>
                                      </p:cBhvr>
                                    </p:animEffect>
                                  </p:childTnLst>
                                </p:cTn>
                              </p:par>
                            </p:childTnLst>
                          </p:cTn>
                        </p:par>
                        <p:par>
                          <p:cTn id="41" fill="hold" nodeType="afterGroup">
                            <p:stCondLst>
                              <p:cond delay="2500"/>
                            </p:stCondLst>
                            <p:childTnLst>
                              <p:par>
                                <p:cTn id="42" presetID="9" presetClass="entr" presetSubtype="0" fill="hold" grpId="0" nodeType="afterEffect">
                                  <p:stCondLst>
                                    <p:cond delay="0"/>
                                  </p:stCondLst>
                                  <p:childTnLst>
                                    <p:set>
                                      <p:cBhvr>
                                        <p:cTn id="43" dur="1" fill="hold">
                                          <p:stCondLst>
                                            <p:cond delay="0"/>
                                          </p:stCondLst>
                                        </p:cTn>
                                        <p:tgtEl>
                                          <p:spTgt spid="48140"/>
                                        </p:tgtEl>
                                        <p:attrNameLst>
                                          <p:attrName>style.visibility</p:attrName>
                                        </p:attrNameLst>
                                      </p:cBhvr>
                                      <p:to>
                                        <p:strVal val="visible"/>
                                      </p:to>
                                    </p:set>
                                    <p:animEffect transition="in" filter="dissolve">
                                      <p:cBhvr>
                                        <p:cTn id="44" dur="500"/>
                                        <p:tgtEl>
                                          <p:spTgt spid="48140"/>
                                        </p:tgtEl>
                                      </p:cBhvr>
                                    </p:animEffect>
                                  </p:childTnLst>
                                </p:cTn>
                              </p:par>
                            </p:childTnLst>
                          </p:cTn>
                        </p:par>
                        <p:par>
                          <p:cTn id="45" fill="hold" nodeType="afterGroup">
                            <p:stCondLst>
                              <p:cond delay="3000"/>
                            </p:stCondLst>
                            <p:childTnLst>
                              <p:par>
                                <p:cTn id="46" presetID="9" presetClass="entr" presetSubtype="0" fill="hold" grpId="0" nodeType="afterEffect">
                                  <p:stCondLst>
                                    <p:cond delay="0"/>
                                  </p:stCondLst>
                                  <p:childTnLst>
                                    <p:set>
                                      <p:cBhvr>
                                        <p:cTn id="47" dur="1" fill="hold">
                                          <p:stCondLst>
                                            <p:cond delay="0"/>
                                          </p:stCondLst>
                                        </p:cTn>
                                        <p:tgtEl>
                                          <p:spTgt spid="48141"/>
                                        </p:tgtEl>
                                        <p:attrNameLst>
                                          <p:attrName>style.visibility</p:attrName>
                                        </p:attrNameLst>
                                      </p:cBhvr>
                                      <p:to>
                                        <p:strVal val="visible"/>
                                      </p:to>
                                    </p:set>
                                    <p:animEffect transition="in" filter="dissolve">
                                      <p:cBhvr>
                                        <p:cTn id="48" dur="500"/>
                                        <p:tgtEl>
                                          <p:spTgt spid="48141"/>
                                        </p:tgtEl>
                                      </p:cBhvr>
                                    </p:animEffect>
                                  </p:childTnLst>
                                </p:cTn>
                              </p:par>
                            </p:childTnLst>
                          </p:cTn>
                        </p:par>
                        <p:par>
                          <p:cTn id="49" fill="hold" nodeType="afterGroup">
                            <p:stCondLst>
                              <p:cond delay="3500"/>
                            </p:stCondLst>
                            <p:childTnLst>
                              <p:par>
                                <p:cTn id="50" presetID="9" presetClass="entr" presetSubtype="0" fill="hold" grpId="0" nodeType="afterEffect">
                                  <p:stCondLst>
                                    <p:cond delay="0"/>
                                  </p:stCondLst>
                                  <p:childTnLst>
                                    <p:set>
                                      <p:cBhvr>
                                        <p:cTn id="51" dur="1" fill="hold">
                                          <p:stCondLst>
                                            <p:cond delay="0"/>
                                          </p:stCondLst>
                                        </p:cTn>
                                        <p:tgtEl>
                                          <p:spTgt spid="48142"/>
                                        </p:tgtEl>
                                        <p:attrNameLst>
                                          <p:attrName>style.visibility</p:attrName>
                                        </p:attrNameLst>
                                      </p:cBhvr>
                                      <p:to>
                                        <p:strVal val="visible"/>
                                      </p:to>
                                    </p:set>
                                    <p:animEffect transition="in" filter="dissolve">
                                      <p:cBhvr>
                                        <p:cTn id="52" dur="500"/>
                                        <p:tgtEl>
                                          <p:spTgt spid="48142"/>
                                        </p:tgtEl>
                                      </p:cBhvr>
                                    </p:animEffect>
                                  </p:childTnLst>
                                </p:cTn>
                              </p:par>
                            </p:childTnLst>
                          </p:cTn>
                        </p:par>
                        <p:par>
                          <p:cTn id="53" fill="hold" nodeType="afterGroup">
                            <p:stCondLst>
                              <p:cond delay="4000"/>
                            </p:stCondLst>
                            <p:childTnLst>
                              <p:par>
                                <p:cTn id="54" presetID="9" presetClass="entr" presetSubtype="0" fill="hold" grpId="0" nodeType="afterEffect">
                                  <p:stCondLst>
                                    <p:cond delay="0"/>
                                  </p:stCondLst>
                                  <p:childTnLst>
                                    <p:set>
                                      <p:cBhvr>
                                        <p:cTn id="55" dur="1" fill="hold">
                                          <p:stCondLst>
                                            <p:cond delay="0"/>
                                          </p:stCondLst>
                                        </p:cTn>
                                        <p:tgtEl>
                                          <p:spTgt spid="48143"/>
                                        </p:tgtEl>
                                        <p:attrNameLst>
                                          <p:attrName>style.visibility</p:attrName>
                                        </p:attrNameLst>
                                      </p:cBhvr>
                                      <p:to>
                                        <p:strVal val="visible"/>
                                      </p:to>
                                    </p:set>
                                    <p:animEffect transition="in" filter="dissolve">
                                      <p:cBhvr>
                                        <p:cTn id="56" dur="500"/>
                                        <p:tgtEl>
                                          <p:spTgt spid="48143"/>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48144"/>
                                        </p:tgtEl>
                                        <p:attrNameLst>
                                          <p:attrName>style.visibility</p:attrName>
                                        </p:attrNameLst>
                                      </p:cBhvr>
                                      <p:to>
                                        <p:strVal val="visible"/>
                                      </p:to>
                                    </p:set>
                                    <p:animEffect transition="in" filter="dissolve">
                                      <p:cBhvr>
                                        <p:cTn id="61" dur="500"/>
                                        <p:tgtEl>
                                          <p:spTgt spid="481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5" grpId="0"/>
      <p:bldP spid="48130" grpId="0"/>
      <p:bldP spid="48131" grpId="0"/>
      <p:bldP spid="48132" grpId="0" animBg="1"/>
      <p:bldP spid="48133" grpId="0" animBg="1"/>
      <p:bldP spid="48134" grpId="0" animBg="1"/>
      <p:bldP spid="48136" grpId="0" animBg="1"/>
      <p:bldP spid="48137" grpId="0" animBg="1"/>
      <p:bldP spid="48138" grpId="0" animBg="1"/>
      <p:bldP spid="48139" grpId="0" animBg="1"/>
      <p:bldP spid="48140" grpId="0" animBg="1"/>
      <p:bldP spid="48141" grpId="0" animBg="1"/>
      <p:bldP spid="48142" grpId="0" animBg="1"/>
      <p:bldP spid="48143" grpId="0" animBg="1"/>
      <p:bldP spid="4814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0"/>
            <a:ext cx="897255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2A: Finding Permutations</a:t>
            </a:r>
          </a:p>
        </p:txBody>
      </p:sp>
      <p:sp>
        <p:nvSpPr>
          <p:cNvPr id="19459" name="Rectangle 3"/>
          <p:cNvSpPr>
            <a:spLocks noChangeArrowheads="1"/>
          </p:cNvSpPr>
          <p:nvPr/>
        </p:nvSpPr>
        <p:spPr bwMode="auto">
          <a:xfrm>
            <a:off x="228600" y="1447800"/>
            <a:ext cx="8686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How many ways can a student government select a president, vice president, secretary, and treasurer from a group of 6 people?</a:t>
            </a:r>
          </a:p>
        </p:txBody>
      </p:sp>
      <p:sp>
        <p:nvSpPr>
          <p:cNvPr id="30724" name="Rectangle 4"/>
          <p:cNvSpPr>
            <a:spLocks noChangeArrowheads="1"/>
          </p:cNvSpPr>
          <p:nvPr/>
        </p:nvSpPr>
        <p:spPr bwMode="auto">
          <a:xfrm>
            <a:off x="228600" y="27432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This is the equivalent of selecting and arranging 4 items from 6.</a:t>
            </a:r>
          </a:p>
        </p:txBody>
      </p:sp>
      <p:sp>
        <p:nvSpPr>
          <p:cNvPr id="30730" name="Rectangle 10"/>
          <p:cNvSpPr>
            <a:spLocks noChangeArrowheads="1"/>
          </p:cNvSpPr>
          <p:nvPr/>
        </p:nvSpPr>
        <p:spPr bwMode="auto">
          <a:xfrm>
            <a:off x="533400" y="5562600"/>
            <a:ext cx="3509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 6 • 5 • 4 • 3 = 360</a:t>
            </a:r>
          </a:p>
        </p:txBody>
      </p:sp>
      <p:sp>
        <p:nvSpPr>
          <p:cNvPr id="30731" name="Rectangle 11"/>
          <p:cNvSpPr>
            <a:spLocks noChangeArrowheads="1"/>
          </p:cNvSpPr>
          <p:nvPr/>
        </p:nvSpPr>
        <p:spPr bwMode="auto">
          <a:xfrm>
            <a:off x="3719513" y="4724400"/>
            <a:ext cx="44338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Divide out common factors</a:t>
            </a:r>
            <a:r>
              <a:rPr lang="en-US" altLang="en-US">
                <a:solidFill>
                  <a:srgbClr val="3366FF"/>
                </a:solidFill>
              </a:rPr>
              <a:t>.</a:t>
            </a:r>
          </a:p>
        </p:txBody>
      </p:sp>
      <p:sp>
        <p:nvSpPr>
          <p:cNvPr id="30735" name="Rectangle 15"/>
          <p:cNvSpPr>
            <a:spLocks noChangeArrowheads="1"/>
          </p:cNvSpPr>
          <p:nvPr/>
        </p:nvSpPr>
        <p:spPr bwMode="auto">
          <a:xfrm>
            <a:off x="533400" y="6096000"/>
            <a:ext cx="67706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There are 360 ways to select the 4 people.</a:t>
            </a:r>
          </a:p>
        </p:txBody>
      </p:sp>
      <p:pic>
        <p:nvPicPr>
          <p:cNvPr id="30736"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657600"/>
            <a:ext cx="24098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8" name="Picture 1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572000"/>
            <a:ext cx="25717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40" name="Group 20"/>
          <p:cNvGrpSpPr>
            <a:grpSpLocks/>
          </p:cNvGrpSpPr>
          <p:nvPr/>
        </p:nvGrpSpPr>
        <p:grpSpPr bwMode="auto">
          <a:xfrm>
            <a:off x="2971800" y="3657600"/>
            <a:ext cx="6029325" cy="838200"/>
            <a:chOff x="1872" y="2256"/>
            <a:chExt cx="3798" cy="528"/>
          </a:xfrm>
        </p:grpSpPr>
        <p:sp>
          <p:nvSpPr>
            <p:cNvPr id="19467" name="Rectangle 12"/>
            <p:cNvSpPr>
              <a:spLocks noChangeArrowheads="1"/>
            </p:cNvSpPr>
            <p:nvPr/>
          </p:nvSpPr>
          <p:spPr bwMode="auto">
            <a:xfrm>
              <a:off x="1872" y="2352"/>
              <a:ext cx="316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Substitute 6 for n and 4 for r in</a:t>
              </a:r>
            </a:p>
          </p:txBody>
        </p:sp>
        <p:pic>
          <p:nvPicPr>
            <p:cNvPr id="19468" name="Picture 19"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0" y="2256"/>
              <a:ext cx="630"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animEffect transition="in" filter="dissolve">
                                      <p:cBhvr>
                                        <p:cTn id="7" dur="500"/>
                                        <p:tgtEl>
                                          <p:spTgt spid="307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0740"/>
                                        </p:tgtEl>
                                        <p:attrNameLst>
                                          <p:attrName>style.visibility</p:attrName>
                                        </p:attrNameLst>
                                      </p:cBhvr>
                                      <p:to>
                                        <p:strVal val="visible"/>
                                      </p:to>
                                    </p:set>
                                    <p:animEffect transition="in" filter="box(in)">
                                      <p:cBhvr>
                                        <p:cTn id="12" dur="500"/>
                                        <p:tgtEl>
                                          <p:spTgt spid="3074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0736"/>
                                        </p:tgtEl>
                                        <p:attrNameLst>
                                          <p:attrName>style.visibility</p:attrName>
                                        </p:attrNameLst>
                                      </p:cBhvr>
                                      <p:to>
                                        <p:strVal val="visible"/>
                                      </p:to>
                                    </p:set>
                                    <p:animEffect transition="in" filter="box(in)">
                                      <p:cBhvr>
                                        <p:cTn id="17" dur="500"/>
                                        <p:tgtEl>
                                          <p:spTgt spid="3073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0731"/>
                                        </p:tgtEl>
                                        <p:attrNameLst>
                                          <p:attrName>style.visibility</p:attrName>
                                        </p:attrNameLst>
                                      </p:cBhvr>
                                      <p:to>
                                        <p:strVal val="visible"/>
                                      </p:to>
                                    </p:set>
                                    <p:animEffect transition="in" filter="box(in)">
                                      <p:cBhvr>
                                        <p:cTn id="22" dur="500"/>
                                        <p:tgtEl>
                                          <p:spTgt spid="3073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0738"/>
                                        </p:tgtEl>
                                        <p:attrNameLst>
                                          <p:attrName>style.visibility</p:attrName>
                                        </p:attrNameLst>
                                      </p:cBhvr>
                                      <p:to>
                                        <p:strVal val="visible"/>
                                      </p:to>
                                    </p:set>
                                    <p:animEffect transition="in" filter="box(in)">
                                      <p:cBhvr>
                                        <p:cTn id="27" dur="500"/>
                                        <p:tgtEl>
                                          <p:spTgt spid="3073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0730"/>
                                        </p:tgtEl>
                                        <p:attrNameLst>
                                          <p:attrName>style.visibility</p:attrName>
                                        </p:attrNameLst>
                                      </p:cBhvr>
                                      <p:to>
                                        <p:strVal val="visible"/>
                                      </p:to>
                                    </p:set>
                                    <p:animEffect transition="in" filter="dissolve">
                                      <p:cBhvr>
                                        <p:cTn id="32" dur="500"/>
                                        <p:tgtEl>
                                          <p:spTgt spid="3073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0735"/>
                                        </p:tgtEl>
                                        <p:attrNameLst>
                                          <p:attrName>style.visibility</p:attrName>
                                        </p:attrNameLst>
                                      </p:cBhvr>
                                      <p:to>
                                        <p:strVal val="visible"/>
                                      </p:to>
                                    </p:set>
                                    <p:animEffect transition="in" filter="dissolve">
                                      <p:cBhvr>
                                        <p:cTn id="37" dur="500"/>
                                        <p:tgtEl>
                                          <p:spTgt spid="307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p:bldP spid="30730" grpId="0"/>
      <p:bldP spid="30731" grpId="0"/>
      <p:bldP spid="3073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2B: Finding Permutations</a:t>
            </a:r>
          </a:p>
        </p:txBody>
      </p:sp>
      <p:sp>
        <p:nvSpPr>
          <p:cNvPr id="20483" name="Rectangle 3"/>
          <p:cNvSpPr>
            <a:spLocks noChangeArrowheads="1"/>
          </p:cNvSpPr>
          <p:nvPr/>
        </p:nvSpPr>
        <p:spPr bwMode="auto">
          <a:xfrm>
            <a:off x="228600" y="1676400"/>
            <a:ext cx="8686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How many ways can a stylist arrange 5 of 8 vases from left to right in a store display?</a:t>
            </a:r>
          </a:p>
        </p:txBody>
      </p:sp>
      <p:sp>
        <p:nvSpPr>
          <p:cNvPr id="53254" name="Rectangle 6"/>
          <p:cNvSpPr>
            <a:spLocks noChangeArrowheads="1"/>
          </p:cNvSpPr>
          <p:nvPr/>
        </p:nvSpPr>
        <p:spPr bwMode="auto">
          <a:xfrm>
            <a:off x="4724400" y="3581400"/>
            <a:ext cx="34131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Divide out common factors.</a:t>
            </a:r>
            <a:r>
              <a:rPr lang="en-US" altLang="en-US">
                <a:solidFill>
                  <a:srgbClr val="3366FF"/>
                </a:solidFill>
              </a:rPr>
              <a:t> </a:t>
            </a:r>
          </a:p>
        </p:txBody>
      </p:sp>
      <p:sp>
        <p:nvSpPr>
          <p:cNvPr id="53255" name="Rectangle 7"/>
          <p:cNvSpPr>
            <a:spLocks noChangeArrowheads="1"/>
          </p:cNvSpPr>
          <p:nvPr/>
        </p:nvSpPr>
        <p:spPr bwMode="auto">
          <a:xfrm>
            <a:off x="762000" y="4572000"/>
            <a:ext cx="3040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 8 • 7 • 6 • 5 • 4</a:t>
            </a:r>
          </a:p>
        </p:txBody>
      </p:sp>
      <p:sp>
        <p:nvSpPr>
          <p:cNvPr id="53256" name="Rectangle 8"/>
          <p:cNvSpPr>
            <a:spLocks noChangeArrowheads="1"/>
          </p:cNvSpPr>
          <p:nvPr/>
        </p:nvSpPr>
        <p:spPr bwMode="auto">
          <a:xfrm>
            <a:off x="773113" y="5105400"/>
            <a:ext cx="13160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 6720</a:t>
            </a:r>
          </a:p>
        </p:txBody>
      </p:sp>
      <p:sp>
        <p:nvSpPr>
          <p:cNvPr id="53257" name="Rectangle 9"/>
          <p:cNvSpPr>
            <a:spLocks noChangeArrowheads="1"/>
          </p:cNvSpPr>
          <p:nvPr/>
        </p:nvSpPr>
        <p:spPr bwMode="auto">
          <a:xfrm>
            <a:off x="304800" y="5791200"/>
            <a:ext cx="8442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There are 6720 ways that the vases can be arranged.</a:t>
            </a:r>
          </a:p>
        </p:txBody>
      </p:sp>
      <p:pic>
        <p:nvPicPr>
          <p:cNvPr id="53258"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590800"/>
            <a:ext cx="23812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61" name="Picture 1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505200"/>
            <a:ext cx="33909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3258"/>
                                        </p:tgtEl>
                                        <p:attrNameLst>
                                          <p:attrName>style.visibility</p:attrName>
                                        </p:attrNameLst>
                                      </p:cBhvr>
                                      <p:to>
                                        <p:strVal val="visible"/>
                                      </p:to>
                                    </p:set>
                                    <p:animEffect transition="in" filter="dissolve">
                                      <p:cBhvr>
                                        <p:cTn id="7" dur="500"/>
                                        <p:tgtEl>
                                          <p:spTgt spid="532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3254"/>
                                        </p:tgtEl>
                                        <p:attrNameLst>
                                          <p:attrName>style.visibility</p:attrName>
                                        </p:attrNameLst>
                                      </p:cBhvr>
                                      <p:to>
                                        <p:strVal val="visible"/>
                                      </p:to>
                                    </p:set>
                                    <p:animEffect transition="in" filter="dissolve">
                                      <p:cBhvr>
                                        <p:cTn id="12" dur="500"/>
                                        <p:tgtEl>
                                          <p:spTgt spid="532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53261"/>
                                        </p:tgtEl>
                                        <p:attrNameLst>
                                          <p:attrName>style.visibility</p:attrName>
                                        </p:attrNameLst>
                                      </p:cBhvr>
                                      <p:to>
                                        <p:strVal val="visible"/>
                                      </p:to>
                                    </p:set>
                                    <p:animEffect transition="in" filter="dissolve">
                                      <p:cBhvr>
                                        <p:cTn id="17" dur="500"/>
                                        <p:tgtEl>
                                          <p:spTgt spid="5326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3255"/>
                                        </p:tgtEl>
                                        <p:attrNameLst>
                                          <p:attrName>style.visibility</p:attrName>
                                        </p:attrNameLst>
                                      </p:cBhvr>
                                      <p:to>
                                        <p:strVal val="visible"/>
                                      </p:to>
                                    </p:set>
                                    <p:animEffect transition="in" filter="dissolve">
                                      <p:cBhvr>
                                        <p:cTn id="22" dur="500"/>
                                        <p:tgtEl>
                                          <p:spTgt spid="5325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3256"/>
                                        </p:tgtEl>
                                        <p:attrNameLst>
                                          <p:attrName>style.visibility</p:attrName>
                                        </p:attrNameLst>
                                      </p:cBhvr>
                                      <p:to>
                                        <p:strVal val="visible"/>
                                      </p:to>
                                    </p:set>
                                    <p:animEffect transition="in" filter="dissolve">
                                      <p:cBhvr>
                                        <p:cTn id="27" dur="500"/>
                                        <p:tgtEl>
                                          <p:spTgt spid="5325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3257"/>
                                        </p:tgtEl>
                                        <p:attrNameLst>
                                          <p:attrName>style.visibility</p:attrName>
                                        </p:attrNameLst>
                                      </p:cBhvr>
                                      <p:to>
                                        <p:strVal val="visible"/>
                                      </p:to>
                                    </p:set>
                                    <p:animEffect transition="in" filter="dissolve">
                                      <p:cBhvr>
                                        <p:cTn id="32" dur="500"/>
                                        <p:tgtEl>
                                          <p:spTgt spid="532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4" grpId="0"/>
      <p:bldP spid="53255" grpId="0"/>
      <p:bldP spid="53256" grpId="0"/>
      <p:bldP spid="5325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1219200"/>
            <a:ext cx="8382000" cy="44958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solidFill>
                  <a:srgbClr val="3333CC"/>
                </a:solidFill>
              </a:rPr>
              <a:t>Warm Up</a:t>
            </a:r>
            <a:endParaRPr lang="en-US" altLang="en-US" sz="2800"/>
          </a:p>
          <a:p>
            <a:pPr eaLnBrk="1" hangingPunct="1"/>
            <a:r>
              <a:rPr lang="en-US" altLang="en-US" b="1"/>
              <a:t>Evaluate.</a:t>
            </a:r>
          </a:p>
          <a:p>
            <a:pPr eaLnBrk="1" hangingPunct="1"/>
            <a:endParaRPr lang="en-US" altLang="en-US" sz="800" b="1"/>
          </a:p>
          <a:p>
            <a:pPr eaLnBrk="1" hangingPunct="1"/>
            <a:endParaRPr lang="en-US" altLang="en-US" sz="800" b="1"/>
          </a:p>
          <a:p>
            <a:pPr eaLnBrk="1" hangingPunct="1"/>
            <a:r>
              <a:rPr lang="en-US" altLang="en-US" b="1"/>
              <a:t>1.</a:t>
            </a:r>
            <a:r>
              <a:rPr lang="en-US" altLang="en-US"/>
              <a:t> </a:t>
            </a:r>
            <a:r>
              <a:rPr lang="en-US" altLang="en-US">
                <a:sym typeface="Symbol" pitchFamily="18" charset="2"/>
              </a:rPr>
              <a:t>5 </a:t>
            </a:r>
            <a:r>
              <a:rPr lang="en-US" altLang="en-US" b="1">
                <a:sym typeface="Symbol" pitchFamily="18" charset="2"/>
              </a:rPr>
              <a:t> </a:t>
            </a:r>
            <a:r>
              <a:rPr lang="en-US" altLang="en-US">
                <a:sym typeface="Symbol" pitchFamily="18" charset="2"/>
              </a:rPr>
              <a:t>4 </a:t>
            </a:r>
            <a:r>
              <a:rPr lang="en-US" altLang="en-US" b="1">
                <a:sym typeface="Symbol" pitchFamily="18" charset="2"/>
              </a:rPr>
              <a:t> </a:t>
            </a:r>
            <a:r>
              <a:rPr lang="en-US" altLang="en-US">
                <a:sym typeface="Symbol" pitchFamily="18" charset="2"/>
              </a:rPr>
              <a:t>3 </a:t>
            </a:r>
            <a:r>
              <a:rPr lang="en-US" altLang="en-US" b="1">
                <a:sym typeface="Symbol" pitchFamily="18" charset="2"/>
              </a:rPr>
              <a:t> </a:t>
            </a:r>
            <a:r>
              <a:rPr lang="en-US" altLang="en-US">
                <a:sym typeface="Symbol" pitchFamily="18" charset="2"/>
              </a:rPr>
              <a:t>2 </a:t>
            </a:r>
            <a:r>
              <a:rPr lang="en-US" altLang="en-US" b="1">
                <a:sym typeface="Symbol" pitchFamily="18" charset="2"/>
              </a:rPr>
              <a:t> </a:t>
            </a:r>
            <a:r>
              <a:rPr lang="en-US" altLang="en-US">
                <a:sym typeface="Symbol" pitchFamily="18" charset="2"/>
              </a:rPr>
              <a:t>1</a:t>
            </a:r>
          </a:p>
          <a:p>
            <a:pPr eaLnBrk="1" hangingPunct="1">
              <a:lnSpc>
                <a:spcPct val="175000"/>
              </a:lnSpc>
            </a:pPr>
            <a:r>
              <a:rPr lang="en-US" altLang="en-US" b="1">
                <a:sym typeface="Symbol" pitchFamily="18" charset="2"/>
              </a:rPr>
              <a:t>2.</a:t>
            </a:r>
            <a:r>
              <a:rPr lang="en-US" altLang="en-US">
                <a:sym typeface="Symbol" pitchFamily="18" charset="2"/>
              </a:rPr>
              <a:t> 7 </a:t>
            </a:r>
            <a:r>
              <a:rPr lang="en-US" altLang="en-US" b="1">
                <a:sym typeface="Symbol" pitchFamily="18" charset="2"/>
              </a:rPr>
              <a:t> </a:t>
            </a:r>
            <a:r>
              <a:rPr lang="en-US" altLang="en-US">
                <a:sym typeface="Symbol" pitchFamily="18" charset="2"/>
              </a:rPr>
              <a:t>6 </a:t>
            </a:r>
            <a:r>
              <a:rPr lang="en-US" altLang="en-US" b="1">
                <a:sym typeface="Symbol" pitchFamily="18" charset="2"/>
              </a:rPr>
              <a:t> </a:t>
            </a:r>
            <a:r>
              <a:rPr lang="en-US" altLang="en-US">
                <a:sym typeface="Symbol" pitchFamily="18" charset="2"/>
              </a:rPr>
              <a:t>5 </a:t>
            </a:r>
            <a:r>
              <a:rPr lang="en-US" altLang="en-US" b="1">
                <a:sym typeface="Symbol" pitchFamily="18" charset="2"/>
              </a:rPr>
              <a:t> </a:t>
            </a:r>
            <a:r>
              <a:rPr lang="en-US" altLang="en-US">
                <a:sym typeface="Symbol" pitchFamily="18" charset="2"/>
              </a:rPr>
              <a:t>4 </a:t>
            </a:r>
            <a:r>
              <a:rPr lang="en-US" altLang="en-US" b="1">
                <a:sym typeface="Symbol" pitchFamily="18" charset="2"/>
              </a:rPr>
              <a:t> </a:t>
            </a:r>
            <a:r>
              <a:rPr lang="en-US" altLang="en-US">
                <a:sym typeface="Symbol" pitchFamily="18" charset="2"/>
              </a:rPr>
              <a:t>3 </a:t>
            </a:r>
            <a:r>
              <a:rPr lang="en-US" altLang="en-US" b="1">
                <a:sym typeface="Symbol" pitchFamily="18" charset="2"/>
              </a:rPr>
              <a:t> </a:t>
            </a:r>
            <a:r>
              <a:rPr lang="en-US" altLang="en-US">
                <a:sym typeface="Symbol" pitchFamily="18" charset="2"/>
              </a:rPr>
              <a:t>2 </a:t>
            </a:r>
            <a:r>
              <a:rPr lang="en-US" altLang="en-US" b="1">
                <a:sym typeface="Symbol" pitchFamily="18" charset="2"/>
              </a:rPr>
              <a:t> </a:t>
            </a:r>
            <a:r>
              <a:rPr lang="en-US" altLang="en-US">
                <a:sym typeface="Symbol" pitchFamily="18" charset="2"/>
              </a:rPr>
              <a:t>1</a:t>
            </a:r>
          </a:p>
          <a:p>
            <a:pPr eaLnBrk="1" hangingPunct="1">
              <a:lnSpc>
                <a:spcPct val="175000"/>
              </a:lnSpc>
            </a:pPr>
            <a:r>
              <a:rPr lang="en-US" altLang="en-US" b="1">
                <a:sym typeface="Symbol" pitchFamily="18" charset="2"/>
              </a:rPr>
              <a:t>3.				4.</a:t>
            </a:r>
          </a:p>
          <a:p>
            <a:pPr eaLnBrk="1" hangingPunct="1">
              <a:lnSpc>
                <a:spcPct val="175000"/>
              </a:lnSpc>
            </a:pPr>
            <a:endParaRPr lang="en-US" altLang="en-US" sz="800" b="1">
              <a:sym typeface="Symbol" pitchFamily="18" charset="2"/>
            </a:endParaRPr>
          </a:p>
          <a:p>
            <a:pPr eaLnBrk="1" hangingPunct="1">
              <a:lnSpc>
                <a:spcPct val="175000"/>
              </a:lnSpc>
            </a:pPr>
            <a:endParaRPr lang="en-US" altLang="en-US" sz="800" b="1">
              <a:sym typeface="Symbol" pitchFamily="18" charset="2"/>
            </a:endParaRPr>
          </a:p>
          <a:p>
            <a:pPr eaLnBrk="1" hangingPunct="1">
              <a:lnSpc>
                <a:spcPct val="175000"/>
              </a:lnSpc>
            </a:pPr>
            <a:r>
              <a:rPr lang="en-US" altLang="en-US" b="1">
                <a:sym typeface="Symbol" pitchFamily="18" charset="2"/>
              </a:rPr>
              <a:t>5.				6.</a:t>
            </a:r>
            <a:r>
              <a:rPr lang="en-US" altLang="en-US" sz="2800">
                <a:solidFill>
                  <a:srgbClr val="FF0000"/>
                </a:solidFill>
              </a:rPr>
              <a:t>	</a:t>
            </a:r>
          </a:p>
        </p:txBody>
      </p:sp>
      <p:sp>
        <p:nvSpPr>
          <p:cNvPr id="7171" name="Text Box 3"/>
          <p:cNvSpPr txBox="1">
            <a:spLocks noChangeArrowheads="1"/>
          </p:cNvSpPr>
          <p:nvPr/>
        </p:nvSpPr>
        <p:spPr bwMode="auto">
          <a:xfrm>
            <a:off x="3502025" y="2286000"/>
            <a:ext cx="765175"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sym typeface="Symbol" pitchFamily="18" charset="2"/>
              </a:rPr>
              <a:t>120</a:t>
            </a:r>
          </a:p>
        </p:txBody>
      </p:sp>
      <p:sp>
        <p:nvSpPr>
          <p:cNvPr id="7172" name="Text Box 4"/>
          <p:cNvSpPr txBox="1">
            <a:spLocks noChangeArrowheads="1"/>
          </p:cNvSpPr>
          <p:nvPr/>
        </p:nvSpPr>
        <p:spPr bwMode="auto">
          <a:xfrm>
            <a:off x="4419600" y="2851150"/>
            <a:ext cx="95885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sym typeface="Symbol" pitchFamily="18" charset="2"/>
              </a:rPr>
              <a:t>5040</a:t>
            </a:r>
          </a:p>
        </p:txBody>
      </p:sp>
      <p:sp>
        <p:nvSpPr>
          <p:cNvPr id="7173" name="Text Box 5"/>
          <p:cNvSpPr txBox="1">
            <a:spLocks noChangeArrowheads="1"/>
          </p:cNvSpPr>
          <p:nvPr/>
        </p:nvSpPr>
        <p:spPr bwMode="auto">
          <a:xfrm>
            <a:off x="2895600" y="3505200"/>
            <a:ext cx="377825"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sym typeface="Symbol" pitchFamily="18" charset="2"/>
              </a:rPr>
              <a:t>4</a:t>
            </a:r>
          </a:p>
        </p:txBody>
      </p:sp>
      <p:pic>
        <p:nvPicPr>
          <p:cNvPr id="3078" name="Picture 3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3429000"/>
            <a:ext cx="26289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3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4495800"/>
            <a:ext cx="32385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3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4495800"/>
            <a:ext cx="20002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4" name="Text Box 36"/>
          <p:cNvSpPr txBox="1">
            <a:spLocks noChangeArrowheads="1"/>
          </p:cNvSpPr>
          <p:nvPr/>
        </p:nvSpPr>
        <p:spPr bwMode="auto">
          <a:xfrm>
            <a:off x="7315200" y="3505200"/>
            <a:ext cx="765175"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sym typeface="Symbol" pitchFamily="18" charset="2"/>
              </a:rPr>
              <a:t>210</a:t>
            </a:r>
          </a:p>
        </p:txBody>
      </p:sp>
      <p:sp>
        <p:nvSpPr>
          <p:cNvPr id="7205" name="Text Box 37"/>
          <p:cNvSpPr txBox="1">
            <a:spLocks noChangeArrowheads="1"/>
          </p:cNvSpPr>
          <p:nvPr/>
        </p:nvSpPr>
        <p:spPr bwMode="auto">
          <a:xfrm>
            <a:off x="2971800" y="4572000"/>
            <a:ext cx="5715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sym typeface="Symbol" pitchFamily="18" charset="2"/>
              </a:rPr>
              <a:t>10</a:t>
            </a:r>
          </a:p>
        </p:txBody>
      </p:sp>
      <p:sp>
        <p:nvSpPr>
          <p:cNvPr id="7206" name="Text Box 38"/>
          <p:cNvSpPr txBox="1">
            <a:spLocks noChangeArrowheads="1"/>
          </p:cNvSpPr>
          <p:nvPr/>
        </p:nvSpPr>
        <p:spPr bwMode="auto">
          <a:xfrm>
            <a:off x="7848600" y="4648200"/>
            <a:ext cx="5715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sym typeface="Symbol" pitchFamily="18" charset="2"/>
              </a:rPr>
              <a:t>70</a:t>
            </a:r>
          </a:p>
        </p:txBody>
      </p:sp>
      <p:pic>
        <p:nvPicPr>
          <p:cNvPr id="3084" name="Picture 39"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3429000"/>
            <a:ext cx="161925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up)">
                                      <p:cBhvr>
                                        <p:cTn id="7" dur="500"/>
                                        <p:tgtEl>
                                          <p:spTgt spid="71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172"/>
                                        </p:tgtEl>
                                        <p:attrNameLst>
                                          <p:attrName>style.visibility</p:attrName>
                                        </p:attrNameLst>
                                      </p:cBhvr>
                                      <p:to>
                                        <p:strVal val="visible"/>
                                      </p:to>
                                    </p:set>
                                    <p:animEffect transition="in" filter="wipe(up)">
                                      <p:cBhvr>
                                        <p:cTn id="12" dur="500"/>
                                        <p:tgtEl>
                                          <p:spTgt spid="71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173"/>
                                        </p:tgtEl>
                                        <p:attrNameLst>
                                          <p:attrName>style.visibility</p:attrName>
                                        </p:attrNameLst>
                                      </p:cBhvr>
                                      <p:to>
                                        <p:strVal val="visible"/>
                                      </p:to>
                                    </p:set>
                                    <p:animEffect transition="in" filter="wipe(up)">
                                      <p:cBhvr>
                                        <p:cTn id="17" dur="500"/>
                                        <p:tgtEl>
                                          <p:spTgt spid="717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204"/>
                                        </p:tgtEl>
                                        <p:attrNameLst>
                                          <p:attrName>style.visibility</p:attrName>
                                        </p:attrNameLst>
                                      </p:cBhvr>
                                      <p:to>
                                        <p:strVal val="visible"/>
                                      </p:to>
                                    </p:set>
                                    <p:animEffect transition="in" filter="wipe(up)">
                                      <p:cBhvr>
                                        <p:cTn id="22" dur="500"/>
                                        <p:tgtEl>
                                          <p:spTgt spid="720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7205"/>
                                        </p:tgtEl>
                                        <p:attrNameLst>
                                          <p:attrName>style.visibility</p:attrName>
                                        </p:attrNameLst>
                                      </p:cBhvr>
                                      <p:to>
                                        <p:strVal val="visible"/>
                                      </p:to>
                                    </p:set>
                                    <p:animEffect transition="in" filter="wipe(up)">
                                      <p:cBhvr>
                                        <p:cTn id="27" dur="500"/>
                                        <p:tgtEl>
                                          <p:spTgt spid="720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7206"/>
                                        </p:tgtEl>
                                        <p:attrNameLst>
                                          <p:attrName>style.visibility</p:attrName>
                                        </p:attrNameLst>
                                      </p:cBhvr>
                                      <p:to>
                                        <p:strVal val="visible"/>
                                      </p:to>
                                    </p:set>
                                    <p:animEffect transition="in" filter="wipe(up)">
                                      <p:cBhvr>
                                        <p:cTn id="32" dur="500"/>
                                        <p:tgtEl>
                                          <p:spTgt spid="7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utoUpdateAnimBg="0"/>
      <p:bldP spid="7172" grpId="0" autoUpdateAnimBg="0"/>
      <p:bldP spid="7173" grpId="0" autoUpdateAnimBg="0"/>
      <p:bldP spid="7204" grpId="0" autoUpdateAnimBg="0"/>
      <p:bldP spid="7205" grpId="0" autoUpdateAnimBg="0"/>
      <p:bldP spid="7206"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2a </a:t>
            </a:r>
            <a:endParaRPr lang="en-US" altLang="en-US" sz="2600">
              <a:solidFill>
                <a:schemeClr val="accent2"/>
              </a:solidFill>
              <a:latin typeface="Arial MT Bl" charset="0"/>
            </a:endParaRPr>
          </a:p>
        </p:txBody>
      </p:sp>
      <p:sp>
        <p:nvSpPr>
          <p:cNvPr id="21507" name="Rectangle 3"/>
          <p:cNvSpPr>
            <a:spLocks noChangeArrowheads="1"/>
          </p:cNvSpPr>
          <p:nvPr/>
        </p:nvSpPr>
        <p:spPr bwMode="auto">
          <a:xfrm>
            <a:off x="304800" y="1524000"/>
            <a:ext cx="8610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Awards are given out at a costume party. How many ways can “most creative,” “silliest,” and “best” costume be awarded to 8 contestants if no one gets more than one award?</a:t>
            </a:r>
          </a:p>
        </p:txBody>
      </p:sp>
      <p:sp>
        <p:nvSpPr>
          <p:cNvPr id="31753" name="Rectangle 9"/>
          <p:cNvSpPr>
            <a:spLocks noChangeArrowheads="1"/>
          </p:cNvSpPr>
          <p:nvPr/>
        </p:nvSpPr>
        <p:spPr bwMode="auto">
          <a:xfrm>
            <a:off x="3276600" y="4343400"/>
            <a:ext cx="188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 8 • 7 • 6</a:t>
            </a:r>
          </a:p>
        </p:txBody>
      </p:sp>
      <p:sp>
        <p:nvSpPr>
          <p:cNvPr id="31754" name="Rectangle 10"/>
          <p:cNvSpPr>
            <a:spLocks noChangeArrowheads="1"/>
          </p:cNvSpPr>
          <p:nvPr/>
        </p:nvSpPr>
        <p:spPr bwMode="auto">
          <a:xfrm>
            <a:off x="3287713" y="4876800"/>
            <a:ext cx="11223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 336</a:t>
            </a:r>
          </a:p>
        </p:txBody>
      </p:sp>
      <p:sp>
        <p:nvSpPr>
          <p:cNvPr id="31755" name="Text Box 11"/>
          <p:cNvSpPr txBox="1">
            <a:spLocks noChangeArrowheads="1"/>
          </p:cNvSpPr>
          <p:nvPr/>
        </p:nvSpPr>
        <p:spPr bwMode="auto">
          <a:xfrm>
            <a:off x="381000" y="5486400"/>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t>There are 336 ways to arrange the awards.</a:t>
            </a:r>
          </a:p>
        </p:txBody>
      </p:sp>
      <p:pic>
        <p:nvPicPr>
          <p:cNvPr id="31756" name="Picture 1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429000"/>
            <a:ext cx="23812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7" name="Picture 1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429000"/>
            <a:ext cx="33909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1756"/>
                                        </p:tgtEl>
                                        <p:attrNameLst>
                                          <p:attrName>style.visibility</p:attrName>
                                        </p:attrNameLst>
                                      </p:cBhvr>
                                      <p:to>
                                        <p:strVal val="visible"/>
                                      </p:to>
                                    </p:set>
                                    <p:animEffect transition="in" filter="dissolve">
                                      <p:cBhvr>
                                        <p:cTn id="7" dur="500"/>
                                        <p:tgtEl>
                                          <p:spTgt spid="317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1757"/>
                                        </p:tgtEl>
                                        <p:attrNameLst>
                                          <p:attrName>style.visibility</p:attrName>
                                        </p:attrNameLst>
                                      </p:cBhvr>
                                      <p:to>
                                        <p:strVal val="visible"/>
                                      </p:to>
                                    </p:set>
                                    <p:animEffect transition="in" filter="dissolve">
                                      <p:cBhvr>
                                        <p:cTn id="12" dur="500"/>
                                        <p:tgtEl>
                                          <p:spTgt spid="3175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1753"/>
                                        </p:tgtEl>
                                        <p:attrNameLst>
                                          <p:attrName>style.visibility</p:attrName>
                                        </p:attrNameLst>
                                      </p:cBhvr>
                                      <p:to>
                                        <p:strVal val="visible"/>
                                      </p:to>
                                    </p:set>
                                    <p:animEffect transition="in" filter="dissolve">
                                      <p:cBhvr>
                                        <p:cTn id="17" dur="500"/>
                                        <p:tgtEl>
                                          <p:spTgt spid="3175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1754"/>
                                        </p:tgtEl>
                                        <p:attrNameLst>
                                          <p:attrName>style.visibility</p:attrName>
                                        </p:attrNameLst>
                                      </p:cBhvr>
                                      <p:to>
                                        <p:strVal val="visible"/>
                                      </p:to>
                                    </p:set>
                                    <p:animEffect transition="in" filter="dissolve">
                                      <p:cBhvr>
                                        <p:cTn id="22" dur="500"/>
                                        <p:tgtEl>
                                          <p:spTgt spid="3175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1755"/>
                                        </p:tgtEl>
                                        <p:attrNameLst>
                                          <p:attrName>style.visibility</p:attrName>
                                        </p:attrNameLst>
                                      </p:cBhvr>
                                      <p:to>
                                        <p:strVal val="visible"/>
                                      </p:to>
                                    </p:set>
                                    <p:animEffect transition="in" filter="dissolve">
                                      <p:cBhvr>
                                        <p:cTn id="27" dur="500"/>
                                        <p:tgtEl>
                                          <p:spTgt spid="31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3" grpId="0"/>
      <p:bldP spid="31754" grpId="0"/>
      <p:bldP spid="3175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2b </a:t>
            </a:r>
            <a:endParaRPr lang="en-US" altLang="en-US" sz="2600">
              <a:solidFill>
                <a:schemeClr val="accent2"/>
              </a:solidFill>
              <a:latin typeface="Arial MT Bl" charset="0"/>
            </a:endParaRPr>
          </a:p>
        </p:txBody>
      </p:sp>
      <p:sp>
        <p:nvSpPr>
          <p:cNvPr id="22531" name="Rectangle 3"/>
          <p:cNvSpPr>
            <a:spLocks noChangeArrowheads="1"/>
          </p:cNvSpPr>
          <p:nvPr/>
        </p:nvSpPr>
        <p:spPr bwMode="auto">
          <a:xfrm>
            <a:off x="228600" y="1600200"/>
            <a:ext cx="8686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How many ways can a 2-digit number be formed by using only the digits 5–9 and by each digit being used only once?</a:t>
            </a:r>
          </a:p>
        </p:txBody>
      </p:sp>
      <p:sp>
        <p:nvSpPr>
          <p:cNvPr id="54280" name="Rectangle 8"/>
          <p:cNvSpPr>
            <a:spLocks noChangeArrowheads="1"/>
          </p:cNvSpPr>
          <p:nvPr/>
        </p:nvSpPr>
        <p:spPr bwMode="auto">
          <a:xfrm>
            <a:off x="3124200" y="3886200"/>
            <a:ext cx="1311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 5 • 4</a:t>
            </a:r>
          </a:p>
        </p:txBody>
      </p:sp>
      <p:sp>
        <p:nvSpPr>
          <p:cNvPr id="54281" name="Rectangle 9"/>
          <p:cNvSpPr>
            <a:spLocks noChangeArrowheads="1"/>
          </p:cNvSpPr>
          <p:nvPr/>
        </p:nvSpPr>
        <p:spPr bwMode="auto">
          <a:xfrm>
            <a:off x="3135313" y="4419600"/>
            <a:ext cx="9286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 20</a:t>
            </a:r>
          </a:p>
        </p:txBody>
      </p:sp>
      <p:sp>
        <p:nvSpPr>
          <p:cNvPr id="54282" name="Text Box 10"/>
          <p:cNvSpPr txBox="1">
            <a:spLocks noChangeArrowheads="1"/>
          </p:cNvSpPr>
          <p:nvPr/>
        </p:nvSpPr>
        <p:spPr bwMode="auto">
          <a:xfrm>
            <a:off x="304800" y="4953000"/>
            <a:ext cx="838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t>There are 20 ways for the numbers to be formed.</a:t>
            </a:r>
          </a:p>
        </p:txBody>
      </p:sp>
      <p:pic>
        <p:nvPicPr>
          <p:cNvPr id="54283" name="Picture 1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895600"/>
            <a:ext cx="45815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4283"/>
                                        </p:tgtEl>
                                        <p:attrNameLst>
                                          <p:attrName>style.visibility</p:attrName>
                                        </p:attrNameLst>
                                      </p:cBhvr>
                                      <p:to>
                                        <p:strVal val="visible"/>
                                      </p:to>
                                    </p:set>
                                    <p:animEffect transition="in" filter="box(in)">
                                      <p:cBhvr>
                                        <p:cTn id="7" dur="500"/>
                                        <p:tgtEl>
                                          <p:spTgt spid="542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4280"/>
                                        </p:tgtEl>
                                        <p:attrNameLst>
                                          <p:attrName>style.visibility</p:attrName>
                                        </p:attrNameLst>
                                      </p:cBhvr>
                                      <p:to>
                                        <p:strVal val="visible"/>
                                      </p:to>
                                    </p:set>
                                    <p:animEffect transition="in" filter="dissolve">
                                      <p:cBhvr>
                                        <p:cTn id="12" dur="500"/>
                                        <p:tgtEl>
                                          <p:spTgt spid="542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4281"/>
                                        </p:tgtEl>
                                        <p:attrNameLst>
                                          <p:attrName>style.visibility</p:attrName>
                                        </p:attrNameLst>
                                      </p:cBhvr>
                                      <p:to>
                                        <p:strVal val="visible"/>
                                      </p:to>
                                    </p:set>
                                    <p:animEffect transition="in" filter="dissolve">
                                      <p:cBhvr>
                                        <p:cTn id="17" dur="500"/>
                                        <p:tgtEl>
                                          <p:spTgt spid="5428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4282"/>
                                        </p:tgtEl>
                                        <p:attrNameLst>
                                          <p:attrName>style.visibility</p:attrName>
                                        </p:attrNameLst>
                                      </p:cBhvr>
                                      <p:to>
                                        <p:strVal val="visible"/>
                                      </p:to>
                                    </p:set>
                                    <p:animEffect transition="in" filter="dissolve">
                                      <p:cBhvr>
                                        <p:cTn id="22" dur="500"/>
                                        <p:tgtEl>
                                          <p:spTgt spid="54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0" grpId="0"/>
      <p:bldP spid="54281" grpId="0"/>
      <p:bldP spid="5428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04800" y="1295400"/>
            <a:ext cx="8458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 </a:t>
            </a:r>
            <a:r>
              <a:rPr lang="en-US" altLang="en-US" b="1" u="sng"/>
              <a:t>combination</a:t>
            </a:r>
            <a:r>
              <a:rPr lang="en-US" altLang="en-US" b="1"/>
              <a:t> </a:t>
            </a:r>
            <a:r>
              <a:rPr lang="en-US" altLang="en-US"/>
              <a:t>is a grouping of items in which order does not matter. There are generally fewer ways to select items when order does not matter. For example, there are 6 ways to order 3 items, but they are all the same combination:</a:t>
            </a:r>
          </a:p>
        </p:txBody>
      </p:sp>
      <p:sp>
        <p:nvSpPr>
          <p:cNvPr id="51203" name="Rectangle 3"/>
          <p:cNvSpPr>
            <a:spLocks noChangeArrowheads="1"/>
          </p:cNvSpPr>
          <p:nvPr/>
        </p:nvSpPr>
        <p:spPr bwMode="auto">
          <a:xfrm>
            <a:off x="381000" y="3810000"/>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3366FF"/>
                </a:solidFill>
              </a:rPr>
              <a:t>6 permutations </a:t>
            </a:r>
            <a:r>
              <a:rPr lang="en-US" altLang="en-US">
                <a:solidFill>
                  <a:srgbClr val="3366FF"/>
                </a:solidFill>
                <a:sym typeface="Symbol" pitchFamily="18" charset="2"/>
              </a:rPr>
              <a:t></a:t>
            </a:r>
            <a:r>
              <a:rPr lang="en-US" altLang="en-US">
                <a:solidFill>
                  <a:srgbClr val="3366FF"/>
                </a:solidFill>
              </a:rPr>
              <a:t> {ABC, ACB, BAC, BCA, CAB, CBA}</a:t>
            </a:r>
          </a:p>
        </p:txBody>
      </p:sp>
      <p:sp>
        <p:nvSpPr>
          <p:cNvPr id="51204" name="Rectangle 4"/>
          <p:cNvSpPr>
            <a:spLocks noChangeArrowheads="1"/>
          </p:cNvSpPr>
          <p:nvPr/>
        </p:nvSpPr>
        <p:spPr bwMode="auto">
          <a:xfrm>
            <a:off x="381000" y="4495800"/>
            <a:ext cx="655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3300"/>
                </a:solidFill>
              </a:rPr>
              <a:t>1 combination </a:t>
            </a:r>
            <a:r>
              <a:rPr lang="en-US" altLang="en-US">
                <a:solidFill>
                  <a:srgbClr val="FF3300"/>
                </a:solidFill>
                <a:sym typeface="Symbol" pitchFamily="18" charset="2"/>
              </a:rPr>
              <a:t></a:t>
            </a:r>
            <a:r>
              <a:rPr lang="en-US" altLang="en-US">
                <a:solidFill>
                  <a:srgbClr val="FF3300"/>
                </a:solidFill>
              </a:rPr>
              <a:t> {ABC}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dissolve">
                                      <p:cBhvr>
                                        <p:cTn id="7" dur="500"/>
                                        <p:tgtEl>
                                          <p:spTgt spid="512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03"/>
                                        </p:tgtEl>
                                        <p:attrNameLst>
                                          <p:attrName>style.visibility</p:attrName>
                                        </p:attrNameLst>
                                      </p:cBhvr>
                                      <p:to>
                                        <p:strVal val="visible"/>
                                      </p:to>
                                    </p:set>
                                    <p:animEffect transition="in" filter="dissolve">
                                      <p:cBhvr>
                                        <p:cTn id="12" dur="500"/>
                                        <p:tgtEl>
                                          <p:spTgt spid="512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04"/>
                                        </p:tgtEl>
                                        <p:attrNameLst>
                                          <p:attrName>style.visibility</p:attrName>
                                        </p:attrNameLst>
                                      </p:cBhvr>
                                      <p:to>
                                        <p:strVal val="visible"/>
                                      </p:to>
                                    </p:set>
                                    <p:animEffect transition="in" filter="dissolve">
                                      <p:cBhvr>
                                        <p:cTn id="17" dur="500"/>
                                        <p:tgtEl>
                                          <p:spTgt spid="51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p:bldP spid="5120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409575" y="150495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To find the number of combinations, the formula for permutations can be modified.</a:t>
            </a:r>
          </a:p>
        </p:txBody>
      </p:sp>
      <p:sp>
        <p:nvSpPr>
          <p:cNvPr id="59398" name="Rectangle 6"/>
          <p:cNvSpPr>
            <a:spLocks noChangeArrowheads="1"/>
          </p:cNvSpPr>
          <p:nvPr/>
        </p:nvSpPr>
        <p:spPr bwMode="auto">
          <a:xfrm>
            <a:off x="409575" y="3441700"/>
            <a:ext cx="8458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Because order does not matter, divide the number of permutations by the number of ways to arrange the selected items.</a:t>
            </a:r>
          </a:p>
        </p:txBody>
      </p:sp>
      <p:pic>
        <p:nvPicPr>
          <p:cNvPr id="59402"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514600"/>
            <a:ext cx="6505575"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9404"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4876800"/>
            <a:ext cx="8686800" cy="801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dissolve">
                                      <p:cBhvr>
                                        <p:cTn id="7" dur="500"/>
                                        <p:tgtEl>
                                          <p:spTgt spid="59394"/>
                                        </p:tgtEl>
                                      </p:cBhvr>
                                    </p:animEffect>
                                  </p:childTnLst>
                                </p:cTn>
                              </p:par>
                            </p:childTnLst>
                          </p:cTn>
                        </p:par>
                        <p:par>
                          <p:cTn id="8" fill="hold" nodeType="afterGroup">
                            <p:stCondLst>
                              <p:cond delay="500"/>
                            </p:stCondLst>
                            <p:childTnLst>
                              <p:par>
                                <p:cTn id="9" presetID="4" presetClass="entr" presetSubtype="16" fill="hold" nodeType="afterEffect">
                                  <p:stCondLst>
                                    <p:cond delay="0"/>
                                  </p:stCondLst>
                                  <p:childTnLst>
                                    <p:set>
                                      <p:cBhvr>
                                        <p:cTn id="10" dur="1" fill="hold">
                                          <p:stCondLst>
                                            <p:cond delay="0"/>
                                          </p:stCondLst>
                                        </p:cTn>
                                        <p:tgtEl>
                                          <p:spTgt spid="59402"/>
                                        </p:tgtEl>
                                        <p:attrNameLst>
                                          <p:attrName>style.visibility</p:attrName>
                                        </p:attrNameLst>
                                      </p:cBhvr>
                                      <p:to>
                                        <p:strVal val="visible"/>
                                      </p:to>
                                    </p:set>
                                    <p:animEffect transition="in" filter="box(in)">
                                      <p:cBhvr>
                                        <p:cTn id="11" dur="500"/>
                                        <p:tgtEl>
                                          <p:spTgt spid="5940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59398"/>
                                        </p:tgtEl>
                                        <p:attrNameLst>
                                          <p:attrName>style.visibility</p:attrName>
                                        </p:attrNameLst>
                                      </p:cBhvr>
                                      <p:to>
                                        <p:strVal val="visible"/>
                                      </p:to>
                                    </p:set>
                                    <p:animEffect transition="in" filter="dissolve">
                                      <p:cBhvr>
                                        <p:cTn id="16" dur="500"/>
                                        <p:tgtEl>
                                          <p:spTgt spid="59398"/>
                                        </p:tgtEl>
                                      </p:cBhvr>
                                    </p:animEffect>
                                  </p:childTnLst>
                                </p:cTn>
                              </p:par>
                            </p:childTnLst>
                          </p:cTn>
                        </p:par>
                        <p:par>
                          <p:cTn id="17" fill="hold" nodeType="afterGroup">
                            <p:stCondLst>
                              <p:cond delay="500"/>
                            </p:stCondLst>
                            <p:childTnLst>
                              <p:par>
                                <p:cTn id="18" presetID="4" presetClass="entr" presetSubtype="16" fill="hold" nodeType="afterEffect">
                                  <p:stCondLst>
                                    <p:cond delay="0"/>
                                  </p:stCondLst>
                                  <p:childTnLst>
                                    <p:set>
                                      <p:cBhvr>
                                        <p:cTn id="19" dur="1" fill="hold">
                                          <p:stCondLst>
                                            <p:cond delay="0"/>
                                          </p:stCondLst>
                                        </p:cTn>
                                        <p:tgtEl>
                                          <p:spTgt spid="59404"/>
                                        </p:tgtEl>
                                        <p:attrNameLst>
                                          <p:attrName>style.visibility</p:attrName>
                                        </p:attrNameLst>
                                      </p:cBhvr>
                                      <p:to>
                                        <p:strVal val="visible"/>
                                      </p:to>
                                    </p:set>
                                    <p:animEffect transition="in" filter="box(in)">
                                      <p:cBhvr>
                                        <p:cTn id="20" dur="500"/>
                                        <p:tgtEl>
                                          <p:spTgt spid="59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76400"/>
            <a:ext cx="9020175" cy="345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152400" y="2133600"/>
            <a:ext cx="87630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When deciding whether to use permutations or combinations, first decide whether order is important. Use a permutation if order matters and a combination if order does not matter.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1682"/>
                                        </p:tgtEl>
                                        <p:attrNameLst>
                                          <p:attrName>style.visibility</p:attrName>
                                        </p:attrNameLst>
                                      </p:cBhvr>
                                      <p:to>
                                        <p:strVal val="visible"/>
                                      </p:to>
                                    </p:set>
                                    <p:animEffect transition="in" filter="dissolve">
                                      <p:cBhvr>
                                        <p:cTn id="7" dur="500"/>
                                        <p:tgtEl>
                                          <p:spTgt spid="71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457200" y="2133600"/>
            <a:ext cx="7854950" cy="1668463"/>
            <a:chOff x="236" y="2256"/>
            <a:chExt cx="4948" cy="1051"/>
          </a:xfrm>
        </p:grpSpPr>
        <p:sp>
          <p:nvSpPr>
            <p:cNvPr id="27651" name="Text Box 3"/>
            <p:cNvSpPr txBox="1">
              <a:spLocks noChangeArrowheads="1"/>
            </p:cNvSpPr>
            <p:nvPr/>
          </p:nvSpPr>
          <p:spPr bwMode="auto">
            <a:xfrm>
              <a:off x="240" y="2547"/>
              <a:ext cx="4944" cy="760"/>
            </a:xfrm>
            <a:prstGeom prst="rect">
              <a:avLst/>
            </a:prstGeom>
            <a:noFill/>
            <a:ln w="19050">
              <a:solidFill>
                <a:srgbClr val="9933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You can find permutations and combinations by</a:t>
              </a:r>
            </a:p>
            <a:p>
              <a:pPr eaLnBrk="1" hangingPunct="1"/>
              <a:r>
                <a:rPr lang="en-US" altLang="en-US"/>
                <a:t>using </a:t>
              </a:r>
              <a:r>
                <a:rPr lang="en-US" altLang="en-US" b="1"/>
                <a:t>nPr </a:t>
              </a:r>
              <a:r>
                <a:rPr lang="en-US" altLang="en-US"/>
                <a:t>and </a:t>
              </a:r>
              <a:r>
                <a:rPr lang="en-US" altLang="en-US" b="1"/>
                <a:t>nCr</a:t>
              </a:r>
              <a:r>
                <a:rPr lang="en-US" altLang="en-US"/>
                <a:t>, respectively, on scientific and graphing calculators.</a:t>
              </a:r>
            </a:p>
          </p:txBody>
        </p:sp>
        <p:sp>
          <p:nvSpPr>
            <p:cNvPr id="27652" name="Text Box 4"/>
            <p:cNvSpPr txBox="1">
              <a:spLocks noChangeArrowheads="1"/>
            </p:cNvSpPr>
            <p:nvPr/>
          </p:nvSpPr>
          <p:spPr bwMode="auto">
            <a:xfrm>
              <a:off x="236" y="2256"/>
              <a:ext cx="1728" cy="288"/>
            </a:xfrm>
            <a:prstGeom prst="rect">
              <a:avLst/>
            </a:prstGeom>
            <a:solidFill>
              <a:srgbClr val="80008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b="1">
                  <a:solidFill>
                    <a:schemeClr val="bg1"/>
                  </a:solidFill>
                </a:rPr>
                <a:t>Helpful Hint</a:t>
              </a:r>
              <a:endParaRPr lang="en-US" altLang="en-US" b="1"/>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 Application</a:t>
            </a:r>
          </a:p>
        </p:txBody>
      </p:sp>
      <p:sp>
        <p:nvSpPr>
          <p:cNvPr id="28675" name="Rectangle 3"/>
          <p:cNvSpPr>
            <a:spLocks noChangeArrowheads="1"/>
          </p:cNvSpPr>
          <p:nvPr/>
        </p:nvSpPr>
        <p:spPr bwMode="auto">
          <a:xfrm>
            <a:off x="381000" y="1600200"/>
            <a:ext cx="8382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There are 12 different-colored cubes in a bag. How many ways can Randall draw a set of 4 cubes from the bag?</a:t>
            </a:r>
          </a:p>
        </p:txBody>
      </p:sp>
      <p:sp>
        <p:nvSpPr>
          <p:cNvPr id="45060" name="Rectangle 4"/>
          <p:cNvSpPr>
            <a:spLocks noChangeArrowheads="1"/>
          </p:cNvSpPr>
          <p:nvPr/>
        </p:nvSpPr>
        <p:spPr bwMode="auto">
          <a:xfrm>
            <a:off x="381000" y="3200400"/>
            <a:ext cx="8305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200150" indent="-12001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 </a:t>
            </a:r>
            <a:r>
              <a:rPr lang="en-US" altLang="en-US"/>
              <a:t>Determine whether the problem represents a permutation of combination.</a:t>
            </a:r>
          </a:p>
        </p:txBody>
      </p:sp>
      <p:sp>
        <p:nvSpPr>
          <p:cNvPr id="45061" name="Rectangle 5"/>
          <p:cNvSpPr>
            <a:spLocks noChangeArrowheads="1"/>
          </p:cNvSpPr>
          <p:nvPr/>
        </p:nvSpPr>
        <p:spPr bwMode="auto">
          <a:xfrm>
            <a:off x="1524000" y="4191000"/>
            <a:ext cx="7239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order does not matter. The cubes may be drawn in any order. It is a combination.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5060"/>
                                        </p:tgtEl>
                                        <p:attrNameLst>
                                          <p:attrName>style.visibility</p:attrName>
                                        </p:attrNameLst>
                                      </p:cBhvr>
                                      <p:to>
                                        <p:strVal val="visible"/>
                                      </p:to>
                                    </p:set>
                                    <p:animEffect transition="in" filter="dissolve">
                                      <p:cBhvr>
                                        <p:cTn id="7" dur="500"/>
                                        <p:tgtEl>
                                          <p:spTgt spid="450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5061"/>
                                        </p:tgtEl>
                                        <p:attrNameLst>
                                          <p:attrName>style.visibility</p:attrName>
                                        </p:attrNameLst>
                                      </p:cBhvr>
                                      <p:to>
                                        <p:strVal val="visible"/>
                                      </p:to>
                                    </p:set>
                                    <p:animEffect transition="in" filter="dissolve">
                                      <p:cBhvr>
                                        <p:cTn id="12" dur="500"/>
                                        <p:tgtEl>
                                          <p:spTgt spid="45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 Continued</a:t>
            </a:r>
          </a:p>
        </p:txBody>
      </p:sp>
      <p:sp>
        <p:nvSpPr>
          <p:cNvPr id="63506" name="Text Box 18"/>
          <p:cNvSpPr txBox="1">
            <a:spLocks noChangeArrowheads="1"/>
          </p:cNvSpPr>
          <p:nvPr/>
        </p:nvSpPr>
        <p:spPr bwMode="auto">
          <a:xfrm>
            <a:off x="6019800" y="44958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t>= 495</a:t>
            </a:r>
          </a:p>
        </p:txBody>
      </p:sp>
      <p:sp>
        <p:nvSpPr>
          <p:cNvPr id="63507" name="Rectangle 19"/>
          <p:cNvSpPr>
            <a:spLocks noChangeArrowheads="1"/>
          </p:cNvSpPr>
          <p:nvPr/>
        </p:nvSpPr>
        <p:spPr bwMode="auto">
          <a:xfrm>
            <a:off x="7010400" y="3200400"/>
            <a:ext cx="1828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Divide out</a:t>
            </a:r>
          </a:p>
          <a:p>
            <a:pPr eaLnBrk="1" hangingPunct="1"/>
            <a:r>
              <a:rPr lang="en-US" altLang="en-US" i="1">
                <a:solidFill>
                  <a:srgbClr val="3366FF"/>
                </a:solidFill>
              </a:rPr>
              <a:t>common</a:t>
            </a:r>
          </a:p>
          <a:p>
            <a:pPr eaLnBrk="1" hangingPunct="1"/>
            <a:r>
              <a:rPr lang="en-US" altLang="en-US" i="1">
                <a:solidFill>
                  <a:srgbClr val="3366FF"/>
                </a:solidFill>
              </a:rPr>
              <a:t>factors.</a:t>
            </a:r>
          </a:p>
        </p:txBody>
      </p:sp>
      <p:sp>
        <p:nvSpPr>
          <p:cNvPr id="63508" name="Rectangle 20"/>
          <p:cNvSpPr>
            <a:spLocks noChangeArrowheads="1"/>
          </p:cNvSpPr>
          <p:nvPr/>
        </p:nvSpPr>
        <p:spPr bwMode="auto">
          <a:xfrm>
            <a:off x="609600" y="5486400"/>
            <a:ext cx="7229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There are 495 ways to draw 4 cubes from 12.</a:t>
            </a:r>
          </a:p>
        </p:txBody>
      </p:sp>
      <p:pic>
        <p:nvPicPr>
          <p:cNvPr id="63509" name="Picture 2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286000"/>
            <a:ext cx="34671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511" name="Picture 2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276600"/>
            <a:ext cx="54102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521" name="Picture 33"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4419600"/>
            <a:ext cx="21145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523" name="Line 35"/>
          <p:cNvSpPr>
            <a:spLocks noChangeShapeType="1"/>
          </p:cNvSpPr>
          <p:nvPr/>
        </p:nvSpPr>
        <p:spPr bwMode="auto">
          <a:xfrm flipV="1">
            <a:off x="4572000" y="4876800"/>
            <a:ext cx="457200" cy="22860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3524" name="Line 36"/>
          <p:cNvSpPr>
            <a:spLocks noChangeShapeType="1"/>
          </p:cNvSpPr>
          <p:nvPr/>
        </p:nvSpPr>
        <p:spPr bwMode="auto">
          <a:xfrm flipV="1">
            <a:off x="4191000" y="4876800"/>
            <a:ext cx="457200" cy="22860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3525" name="Line 37"/>
          <p:cNvSpPr>
            <a:spLocks noChangeShapeType="1"/>
          </p:cNvSpPr>
          <p:nvPr/>
        </p:nvSpPr>
        <p:spPr bwMode="auto">
          <a:xfrm flipV="1">
            <a:off x="4038600" y="4419600"/>
            <a:ext cx="457200" cy="22860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3526" name="Line 38"/>
          <p:cNvSpPr>
            <a:spLocks noChangeShapeType="1"/>
          </p:cNvSpPr>
          <p:nvPr/>
        </p:nvSpPr>
        <p:spPr bwMode="auto">
          <a:xfrm flipV="1">
            <a:off x="5105400" y="4495800"/>
            <a:ext cx="457200" cy="228600"/>
          </a:xfrm>
          <a:prstGeom prst="line">
            <a:avLst/>
          </a:prstGeom>
          <a:noFill/>
          <a:ln w="2857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3527" name="Line 39"/>
          <p:cNvSpPr>
            <a:spLocks noChangeShapeType="1"/>
          </p:cNvSpPr>
          <p:nvPr/>
        </p:nvSpPr>
        <p:spPr bwMode="auto">
          <a:xfrm flipV="1">
            <a:off x="4953000" y="4876800"/>
            <a:ext cx="457200" cy="228600"/>
          </a:xfrm>
          <a:prstGeom prst="line">
            <a:avLst/>
          </a:prstGeom>
          <a:noFill/>
          <a:ln w="2857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3528" name="Text Box 40"/>
          <p:cNvSpPr txBox="1">
            <a:spLocks noChangeArrowheads="1"/>
          </p:cNvSpPr>
          <p:nvPr/>
        </p:nvSpPr>
        <p:spPr bwMode="auto">
          <a:xfrm>
            <a:off x="5486400" y="4191000"/>
            <a:ext cx="609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2000">
                <a:solidFill>
                  <a:srgbClr val="3366FF"/>
                </a:solidFill>
              </a:rPr>
              <a:t>5</a:t>
            </a:r>
          </a:p>
        </p:txBody>
      </p:sp>
      <p:sp>
        <p:nvSpPr>
          <p:cNvPr id="29711" name="Rectangle 41"/>
          <p:cNvSpPr>
            <a:spLocks noChangeArrowheads="1"/>
          </p:cNvSpPr>
          <p:nvPr/>
        </p:nvSpPr>
        <p:spPr bwMode="auto">
          <a:xfrm>
            <a:off x="228600" y="1600200"/>
            <a:ext cx="830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200150" indent="-12001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 </a:t>
            </a:r>
            <a:r>
              <a:rPr lang="en-US" altLang="en-US"/>
              <a:t>Use the formula for combinations.</a:t>
            </a:r>
          </a:p>
        </p:txBody>
      </p:sp>
      <p:sp>
        <p:nvSpPr>
          <p:cNvPr id="63530" name="Rectangle 42"/>
          <p:cNvSpPr>
            <a:spLocks noChangeArrowheads="1"/>
          </p:cNvSpPr>
          <p:nvPr/>
        </p:nvSpPr>
        <p:spPr bwMode="auto">
          <a:xfrm>
            <a:off x="4343400" y="2362200"/>
            <a:ext cx="419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n = 12 and r = 4</a:t>
            </a:r>
          </a:p>
        </p:txBody>
      </p:sp>
      <p:pic>
        <p:nvPicPr>
          <p:cNvPr id="63532" name="Picture 44"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4419600"/>
            <a:ext cx="24479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63530"/>
                                        </p:tgtEl>
                                        <p:attrNameLst>
                                          <p:attrName>style.visibility</p:attrName>
                                        </p:attrNameLst>
                                      </p:cBhvr>
                                      <p:to>
                                        <p:strVal val="visible"/>
                                      </p:to>
                                    </p:set>
                                    <p:animEffect transition="in" filter="box(in)">
                                      <p:cBhvr>
                                        <p:cTn id="7" dur="500"/>
                                        <p:tgtEl>
                                          <p:spTgt spid="635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63509"/>
                                        </p:tgtEl>
                                        <p:attrNameLst>
                                          <p:attrName>style.visibility</p:attrName>
                                        </p:attrNameLst>
                                      </p:cBhvr>
                                      <p:to>
                                        <p:strVal val="visible"/>
                                      </p:to>
                                    </p:set>
                                    <p:animEffect transition="in" filter="box(in)">
                                      <p:cBhvr>
                                        <p:cTn id="12" dur="500"/>
                                        <p:tgtEl>
                                          <p:spTgt spid="63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63511"/>
                                        </p:tgtEl>
                                        <p:attrNameLst>
                                          <p:attrName>style.visibility</p:attrName>
                                        </p:attrNameLst>
                                      </p:cBhvr>
                                      <p:to>
                                        <p:strVal val="visible"/>
                                      </p:to>
                                    </p:set>
                                    <p:animEffect transition="in" filter="box(in)">
                                      <p:cBhvr>
                                        <p:cTn id="17" dur="500"/>
                                        <p:tgtEl>
                                          <p:spTgt spid="63511"/>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63507"/>
                                        </p:tgtEl>
                                        <p:attrNameLst>
                                          <p:attrName>style.visibility</p:attrName>
                                        </p:attrNameLst>
                                      </p:cBhvr>
                                      <p:to>
                                        <p:strVal val="visible"/>
                                      </p:to>
                                    </p:set>
                                    <p:animEffect transition="in" filter="box(in)">
                                      <p:cBhvr>
                                        <p:cTn id="20" dur="500"/>
                                        <p:tgtEl>
                                          <p:spTgt spid="6350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nodeType="clickEffect">
                                  <p:stCondLst>
                                    <p:cond delay="0"/>
                                  </p:stCondLst>
                                  <p:childTnLst>
                                    <p:set>
                                      <p:cBhvr>
                                        <p:cTn id="24" dur="1" fill="hold">
                                          <p:stCondLst>
                                            <p:cond delay="0"/>
                                          </p:stCondLst>
                                        </p:cTn>
                                        <p:tgtEl>
                                          <p:spTgt spid="63532"/>
                                        </p:tgtEl>
                                        <p:attrNameLst>
                                          <p:attrName>style.visibility</p:attrName>
                                        </p:attrNameLst>
                                      </p:cBhvr>
                                      <p:to>
                                        <p:strVal val="visible"/>
                                      </p:to>
                                    </p:set>
                                    <p:animEffect transition="in" filter="box(in)">
                                      <p:cBhvr>
                                        <p:cTn id="25" dur="500"/>
                                        <p:tgtEl>
                                          <p:spTgt spid="6353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nodeType="clickEffect">
                                  <p:stCondLst>
                                    <p:cond delay="0"/>
                                  </p:stCondLst>
                                  <p:childTnLst>
                                    <p:set>
                                      <p:cBhvr>
                                        <p:cTn id="29" dur="1" fill="hold">
                                          <p:stCondLst>
                                            <p:cond delay="0"/>
                                          </p:stCondLst>
                                        </p:cTn>
                                        <p:tgtEl>
                                          <p:spTgt spid="63521"/>
                                        </p:tgtEl>
                                        <p:attrNameLst>
                                          <p:attrName>style.visibility</p:attrName>
                                        </p:attrNameLst>
                                      </p:cBhvr>
                                      <p:to>
                                        <p:strVal val="visible"/>
                                      </p:to>
                                    </p:set>
                                    <p:animEffect transition="in" filter="dissolve">
                                      <p:cBhvr>
                                        <p:cTn id="30" dur="500"/>
                                        <p:tgtEl>
                                          <p:spTgt spid="63521"/>
                                        </p:tgtEl>
                                      </p:cBhvr>
                                    </p:animEffect>
                                  </p:childTnLst>
                                </p:cTn>
                              </p:par>
                            </p:childTnLst>
                          </p:cTn>
                        </p:par>
                        <p:par>
                          <p:cTn id="31" fill="hold" nodeType="afterGroup">
                            <p:stCondLst>
                              <p:cond delay="500"/>
                            </p:stCondLst>
                            <p:childTnLst>
                              <p:par>
                                <p:cTn id="32" presetID="22" presetClass="entr" presetSubtype="4" fill="hold" grpId="0" nodeType="afterEffect">
                                  <p:stCondLst>
                                    <p:cond delay="0"/>
                                  </p:stCondLst>
                                  <p:childTnLst>
                                    <p:set>
                                      <p:cBhvr>
                                        <p:cTn id="33" dur="1" fill="hold">
                                          <p:stCondLst>
                                            <p:cond delay="0"/>
                                          </p:stCondLst>
                                        </p:cTn>
                                        <p:tgtEl>
                                          <p:spTgt spid="63524"/>
                                        </p:tgtEl>
                                        <p:attrNameLst>
                                          <p:attrName>style.visibility</p:attrName>
                                        </p:attrNameLst>
                                      </p:cBhvr>
                                      <p:to>
                                        <p:strVal val="visible"/>
                                      </p:to>
                                    </p:set>
                                    <p:animEffect transition="in" filter="wipe(down)">
                                      <p:cBhvr>
                                        <p:cTn id="34" dur="500"/>
                                        <p:tgtEl>
                                          <p:spTgt spid="63524"/>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63523"/>
                                        </p:tgtEl>
                                        <p:attrNameLst>
                                          <p:attrName>style.visibility</p:attrName>
                                        </p:attrNameLst>
                                      </p:cBhvr>
                                      <p:to>
                                        <p:strVal val="visible"/>
                                      </p:to>
                                    </p:set>
                                    <p:animEffect transition="in" filter="wipe(down)">
                                      <p:cBhvr>
                                        <p:cTn id="37" dur="500"/>
                                        <p:tgtEl>
                                          <p:spTgt spid="63523"/>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63525"/>
                                        </p:tgtEl>
                                        <p:attrNameLst>
                                          <p:attrName>style.visibility</p:attrName>
                                        </p:attrNameLst>
                                      </p:cBhvr>
                                      <p:to>
                                        <p:strVal val="visible"/>
                                      </p:to>
                                    </p:set>
                                    <p:animEffect transition="in" filter="wipe(down)">
                                      <p:cBhvr>
                                        <p:cTn id="40" dur="500"/>
                                        <p:tgtEl>
                                          <p:spTgt spid="63525"/>
                                        </p:tgtEl>
                                      </p:cBhvr>
                                    </p:animEffect>
                                  </p:childTnLst>
                                </p:cTn>
                              </p:par>
                            </p:childTnLst>
                          </p:cTn>
                        </p:par>
                        <p:par>
                          <p:cTn id="41" fill="hold" nodeType="afterGroup">
                            <p:stCondLst>
                              <p:cond delay="1000"/>
                            </p:stCondLst>
                            <p:childTnLst>
                              <p:par>
                                <p:cTn id="42" presetID="22" presetClass="entr" presetSubtype="4" fill="hold" grpId="0" nodeType="afterEffect">
                                  <p:stCondLst>
                                    <p:cond delay="0"/>
                                  </p:stCondLst>
                                  <p:childTnLst>
                                    <p:set>
                                      <p:cBhvr>
                                        <p:cTn id="43" dur="1" fill="hold">
                                          <p:stCondLst>
                                            <p:cond delay="0"/>
                                          </p:stCondLst>
                                        </p:cTn>
                                        <p:tgtEl>
                                          <p:spTgt spid="63527"/>
                                        </p:tgtEl>
                                        <p:attrNameLst>
                                          <p:attrName>style.visibility</p:attrName>
                                        </p:attrNameLst>
                                      </p:cBhvr>
                                      <p:to>
                                        <p:strVal val="visible"/>
                                      </p:to>
                                    </p:set>
                                    <p:animEffect transition="in" filter="wipe(down)">
                                      <p:cBhvr>
                                        <p:cTn id="44" dur="500"/>
                                        <p:tgtEl>
                                          <p:spTgt spid="63527"/>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63526"/>
                                        </p:tgtEl>
                                        <p:attrNameLst>
                                          <p:attrName>style.visibility</p:attrName>
                                        </p:attrNameLst>
                                      </p:cBhvr>
                                      <p:to>
                                        <p:strVal val="visible"/>
                                      </p:to>
                                    </p:set>
                                    <p:animEffect transition="in" filter="wipe(down)">
                                      <p:cBhvr>
                                        <p:cTn id="47" dur="500"/>
                                        <p:tgtEl>
                                          <p:spTgt spid="63526"/>
                                        </p:tgtEl>
                                      </p:cBhvr>
                                    </p:animEffect>
                                  </p:childTnLst>
                                </p:cTn>
                              </p:par>
                            </p:childTnLst>
                          </p:cTn>
                        </p:par>
                        <p:par>
                          <p:cTn id="48" fill="hold" nodeType="afterGroup">
                            <p:stCondLst>
                              <p:cond delay="1500"/>
                            </p:stCondLst>
                            <p:childTnLst>
                              <p:par>
                                <p:cTn id="49" presetID="4" presetClass="entr" presetSubtype="16" fill="hold" grpId="0" nodeType="afterEffect">
                                  <p:stCondLst>
                                    <p:cond delay="0"/>
                                  </p:stCondLst>
                                  <p:childTnLst>
                                    <p:set>
                                      <p:cBhvr>
                                        <p:cTn id="50" dur="1" fill="hold">
                                          <p:stCondLst>
                                            <p:cond delay="0"/>
                                          </p:stCondLst>
                                        </p:cTn>
                                        <p:tgtEl>
                                          <p:spTgt spid="63528"/>
                                        </p:tgtEl>
                                        <p:attrNameLst>
                                          <p:attrName>style.visibility</p:attrName>
                                        </p:attrNameLst>
                                      </p:cBhvr>
                                      <p:to>
                                        <p:strVal val="visible"/>
                                      </p:to>
                                    </p:set>
                                    <p:animEffect transition="in" filter="box(in)">
                                      <p:cBhvr>
                                        <p:cTn id="51" dur="500"/>
                                        <p:tgtEl>
                                          <p:spTgt spid="63528"/>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4" presetClass="entr" presetSubtype="16" fill="hold" grpId="0" nodeType="clickEffect">
                                  <p:stCondLst>
                                    <p:cond delay="0"/>
                                  </p:stCondLst>
                                  <p:childTnLst>
                                    <p:set>
                                      <p:cBhvr>
                                        <p:cTn id="55" dur="1" fill="hold">
                                          <p:stCondLst>
                                            <p:cond delay="0"/>
                                          </p:stCondLst>
                                        </p:cTn>
                                        <p:tgtEl>
                                          <p:spTgt spid="63506"/>
                                        </p:tgtEl>
                                        <p:attrNameLst>
                                          <p:attrName>style.visibility</p:attrName>
                                        </p:attrNameLst>
                                      </p:cBhvr>
                                      <p:to>
                                        <p:strVal val="visible"/>
                                      </p:to>
                                    </p:set>
                                    <p:animEffect transition="in" filter="box(in)">
                                      <p:cBhvr>
                                        <p:cTn id="56" dur="500"/>
                                        <p:tgtEl>
                                          <p:spTgt spid="63506"/>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2" presetClass="entr" presetSubtype="0" fill="hold" grpId="0" nodeType="clickEffect">
                                  <p:stCondLst>
                                    <p:cond delay="0"/>
                                  </p:stCondLst>
                                  <p:childTnLst>
                                    <p:set>
                                      <p:cBhvr>
                                        <p:cTn id="60" dur="1" fill="hold">
                                          <p:stCondLst>
                                            <p:cond delay="0"/>
                                          </p:stCondLst>
                                        </p:cTn>
                                        <p:tgtEl>
                                          <p:spTgt spid="63508"/>
                                        </p:tgtEl>
                                        <p:attrNameLst>
                                          <p:attrName>style.visibility</p:attrName>
                                        </p:attrNameLst>
                                      </p:cBhvr>
                                      <p:to>
                                        <p:strVal val="visible"/>
                                      </p:to>
                                    </p:set>
                                    <p:animScale>
                                      <p:cBhvr>
                                        <p:cTn id="61" dur="1000" decel="50000" fill="hold">
                                          <p:stCondLst>
                                            <p:cond delay="0"/>
                                          </p:stCondLst>
                                        </p:cTn>
                                        <p:tgtEl>
                                          <p:spTgt spid="6350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2" dur="1000" decel="50000" fill="hold">
                                          <p:stCondLst>
                                            <p:cond delay="0"/>
                                          </p:stCondLst>
                                        </p:cTn>
                                        <p:tgtEl>
                                          <p:spTgt spid="63508"/>
                                        </p:tgtEl>
                                        <p:attrNameLst>
                                          <p:attrName>ppt_x</p:attrName>
                                          <p:attrName>ppt_y</p:attrName>
                                        </p:attrNameLst>
                                      </p:cBhvr>
                                    </p:animMotion>
                                    <p:animEffect transition="in" filter="fade">
                                      <p:cBhvr>
                                        <p:cTn id="63" dur="1000"/>
                                        <p:tgtEl>
                                          <p:spTgt spid="63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06" grpId="0"/>
      <p:bldP spid="63507" grpId="0"/>
      <p:bldP spid="63508" grpId="0"/>
      <p:bldP spid="63523" grpId="0" animBg="1"/>
      <p:bldP spid="63524" grpId="0" animBg="1"/>
      <p:bldP spid="63525" grpId="0" animBg="1"/>
      <p:bldP spid="63526" grpId="0" animBg="1"/>
      <p:bldP spid="63527" grpId="0" animBg="1"/>
      <p:bldP spid="63528" grpId="0"/>
      <p:bldP spid="6353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 </a:t>
            </a:r>
            <a:endParaRPr lang="en-US" altLang="en-US" sz="2600">
              <a:solidFill>
                <a:schemeClr val="accent2"/>
              </a:solidFill>
              <a:latin typeface="Arial MT Bl" charset="0"/>
            </a:endParaRPr>
          </a:p>
        </p:txBody>
      </p:sp>
      <p:sp>
        <p:nvSpPr>
          <p:cNvPr id="30723" name="Rectangle 3"/>
          <p:cNvSpPr>
            <a:spLocks noChangeArrowheads="1"/>
          </p:cNvSpPr>
          <p:nvPr/>
        </p:nvSpPr>
        <p:spPr bwMode="auto">
          <a:xfrm>
            <a:off x="304800" y="1600200"/>
            <a:ext cx="8686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The swim team has 8 swimmers. Two swimmers will be selected to swim in the first heat. How many ways can the swimmers be selected?</a:t>
            </a:r>
          </a:p>
        </p:txBody>
      </p:sp>
      <p:sp>
        <p:nvSpPr>
          <p:cNvPr id="46093" name="Text Box 13"/>
          <p:cNvSpPr txBox="1">
            <a:spLocks noChangeArrowheads="1"/>
          </p:cNvSpPr>
          <p:nvPr/>
        </p:nvSpPr>
        <p:spPr bwMode="auto">
          <a:xfrm>
            <a:off x="2362200" y="5257800"/>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t>= 28</a:t>
            </a:r>
          </a:p>
        </p:txBody>
      </p:sp>
      <p:sp>
        <p:nvSpPr>
          <p:cNvPr id="46095" name="Text Box 15"/>
          <p:cNvSpPr txBox="1">
            <a:spLocks noChangeArrowheads="1"/>
          </p:cNvSpPr>
          <p:nvPr/>
        </p:nvSpPr>
        <p:spPr bwMode="auto">
          <a:xfrm>
            <a:off x="304800" y="5943600"/>
            <a:ext cx="800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t>The swimmers can be selected in 28 ways.</a:t>
            </a:r>
          </a:p>
        </p:txBody>
      </p:sp>
      <p:pic>
        <p:nvPicPr>
          <p:cNvPr id="46096"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895600"/>
            <a:ext cx="3200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97" name="Picture 1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3886200"/>
            <a:ext cx="35814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98" name="Picture 18"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5105400"/>
            <a:ext cx="8953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99" name="Text Box 19"/>
          <p:cNvSpPr txBox="1">
            <a:spLocks noChangeArrowheads="1"/>
          </p:cNvSpPr>
          <p:nvPr/>
        </p:nvSpPr>
        <p:spPr bwMode="auto">
          <a:xfrm>
            <a:off x="1752600" y="4800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2000">
                <a:solidFill>
                  <a:srgbClr val="000099"/>
                </a:solidFill>
              </a:rPr>
              <a:t>4</a:t>
            </a:r>
          </a:p>
        </p:txBody>
      </p:sp>
      <p:sp>
        <p:nvSpPr>
          <p:cNvPr id="46100" name="Line 20"/>
          <p:cNvSpPr>
            <a:spLocks noChangeShapeType="1"/>
          </p:cNvSpPr>
          <p:nvPr/>
        </p:nvSpPr>
        <p:spPr bwMode="auto">
          <a:xfrm flipV="1">
            <a:off x="1600200" y="5562600"/>
            <a:ext cx="457200" cy="22860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01" name="Line 21"/>
          <p:cNvSpPr>
            <a:spLocks noChangeShapeType="1"/>
          </p:cNvSpPr>
          <p:nvPr/>
        </p:nvSpPr>
        <p:spPr bwMode="auto">
          <a:xfrm flipV="1">
            <a:off x="1600200" y="5181600"/>
            <a:ext cx="457200" cy="22860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02" name="Rectangle 22"/>
          <p:cNvSpPr>
            <a:spLocks noChangeArrowheads="1"/>
          </p:cNvSpPr>
          <p:nvPr/>
        </p:nvSpPr>
        <p:spPr bwMode="auto">
          <a:xfrm>
            <a:off x="5486400" y="3810000"/>
            <a:ext cx="1828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Divide out</a:t>
            </a:r>
          </a:p>
          <a:p>
            <a:pPr eaLnBrk="1" hangingPunct="1"/>
            <a:r>
              <a:rPr lang="en-US" altLang="en-US" i="1">
                <a:solidFill>
                  <a:srgbClr val="3366FF"/>
                </a:solidFill>
              </a:rPr>
              <a:t>common</a:t>
            </a:r>
          </a:p>
          <a:p>
            <a:pPr eaLnBrk="1" hangingPunct="1"/>
            <a:r>
              <a:rPr lang="en-US" altLang="en-US" i="1">
                <a:solidFill>
                  <a:srgbClr val="3366FF"/>
                </a:solidFill>
              </a:rPr>
              <a:t>factors.</a:t>
            </a:r>
          </a:p>
        </p:txBody>
      </p:sp>
      <p:sp>
        <p:nvSpPr>
          <p:cNvPr id="46103" name="Rectangle 23"/>
          <p:cNvSpPr>
            <a:spLocks noChangeArrowheads="1"/>
          </p:cNvSpPr>
          <p:nvPr/>
        </p:nvSpPr>
        <p:spPr bwMode="auto">
          <a:xfrm>
            <a:off x="4343400" y="3048000"/>
            <a:ext cx="419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n = 8 and r = 2</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6096"/>
                                        </p:tgtEl>
                                        <p:attrNameLst>
                                          <p:attrName>style.visibility</p:attrName>
                                        </p:attrNameLst>
                                      </p:cBhvr>
                                      <p:to>
                                        <p:strVal val="visible"/>
                                      </p:to>
                                    </p:set>
                                    <p:animEffect transition="in" filter="blinds(horizontal)">
                                      <p:cBhvr>
                                        <p:cTn id="7" dur="500"/>
                                        <p:tgtEl>
                                          <p:spTgt spid="460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102"/>
                                        </p:tgtEl>
                                        <p:attrNameLst>
                                          <p:attrName>style.visibility</p:attrName>
                                        </p:attrNameLst>
                                      </p:cBhvr>
                                      <p:to>
                                        <p:strVal val="visible"/>
                                      </p:to>
                                    </p:set>
                                    <p:animEffect transition="in" filter="blinds(horizontal)">
                                      <p:cBhvr>
                                        <p:cTn id="12" dur="500"/>
                                        <p:tgtEl>
                                          <p:spTgt spid="461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6097"/>
                                        </p:tgtEl>
                                        <p:attrNameLst>
                                          <p:attrName>style.visibility</p:attrName>
                                        </p:attrNameLst>
                                      </p:cBhvr>
                                      <p:to>
                                        <p:strVal val="visible"/>
                                      </p:to>
                                    </p:set>
                                    <p:animEffect transition="in" filter="blinds(horizontal)">
                                      <p:cBhvr>
                                        <p:cTn id="17" dur="500"/>
                                        <p:tgtEl>
                                          <p:spTgt spid="4609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46098"/>
                                        </p:tgtEl>
                                        <p:attrNameLst>
                                          <p:attrName>style.visibility</p:attrName>
                                        </p:attrNameLst>
                                      </p:cBhvr>
                                      <p:to>
                                        <p:strVal val="visible"/>
                                      </p:to>
                                    </p:set>
                                    <p:animEffect transition="in" filter="box(in)">
                                      <p:cBhvr>
                                        <p:cTn id="22" dur="500"/>
                                        <p:tgtEl>
                                          <p:spTgt spid="4609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6100"/>
                                        </p:tgtEl>
                                        <p:attrNameLst>
                                          <p:attrName>style.visibility</p:attrName>
                                        </p:attrNameLst>
                                      </p:cBhvr>
                                      <p:to>
                                        <p:strVal val="visible"/>
                                      </p:to>
                                    </p:set>
                                    <p:animEffect transition="in" filter="wipe(down)">
                                      <p:cBhvr>
                                        <p:cTn id="27" dur="500"/>
                                        <p:tgtEl>
                                          <p:spTgt spid="46100"/>
                                        </p:tgtEl>
                                      </p:cBhvr>
                                    </p:animEffect>
                                  </p:childTnLst>
                                </p:cTn>
                              </p:par>
                            </p:childTnLst>
                          </p:cTn>
                        </p:par>
                        <p:par>
                          <p:cTn id="28" fill="hold" nodeType="afterGroup">
                            <p:stCondLst>
                              <p:cond delay="500"/>
                            </p:stCondLst>
                            <p:childTnLst>
                              <p:par>
                                <p:cTn id="29" presetID="22" presetClass="entr" presetSubtype="4" fill="hold" grpId="0" nodeType="afterEffect">
                                  <p:stCondLst>
                                    <p:cond delay="0"/>
                                  </p:stCondLst>
                                  <p:childTnLst>
                                    <p:set>
                                      <p:cBhvr>
                                        <p:cTn id="30" dur="1" fill="hold">
                                          <p:stCondLst>
                                            <p:cond delay="0"/>
                                          </p:stCondLst>
                                        </p:cTn>
                                        <p:tgtEl>
                                          <p:spTgt spid="46101"/>
                                        </p:tgtEl>
                                        <p:attrNameLst>
                                          <p:attrName>style.visibility</p:attrName>
                                        </p:attrNameLst>
                                      </p:cBhvr>
                                      <p:to>
                                        <p:strVal val="visible"/>
                                      </p:to>
                                    </p:set>
                                    <p:animEffect transition="in" filter="wipe(down)">
                                      <p:cBhvr>
                                        <p:cTn id="31" dur="500"/>
                                        <p:tgtEl>
                                          <p:spTgt spid="46101"/>
                                        </p:tgtEl>
                                      </p:cBhvr>
                                    </p:animEffect>
                                  </p:childTnLst>
                                </p:cTn>
                              </p:par>
                            </p:childTnLst>
                          </p:cTn>
                        </p:par>
                        <p:par>
                          <p:cTn id="32" fill="hold" nodeType="afterGroup">
                            <p:stCondLst>
                              <p:cond delay="1000"/>
                            </p:stCondLst>
                            <p:childTnLst>
                              <p:par>
                                <p:cTn id="33" presetID="22" presetClass="entr" presetSubtype="4" fill="hold" grpId="0" nodeType="afterEffect">
                                  <p:stCondLst>
                                    <p:cond delay="0"/>
                                  </p:stCondLst>
                                  <p:childTnLst>
                                    <p:set>
                                      <p:cBhvr>
                                        <p:cTn id="34" dur="1" fill="hold">
                                          <p:stCondLst>
                                            <p:cond delay="0"/>
                                          </p:stCondLst>
                                        </p:cTn>
                                        <p:tgtEl>
                                          <p:spTgt spid="46099"/>
                                        </p:tgtEl>
                                        <p:attrNameLst>
                                          <p:attrName>style.visibility</p:attrName>
                                        </p:attrNameLst>
                                      </p:cBhvr>
                                      <p:to>
                                        <p:strVal val="visible"/>
                                      </p:to>
                                    </p:set>
                                    <p:animEffect transition="in" filter="wipe(down)">
                                      <p:cBhvr>
                                        <p:cTn id="35" dur="500"/>
                                        <p:tgtEl>
                                          <p:spTgt spid="4609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46093"/>
                                        </p:tgtEl>
                                        <p:attrNameLst>
                                          <p:attrName>style.visibility</p:attrName>
                                        </p:attrNameLst>
                                      </p:cBhvr>
                                      <p:to>
                                        <p:strVal val="visible"/>
                                      </p:to>
                                    </p:set>
                                    <p:animEffect transition="in" filter="dissolve">
                                      <p:cBhvr>
                                        <p:cTn id="40" dur="500"/>
                                        <p:tgtEl>
                                          <p:spTgt spid="4609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46095"/>
                                        </p:tgtEl>
                                        <p:attrNameLst>
                                          <p:attrName>style.visibility</p:attrName>
                                        </p:attrNameLst>
                                      </p:cBhvr>
                                      <p:to>
                                        <p:strVal val="visible"/>
                                      </p:to>
                                    </p:set>
                                    <p:animEffect transition="in" filter="wipe(left)">
                                      <p:cBhvr>
                                        <p:cTn id="45" dur="500"/>
                                        <p:tgtEl>
                                          <p:spTgt spid="46095"/>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46103"/>
                                        </p:tgtEl>
                                        <p:attrNameLst>
                                          <p:attrName>style.visibility</p:attrName>
                                        </p:attrNameLst>
                                      </p:cBhvr>
                                      <p:to>
                                        <p:strVal val="visible"/>
                                      </p:to>
                                    </p:set>
                                    <p:animEffect transition="in" filter="box(in)">
                                      <p:cBhvr>
                                        <p:cTn id="48" dur="500"/>
                                        <p:tgtEl>
                                          <p:spTgt spid="46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93" grpId="0"/>
      <p:bldP spid="46095" grpId="0"/>
      <p:bldP spid="46099" grpId="0"/>
      <p:bldP spid="46100" grpId="0" animBg="1"/>
      <p:bldP spid="46101" grpId="0" animBg="1"/>
      <p:bldP spid="46102" grpId="0"/>
      <p:bldP spid="4610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458200" cy="23622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Solve problems involving the Fundamental Counting Principle.</a:t>
            </a:r>
          </a:p>
          <a:p>
            <a:pPr eaLnBrk="1" hangingPunct="1">
              <a:spcBef>
                <a:spcPct val="20000"/>
              </a:spcBef>
            </a:pPr>
            <a:endParaRPr lang="en-US" altLang="en-US" sz="800"/>
          </a:p>
          <a:p>
            <a:pPr eaLnBrk="1" hangingPunct="1">
              <a:spcBef>
                <a:spcPct val="20000"/>
              </a:spcBef>
            </a:pPr>
            <a:r>
              <a:rPr lang="en-US" altLang="en-US" sz="3200"/>
              <a:t>Solve problems involving permutations and combinations.</a:t>
            </a:r>
            <a:endParaRPr lang="en-US" altLang="en-US" sz="3200">
              <a:latin typeface="Arial" charset="0"/>
            </a:endParaRP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6600"/>
                </a:solidFill>
                <a:latin typeface="Arial Black" pitchFamily="34" charset="0"/>
              </a:rPr>
              <a:t>Objectives</a:t>
            </a:r>
            <a:endParaRPr lang="en-US" altLang="en-US" sz="360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1278">
                                            <p:txEl>
                                              <p:pRg st="2" end="2"/>
                                            </p:txEl>
                                          </p:spTgt>
                                        </p:tgtEl>
                                        <p:attrNameLst>
                                          <p:attrName>style.visibility</p:attrName>
                                        </p:attrNameLst>
                                      </p:cBhvr>
                                      <p:to>
                                        <p:strVal val="visible"/>
                                      </p:to>
                                    </p:set>
                                    <p:animEffect transition="in" filter="wipe(left)">
                                      <p:cBhvr>
                                        <p:cTn id="11" dur="500"/>
                                        <p:tgtEl>
                                          <p:spTgt spid="112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a:t>
            </a:r>
          </a:p>
        </p:txBody>
      </p:sp>
      <p:sp>
        <p:nvSpPr>
          <p:cNvPr id="31747" name="Text Box 3"/>
          <p:cNvSpPr txBox="1">
            <a:spLocks noChangeArrowheads="1"/>
          </p:cNvSpPr>
          <p:nvPr/>
        </p:nvSpPr>
        <p:spPr bwMode="auto">
          <a:xfrm>
            <a:off x="381000" y="1447800"/>
            <a:ext cx="7924800" cy="24653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63550" indent="-4635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1.</a:t>
            </a:r>
            <a:r>
              <a:rPr lang="en-US" altLang="en-US"/>
              <a:t> Six different books will be displayed in the library window. How many different arrangements are there? 		</a:t>
            </a:r>
          </a:p>
          <a:p>
            <a:pPr>
              <a:spcBef>
                <a:spcPct val="50000"/>
              </a:spcBef>
            </a:pPr>
            <a:r>
              <a:rPr lang="en-US" altLang="en-US" b="1"/>
              <a:t>2.</a:t>
            </a:r>
            <a:r>
              <a:rPr lang="en-US" altLang="en-US"/>
              <a:t> The code for a lock consists of 5 digits. The last number cannot be 0 or 1. How many different codes are possible?</a:t>
            </a:r>
            <a:endParaRPr lang="en-US" altLang="en-US">
              <a:latin typeface="Arial" charset="0"/>
            </a:endParaRPr>
          </a:p>
        </p:txBody>
      </p:sp>
      <p:sp>
        <p:nvSpPr>
          <p:cNvPr id="17412" name="Text Box 4"/>
          <p:cNvSpPr txBox="1">
            <a:spLocks noChangeArrowheads="1"/>
          </p:cNvSpPr>
          <p:nvPr/>
        </p:nvSpPr>
        <p:spPr bwMode="auto">
          <a:xfrm>
            <a:off x="5257800" y="3536950"/>
            <a:ext cx="152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solidFill>
                  <a:srgbClr val="FF3300"/>
                </a:solidFill>
              </a:rPr>
              <a:t>80,000</a:t>
            </a:r>
          </a:p>
        </p:txBody>
      </p:sp>
      <p:sp>
        <p:nvSpPr>
          <p:cNvPr id="17413" name="Text Box 5"/>
          <p:cNvSpPr txBox="1">
            <a:spLocks noChangeArrowheads="1"/>
          </p:cNvSpPr>
          <p:nvPr/>
        </p:nvSpPr>
        <p:spPr bwMode="auto">
          <a:xfrm>
            <a:off x="4800600" y="2209800"/>
            <a:ext cx="41148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solidFill>
                  <a:srgbClr val="FF3300"/>
                </a:solidFill>
              </a:rPr>
              <a:t>720</a:t>
            </a:r>
            <a:endParaRPr lang="en-US" altLang="en-US">
              <a:latin typeface="Arial" charset="0"/>
            </a:endParaRPr>
          </a:p>
        </p:txBody>
      </p:sp>
      <p:sp>
        <p:nvSpPr>
          <p:cNvPr id="31750" name="Text Box 19"/>
          <p:cNvSpPr txBox="1">
            <a:spLocks noChangeArrowheads="1"/>
          </p:cNvSpPr>
          <p:nvPr/>
        </p:nvSpPr>
        <p:spPr bwMode="auto">
          <a:xfrm>
            <a:off x="381000" y="4114800"/>
            <a:ext cx="8763000" cy="26495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03225" indent="-403225"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3.</a:t>
            </a:r>
            <a:r>
              <a:rPr lang="en-US" altLang="en-US"/>
              <a:t> The three best essays in a contest will receive gold, silver, and bronze stars. There are 10 essays. In how many ways can the prizes be awarded?</a:t>
            </a:r>
            <a:endParaRPr lang="en-US" altLang="en-US" b="1"/>
          </a:p>
          <a:p>
            <a:pPr>
              <a:spcBef>
                <a:spcPct val="50000"/>
              </a:spcBef>
            </a:pPr>
            <a:r>
              <a:rPr lang="en-US" altLang="en-US" b="1"/>
              <a:t>4.</a:t>
            </a:r>
            <a:r>
              <a:rPr lang="en-US" altLang="en-US"/>
              <a:t> In a talent show, the top 3 performers of 15 will advance to the next round. In how many ways can this be done?</a:t>
            </a:r>
            <a:r>
              <a:rPr lang="en-US" altLang="en-US" sz="800"/>
              <a:t> </a:t>
            </a:r>
          </a:p>
          <a:p>
            <a:pPr>
              <a:spcBef>
                <a:spcPct val="50000"/>
              </a:spcBef>
            </a:pPr>
            <a:endParaRPr lang="en-US" altLang="en-US" sz="800"/>
          </a:p>
        </p:txBody>
      </p:sp>
      <p:sp>
        <p:nvSpPr>
          <p:cNvPr id="17428" name="Text Box 20"/>
          <p:cNvSpPr txBox="1">
            <a:spLocks noChangeArrowheads="1"/>
          </p:cNvSpPr>
          <p:nvPr/>
        </p:nvSpPr>
        <p:spPr bwMode="auto">
          <a:xfrm>
            <a:off x="3048000" y="6096000"/>
            <a:ext cx="48768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solidFill>
                  <a:srgbClr val="FF3300"/>
                </a:solidFill>
              </a:rPr>
              <a:t>455</a:t>
            </a:r>
          </a:p>
        </p:txBody>
      </p:sp>
      <p:sp>
        <p:nvSpPr>
          <p:cNvPr id="17429" name="Text Box 21"/>
          <p:cNvSpPr txBox="1">
            <a:spLocks noChangeArrowheads="1"/>
          </p:cNvSpPr>
          <p:nvPr/>
        </p:nvSpPr>
        <p:spPr bwMode="auto">
          <a:xfrm>
            <a:off x="7772400" y="4832350"/>
            <a:ext cx="12192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solidFill>
                  <a:srgbClr val="FF3300"/>
                </a:solidFill>
              </a:rPr>
              <a:t>720</a:t>
            </a:r>
            <a:endParaRPr lang="en-US" altLang="en-US">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3"/>
                                        </p:tgtEl>
                                        <p:attrNameLst>
                                          <p:attrName>style.visibility</p:attrName>
                                        </p:attrNameLst>
                                      </p:cBhvr>
                                      <p:to>
                                        <p:strVal val="visible"/>
                                      </p:to>
                                    </p:set>
                                    <p:animEffect transition="in" filter="dissolve">
                                      <p:cBhvr>
                                        <p:cTn id="7" dur="500"/>
                                        <p:tgtEl>
                                          <p:spTgt spid="174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12"/>
                                        </p:tgtEl>
                                        <p:attrNameLst>
                                          <p:attrName>style.visibility</p:attrName>
                                        </p:attrNameLst>
                                      </p:cBhvr>
                                      <p:to>
                                        <p:strVal val="visible"/>
                                      </p:to>
                                    </p:set>
                                    <p:animEffect transition="in" filter="dissolve">
                                      <p:cBhvr>
                                        <p:cTn id="12" dur="500"/>
                                        <p:tgtEl>
                                          <p:spTgt spid="174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29"/>
                                        </p:tgtEl>
                                        <p:attrNameLst>
                                          <p:attrName>style.visibility</p:attrName>
                                        </p:attrNameLst>
                                      </p:cBhvr>
                                      <p:to>
                                        <p:strVal val="visible"/>
                                      </p:to>
                                    </p:set>
                                    <p:animEffect transition="in" filter="dissolve">
                                      <p:cBhvr>
                                        <p:cTn id="17" dur="500"/>
                                        <p:tgtEl>
                                          <p:spTgt spid="1742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428"/>
                                        </p:tgtEl>
                                        <p:attrNameLst>
                                          <p:attrName>style.visibility</p:attrName>
                                        </p:attrNameLst>
                                      </p:cBhvr>
                                      <p:to>
                                        <p:strVal val="visible"/>
                                      </p:to>
                                    </p:set>
                                    <p:animEffect transition="in" filter="dissolve">
                                      <p:cBhvr>
                                        <p:cTn id="22" dur="500"/>
                                        <p:tgtEl>
                                          <p:spTgt spid="174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utoUpdateAnimBg="0"/>
      <p:bldP spid="17413" grpId="0" autoUpdateAnimBg="0"/>
      <p:bldP spid="17428" grpId="0" autoUpdateAnimBg="0"/>
      <p:bldP spid="17429"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24384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Fundamental Counting Principle</a:t>
            </a:r>
          </a:p>
          <a:p>
            <a:pPr eaLnBrk="1" hangingPunct="1">
              <a:spcBef>
                <a:spcPct val="20000"/>
              </a:spcBef>
            </a:pPr>
            <a:r>
              <a:rPr lang="en-US" altLang="en-US" sz="3200"/>
              <a:t>permutation</a:t>
            </a:r>
          </a:p>
          <a:p>
            <a:pPr eaLnBrk="1" hangingPunct="1">
              <a:spcBef>
                <a:spcPct val="20000"/>
              </a:spcBef>
            </a:pPr>
            <a:r>
              <a:rPr lang="en-US" altLang="en-US" sz="3200"/>
              <a:t>factorial</a:t>
            </a:r>
          </a:p>
          <a:p>
            <a:pPr eaLnBrk="1" hangingPunct="1">
              <a:spcBef>
                <a:spcPct val="20000"/>
              </a:spcBef>
            </a:pPr>
            <a:r>
              <a:rPr lang="en-US" altLang="en-US" sz="3200"/>
              <a:t>combination</a:t>
            </a:r>
          </a:p>
          <a:p>
            <a:pPr eaLnBrk="1" hangingPunct="1">
              <a:spcBef>
                <a:spcPct val="20000"/>
              </a:spcBef>
            </a:pPr>
            <a:endParaRPr lang="en-US" altLang="en-US" sz="3200">
              <a:latin typeface="Arial" charset="0"/>
            </a:endParaRPr>
          </a:p>
        </p:txBody>
      </p:sp>
      <p:sp>
        <p:nvSpPr>
          <p:cNvPr id="5123" name="Rectangle 16"/>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9471">
                                            <p:txEl>
                                              <p:pRg st="1" end="1"/>
                                            </p:txEl>
                                          </p:spTgt>
                                        </p:tgtEl>
                                        <p:attrNameLst>
                                          <p:attrName>style.visibility</p:attrName>
                                        </p:attrNameLst>
                                      </p:cBhvr>
                                      <p:to>
                                        <p:strVal val="visible"/>
                                      </p:to>
                                    </p:set>
                                    <p:anim calcmode="lin" valueType="num">
                                      <p:cBhvr>
                                        <p:cTn id="14" dur="500" fill="hold"/>
                                        <p:tgtEl>
                                          <p:spTgt spid="19471">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9471">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9471">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9471">
                                            <p:txEl>
                                              <p:pRg st="1" end="1"/>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grpId="0" nodeType="afterEffect">
                                  <p:stCondLst>
                                    <p:cond delay="0"/>
                                  </p:stCondLst>
                                  <p:childTnLst>
                                    <p:set>
                                      <p:cBhvr>
                                        <p:cTn id="20" dur="1" fill="hold">
                                          <p:stCondLst>
                                            <p:cond delay="0"/>
                                          </p:stCondLst>
                                        </p:cTn>
                                        <p:tgtEl>
                                          <p:spTgt spid="19471">
                                            <p:txEl>
                                              <p:pRg st="2" end="2"/>
                                            </p:txEl>
                                          </p:spTgt>
                                        </p:tgtEl>
                                        <p:attrNameLst>
                                          <p:attrName>style.visibility</p:attrName>
                                        </p:attrNameLst>
                                      </p:cBhvr>
                                      <p:to>
                                        <p:strVal val="visible"/>
                                      </p:to>
                                    </p:set>
                                    <p:anim calcmode="lin" valueType="num">
                                      <p:cBhvr>
                                        <p:cTn id="21" dur="500" fill="hold"/>
                                        <p:tgtEl>
                                          <p:spTgt spid="19471">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19471">
                                            <p:txEl>
                                              <p:pRg st="2" end="2"/>
                                            </p:txEl>
                                          </p:spTgt>
                                        </p:tgtEl>
                                        <p:attrNameLst>
                                          <p:attrName>ppt_y</p:attrName>
                                        </p:attrNameLst>
                                      </p:cBhvr>
                                      <p:tavLst>
                                        <p:tav tm="0">
                                          <p:val>
                                            <p:strVal val="#ppt_y-#ppt_h/2"/>
                                          </p:val>
                                        </p:tav>
                                        <p:tav tm="100000">
                                          <p:val>
                                            <p:strVal val="#ppt_y"/>
                                          </p:val>
                                        </p:tav>
                                      </p:tavLst>
                                    </p:anim>
                                    <p:anim calcmode="lin" valueType="num">
                                      <p:cBhvr>
                                        <p:cTn id="23" dur="500" fill="hold"/>
                                        <p:tgtEl>
                                          <p:spTgt spid="19471">
                                            <p:txEl>
                                              <p:pRg st="2" end="2"/>
                                            </p:txEl>
                                          </p:spTgt>
                                        </p:tgtEl>
                                        <p:attrNameLst>
                                          <p:attrName>ppt_w</p:attrName>
                                        </p:attrNameLst>
                                      </p:cBhvr>
                                      <p:tavLst>
                                        <p:tav tm="0">
                                          <p:val>
                                            <p:strVal val="#ppt_w"/>
                                          </p:val>
                                        </p:tav>
                                        <p:tav tm="100000">
                                          <p:val>
                                            <p:strVal val="#ppt_w"/>
                                          </p:val>
                                        </p:tav>
                                      </p:tavLst>
                                    </p:anim>
                                    <p:anim calcmode="lin" valueType="num">
                                      <p:cBhvr>
                                        <p:cTn id="24" dur="500" fill="hold"/>
                                        <p:tgtEl>
                                          <p:spTgt spid="19471">
                                            <p:txEl>
                                              <p:pRg st="2" end="2"/>
                                            </p:txEl>
                                          </p:spTgt>
                                        </p:tgtEl>
                                        <p:attrNameLst>
                                          <p:attrName>ppt_h</p:attrName>
                                        </p:attrNameLst>
                                      </p:cBhvr>
                                      <p:tavLst>
                                        <p:tav tm="0">
                                          <p:val>
                                            <p:fltVal val="0"/>
                                          </p:val>
                                        </p:tav>
                                        <p:tav tm="100000">
                                          <p:val>
                                            <p:strVal val="#ppt_h"/>
                                          </p:val>
                                        </p:tav>
                                      </p:tavLst>
                                    </p:anim>
                                  </p:childTnLst>
                                </p:cTn>
                              </p:par>
                            </p:childTnLst>
                          </p:cTn>
                        </p:par>
                        <p:par>
                          <p:cTn id="25" fill="hold" nodeType="afterGroup">
                            <p:stCondLst>
                              <p:cond delay="1500"/>
                            </p:stCondLst>
                            <p:childTnLst>
                              <p:par>
                                <p:cTn id="26" presetID="17" presetClass="entr" presetSubtype="1" fill="hold" grpId="0" nodeType="afterEffect">
                                  <p:stCondLst>
                                    <p:cond delay="0"/>
                                  </p:stCondLst>
                                  <p:childTnLst>
                                    <p:set>
                                      <p:cBhvr>
                                        <p:cTn id="27" dur="1" fill="hold">
                                          <p:stCondLst>
                                            <p:cond delay="0"/>
                                          </p:stCondLst>
                                        </p:cTn>
                                        <p:tgtEl>
                                          <p:spTgt spid="19471">
                                            <p:txEl>
                                              <p:pRg st="3" end="3"/>
                                            </p:txEl>
                                          </p:spTgt>
                                        </p:tgtEl>
                                        <p:attrNameLst>
                                          <p:attrName>style.visibility</p:attrName>
                                        </p:attrNameLst>
                                      </p:cBhvr>
                                      <p:to>
                                        <p:strVal val="visible"/>
                                      </p:to>
                                    </p:set>
                                    <p:anim calcmode="lin" valueType="num">
                                      <p:cBhvr>
                                        <p:cTn id="28" dur="500" fill="hold"/>
                                        <p:tgtEl>
                                          <p:spTgt spid="19471">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19471">
                                            <p:txEl>
                                              <p:pRg st="3" end="3"/>
                                            </p:txEl>
                                          </p:spTgt>
                                        </p:tgtEl>
                                        <p:attrNameLst>
                                          <p:attrName>ppt_y</p:attrName>
                                        </p:attrNameLst>
                                      </p:cBhvr>
                                      <p:tavLst>
                                        <p:tav tm="0">
                                          <p:val>
                                            <p:strVal val="#ppt_y-#ppt_h/2"/>
                                          </p:val>
                                        </p:tav>
                                        <p:tav tm="100000">
                                          <p:val>
                                            <p:strVal val="#ppt_y"/>
                                          </p:val>
                                        </p:tav>
                                      </p:tavLst>
                                    </p:anim>
                                    <p:anim calcmode="lin" valueType="num">
                                      <p:cBhvr>
                                        <p:cTn id="30" dur="500" fill="hold"/>
                                        <p:tgtEl>
                                          <p:spTgt spid="19471">
                                            <p:txEl>
                                              <p:pRg st="3" end="3"/>
                                            </p:txEl>
                                          </p:spTgt>
                                        </p:tgtEl>
                                        <p:attrNameLst>
                                          <p:attrName>ppt_w</p:attrName>
                                        </p:attrNameLst>
                                      </p:cBhvr>
                                      <p:tavLst>
                                        <p:tav tm="0">
                                          <p:val>
                                            <p:strVal val="#ppt_w"/>
                                          </p:val>
                                        </p:tav>
                                        <p:tav tm="100000">
                                          <p:val>
                                            <p:strVal val="#ppt_w"/>
                                          </p:val>
                                        </p:tav>
                                      </p:tavLst>
                                    </p:anim>
                                    <p:anim calcmode="lin" valueType="num">
                                      <p:cBhvr>
                                        <p:cTn id="31" dur="500" fill="hold"/>
                                        <p:tgtEl>
                                          <p:spTgt spid="1947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304800" y="1524000"/>
            <a:ext cx="43434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You have previously used tree diagrams to find</a:t>
            </a:r>
          </a:p>
          <a:p>
            <a:pPr eaLnBrk="1" hangingPunct="1"/>
            <a:r>
              <a:rPr lang="en-US" altLang="en-US"/>
              <a:t>the number of possible combinations of a group of objects. In this lesson, you will learn to use the </a:t>
            </a:r>
            <a:r>
              <a:rPr lang="en-US" altLang="en-US" b="1" u="sng"/>
              <a:t>Fundamental Counting Principle</a:t>
            </a:r>
            <a:r>
              <a:rPr lang="en-US" altLang="en-US"/>
              <a:t>.</a:t>
            </a:r>
          </a:p>
        </p:txBody>
      </p:sp>
      <p:pic>
        <p:nvPicPr>
          <p:cNvPr id="614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295400"/>
            <a:ext cx="2438400" cy="328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9634"/>
                                        </p:tgtEl>
                                        <p:attrNameLst>
                                          <p:attrName>style.visibility</p:attrName>
                                        </p:attrNameLst>
                                      </p:cBhvr>
                                      <p:to>
                                        <p:strVal val="visible"/>
                                      </p:to>
                                    </p:set>
                                    <p:animEffect transition="in" filter="dissolve">
                                      <p:cBhvr>
                                        <p:cTn id="7" dur="500"/>
                                        <p:tgtEl>
                                          <p:spTgt spid="696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52600"/>
            <a:ext cx="8991600" cy="265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809625"/>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1A: Using the Fundamental Counting Principle</a:t>
            </a:r>
          </a:p>
        </p:txBody>
      </p:sp>
      <p:sp>
        <p:nvSpPr>
          <p:cNvPr id="8195" name="Rectangle 3"/>
          <p:cNvSpPr>
            <a:spLocks noChangeArrowheads="1"/>
          </p:cNvSpPr>
          <p:nvPr/>
        </p:nvSpPr>
        <p:spPr bwMode="auto">
          <a:xfrm>
            <a:off x="381000" y="1600200"/>
            <a:ext cx="8382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To make a yogurt parfait, you choose one flavor of yogurt, one fruit topping, and one nut topping. How many parfait choices are there?</a:t>
            </a:r>
          </a:p>
        </p:txBody>
      </p:sp>
      <p:graphicFrame>
        <p:nvGraphicFramePr>
          <p:cNvPr id="29824" name="Group 128"/>
          <p:cNvGraphicFramePr>
            <a:graphicFrameLocks noGrp="1"/>
          </p:cNvGraphicFramePr>
          <p:nvPr/>
        </p:nvGraphicFramePr>
        <p:xfrm>
          <a:off x="1485900" y="2895600"/>
          <a:ext cx="6172200" cy="3608808"/>
        </p:xfrm>
        <a:graphic>
          <a:graphicData uri="http://schemas.openxmlformats.org/drawingml/2006/table">
            <a:tbl>
              <a:tblPr/>
              <a:tblGrid>
                <a:gridCol w="1924050"/>
                <a:gridCol w="2244725"/>
                <a:gridCol w="2003425"/>
              </a:tblGrid>
              <a:tr h="956954">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Arial" pitchFamily="34" charset="0"/>
                        </a:rPr>
                        <a:t>Yogurt Parfait</a:t>
                      </a:r>
                      <a:r>
                        <a:rPr kumimoji="0" lang="en-US" sz="2400" b="1" i="0" u="none" strike="noStrike" cap="none" normalizeH="0" baseline="0" smtClean="0">
                          <a:ln>
                            <a:noFill/>
                          </a:ln>
                          <a:solidFill>
                            <a:schemeClr val="tx1"/>
                          </a:solidFill>
                          <a:effectLst/>
                          <a:latin typeface="Arial" pitchFamily="34" charset="0"/>
                        </a:rPr>
                        <a:t>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(choose 1 of each)</a:t>
                      </a:r>
                      <a:endParaRPr kumimoji="0" lang="en-US" sz="2400" b="1" i="0" u="none" strike="noStrike" cap="none" normalizeH="0" baseline="0" smtClean="0">
                        <a:ln>
                          <a:noFill/>
                        </a:ln>
                        <a:solidFill>
                          <a:schemeClr val="tx1"/>
                        </a:solidFill>
                        <a:effectLst/>
                        <a:latin typeface="Verdana" pitchFamily="34" charset="0"/>
                      </a:endParaRPr>
                    </a:p>
                  </a:txBody>
                  <a:tcPr marT="45714" marB="45714" anchor="ctr" horzOverflow="overflow">
                    <a:lnL w="38100" cap="flat" cmpd="sng" algn="ctr">
                      <a:solidFill>
                        <a:srgbClr val="FF3399"/>
                      </a:solidFill>
                      <a:prstDash val="solid"/>
                      <a:round/>
                      <a:headEnd type="none" w="med" len="med"/>
                      <a:tailEnd type="none" w="med" len="med"/>
                    </a:lnL>
                    <a:lnR w="38100" cap="flat" cmpd="sng" algn="ctr">
                      <a:solidFill>
                        <a:srgbClr val="FF3399"/>
                      </a:solidFill>
                      <a:prstDash val="solid"/>
                      <a:round/>
                      <a:headEnd type="none" w="med" len="med"/>
                      <a:tailEnd type="none" w="med" len="med"/>
                    </a:lnR>
                    <a:lnT w="38100" cap="flat" cmpd="sng" algn="ctr">
                      <a:solidFill>
                        <a:srgbClr val="FF3399"/>
                      </a:solidFill>
                      <a:prstDash val="solid"/>
                      <a:round/>
                      <a:headEnd type="none" w="med" len="med"/>
                      <a:tailEnd type="none" w="med" len="med"/>
                    </a:lnT>
                    <a:lnB w="38100" cap="flat" cmpd="sng" algn="ctr">
                      <a:solidFill>
                        <a:srgbClr val="FF3399"/>
                      </a:solidFill>
                      <a:prstDash val="solid"/>
                      <a:round/>
                      <a:headEnd type="none" w="med" len="med"/>
                      <a:tailEnd type="none" w="med" len="med"/>
                    </a:lnB>
                    <a:lnTlToBr>
                      <a:noFill/>
                    </a:lnTlToBr>
                    <a:lnBlToTr>
                      <a:noFill/>
                    </a:lnBlToTr>
                    <a:solidFill>
                      <a:srgbClr val="99FF66"/>
                    </a:solidFill>
                  </a:tcPr>
                </a:tc>
                <a:tc hMerge="1">
                  <a:txBody>
                    <a:bodyPr/>
                    <a:lstStyle/>
                    <a:p>
                      <a:endParaRPr lang="en-US"/>
                    </a:p>
                  </a:txBody>
                  <a:tcPr/>
                </a:tc>
                <a:tc hMerge="1">
                  <a:txBody>
                    <a:bodyPr/>
                    <a:lstStyle/>
                    <a:p>
                      <a:endParaRPr lang="en-US"/>
                    </a:p>
                  </a:txBody>
                  <a:tcPr/>
                </a:tc>
              </a:tr>
              <a:tr h="265143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Flavor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Plain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Vanilla</a:t>
                      </a:r>
                    </a:p>
                  </a:txBody>
                  <a:tcPr marT="45714" marB="45714" horzOverflow="overflow">
                    <a:lnL w="38100" cap="flat" cmpd="sng" algn="ctr">
                      <a:solidFill>
                        <a:srgbClr val="FF3399"/>
                      </a:solidFill>
                      <a:prstDash val="solid"/>
                      <a:round/>
                      <a:headEnd type="none" w="med" len="med"/>
                      <a:tailEnd type="none" w="med" len="med"/>
                    </a:lnL>
                    <a:lnR w="38100" cap="flat" cmpd="sng" algn="ctr">
                      <a:solidFill>
                        <a:srgbClr val="FF3399"/>
                      </a:solidFill>
                      <a:prstDash val="solid"/>
                      <a:round/>
                      <a:headEnd type="none" w="med" len="med"/>
                      <a:tailEnd type="none" w="med" len="med"/>
                    </a:lnR>
                    <a:lnT w="38100" cap="flat" cmpd="sng" algn="ctr">
                      <a:solidFill>
                        <a:srgbClr val="FF3399"/>
                      </a:solidFill>
                      <a:prstDash val="solid"/>
                      <a:round/>
                      <a:headEnd type="none" w="med" len="med"/>
                      <a:tailEnd type="none" w="med" len="med"/>
                    </a:lnT>
                    <a:lnB w="38100" cap="flat" cmpd="sng" algn="ctr">
                      <a:solidFill>
                        <a:srgbClr val="FF3399"/>
                      </a:solidFill>
                      <a:prstDash val="solid"/>
                      <a:round/>
                      <a:headEnd type="none" w="med" len="med"/>
                      <a:tailEnd type="none" w="med" len="med"/>
                    </a:lnB>
                    <a:lnTlToBr>
                      <a:noFill/>
                    </a:lnTlToBr>
                    <a:lnBlToTr>
                      <a:noFill/>
                    </a:lnBlToTr>
                    <a:solidFill>
                      <a:srgbClr val="F6A8D5"/>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Fruit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Peaches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Strawberries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Bananas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Raspberries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Blueberries</a:t>
                      </a:r>
                    </a:p>
                  </a:txBody>
                  <a:tcPr marT="45714" marB="45714" anchor="ctr" horzOverflow="overflow">
                    <a:lnL w="38100" cap="flat" cmpd="sng" algn="ctr">
                      <a:solidFill>
                        <a:srgbClr val="FF3399"/>
                      </a:solidFill>
                      <a:prstDash val="solid"/>
                      <a:round/>
                      <a:headEnd type="none" w="med" len="med"/>
                      <a:tailEnd type="none" w="med" len="med"/>
                    </a:lnL>
                    <a:lnR w="38100" cap="flat" cmpd="sng" algn="ctr">
                      <a:solidFill>
                        <a:srgbClr val="FF3399"/>
                      </a:solidFill>
                      <a:prstDash val="solid"/>
                      <a:round/>
                      <a:headEnd type="none" w="med" len="med"/>
                      <a:tailEnd type="none" w="med" len="med"/>
                    </a:lnR>
                    <a:lnT w="38100" cap="flat" cmpd="sng" algn="ctr">
                      <a:solidFill>
                        <a:srgbClr val="FF3399"/>
                      </a:solidFill>
                      <a:prstDash val="solid"/>
                      <a:round/>
                      <a:headEnd type="none" w="med" len="med"/>
                      <a:tailEnd type="none" w="med" len="med"/>
                    </a:lnT>
                    <a:lnB w="38100" cap="flat" cmpd="sng" algn="ctr">
                      <a:solidFill>
                        <a:srgbClr val="FF3399"/>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Nuts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Almonds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Peanuts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Walnuts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 </a:t>
                      </a:r>
                    </a:p>
                  </a:txBody>
                  <a:tcPr marT="45714" marB="45714" anchor="ctr" horzOverflow="overflow">
                    <a:lnL w="38100" cap="flat" cmpd="sng" algn="ctr">
                      <a:solidFill>
                        <a:srgbClr val="FF3399"/>
                      </a:solidFill>
                      <a:prstDash val="solid"/>
                      <a:round/>
                      <a:headEnd type="none" w="med" len="med"/>
                      <a:tailEnd type="none" w="med" len="med"/>
                    </a:lnL>
                    <a:lnR w="38100" cap="flat" cmpd="sng" algn="ctr">
                      <a:solidFill>
                        <a:srgbClr val="FF3399"/>
                      </a:solidFill>
                      <a:prstDash val="solid"/>
                      <a:round/>
                      <a:headEnd type="none" w="med" len="med"/>
                      <a:tailEnd type="none" w="med" len="med"/>
                    </a:lnR>
                    <a:lnT w="38100" cap="flat" cmpd="sng" algn="ctr">
                      <a:solidFill>
                        <a:srgbClr val="FF3399"/>
                      </a:solidFill>
                      <a:prstDash val="solid"/>
                      <a:round/>
                      <a:headEnd type="none" w="med" len="med"/>
                      <a:tailEnd type="none" w="med" len="med"/>
                    </a:lnT>
                    <a:lnB w="38100" cap="flat" cmpd="sng" algn="ctr">
                      <a:solidFill>
                        <a:srgbClr val="FF3399"/>
                      </a:solidFill>
                      <a:prstDash val="solid"/>
                      <a:round/>
                      <a:headEnd type="none" w="med" len="med"/>
                      <a:tailEnd type="none" w="med" len="med"/>
                    </a:lnB>
                    <a:lnTlToBr>
                      <a:noFill/>
                    </a:lnTlToBr>
                    <a:lnBlToTr>
                      <a:noFill/>
                    </a:lnBlToTr>
                    <a:solidFill>
                      <a:srgbClr val="FCFC64"/>
                    </a:solidFill>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9824"/>
                                        </p:tgtEl>
                                        <p:attrNameLst>
                                          <p:attrName>style.visibility</p:attrName>
                                        </p:attrNameLst>
                                      </p:cBhvr>
                                      <p:to>
                                        <p:strVal val="visible"/>
                                      </p:to>
                                    </p:set>
                                    <p:animEffect transition="in" filter="box(in)">
                                      <p:cBhvr>
                                        <p:cTn id="7" dur="500"/>
                                        <p:tgtEl>
                                          <p:spTgt spid="298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1A Continued</a:t>
            </a:r>
          </a:p>
        </p:txBody>
      </p:sp>
      <p:sp>
        <p:nvSpPr>
          <p:cNvPr id="36868" name="Rectangle 4"/>
          <p:cNvSpPr>
            <a:spLocks noChangeArrowheads="1"/>
          </p:cNvSpPr>
          <p:nvPr/>
        </p:nvSpPr>
        <p:spPr bwMode="auto">
          <a:xfrm>
            <a:off x="22225" y="1981200"/>
            <a:ext cx="1425575" cy="1187450"/>
          </a:xfrm>
          <a:prstGeom prst="rect">
            <a:avLst/>
          </a:prstGeom>
          <a:solidFill>
            <a:srgbClr val="FF00FF">
              <a:alpha val="50195"/>
            </a:srgbClr>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t>number</a:t>
            </a:r>
          </a:p>
          <a:p>
            <a:pPr algn="ctr" eaLnBrk="1" hangingPunct="1"/>
            <a:r>
              <a:rPr lang="en-US" altLang="en-US"/>
              <a:t>of flavors</a:t>
            </a:r>
          </a:p>
        </p:txBody>
      </p:sp>
      <p:sp>
        <p:nvSpPr>
          <p:cNvPr id="36869" name="Rectangle 5"/>
          <p:cNvSpPr>
            <a:spLocks noChangeArrowheads="1"/>
          </p:cNvSpPr>
          <p:nvPr/>
        </p:nvSpPr>
        <p:spPr bwMode="auto">
          <a:xfrm>
            <a:off x="1447800" y="2362200"/>
            <a:ext cx="1025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times</a:t>
            </a:r>
          </a:p>
        </p:txBody>
      </p:sp>
      <p:sp>
        <p:nvSpPr>
          <p:cNvPr id="36870" name="Rectangle 6"/>
          <p:cNvSpPr>
            <a:spLocks noChangeArrowheads="1"/>
          </p:cNvSpPr>
          <p:nvPr/>
        </p:nvSpPr>
        <p:spPr bwMode="auto">
          <a:xfrm>
            <a:off x="2438400" y="2139950"/>
            <a:ext cx="1447800" cy="822325"/>
          </a:xfrm>
          <a:prstGeom prst="rect">
            <a:avLst/>
          </a:prstGeom>
          <a:solidFill>
            <a:srgbClr val="99CCFF">
              <a:alpha val="50195"/>
            </a:srgbClr>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t>number</a:t>
            </a:r>
          </a:p>
          <a:p>
            <a:pPr algn="ctr" eaLnBrk="1" hangingPunct="1"/>
            <a:r>
              <a:rPr lang="en-US" altLang="en-US"/>
              <a:t>of fruits</a:t>
            </a:r>
          </a:p>
        </p:txBody>
      </p:sp>
      <p:sp>
        <p:nvSpPr>
          <p:cNvPr id="36871" name="Rectangle 7"/>
          <p:cNvSpPr>
            <a:spLocks noChangeArrowheads="1"/>
          </p:cNvSpPr>
          <p:nvPr/>
        </p:nvSpPr>
        <p:spPr bwMode="auto">
          <a:xfrm>
            <a:off x="4800600" y="2139950"/>
            <a:ext cx="1447800" cy="822325"/>
          </a:xfrm>
          <a:prstGeom prst="rect">
            <a:avLst/>
          </a:prstGeom>
          <a:solidFill>
            <a:srgbClr val="FCFC64">
              <a:alpha val="50195"/>
            </a:srgbClr>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t>number</a:t>
            </a:r>
          </a:p>
          <a:p>
            <a:pPr algn="ctr" eaLnBrk="1" hangingPunct="1"/>
            <a:r>
              <a:rPr lang="en-US" altLang="en-US"/>
              <a:t>of nuts</a:t>
            </a:r>
          </a:p>
        </p:txBody>
      </p:sp>
      <p:sp>
        <p:nvSpPr>
          <p:cNvPr id="36872" name="Rectangle 8"/>
          <p:cNvSpPr>
            <a:spLocks noChangeArrowheads="1"/>
          </p:cNvSpPr>
          <p:nvPr/>
        </p:nvSpPr>
        <p:spPr bwMode="auto">
          <a:xfrm>
            <a:off x="3832225" y="2362200"/>
            <a:ext cx="1025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times</a:t>
            </a:r>
          </a:p>
        </p:txBody>
      </p:sp>
      <p:sp>
        <p:nvSpPr>
          <p:cNvPr id="36873" name="Rectangle 9"/>
          <p:cNvSpPr>
            <a:spLocks noChangeArrowheads="1"/>
          </p:cNvSpPr>
          <p:nvPr/>
        </p:nvSpPr>
        <p:spPr bwMode="auto">
          <a:xfrm>
            <a:off x="6203950" y="2328863"/>
            <a:ext cx="1174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equals</a:t>
            </a:r>
          </a:p>
        </p:txBody>
      </p:sp>
      <p:sp>
        <p:nvSpPr>
          <p:cNvPr id="36874" name="Rectangle 10"/>
          <p:cNvSpPr>
            <a:spLocks noChangeArrowheads="1"/>
          </p:cNvSpPr>
          <p:nvPr/>
        </p:nvSpPr>
        <p:spPr bwMode="auto">
          <a:xfrm>
            <a:off x="7315200" y="2139950"/>
            <a:ext cx="1828800" cy="822325"/>
          </a:xfrm>
          <a:prstGeom prst="rect">
            <a:avLst/>
          </a:prstGeom>
          <a:solidFill>
            <a:srgbClr val="66FF33">
              <a:alpha val="50195"/>
            </a:srgbClr>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number</a:t>
            </a:r>
          </a:p>
          <a:p>
            <a:pPr eaLnBrk="1" hangingPunct="1"/>
            <a:r>
              <a:rPr lang="en-US" altLang="en-US"/>
              <a:t>of choices</a:t>
            </a:r>
          </a:p>
        </p:txBody>
      </p:sp>
      <p:sp>
        <p:nvSpPr>
          <p:cNvPr id="36875" name="Rectangle 11"/>
          <p:cNvSpPr>
            <a:spLocks noChangeArrowheads="1"/>
          </p:cNvSpPr>
          <p:nvPr/>
        </p:nvSpPr>
        <p:spPr bwMode="auto">
          <a:xfrm>
            <a:off x="457200" y="3355975"/>
            <a:ext cx="7886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2	   </a:t>
            </a:r>
            <a:r>
              <a:rPr lang="en-US" altLang="en-US">
                <a:sym typeface="Symbol" pitchFamily="18" charset="2"/>
              </a:rPr>
              <a:t></a:t>
            </a:r>
            <a:r>
              <a:rPr lang="en-US" altLang="en-US"/>
              <a:t> 		5 	 </a:t>
            </a:r>
            <a:r>
              <a:rPr lang="en-US" altLang="en-US">
                <a:sym typeface="Symbol" pitchFamily="18" charset="2"/>
              </a:rPr>
              <a:t></a:t>
            </a:r>
            <a:r>
              <a:rPr lang="en-US" altLang="en-US"/>
              <a:t> 	   3 	      = 	30</a:t>
            </a:r>
          </a:p>
        </p:txBody>
      </p:sp>
      <p:sp>
        <p:nvSpPr>
          <p:cNvPr id="36876" name="Rectangle 12"/>
          <p:cNvSpPr>
            <a:spLocks noChangeArrowheads="1"/>
          </p:cNvSpPr>
          <p:nvPr/>
        </p:nvSpPr>
        <p:spPr bwMode="auto">
          <a:xfrm>
            <a:off x="609600" y="4419600"/>
            <a:ext cx="4600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There are 30 parfait choices.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dissolve">
                                      <p:cBhvr>
                                        <p:cTn id="7" dur="500"/>
                                        <p:tgtEl>
                                          <p:spTgt spid="3686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6869"/>
                                        </p:tgtEl>
                                        <p:attrNameLst>
                                          <p:attrName>style.visibility</p:attrName>
                                        </p:attrNameLst>
                                      </p:cBhvr>
                                      <p:to>
                                        <p:strVal val="visible"/>
                                      </p:to>
                                    </p:set>
                                    <p:animEffect transition="in" filter="dissolve">
                                      <p:cBhvr>
                                        <p:cTn id="10" dur="500"/>
                                        <p:tgtEl>
                                          <p:spTgt spid="3686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6870"/>
                                        </p:tgtEl>
                                        <p:attrNameLst>
                                          <p:attrName>style.visibility</p:attrName>
                                        </p:attrNameLst>
                                      </p:cBhvr>
                                      <p:to>
                                        <p:strVal val="visible"/>
                                      </p:to>
                                    </p:set>
                                    <p:animEffect transition="in" filter="dissolve">
                                      <p:cBhvr>
                                        <p:cTn id="13" dur="500"/>
                                        <p:tgtEl>
                                          <p:spTgt spid="36870"/>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6872"/>
                                        </p:tgtEl>
                                        <p:attrNameLst>
                                          <p:attrName>style.visibility</p:attrName>
                                        </p:attrNameLst>
                                      </p:cBhvr>
                                      <p:to>
                                        <p:strVal val="visible"/>
                                      </p:to>
                                    </p:set>
                                    <p:animEffect transition="in" filter="dissolve">
                                      <p:cBhvr>
                                        <p:cTn id="16" dur="500"/>
                                        <p:tgtEl>
                                          <p:spTgt spid="36872"/>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6871"/>
                                        </p:tgtEl>
                                        <p:attrNameLst>
                                          <p:attrName>style.visibility</p:attrName>
                                        </p:attrNameLst>
                                      </p:cBhvr>
                                      <p:to>
                                        <p:strVal val="visible"/>
                                      </p:to>
                                    </p:set>
                                    <p:animEffect transition="in" filter="dissolve">
                                      <p:cBhvr>
                                        <p:cTn id="19" dur="500"/>
                                        <p:tgtEl>
                                          <p:spTgt spid="36871"/>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36873"/>
                                        </p:tgtEl>
                                        <p:attrNameLst>
                                          <p:attrName>style.visibility</p:attrName>
                                        </p:attrNameLst>
                                      </p:cBhvr>
                                      <p:to>
                                        <p:strVal val="visible"/>
                                      </p:to>
                                    </p:set>
                                    <p:animEffect transition="in" filter="dissolve">
                                      <p:cBhvr>
                                        <p:cTn id="22" dur="500"/>
                                        <p:tgtEl>
                                          <p:spTgt spid="36873"/>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6874"/>
                                        </p:tgtEl>
                                        <p:attrNameLst>
                                          <p:attrName>style.visibility</p:attrName>
                                        </p:attrNameLst>
                                      </p:cBhvr>
                                      <p:to>
                                        <p:strVal val="visible"/>
                                      </p:to>
                                    </p:set>
                                    <p:animEffect transition="in" filter="dissolve">
                                      <p:cBhvr>
                                        <p:cTn id="25" dur="500"/>
                                        <p:tgtEl>
                                          <p:spTgt spid="3687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36875"/>
                                        </p:tgtEl>
                                        <p:attrNameLst>
                                          <p:attrName>style.visibility</p:attrName>
                                        </p:attrNameLst>
                                      </p:cBhvr>
                                      <p:to>
                                        <p:strVal val="visible"/>
                                      </p:to>
                                    </p:set>
                                    <p:animEffect transition="in" filter="dissolve">
                                      <p:cBhvr>
                                        <p:cTn id="30" dur="500"/>
                                        <p:tgtEl>
                                          <p:spTgt spid="3687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36876"/>
                                        </p:tgtEl>
                                        <p:attrNameLst>
                                          <p:attrName>style.visibility</p:attrName>
                                        </p:attrNameLst>
                                      </p:cBhvr>
                                      <p:to>
                                        <p:strVal val="visible"/>
                                      </p:to>
                                    </p:set>
                                    <p:animEffect transition="in" filter="dissolve">
                                      <p:cBhvr>
                                        <p:cTn id="35" dur="500"/>
                                        <p:tgtEl>
                                          <p:spTgt spid="36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animBg="1"/>
      <p:bldP spid="36869" grpId="0"/>
      <p:bldP spid="36870" grpId="0" animBg="1"/>
      <p:bldP spid="36871" grpId="0" animBg="1"/>
      <p:bldP spid="36872" grpId="0"/>
      <p:bldP spid="36873" grpId="0"/>
      <p:bldP spid="36874" grpId="0" animBg="1"/>
      <p:bldP spid="36875" grpId="0"/>
      <p:bldP spid="3687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9906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1B: Using the Fundamental Counting Principle</a:t>
            </a:r>
          </a:p>
        </p:txBody>
      </p:sp>
      <p:sp>
        <p:nvSpPr>
          <p:cNvPr id="10243" name="Rectangle 3"/>
          <p:cNvSpPr>
            <a:spLocks noChangeArrowheads="1"/>
          </p:cNvSpPr>
          <p:nvPr/>
        </p:nvSpPr>
        <p:spPr bwMode="auto">
          <a:xfrm>
            <a:off x="304800" y="1770063"/>
            <a:ext cx="8458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 password for a site consists of 4 digits followed by 2 letters. The letters </a:t>
            </a:r>
            <a:r>
              <a:rPr lang="en-US" altLang="en-US" b="1" i="1"/>
              <a:t>A </a:t>
            </a:r>
            <a:r>
              <a:rPr lang="en-US" altLang="en-US" b="1"/>
              <a:t>and </a:t>
            </a:r>
            <a:r>
              <a:rPr lang="en-US" altLang="en-US" b="1" i="1"/>
              <a:t>Z </a:t>
            </a:r>
            <a:r>
              <a:rPr lang="en-US" altLang="en-US" b="1"/>
              <a:t>are not used, and each digit or letter many be used more than once. How many unique passwords are possible?</a:t>
            </a:r>
          </a:p>
        </p:txBody>
      </p:sp>
      <p:sp>
        <p:nvSpPr>
          <p:cNvPr id="38916" name="Rectangle 4"/>
          <p:cNvSpPr>
            <a:spLocks noChangeArrowheads="1"/>
          </p:cNvSpPr>
          <p:nvPr/>
        </p:nvSpPr>
        <p:spPr bwMode="auto">
          <a:xfrm>
            <a:off x="609600" y="3916363"/>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3366FF"/>
                </a:solidFill>
              </a:rPr>
              <a:t>digit 	 digit 	  digit   digit   letter  letter</a:t>
            </a:r>
          </a:p>
        </p:txBody>
      </p:sp>
      <p:sp>
        <p:nvSpPr>
          <p:cNvPr id="38917" name="Rectangle 5"/>
          <p:cNvSpPr>
            <a:spLocks noChangeArrowheads="1"/>
          </p:cNvSpPr>
          <p:nvPr/>
        </p:nvSpPr>
        <p:spPr bwMode="auto">
          <a:xfrm>
            <a:off x="712788" y="4300538"/>
            <a:ext cx="8083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10  </a:t>
            </a:r>
            <a:r>
              <a:rPr lang="en-US" altLang="en-US">
                <a:sym typeface="Symbol" pitchFamily="18" charset="2"/>
              </a:rPr>
              <a:t></a:t>
            </a:r>
            <a:r>
              <a:rPr lang="en-US" altLang="en-US"/>
              <a:t>  10  </a:t>
            </a:r>
            <a:r>
              <a:rPr lang="en-US" altLang="en-US">
                <a:sym typeface="Symbol" pitchFamily="18" charset="2"/>
              </a:rPr>
              <a:t></a:t>
            </a:r>
            <a:r>
              <a:rPr lang="en-US" altLang="en-US"/>
              <a:t>  10 </a:t>
            </a:r>
            <a:r>
              <a:rPr lang="en-US" altLang="en-US">
                <a:sym typeface="Symbol" pitchFamily="18" charset="2"/>
              </a:rPr>
              <a:t></a:t>
            </a:r>
            <a:r>
              <a:rPr lang="en-US" altLang="en-US"/>
              <a:t>    10  </a:t>
            </a:r>
            <a:r>
              <a:rPr lang="en-US" altLang="en-US">
                <a:sym typeface="Symbol" pitchFamily="18" charset="2"/>
              </a:rPr>
              <a:t></a:t>
            </a:r>
            <a:r>
              <a:rPr lang="en-US" altLang="en-US"/>
              <a:t>   24  </a:t>
            </a:r>
            <a:r>
              <a:rPr lang="en-US" altLang="en-US">
                <a:sym typeface="Symbol" pitchFamily="18" charset="2"/>
              </a:rPr>
              <a:t></a:t>
            </a:r>
            <a:r>
              <a:rPr lang="en-US" altLang="en-US"/>
              <a:t>   24  =  5,760,000</a:t>
            </a:r>
          </a:p>
        </p:txBody>
      </p:sp>
      <p:sp>
        <p:nvSpPr>
          <p:cNvPr id="38918" name="Rectangle 6"/>
          <p:cNvSpPr>
            <a:spLocks noChangeArrowheads="1"/>
          </p:cNvSpPr>
          <p:nvPr/>
        </p:nvSpPr>
        <p:spPr bwMode="auto">
          <a:xfrm>
            <a:off x="609600" y="5059363"/>
            <a:ext cx="6510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There are 5,760,000 possible passwords.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dissolve">
                                      <p:cBhvr>
                                        <p:cTn id="7" dur="500"/>
                                        <p:tgtEl>
                                          <p:spTgt spid="389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8917"/>
                                        </p:tgtEl>
                                        <p:attrNameLst>
                                          <p:attrName>style.visibility</p:attrName>
                                        </p:attrNameLst>
                                      </p:cBhvr>
                                      <p:to>
                                        <p:strVal val="visible"/>
                                      </p:to>
                                    </p:set>
                                    <p:animEffect transition="in" filter="dissolve">
                                      <p:cBhvr>
                                        <p:cTn id="12" dur="500"/>
                                        <p:tgtEl>
                                          <p:spTgt spid="389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8918"/>
                                        </p:tgtEl>
                                        <p:attrNameLst>
                                          <p:attrName>style.visibility</p:attrName>
                                        </p:attrNameLst>
                                      </p:cBhvr>
                                      <p:to>
                                        <p:strVal val="visible"/>
                                      </p:to>
                                    </p:set>
                                    <p:animEffect transition="in" filter="dissolve">
                                      <p:cBhvr>
                                        <p:cTn id="17" dur="500"/>
                                        <p:tgtEl>
                                          <p:spTgt spid="389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p:bldP spid="38917" grpId="0"/>
      <p:bldP spid="38918"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940</TotalTime>
  <Words>1351</Words>
  <Application>Microsoft Office PowerPoint</Application>
  <PresentationFormat>On-screen Show (4:3)</PresentationFormat>
  <Paragraphs>185</Paragraphs>
  <Slides>30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Verdana</vt:lpstr>
      <vt:lpstr>Arial</vt:lpstr>
      <vt:lpstr>Arial Black</vt:lpstr>
      <vt:lpstr>Symbol</vt:lpstr>
      <vt:lpstr>Arial MT Bl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120</cp:revision>
  <dcterms:created xsi:type="dcterms:W3CDTF">2002-10-14T18:20:28Z</dcterms:created>
  <dcterms:modified xsi:type="dcterms:W3CDTF">2014-04-28T12:05:07Z</dcterms:modified>
</cp:coreProperties>
</file>