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5" r:id="rId4"/>
    <p:sldId id="266" r:id="rId5"/>
    <p:sldId id="263" r:id="rId6"/>
    <p:sldId id="260" r:id="rId7"/>
    <p:sldId id="261" r:id="rId8"/>
    <p:sldId id="262" r:id="rId9"/>
    <p:sldId id="259" r:id="rId10"/>
    <p:sldId id="264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4E5FF-FD82-4884-A5EB-0593047AE199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C4AC7-16B4-4F1F-9261-78B9C7ADE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705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4E5FF-FD82-4884-A5EB-0593047AE199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C4AC7-16B4-4F1F-9261-78B9C7ADE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412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4E5FF-FD82-4884-A5EB-0593047AE199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C4AC7-16B4-4F1F-9261-78B9C7ADE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537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4E5FF-FD82-4884-A5EB-0593047AE199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C4AC7-16B4-4F1F-9261-78B9C7ADE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17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4E5FF-FD82-4884-A5EB-0593047AE199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C4AC7-16B4-4F1F-9261-78B9C7ADE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109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4E5FF-FD82-4884-A5EB-0593047AE199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C4AC7-16B4-4F1F-9261-78B9C7ADE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761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4E5FF-FD82-4884-A5EB-0593047AE199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C4AC7-16B4-4F1F-9261-78B9C7ADE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598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4E5FF-FD82-4884-A5EB-0593047AE199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C4AC7-16B4-4F1F-9261-78B9C7ADE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746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4E5FF-FD82-4884-A5EB-0593047AE199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C4AC7-16B4-4F1F-9261-78B9C7ADE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70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4E5FF-FD82-4884-A5EB-0593047AE199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C4AC7-16B4-4F1F-9261-78B9C7ADE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19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4E5FF-FD82-4884-A5EB-0593047AE199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C4AC7-16B4-4F1F-9261-78B9C7ADE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982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4E5FF-FD82-4884-A5EB-0593047AE199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C4AC7-16B4-4F1F-9261-78B9C7ADE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237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Inbox 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Page 474 #1-13</a:t>
            </a:r>
          </a:p>
          <a:p>
            <a:r>
              <a:rPr lang="en-US" dirty="0" smtClean="0"/>
              <a:t>On pg. 168 in Interactive Notebook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14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457200" y="1708150"/>
            <a:ext cx="8382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Verdana" pitchFamily="34" charset="0"/>
              </a:rPr>
              <a:t>Rotate </a:t>
            </a:r>
            <a:r>
              <a:rPr lang="el-GR" altLang="en-US" sz="2400" b="1" dirty="0">
                <a:latin typeface="Verdana" pitchFamily="34" charset="0"/>
              </a:rPr>
              <a:t>∆</a:t>
            </a:r>
            <a:r>
              <a:rPr lang="en-US" altLang="en-US" sz="2400" b="1" i="1" dirty="0">
                <a:latin typeface="Verdana" pitchFamily="34" charset="0"/>
              </a:rPr>
              <a:t>RST</a:t>
            </a:r>
            <a:r>
              <a:rPr lang="en-US" altLang="en-US" sz="2400" b="1" dirty="0">
                <a:latin typeface="Verdana" pitchFamily="34" charset="0"/>
              </a:rPr>
              <a:t> with vertices </a:t>
            </a:r>
            <a:r>
              <a:rPr lang="en-US" altLang="en-US" sz="2400" b="1" i="1" dirty="0">
                <a:latin typeface="Verdana" pitchFamily="34" charset="0"/>
              </a:rPr>
              <a:t>R</a:t>
            </a:r>
            <a:r>
              <a:rPr lang="en-US" altLang="en-US" sz="2400" b="1" dirty="0">
                <a:latin typeface="Verdana" pitchFamily="34" charset="0"/>
              </a:rPr>
              <a:t>(–1, 4), </a:t>
            </a:r>
            <a:r>
              <a:rPr lang="en-US" altLang="en-US" sz="2400" b="1" i="1" dirty="0">
                <a:latin typeface="Verdana" pitchFamily="34" charset="0"/>
              </a:rPr>
              <a:t>S</a:t>
            </a:r>
            <a:r>
              <a:rPr lang="en-US" altLang="en-US" sz="2400" b="1" dirty="0">
                <a:latin typeface="Verdana" pitchFamily="34" charset="0"/>
              </a:rPr>
              <a:t>(2, 1), and </a:t>
            </a:r>
            <a:r>
              <a:rPr lang="en-US" altLang="en-US" sz="2400" b="1" i="1" dirty="0">
                <a:latin typeface="Verdana" pitchFamily="34" charset="0"/>
              </a:rPr>
              <a:t>T</a:t>
            </a:r>
            <a:r>
              <a:rPr lang="en-US" altLang="en-US" sz="2400" b="1" dirty="0">
                <a:latin typeface="Verdana" pitchFamily="34" charset="0"/>
              </a:rPr>
              <a:t>(3, –3) about the origin by the given angle.                              </a:t>
            </a:r>
            <a:endParaRPr lang="el-GR" altLang="en-US" sz="2400" b="1" dirty="0">
              <a:latin typeface="Verdana" pitchFamily="34" charset="0"/>
            </a:endParaRPr>
          </a:p>
        </p:txBody>
      </p:sp>
      <p:sp>
        <p:nvSpPr>
          <p:cNvPr id="9" name="Text Box 58"/>
          <p:cNvSpPr txBox="1">
            <a:spLocks noChangeArrowheads="1"/>
          </p:cNvSpPr>
          <p:nvPr/>
        </p:nvSpPr>
        <p:spPr bwMode="auto">
          <a:xfrm>
            <a:off x="486930" y="3048000"/>
            <a:ext cx="93807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latin typeface="Verdana" pitchFamily="34" charset="0"/>
              </a:rPr>
              <a:t>180</a:t>
            </a:r>
            <a:r>
              <a:rPr lang="en-US" altLang="en-US" sz="2400" dirty="0">
                <a:latin typeface="Verdana" pitchFamily="34" charset="0"/>
              </a:rPr>
              <a:t>°</a:t>
            </a:r>
            <a:endParaRPr lang="en-US" altLang="en-US" sz="2400" b="1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21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152400" y="2286000"/>
            <a:ext cx="8610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3550" indent="-4635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dirty="0" smtClean="0"/>
              <a:t>Translate </a:t>
            </a:r>
            <a:r>
              <a:rPr lang="el-GR" altLang="en-US" dirty="0"/>
              <a:t>∆</a:t>
            </a:r>
            <a:r>
              <a:rPr lang="en-US" altLang="en-US" i="1" dirty="0"/>
              <a:t>PQR</a:t>
            </a:r>
            <a:r>
              <a:rPr lang="en-US" altLang="en-US" dirty="0"/>
              <a:t> along the vector &lt;–2, 1&gt; and </a:t>
            </a:r>
            <a:r>
              <a:rPr lang="en-US" altLang="en-US" dirty="0" smtClean="0"/>
              <a:t>then reflect </a:t>
            </a:r>
            <a:r>
              <a:rPr lang="en-US" altLang="en-US" dirty="0"/>
              <a:t>it across the </a:t>
            </a:r>
            <a:r>
              <a:rPr lang="en-US" altLang="en-US" i="1" dirty="0"/>
              <a:t>x</a:t>
            </a:r>
            <a:r>
              <a:rPr lang="en-US" altLang="en-US" dirty="0"/>
              <a:t>-axis. </a:t>
            </a:r>
          </a:p>
        </p:txBody>
      </p:sp>
      <p:sp>
        <p:nvSpPr>
          <p:cNvPr id="6" name="Text Box 40"/>
          <p:cNvSpPr txBox="1">
            <a:spLocks noChangeArrowheads="1"/>
          </p:cNvSpPr>
          <p:nvPr/>
        </p:nvSpPr>
        <p:spPr bwMode="auto">
          <a:xfrm>
            <a:off x="247073" y="1555750"/>
            <a:ext cx="885210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i="1" dirty="0"/>
              <a:t>PQR</a:t>
            </a:r>
            <a:r>
              <a:rPr lang="en-US" altLang="en-US" b="1" dirty="0"/>
              <a:t> has vertices </a:t>
            </a:r>
            <a:r>
              <a:rPr lang="en-US" altLang="en-US" b="1" i="1" dirty="0"/>
              <a:t>P</a:t>
            </a:r>
            <a:r>
              <a:rPr lang="en-US" altLang="en-US" b="1" dirty="0"/>
              <a:t>(5, –2), </a:t>
            </a:r>
            <a:r>
              <a:rPr lang="en-US" altLang="en-US" b="1" i="1" dirty="0"/>
              <a:t>Q</a:t>
            </a:r>
            <a:r>
              <a:rPr lang="en-US" altLang="en-US" b="1" dirty="0"/>
              <a:t>(1, –4), and </a:t>
            </a:r>
            <a:r>
              <a:rPr lang="en-US" altLang="en-US" b="1" i="1" dirty="0"/>
              <a:t>R</a:t>
            </a:r>
            <a:r>
              <a:rPr lang="en-US" altLang="en-US" b="1" dirty="0" smtClean="0"/>
              <a:t>(–</a:t>
            </a:r>
            <a:r>
              <a:rPr lang="en-US" altLang="en-US" b="1" dirty="0"/>
              <a:t>3, 3).</a:t>
            </a:r>
            <a:endParaRPr lang="en-US" altLang="en-US" b="1" i="1" dirty="0"/>
          </a:p>
        </p:txBody>
      </p:sp>
    </p:spTree>
    <p:extLst>
      <p:ext uri="{BB962C8B-B14F-4D97-AF65-F5344CB8AC3E}">
        <p14:creationId xmlns:p14="http://schemas.microsoft.com/office/powerpoint/2010/main" val="90779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Box 20"/>
          <p:cNvSpPr txBox="1">
            <a:spLocks noChangeArrowheads="1"/>
          </p:cNvSpPr>
          <p:nvPr/>
        </p:nvSpPr>
        <p:spPr bwMode="auto">
          <a:xfrm>
            <a:off x="212724" y="2514600"/>
            <a:ext cx="855027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3550" indent="-4635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dirty="0" smtClean="0"/>
              <a:t>Reflect </a:t>
            </a:r>
            <a:r>
              <a:rPr lang="el-GR" altLang="en-US" dirty="0"/>
              <a:t>∆</a:t>
            </a:r>
            <a:r>
              <a:rPr lang="en-US" altLang="en-US" i="1" dirty="0"/>
              <a:t>PQR</a:t>
            </a:r>
            <a:r>
              <a:rPr lang="en-US" altLang="en-US" dirty="0"/>
              <a:t> across the line </a:t>
            </a:r>
            <a:r>
              <a:rPr lang="en-US" altLang="en-US" i="1" dirty="0"/>
              <a:t>y</a:t>
            </a:r>
            <a:r>
              <a:rPr lang="en-US" altLang="en-US" dirty="0"/>
              <a:t> = </a:t>
            </a:r>
            <a:r>
              <a:rPr lang="en-US" altLang="en-US" i="1" dirty="0"/>
              <a:t>x</a:t>
            </a:r>
            <a:r>
              <a:rPr lang="en-US" altLang="en-US" dirty="0"/>
              <a:t> and then rotate it 90° about the origin.</a:t>
            </a:r>
          </a:p>
        </p:txBody>
      </p:sp>
      <p:sp>
        <p:nvSpPr>
          <p:cNvPr id="6" name="Text Box 40"/>
          <p:cNvSpPr txBox="1">
            <a:spLocks noChangeArrowheads="1"/>
          </p:cNvSpPr>
          <p:nvPr/>
        </p:nvSpPr>
        <p:spPr bwMode="auto">
          <a:xfrm>
            <a:off x="228600" y="1555750"/>
            <a:ext cx="875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i="1" dirty="0"/>
              <a:t>PQR</a:t>
            </a:r>
            <a:r>
              <a:rPr lang="en-US" altLang="en-US" b="1" dirty="0"/>
              <a:t> has vertices </a:t>
            </a:r>
            <a:r>
              <a:rPr lang="en-US" altLang="en-US" b="1" i="1" dirty="0"/>
              <a:t>P</a:t>
            </a:r>
            <a:r>
              <a:rPr lang="en-US" altLang="en-US" b="1" dirty="0"/>
              <a:t>(5, –2), </a:t>
            </a:r>
            <a:r>
              <a:rPr lang="en-US" altLang="en-US" b="1" i="1" dirty="0"/>
              <a:t>Q</a:t>
            </a:r>
            <a:r>
              <a:rPr lang="en-US" altLang="en-US" b="1" dirty="0"/>
              <a:t>(1, –4), and </a:t>
            </a:r>
            <a:r>
              <a:rPr lang="en-US" altLang="en-US" b="1" i="1" dirty="0"/>
              <a:t>P</a:t>
            </a:r>
            <a:r>
              <a:rPr lang="en-US" altLang="en-US" b="1" dirty="0"/>
              <a:t>(–3, 3).</a:t>
            </a:r>
            <a:endParaRPr lang="en-US" altLang="en-US" b="1" i="1" dirty="0"/>
          </a:p>
        </p:txBody>
      </p:sp>
    </p:spTree>
    <p:extLst>
      <p:ext uri="{BB962C8B-B14F-4D97-AF65-F5344CB8AC3E}">
        <p14:creationId xmlns:p14="http://schemas.microsoft.com/office/powerpoint/2010/main" val="199563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04800" y="1479550"/>
            <a:ext cx="8610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Describe the symmetry of each figure. Draw any lines of symmetry. Give the angle and the order of any rotational symmetry.</a:t>
            </a: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114675"/>
            <a:ext cx="1314450" cy="130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317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57200" y="1539875"/>
            <a:ext cx="8382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Tell whether each figure has plane symmetry, symmetry about an axis, or neither.</a:t>
            </a:r>
          </a:p>
        </p:txBody>
      </p:sp>
      <p:pic>
        <p:nvPicPr>
          <p:cNvPr id="5" name="Picture 3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667000"/>
            <a:ext cx="1631950" cy="178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143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Copy the given figure and use it to create a tessellation.</a:t>
            </a:r>
            <a:endParaRPr lang="en-US" altLang="en-US" b="1" dirty="0" smtClean="0"/>
          </a:p>
          <a:p>
            <a:endParaRPr lang="en-US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873" y="3228975"/>
            <a:ext cx="1453627" cy="134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186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Classify the tessellation as regular, </a:t>
            </a:r>
            <a:r>
              <a:rPr lang="en-US" altLang="en-US" dirty="0" err="1" smtClean="0"/>
              <a:t>semiregular</a:t>
            </a:r>
            <a:r>
              <a:rPr lang="en-US" altLang="en-US" dirty="0" smtClean="0"/>
              <a:t>, or neither.</a:t>
            </a:r>
            <a:endParaRPr lang="en-US" altLang="en-US" b="1" dirty="0" smtClean="0"/>
          </a:p>
          <a:p>
            <a:endParaRPr lang="en-US" dirty="0"/>
          </a:p>
        </p:txBody>
      </p:sp>
      <p:grpSp>
        <p:nvGrpSpPr>
          <p:cNvPr id="4" name="Group 33"/>
          <p:cNvGrpSpPr>
            <a:grpSpLocks/>
          </p:cNvGrpSpPr>
          <p:nvPr/>
        </p:nvGrpSpPr>
        <p:grpSpPr bwMode="auto">
          <a:xfrm>
            <a:off x="3048000" y="3048001"/>
            <a:ext cx="2266950" cy="2243138"/>
            <a:chOff x="2028" y="1440"/>
            <a:chExt cx="1428" cy="1413"/>
          </a:xfrm>
        </p:grpSpPr>
        <p:pic>
          <p:nvPicPr>
            <p:cNvPr id="5" name="Picture 28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28" y="1440"/>
              <a:ext cx="1428" cy="1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 Box 30"/>
            <p:cNvSpPr txBox="1">
              <a:spLocks noChangeArrowheads="1"/>
            </p:cNvSpPr>
            <p:nvPr/>
          </p:nvSpPr>
          <p:spPr bwMode="auto">
            <a:xfrm>
              <a:off x="2199" y="2562"/>
              <a:ext cx="11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641512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Page 498 #1-15</a:t>
            </a:r>
          </a:p>
          <a:p>
            <a:r>
              <a:rPr lang="en-US" dirty="0" smtClean="0"/>
              <a:t>On pg. 169 in Interactive </a:t>
            </a:r>
            <a:r>
              <a:rPr lang="en-US" dirty="0" err="1" smtClean="0"/>
              <a:t>Notbook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02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57200" y="1768475"/>
            <a:ext cx="8382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/>
              <a:t>Translate the figure with the given vertices along the given vector.</a:t>
            </a:r>
          </a:p>
        </p:txBody>
      </p:sp>
      <p:sp>
        <p:nvSpPr>
          <p:cNvPr id="5" name="Text Box 42"/>
          <p:cNvSpPr txBox="1">
            <a:spLocks noChangeArrowheads="1"/>
          </p:cNvSpPr>
          <p:nvPr/>
        </p:nvSpPr>
        <p:spPr bwMode="auto">
          <a:xfrm>
            <a:off x="420255" y="2667000"/>
            <a:ext cx="574227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 i="1" dirty="0" smtClean="0"/>
              <a:t>G</a:t>
            </a:r>
            <a:r>
              <a:rPr lang="en-US" altLang="en-US" b="0" dirty="0" smtClean="0"/>
              <a:t>(8</a:t>
            </a:r>
            <a:r>
              <a:rPr lang="en-US" altLang="en-US" b="0" dirty="0"/>
              <a:t>, 2), </a:t>
            </a:r>
            <a:r>
              <a:rPr lang="en-US" altLang="en-US" b="0" i="1" dirty="0"/>
              <a:t>H</a:t>
            </a:r>
            <a:r>
              <a:rPr lang="en-US" altLang="en-US" b="0" dirty="0"/>
              <a:t>(–4, 5), </a:t>
            </a:r>
            <a:r>
              <a:rPr lang="en-US" altLang="en-US" b="0" i="1" dirty="0"/>
              <a:t>I</a:t>
            </a:r>
            <a:r>
              <a:rPr lang="en-US" altLang="en-US" b="0" dirty="0"/>
              <a:t>(3,–1); &lt;–2, 0&gt;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8369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57200" y="1768475"/>
            <a:ext cx="8382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/>
              <a:t>Translate the figure with the given vertices along the given vector.</a:t>
            </a:r>
          </a:p>
        </p:txBody>
      </p: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457200" y="2895600"/>
            <a:ext cx="750397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0" i="1" dirty="0" smtClean="0"/>
              <a:t>S</a:t>
            </a:r>
            <a:r>
              <a:rPr lang="en-US" altLang="en-US" b="0" dirty="0" smtClean="0"/>
              <a:t>(0</a:t>
            </a:r>
            <a:r>
              <a:rPr lang="en-US" altLang="en-US" b="0" dirty="0"/>
              <a:t>, –7), </a:t>
            </a:r>
            <a:r>
              <a:rPr lang="en-US" altLang="en-US" b="0" i="1" dirty="0"/>
              <a:t>T</a:t>
            </a:r>
            <a:r>
              <a:rPr lang="en-US" altLang="en-US" b="0" dirty="0"/>
              <a:t>(–4, 4), </a:t>
            </a:r>
            <a:r>
              <a:rPr lang="en-US" altLang="en-US" b="0" i="1" dirty="0"/>
              <a:t>U</a:t>
            </a:r>
            <a:r>
              <a:rPr lang="en-US" altLang="en-US" b="0" dirty="0"/>
              <a:t>(–5, 2), </a:t>
            </a:r>
            <a:r>
              <a:rPr lang="en-US" altLang="en-US" b="0" i="1" dirty="0"/>
              <a:t>V</a:t>
            </a:r>
            <a:r>
              <a:rPr lang="en-US" altLang="en-US" b="0" dirty="0"/>
              <a:t>(8, 1); &lt;–4, 5&gt;</a:t>
            </a:r>
            <a:r>
              <a:rPr lang="en-US" altLang="en-US" b="0" i="1" dirty="0"/>
              <a:t> 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1771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25"/>
          <p:cNvSpPr>
            <a:spLocks noChangeArrowheads="1"/>
          </p:cNvSpPr>
          <p:nvPr/>
        </p:nvSpPr>
        <p:spPr bwMode="auto">
          <a:xfrm>
            <a:off x="304800" y="1600200"/>
            <a:ext cx="8229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latin typeface="Verdana" pitchFamily="34" charset="0"/>
              </a:rPr>
              <a:t>Find </a:t>
            </a:r>
            <a:r>
              <a:rPr lang="en-US" altLang="en-US" sz="2400" dirty="0">
                <a:latin typeface="Verdana" pitchFamily="34" charset="0"/>
              </a:rPr>
              <a:t>the coordinates of the image of </a:t>
            </a:r>
            <a:r>
              <a:rPr lang="en-US" altLang="en-US" sz="2400" i="1" dirty="0">
                <a:latin typeface="Verdana" pitchFamily="34" charset="0"/>
              </a:rPr>
              <a:t>F</a:t>
            </a:r>
            <a:r>
              <a:rPr lang="en-US" altLang="en-US" sz="2400" dirty="0">
                <a:latin typeface="Verdana" pitchFamily="34" charset="0"/>
              </a:rPr>
              <a:t>(2, 7) after the translation (</a:t>
            </a:r>
            <a:r>
              <a:rPr lang="en-US" altLang="en-US" sz="2400" i="1" dirty="0">
                <a:latin typeface="Verdana" pitchFamily="34" charset="0"/>
              </a:rPr>
              <a:t>x</a:t>
            </a:r>
            <a:r>
              <a:rPr lang="en-US" altLang="en-US" sz="2400" dirty="0">
                <a:latin typeface="Verdana" pitchFamily="34" charset="0"/>
              </a:rPr>
              <a:t>, </a:t>
            </a:r>
            <a:r>
              <a:rPr lang="en-US" altLang="en-US" sz="2400" i="1" dirty="0">
                <a:latin typeface="Verdana" pitchFamily="34" charset="0"/>
              </a:rPr>
              <a:t>y</a:t>
            </a:r>
            <a:r>
              <a:rPr lang="en-US" altLang="en-US" sz="2400" dirty="0">
                <a:latin typeface="Verdana" pitchFamily="34" charset="0"/>
              </a:rPr>
              <a:t>) </a:t>
            </a:r>
            <a:r>
              <a:rPr lang="en-US" altLang="en-US" sz="2400" dirty="0">
                <a:latin typeface="Verdana" pitchFamily="34" charset="0"/>
                <a:sym typeface="Symbol" pitchFamily="18" charset="2"/>
              </a:rPr>
              <a:t></a:t>
            </a:r>
            <a:r>
              <a:rPr lang="en-US" altLang="en-US" sz="2400" dirty="0">
                <a:latin typeface="Verdana" pitchFamily="34" charset="0"/>
              </a:rPr>
              <a:t> (</a:t>
            </a:r>
            <a:r>
              <a:rPr lang="en-US" altLang="en-US" sz="2400" i="1" dirty="0">
                <a:latin typeface="Verdana" pitchFamily="34" charset="0"/>
              </a:rPr>
              <a:t>x </a:t>
            </a:r>
            <a:r>
              <a:rPr lang="en-US" altLang="en-US" sz="2400" dirty="0">
                <a:latin typeface="Verdana" pitchFamily="34" charset="0"/>
              </a:rPr>
              <a:t>+ 5, </a:t>
            </a:r>
            <a:r>
              <a:rPr lang="en-US" altLang="en-US" sz="2400" i="1" dirty="0">
                <a:latin typeface="Verdana" pitchFamily="34" charset="0"/>
              </a:rPr>
              <a:t>y</a:t>
            </a:r>
            <a:r>
              <a:rPr lang="en-US" altLang="en-US" sz="2400" dirty="0">
                <a:latin typeface="Verdana" pitchFamily="34" charset="0"/>
              </a:rPr>
              <a:t> – 6).</a:t>
            </a:r>
          </a:p>
        </p:txBody>
      </p:sp>
    </p:spTree>
    <p:extLst>
      <p:ext uri="{BB962C8B-B14F-4D97-AF65-F5344CB8AC3E}">
        <p14:creationId xmlns:p14="http://schemas.microsoft.com/office/powerpoint/2010/main" val="329636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57200" y="1443464"/>
            <a:ext cx="8382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/>
              <a:t>Reflect the figure with the given </a:t>
            </a:r>
            <a:r>
              <a:rPr lang="en-US" altLang="en-US" b="1" dirty="0" smtClean="0"/>
              <a:t>vertices across </a:t>
            </a:r>
            <a:r>
              <a:rPr lang="en-US" altLang="en-US" b="1" dirty="0"/>
              <a:t>the given line.</a:t>
            </a:r>
          </a:p>
        </p:txBody>
      </p:sp>
      <p:sp>
        <p:nvSpPr>
          <p:cNvPr id="5" name="Text Box 42"/>
          <p:cNvSpPr txBox="1">
            <a:spLocks noChangeArrowheads="1"/>
          </p:cNvSpPr>
          <p:nvPr/>
        </p:nvSpPr>
        <p:spPr bwMode="auto">
          <a:xfrm>
            <a:off x="509588" y="2438400"/>
            <a:ext cx="530145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 dirty="0" smtClean="0"/>
              <a:t>A</a:t>
            </a:r>
            <a:r>
              <a:rPr lang="en-US" altLang="en-US" dirty="0" smtClean="0"/>
              <a:t>(2</a:t>
            </a:r>
            <a:r>
              <a:rPr lang="en-US" altLang="en-US" dirty="0"/>
              <a:t>, 3), </a:t>
            </a:r>
            <a:r>
              <a:rPr lang="en-US" altLang="en-US" i="1" dirty="0"/>
              <a:t>B</a:t>
            </a:r>
            <a:r>
              <a:rPr lang="en-US" altLang="en-US" dirty="0"/>
              <a:t>(–1, 5), </a:t>
            </a:r>
            <a:r>
              <a:rPr lang="en-US" altLang="en-US" i="1" dirty="0"/>
              <a:t>C</a:t>
            </a:r>
            <a:r>
              <a:rPr lang="en-US" altLang="en-US" dirty="0"/>
              <a:t>(4,–1); </a:t>
            </a:r>
            <a:r>
              <a:rPr lang="en-US" altLang="en-US" i="1" dirty="0"/>
              <a:t>y = x</a:t>
            </a: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401167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57200" y="1447800"/>
            <a:ext cx="8382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/>
              <a:t>Reflect the figure with the given vertices across the given line.</a:t>
            </a:r>
          </a:p>
        </p:txBody>
      </p: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457200" y="2667000"/>
            <a:ext cx="591559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 dirty="0" smtClean="0"/>
              <a:t>U</a:t>
            </a:r>
            <a:r>
              <a:rPr lang="en-US" altLang="en-US" dirty="0"/>
              <a:t>(–8, 2), </a:t>
            </a:r>
            <a:r>
              <a:rPr lang="en-US" altLang="en-US" i="1" dirty="0"/>
              <a:t>V</a:t>
            </a:r>
            <a:r>
              <a:rPr lang="en-US" altLang="en-US" dirty="0"/>
              <a:t>(–3, –1), </a:t>
            </a:r>
            <a:r>
              <a:rPr lang="en-US" altLang="en-US" i="1" dirty="0"/>
              <a:t>W</a:t>
            </a:r>
            <a:r>
              <a:rPr lang="en-US" altLang="en-US" dirty="0"/>
              <a:t>(3, 3); </a:t>
            </a:r>
            <a:r>
              <a:rPr lang="en-US" altLang="en-US" i="1" dirty="0"/>
              <a:t>y</a:t>
            </a:r>
            <a:r>
              <a:rPr lang="en-US" altLang="en-US" dirty="0"/>
              <a:t>-axis </a:t>
            </a: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128508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57200" y="1447800"/>
            <a:ext cx="8382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/>
              <a:t>Reflect the figure with the given vertices across the given line.</a:t>
            </a:r>
          </a:p>
        </p:txBody>
      </p:sp>
      <p:sp>
        <p:nvSpPr>
          <p:cNvPr id="7" name="Text Box 49"/>
          <p:cNvSpPr txBox="1">
            <a:spLocks noChangeArrowheads="1"/>
          </p:cNvSpPr>
          <p:nvPr/>
        </p:nvSpPr>
        <p:spPr bwMode="auto">
          <a:xfrm>
            <a:off x="494579" y="2514600"/>
            <a:ext cx="59813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 dirty="0" smtClean="0"/>
              <a:t>E</a:t>
            </a:r>
            <a:r>
              <a:rPr lang="en-US" altLang="en-US" dirty="0"/>
              <a:t>(–3, –2), </a:t>
            </a:r>
            <a:r>
              <a:rPr lang="en-US" altLang="en-US" i="1" dirty="0"/>
              <a:t>F</a:t>
            </a:r>
            <a:r>
              <a:rPr lang="en-US" altLang="en-US" dirty="0"/>
              <a:t>(6, –4), </a:t>
            </a:r>
            <a:r>
              <a:rPr lang="en-US" altLang="en-US" i="1" dirty="0"/>
              <a:t>G</a:t>
            </a:r>
            <a:r>
              <a:rPr lang="en-US" altLang="en-US" dirty="0"/>
              <a:t>(–2, 1); </a:t>
            </a:r>
            <a:r>
              <a:rPr lang="en-US" altLang="en-US" i="1" dirty="0"/>
              <a:t>x</a:t>
            </a:r>
            <a:r>
              <a:rPr lang="en-US" altLang="en-US" dirty="0"/>
              <a:t>-axis </a:t>
            </a: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325502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457200" y="1708150"/>
            <a:ext cx="8382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Verdana" pitchFamily="34" charset="0"/>
              </a:rPr>
              <a:t>Rotate </a:t>
            </a:r>
            <a:r>
              <a:rPr lang="el-GR" altLang="en-US" sz="2400" b="1" dirty="0">
                <a:latin typeface="Verdana" pitchFamily="34" charset="0"/>
              </a:rPr>
              <a:t>∆</a:t>
            </a:r>
            <a:r>
              <a:rPr lang="en-US" altLang="en-US" sz="2400" b="1" i="1" dirty="0">
                <a:latin typeface="Verdana" pitchFamily="34" charset="0"/>
              </a:rPr>
              <a:t>RST</a:t>
            </a:r>
            <a:r>
              <a:rPr lang="en-US" altLang="en-US" sz="2400" b="1" dirty="0">
                <a:latin typeface="Verdana" pitchFamily="34" charset="0"/>
              </a:rPr>
              <a:t> with vertices </a:t>
            </a:r>
            <a:r>
              <a:rPr lang="en-US" altLang="en-US" sz="2400" b="1" i="1" dirty="0">
                <a:latin typeface="Verdana" pitchFamily="34" charset="0"/>
              </a:rPr>
              <a:t>R</a:t>
            </a:r>
            <a:r>
              <a:rPr lang="en-US" altLang="en-US" sz="2400" b="1" dirty="0">
                <a:latin typeface="Verdana" pitchFamily="34" charset="0"/>
              </a:rPr>
              <a:t>(–1, 4), </a:t>
            </a:r>
            <a:r>
              <a:rPr lang="en-US" altLang="en-US" sz="2400" b="1" i="1" dirty="0">
                <a:latin typeface="Verdana" pitchFamily="34" charset="0"/>
              </a:rPr>
              <a:t>S</a:t>
            </a:r>
            <a:r>
              <a:rPr lang="en-US" altLang="en-US" sz="2400" b="1" dirty="0">
                <a:latin typeface="Verdana" pitchFamily="34" charset="0"/>
              </a:rPr>
              <a:t>(2, 1), and </a:t>
            </a:r>
            <a:r>
              <a:rPr lang="en-US" altLang="en-US" sz="2400" b="1" i="1" dirty="0">
                <a:latin typeface="Verdana" pitchFamily="34" charset="0"/>
              </a:rPr>
              <a:t>T</a:t>
            </a:r>
            <a:r>
              <a:rPr lang="en-US" altLang="en-US" sz="2400" b="1" dirty="0">
                <a:latin typeface="Verdana" pitchFamily="34" charset="0"/>
              </a:rPr>
              <a:t>(3, –3) about the origin by the given angle.                              </a:t>
            </a:r>
            <a:endParaRPr lang="el-GR" altLang="en-US" sz="2400" b="1" dirty="0">
              <a:latin typeface="Verdana" pitchFamily="34" charset="0"/>
            </a:endParaRPr>
          </a:p>
        </p:txBody>
      </p:sp>
      <p:sp>
        <p:nvSpPr>
          <p:cNvPr id="8" name="Text Box 56"/>
          <p:cNvSpPr txBox="1">
            <a:spLocks noChangeArrowheads="1"/>
          </p:cNvSpPr>
          <p:nvPr/>
        </p:nvSpPr>
        <p:spPr bwMode="auto">
          <a:xfrm>
            <a:off x="457200" y="3124200"/>
            <a:ext cx="74251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latin typeface="Verdana" pitchFamily="34" charset="0"/>
              </a:rPr>
              <a:t>90</a:t>
            </a:r>
            <a:r>
              <a:rPr lang="en-US" altLang="en-US" sz="2400" dirty="0">
                <a:latin typeface="Verdana" pitchFamily="34" charset="0"/>
              </a:rPr>
              <a:t>°</a:t>
            </a:r>
            <a:endParaRPr lang="en-US" altLang="en-US" sz="2400" b="1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546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416</Words>
  <Application>Microsoft Office PowerPoint</Application>
  <PresentationFormat>On-screen Show (4:3)</PresentationFormat>
  <Paragraphs>29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Inbox Task</vt:lpstr>
      <vt:lpstr>Classwork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DeKalb County School System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Trenton Murphey</dc:creator>
  <cp:lastModifiedBy>Trenton Murphey</cp:lastModifiedBy>
  <cp:revision>10</cp:revision>
  <dcterms:created xsi:type="dcterms:W3CDTF">2013-12-05T12:38:29Z</dcterms:created>
  <dcterms:modified xsi:type="dcterms:W3CDTF">2013-12-05T20:14:58Z</dcterms:modified>
</cp:coreProperties>
</file>