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handoutMasterIdLst>
    <p:handoutMasterId r:id="rId25"/>
  </p:handoutMasterIdLst>
  <p:sldIdLst>
    <p:sldId id="269" r:id="rId2"/>
    <p:sldId id="293" r:id="rId3"/>
    <p:sldId id="292" r:id="rId4"/>
    <p:sldId id="294" r:id="rId5"/>
    <p:sldId id="330" r:id="rId6"/>
    <p:sldId id="331" r:id="rId7"/>
    <p:sldId id="332" r:id="rId8"/>
    <p:sldId id="333" r:id="rId9"/>
    <p:sldId id="334" r:id="rId10"/>
    <p:sldId id="335" r:id="rId11"/>
    <p:sldId id="336" r:id="rId12"/>
    <p:sldId id="337" r:id="rId13"/>
    <p:sldId id="338" r:id="rId14"/>
    <p:sldId id="339" r:id="rId15"/>
    <p:sldId id="340" r:id="rId16"/>
    <p:sldId id="341" r:id="rId17"/>
    <p:sldId id="342" r:id="rId18"/>
    <p:sldId id="343" r:id="rId19"/>
    <p:sldId id="344" r:id="rId20"/>
    <p:sldId id="347" r:id="rId21"/>
    <p:sldId id="345" r:id="rId22"/>
    <p:sldId id="346" r:id="rId23"/>
  </p:sldIdLst>
  <p:sldSz cx="9144000" cy="6858000" type="screen4x3"/>
  <p:notesSz cx="6858000" cy="9144000"/>
  <p:defaultTextStyle>
    <a:defPPr>
      <a:defRPr lang="en-US"/>
    </a:defPPr>
    <a:lvl1pPr algn="l" rtl="0" eaLnBrk="0" fontAlgn="base" hangingPunct="0">
      <a:spcBef>
        <a:spcPct val="50000"/>
      </a:spcBef>
      <a:spcAft>
        <a:spcPct val="0"/>
      </a:spcAft>
      <a:defRPr b="1" kern="1200">
        <a:solidFill>
          <a:schemeClr val="tx1"/>
        </a:solidFill>
        <a:latin typeface="Verdana" pitchFamily="34" charset="0"/>
        <a:ea typeface="+mn-ea"/>
        <a:cs typeface="Arial" charset="0"/>
      </a:defRPr>
    </a:lvl1pPr>
    <a:lvl2pPr marL="457200" algn="l" rtl="0" eaLnBrk="0" fontAlgn="base" hangingPunct="0">
      <a:spcBef>
        <a:spcPct val="50000"/>
      </a:spcBef>
      <a:spcAft>
        <a:spcPct val="0"/>
      </a:spcAft>
      <a:defRPr b="1" kern="1200">
        <a:solidFill>
          <a:schemeClr val="tx1"/>
        </a:solidFill>
        <a:latin typeface="Verdana" pitchFamily="34" charset="0"/>
        <a:ea typeface="+mn-ea"/>
        <a:cs typeface="Arial" charset="0"/>
      </a:defRPr>
    </a:lvl2pPr>
    <a:lvl3pPr marL="914400" algn="l" rtl="0" eaLnBrk="0" fontAlgn="base" hangingPunct="0">
      <a:spcBef>
        <a:spcPct val="50000"/>
      </a:spcBef>
      <a:spcAft>
        <a:spcPct val="0"/>
      </a:spcAft>
      <a:defRPr b="1" kern="1200">
        <a:solidFill>
          <a:schemeClr val="tx1"/>
        </a:solidFill>
        <a:latin typeface="Verdana" pitchFamily="34" charset="0"/>
        <a:ea typeface="+mn-ea"/>
        <a:cs typeface="Arial" charset="0"/>
      </a:defRPr>
    </a:lvl3pPr>
    <a:lvl4pPr marL="1371600" algn="l" rtl="0" eaLnBrk="0" fontAlgn="base" hangingPunct="0">
      <a:spcBef>
        <a:spcPct val="50000"/>
      </a:spcBef>
      <a:spcAft>
        <a:spcPct val="0"/>
      </a:spcAft>
      <a:defRPr b="1" kern="1200">
        <a:solidFill>
          <a:schemeClr val="tx1"/>
        </a:solidFill>
        <a:latin typeface="Verdana" pitchFamily="34" charset="0"/>
        <a:ea typeface="+mn-ea"/>
        <a:cs typeface="Arial" charset="0"/>
      </a:defRPr>
    </a:lvl4pPr>
    <a:lvl5pPr marL="1828800" algn="l" rtl="0" eaLnBrk="0" fontAlgn="base" hangingPunct="0">
      <a:spcBef>
        <a:spcPct val="50000"/>
      </a:spcBef>
      <a:spcAft>
        <a:spcPct val="0"/>
      </a:spcAft>
      <a:defRPr b="1" kern="1200">
        <a:solidFill>
          <a:schemeClr val="tx1"/>
        </a:solidFill>
        <a:latin typeface="Verdana" pitchFamily="34" charset="0"/>
        <a:ea typeface="+mn-ea"/>
        <a:cs typeface="Arial" charset="0"/>
      </a:defRPr>
    </a:lvl5pPr>
    <a:lvl6pPr marL="2286000" algn="l" defTabSz="914400" rtl="0" eaLnBrk="1" latinLnBrk="0" hangingPunct="1">
      <a:defRPr b="1" kern="1200">
        <a:solidFill>
          <a:schemeClr val="tx1"/>
        </a:solidFill>
        <a:latin typeface="Verdana" pitchFamily="34" charset="0"/>
        <a:ea typeface="+mn-ea"/>
        <a:cs typeface="Arial" charset="0"/>
      </a:defRPr>
    </a:lvl6pPr>
    <a:lvl7pPr marL="2743200" algn="l" defTabSz="914400" rtl="0" eaLnBrk="1" latinLnBrk="0" hangingPunct="1">
      <a:defRPr b="1" kern="1200">
        <a:solidFill>
          <a:schemeClr val="tx1"/>
        </a:solidFill>
        <a:latin typeface="Verdana" pitchFamily="34" charset="0"/>
        <a:ea typeface="+mn-ea"/>
        <a:cs typeface="Arial" charset="0"/>
      </a:defRPr>
    </a:lvl7pPr>
    <a:lvl8pPr marL="3200400" algn="l" defTabSz="914400" rtl="0" eaLnBrk="1" latinLnBrk="0" hangingPunct="1">
      <a:defRPr b="1" kern="1200">
        <a:solidFill>
          <a:schemeClr val="tx1"/>
        </a:solidFill>
        <a:latin typeface="Verdana" pitchFamily="34" charset="0"/>
        <a:ea typeface="+mn-ea"/>
        <a:cs typeface="Arial" charset="0"/>
      </a:defRPr>
    </a:lvl8pPr>
    <a:lvl9pPr marL="3657600" algn="l" defTabSz="914400" rtl="0" eaLnBrk="1" latinLnBrk="0" hangingPunct="1">
      <a:defRPr b="1"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6600"/>
    <a:srgbClr val="800080"/>
    <a:srgbClr val="CEE1FE"/>
    <a:srgbClr val="4F95FD"/>
    <a:srgbClr val="3333FF"/>
    <a:srgbClr val="00CC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59" autoAdjust="0"/>
    <p:restoredTop sz="94854" autoAdjust="0"/>
  </p:normalViewPr>
  <p:slideViewPr>
    <p:cSldViewPr>
      <p:cViewPr>
        <p:scale>
          <a:sx n="68" d="100"/>
          <a:sy n="68" d="100"/>
        </p:scale>
        <p:origin x="-1170" y="-864"/>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b="0">
                <a:cs typeface="Arial"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b="0">
                <a:cs typeface="Arial" charset="0"/>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b="0">
                <a:cs typeface="Arial"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b="0">
                <a:cs typeface="Arial" charset="0"/>
              </a:defRPr>
            </a:lvl1pPr>
          </a:lstStyle>
          <a:p>
            <a:pPr>
              <a:defRPr/>
            </a:pPr>
            <a:fld id="{91E31B49-CF6E-480C-B992-8DE3358288AB}" type="slidenum">
              <a:rPr lang="en-US"/>
              <a:pPr>
                <a:defRPr/>
              </a:pPr>
              <a:t>‹#›</a:t>
            </a:fld>
            <a:endParaRPr lang="en-US"/>
          </a:p>
        </p:txBody>
      </p:sp>
    </p:spTree>
    <p:extLst>
      <p:ext uri="{BB962C8B-B14F-4D97-AF65-F5344CB8AC3E}">
        <p14:creationId xmlns:p14="http://schemas.microsoft.com/office/powerpoint/2010/main" val="6076820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b="0">
                <a:latin typeface="Times New Roman" pitchFamily="18" charset="0"/>
                <a:cs typeface="Arial"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b="0">
                <a:latin typeface="Times New Roman" pitchFamily="18" charset="0"/>
                <a:cs typeface="Arial" charset="0"/>
              </a:defRPr>
            </a:lvl1pPr>
          </a:lstStyle>
          <a:p>
            <a:pPr>
              <a:defRPr/>
            </a:pPr>
            <a:endParaRPr lang="en-US"/>
          </a:p>
        </p:txBody>
      </p:sp>
      <p:sp>
        <p:nvSpPr>
          <p:cNvPr id="2458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b="0">
                <a:latin typeface="Times New Roman" pitchFamily="18" charset="0"/>
                <a:cs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b="0">
                <a:latin typeface="Times New Roman" pitchFamily="18" charset="0"/>
                <a:cs typeface="Arial" charset="0"/>
              </a:defRPr>
            </a:lvl1pPr>
          </a:lstStyle>
          <a:p>
            <a:pPr>
              <a:defRPr/>
            </a:pPr>
            <a:fld id="{5A2261D5-6084-4030-9A26-321393240AFA}" type="slidenum">
              <a:rPr lang="en-US"/>
              <a:pPr>
                <a:defRPr/>
              </a:pPr>
              <a:t>‹#›</a:t>
            </a:fld>
            <a:endParaRPr lang="en-US"/>
          </a:p>
        </p:txBody>
      </p:sp>
    </p:spTree>
    <p:extLst>
      <p:ext uri="{BB962C8B-B14F-4D97-AF65-F5344CB8AC3E}">
        <p14:creationId xmlns:p14="http://schemas.microsoft.com/office/powerpoint/2010/main" val="30888139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F30DAD-1556-4DBA-AE8D-4FC828A87F56}" type="slidenum">
              <a:rPr lang="en-US"/>
              <a:pPr>
                <a:defRPr/>
              </a:pPr>
              <a:t>‹#›</a:t>
            </a:fld>
            <a:endParaRPr lang="en-US"/>
          </a:p>
        </p:txBody>
      </p:sp>
    </p:spTree>
    <p:extLst>
      <p:ext uri="{BB962C8B-B14F-4D97-AF65-F5344CB8AC3E}">
        <p14:creationId xmlns:p14="http://schemas.microsoft.com/office/powerpoint/2010/main" val="48134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333943-9689-4135-908A-A5428582A322}" type="slidenum">
              <a:rPr lang="en-US"/>
              <a:pPr>
                <a:defRPr/>
              </a:pPr>
              <a:t>‹#›</a:t>
            </a:fld>
            <a:endParaRPr lang="en-US"/>
          </a:p>
        </p:txBody>
      </p:sp>
    </p:spTree>
    <p:extLst>
      <p:ext uri="{BB962C8B-B14F-4D97-AF65-F5344CB8AC3E}">
        <p14:creationId xmlns:p14="http://schemas.microsoft.com/office/powerpoint/2010/main" val="3701583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DC214EE-67BC-4439-8E5E-674D7274A90E}" type="slidenum">
              <a:rPr lang="en-US"/>
              <a:pPr>
                <a:defRPr/>
              </a:pPr>
              <a:t>‹#›</a:t>
            </a:fld>
            <a:endParaRPr lang="en-US"/>
          </a:p>
        </p:txBody>
      </p:sp>
    </p:spTree>
    <p:extLst>
      <p:ext uri="{BB962C8B-B14F-4D97-AF65-F5344CB8AC3E}">
        <p14:creationId xmlns:p14="http://schemas.microsoft.com/office/powerpoint/2010/main" val="1855376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51B677-7A05-4C91-9CCD-986E17253D19}" type="slidenum">
              <a:rPr lang="en-US"/>
              <a:pPr>
                <a:defRPr/>
              </a:pPr>
              <a:t>‹#›</a:t>
            </a:fld>
            <a:endParaRPr lang="en-US"/>
          </a:p>
        </p:txBody>
      </p:sp>
    </p:spTree>
    <p:extLst>
      <p:ext uri="{BB962C8B-B14F-4D97-AF65-F5344CB8AC3E}">
        <p14:creationId xmlns:p14="http://schemas.microsoft.com/office/powerpoint/2010/main" val="911107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42C3482-393F-4BE6-AACA-4F8520D04AC0}" type="slidenum">
              <a:rPr lang="en-US"/>
              <a:pPr>
                <a:defRPr/>
              </a:pPr>
              <a:t>‹#›</a:t>
            </a:fld>
            <a:endParaRPr lang="en-US"/>
          </a:p>
        </p:txBody>
      </p:sp>
    </p:spTree>
    <p:extLst>
      <p:ext uri="{BB962C8B-B14F-4D97-AF65-F5344CB8AC3E}">
        <p14:creationId xmlns:p14="http://schemas.microsoft.com/office/powerpoint/2010/main" val="1742226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DB21E5-995C-4310-AC3C-D46B34915F84}" type="slidenum">
              <a:rPr lang="en-US"/>
              <a:pPr>
                <a:defRPr/>
              </a:pPr>
              <a:t>‹#›</a:t>
            </a:fld>
            <a:endParaRPr lang="en-US"/>
          </a:p>
        </p:txBody>
      </p:sp>
    </p:spTree>
    <p:extLst>
      <p:ext uri="{BB962C8B-B14F-4D97-AF65-F5344CB8AC3E}">
        <p14:creationId xmlns:p14="http://schemas.microsoft.com/office/powerpoint/2010/main" val="3010184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18728FB-AEB6-412B-8660-C513F684E122}" type="slidenum">
              <a:rPr lang="en-US"/>
              <a:pPr>
                <a:defRPr/>
              </a:pPr>
              <a:t>‹#›</a:t>
            </a:fld>
            <a:endParaRPr lang="en-US"/>
          </a:p>
        </p:txBody>
      </p:sp>
    </p:spTree>
    <p:extLst>
      <p:ext uri="{BB962C8B-B14F-4D97-AF65-F5344CB8AC3E}">
        <p14:creationId xmlns:p14="http://schemas.microsoft.com/office/powerpoint/2010/main" val="4170440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AC19C95-ED7A-41BB-BD5D-A1E6E7093EAB}" type="slidenum">
              <a:rPr lang="en-US"/>
              <a:pPr>
                <a:defRPr/>
              </a:pPr>
              <a:t>‹#›</a:t>
            </a:fld>
            <a:endParaRPr lang="en-US"/>
          </a:p>
        </p:txBody>
      </p:sp>
    </p:spTree>
    <p:extLst>
      <p:ext uri="{BB962C8B-B14F-4D97-AF65-F5344CB8AC3E}">
        <p14:creationId xmlns:p14="http://schemas.microsoft.com/office/powerpoint/2010/main" val="824217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472F7AD-33C2-4C3D-A69D-1586B585A940}" type="slidenum">
              <a:rPr lang="en-US"/>
              <a:pPr>
                <a:defRPr/>
              </a:pPr>
              <a:t>‹#›</a:t>
            </a:fld>
            <a:endParaRPr lang="en-US"/>
          </a:p>
        </p:txBody>
      </p:sp>
    </p:spTree>
    <p:extLst>
      <p:ext uri="{BB962C8B-B14F-4D97-AF65-F5344CB8AC3E}">
        <p14:creationId xmlns:p14="http://schemas.microsoft.com/office/powerpoint/2010/main" val="179776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19522B-48ED-4231-931E-AC46F6529A00}" type="slidenum">
              <a:rPr lang="en-US"/>
              <a:pPr>
                <a:defRPr/>
              </a:pPr>
              <a:t>‹#›</a:t>
            </a:fld>
            <a:endParaRPr lang="en-US"/>
          </a:p>
        </p:txBody>
      </p:sp>
    </p:spTree>
    <p:extLst>
      <p:ext uri="{BB962C8B-B14F-4D97-AF65-F5344CB8AC3E}">
        <p14:creationId xmlns:p14="http://schemas.microsoft.com/office/powerpoint/2010/main" val="168064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A0BA084-64C6-4B54-A3A5-736879365F2C}" type="slidenum">
              <a:rPr lang="en-US"/>
              <a:pPr>
                <a:defRPr/>
              </a:pPr>
              <a:t>‹#›</a:t>
            </a:fld>
            <a:endParaRPr lang="en-US"/>
          </a:p>
        </p:txBody>
      </p:sp>
    </p:spTree>
    <p:extLst>
      <p:ext uri="{BB962C8B-B14F-4D97-AF65-F5344CB8AC3E}">
        <p14:creationId xmlns:p14="http://schemas.microsoft.com/office/powerpoint/2010/main" val="2592747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400" b="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spcBef>
                <a:spcPct val="0"/>
              </a:spcBef>
              <a:defRPr sz="1400" b="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400" b="0">
                <a:latin typeface="+mn-lt"/>
                <a:cs typeface="Arial" charset="0"/>
              </a:defRPr>
            </a:lvl1pPr>
          </a:lstStyle>
          <a:p>
            <a:pPr>
              <a:defRPr/>
            </a:pPr>
            <a:fld id="{C2C69787-AEFF-4319-936E-461994FE66A0}" type="slidenum">
              <a:rPr lang="en-US"/>
              <a:pPr>
                <a:defRPr/>
              </a:pPr>
              <a:t>‹#›</a:t>
            </a:fld>
            <a:endParaRPr lang="en-US"/>
          </a:p>
        </p:txBody>
      </p:sp>
      <p:grpSp>
        <p:nvGrpSpPr>
          <p:cNvPr id="1031" name="Group 14"/>
          <p:cNvGrpSpPr>
            <a:grpSpLocks/>
          </p:cNvGrpSpPr>
          <p:nvPr userDrawn="1"/>
        </p:nvGrpSpPr>
        <p:grpSpPr bwMode="auto">
          <a:xfrm>
            <a:off x="0" y="0"/>
            <a:ext cx="9144000" cy="6862763"/>
            <a:chOff x="0" y="0"/>
            <a:chExt cx="5760" cy="4323"/>
          </a:xfrm>
        </p:grpSpPr>
        <p:grpSp>
          <p:nvGrpSpPr>
            <p:cNvPr id="1032" name="Group 7"/>
            <p:cNvGrpSpPr>
              <a:grpSpLocks/>
            </p:cNvGrpSpPr>
            <p:nvPr userDrawn="1"/>
          </p:nvGrpSpPr>
          <p:grpSpPr bwMode="auto">
            <a:xfrm>
              <a:off x="0" y="0"/>
              <a:ext cx="5760" cy="4323"/>
              <a:chOff x="0" y="0"/>
              <a:chExt cx="5760" cy="4323"/>
            </a:xfrm>
          </p:grpSpPr>
          <p:pic>
            <p:nvPicPr>
              <p:cNvPr id="1034"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4129"/>
                <a:ext cx="57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Text Box 10"/>
              <p:cNvSpPr txBox="1">
                <a:spLocks noChangeArrowheads="1"/>
              </p:cNvSpPr>
              <p:nvPr/>
            </p:nvSpPr>
            <p:spPr bwMode="auto">
              <a:xfrm>
                <a:off x="0" y="4131"/>
                <a:ext cx="166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1400">
                    <a:solidFill>
                      <a:schemeClr val="bg1"/>
                    </a:solidFill>
                  </a:rPr>
                  <a:t>Holt McDougal Algebra 1</a:t>
                </a:r>
              </a:p>
            </p:txBody>
          </p:sp>
          <p:sp>
            <p:nvSpPr>
              <p:cNvPr id="1037" name="Text Box 11"/>
              <p:cNvSpPr txBox="1">
                <a:spLocks noChangeArrowheads="1"/>
              </p:cNvSpPr>
              <p:nvPr/>
            </p:nvSpPr>
            <p:spPr bwMode="auto">
              <a:xfrm>
                <a:off x="309" y="71"/>
                <a:ext cx="11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endParaRPr lang="en-US" altLang="en-US" sz="2800" b="0">
                  <a:latin typeface="Arial" charset="0"/>
                </a:endParaRPr>
              </a:p>
            </p:txBody>
          </p:sp>
          <p:sp>
            <p:nvSpPr>
              <p:cNvPr id="2" name="Text Box 12"/>
              <p:cNvSpPr txBox="1">
                <a:spLocks noChangeArrowheads="1"/>
              </p:cNvSpPr>
              <p:nvPr/>
            </p:nvSpPr>
            <p:spPr bwMode="auto">
              <a:xfrm>
                <a:off x="750" y="62"/>
                <a:ext cx="3930" cy="365"/>
              </a:xfrm>
              <a:prstGeom prst="rect">
                <a:avLst/>
              </a:prstGeom>
              <a:noFill/>
              <a:ln>
                <a:noFill/>
              </a:ln>
              <a:effectLst/>
              <a:extLst/>
            </p:spPr>
            <p:txBody>
              <a:bodyPr wrap="none"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defRPr/>
                </a:pPr>
                <a:r>
                  <a:rPr lang="en-US" sz="3200" b="0" smtClean="0">
                    <a:solidFill>
                      <a:schemeClr val="bg1"/>
                    </a:solidFill>
                    <a:latin typeface="Arial Black" pitchFamily="34" charset="0"/>
                  </a:rPr>
                  <a:t>Applications of Proportions</a:t>
                </a:r>
                <a:endParaRPr lang="en-US" sz="2400" b="0" smtClean="0"/>
              </a:p>
            </p:txBody>
          </p:sp>
        </p:grpSp>
        <p:pic>
          <p:nvPicPr>
            <p:cNvPr id="1033" name="Picture 13"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7.xml"/><Relationship Id="rId5" Type="http://schemas.openxmlformats.org/officeDocument/2006/relationships/image" Target="../media/image35.png"/><Relationship Id="rId4" Type="http://schemas.openxmlformats.org/officeDocument/2006/relationships/image" Target="../media/image34.png"/></Relationships>
</file>

<file path=ppt/slides/_rels/slide1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2.png"/><Relationship Id="rId1" Type="http://schemas.openxmlformats.org/officeDocument/2006/relationships/slideLayout" Target="../slideLayouts/slideLayout7.xml"/><Relationship Id="rId5" Type="http://schemas.openxmlformats.org/officeDocument/2006/relationships/image" Target="../media/image38.png"/><Relationship Id="rId4" Type="http://schemas.openxmlformats.org/officeDocument/2006/relationships/image" Target="../media/image3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45.png"/><Relationship Id="rId3" Type="http://schemas.openxmlformats.org/officeDocument/2006/relationships/image" Target="../media/image40.png"/><Relationship Id="rId7" Type="http://schemas.openxmlformats.org/officeDocument/2006/relationships/image" Target="../media/image44.png"/><Relationship Id="rId2" Type="http://schemas.openxmlformats.org/officeDocument/2006/relationships/image" Target="../media/image39.png"/><Relationship Id="rId1" Type="http://schemas.openxmlformats.org/officeDocument/2006/relationships/slideLayout" Target="../slideLayouts/slideLayout7.xml"/><Relationship Id="rId6" Type="http://schemas.openxmlformats.org/officeDocument/2006/relationships/image" Target="../media/image43.png"/><Relationship Id="rId5" Type="http://schemas.openxmlformats.org/officeDocument/2006/relationships/image" Target="../media/image42.png"/><Relationship Id="rId10" Type="http://schemas.openxmlformats.org/officeDocument/2006/relationships/image" Target="../media/image47.png"/><Relationship Id="rId4" Type="http://schemas.openxmlformats.org/officeDocument/2006/relationships/image" Target="../media/image41.png"/><Relationship Id="rId9" Type="http://schemas.openxmlformats.org/officeDocument/2006/relationships/image" Target="../media/image46.png"/></Relationships>
</file>

<file path=ppt/slides/_rels/slide18.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 Id="rId5" Type="http://schemas.openxmlformats.org/officeDocument/2006/relationships/image" Target="../media/image21.png"/><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39"/>
          <p:cNvGrpSpPr>
            <a:grpSpLocks/>
          </p:cNvGrpSpPr>
          <p:nvPr/>
        </p:nvGrpSpPr>
        <p:grpSpPr bwMode="auto">
          <a:xfrm>
            <a:off x="0" y="0"/>
            <a:ext cx="9144000" cy="6858000"/>
            <a:chOff x="0" y="0"/>
            <a:chExt cx="5760" cy="4320"/>
          </a:xfrm>
        </p:grpSpPr>
        <p:pic>
          <p:nvPicPr>
            <p:cNvPr id="20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
            <p:cNvSpPr txBox="1">
              <a:spLocks noChangeArrowheads="1"/>
            </p:cNvSpPr>
            <p:nvPr/>
          </p:nvSpPr>
          <p:spPr bwMode="auto">
            <a:xfrm>
              <a:off x="441" y="201"/>
              <a:ext cx="11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endParaRPr lang="en-US" altLang="en-US" sz="800" b="0">
                <a:latin typeface="Arial" charset="0"/>
              </a:endParaRPr>
            </a:p>
          </p:txBody>
        </p:sp>
        <p:sp>
          <p:nvSpPr>
            <p:cNvPr id="2058" name="Text Box 4"/>
            <p:cNvSpPr txBox="1">
              <a:spLocks noChangeArrowheads="1"/>
            </p:cNvSpPr>
            <p:nvPr/>
          </p:nvSpPr>
          <p:spPr bwMode="auto">
            <a:xfrm>
              <a:off x="910" y="96"/>
              <a:ext cx="4706"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3200" b="0">
                  <a:solidFill>
                    <a:schemeClr val="bg1"/>
                  </a:solidFill>
                  <a:latin typeface="Arial Black" pitchFamily="34" charset="0"/>
                </a:rPr>
                <a:t>Applications of Proportions</a:t>
              </a:r>
              <a:endParaRPr lang="en-US" altLang="en-US" sz="3200" b="0">
                <a:latin typeface="Arial Black" pitchFamily="34" charset="0"/>
              </a:endParaRPr>
            </a:p>
          </p:txBody>
        </p:sp>
        <p:sp>
          <p:nvSpPr>
            <p:cNvPr id="2059" name="Text Box 8"/>
            <p:cNvSpPr txBox="1">
              <a:spLocks noChangeArrowheads="1"/>
            </p:cNvSpPr>
            <p:nvPr/>
          </p:nvSpPr>
          <p:spPr bwMode="auto">
            <a:xfrm>
              <a:off x="0" y="4126"/>
              <a:ext cx="12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0"/>
                </a:spcBef>
              </a:pPr>
              <a:r>
                <a:rPr lang="en-US" altLang="en-US" sz="1400">
                  <a:solidFill>
                    <a:schemeClr val="bg1"/>
                  </a:solidFill>
                </a:rPr>
                <a:t>Holt Algebra 1</a:t>
              </a:r>
            </a:p>
          </p:txBody>
        </p:sp>
      </p:grpSp>
      <p:sp>
        <p:nvSpPr>
          <p:cNvPr id="19491" name="Text Box 35">
            <a:hlinkClick r:id="rId3" action="ppaction://hlinksldjump"/>
          </p:cNvPr>
          <p:cNvSpPr txBox="1">
            <a:spLocks noChangeArrowheads="1"/>
          </p:cNvSpPr>
          <p:nvPr/>
        </p:nvSpPr>
        <p:spPr bwMode="auto">
          <a:xfrm>
            <a:off x="3657600" y="3657600"/>
            <a:ext cx="4038600" cy="519113"/>
          </a:xfrm>
          <a:prstGeom prst="rect">
            <a:avLst/>
          </a:prstGeom>
          <a:noFill/>
          <a:ln>
            <a:noFill/>
          </a:ln>
          <a:effectLst/>
          <a:extLst/>
        </p:spPr>
        <p:txBody>
          <a:bodyPr>
            <a:spAutoFit/>
          </a:bodyPr>
          <a:lstStyle/>
          <a:p>
            <a:pPr>
              <a:defRPr/>
            </a:pPr>
            <a:r>
              <a:rPr lang="en-US" sz="2800" b="0" u="sng">
                <a:solidFill>
                  <a:schemeClr val="bg1"/>
                </a:solidFill>
                <a:effectLst>
                  <a:outerShdw blurRad="38100" dist="38100" dir="2700000" algn="tl">
                    <a:srgbClr val="C0C0C0"/>
                  </a:outerShdw>
                </a:effectLst>
              </a:rPr>
              <a:t>Lesson Quiz</a:t>
            </a:r>
          </a:p>
        </p:txBody>
      </p:sp>
      <p:sp>
        <p:nvSpPr>
          <p:cNvPr id="19493" name="Text Box 37">
            <a:hlinkClick r:id="rId4" action="ppaction://hlinksldjump"/>
          </p:cNvPr>
          <p:cNvSpPr txBox="1">
            <a:spLocks noChangeArrowheads="1"/>
          </p:cNvSpPr>
          <p:nvPr/>
        </p:nvSpPr>
        <p:spPr bwMode="auto">
          <a:xfrm>
            <a:off x="3657600" y="3074988"/>
            <a:ext cx="4038600" cy="519112"/>
          </a:xfrm>
          <a:prstGeom prst="rect">
            <a:avLst/>
          </a:prstGeom>
          <a:noFill/>
          <a:ln>
            <a:noFill/>
          </a:ln>
          <a:effectLst/>
          <a:extLst/>
        </p:spPr>
        <p:txBody>
          <a:bodyPr>
            <a:spAutoFit/>
          </a:bodyPr>
          <a:lstStyle/>
          <a:p>
            <a:pPr>
              <a:defRPr/>
            </a:pPr>
            <a:r>
              <a:rPr lang="en-US" sz="2800" b="0" u="sng">
                <a:solidFill>
                  <a:schemeClr val="bg1"/>
                </a:solidFill>
                <a:effectLst>
                  <a:outerShdw blurRad="38100" dist="38100" dir="2700000" algn="tl">
                    <a:srgbClr val="C0C0C0"/>
                  </a:outerShdw>
                </a:effectLst>
              </a:rPr>
              <a:t>Lesson Presentation</a:t>
            </a:r>
          </a:p>
        </p:txBody>
      </p:sp>
      <p:sp>
        <p:nvSpPr>
          <p:cNvPr id="19494" name="Text Box 38">
            <a:hlinkClick r:id="" action="ppaction://hlinkshowjump?jump=nextslide"/>
          </p:cNvPr>
          <p:cNvSpPr txBox="1">
            <a:spLocks noChangeArrowheads="1"/>
          </p:cNvSpPr>
          <p:nvPr/>
        </p:nvSpPr>
        <p:spPr bwMode="auto">
          <a:xfrm>
            <a:off x="3657600" y="2390775"/>
            <a:ext cx="2971800" cy="519113"/>
          </a:xfrm>
          <a:prstGeom prst="rect">
            <a:avLst/>
          </a:prstGeom>
          <a:noFill/>
          <a:ln>
            <a:noFill/>
          </a:ln>
          <a:effectLst/>
          <a:extLst/>
        </p:spPr>
        <p:txBody>
          <a:bodyPr>
            <a:spAutoFit/>
          </a:bodyPr>
          <a:lstStyle/>
          <a:p>
            <a:pPr>
              <a:defRPr/>
            </a:pPr>
            <a:r>
              <a:rPr lang="en-US" sz="2800" b="0" u="sng">
                <a:solidFill>
                  <a:schemeClr val="bg1"/>
                </a:solidFill>
                <a:effectLst>
                  <a:outerShdw blurRad="38100" dist="38100" dir="2700000" algn="tl">
                    <a:srgbClr val="C0C0C0"/>
                  </a:outerShdw>
                </a:effectLst>
              </a:rPr>
              <a:t>Warm Up</a:t>
            </a:r>
          </a:p>
        </p:txBody>
      </p:sp>
      <p:pic>
        <p:nvPicPr>
          <p:cNvPr id="2054" name="Picture 11"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12"/>
          <p:cNvSpPr txBox="1">
            <a:spLocks noChangeArrowheads="1"/>
          </p:cNvSpPr>
          <p:nvPr/>
        </p:nvSpPr>
        <p:spPr bwMode="auto">
          <a:xfrm>
            <a:off x="76200" y="6553200"/>
            <a:ext cx="2971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1400">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FF3300"/>
                </a:solidFill>
                <a:latin typeface="Arial Black" pitchFamily="34" charset="0"/>
              </a:rPr>
              <a:t>Check It Out!</a:t>
            </a:r>
            <a:r>
              <a:rPr lang="en-US" altLang="en-US" sz="2400" b="0">
                <a:solidFill>
                  <a:srgbClr val="006699"/>
                </a:solidFill>
                <a:latin typeface="Arial Black" pitchFamily="34" charset="0"/>
              </a:rPr>
              <a:t> Example 1</a:t>
            </a:r>
            <a:endParaRPr lang="en-US" altLang="en-US" sz="2600" b="0">
              <a:solidFill>
                <a:schemeClr val="accent2"/>
              </a:solidFill>
              <a:latin typeface="Arial MT Bl" charset="0"/>
            </a:endParaRPr>
          </a:p>
        </p:txBody>
      </p:sp>
      <p:sp>
        <p:nvSpPr>
          <p:cNvPr id="11267" name="Text Box 5"/>
          <p:cNvSpPr txBox="1">
            <a:spLocks noChangeArrowheads="1"/>
          </p:cNvSpPr>
          <p:nvPr/>
        </p:nvSpPr>
        <p:spPr bwMode="auto">
          <a:xfrm>
            <a:off x="152400" y="1524000"/>
            <a:ext cx="8950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Find the value of </a:t>
            </a:r>
            <a:r>
              <a:rPr lang="en-US" altLang="en-US" sz="2400" i="1"/>
              <a:t>x</a:t>
            </a:r>
            <a:r>
              <a:rPr lang="en-US" altLang="en-US" sz="2400"/>
              <a:t> in the diagram if </a:t>
            </a:r>
            <a:r>
              <a:rPr lang="en-US" altLang="en-US" sz="2400" i="1"/>
              <a:t>ABCD ~ WXYZ.</a:t>
            </a:r>
          </a:p>
        </p:txBody>
      </p:sp>
      <p:sp>
        <p:nvSpPr>
          <p:cNvPr id="11268" name="Text Box 32"/>
          <p:cNvSpPr txBox="1">
            <a:spLocks noChangeArrowheads="1"/>
          </p:cNvSpPr>
          <p:nvPr/>
        </p:nvSpPr>
        <p:spPr bwMode="auto">
          <a:xfrm>
            <a:off x="898525" y="2362200"/>
            <a:ext cx="2613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i="1"/>
              <a:t>ABCD ~ WXYZ</a:t>
            </a:r>
          </a:p>
        </p:txBody>
      </p:sp>
      <p:pic>
        <p:nvPicPr>
          <p:cNvPr id="125987" name="Picture 3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057525"/>
            <a:ext cx="8477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989" name="Picture 3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048000"/>
            <a:ext cx="14287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990" name="Picture 38"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600" y="3962400"/>
            <a:ext cx="1114425"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992" name="Picture 40"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4448175"/>
            <a:ext cx="11620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93" name="Text Box 41"/>
          <p:cNvSpPr txBox="1">
            <a:spLocks noChangeArrowheads="1"/>
          </p:cNvSpPr>
          <p:nvPr/>
        </p:nvSpPr>
        <p:spPr bwMode="auto">
          <a:xfrm>
            <a:off x="555625" y="5238750"/>
            <a:ext cx="180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t>x = </a:t>
            </a:r>
            <a:r>
              <a:rPr lang="en-US" altLang="en-US" sz="2400" b="0"/>
              <a:t>2.8</a:t>
            </a:r>
          </a:p>
        </p:txBody>
      </p:sp>
      <p:grpSp>
        <p:nvGrpSpPr>
          <p:cNvPr id="2" name="Group 45"/>
          <p:cNvGrpSpPr>
            <a:grpSpLocks/>
          </p:cNvGrpSpPr>
          <p:nvPr/>
        </p:nvGrpSpPr>
        <p:grpSpPr bwMode="auto">
          <a:xfrm>
            <a:off x="533400" y="5791200"/>
            <a:ext cx="4178300" cy="457200"/>
            <a:chOff x="336" y="3588"/>
            <a:chExt cx="2632" cy="288"/>
          </a:xfrm>
        </p:grpSpPr>
        <p:sp>
          <p:nvSpPr>
            <p:cNvPr id="11278" name="Text Box 43"/>
            <p:cNvSpPr txBox="1">
              <a:spLocks noChangeArrowheads="1"/>
            </p:cNvSpPr>
            <p:nvPr/>
          </p:nvSpPr>
          <p:spPr bwMode="auto">
            <a:xfrm>
              <a:off x="336" y="3588"/>
              <a:ext cx="26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The length of </a:t>
              </a:r>
              <a:r>
                <a:rPr lang="en-US" altLang="en-US" sz="2400" b="0" i="1"/>
                <a:t>XY</a:t>
              </a:r>
              <a:r>
                <a:rPr lang="en-US" altLang="en-US" sz="2400" b="0"/>
                <a:t> is 2.8 in.</a:t>
              </a:r>
              <a:endParaRPr lang="en-US" altLang="en-US" sz="2400" b="0" i="1"/>
            </a:p>
          </p:txBody>
        </p:sp>
        <p:sp>
          <p:nvSpPr>
            <p:cNvPr id="11279" name="Line 44"/>
            <p:cNvSpPr>
              <a:spLocks noChangeShapeType="1"/>
            </p:cNvSpPr>
            <p:nvPr/>
          </p:nvSpPr>
          <p:spPr bwMode="auto">
            <a:xfrm>
              <a:off x="1738" y="3615"/>
              <a:ext cx="28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125999" name="Text Box 47"/>
          <p:cNvSpPr txBox="1">
            <a:spLocks noChangeArrowheads="1"/>
          </p:cNvSpPr>
          <p:nvPr/>
        </p:nvSpPr>
        <p:spPr bwMode="auto">
          <a:xfrm>
            <a:off x="2463800" y="3911600"/>
            <a:ext cx="2878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solidFill>
                  <a:srgbClr val="3333FF"/>
                </a:solidFill>
                <a:latin typeface="Arial" charset="0"/>
              </a:rPr>
              <a:t>Use cross products.</a:t>
            </a:r>
          </a:p>
        </p:txBody>
      </p:sp>
      <p:sp>
        <p:nvSpPr>
          <p:cNvPr id="126000" name="Text Box 48"/>
          <p:cNvSpPr txBox="1">
            <a:spLocks noChangeArrowheads="1"/>
          </p:cNvSpPr>
          <p:nvPr/>
        </p:nvSpPr>
        <p:spPr bwMode="auto">
          <a:xfrm>
            <a:off x="2463800" y="4511675"/>
            <a:ext cx="5562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solidFill>
                  <a:srgbClr val="3333FF"/>
                </a:solidFill>
                <a:latin typeface="Arial" charset="0"/>
              </a:rPr>
              <a:t>Since x is multiplied by 5, divide both sides by 5 to undo the multiplication. </a:t>
            </a:r>
          </a:p>
        </p:txBody>
      </p:sp>
      <p:pic>
        <p:nvPicPr>
          <p:cNvPr id="11277" name="Picture 5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2209800"/>
            <a:ext cx="48291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125989"/>
                                        </p:tgtEl>
                                        <p:attrNameLst>
                                          <p:attrName>style.visibility</p:attrName>
                                        </p:attrNameLst>
                                      </p:cBhvr>
                                      <p:to>
                                        <p:strVal val="visible"/>
                                      </p:to>
                                    </p:set>
                                    <p:anim calcmode="lin" valueType="num">
                                      <p:cBhvr>
                                        <p:cTn id="7" dur="1000" fill="hold"/>
                                        <p:tgtEl>
                                          <p:spTgt spid="125989"/>
                                        </p:tgtEl>
                                        <p:attrNameLst>
                                          <p:attrName>ppt_w</p:attrName>
                                        </p:attrNameLst>
                                      </p:cBhvr>
                                      <p:tavLst>
                                        <p:tav tm="0">
                                          <p:val>
                                            <p:strVal val="#ppt_w*0.70"/>
                                          </p:val>
                                        </p:tav>
                                        <p:tav tm="100000">
                                          <p:val>
                                            <p:strVal val="#ppt_w"/>
                                          </p:val>
                                        </p:tav>
                                      </p:tavLst>
                                    </p:anim>
                                    <p:anim calcmode="lin" valueType="num">
                                      <p:cBhvr>
                                        <p:cTn id="8" dur="1000" fill="hold"/>
                                        <p:tgtEl>
                                          <p:spTgt spid="125989"/>
                                        </p:tgtEl>
                                        <p:attrNameLst>
                                          <p:attrName>ppt_h</p:attrName>
                                        </p:attrNameLst>
                                      </p:cBhvr>
                                      <p:tavLst>
                                        <p:tav tm="0">
                                          <p:val>
                                            <p:strVal val="#ppt_h"/>
                                          </p:val>
                                        </p:tav>
                                        <p:tav tm="100000">
                                          <p:val>
                                            <p:strVal val="#ppt_h"/>
                                          </p:val>
                                        </p:tav>
                                      </p:tavLst>
                                    </p:anim>
                                    <p:animEffect transition="in" filter="fade">
                                      <p:cBhvr>
                                        <p:cTn id="9" dur="1000"/>
                                        <p:tgtEl>
                                          <p:spTgt spid="12598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25987"/>
                                        </p:tgtEl>
                                        <p:attrNameLst>
                                          <p:attrName>style.visibility</p:attrName>
                                        </p:attrNameLst>
                                      </p:cBhvr>
                                      <p:to>
                                        <p:strVal val="visible"/>
                                      </p:to>
                                    </p:set>
                                    <p:anim calcmode="lin" valueType="num">
                                      <p:cBhvr>
                                        <p:cTn id="14" dur="1000" fill="hold"/>
                                        <p:tgtEl>
                                          <p:spTgt spid="125987"/>
                                        </p:tgtEl>
                                        <p:attrNameLst>
                                          <p:attrName>ppt_x</p:attrName>
                                        </p:attrNameLst>
                                      </p:cBhvr>
                                      <p:tavLst>
                                        <p:tav tm="0">
                                          <p:val>
                                            <p:strVal val="#ppt_x-.2"/>
                                          </p:val>
                                        </p:tav>
                                        <p:tav tm="100000">
                                          <p:val>
                                            <p:strVal val="#ppt_x"/>
                                          </p:val>
                                        </p:tav>
                                      </p:tavLst>
                                    </p:anim>
                                    <p:anim calcmode="lin" valueType="num">
                                      <p:cBhvr>
                                        <p:cTn id="15" dur="1000" fill="hold"/>
                                        <p:tgtEl>
                                          <p:spTgt spid="12598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2598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25999"/>
                                        </p:tgtEl>
                                        <p:attrNameLst>
                                          <p:attrName>style.visibility</p:attrName>
                                        </p:attrNameLst>
                                      </p:cBhvr>
                                      <p:to>
                                        <p:strVal val="visible"/>
                                      </p:to>
                                    </p:set>
                                    <p:anim calcmode="lin" valueType="num">
                                      <p:cBhvr>
                                        <p:cTn id="21" dur="1000" fill="hold"/>
                                        <p:tgtEl>
                                          <p:spTgt spid="125999"/>
                                        </p:tgtEl>
                                        <p:attrNameLst>
                                          <p:attrName>ppt_w</p:attrName>
                                        </p:attrNameLst>
                                      </p:cBhvr>
                                      <p:tavLst>
                                        <p:tav tm="0">
                                          <p:val>
                                            <p:strVal val="#ppt_w*0.70"/>
                                          </p:val>
                                        </p:tav>
                                        <p:tav tm="100000">
                                          <p:val>
                                            <p:strVal val="#ppt_w"/>
                                          </p:val>
                                        </p:tav>
                                      </p:tavLst>
                                    </p:anim>
                                    <p:anim calcmode="lin" valueType="num">
                                      <p:cBhvr>
                                        <p:cTn id="22" dur="1000" fill="hold"/>
                                        <p:tgtEl>
                                          <p:spTgt spid="125999"/>
                                        </p:tgtEl>
                                        <p:attrNameLst>
                                          <p:attrName>ppt_h</p:attrName>
                                        </p:attrNameLst>
                                      </p:cBhvr>
                                      <p:tavLst>
                                        <p:tav tm="0">
                                          <p:val>
                                            <p:strVal val="#ppt_h"/>
                                          </p:val>
                                        </p:tav>
                                        <p:tav tm="100000">
                                          <p:val>
                                            <p:strVal val="#ppt_h"/>
                                          </p:val>
                                        </p:tav>
                                      </p:tavLst>
                                    </p:anim>
                                    <p:animEffect transition="in" filter="fade">
                                      <p:cBhvr>
                                        <p:cTn id="23" dur="1000"/>
                                        <p:tgtEl>
                                          <p:spTgt spid="12599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nodeType="clickEffect">
                                  <p:stCondLst>
                                    <p:cond delay="0"/>
                                  </p:stCondLst>
                                  <p:childTnLst>
                                    <p:set>
                                      <p:cBhvr>
                                        <p:cTn id="27" dur="1" fill="hold">
                                          <p:stCondLst>
                                            <p:cond delay="0"/>
                                          </p:stCondLst>
                                        </p:cTn>
                                        <p:tgtEl>
                                          <p:spTgt spid="125990"/>
                                        </p:tgtEl>
                                        <p:attrNameLst>
                                          <p:attrName>style.visibility</p:attrName>
                                        </p:attrNameLst>
                                      </p:cBhvr>
                                      <p:to>
                                        <p:strVal val="visible"/>
                                      </p:to>
                                    </p:set>
                                    <p:animEffect transition="in" filter="dissolve">
                                      <p:cBhvr>
                                        <p:cTn id="28" dur="500"/>
                                        <p:tgtEl>
                                          <p:spTgt spid="12599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126000"/>
                                        </p:tgtEl>
                                        <p:attrNameLst>
                                          <p:attrName>style.visibility</p:attrName>
                                        </p:attrNameLst>
                                      </p:cBhvr>
                                      <p:to>
                                        <p:strVal val="visible"/>
                                      </p:to>
                                    </p:set>
                                    <p:anim calcmode="lin" valueType="num">
                                      <p:cBhvr>
                                        <p:cTn id="33" dur="1000" fill="hold"/>
                                        <p:tgtEl>
                                          <p:spTgt spid="126000"/>
                                        </p:tgtEl>
                                        <p:attrNameLst>
                                          <p:attrName>ppt_w</p:attrName>
                                        </p:attrNameLst>
                                      </p:cBhvr>
                                      <p:tavLst>
                                        <p:tav tm="0">
                                          <p:val>
                                            <p:strVal val="#ppt_w*0.70"/>
                                          </p:val>
                                        </p:tav>
                                        <p:tav tm="100000">
                                          <p:val>
                                            <p:strVal val="#ppt_w"/>
                                          </p:val>
                                        </p:tav>
                                      </p:tavLst>
                                    </p:anim>
                                    <p:anim calcmode="lin" valueType="num">
                                      <p:cBhvr>
                                        <p:cTn id="34" dur="1000" fill="hold"/>
                                        <p:tgtEl>
                                          <p:spTgt spid="126000"/>
                                        </p:tgtEl>
                                        <p:attrNameLst>
                                          <p:attrName>ppt_h</p:attrName>
                                        </p:attrNameLst>
                                      </p:cBhvr>
                                      <p:tavLst>
                                        <p:tav tm="0">
                                          <p:val>
                                            <p:strVal val="#ppt_h"/>
                                          </p:val>
                                        </p:tav>
                                        <p:tav tm="100000">
                                          <p:val>
                                            <p:strVal val="#ppt_h"/>
                                          </p:val>
                                        </p:tav>
                                      </p:tavLst>
                                    </p:anim>
                                    <p:animEffect transition="in" filter="fade">
                                      <p:cBhvr>
                                        <p:cTn id="35" dur="1000"/>
                                        <p:tgtEl>
                                          <p:spTgt spid="12600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nodeType="clickEffect">
                                  <p:stCondLst>
                                    <p:cond delay="0"/>
                                  </p:stCondLst>
                                  <p:childTnLst>
                                    <p:set>
                                      <p:cBhvr>
                                        <p:cTn id="39" dur="1" fill="hold">
                                          <p:stCondLst>
                                            <p:cond delay="0"/>
                                          </p:stCondLst>
                                        </p:cTn>
                                        <p:tgtEl>
                                          <p:spTgt spid="125992"/>
                                        </p:tgtEl>
                                        <p:attrNameLst>
                                          <p:attrName>style.visibility</p:attrName>
                                        </p:attrNameLst>
                                      </p:cBhvr>
                                      <p:to>
                                        <p:strVal val="visible"/>
                                      </p:to>
                                    </p:set>
                                    <p:animEffect transition="in" filter="dissolve">
                                      <p:cBhvr>
                                        <p:cTn id="40" dur="500"/>
                                        <p:tgtEl>
                                          <p:spTgt spid="12599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125993"/>
                                        </p:tgtEl>
                                        <p:attrNameLst>
                                          <p:attrName>style.visibility</p:attrName>
                                        </p:attrNameLst>
                                      </p:cBhvr>
                                      <p:to>
                                        <p:strVal val="visible"/>
                                      </p:to>
                                    </p:set>
                                    <p:animEffect transition="in" filter="dissolve">
                                      <p:cBhvr>
                                        <p:cTn id="45" dur="500"/>
                                        <p:tgtEl>
                                          <p:spTgt spid="12599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9" presetClass="entr" presetSubtype="0" fill="hold" nodeType="clickEffect">
                                  <p:stCondLst>
                                    <p:cond delay="0"/>
                                  </p:stCondLst>
                                  <p:childTnLst>
                                    <p:set>
                                      <p:cBhvr>
                                        <p:cTn id="49" dur="1" fill="hold">
                                          <p:stCondLst>
                                            <p:cond delay="0"/>
                                          </p:stCondLst>
                                        </p:cTn>
                                        <p:tgtEl>
                                          <p:spTgt spid="2"/>
                                        </p:tgtEl>
                                        <p:attrNameLst>
                                          <p:attrName>style.visibility</p:attrName>
                                        </p:attrNameLst>
                                      </p:cBhvr>
                                      <p:to>
                                        <p:strVal val="visible"/>
                                      </p:to>
                                    </p:set>
                                    <p:anim calcmode="lin" valueType="num">
                                      <p:cBhvr>
                                        <p:cTn id="50" dur="1000" fill="hold"/>
                                        <p:tgtEl>
                                          <p:spTgt spid="2"/>
                                        </p:tgtEl>
                                        <p:attrNameLst>
                                          <p:attrName>ppt_x</p:attrName>
                                        </p:attrNameLst>
                                      </p:cBhvr>
                                      <p:tavLst>
                                        <p:tav tm="0">
                                          <p:val>
                                            <p:strVal val="#ppt_x-.2"/>
                                          </p:val>
                                        </p:tav>
                                        <p:tav tm="100000">
                                          <p:val>
                                            <p:strVal val="#ppt_x"/>
                                          </p:val>
                                        </p:tav>
                                      </p:tavLst>
                                    </p:anim>
                                    <p:anim calcmode="lin" valueType="num">
                                      <p:cBhvr>
                                        <p:cTn id="51"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5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93" grpId="0"/>
      <p:bldP spid="125999" grpId="0"/>
      <p:bldP spid="12600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533400" y="1984375"/>
            <a:ext cx="8397875"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You can solve a proportion involving similar triangles to find a length that is not easily measured. This method of measurement is called </a:t>
            </a:r>
            <a:r>
              <a:rPr lang="en-US" altLang="en-US" sz="2400" u="sng"/>
              <a:t>indirect measurement</a:t>
            </a:r>
            <a:r>
              <a:rPr lang="en-US" altLang="en-US" sz="2400"/>
              <a:t>. </a:t>
            </a:r>
            <a:r>
              <a:rPr lang="en-US" altLang="en-US" sz="2400" b="0"/>
              <a:t>If two objects form right angles with the ground, you can apply indirect measurement using their shadows.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457200" y="9906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2: </a:t>
            </a:r>
            <a:r>
              <a:rPr lang="en-US" altLang="en-US" sz="2400" b="0" i="1">
                <a:solidFill>
                  <a:srgbClr val="FF3300"/>
                </a:solidFill>
                <a:latin typeface="Arial Black" pitchFamily="34" charset="0"/>
              </a:rPr>
              <a:t>Measurement Application</a:t>
            </a:r>
          </a:p>
        </p:txBody>
      </p:sp>
      <p:sp>
        <p:nvSpPr>
          <p:cNvPr id="13315" name="Text Box 5"/>
          <p:cNvSpPr txBox="1">
            <a:spLocks noChangeArrowheads="1"/>
          </p:cNvSpPr>
          <p:nvPr/>
        </p:nvSpPr>
        <p:spPr bwMode="auto">
          <a:xfrm>
            <a:off x="457200" y="1600200"/>
            <a:ext cx="79787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A flagpole casts a shadow that is 75 ft long at the same time a 6-foot-tall man casts a shadow that is 9 ft long. Write and solve a proportion to find the height of the flag pole.</a:t>
            </a:r>
          </a:p>
        </p:txBody>
      </p:sp>
      <p:pic>
        <p:nvPicPr>
          <p:cNvPr id="128006" name="Picture 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0775" y="3352800"/>
            <a:ext cx="10001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8007" name="Picture 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3775" y="4267200"/>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8008" name="Picture 8"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8375" y="4800600"/>
            <a:ext cx="13430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8009" name="Picture 9"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1575" y="5638800"/>
            <a:ext cx="952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8010" name="Text Box 10"/>
          <p:cNvSpPr txBox="1">
            <a:spLocks noChangeArrowheads="1"/>
          </p:cNvSpPr>
          <p:nvPr/>
        </p:nvSpPr>
        <p:spPr bwMode="auto">
          <a:xfrm>
            <a:off x="974725" y="5976938"/>
            <a:ext cx="4295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The flagpole is 50 feet tall.</a:t>
            </a:r>
          </a:p>
        </p:txBody>
      </p:sp>
      <p:pic>
        <p:nvPicPr>
          <p:cNvPr id="128012" name="Picture 12"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9375" y="3352800"/>
            <a:ext cx="446722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8014" name="Picture 14" descr="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4267200"/>
            <a:ext cx="27622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8015" name="Text Box 15"/>
          <p:cNvSpPr txBox="1">
            <a:spLocks noChangeArrowheads="1"/>
          </p:cNvSpPr>
          <p:nvPr/>
        </p:nvSpPr>
        <p:spPr bwMode="auto">
          <a:xfrm>
            <a:off x="2514600" y="4757738"/>
            <a:ext cx="6264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solidFill>
                  <a:srgbClr val="3333FF"/>
                </a:solidFill>
                <a:latin typeface="Arial" charset="0"/>
              </a:rPr>
              <a:t>Since h is multiplied by 9, divide both sides by 9 to undo the multiplication.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28012"/>
                                        </p:tgtEl>
                                        <p:attrNameLst>
                                          <p:attrName>style.visibility</p:attrName>
                                        </p:attrNameLst>
                                      </p:cBhvr>
                                      <p:to>
                                        <p:strVal val="visible"/>
                                      </p:to>
                                    </p:set>
                                    <p:anim calcmode="lin" valueType="num">
                                      <p:cBhvr>
                                        <p:cTn id="7" dur="1000" fill="hold"/>
                                        <p:tgtEl>
                                          <p:spTgt spid="128012"/>
                                        </p:tgtEl>
                                        <p:attrNameLst>
                                          <p:attrName>ppt_w</p:attrName>
                                        </p:attrNameLst>
                                      </p:cBhvr>
                                      <p:tavLst>
                                        <p:tav tm="0">
                                          <p:val>
                                            <p:fltVal val="0"/>
                                          </p:val>
                                        </p:tav>
                                        <p:tav tm="100000">
                                          <p:val>
                                            <p:strVal val="#ppt_w"/>
                                          </p:val>
                                        </p:tav>
                                      </p:tavLst>
                                    </p:anim>
                                    <p:anim calcmode="lin" valueType="num">
                                      <p:cBhvr>
                                        <p:cTn id="8" dur="1000" fill="hold"/>
                                        <p:tgtEl>
                                          <p:spTgt spid="128012"/>
                                        </p:tgtEl>
                                        <p:attrNameLst>
                                          <p:attrName>ppt_h</p:attrName>
                                        </p:attrNameLst>
                                      </p:cBhvr>
                                      <p:tavLst>
                                        <p:tav tm="0">
                                          <p:val>
                                            <p:fltVal val="0"/>
                                          </p:val>
                                        </p:tav>
                                        <p:tav tm="100000">
                                          <p:val>
                                            <p:strVal val="#ppt_h"/>
                                          </p:val>
                                        </p:tav>
                                      </p:tavLst>
                                    </p:anim>
                                    <p:anim calcmode="lin" valueType="num">
                                      <p:cBhvr>
                                        <p:cTn id="9" dur="1000" fill="hold"/>
                                        <p:tgtEl>
                                          <p:spTgt spid="128012"/>
                                        </p:tgtEl>
                                        <p:attrNameLst>
                                          <p:attrName>style.rotation</p:attrName>
                                        </p:attrNameLst>
                                      </p:cBhvr>
                                      <p:tavLst>
                                        <p:tav tm="0">
                                          <p:val>
                                            <p:fltVal val="90"/>
                                          </p:val>
                                        </p:tav>
                                        <p:tav tm="100000">
                                          <p:val>
                                            <p:fltVal val="0"/>
                                          </p:val>
                                        </p:tav>
                                      </p:tavLst>
                                    </p:anim>
                                    <p:animEffect transition="in" filter="fade">
                                      <p:cBhvr>
                                        <p:cTn id="10" dur="1000"/>
                                        <p:tgtEl>
                                          <p:spTgt spid="12801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9" presetClass="entr" presetSubtype="0" fill="hold" nodeType="clickEffect">
                                  <p:stCondLst>
                                    <p:cond delay="0"/>
                                  </p:stCondLst>
                                  <p:childTnLst>
                                    <p:set>
                                      <p:cBhvr>
                                        <p:cTn id="14" dur="1" fill="hold">
                                          <p:stCondLst>
                                            <p:cond delay="0"/>
                                          </p:stCondLst>
                                        </p:cTn>
                                        <p:tgtEl>
                                          <p:spTgt spid="128006"/>
                                        </p:tgtEl>
                                        <p:attrNameLst>
                                          <p:attrName>style.visibility</p:attrName>
                                        </p:attrNameLst>
                                      </p:cBhvr>
                                      <p:to>
                                        <p:strVal val="visible"/>
                                      </p:to>
                                    </p:set>
                                    <p:anim calcmode="lin" valueType="num">
                                      <p:cBhvr>
                                        <p:cTn id="15" dur="1000" fill="hold"/>
                                        <p:tgtEl>
                                          <p:spTgt spid="128006"/>
                                        </p:tgtEl>
                                        <p:attrNameLst>
                                          <p:attrName>ppt_x</p:attrName>
                                        </p:attrNameLst>
                                      </p:cBhvr>
                                      <p:tavLst>
                                        <p:tav tm="0">
                                          <p:val>
                                            <p:strVal val="#ppt_x-.2"/>
                                          </p:val>
                                        </p:tav>
                                        <p:tav tm="100000">
                                          <p:val>
                                            <p:strVal val="#ppt_x"/>
                                          </p:val>
                                        </p:tav>
                                      </p:tavLst>
                                    </p:anim>
                                    <p:anim calcmode="lin" valueType="num">
                                      <p:cBhvr>
                                        <p:cTn id="16" dur="1000" fill="hold"/>
                                        <p:tgtEl>
                                          <p:spTgt spid="128006"/>
                                        </p:tgtEl>
                                        <p:attrNameLst>
                                          <p:attrName>ppt_y</p:attrName>
                                        </p:attrNameLst>
                                      </p:cBhvr>
                                      <p:tavLst>
                                        <p:tav tm="0">
                                          <p:val>
                                            <p:strVal val="#ppt_y"/>
                                          </p:val>
                                        </p:tav>
                                        <p:tav tm="100000">
                                          <p:val>
                                            <p:strVal val="#ppt_y"/>
                                          </p:val>
                                        </p:tav>
                                      </p:tavLst>
                                    </p:anim>
                                    <p:animEffect transition="in" filter="wipe(right)" prLst="gradientSize: 0.1">
                                      <p:cBhvr>
                                        <p:cTn id="17" dur="1000"/>
                                        <p:tgtEl>
                                          <p:spTgt spid="1280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28014"/>
                                        </p:tgtEl>
                                        <p:attrNameLst>
                                          <p:attrName>style.visibility</p:attrName>
                                        </p:attrNameLst>
                                      </p:cBhvr>
                                      <p:to>
                                        <p:strVal val="visible"/>
                                      </p:to>
                                    </p:set>
                                    <p:animEffect transition="in" filter="dissolve">
                                      <p:cBhvr>
                                        <p:cTn id="22" dur="500"/>
                                        <p:tgtEl>
                                          <p:spTgt spid="1280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9" presetClass="entr" presetSubtype="0" fill="hold" nodeType="clickEffect">
                                  <p:stCondLst>
                                    <p:cond delay="0"/>
                                  </p:stCondLst>
                                  <p:childTnLst>
                                    <p:set>
                                      <p:cBhvr>
                                        <p:cTn id="26" dur="1" fill="hold">
                                          <p:stCondLst>
                                            <p:cond delay="0"/>
                                          </p:stCondLst>
                                        </p:cTn>
                                        <p:tgtEl>
                                          <p:spTgt spid="128007"/>
                                        </p:tgtEl>
                                        <p:attrNameLst>
                                          <p:attrName>style.visibility</p:attrName>
                                        </p:attrNameLst>
                                      </p:cBhvr>
                                      <p:to>
                                        <p:strVal val="visible"/>
                                      </p:to>
                                    </p:set>
                                    <p:anim calcmode="lin" valueType="num">
                                      <p:cBhvr>
                                        <p:cTn id="27" dur="1000" fill="hold"/>
                                        <p:tgtEl>
                                          <p:spTgt spid="128007"/>
                                        </p:tgtEl>
                                        <p:attrNameLst>
                                          <p:attrName>ppt_x</p:attrName>
                                        </p:attrNameLst>
                                      </p:cBhvr>
                                      <p:tavLst>
                                        <p:tav tm="0">
                                          <p:val>
                                            <p:strVal val="#ppt_x-.2"/>
                                          </p:val>
                                        </p:tav>
                                        <p:tav tm="100000">
                                          <p:val>
                                            <p:strVal val="#ppt_x"/>
                                          </p:val>
                                        </p:tav>
                                      </p:tavLst>
                                    </p:anim>
                                    <p:anim calcmode="lin" valueType="num">
                                      <p:cBhvr>
                                        <p:cTn id="28" dur="1000" fill="hold"/>
                                        <p:tgtEl>
                                          <p:spTgt spid="128007"/>
                                        </p:tgtEl>
                                        <p:attrNameLst>
                                          <p:attrName>ppt_y</p:attrName>
                                        </p:attrNameLst>
                                      </p:cBhvr>
                                      <p:tavLst>
                                        <p:tav tm="0">
                                          <p:val>
                                            <p:strVal val="#ppt_y"/>
                                          </p:val>
                                        </p:tav>
                                        <p:tav tm="100000">
                                          <p:val>
                                            <p:strVal val="#ppt_y"/>
                                          </p:val>
                                        </p:tav>
                                      </p:tavLst>
                                    </p:anim>
                                    <p:animEffect transition="in" filter="wipe(right)" prLst="gradientSize: 0.1">
                                      <p:cBhvr>
                                        <p:cTn id="29" dur="1000"/>
                                        <p:tgtEl>
                                          <p:spTgt spid="12800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8" presetClass="entr" presetSubtype="16" fill="hold" grpId="0" nodeType="clickEffect">
                                  <p:stCondLst>
                                    <p:cond delay="0"/>
                                  </p:stCondLst>
                                  <p:childTnLst>
                                    <p:set>
                                      <p:cBhvr>
                                        <p:cTn id="33" dur="1" fill="hold">
                                          <p:stCondLst>
                                            <p:cond delay="0"/>
                                          </p:stCondLst>
                                        </p:cTn>
                                        <p:tgtEl>
                                          <p:spTgt spid="128015"/>
                                        </p:tgtEl>
                                        <p:attrNameLst>
                                          <p:attrName>style.visibility</p:attrName>
                                        </p:attrNameLst>
                                      </p:cBhvr>
                                      <p:to>
                                        <p:strVal val="visible"/>
                                      </p:to>
                                    </p:set>
                                    <p:animEffect transition="in" filter="diamond(in)">
                                      <p:cBhvr>
                                        <p:cTn id="34" dur="2000"/>
                                        <p:tgtEl>
                                          <p:spTgt spid="12801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9" presetClass="entr" presetSubtype="0" fill="hold" nodeType="clickEffect">
                                  <p:stCondLst>
                                    <p:cond delay="0"/>
                                  </p:stCondLst>
                                  <p:childTnLst>
                                    <p:set>
                                      <p:cBhvr>
                                        <p:cTn id="38" dur="1" fill="hold">
                                          <p:stCondLst>
                                            <p:cond delay="0"/>
                                          </p:stCondLst>
                                        </p:cTn>
                                        <p:tgtEl>
                                          <p:spTgt spid="128008"/>
                                        </p:tgtEl>
                                        <p:attrNameLst>
                                          <p:attrName>style.visibility</p:attrName>
                                        </p:attrNameLst>
                                      </p:cBhvr>
                                      <p:to>
                                        <p:strVal val="visible"/>
                                      </p:to>
                                    </p:set>
                                    <p:anim calcmode="lin" valueType="num">
                                      <p:cBhvr>
                                        <p:cTn id="39" dur="1000" fill="hold"/>
                                        <p:tgtEl>
                                          <p:spTgt spid="128008"/>
                                        </p:tgtEl>
                                        <p:attrNameLst>
                                          <p:attrName>ppt_x</p:attrName>
                                        </p:attrNameLst>
                                      </p:cBhvr>
                                      <p:tavLst>
                                        <p:tav tm="0">
                                          <p:val>
                                            <p:strVal val="#ppt_x-.2"/>
                                          </p:val>
                                        </p:tav>
                                        <p:tav tm="100000">
                                          <p:val>
                                            <p:strVal val="#ppt_x"/>
                                          </p:val>
                                        </p:tav>
                                      </p:tavLst>
                                    </p:anim>
                                    <p:anim calcmode="lin" valueType="num">
                                      <p:cBhvr>
                                        <p:cTn id="40" dur="1000" fill="hold"/>
                                        <p:tgtEl>
                                          <p:spTgt spid="128008"/>
                                        </p:tgtEl>
                                        <p:attrNameLst>
                                          <p:attrName>ppt_y</p:attrName>
                                        </p:attrNameLst>
                                      </p:cBhvr>
                                      <p:tavLst>
                                        <p:tav tm="0">
                                          <p:val>
                                            <p:strVal val="#ppt_y"/>
                                          </p:val>
                                        </p:tav>
                                        <p:tav tm="100000">
                                          <p:val>
                                            <p:strVal val="#ppt_y"/>
                                          </p:val>
                                        </p:tav>
                                      </p:tavLst>
                                    </p:anim>
                                    <p:animEffect transition="in" filter="wipe(right)" prLst="gradientSize: 0.1">
                                      <p:cBhvr>
                                        <p:cTn id="41" dur="1000"/>
                                        <p:tgtEl>
                                          <p:spTgt spid="12800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9" presetClass="entr" presetSubtype="0" fill="hold" nodeType="clickEffect">
                                  <p:stCondLst>
                                    <p:cond delay="0"/>
                                  </p:stCondLst>
                                  <p:childTnLst>
                                    <p:set>
                                      <p:cBhvr>
                                        <p:cTn id="45" dur="1" fill="hold">
                                          <p:stCondLst>
                                            <p:cond delay="0"/>
                                          </p:stCondLst>
                                        </p:cTn>
                                        <p:tgtEl>
                                          <p:spTgt spid="128009"/>
                                        </p:tgtEl>
                                        <p:attrNameLst>
                                          <p:attrName>style.visibility</p:attrName>
                                        </p:attrNameLst>
                                      </p:cBhvr>
                                      <p:to>
                                        <p:strVal val="visible"/>
                                      </p:to>
                                    </p:set>
                                    <p:anim calcmode="lin" valueType="num">
                                      <p:cBhvr>
                                        <p:cTn id="46" dur="1000" fill="hold"/>
                                        <p:tgtEl>
                                          <p:spTgt spid="128009"/>
                                        </p:tgtEl>
                                        <p:attrNameLst>
                                          <p:attrName>ppt_x</p:attrName>
                                        </p:attrNameLst>
                                      </p:cBhvr>
                                      <p:tavLst>
                                        <p:tav tm="0">
                                          <p:val>
                                            <p:strVal val="#ppt_x-.2"/>
                                          </p:val>
                                        </p:tav>
                                        <p:tav tm="100000">
                                          <p:val>
                                            <p:strVal val="#ppt_x"/>
                                          </p:val>
                                        </p:tav>
                                      </p:tavLst>
                                    </p:anim>
                                    <p:anim calcmode="lin" valueType="num">
                                      <p:cBhvr>
                                        <p:cTn id="47" dur="1000" fill="hold"/>
                                        <p:tgtEl>
                                          <p:spTgt spid="128009"/>
                                        </p:tgtEl>
                                        <p:attrNameLst>
                                          <p:attrName>ppt_y</p:attrName>
                                        </p:attrNameLst>
                                      </p:cBhvr>
                                      <p:tavLst>
                                        <p:tav tm="0">
                                          <p:val>
                                            <p:strVal val="#ppt_y"/>
                                          </p:val>
                                        </p:tav>
                                        <p:tav tm="100000">
                                          <p:val>
                                            <p:strVal val="#ppt_y"/>
                                          </p:val>
                                        </p:tav>
                                      </p:tavLst>
                                    </p:anim>
                                    <p:animEffect transition="in" filter="wipe(right)" prLst="gradientSize: 0.1">
                                      <p:cBhvr>
                                        <p:cTn id="48" dur="1000"/>
                                        <p:tgtEl>
                                          <p:spTgt spid="128009"/>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128010"/>
                                        </p:tgtEl>
                                        <p:attrNameLst>
                                          <p:attrName>style.visibility</p:attrName>
                                        </p:attrNameLst>
                                      </p:cBhvr>
                                      <p:to>
                                        <p:strVal val="visible"/>
                                      </p:to>
                                    </p:set>
                                    <p:animEffect transition="in" filter="dissolve">
                                      <p:cBhvr>
                                        <p:cTn id="53" dur="500"/>
                                        <p:tgtEl>
                                          <p:spTgt spid="128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10" grpId="0"/>
      <p:bldP spid="1280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p:cNvSpPr>
            <a:spLocks noChangeArrowheads="1"/>
          </p:cNvSpPr>
          <p:nvPr/>
        </p:nvSpPr>
        <p:spPr bwMode="auto">
          <a:xfrm>
            <a:off x="914400" y="2057400"/>
            <a:ext cx="2590800" cy="457200"/>
          </a:xfrm>
          <a:prstGeom prst="rect">
            <a:avLst/>
          </a:prstGeom>
          <a:solidFill>
            <a:srgbClr val="80008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a:solidFill>
                  <a:schemeClr val="bg1"/>
                </a:solidFill>
              </a:rPr>
              <a:t>Helpful Hint</a:t>
            </a:r>
          </a:p>
        </p:txBody>
      </p:sp>
      <p:sp>
        <p:nvSpPr>
          <p:cNvPr id="14339" name="Text Box 10"/>
          <p:cNvSpPr txBox="1">
            <a:spLocks noChangeArrowheads="1"/>
          </p:cNvSpPr>
          <p:nvPr/>
        </p:nvSpPr>
        <p:spPr bwMode="auto">
          <a:xfrm>
            <a:off x="2232025" y="2887663"/>
            <a:ext cx="47021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endParaRPr lang="en-US" altLang="en-US"/>
          </a:p>
        </p:txBody>
      </p:sp>
      <p:sp>
        <p:nvSpPr>
          <p:cNvPr id="14340" name="Text Box 11"/>
          <p:cNvSpPr txBox="1">
            <a:spLocks noChangeArrowheads="1"/>
          </p:cNvSpPr>
          <p:nvPr/>
        </p:nvSpPr>
        <p:spPr bwMode="auto">
          <a:xfrm>
            <a:off x="914400" y="2514600"/>
            <a:ext cx="7315200" cy="1562100"/>
          </a:xfrm>
          <a:prstGeom prst="rect">
            <a:avLst/>
          </a:prstGeom>
          <a:noFill/>
          <a:ln w="9525" algn="ctr">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A height of 50 ft seems reasonable for a flag pole. If you got 500 or 5000 ft, that would not be reasonable, and you should check your work.</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0"/>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FF3300"/>
                </a:solidFill>
                <a:latin typeface="Arial Black" pitchFamily="34" charset="0"/>
              </a:rPr>
              <a:t>Check It Out!</a:t>
            </a:r>
            <a:r>
              <a:rPr lang="en-US" altLang="en-US" sz="2400" b="0">
                <a:solidFill>
                  <a:srgbClr val="006699"/>
                </a:solidFill>
                <a:latin typeface="Arial Black" pitchFamily="34" charset="0"/>
              </a:rPr>
              <a:t> Example 2a</a:t>
            </a:r>
            <a:endParaRPr lang="en-US" altLang="en-US" sz="2600" b="0">
              <a:solidFill>
                <a:schemeClr val="accent2"/>
              </a:solidFill>
              <a:latin typeface="Arial MT Bl" charset="0"/>
            </a:endParaRPr>
          </a:p>
        </p:txBody>
      </p:sp>
      <p:sp>
        <p:nvSpPr>
          <p:cNvPr id="15363" name="Text Box 11"/>
          <p:cNvSpPr txBox="1">
            <a:spLocks noChangeArrowheads="1"/>
          </p:cNvSpPr>
          <p:nvPr/>
        </p:nvSpPr>
        <p:spPr bwMode="auto">
          <a:xfrm>
            <a:off x="746125" y="1295400"/>
            <a:ext cx="81692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A forest ranger who is 150 cm tall casts a shadow 45  cm long. At the same time, a nearby tree casts a shadow 195 cm long. Write and solve a proportion to find the height of the tree.</a:t>
            </a:r>
          </a:p>
        </p:txBody>
      </p:sp>
      <p:sp>
        <p:nvSpPr>
          <p:cNvPr id="130064" name="Text Box 16"/>
          <p:cNvSpPr txBox="1">
            <a:spLocks noChangeArrowheads="1"/>
          </p:cNvSpPr>
          <p:nvPr/>
        </p:nvSpPr>
        <p:spPr bwMode="auto">
          <a:xfrm>
            <a:off x="774700" y="5976938"/>
            <a:ext cx="5111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The tree is 650 centimeters tall.</a:t>
            </a:r>
          </a:p>
        </p:txBody>
      </p:sp>
      <p:pic>
        <p:nvPicPr>
          <p:cNvPr id="130066" name="Picture 1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5450" y="4267200"/>
            <a:ext cx="27622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0067" name="Text Box 19"/>
          <p:cNvSpPr txBox="1">
            <a:spLocks noChangeArrowheads="1"/>
          </p:cNvSpPr>
          <p:nvPr/>
        </p:nvSpPr>
        <p:spPr bwMode="auto">
          <a:xfrm>
            <a:off x="2879725" y="4757738"/>
            <a:ext cx="6264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solidFill>
                  <a:srgbClr val="3333FF"/>
                </a:solidFill>
                <a:latin typeface="Arial" charset="0"/>
              </a:rPr>
              <a:t>Since x is multiplied by 45, divide both sides by 45 to undo the multiplication. </a:t>
            </a:r>
          </a:p>
        </p:txBody>
      </p:sp>
      <p:pic>
        <p:nvPicPr>
          <p:cNvPr id="130070" name="Picture 22"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2750" y="3333750"/>
            <a:ext cx="516255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0071" name="Picture 23"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330575"/>
            <a:ext cx="14478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0072" name="Text Box 24"/>
          <p:cNvSpPr txBox="1">
            <a:spLocks noChangeArrowheads="1"/>
          </p:cNvSpPr>
          <p:nvPr/>
        </p:nvSpPr>
        <p:spPr bwMode="auto">
          <a:xfrm>
            <a:off x="647700" y="4148138"/>
            <a:ext cx="21859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45</a:t>
            </a:r>
            <a:r>
              <a:rPr lang="en-US" altLang="en-US" sz="2400" b="0" i="1"/>
              <a:t>x = </a:t>
            </a:r>
            <a:r>
              <a:rPr lang="en-US" altLang="en-US" sz="2400" b="0"/>
              <a:t>29250</a:t>
            </a:r>
          </a:p>
        </p:txBody>
      </p:sp>
      <p:pic>
        <p:nvPicPr>
          <p:cNvPr id="130073" name="Picture 25"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2800" y="4829175"/>
            <a:ext cx="18669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0074" name="Text Box 26"/>
          <p:cNvSpPr txBox="1">
            <a:spLocks noChangeArrowheads="1"/>
          </p:cNvSpPr>
          <p:nvPr/>
        </p:nvSpPr>
        <p:spPr bwMode="auto">
          <a:xfrm>
            <a:off x="1041400" y="5519738"/>
            <a:ext cx="1411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t>x</a:t>
            </a:r>
            <a:r>
              <a:rPr lang="en-US" altLang="en-US" sz="2400" b="0"/>
              <a:t> = 650</a:t>
            </a:r>
            <a:endParaRPr lang="en-US" altLang="en-US" sz="2400" b="0" i="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30070"/>
                                        </p:tgtEl>
                                        <p:attrNameLst>
                                          <p:attrName>style.visibility</p:attrName>
                                        </p:attrNameLst>
                                      </p:cBhvr>
                                      <p:to>
                                        <p:strVal val="visible"/>
                                      </p:to>
                                    </p:set>
                                    <p:anim calcmode="lin" valueType="num">
                                      <p:cBhvr>
                                        <p:cTn id="7" dur="1000" fill="hold"/>
                                        <p:tgtEl>
                                          <p:spTgt spid="130070"/>
                                        </p:tgtEl>
                                        <p:attrNameLst>
                                          <p:attrName>ppt_x</p:attrName>
                                        </p:attrNameLst>
                                      </p:cBhvr>
                                      <p:tavLst>
                                        <p:tav tm="0">
                                          <p:val>
                                            <p:strVal val="#ppt_x-.2"/>
                                          </p:val>
                                        </p:tav>
                                        <p:tav tm="100000">
                                          <p:val>
                                            <p:strVal val="#ppt_x"/>
                                          </p:val>
                                        </p:tav>
                                      </p:tavLst>
                                    </p:anim>
                                    <p:anim calcmode="lin" valueType="num">
                                      <p:cBhvr>
                                        <p:cTn id="8" dur="1000" fill="hold"/>
                                        <p:tgtEl>
                                          <p:spTgt spid="13007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007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130071"/>
                                        </p:tgtEl>
                                        <p:attrNameLst>
                                          <p:attrName>style.visibility</p:attrName>
                                        </p:attrNameLst>
                                      </p:cBhvr>
                                      <p:to>
                                        <p:strVal val="visible"/>
                                      </p:to>
                                    </p:set>
                                    <p:animEffect transition="in" filter="dissolve">
                                      <p:cBhvr>
                                        <p:cTn id="14" dur="500"/>
                                        <p:tgtEl>
                                          <p:spTgt spid="13007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130066"/>
                                        </p:tgtEl>
                                        <p:attrNameLst>
                                          <p:attrName>style.visibility</p:attrName>
                                        </p:attrNameLst>
                                      </p:cBhvr>
                                      <p:to>
                                        <p:strVal val="visible"/>
                                      </p:to>
                                    </p:set>
                                    <p:animEffect transition="in" filter="dissolve">
                                      <p:cBhvr>
                                        <p:cTn id="19" dur="500"/>
                                        <p:tgtEl>
                                          <p:spTgt spid="13006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130072"/>
                                        </p:tgtEl>
                                        <p:attrNameLst>
                                          <p:attrName>style.visibility</p:attrName>
                                        </p:attrNameLst>
                                      </p:cBhvr>
                                      <p:to>
                                        <p:strVal val="visible"/>
                                      </p:to>
                                    </p:set>
                                    <p:anim calcmode="lin" valueType="num">
                                      <p:cBhvr>
                                        <p:cTn id="24" dur="1000" fill="hold"/>
                                        <p:tgtEl>
                                          <p:spTgt spid="130072"/>
                                        </p:tgtEl>
                                        <p:attrNameLst>
                                          <p:attrName>ppt_w</p:attrName>
                                        </p:attrNameLst>
                                      </p:cBhvr>
                                      <p:tavLst>
                                        <p:tav tm="0">
                                          <p:val>
                                            <p:strVal val="#ppt_w*0.70"/>
                                          </p:val>
                                        </p:tav>
                                        <p:tav tm="100000">
                                          <p:val>
                                            <p:strVal val="#ppt_w"/>
                                          </p:val>
                                        </p:tav>
                                      </p:tavLst>
                                    </p:anim>
                                    <p:anim calcmode="lin" valueType="num">
                                      <p:cBhvr>
                                        <p:cTn id="25" dur="1000" fill="hold"/>
                                        <p:tgtEl>
                                          <p:spTgt spid="130072"/>
                                        </p:tgtEl>
                                        <p:attrNameLst>
                                          <p:attrName>ppt_h</p:attrName>
                                        </p:attrNameLst>
                                      </p:cBhvr>
                                      <p:tavLst>
                                        <p:tav tm="0">
                                          <p:val>
                                            <p:strVal val="#ppt_h"/>
                                          </p:val>
                                        </p:tav>
                                        <p:tav tm="100000">
                                          <p:val>
                                            <p:strVal val="#ppt_h"/>
                                          </p:val>
                                        </p:tav>
                                      </p:tavLst>
                                    </p:anim>
                                    <p:animEffect transition="in" filter="fade">
                                      <p:cBhvr>
                                        <p:cTn id="26" dur="1000"/>
                                        <p:tgtEl>
                                          <p:spTgt spid="13007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130067"/>
                                        </p:tgtEl>
                                        <p:attrNameLst>
                                          <p:attrName>style.visibility</p:attrName>
                                        </p:attrNameLst>
                                      </p:cBhvr>
                                      <p:to>
                                        <p:strVal val="visible"/>
                                      </p:to>
                                    </p:set>
                                    <p:animEffect transition="in" filter="diamond(in)">
                                      <p:cBhvr>
                                        <p:cTn id="31" dur="2000"/>
                                        <p:tgtEl>
                                          <p:spTgt spid="130067"/>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5" presetClass="entr" presetSubtype="0" fill="hold" nodeType="clickEffect">
                                  <p:stCondLst>
                                    <p:cond delay="0"/>
                                  </p:stCondLst>
                                  <p:childTnLst>
                                    <p:set>
                                      <p:cBhvr>
                                        <p:cTn id="35" dur="1" fill="hold">
                                          <p:stCondLst>
                                            <p:cond delay="0"/>
                                          </p:stCondLst>
                                        </p:cTn>
                                        <p:tgtEl>
                                          <p:spTgt spid="130073"/>
                                        </p:tgtEl>
                                        <p:attrNameLst>
                                          <p:attrName>style.visibility</p:attrName>
                                        </p:attrNameLst>
                                      </p:cBhvr>
                                      <p:to>
                                        <p:strVal val="visible"/>
                                      </p:to>
                                    </p:set>
                                    <p:anim calcmode="lin" valueType="num">
                                      <p:cBhvr>
                                        <p:cTn id="36" dur="1000" fill="hold"/>
                                        <p:tgtEl>
                                          <p:spTgt spid="130073"/>
                                        </p:tgtEl>
                                        <p:attrNameLst>
                                          <p:attrName>ppt_w</p:attrName>
                                        </p:attrNameLst>
                                      </p:cBhvr>
                                      <p:tavLst>
                                        <p:tav tm="0">
                                          <p:val>
                                            <p:strVal val="#ppt_w*0.70"/>
                                          </p:val>
                                        </p:tav>
                                        <p:tav tm="100000">
                                          <p:val>
                                            <p:strVal val="#ppt_w"/>
                                          </p:val>
                                        </p:tav>
                                      </p:tavLst>
                                    </p:anim>
                                    <p:anim calcmode="lin" valueType="num">
                                      <p:cBhvr>
                                        <p:cTn id="37" dur="1000" fill="hold"/>
                                        <p:tgtEl>
                                          <p:spTgt spid="130073"/>
                                        </p:tgtEl>
                                        <p:attrNameLst>
                                          <p:attrName>ppt_h</p:attrName>
                                        </p:attrNameLst>
                                      </p:cBhvr>
                                      <p:tavLst>
                                        <p:tav tm="0">
                                          <p:val>
                                            <p:strVal val="#ppt_h"/>
                                          </p:val>
                                        </p:tav>
                                        <p:tav tm="100000">
                                          <p:val>
                                            <p:strVal val="#ppt_h"/>
                                          </p:val>
                                        </p:tav>
                                      </p:tavLst>
                                    </p:anim>
                                    <p:animEffect transition="in" filter="fade">
                                      <p:cBhvr>
                                        <p:cTn id="38" dur="1000"/>
                                        <p:tgtEl>
                                          <p:spTgt spid="13007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30074"/>
                                        </p:tgtEl>
                                        <p:attrNameLst>
                                          <p:attrName>style.visibility</p:attrName>
                                        </p:attrNameLst>
                                      </p:cBhvr>
                                      <p:to>
                                        <p:strVal val="visible"/>
                                      </p:to>
                                    </p:set>
                                    <p:animEffect transition="in" filter="dissolve">
                                      <p:cBhvr>
                                        <p:cTn id="43" dur="500"/>
                                        <p:tgtEl>
                                          <p:spTgt spid="13007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30064"/>
                                        </p:tgtEl>
                                        <p:attrNameLst>
                                          <p:attrName>style.visibility</p:attrName>
                                        </p:attrNameLst>
                                      </p:cBhvr>
                                      <p:to>
                                        <p:strVal val="visible"/>
                                      </p:to>
                                    </p:set>
                                    <p:animEffect transition="in" filter="dissolve">
                                      <p:cBhvr>
                                        <p:cTn id="48" dur="500"/>
                                        <p:tgtEl>
                                          <p:spTgt spid="130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64" grpId="0"/>
      <p:bldP spid="130067" grpId="0"/>
      <p:bldP spid="130072" grpId="0"/>
      <p:bldP spid="13007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FF3300"/>
                </a:solidFill>
                <a:latin typeface="Arial Black" pitchFamily="34" charset="0"/>
              </a:rPr>
              <a:t>Check It Out!</a:t>
            </a:r>
            <a:r>
              <a:rPr lang="en-US" altLang="en-US" sz="2400" b="0">
                <a:solidFill>
                  <a:srgbClr val="006699"/>
                </a:solidFill>
                <a:latin typeface="Arial Black" pitchFamily="34" charset="0"/>
              </a:rPr>
              <a:t> Example 2b</a:t>
            </a:r>
            <a:endParaRPr lang="en-US" altLang="en-US" sz="2600" b="0">
              <a:solidFill>
                <a:schemeClr val="accent2"/>
              </a:solidFill>
              <a:latin typeface="Arial MT Bl" charset="0"/>
            </a:endParaRPr>
          </a:p>
        </p:txBody>
      </p:sp>
      <p:sp>
        <p:nvSpPr>
          <p:cNvPr id="16387" name="Text Box 5"/>
          <p:cNvSpPr txBox="1">
            <a:spLocks noChangeArrowheads="1"/>
          </p:cNvSpPr>
          <p:nvPr/>
        </p:nvSpPr>
        <p:spPr bwMode="auto">
          <a:xfrm>
            <a:off x="746125" y="1295400"/>
            <a:ext cx="81692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A woman who is 5.5 feet tall casts a shadow 3.5 feet long. At the same time, a building casts a shadow 28 feet long. Write and solve a proportion to find the height of the building.</a:t>
            </a:r>
          </a:p>
        </p:txBody>
      </p:sp>
      <p:sp>
        <p:nvSpPr>
          <p:cNvPr id="131078" name="Text Box 6"/>
          <p:cNvSpPr txBox="1">
            <a:spLocks noChangeArrowheads="1"/>
          </p:cNvSpPr>
          <p:nvPr/>
        </p:nvSpPr>
        <p:spPr bwMode="auto">
          <a:xfrm>
            <a:off x="774700" y="5976938"/>
            <a:ext cx="4300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The building is 44 feet tall.</a:t>
            </a:r>
          </a:p>
        </p:txBody>
      </p:sp>
      <p:pic>
        <p:nvPicPr>
          <p:cNvPr id="131079" name="Picture 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5450" y="4267200"/>
            <a:ext cx="27622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1080" name="Text Box 8"/>
          <p:cNvSpPr txBox="1">
            <a:spLocks noChangeArrowheads="1"/>
          </p:cNvSpPr>
          <p:nvPr/>
        </p:nvSpPr>
        <p:spPr bwMode="auto">
          <a:xfrm>
            <a:off x="2879725" y="4757738"/>
            <a:ext cx="6264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solidFill>
                  <a:srgbClr val="3333FF"/>
                </a:solidFill>
                <a:latin typeface="Arial" charset="0"/>
              </a:rPr>
              <a:t>Since x is multiplied by 3.5, divide both sides by 3.5 to undo the multiplication. </a:t>
            </a:r>
          </a:p>
        </p:txBody>
      </p:sp>
      <p:sp>
        <p:nvSpPr>
          <p:cNvPr id="131083" name="Text Box 11"/>
          <p:cNvSpPr txBox="1">
            <a:spLocks noChangeArrowheads="1"/>
          </p:cNvSpPr>
          <p:nvPr/>
        </p:nvSpPr>
        <p:spPr bwMode="auto">
          <a:xfrm>
            <a:off x="495300" y="4148138"/>
            <a:ext cx="1909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3.5</a:t>
            </a:r>
            <a:r>
              <a:rPr lang="en-US" altLang="en-US" sz="2400" b="0" i="1"/>
              <a:t>x = </a:t>
            </a:r>
            <a:r>
              <a:rPr lang="en-US" altLang="en-US" sz="2400" b="0"/>
              <a:t>154</a:t>
            </a:r>
          </a:p>
        </p:txBody>
      </p:sp>
      <p:sp>
        <p:nvSpPr>
          <p:cNvPr id="131085" name="Text Box 13"/>
          <p:cNvSpPr txBox="1">
            <a:spLocks noChangeArrowheads="1"/>
          </p:cNvSpPr>
          <p:nvPr/>
        </p:nvSpPr>
        <p:spPr bwMode="auto">
          <a:xfrm>
            <a:off x="1003300" y="5519738"/>
            <a:ext cx="1217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t>x</a:t>
            </a:r>
            <a:r>
              <a:rPr lang="en-US" altLang="en-US" sz="2400" b="0"/>
              <a:t> = 44</a:t>
            </a:r>
            <a:endParaRPr lang="en-US" altLang="en-US" sz="2400" b="0" i="1"/>
          </a:p>
        </p:txBody>
      </p:sp>
      <p:pic>
        <p:nvPicPr>
          <p:cNvPr id="131086" name="Picture 1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500" y="4791075"/>
            <a:ext cx="15621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1088" name="Picture 16"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7250" y="3305175"/>
            <a:ext cx="12763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1090" name="Picture 18"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3700" y="3276600"/>
            <a:ext cx="575310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31090"/>
                                        </p:tgtEl>
                                        <p:attrNameLst>
                                          <p:attrName>style.visibility</p:attrName>
                                        </p:attrNameLst>
                                      </p:cBhvr>
                                      <p:to>
                                        <p:strVal val="visible"/>
                                      </p:to>
                                    </p:set>
                                    <p:animEffect transition="in" filter="box(in)">
                                      <p:cBhvr>
                                        <p:cTn id="7" dur="500"/>
                                        <p:tgtEl>
                                          <p:spTgt spid="1310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31088"/>
                                        </p:tgtEl>
                                        <p:attrNameLst>
                                          <p:attrName>style.visibility</p:attrName>
                                        </p:attrNameLst>
                                      </p:cBhvr>
                                      <p:to>
                                        <p:strVal val="visible"/>
                                      </p:to>
                                    </p:set>
                                    <p:animEffect transition="in" filter="dissolve">
                                      <p:cBhvr>
                                        <p:cTn id="12" dur="500"/>
                                        <p:tgtEl>
                                          <p:spTgt spid="13108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31079"/>
                                        </p:tgtEl>
                                        <p:attrNameLst>
                                          <p:attrName>style.visibility</p:attrName>
                                        </p:attrNameLst>
                                      </p:cBhvr>
                                      <p:to>
                                        <p:strVal val="visible"/>
                                      </p:to>
                                    </p:set>
                                    <p:animEffect transition="in" filter="dissolve">
                                      <p:cBhvr>
                                        <p:cTn id="17" dur="500"/>
                                        <p:tgtEl>
                                          <p:spTgt spid="13107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131083"/>
                                        </p:tgtEl>
                                        <p:attrNameLst>
                                          <p:attrName>style.visibility</p:attrName>
                                        </p:attrNameLst>
                                      </p:cBhvr>
                                      <p:to>
                                        <p:strVal val="visible"/>
                                      </p:to>
                                    </p:set>
                                    <p:anim calcmode="lin" valueType="num">
                                      <p:cBhvr>
                                        <p:cTn id="22" dur="1000" fill="hold"/>
                                        <p:tgtEl>
                                          <p:spTgt spid="131083"/>
                                        </p:tgtEl>
                                        <p:attrNameLst>
                                          <p:attrName>ppt_w</p:attrName>
                                        </p:attrNameLst>
                                      </p:cBhvr>
                                      <p:tavLst>
                                        <p:tav tm="0">
                                          <p:val>
                                            <p:strVal val="#ppt_w*0.70"/>
                                          </p:val>
                                        </p:tav>
                                        <p:tav tm="100000">
                                          <p:val>
                                            <p:strVal val="#ppt_w"/>
                                          </p:val>
                                        </p:tav>
                                      </p:tavLst>
                                    </p:anim>
                                    <p:anim calcmode="lin" valueType="num">
                                      <p:cBhvr>
                                        <p:cTn id="23" dur="1000" fill="hold"/>
                                        <p:tgtEl>
                                          <p:spTgt spid="131083"/>
                                        </p:tgtEl>
                                        <p:attrNameLst>
                                          <p:attrName>ppt_h</p:attrName>
                                        </p:attrNameLst>
                                      </p:cBhvr>
                                      <p:tavLst>
                                        <p:tav tm="0">
                                          <p:val>
                                            <p:strVal val="#ppt_h"/>
                                          </p:val>
                                        </p:tav>
                                        <p:tav tm="100000">
                                          <p:val>
                                            <p:strVal val="#ppt_h"/>
                                          </p:val>
                                        </p:tav>
                                      </p:tavLst>
                                    </p:anim>
                                    <p:animEffect transition="in" filter="fade">
                                      <p:cBhvr>
                                        <p:cTn id="24" dur="1000"/>
                                        <p:tgtEl>
                                          <p:spTgt spid="13108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131080"/>
                                        </p:tgtEl>
                                        <p:attrNameLst>
                                          <p:attrName>style.visibility</p:attrName>
                                        </p:attrNameLst>
                                      </p:cBhvr>
                                      <p:to>
                                        <p:strVal val="visible"/>
                                      </p:to>
                                    </p:set>
                                    <p:animEffect transition="in" filter="diamond(in)">
                                      <p:cBhvr>
                                        <p:cTn id="29" dur="2000"/>
                                        <p:tgtEl>
                                          <p:spTgt spid="13108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nodeType="clickEffect">
                                  <p:stCondLst>
                                    <p:cond delay="0"/>
                                  </p:stCondLst>
                                  <p:childTnLst>
                                    <p:set>
                                      <p:cBhvr>
                                        <p:cTn id="33" dur="1" fill="hold">
                                          <p:stCondLst>
                                            <p:cond delay="0"/>
                                          </p:stCondLst>
                                        </p:cTn>
                                        <p:tgtEl>
                                          <p:spTgt spid="131086"/>
                                        </p:tgtEl>
                                        <p:attrNameLst>
                                          <p:attrName>style.visibility</p:attrName>
                                        </p:attrNameLst>
                                      </p:cBhvr>
                                      <p:to>
                                        <p:strVal val="visible"/>
                                      </p:to>
                                    </p:set>
                                    <p:animEffect transition="in" filter="dissolve">
                                      <p:cBhvr>
                                        <p:cTn id="34" dur="500"/>
                                        <p:tgtEl>
                                          <p:spTgt spid="13108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131085"/>
                                        </p:tgtEl>
                                        <p:attrNameLst>
                                          <p:attrName>style.visibility</p:attrName>
                                        </p:attrNameLst>
                                      </p:cBhvr>
                                      <p:to>
                                        <p:strVal val="visible"/>
                                      </p:to>
                                    </p:set>
                                    <p:animEffect transition="in" filter="dissolve">
                                      <p:cBhvr>
                                        <p:cTn id="39" dur="500"/>
                                        <p:tgtEl>
                                          <p:spTgt spid="13108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31078"/>
                                        </p:tgtEl>
                                        <p:attrNameLst>
                                          <p:attrName>style.visibility</p:attrName>
                                        </p:attrNameLst>
                                      </p:cBhvr>
                                      <p:to>
                                        <p:strVal val="visible"/>
                                      </p:to>
                                    </p:set>
                                    <p:animEffect transition="in" filter="dissolve">
                                      <p:cBhvr>
                                        <p:cTn id="44" dur="500"/>
                                        <p:tgtEl>
                                          <p:spTgt spid="131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8" grpId="0"/>
      <p:bldP spid="131080" grpId="0"/>
      <p:bldP spid="131083" grpId="0"/>
      <p:bldP spid="13108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838200" y="2209800"/>
            <a:ext cx="73310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If every dimension of a figure is multiplied by the same number, the result is a similar figure. The multiplier is called a </a:t>
            </a:r>
            <a:r>
              <a:rPr lang="en-US" altLang="en-US" sz="2400" u="sng"/>
              <a:t>scale factor</a:t>
            </a:r>
            <a:r>
              <a:rPr lang="en-US" altLang="en-US" sz="2400" b="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457200" y="8763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3A: Changing Dimensions</a:t>
            </a:r>
          </a:p>
        </p:txBody>
      </p:sp>
      <p:sp>
        <p:nvSpPr>
          <p:cNvPr id="18435" name="Text Box 5"/>
          <p:cNvSpPr txBox="1">
            <a:spLocks noChangeArrowheads="1"/>
          </p:cNvSpPr>
          <p:nvPr/>
        </p:nvSpPr>
        <p:spPr bwMode="auto">
          <a:xfrm>
            <a:off x="228600" y="1371600"/>
            <a:ext cx="89154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The radius of a circle with radius 8 in. is multiplied by 1.75 to get a circle with radius 14 in. How is the ratio of the circumferences related to the ratio of the radii? How is the ratio of the areas related to the ratio of the radii? </a:t>
            </a:r>
          </a:p>
        </p:txBody>
      </p:sp>
      <p:graphicFrame>
        <p:nvGraphicFramePr>
          <p:cNvPr id="133182" name="Group 62"/>
          <p:cNvGraphicFramePr>
            <a:graphicFrameLocks noGrp="1"/>
          </p:cNvGraphicFramePr>
          <p:nvPr/>
        </p:nvGraphicFramePr>
        <p:xfrm>
          <a:off x="4343400" y="3276600"/>
          <a:ext cx="4419600" cy="1554163"/>
        </p:xfrm>
        <a:graphic>
          <a:graphicData uri="http://schemas.openxmlformats.org/drawingml/2006/table">
            <a:tbl>
              <a:tblPr/>
              <a:tblGrid>
                <a:gridCol w="2209800"/>
                <a:gridCol w="2209800"/>
              </a:tblGrid>
              <a:tr h="51805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Circle A</a:t>
                      </a:r>
                    </a:p>
                  </a:txBody>
                  <a:tcPr marT="45677" marB="4567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EFED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677" marB="4567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EFED0"/>
                    </a:solidFill>
                  </a:tcPr>
                </a:tc>
              </a:tr>
              <a:tr h="51805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677" marB="4567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677" marB="4567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05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677" marB="4567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677" marB="4567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50" name="Text Box 46"/>
          <p:cNvSpPr txBox="1">
            <a:spLocks noChangeArrowheads="1"/>
          </p:cNvSpPr>
          <p:nvPr/>
        </p:nvSpPr>
        <p:spPr bwMode="auto">
          <a:xfrm>
            <a:off x="6821488" y="3309938"/>
            <a:ext cx="14843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a:t>Circle B</a:t>
            </a:r>
          </a:p>
        </p:txBody>
      </p:sp>
      <p:graphicFrame>
        <p:nvGraphicFramePr>
          <p:cNvPr id="133201" name="Group 81"/>
          <p:cNvGraphicFramePr>
            <a:graphicFrameLocks noGrp="1"/>
          </p:cNvGraphicFramePr>
          <p:nvPr/>
        </p:nvGraphicFramePr>
        <p:xfrm>
          <a:off x="1752600" y="3795713"/>
          <a:ext cx="2590800" cy="1036637"/>
        </p:xfrm>
        <a:graphic>
          <a:graphicData uri="http://schemas.openxmlformats.org/drawingml/2006/table">
            <a:tbl>
              <a:tblPr/>
              <a:tblGrid>
                <a:gridCol w="2590800"/>
              </a:tblGrid>
              <a:tr h="51831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34" marB="45734"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31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34" marB="45734"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2" name="Group 76"/>
          <p:cNvGrpSpPr>
            <a:grpSpLocks/>
          </p:cNvGrpSpPr>
          <p:nvPr/>
        </p:nvGrpSpPr>
        <p:grpSpPr bwMode="auto">
          <a:xfrm>
            <a:off x="0" y="4991100"/>
            <a:ext cx="1952625" cy="723900"/>
            <a:chOff x="0" y="3144"/>
            <a:chExt cx="1230" cy="456"/>
          </a:xfrm>
        </p:grpSpPr>
        <p:sp>
          <p:nvSpPr>
            <p:cNvPr id="18481" name="Text Box 63"/>
            <p:cNvSpPr txBox="1">
              <a:spLocks noChangeArrowheads="1"/>
            </p:cNvSpPr>
            <p:nvPr/>
          </p:nvSpPr>
          <p:spPr bwMode="auto">
            <a:xfrm>
              <a:off x="0" y="3216"/>
              <a:ext cx="6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Radii:</a:t>
              </a:r>
            </a:p>
          </p:txBody>
        </p:sp>
        <p:pic>
          <p:nvPicPr>
            <p:cNvPr id="18482" name="Picture 6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 y="3144"/>
              <a:ext cx="606"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87" name="Text Box 67"/>
          <p:cNvSpPr txBox="1">
            <a:spLocks noChangeArrowheads="1"/>
          </p:cNvSpPr>
          <p:nvPr/>
        </p:nvSpPr>
        <p:spPr bwMode="auto">
          <a:xfrm>
            <a:off x="441325" y="5715000"/>
            <a:ext cx="8702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The ratio of the circumference is equal to the ratio of the radii.</a:t>
            </a:r>
          </a:p>
        </p:txBody>
      </p:sp>
      <p:sp>
        <p:nvSpPr>
          <p:cNvPr id="133209" name="Rectangle 89"/>
          <p:cNvSpPr>
            <a:spLocks noChangeArrowheads="1"/>
          </p:cNvSpPr>
          <p:nvPr/>
        </p:nvSpPr>
        <p:spPr bwMode="auto">
          <a:xfrm>
            <a:off x="457200" y="5791200"/>
            <a:ext cx="8839200" cy="685800"/>
          </a:xfrm>
          <a:prstGeom prst="rect">
            <a:avLst/>
          </a:prstGeom>
          <a:solidFill>
            <a:schemeClr val="bg1"/>
          </a:solidFill>
          <a:ln w="9525" algn="ctr">
            <a:solidFill>
              <a:schemeClr val="bg1"/>
            </a:solidFill>
            <a:miter lim="800000"/>
            <a:headEnd/>
            <a:tailEnd/>
          </a:ln>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endParaRPr lang="en-US" altLang="en-US"/>
          </a:p>
        </p:txBody>
      </p:sp>
      <p:sp>
        <p:nvSpPr>
          <p:cNvPr id="133188" name="Text Box 68"/>
          <p:cNvSpPr txBox="1">
            <a:spLocks noChangeArrowheads="1"/>
          </p:cNvSpPr>
          <p:nvPr/>
        </p:nvSpPr>
        <p:spPr bwMode="auto">
          <a:xfrm>
            <a:off x="381000" y="5715000"/>
            <a:ext cx="8626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The ratio of the areas is the square of the ratio of the radii. </a:t>
            </a:r>
          </a:p>
        </p:txBody>
      </p:sp>
      <p:grpSp>
        <p:nvGrpSpPr>
          <p:cNvPr id="3" name="Group 77"/>
          <p:cNvGrpSpPr>
            <a:grpSpLocks/>
          </p:cNvGrpSpPr>
          <p:nvPr/>
        </p:nvGrpSpPr>
        <p:grpSpPr bwMode="auto">
          <a:xfrm>
            <a:off x="1905000" y="4981575"/>
            <a:ext cx="3590925" cy="733425"/>
            <a:chOff x="1200" y="3138"/>
            <a:chExt cx="2262" cy="462"/>
          </a:xfrm>
        </p:grpSpPr>
        <p:sp>
          <p:nvSpPr>
            <p:cNvPr id="18479" name="Text Box 72"/>
            <p:cNvSpPr txBox="1">
              <a:spLocks noChangeArrowheads="1"/>
            </p:cNvSpPr>
            <p:nvPr/>
          </p:nvSpPr>
          <p:spPr bwMode="auto">
            <a:xfrm>
              <a:off x="1200" y="3216"/>
              <a:ext cx="16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Circumference: </a:t>
              </a:r>
            </a:p>
          </p:txBody>
        </p:sp>
        <p:pic>
          <p:nvPicPr>
            <p:cNvPr id="18480" name="Picture 7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6" y="3138"/>
              <a:ext cx="726"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 name="Group 78"/>
          <p:cNvGrpSpPr>
            <a:grpSpLocks/>
          </p:cNvGrpSpPr>
          <p:nvPr/>
        </p:nvGrpSpPr>
        <p:grpSpPr bwMode="auto">
          <a:xfrm>
            <a:off x="5486400" y="4914900"/>
            <a:ext cx="3486150" cy="876300"/>
            <a:chOff x="3456" y="3096"/>
            <a:chExt cx="2196" cy="552"/>
          </a:xfrm>
        </p:grpSpPr>
        <p:sp>
          <p:nvSpPr>
            <p:cNvPr id="18477" name="Text Box 74"/>
            <p:cNvSpPr txBox="1">
              <a:spLocks noChangeArrowheads="1"/>
            </p:cNvSpPr>
            <p:nvPr/>
          </p:nvSpPr>
          <p:spPr bwMode="auto">
            <a:xfrm>
              <a:off x="3456" y="3237"/>
              <a:ext cx="6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Area:</a:t>
              </a:r>
            </a:p>
          </p:txBody>
        </p:sp>
        <p:pic>
          <p:nvPicPr>
            <p:cNvPr id="18478" name="Picture 7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0" y="3096"/>
              <a:ext cx="1572" cy="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83"/>
          <p:cNvGrpSpPr>
            <a:grpSpLocks/>
          </p:cNvGrpSpPr>
          <p:nvPr/>
        </p:nvGrpSpPr>
        <p:grpSpPr bwMode="auto">
          <a:xfrm>
            <a:off x="2543175" y="3848100"/>
            <a:ext cx="5967413" cy="431800"/>
            <a:chOff x="1602" y="2424"/>
            <a:chExt cx="3759" cy="272"/>
          </a:xfrm>
        </p:grpSpPr>
        <p:pic>
          <p:nvPicPr>
            <p:cNvPr id="18474" name="Picture 66"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6" y="2432"/>
              <a:ext cx="1080"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75" name="Picture 69"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73" y="2424"/>
              <a:ext cx="118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76" name="Picture 79" descr="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2" y="2460"/>
              <a:ext cx="702"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84"/>
          <p:cNvGrpSpPr>
            <a:grpSpLocks/>
          </p:cNvGrpSpPr>
          <p:nvPr/>
        </p:nvGrpSpPr>
        <p:grpSpPr bwMode="auto">
          <a:xfrm>
            <a:off x="2581275" y="4314825"/>
            <a:ext cx="6105525" cy="500063"/>
            <a:chOff x="1626" y="2718"/>
            <a:chExt cx="3846" cy="315"/>
          </a:xfrm>
        </p:grpSpPr>
        <p:pic>
          <p:nvPicPr>
            <p:cNvPr id="18471" name="Picture 70" descr="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7" y="2718"/>
              <a:ext cx="1086"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72" name="Picture 71" descr="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00" y="2721"/>
              <a:ext cx="1272"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73" name="Picture 82" descr="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26" y="2748"/>
              <a:ext cx="678"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467" name="Line 85"/>
          <p:cNvSpPr>
            <a:spLocks noChangeShapeType="1"/>
          </p:cNvSpPr>
          <p:nvPr/>
        </p:nvSpPr>
        <p:spPr bwMode="auto">
          <a:xfrm>
            <a:off x="1752600" y="4305300"/>
            <a:ext cx="7010400" cy="0"/>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68" name="Line 86"/>
          <p:cNvSpPr>
            <a:spLocks noChangeShapeType="1"/>
          </p:cNvSpPr>
          <p:nvPr/>
        </p:nvSpPr>
        <p:spPr bwMode="auto">
          <a:xfrm>
            <a:off x="4343400" y="3810000"/>
            <a:ext cx="44196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18469" name="Line 87"/>
          <p:cNvSpPr>
            <a:spLocks noChangeShapeType="1"/>
          </p:cNvSpPr>
          <p:nvPr/>
        </p:nvSpPr>
        <p:spPr bwMode="auto">
          <a:xfrm>
            <a:off x="4343400" y="3797300"/>
            <a:ext cx="4419600" cy="0"/>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70" name="Line 88"/>
          <p:cNvSpPr>
            <a:spLocks noChangeShapeType="1"/>
          </p:cNvSpPr>
          <p:nvPr/>
        </p:nvSpPr>
        <p:spPr bwMode="auto">
          <a:xfrm>
            <a:off x="4343400" y="3810000"/>
            <a:ext cx="0" cy="990600"/>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0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10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dissolve">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0" presetClass="entr" presetSubtype="0" decel="100000" fill="hold" grpId="0" nodeType="clickEffect">
                                  <p:stCondLst>
                                    <p:cond delay="0"/>
                                  </p:stCondLst>
                                  <p:childTnLst>
                                    <p:set>
                                      <p:cBhvr>
                                        <p:cTn id="31" dur="1" fill="hold">
                                          <p:stCondLst>
                                            <p:cond delay="0"/>
                                          </p:stCondLst>
                                        </p:cTn>
                                        <p:tgtEl>
                                          <p:spTgt spid="133187"/>
                                        </p:tgtEl>
                                        <p:attrNameLst>
                                          <p:attrName>style.visibility</p:attrName>
                                        </p:attrNameLst>
                                      </p:cBhvr>
                                      <p:to>
                                        <p:strVal val="visible"/>
                                      </p:to>
                                    </p:set>
                                    <p:anim calcmode="lin" valueType="num">
                                      <p:cBhvr>
                                        <p:cTn id="32" dur="1000" fill="hold"/>
                                        <p:tgtEl>
                                          <p:spTgt spid="133187"/>
                                        </p:tgtEl>
                                        <p:attrNameLst>
                                          <p:attrName>ppt_w</p:attrName>
                                        </p:attrNameLst>
                                      </p:cBhvr>
                                      <p:tavLst>
                                        <p:tav tm="0">
                                          <p:val>
                                            <p:strVal val="#ppt_w+.3"/>
                                          </p:val>
                                        </p:tav>
                                        <p:tav tm="100000">
                                          <p:val>
                                            <p:strVal val="#ppt_w"/>
                                          </p:val>
                                        </p:tav>
                                      </p:tavLst>
                                    </p:anim>
                                    <p:anim calcmode="lin" valueType="num">
                                      <p:cBhvr>
                                        <p:cTn id="33" dur="1000" fill="hold"/>
                                        <p:tgtEl>
                                          <p:spTgt spid="133187"/>
                                        </p:tgtEl>
                                        <p:attrNameLst>
                                          <p:attrName>ppt_h</p:attrName>
                                        </p:attrNameLst>
                                      </p:cBhvr>
                                      <p:tavLst>
                                        <p:tav tm="0">
                                          <p:val>
                                            <p:strVal val="#ppt_h"/>
                                          </p:val>
                                        </p:tav>
                                        <p:tav tm="100000">
                                          <p:val>
                                            <p:strVal val="#ppt_h"/>
                                          </p:val>
                                        </p:tav>
                                      </p:tavLst>
                                    </p:anim>
                                    <p:animEffect transition="in" filter="fade">
                                      <p:cBhvr>
                                        <p:cTn id="34" dur="1000"/>
                                        <p:tgtEl>
                                          <p:spTgt spid="13318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3209"/>
                                        </p:tgtEl>
                                        <p:attrNameLst>
                                          <p:attrName>style.visibility</p:attrName>
                                        </p:attrNameLst>
                                      </p:cBhvr>
                                      <p:to>
                                        <p:strVal val="visible"/>
                                      </p:to>
                                    </p:set>
                                  </p:childTnLst>
                                </p:cTn>
                              </p:par>
                            </p:childTnLst>
                          </p:cTn>
                        </p:par>
                        <p:par>
                          <p:cTn id="39" fill="hold" nodeType="afterGroup">
                            <p:stCondLst>
                              <p:cond delay="0"/>
                            </p:stCondLst>
                            <p:childTnLst>
                              <p:par>
                                <p:cTn id="40" presetID="50" presetClass="entr" presetSubtype="0" decel="100000" fill="hold" grpId="0" nodeType="afterEffect">
                                  <p:stCondLst>
                                    <p:cond delay="0"/>
                                  </p:stCondLst>
                                  <p:childTnLst>
                                    <p:set>
                                      <p:cBhvr>
                                        <p:cTn id="41" dur="1" fill="hold">
                                          <p:stCondLst>
                                            <p:cond delay="0"/>
                                          </p:stCondLst>
                                        </p:cTn>
                                        <p:tgtEl>
                                          <p:spTgt spid="133188"/>
                                        </p:tgtEl>
                                        <p:attrNameLst>
                                          <p:attrName>style.visibility</p:attrName>
                                        </p:attrNameLst>
                                      </p:cBhvr>
                                      <p:to>
                                        <p:strVal val="visible"/>
                                      </p:to>
                                    </p:set>
                                    <p:anim calcmode="lin" valueType="num">
                                      <p:cBhvr>
                                        <p:cTn id="42" dur="1000" fill="hold"/>
                                        <p:tgtEl>
                                          <p:spTgt spid="133188"/>
                                        </p:tgtEl>
                                        <p:attrNameLst>
                                          <p:attrName>ppt_w</p:attrName>
                                        </p:attrNameLst>
                                      </p:cBhvr>
                                      <p:tavLst>
                                        <p:tav tm="0">
                                          <p:val>
                                            <p:strVal val="#ppt_w+.3"/>
                                          </p:val>
                                        </p:tav>
                                        <p:tav tm="100000">
                                          <p:val>
                                            <p:strVal val="#ppt_w"/>
                                          </p:val>
                                        </p:tav>
                                      </p:tavLst>
                                    </p:anim>
                                    <p:anim calcmode="lin" valueType="num">
                                      <p:cBhvr>
                                        <p:cTn id="43" dur="1000" fill="hold"/>
                                        <p:tgtEl>
                                          <p:spTgt spid="133188"/>
                                        </p:tgtEl>
                                        <p:attrNameLst>
                                          <p:attrName>ppt_h</p:attrName>
                                        </p:attrNameLst>
                                      </p:cBhvr>
                                      <p:tavLst>
                                        <p:tav tm="0">
                                          <p:val>
                                            <p:strVal val="#ppt_h"/>
                                          </p:val>
                                        </p:tav>
                                        <p:tav tm="100000">
                                          <p:val>
                                            <p:strVal val="#ppt_h"/>
                                          </p:val>
                                        </p:tav>
                                      </p:tavLst>
                                    </p:anim>
                                    <p:animEffect transition="in" filter="fade">
                                      <p:cBhvr>
                                        <p:cTn id="44" dur="1000"/>
                                        <p:tgtEl>
                                          <p:spTgt spid="1331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7" grpId="0"/>
      <p:bldP spid="133209" grpId="0" animBg="1"/>
      <p:bldP spid="13318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457200" y="8763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3B: Changing Dimensions</a:t>
            </a:r>
          </a:p>
        </p:txBody>
      </p:sp>
      <p:grpSp>
        <p:nvGrpSpPr>
          <p:cNvPr id="19459" name="Group 33"/>
          <p:cNvGrpSpPr>
            <a:grpSpLocks/>
          </p:cNvGrpSpPr>
          <p:nvPr/>
        </p:nvGrpSpPr>
        <p:grpSpPr bwMode="auto">
          <a:xfrm>
            <a:off x="606425" y="1143000"/>
            <a:ext cx="8169275" cy="2282825"/>
            <a:chOff x="382" y="720"/>
            <a:chExt cx="5146" cy="1438"/>
          </a:xfrm>
        </p:grpSpPr>
        <p:sp>
          <p:nvSpPr>
            <p:cNvPr id="19484" name="Text Box 5"/>
            <p:cNvSpPr txBox="1">
              <a:spLocks noChangeArrowheads="1"/>
            </p:cNvSpPr>
            <p:nvPr/>
          </p:nvSpPr>
          <p:spPr bwMode="auto">
            <a:xfrm>
              <a:off x="382" y="720"/>
              <a:ext cx="5146" cy="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nSpc>
                  <a:spcPct val="120000"/>
                </a:lnSpc>
              </a:pPr>
              <a:r>
                <a:rPr lang="en-US" altLang="en-US" sz="2400"/>
                <a:t>Every dimension of a rectangular prism with length 12 cm, width 3 cm, and height 9 cm is multiplied by    to get a similar rectangular prism. How is the ratio of the volumes related to the ratio of the corresponding dimensions?</a:t>
              </a:r>
            </a:p>
          </p:txBody>
        </p:sp>
        <p:pic>
          <p:nvPicPr>
            <p:cNvPr id="19485" name="Picture 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0" y="1259"/>
              <a:ext cx="13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460" name="Group 39"/>
          <p:cNvGrpSpPr>
            <a:grpSpLocks/>
          </p:cNvGrpSpPr>
          <p:nvPr/>
        </p:nvGrpSpPr>
        <p:grpSpPr bwMode="auto">
          <a:xfrm>
            <a:off x="1524000" y="3470275"/>
            <a:ext cx="6096000" cy="1101725"/>
            <a:chOff x="960" y="2256"/>
            <a:chExt cx="3840" cy="694"/>
          </a:xfrm>
        </p:grpSpPr>
        <p:sp>
          <p:nvSpPr>
            <p:cNvPr id="19468" name="Rectangle 12"/>
            <p:cNvSpPr>
              <a:spLocks noChangeArrowheads="1"/>
            </p:cNvSpPr>
            <p:nvPr/>
          </p:nvSpPr>
          <p:spPr bwMode="auto">
            <a:xfrm>
              <a:off x="3520" y="2582"/>
              <a:ext cx="1280"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19469" name="Rectangle 11"/>
            <p:cNvSpPr>
              <a:spLocks noChangeArrowheads="1"/>
            </p:cNvSpPr>
            <p:nvPr/>
          </p:nvSpPr>
          <p:spPr bwMode="auto">
            <a:xfrm>
              <a:off x="2256" y="2582"/>
              <a:ext cx="1264"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19470" name="Rectangle 10"/>
            <p:cNvSpPr>
              <a:spLocks noChangeArrowheads="1"/>
            </p:cNvSpPr>
            <p:nvPr/>
          </p:nvSpPr>
          <p:spPr bwMode="auto">
            <a:xfrm>
              <a:off x="960" y="2582"/>
              <a:ext cx="1296"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19471" name="Line 13"/>
            <p:cNvSpPr>
              <a:spLocks noChangeShapeType="1"/>
            </p:cNvSpPr>
            <p:nvPr/>
          </p:nvSpPr>
          <p:spPr bwMode="auto">
            <a:xfrm>
              <a:off x="960" y="2582"/>
              <a:ext cx="384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2" name="Line 14"/>
            <p:cNvSpPr>
              <a:spLocks noChangeShapeType="1"/>
            </p:cNvSpPr>
            <p:nvPr/>
          </p:nvSpPr>
          <p:spPr bwMode="auto">
            <a:xfrm>
              <a:off x="960" y="2950"/>
              <a:ext cx="384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3" name="Line 15"/>
            <p:cNvSpPr>
              <a:spLocks noChangeShapeType="1"/>
            </p:cNvSpPr>
            <p:nvPr/>
          </p:nvSpPr>
          <p:spPr bwMode="auto">
            <a:xfrm>
              <a:off x="960" y="2582"/>
              <a:ext cx="0" cy="3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4" name="Line 16"/>
            <p:cNvSpPr>
              <a:spLocks noChangeShapeType="1"/>
            </p:cNvSpPr>
            <p:nvPr/>
          </p:nvSpPr>
          <p:spPr bwMode="auto">
            <a:xfrm>
              <a:off x="2256" y="2582"/>
              <a:ext cx="0" cy="3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5" name="Line 17"/>
            <p:cNvSpPr>
              <a:spLocks noChangeShapeType="1"/>
            </p:cNvSpPr>
            <p:nvPr/>
          </p:nvSpPr>
          <p:spPr bwMode="auto">
            <a:xfrm>
              <a:off x="3520" y="2582"/>
              <a:ext cx="0" cy="3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6" name="Line 18"/>
            <p:cNvSpPr>
              <a:spLocks noChangeShapeType="1"/>
            </p:cNvSpPr>
            <p:nvPr/>
          </p:nvSpPr>
          <p:spPr bwMode="auto">
            <a:xfrm>
              <a:off x="4800" y="2582"/>
              <a:ext cx="0" cy="3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7" name="Rectangle 22"/>
            <p:cNvSpPr>
              <a:spLocks noChangeArrowheads="1"/>
            </p:cNvSpPr>
            <p:nvPr/>
          </p:nvSpPr>
          <p:spPr bwMode="auto">
            <a:xfrm>
              <a:off x="3528" y="2256"/>
              <a:ext cx="1272" cy="326"/>
            </a:xfrm>
            <a:prstGeom prst="rect">
              <a:avLst/>
            </a:prstGeom>
            <a:solidFill>
              <a:srgbClr val="CCFF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19478" name="Rectangle 21"/>
            <p:cNvSpPr>
              <a:spLocks noChangeArrowheads="1"/>
            </p:cNvSpPr>
            <p:nvPr/>
          </p:nvSpPr>
          <p:spPr bwMode="auto">
            <a:xfrm>
              <a:off x="2256" y="2256"/>
              <a:ext cx="1272" cy="326"/>
            </a:xfrm>
            <a:prstGeom prst="rect">
              <a:avLst/>
            </a:prstGeom>
            <a:solidFill>
              <a:srgbClr val="CCFF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19479" name="Line 23"/>
            <p:cNvSpPr>
              <a:spLocks noChangeShapeType="1"/>
            </p:cNvSpPr>
            <p:nvPr/>
          </p:nvSpPr>
          <p:spPr bwMode="auto">
            <a:xfrm>
              <a:off x="2256" y="2256"/>
              <a:ext cx="2544"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0" name="Line 24"/>
            <p:cNvSpPr>
              <a:spLocks noChangeShapeType="1"/>
            </p:cNvSpPr>
            <p:nvPr/>
          </p:nvSpPr>
          <p:spPr bwMode="auto">
            <a:xfrm>
              <a:off x="2256" y="2582"/>
              <a:ext cx="2544"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1" name="Line 25"/>
            <p:cNvSpPr>
              <a:spLocks noChangeShapeType="1"/>
            </p:cNvSpPr>
            <p:nvPr/>
          </p:nvSpPr>
          <p:spPr bwMode="auto">
            <a:xfrm>
              <a:off x="2256" y="2256"/>
              <a:ext cx="0" cy="326"/>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2" name="Line 26"/>
            <p:cNvSpPr>
              <a:spLocks noChangeShapeType="1"/>
            </p:cNvSpPr>
            <p:nvPr/>
          </p:nvSpPr>
          <p:spPr bwMode="auto">
            <a:xfrm>
              <a:off x="3528" y="2256"/>
              <a:ext cx="0" cy="32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3" name="Line 27"/>
            <p:cNvSpPr>
              <a:spLocks noChangeShapeType="1"/>
            </p:cNvSpPr>
            <p:nvPr/>
          </p:nvSpPr>
          <p:spPr bwMode="auto">
            <a:xfrm>
              <a:off x="4800" y="2256"/>
              <a:ext cx="0" cy="326"/>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134184" name="Text Box 40"/>
          <p:cNvSpPr txBox="1">
            <a:spLocks noChangeArrowheads="1"/>
          </p:cNvSpPr>
          <p:nvPr/>
        </p:nvSpPr>
        <p:spPr bwMode="auto">
          <a:xfrm>
            <a:off x="609600" y="5562600"/>
            <a:ext cx="8169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The ratio of the volumes is the cube of the ratio of the corresponding dimensions. </a:t>
            </a:r>
          </a:p>
        </p:txBody>
      </p:sp>
      <p:sp>
        <p:nvSpPr>
          <p:cNvPr id="19462" name="Text Box 43"/>
          <p:cNvSpPr txBox="1">
            <a:spLocks noChangeArrowheads="1"/>
          </p:cNvSpPr>
          <p:nvPr/>
        </p:nvSpPr>
        <p:spPr bwMode="auto">
          <a:xfrm>
            <a:off x="3870325" y="3505200"/>
            <a:ext cx="1508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Prism A</a:t>
            </a:r>
          </a:p>
        </p:txBody>
      </p:sp>
      <p:sp>
        <p:nvSpPr>
          <p:cNvPr id="19463" name="Text Box 44"/>
          <p:cNvSpPr txBox="1">
            <a:spLocks noChangeArrowheads="1"/>
          </p:cNvSpPr>
          <p:nvPr/>
        </p:nvSpPr>
        <p:spPr bwMode="auto">
          <a:xfrm>
            <a:off x="5807075" y="3505200"/>
            <a:ext cx="1503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Prism B</a:t>
            </a:r>
          </a:p>
        </p:txBody>
      </p:sp>
      <p:sp>
        <p:nvSpPr>
          <p:cNvPr id="19464" name="Text Box 45"/>
          <p:cNvSpPr txBox="1">
            <a:spLocks noChangeArrowheads="1"/>
          </p:cNvSpPr>
          <p:nvPr/>
        </p:nvSpPr>
        <p:spPr bwMode="auto">
          <a:xfrm>
            <a:off x="1660525" y="3995738"/>
            <a:ext cx="1512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i="1"/>
              <a:t>V = lwh</a:t>
            </a:r>
          </a:p>
        </p:txBody>
      </p:sp>
      <p:sp>
        <p:nvSpPr>
          <p:cNvPr id="19465" name="Text Box 46"/>
          <p:cNvSpPr txBox="1">
            <a:spLocks noChangeArrowheads="1"/>
          </p:cNvSpPr>
          <p:nvPr/>
        </p:nvSpPr>
        <p:spPr bwMode="auto">
          <a:xfrm>
            <a:off x="3660775" y="4049713"/>
            <a:ext cx="19653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000">
                <a:latin typeface="Arial" charset="0"/>
              </a:rPr>
              <a:t>(12)(3)(9) = 324</a:t>
            </a:r>
          </a:p>
        </p:txBody>
      </p:sp>
      <p:sp>
        <p:nvSpPr>
          <p:cNvPr id="19466" name="Text Box 47"/>
          <p:cNvSpPr txBox="1">
            <a:spLocks noChangeArrowheads="1"/>
          </p:cNvSpPr>
          <p:nvPr/>
        </p:nvSpPr>
        <p:spPr bwMode="auto">
          <a:xfrm>
            <a:off x="5708650" y="4049713"/>
            <a:ext cx="16827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000">
                <a:latin typeface="Arial" charset="0"/>
              </a:rPr>
              <a:t>(4)(1)(3) = 12</a:t>
            </a:r>
          </a:p>
        </p:txBody>
      </p:sp>
      <p:pic>
        <p:nvPicPr>
          <p:cNvPr id="19488"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800600"/>
            <a:ext cx="8496300"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8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134184"/>
                                        </p:tgtEl>
                                        <p:attrNameLst>
                                          <p:attrName>style.visibility</p:attrName>
                                        </p:attrNameLst>
                                      </p:cBhvr>
                                      <p:to>
                                        <p:strVal val="visible"/>
                                      </p:to>
                                    </p:set>
                                    <p:animEffect transition="in" filter="wipe(down)">
                                      <p:cBhvr>
                                        <p:cTn id="11" dur="1000"/>
                                        <p:tgtEl>
                                          <p:spTgt spid="134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8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5"/>
          <p:cNvSpPr>
            <a:spLocks noChangeArrowheads="1"/>
          </p:cNvSpPr>
          <p:nvPr/>
        </p:nvSpPr>
        <p:spPr bwMode="auto">
          <a:xfrm>
            <a:off x="914400" y="1981200"/>
            <a:ext cx="2590800" cy="457200"/>
          </a:xfrm>
          <a:prstGeom prst="rect">
            <a:avLst/>
          </a:prstGeom>
          <a:solidFill>
            <a:srgbClr val="80008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a:solidFill>
                  <a:schemeClr val="bg1"/>
                </a:solidFill>
              </a:rPr>
              <a:t>Helpful Hint</a:t>
            </a:r>
          </a:p>
        </p:txBody>
      </p:sp>
      <p:sp>
        <p:nvSpPr>
          <p:cNvPr id="20483" name="Text Box 10"/>
          <p:cNvSpPr txBox="1">
            <a:spLocks noChangeArrowheads="1"/>
          </p:cNvSpPr>
          <p:nvPr/>
        </p:nvSpPr>
        <p:spPr bwMode="auto">
          <a:xfrm>
            <a:off x="914400" y="2438400"/>
            <a:ext cx="7620000" cy="831850"/>
          </a:xfrm>
          <a:prstGeom prst="rect">
            <a:avLst/>
          </a:prstGeom>
          <a:noFill/>
          <a:ln w="9525" algn="ctr">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A scale factor between 0 and 1 reduces a figure. A scale factor greater than 1 enlarges it.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81000" y="1219200"/>
            <a:ext cx="8305800" cy="4495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12713" indent="7938">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r>
              <a:rPr lang="en-US" altLang="en-US" sz="2800">
                <a:solidFill>
                  <a:schemeClr val="accent2"/>
                </a:solidFill>
              </a:rPr>
              <a:t>Warm Up</a:t>
            </a:r>
            <a:endParaRPr lang="en-US" altLang="en-US" sz="2400"/>
          </a:p>
          <a:p>
            <a:pPr>
              <a:spcBef>
                <a:spcPct val="20000"/>
              </a:spcBef>
            </a:pPr>
            <a:r>
              <a:rPr lang="en-US" altLang="en-US" sz="2400"/>
              <a:t>Evaluate each expression for </a:t>
            </a:r>
            <a:r>
              <a:rPr lang="en-US" altLang="en-US" sz="2400" i="1"/>
              <a:t>a </a:t>
            </a:r>
            <a:r>
              <a:rPr lang="en-US" altLang="en-US" sz="2400"/>
              <a:t>= 3, </a:t>
            </a:r>
            <a:r>
              <a:rPr lang="en-US" altLang="en-US" sz="2400" i="1"/>
              <a:t>b </a:t>
            </a:r>
            <a:r>
              <a:rPr lang="en-US" altLang="en-US" sz="2400"/>
              <a:t>= –2, </a:t>
            </a:r>
          </a:p>
          <a:p>
            <a:pPr>
              <a:spcBef>
                <a:spcPct val="20000"/>
              </a:spcBef>
            </a:pPr>
            <a:r>
              <a:rPr lang="en-US" altLang="en-US" sz="2400" i="1"/>
              <a:t>c </a:t>
            </a:r>
            <a:r>
              <a:rPr lang="en-US" altLang="en-US" sz="2400"/>
              <a:t>= 5.</a:t>
            </a:r>
          </a:p>
          <a:p>
            <a:pPr>
              <a:spcBef>
                <a:spcPct val="20000"/>
              </a:spcBef>
            </a:pPr>
            <a:r>
              <a:rPr lang="en-US" altLang="en-US" sz="2400">
                <a:sym typeface="Symbol" pitchFamily="18" charset="2"/>
              </a:rPr>
              <a:t>1. </a:t>
            </a:r>
            <a:r>
              <a:rPr lang="en-US" altLang="en-US" sz="2400" b="0">
                <a:sym typeface="Symbol" pitchFamily="18" charset="2"/>
              </a:rPr>
              <a:t>4</a:t>
            </a:r>
            <a:r>
              <a:rPr lang="en-US" altLang="en-US" sz="2400" b="0" i="1">
                <a:sym typeface="Symbol" pitchFamily="18" charset="2"/>
              </a:rPr>
              <a:t>a</a:t>
            </a:r>
            <a:r>
              <a:rPr lang="en-US" altLang="en-US" sz="2400" b="0">
                <a:sym typeface="Symbol" pitchFamily="18" charset="2"/>
              </a:rPr>
              <a:t> </a:t>
            </a:r>
            <a:r>
              <a:rPr lang="en-US" altLang="en-US" sz="2400" b="0"/>
              <a:t>–</a:t>
            </a:r>
            <a:r>
              <a:rPr lang="en-US" altLang="en-US" sz="2400" b="0">
                <a:sym typeface="Symbol" pitchFamily="18" charset="2"/>
              </a:rPr>
              <a:t> </a:t>
            </a:r>
            <a:r>
              <a:rPr lang="en-US" altLang="en-US" sz="2400" b="0" i="1">
                <a:sym typeface="Symbol" pitchFamily="18" charset="2"/>
              </a:rPr>
              <a:t>b			 	</a:t>
            </a:r>
            <a:r>
              <a:rPr lang="en-US" altLang="en-US" sz="2400"/>
              <a:t>2. </a:t>
            </a:r>
            <a:r>
              <a:rPr lang="en-US" altLang="en-US" sz="2400" b="0"/>
              <a:t>3</a:t>
            </a:r>
            <a:r>
              <a:rPr lang="en-US" altLang="en-US" sz="2400" b="0" i="1"/>
              <a:t>b</a:t>
            </a:r>
            <a:r>
              <a:rPr lang="en-US" altLang="en-US" sz="2400" b="0" baseline="30000"/>
              <a:t>2</a:t>
            </a:r>
            <a:r>
              <a:rPr lang="en-US" altLang="en-US" sz="2400" b="0"/>
              <a:t> – 5</a:t>
            </a:r>
            <a:endParaRPr lang="en-US" altLang="en-US" sz="2400" b="0" i="1">
              <a:sym typeface="Symbol" pitchFamily="18" charset="2"/>
            </a:endParaRPr>
          </a:p>
          <a:p>
            <a:pPr>
              <a:lnSpc>
                <a:spcPct val="55000"/>
              </a:lnSpc>
              <a:spcBef>
                <a:spcPct val="20000"/>
              </a:spcBef>
            </a:pPr>
            <a:endParaRPr lang="en-US" altLang="en-US" sz="2400" b="0" i="1">
              <a:sym typeface="Symbol" pitchFamily="18" charset="2"/>
            </a:endParaRPr>
          </a:p>
          <a:p>
            <a:pPr>
              <a:lnSpc>
                <a:spcPct val="50000"/>
              </a:lnSpc>
              <a:spcBef>
                <a:spcPct val="20000"/>
              </a:spcBef>
            </a:pPr>
            <a:r>
              <a:rPr lang="en-US" altLang="en-US" sz="2400">
                <a:sym typeface="Symbol" pitchFamily="18" charset="2"/>
              </a:rPr>
              <a:t>3. </a:t>
            </a:r>
            <a:r>
              <a:rPr lang="en-US" altLang="en-US" sz="2400" b="0" i="1"/>
              <a:t>ab </a:t>
            </a:r>
            <a:r>
              <a:rPr lang="en-US" altLang="en-US" sz="2400" b="0"/>
              <a:t>–</a:t>
            </a:r>
            <a:r>
              <a:rPr lang="en-US" altLang="en-US" sz="2400" b="0" i="1"/>
              <a:t> </a:t>
            </a:r>
            <a:r>
              <a:rPr lang="en-US" altLang="en-US" sz="2400" b="0"/>
              <a:t>2</a:t>
            </a:r>
            <a:r>
              <a:rPr lang="en-US" altLang="en-US" sz="2400" b="0" i="1"/>
              <a:t>c</a:t>
            </a:r>
          </a:p>
          <a:p>
            <a:pPr>
              <a:lnSpc>
                <a:spcPct val="50000"/>
              </a:lnSpc>
              <a:spcBef>
                <a:spcPct val="20000"/>
              </a:spcBef>
            </a:pPr>
            <a:endParaRPr lang="en-US" altLang="en-US" sz="2400">
              <a:sym typeface="Symbol" pitchFamily="18" charset="2"/>
            </a:endParaRPr>
          </a:p>
          <a:p>
            <a:pPr>
              <a:lnSpc>
                <a:spcPct val="50000"/>
              </a:lnSpc>
              <a:spcBef>
                <a:spcPct val="20000"/>
              </a:spcBef>
            </a:pPr>
            <a:r>
              <a:rPr lang="en-US" altLang="en-US" sz="2400">
                <a:sym typeface="Symbol" pitchFamily="18" charset="2"/>
              </a:rPr>
              <a:t>  </a:t>
            </a:r>
          </a:p>
          <a:p>
            <a:pPr>
              <a:lnSpc>
                <a:spcPct val="75000"/>
              </a:lnSpc>
              <a:spcBef>
                <a:spcPct val="20000"/>
              </a:spcBef>
            </a:pPr>
            <a:r>
              <a:rPr lang="en-US" altLang="en-US" sz="2400">
                <a:sym typeface="Symbol" pitchFamily="18" charset="2"/>
              </a:rPr>
              <a:t>Solve each proportion.</a:t>
            </a:r>
          </a:p>
          <a:p>
            <a:pPr>
              <a:lnSpc>
                <a:spcPct val="75000"/>
              </a:lnSpc>
              <a:spcBef>
                <a:spcPct val="20000"/>
              </a:spcBef>
            </a:pPr>
            <a:endParaRPr lang="en-US" altLang="en-US" sz="2400">
              <a:sym typeface="Symbol" pitchFamily="18" charset="2"/>
            </a:endParaRPr>
          </a:p>
          <a:p>
            <a:pPr>
              <a:lnSpc>
                <a:spcPct val="75000"/>
              </a:lnSpc>
              <a:spcBef>
                <a:spcPct val="20000"/>
              </a:spcBef>
            </a:pPr>
            <a:r>
              <a:rPr lang="en-US" altLang="en-US" sz="2400">
                <a:sym typeface="Symbol" pitchFamily="18" charset="2"/>
              </a:rPr>
              <a:t>4.					5.</a:t>
            </a:r>
            <a:r>
              <a:rPr lang="en-US" altLang="en-US" sz="2800" b="0">
                <a:solidFill>
                  <a:srgbClr val="FF0000"/>
                </a:solidFill>
              </a:rPr>
              <a:t>	</a:t>
            </a:r>
          </a:p>
        </p:txBody>
      </p:sp>
      <p:sp>
        <p:nvSpPr>
          <p:cNvPr id="83005" name="Text Box 61"/>
          <p:cNvSpPr txBox="1">
            <a:spLocks noChangeArrowheads="1"/>
          </p:cNvSpPr>
          <p:nvPr/>
        </p:nvSpPr>
        <p:spPr bwMode="auto">
          <a:xfrm>
            <a:off x="2365375" y="26162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14</a:t>
            </a:r>
          </a:p>
        </p:txBody>
      </p:sp>
      <p:sp>
        <p:nvSpPr>
          <p:cNvPr id="83006" name="Text Box 62"/>
          <p:cNvSpPr txBox="1">
            <a:spLocks noChangeArrowheads="1"/>
          </p:cNvSpPr>
          <p:nvPr/>
        </p:nvSpPr>
        <p:spPr bwMode="auto">
          <a:xfrm>
            <a:off x="2303463" y="3200400"/>
            <a:ext cx="738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sym typeface="Symbol" pitchFamily="18" charset="2"/>
              </a:rPr>
              <a:t></a:t>
            </a:r>
            <a:r>
              <a:rPr lang="en-US" altLang="en-US" sz="2400" b="0">
                <a:solidFill>
                  <a:srgbClr val="FF3300"/>
                </a:solidFill>
              </a:rPr>
              <a:t>16</a:t>
            </a:r>
          </a:p>
        </p:txBody>
      </p:sp>
      <p:sp>
        <p:nvSpPr>
          <p:cNvPr id="83008" name="Text Box 64"/>
          <p:cNvSpPr txBox="1">
            <a:spLocks noChangeArrowheads="1"/>
          </p:cNvSpPr>
          <p:nvPr/>
        </p:nvSpPr>
        <p:spPr bwMode="auto">
          <a:xfrm>
            <a:off x="2379663" y="474345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9</a:t>
            </a:r>
          </a:p>
        </p:txBody>
      </p:sp>
      <p:sp>
        <p:nvSpPr>
          <p:cNvPr id="83013" name="Text Box 69"/>
          <p:cNvSpPr txBox="1">
            <a:spLocks noChangeArrowheads="1"/>
          </p:cNvSpPr>
          <p:nvPr/>
        </p:nvSpPr>
        <p:spPr bwMode="auto">
          <a:xfrm>
            <a:off x="6861175" y="26162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7</a:t>
            </a:r>
          </a:p>
        </p:txBody>
      </p:sp>
      <p:pic>
        <p:nvPicPr>
          <p:cNvPr id="3079" name="Picture 7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4572000"/>
            <a:ext cx="9239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7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4572000"/>
            <a:ext cx="8572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020" name="Text Box 76"/>
          <p:cNvSpPr txBox="1">
            <a:spLocks noChangeArrowheads="1"/>
          </p:cNvSpPr>
          <p:nvPr/>
        </p:nvSpPr>
        <p:spPr bwMode="auto">
          <a:xfrm>
            <a:off x="6553200" y="4724400"/>
            <a:ext cx="682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6.4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3005"/>
                                        </p:tgtEl>
                                        <p:attrNameLst>
                                          <p:attrName>style.visibility</p:attrName>
                                        </p:attrNameLst>
                                      </p:cBhvr>
                                      <p:to>
                                        <p:strVal val="visible"/>
                                      </p:to>
                                    </p:set>
                                    <p:animEffect transition="in" filter="dissolve">
                                      <p:cBhvr>
                                        <p:cTn id="7" dur="500"/>
                                        <p:tgtEl>
                                          <p:spTgt spid="830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3013"/>
                                        </p:tgtEl>
                                        <p:attrNameLst>
                                          <p:attrName>style.visibility</p:attrName>
                                        </p:attrNameLst>
                                      </p:cBhvr>
                                      <p:to>
                                        <p:strVal val="visible"/>
                                      </p:to>
                                    </p:set>
                                    <p:animEffect transition="in" filter="dissolve">
                                      <p:cBhvr>
                                        <p:cTn id="12" dur="500"/>
                                        <p:tgtEl>
                                          <p:spTgt spid="830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3006"/>
                                        </p:tgtEl>
                                        <p:attrNameLst>
                                          <p:attrName>style.visibility</p:attrName>
                                        </p:attrNameLst>
                                      </p:cBhvr>
                                      <p:to>
                                        <p:strVal val="visible"/>
                                      </p:to>
                                    </p:set>
                                    <p:animEffect transition="in" filter="dissolve">
                                      <p:cBhvr>
                                        <p:cTn id="17" dur="500"/>
                                        <p:tgtEl>
                                          <p:spTgt spid="830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3008"/>
                                        </p:tgtEl>
                                        <p:attrNameLst>
                                          <p:attrName>style.visibility</p:attrName>
                                        </p:attrNameLst>
                                      </p:cBhvr>
                                      <p:to>
                                        <p:strVal val="visible"/>
                                      </p:to>
                                    </p:set>
                                    <p:animEffect transition="in" filter="dissolve">
                                      <p:cBhvr>
                                        <p:cTn id="22" dur="500"/>
                                        <p:tgtEl>
                                          <p:spTgt spid="8300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3020"/>
                                        </p:tgtEl>
                                        <p:attrNameLst>
                                          <p:attrName>style.visibility</p:attrName>
                                        </p:attrNameLst>
                                      </p:cBhvr>
                                      <p:to>
                                        <p:strVal val="visible"/>
                                      </p:to>
                                    </p:set>
                                    <p:animEffect transition="in" filter="dissolve">
                                      <p:cBhvr>
                                        <p:cTn id="27" dur="500"/>
                                        <p:tgtEl>
                                          <p:spTgt spid="830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005" grpId="0"/>
      <p:bldP spid="83006" grpId="0"/>
      <p:bldP spid="83008" grpId="0"/>
      <p:bldP spid="83013" grpId="0"/>
      <p:bldP spid="8302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FF3300"/>
                </a:solidFill>
                <a:latin typeface="Arial Black" pitchFamily="34" charset="0"/>
              </a:rPr>
              <a:t>Check It Out!</a:t>
            </a:r>
            <a:r>
              <a:rPr lang="en-US" altLang="en-US" sz="2400" b="0">
                <a:solidFill>
                  <a:srgbClr val="006699"/>
                </a:solidFill>
                <a:latin typeface="Arial Black" pitchFamily="34" charset="0"/>
              </a:rPr>
              <a:t> Example 3</a:t>
            </a:r>
            <a:endParaRPr lang="en-US" altLang="en-US" sz="2600" b="0">
              <a:solidFill>
                <a:schemeClr val="accent2"/>
              </a:solidFill>
              <a:latin typeface="Arial MT Bl" charset="0"/>
            </a:endParaRPr>
          </a:p>
        </p:txBody>
      </p:sp>
      <p:sp>
        <p:nvSpPr>
          <p:cNvPr id="21507" name="Rectangle 9"/>
          <p:cNvSpPr>
            <a:spLocks noChangeArrowheads="1"/>
          </p:cNvSpPr>
          <p:nvPr/>
        </p:nvSpPr>
        <p:spPr bwMode="auto">
          <a:xfrm>
            <a:off x="6248400" y="4175125"/>
            <a:ext cx="2286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21508" name="Rectangle 10"/>
          <p:cNvSpPr>
            <a:spLocks noChangeArrowheads="1"/>
          </p:cNvSpPr>
          <p:nvPr/>
        </p:nvSpPr>
        <p:spPr bwMode="auto">
          <a:xfrm>
            <a:off x="3990975" y="4175125"/>
            <a:ext cx="22574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21509" name="Rectangle 11"/>
          <p:cNvSpPr>
            <a:spLocks noChangeArrowheads="1"/>
          </p:cNvSpPr>
          <p:nvPr/>
        </p:nvSpPr>
        <p:spPr bwMode="auto">
          <a:xfrm>
            <a:off x="1676400" y="4191000"/>
            <a:ext cx="23145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21510" name="Line 12"/>
          <p:cNvSpPr>
            <a:spLocks noChangeShapeType="1"/>
          </p:cNvSpPr>
          <p:nvPr/>
        </p:nvSpPr>
        <p:spPr bwMode="auto">
          <a:xfrm>
            <a:off x="1676400" y="4175125"/>
            <a:ext cx="6858000" cy="0"/>
          </a:xfrm>
          <a:prstGeom prst="line">
            <a:avLst/>
          </a:prstGeom>
          <a:noFill/>
          <a:ln w="28575" cap="sq">
            <a:solidFill>
              <a:srgbClr val="00CC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11" name="Line 13"/>
          <p:cNvSpPr>
            <a:spLocks noChangeShapeType="1"/>
          </p:cNvSpPr>
          <p:nvPr/>
        </p:nvSpPr>
        <p:spPr bwMode="auto">
          <a:xfrm>
            <a:off x="1676400" y="4759325"/>
            <a:ext cx="685800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12" name="Line 14"/>
          <p:cNvSpPr>
            <a:spLocks noChangeShapeType="1"/>
          </p:cNvSpPr>
          <p:nvPr/>
        </p:nvSpPr>
        <p:spPr bwMode="auto">
          <a:xfrm>
            <a:off x="1676400" y="4175125"/>
            <a:ext cx="0" cy="58420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13" name="Line 15"/>
          <p:cNvSpPr>
            <a:spLocks noChangeShapeType="1"/>
          </p:cNvSpPr>
          <p:nvPr/>
        </p:nvSpPr>
        <p:spPr bwMode="auto">
          <a:xfrm>
            <a:off x="4013200" y="4191000"/>
            <a:ext cx="0" cy="5842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14" name="Line 16"/>
          <p:cNvSpPr>
            <a:spLocks noChangeShapeType="1"/>
          </p:cNvSpPr>
          <p:nvPr/>
        </p:nvSpPr>
        <p:spPr bwMode="auto">
          <a:xfrm>
            <a:off x="6261100" y="4178300"/>
            <a:ext cx="0" cy="5842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15" name="Line 17"/>
          <p:cNvSpPr>
            <a:spLocks noChangeShapeType="1"/>
          </p:cNvSpPr>
          <p:nvPr/>
        </p:nvSpPr>
        <p:spPr bwMode="auto">
          <a:xfrm>
            <a:off x="8534400" y="4175125"/>
            <a:ext cx="0" cy="58420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16" name="Rectangle 18"/>
          <p:cNvSpPr>
            <a:spLocks noChangeArrowheads="1"/>
          </p:cNvSpPr>
          <p:nvPr/>
        </p:nvSpPr>
        <p:spPr bwMode="auto">
          <a:xfrm>
            <a:off x="6262688" y="3657600"/>
            <a:ext cx="2271712" cy="517525"/>
          </a:xfrm>
          <a:prstGeom prst="rect">
            <a:avLst/>
          </a:prstGeom>
          <a:solidFill>
            <a:srgbClr val="CCFF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21517" name="Rectangle 19"/>
          <p:cNvSpPr>
            <a:spLocks noChangeArrowheads="1"/>
          </p:cNvSpPr>
          <p:nvPr/>
        </p:nvSpPr>
        <p:spPr bwMode="auto">
          <a:xfrm>
            <a:off x="3990975" y="3657600"/>
            <a:ext cx="2271713" cy="517525"/>
          </a:xfrm>
          <a:prstGeom prst="rect">
            <a:avLst/>
          </a:prstGeom>
          <a:solidFill>
            <a:srgbClr val="CCFF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endParaRPr lang="en-US" altLang="en-US" sz="2800" b="0">
              <a:latin typeface="Times New Roman" pitchFamily="18" charset="0"/>
            </a:endParaRPr>
          </a:p>
        </p:txBody>
      </p:sp>
      <p:sp>
        <p:nvSpPr>
          <p:cNvPr id="21518" name="Line 20"/>
          <p:cNvSpPr>
            <a:spLocks noChangeShapeType="1"/>
          </p:cNvSpPr>
          <p:nvPr/>
        </p:nvSpPr>
        <p:spPr bwMode="auto">
          <a:xfrm>
            <a:off x="4038600" y="3657600"/>
            <a:ext cx="4467225"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19" name="Line 21"/>
          <p:cNvSpPr>
            <a:spLocks noChangeShapeType="1"/>
          </p:cNvSpPr>
          <p:nvPr/>
        </p:nvSpPr>
        <p:spPr bwMode="auto">
          <a:xfrm>
            <a:off x="3990975" y="4175125"/>
            <a:ext cx="4543425" cy="0"/>
          </a:xfrm>
          <a:prstGeom prst="line">
            <a:avLst/>
          </a:prstGeom>
          <a:noFill/>
          <a:ln w="28575" cap="sq">
            <a:solidFill>
              <a:srgbClr val="00CC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0" name="Line 22"/>
          <p:cNvSpPr>
            <a:spLocks noChangeShapeType="1"/>
          </p:cNvSpPr>
          <p:nvPr/>
        </p:nvSpPr>
        <p:spPr bwMode="auto">
          <a:xfrm>
            <a:off x="4013200" y="3657600"/>
            <a:ext cx="0" cy="517525"/>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1" name="Line 23"/>
          <p:cNvSpPr>
            <a:spLocks noChangeShapeType="1"/>
          </p:cNvSpPr>
          <p:nvPr/>
        </p:nvSpPr>
        <p:spPr bwMode="auto">
          <a:xfrm>
            <a:off x="6262688" y="3657600"/>
            <a:ext cx="0" cy="5175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2" name="Line 24"/>
          <p:cNvSpPr>
            <a:spLocks noChangeShapeType="1"/>
          </p:cNvSpPr>
          <p:nvPr/>
        </p:nvSpPr>
        <p:spPr bwMode="auto">
          <a:xfrm>
            <a:off x="8534400" y="3657600"/>
            <a:ext cx="0" cy="517525"/>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3" name="Text Box 25"/>
          <p:cNvSpPr txBox="1">
            <a:spLocks noChangeArrowheads="1"/>
          </p:cNvSpPr>
          <p:nvPr/>
        </p:nvSpPr>
        <p:spPr bwMode="auto">
          <a:xfrm>
            <a:off x="4000500" y="3708400"/>
            <a:ext cx="2225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Rectangle A</a:t>
            </a:r>
          </a:p>
        </p:txBody>
      </p:sp>
      <p:sp>
        <p:nvSpPr>
          <p:cNvPr id="21524" name="Text Box 26"/>
          <p:cNvSpPr txBox="1">
            <a:spLocks noChangeArrowheads="1"/>
          </p:cNvSpPr>
          <p:nvPr/>
        </p:nvSpPr>
        <p:spPr bwMode="auto">
          <a:xfrm>
            <a:off x="6273800" y="3698875"/>
            <a:ext cx="2220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Rectangle B</a:t>
            </a:r>
          </a:p>
        </p:txBody>
      </p:sp>
      <p:sp>
        <p:nvSpPr>
          <p:cNvPr id="138268" name="Text Box 28"/>
          <p:cNvSpPr txBox="1">
            <a:spLocks noChangeArrowheads="1"/>
          </p:cNvSpPr>
          <p:nvPr/>
        </p:nvSpPr>
        <p:spPr bwMode="auto">
          <a:xfrm>
            <a:off x="4130675" y="4302125"/>
            <a:ext cx="20843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000">
                <a:latin typeface="Arial" charset="0"/>
              </a:rPr>
              <a:t>2(12) + 2(3) = 30</a:t>
            </a:r>
          </a:p>
        </p:txBody>
      </p:sp>
      <p:sp>
        <p:nvSpPr>
          <p:cNvPr id="138269" name="Text Box 29"/>
          <p:cNvSpPr txBox="1">
            <a:spLocks noChangeArrowheads="1"/>
          </p:cNvSpPr>
          <p:nvPr/>
        </p:nvSpPr>
        <p:spPr bwMode="auto">
          <a:xfrm>
            <a:off x="6394450" y="4302125"/>
            <a:ext cx="19431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000">
                <a:latin typeface="Arial" charset="0"/>
              </a:rPr>
              <a:t>2(4) + 2(1) = 10</a:t>
            </a:r>
          </a:p>
        </p:txBody>
      </p:sp>
      <p:sp>
        <p:nvSpPr>
          <p:cNvPr id="21527" name="Text Box 30"/>
          <p:cNvSpPr txBox="1">
            <a:spLocks noChangeArrowheads="1"/>
          </p:cNvSpPr>
          <p:nvPr/>
        </p:nvSpPr>
        <p:spPr bwMode="auto">
          <a:xfrm>
            <a:off x="1774825" y="4203700"/>
            <a:ext cx="2090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P = 2</a:t>
            </a:r>
            <a:r>
              <a:rPr lang="en-US" altLang="en-US" sz="2400" i="1"/>
              <a:t>l</a:t>
            </a:r>
            <a:r>
              <a:rPr lang="en-US" altLang="en-US" sz="2400"/>
              <a:t> +2</a:t>
            </a:r>
            <a:r>
              <a:rPr lang="en-US" altLang="en-US" sz="2400" i="1"/>
              <a:t>w</a:t>
            </a:r>
          </a:p>
        </p:txBody>
      </p:sp>
      <p:sp>
        <p:nvSpPr>
          <p:cNvPr id="21528" name="Text Box 7"/>
          <p:cNvSpPr txBox="1">
            <a:spLocks noChangeArrowheads="1"/>
          </p:cNvSpPr>
          <p:nvPr/>
        </p:nvSpPr>
        <p:spPr bwMode="auto">
          <a:xfrm>
            <a:off x="533400" y="1219200"/>
            <a:ext cx="81534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nSpc>
                <a:spcPct val="110000"/>
              </a:lnSpc>
            </a:pPr>
            <a:r>
              <a:rPr lang="en-US" altLang="en-US" sz="2400"/>
              <a:t>A rectangle has width 12 inches and length 3 inches. Every dimension of the rectangle is multiplied by    to form a similar rectangle. How is the ratio of the perimeters related to the ratio of the corresponding sides?</a:t>
            </a:r>
          </a:p>
        </p:txBody>
      </p:sp>
      <p:pic>
        <p:nvPicPr>
          <p:cNvPr id="21529" name="Picture 3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006600"/>
            <a:ext cx="19050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8280" name="Text Box 40"/>
          <p:cNvSpPr txBox="1">
            <a:spLocks noChangeArrowheads="1"/>
          </p:cNvSpPr>
          <p:nvPr/>
        </p:nvSpPr>
        <p:spPr bwMode="auto">
          <a:xfrm>
            <a:off x="533400" y="5578475"/>
            <a:ext cx="8359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The ratio of the perimeters is equal to the ratio of the corresponding sides.</a:t>
            </a:r>
          </a:p>
        </p:txBody>
      </p:sp>
      <p:pic>
        <p:nvPicPr>
          <p:cNvPr id="21533" name="Picture 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800600"/>
            <a:ext cx="7070725"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8268"/>
                                        </p:tgtEl>
                                        <p:attrNameLst>
                                          <p:attrName>style.visibility</p:attrName>
                                        </p:attrNameLst>
                                      </p:cBhvr>
                                      <p:to>
                                        <p:strVal val="visible"/>
                                      </p:to>
                                    </p:set>
                                    <p:animEffect transition="in" filter="dissolve">
                                      <p:cBhvr>
                                        <p:cTn id="7" dur="500"/>
                                        <p:tgtEl>
                                          <p:spTgt spid="1382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8269"/>
                                        </p:tgtEl>
                                        <p:attrNameLst>
                                          <p:attrName>style.visibility</p:attrName>
                                        </p:attrNameLst>
                                      </p:cBhvr>
                                      <p:to>
                                        <p:strVal val="visible"/>
                                      </p:to>
                                    </p:set>
                                    <p:animEffect transition="in" filter="dissolve">
                                      <p:cBhvr>
                                        <p:cTn id="12" dur="500"/>
                                        <p:tgtEl>
                                          <p:spTgt spid="13826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1533"/>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38280"/>
                                        </p:tgtEl>
                                        <p:attrNameLst>
                                          <p:attrName>style.visibility</p:attrName>
                                        </p:attrNameLst>
                                      </p:cBhvr>
                                      <p:to>
                                        <p:strVal val="visible"/>
                                      </p:to>
                                    </p:set>
                                    <p:anim calcmode="lin" valueType="num">
                                      <p:cBhvr>
                                        <p:cTn id="21" dur="1000" fill="hold"/>
                                        <p:tgtEl>
                                          <p:spTgt spid="138280"/>
                                        </p:tgtEl>
                                        <p:attrNameLst>
                                          <p:attrName>ppt_x</p:attrName>
                                        </p:attrNameLst>
                                      </p:cBhvr>
                                      <p:tavLst>
                                        <p:tav tm="0">
                                          <p:val>
                                            <p:strVal val="#ppt_x-.2"/>
                                          </p:val>
                                        </p:tav>
                                        <p:tav tm="100000">
                                          <p:val>
                                            <p:strVal val="#ppt_x"/>
                                          </p:val>
                                        </p:tav>
                                      </p:tavLst>
                                    </p:anim>
                                    <p:anim calcmode="lin" valueType="num">
                                      <p:cBhvr>
                                        <p:cTn id="22" dur="1000" fill="hold"/>
                                        <p:tgtEl>
                                          <p:spTgt spid="138280"/>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38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68" grpId="0"/>
      <p:bldP spid="138269" grpId="0"/>
      <p:bldP spid="13828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sym typeface="Symbol" pitchFamily="18" charset="2"/>
              </a:rPr>
              <a:t>Lesson Quiz: Part 1</a:t>
            </a:r>
          </a:p>
        </p:txBody>
      </p:sp>
      <p:sp>
        <p:nvSpPr>
          <p:cNvPr id="22531" name="Text Box 5"/>
          <p:cNvSpPr txBox="1">
            <a:spLocks noChangeArrowheads="1"/>
          </p:cNvSpPr>
          <p:nvPr/>
        </p:nvSpPr>
        <p:spPr bwMode="auto">
          <a:xfrm>
            <a:off x="669925" y="1600200"/>
            <a:ext cx="6323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Find the value of </a:t>
            </a:r>
            <a:r>
              <a:rPr lang="en-US" altLang="en-US" sz="2400" i="1"/>
              <a:t>x</a:t>
            </a:r>
            <a:r>
              <a:rPr lang="en-US" altLang="en-US" sz="2400"/>
              <a:t> in each diagram.</a:t>
            </a:r>
          </a:p>
        </p:txBody>
      </p:sp>
      <p:sp>
        <p:nvSpPr>
          <p:cNvPr id="22532" name="Text Box 6"/>
          <p:cNvSpPr txBox="1">
            <a:spLocks noChangeArrowheads="1"/>
          </p:cNvSpPr>
          <p:nvPr/>
        </p:nvSpPr>
        <p:spPr bwMode="auto">
          <a:xfrm>
            <a:off x="593725" y="2208213"/>
            <a:ext cx="279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1. </a:t>
            </a:r>
            <a:r>
              <a:rPr lang="en-US" altLang="en-US" sz="2400" b="0">
                <a:solidFill>
                  <a:srgbClr val="000000"/>
                </a:solidFill>
                <a:sym typeface="Symbol" pitchFamily="18" charset="2"/>
              </a:rPr>
              <a:t>∆</a:t>
            </a:r>
            <a:r>
              <a:rPr lang="en-US" altLang="en-US" sz="2400" b="0" i="1"/>
              <a:t>ABC</a:t>
            </a:r>
            <a:r>
              <a:rPr lang="en-US" altLang="en-US" sz="2400" b="0"/>
              <a:t> ~ </a:t>
            </a:r>
            <a:r>
              <a:rPr lang="en-US" altLang="en-US" sz="2400" b="0">
                <a:solidFill>
                  <a:srgbClr val="000000"/>
                </a:solidFill>
                <a:sym typeface="Symbol" pitchFamily="18" charset="2"/>
              </a:rPr>
              <a:t>∆</a:t>
            </a:r>
            <a:r>
              <a:rPr lang="en-US" altLang="en-US" sz="2400" b="0" i="1"/>
              <a:t>MLK</a:t>
            </a:r>
            <a:endParaRPr lang="el-GR" altLang="en-US" sz="2400" b="0" i="1"/>
          </a:p>
        </p:txBody>
      </p:sp>
      <p:sp>
        <p:nvSpPr>
          <p:cNvPr id="136211" name="Text Box 19"/>
          <p:cNvSpPr txBox="1">
            <a:spLocks noChangeArrowheads="1"/>
          </p:cNvSpPr>
          <p:nvPr/>
        </p:nvSpPr>
        <p:spPr bwMode="auto">
          <a:xfrm>
            <a:off x="3467100" y="2214563"/>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34</a:t>
            </a:r>
          </a:p>
        </p:txBody>
      </p:sp>
      <p:sp>
        <p:nvSpPr>
          <p:cNvPr id="22534" name="Text Box 20"/>
          <p:cNvSpPr txBox="1">
            <a:spLocks noChangeArrowheads="1"/>
          </p:cNvSpPr>
          <p:nvPr/>
        </p:nvSpPr>
        <p:spPr bwMode="auto">
          <a:xfrm>
            <a:off x="596900" y="4572000"/>
            <a:ext cx="28209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2. </a:t>
            </a:r>
            <a:r>
              <a:rPr lang="en-US" altLang="en-US" sz="2400" b="0" i="1"/>
              <a:t>RSTU ~ WXYZ</a:t>
            </a:r>
            <a:endParaRPr lang="en-US" altLang="en-US" sz="2400"/>
          </a:p>
        </p:txBody>
      </p:sp>
      <p:sp>
        <p:nvSpPr>
          <p:cNvPr id="136228" name="Text Box 36"/>
          <p:cNvSpPr txBox="1">
            <a:spLocks noChangeArrowheads="1"/>
          </p:cNvSpPr>
          <p:nvPr/>
        </p:nvSpPr>
        <p:spPr bwMode="auto">
          <a:xfrm>
            <a:off x="3584575" y="45720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7</a:t>
            </a:r>
          </a:p>
        </p:txBody>
      </p:sp>
      <p:pic>
        <p:nvPicPr>
          <p:cNvPr id="22536" name="Picture 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667000"/>
            <a:ext cx="291465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2537" name="Picture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5181600"/>
            <a:ext cx="340995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6211"/>
                                        </p:tgtEl>
                                        <p:attrNameLst>
                                          <p:attrName>style.visibility</p:attrName>
                                        </p:attrNameLst>
                                      </p:cBhvr>
                                      <p:to>
                                        <p:strVal val="visible"/>
                                      </p:to>
                                    </p:set>
                                    <p:animEffect transition="in" filter="dissolve">
                                      <p:cBhvr>
                                        <p:cTn id="7" dur="500"/>
                                        <p:tgtEl>
                                          <p:spTgt spid="1362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6228"/>
                                        </p:tgtEl>
                                        <p:attrNameLst>
                                          <p:attrName>style.visibility</p:attrName>
                                        </p:attrNameLst>
                                      </p:cBhvr>
                                      <p:to>
                                        <p:strVal val="visible"/>
                                      </p:to>
                                    </p:set>
                                    <p:animEffect transition="in" filter="dissolve">
                                      <p:cBhvr>
                                        <p:cTn id="12" dur="500"/>
                                        <p:tgtEl>
                                          <p:spTgt spid="136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211" grpId="0"/>
      <p:bldP spid="13622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sym typeface="Symbol" pitchFamily="18" charset="2"/>
              </a:rPr>
              <a:t>Lesson Quiz: Part 2</a:t>
            </a:r>
          </a:p>
        </p:txBody>
      </p:sp>
      <p:sp>
        <p:nvSpPr>
          <p:cNvPr id="23555" name="Text Box 5"/>
          <p:cNvSpPr txBox="1">
            <a:spLocks noChangeArrowheads="1"/>
          </p:cNvSpPr>
          <p:nvPr/>
        </p:nvSpPr>
        <p:spPr bwMode="auto">
          <a:xfrm>
            <a:off x="1127125" y="1785938"/>
            <a:ext cx="7026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03225" indent="-403225">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3. </a:t>
            </a:r>
            <a:r>
              <a:rPr lang="en-US" altLang="en-US" sz="2400" b="0"/>
              <a:t>A girl that is 5 ft tall casts a shadow 4 ft long. At the same time, a tree casts a shadow 24 ft long. How tall is the tree?</a:t>
            </a:r>
            <a:endParaRPr lang="en-US" altLang="en-US" sz="2400"/>
          </a:p>
        </p:txBody>
      </p:sp>
      <p:sp>
        <p:nvSpPr>
          <p:cNvPr id="23556" name="Text Box 6"/>
          <p:cNvSpPr txBox="1">
            <a:spLocks noChangeArrowheads="1"/>
          </p:cNvSpPr>
          <p:nvPr/>
        </p:nvSpPr>
        <p:spPr bwMode="auto">
          <a:xfrm>
            <a:off x="1104900" y="3460750"/>
            <a:ext cx="71024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57200" indent="-457200">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4. </a:t>
            </a:r>
            <a:r>
              <a:rPr lang="en-US" altLang="en-US" sz="2400" b="0"/>
              <a:t>The lengths of the sides of a square are multiplied by 2.5. How is the ratio of the areas related to the ratio of the sides? </a:t>
            </a:r>
            <a:endParaRPr lang="en-US" altLang="en-US" sz="2400"/>
          </a:p>
        </p:txBody>
      </p:sp>
      <p:sp>
        <p:nvSpPr>
          <p:cNvPr id="137223" name="Text Box 7"/>
          <p:cNvSpPr txBox="1">
            <a:spLocks noChangeArrowheads="1"/>
          </p:cNvSpPr>
          <p:nvPr/>
        </p:nvSpPr>
        <p:spPr bwMode="auto">
          <a:xfrm>
            <a:off x="1565275" y="4529138"/>
            <a:ext cx="6264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The ratio of the areas is the square of the ratio of the sides.</a:t>
            </a:r>
          </a:p>
        </p:txBody>
      </p:sp>
      <p:sp>
        <p:nvSpPr>
          <p:cNvPr id="137225" name="Text Box 9"/>
          <p:cNvSpPr txBox="1">
            <a:spLocks noChangeArrowheads="1"/>
          </p:cNvSpPr>
          <p:nvPr/>
        </p:nvSpPr>
        <p:spPr bwMode="auto">
          <a:xfrm>
            <a:off x="1533525" y="2857500"/>
            <a:ext cx="908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FF3300"/>
                </a:solidFill>
              </a:rPr>
              <a:t>30 ft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7225"/>
                                        </p:tgtEl>
                                        <p:attrNameLst>
                                          <p:attrName>style.visibility</p:attrName>
                                        </p:attrNameLst>
                                      </p:cBhvr>
                                      <p:to>
                                        <p:strVal val="visible"/>
                                      </p:to>
                                    </p:set>
                                    <p:animEffect transition="in" filter="dissolve">
                                      <p:cBhvr>
                                        <p:cTn id="7" dur="500"/>
                                        <p:tgtEl>
                                          <p:spTgt spid="1372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7223"/>
                                        </p:tgtEl>
                                        <p:attrNameLst>
                                          <p:attrName>style.visibility</p:attrName>
                                        </p:attrNameLst>
                                      </p:cBhvr>
                                      <p:to>
                                        <p:strVal val="visible"/>
                                      </p:to>
                                    </p:set>
                                    <p:animEffect transition="in" filter="dissolve">
                                      <p:cBhvr>
                                        <p:cTn id="12" dur="500"/>
                                        <p:tgtEl>
                                          <p:spTgt spid="137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23" grpId="0"/>
      <p:bldP spid="1372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4"/>
          <p:cNvSpPr>
            <a:spLocks noChangeArrowheads="1"/>
          </p:cNvSpPr>
          <p:nvPr/>
        </p:nvSpPr>
        <p:spPr bwMode="auto">
          <a:xfrm>
            <a:off x="304800" y="2133600"/>
            <a:ext cx="8534400" cy="2209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r>
              <a:rPr lang="en-US" altLang="en-US" sz="2800" b="0"/>
              <a:t>Use proportions to solve problems involving geometric figures.</a:t>
            </a:r>
          </a:p>
          <a:p>
            <a:pPr>
              <a:spcBef>
                <a:spcPct val="20000"/>
              </a:spcBef>
            </a:pPr>
            <a:endParaRPr lang="en-US" altLang="en-US" sz="400" b="0"/>
          </a:p>
          <a:p>
            <a:pPr>
              <a:spcBef>
                <a:spcPct val="20000"/>
              </a:spcBef>
            </a:pPr>
            <a:endParaRPr lang="en-US" altLang="en-US" sz="400" b="0"/>
          </a:p>
          <a:p>
            <a:pPr>
              <a:spcBef>
                <a:spcPct val="20000"/>
              </a:spcBef>
            </a:pPr>
            <a:endParaRPr lang="en-US" altLang="en-US" sz="400" b="0"/>
          </a:p>
          <a:p>
            <a:pPr>
              <a:spcBef>
                <a:spcPct val="20000"/>
              </a:spcBef>
            </a:pPr>
            <a:r>
              <a:rPr lang="en-US" altLang="en-US" sz="2800" b="0"/>
              <a:t>Use proportions and similar figures to measure objects indirectly.</a:t>
            </a:r>
          </a:p>
        </p:txBody>
      </p:sp>
      <p:sp>
        <p:nvSpPr>
          <p:cNvPr id="4099" name="Rectangle 5"/>
          <p:cNvSpPr>
            <a:spLocks noChangeArrowheads="1"/>
          </p:cNvSpPr>
          <p:nvPr/>
        </p:nvSpPr>
        <p:spPr bwMode="auto">
          <a:xfrm>
            <a:off x="0" y="13716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3600" b="0" i="1">
                <a:solidFill>
                  <a:srgbClr val="FF6600"/>
                </a:solidFill>
                <a:latin typeface="Arial Black" pitchFamily="34" charset="0"/>
              </a:rPr>
              <a:t>Objectives</a:t>
            </a:r>
            <a:endParaRPr lang="en-US" altLang="en-US" sz="3600">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81924">
                                            <p:txEl>
                                              <p:pRg st="0" end="0"/>
                                            </p:txEl>
                                          </p:spTgt>
                                        </p:tgtEl>
                                        <p:attrNameLst>
                                          <p:attrName>style.visibility</p:attrName>
                                        </p:attrNameLst>
                                      </p:cBhvr>
                                      <p:to>
                                        <p:strVal val="visible"/>
                                      </p:to>
                                    </p:set>
                                    <p:animEffect transition="in" filter="wipe(left)">
                                      <p:cBhvr>
                                        <p:cTn id="7" dur="500"/>
                                        <p:tgtEl>
                                          <p:spTgt spid="81924">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81924">
                                            <p:txEl>
                                              <p:pRg st="4" end="4"/>
                                            </p:txEl>
                                          </p:spTgt>
                                        </p:tgtEl>
                                        <p:attrNameLst>
                                          <p:attrName>style.visibility</p:attrName>
                                        </p:attrNameLst>
                                      </p:cBhvr>
                                      <p:to>
                                        <p:strVal val="visible"/>
                                      </p:to>
                                    </p:set>
                                    <p:animEffect transition="in" filter="wipe(left)">
                                      <p:cBhvr>
                                        <p:cTn id="11" dur="500"/>
                                        <p:tgtEl>
                                          <p:spTgt spid="8192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Rectangle 4"/>
          <p:cNvSpPr>
            <a:spLocks noChangeArrowheads="1"/>
          </p:cNvSpPr>
          <p:nvPr/>
        </p:nvSpPr>
        <p:spPr bwMode="auto">
          <a:xfrm>
            <a:off x="914400" y="1981200"/>
            <a:ext cx="6858000" cy="3124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spcBef>
                <a:spcPct val="20000"/>
              </a:spcBef>
            </a:pPr>
            <a:r>
              <a:rPr lang="en-US" altLang="en-US" sz="3200" b="0"/>
              <a:t>similar                   </a:t>
            </a:r>
          </a:p>
          <a:p>
            <a:pPr>
              <a:spcBef>
                <a:spcPct val="20000"/>
              </a:spcBef>
            </a:pPr>
            <a:r>
              <a:rPr lang="en-US" altLang="en-US" sz="3200" b="0"/>
              <a:t>corresponding sides                    </a:t>
            </a:r>
          </a:p>
          <a:p>
            <a:pPr>
              <a:spcBef>
                <a:spcPct val="20000"/>
              </a:spcBef>
            </a:pPr>
            <a:r>
              <a:rPr lang="en-US" altLang="en-US" sz="3200" b="0"/>
              <a:t>corresponding angles                   </a:t>
            </a:r>
          </a:p>
          <a:p>
            <a:pPr>
              <a:spcBef>
                <a:spcPct val="20000"/>
              </a:spcBef>
            </a:pPr>
            <a:r>
              <a:rPr lang="en-US" altLang="en-US" sz="3200" b="0"/>
              <a:t>indirect measurement              </a:t>
            </a:r>
          </a:p>
          <a:p>
            <a:pPr>
              <a:spcBef>
                <a:spcPct val="20000"/>
              </a:spcBef>
            </a:pPr>
            <a:r>
              <a:rPr lang="en-US" altLang="en-US" sz="3200" b="0"/>
              <a:t>scale factor</a:t>
            </a:r>
            <a:endParaRPr lang="en-US" altLang="en-US" sz="3200" b="0">
              <a:latin typeface="Times New Roman" pitchFamily="18" charset="0"/>
            </a:endParaRPr>
          </a:p>
        </p:txBody>
      </p:sp>
      <p:sp>
        <p:nvSpPr>
          <p:cNvPr id="5123" name="Rectangle 5"/>
          <p:cNvSpPr>
            <a:spLocks noChangeArrowheads="1"/>
          </p:cNvSpPr>
          <p:nvPr/>
        </p:nvSpPr>
        <p:spPr bwMode="auto">
          <a:xfrm>
            <a:off x="0" y="12954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spcBef>
                <a:spcPct val="0"/>
              </a:spcBef>
            </a:pPr>
            <a:r>
              <a:rPr lang="en-US" altLang="en-US" sz="3600" b="0" i="1">
                <a:solidFill>
                  <a:srgbClr val="FF0000"/>
                </a:solidFill>
                <a:latin typeface="Arial Black" pitchFamily="34" charset="0"/>
              </a:rPr>
              <a:t>Vocabulary</a:t>
            </a:r>
            <a:endParaRPr lang="en-US" altLang="en-US" sz="3600" b="0" i="1">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nodeType="afterEffect">
                                  <p:stCondLst>
                                    <p:cond delay="0"/>
                                  </p:stCondLst>
                                  <p:childTnLst>
                                    <p:set>
                                      <p:cBhvr>
                                        <p:cTn id="6" dur="1" fill="hold">
                                          <p:stCondLst>
                                            <p:cond delay="0"/>
                                          </p:stCondLst>
                                        </p:cTn>
                                        <p:tgtEl>
                                          <p:spTgt spid="83972">
                                            <p:txEl>
                                              <p:pRg st="0" end="0"/>
                                            </p:txEl>
                                          </p:spTgt>
                                        </p:tgtEl>
                                        <p:attrNameLst>
                                          <p:attrName>style.visibility</p:attrName>
                                        </p:attrNameLst>
                                      </p:cBhvr>
                                      <p:to>
                                        <p:strVal val="visible"/>
                                      </p:to>
                                    </p:set>
                                    <p:anim calcmode="lin" valueType="num">
                                      <p:cBhvr>
                                        <p:cTn id="7" dur="500" fill="hold"/>
                                        <p:tgtEl>
                                          <p:spTgt spid="83972">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83972">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83972">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83972">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nodeType="afterEffect">
                                  <p:stCondLst>
                                    <p:cond delay="0"/>
                                  </p:stCondLst>
                                  <p:childTnLst>
                                    <p:set>
                                      <p:cBhvr>
                                        <p:cTn id="13" dur="1" fill="hold">
                                          <p:stCondLst>
                                            <p:cond delay="0"/>
                                          </p:stCondLst>
                                        </p:cTn>
                                        <p:tgtEl>
                                          <p:spTgt spid="83972">
                                            <p:txEl>
                                              <p:pRg st="1" end="1"/>
                                            </p:txEl>
                                          </p:spTgt>
                                        </p:tgtEl>
                                        <p:attrNameLst>
                                          <p:attrName>style.visibility</p:attrName>
                                        </p:attrNameLst>
                                      </p:cBhvr>
                                      <p:to>
                                        <p:strVal val="visible"/>
                                      </p:to>
                                    </p:set>
                                    <p:anim calcmode="lin" valueType="num">
                                      <p:cBhvr>
                                        <p:cTn id="14" dur="500" fill="hold"/>
                                        <p:tgtEl>
                                          <p:spTgt spid="8397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83972">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83972">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83972">
                                            <p:txEl>
                                              <p:pRg st="1" end="1"/>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nodeType="afterEffect">
                                  <p:stCondLst>
                                    <p:cond delay="0"/>
                                  </p:stCondLst>
                                  <p:childTnLst>
                                    <p:set>
                                      <p:cBhvr>
                                        <p:cTn id="20" dur="1" fill="hold">
                                          <p:stCondLst>
                                            <p:cond delay="0"/>
                                          </p:stCondLst>
                                        </p:cTn>
                                        <p:tgtEl>
                                          <p:spTgt spid="83972">
                                            <p:txEl>
                                              <p:pRg st="2" end="2"/>
                                            </p:txEl>
                                          </p:spTgt>
                                        </p:tgtEl>
                                        <p:attrNameLst>
                                          <p:attrName>style.visibility</p:attrName>
                                        </p:attrNameLst>
                                      </p:cBhvr>
                                      <p:to>
                                        <p:strVal val="visible"/>
                                      </p:to>
                                    </p:set>
                                    <p:anim calcmode="lin" valueType="num">
                                      <p:cBhvr>
                                        <p:cTn id="21" dur="500" fill="hold"/>
                                        <p:tgtEl>
                                          <p:spTgt spid="83972">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83972">
                                            <p:txEl>
                                              <p:pRg st="2" end="2"/>
                                            </p:txEl>
                                          </p:spTgt>
                                        </p:tgtEl>
                                        <p:attrNameLst>
                                          <p:attrName>ppt_y</p:attrName>
                                        </p:attrNameLst>
                                      </p:cBhvr>
                                      <p:tavLst>
                                        <p:tav tm="0">
                                          <p:val>
                                            <p:strVal val="#ppt_y-#ppt_h/2"/>
                                          </p:val>
                                        </p:tav>
                                        <p:tav tm="100000">
                                          <p:val>
                                            <p:strVal val="#ppt_y"/>
                                          </p:val>
                                        </p:tav>
                                      </p:tavLst>
                                    </p:anim>
                                    <p:anim calcmode="lin" valueType="num">
                                      <p:cBhvr>
                                        <p:cTn id="23" dur="500" fill="hold"/>
                                        <p:tgtEl>
                                          <p:spTgt spid="83972">
                                            <p:txEl>
                                              <p:pRg st="2" end="2"/>
                                            </p:txEl>
                                          </p:spTgt>
                                        </p:tgtEl>
                                        <p:attrNameLst>
                                          <p:attrName>ppt_w</p:attrName>
                                        </p:attrNameLst>
                                      </p:cBhvr>
                                      <p:tavLst>
                                        <p:tav tm="0">
                                          <p:val>
                                            <p:strVal val="#ppt_w"/>
                                          </p:val>
                                        </p:tav>
                                        <p:tav tm="100000">
                                          <p:val>
                                            <p:strVal val="#ppt_w"/>
                                          </p:val>
                                        </p:tav>
                                      </p:tavLst>
                                    </p:anim>
                                    <p:anim calcmode="lin" valueType="num">
                                      <p:cBhvr>
                                        <p:cTn id="24" dur="500" fill="hold"/>
                                        <p:tgtEl>
                                          <p:spTgt spid="83972">
                                            <p:txEl>
                                              <p:pRg st="2" end="2"/>
                                            </p:txEl>
                                          </p:spTgt>
                                        </p:tgtEl>
                                        <p:attrNameLst>
                                          <p:attrName>ppt_h</p:attrName>
                                        </p:attrNameLst>
                                      </p:cBhvr>
                                      <p:tavLst>
                                        <p:tav tm="0">
                                          <p:val>
                                            <p:fltVal val="0"/>
                                          </p:val>
                                        </p:tav>
                                        <p:tav tm="100000">
                                          <p:val>
                                            <p:strVal val="#ppt_h"/>
                                          </p:val>
                                        </p:tav>
                                      </p:tavLst>
                                    </p:anim>
                                  </p:childTnLst>
                                </p:cTn>
                              </p:par>
                            </p:childTnLst>
                          </p:cTn>
                        </p:par>
                        <p:par>
                          <p:cTn id="25" fill="hold" nodeType="afterGroup">
                            <p:stCondLst>
                              <p:cond delay="1500"/>
                            </p:stCondLst>
                            <p:childTnLst>
                              <p:par>
                                <p:cTn id="26" presetID="17" presetClass="entr" presetSubtype="1" fill="hold" nodeType="afterEffect">
                                  <p:stCondLst>
                                    <p:cond delay="0"/>
                                  </p:stCondLst>
                                  <p:childTnLst>
                                    <p:set>
                                      <p:cBhvr>
                                        <p:cTn id="27" dur="1" fill="hold">
                                          <p:stCondLst>
                                            <p:cond delay="0"/>
                                          </p:stCondLst>
                                        </p:cTn>
                                        <p:tgtEl>
                                          <p:spTgt spid="83972">
                                            <p:txEl>
                                              <p:pRg st="3" end="3"/>
                                            </p:txEl>
                                          </p:spTgt>
                                        </p:tgtEl>
                                        <p:attrNameLst>
                                          <p:attrName>style.visibility</p:attrName>
                                        </p:attrNameLst>
                                      </p:cBhvr>
                                      <p:to>
                                        <p:strVal val="visible"/>
                                      </p:to>
                                    </p:set>
                                    <p:anim calcmode="lin" valueType="num">
                                      <p:cBhvr>
                                        <p:cTn id="28" dur="500" fill="hold"/>
                                        <p:tgtEl>
                                          <p:spTgt spid="83972">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83972">
                                            <p:txEl>
                                              <p:pRg st="3" end="3"/>
                                            </p:txEl>
                                          </p:spTgt>
                                        </p:tgtEl>
                                        <p:attrNameLst>
                                          <p:attrName>ppt_y</p:attrName>
                                        </p:attrNameLst>
                                      </p:cBhvr>
                                      <p:tavLst>
                                        <p:tav tm="0">
                                          <p:val>
                                            <p:strVal val="#ppt_y-#ppt_h/2"/>
                                          </p:val>
                                        </p:tav>
                                        <p:tav tm="100000">
                                          <p:val>
                                            <p:strVal val="#ppt_y"/>
                                          </p:val>
                                        </p:tav>
                                      </p:tavLst>
                                    </p:anim>
                                    <p:anim calcmode="lin" valueType="num">
                                      <p:cBhvr>
                                        <p:cTn id="30" dur="500" fill="hold"/>
                                        <p:tgtEl>
                                          <p:spTgt spid="83972">
                                            <p:txEl>
                                              <p:pRg st="3" end="3"/>
                                            </p:txEl>
                                          </p:spTgt>
                                        </p:tgtEl>
                                        <p:attrNameLst>
                                          <p:attrName>ppt_w</p:attrName>
                                        </p:attrNameLst>
                                      </p:cBhvr>
                                      <p:tavLst>
                                        <p:tav tm="0">
                                          <p:val>
                                            <p:strVal val="#ppt_w"/>
                                          </p:val>
                                        </p:tav>
                                        <p:tav tm="100000">
                                          <p:val>
                                            <p:strVal val="#ppt_w"/>
                                          </p:val>
                                        </p:tav>
                                      </p:tavLst>
                                    </p:anim>
                                    <p:anim calcmode="lin" valueType="num">
                                      <p:cBhvr>
                                        <p:cTn id="31" dur="500" fill="hold"/>
                                        <p:tgtEl>
                                          <p:spTgt spid="83972">
                                            <p:txEl>
                                              <p:pRg st="3" end="3"/>
                                            </p:txEl>
                                          </p:spTgt>
                                        </p:tgtEl>
                                        <p:attrNameLst>
                                          <p:attrName>ppt_h</p:attrName>
                                        </p:attrNameLst>
                                      </p:cBhvr>
                                      <p:tavLst>
                                        <p:tav tm="0">
                                          <p:val>
                                            <p:fltVal val="0"/>
                                          </p:val>
                                        </p:tav>
                                        <p:tav tm="100000">
                                          <p:val>
                                            <p:strVal val="#ppt_h"/>
                                          </p:val>
                                        </p:tav>
                                      </p:tavLst>
                                    </p:anim>
                                  </p:childTnLst>
                                </p:cTn>
                              </p:par>
                            </p:childTnLst>
                          </p:cTn>
                        </p:par>
                        <p:par>
                          <p:cTn id="32" fill="hold" nodeType="afterGroup">
                            <p:stCondLst>
                              <p:cond delay="2000"/>
                            </p:stCondLst>
                            <p:childTnLst>
                              <p:par>
                                <p:cTn id="33" presetID="17" presetClass="entr" presetSubtype="1" fill="hold" nodeType="afterEffect">
                                  <p:stCondLst>
                                    <p:cond delay="0"/>
                                  </p:stCondLst>
                                  <p:childTnLst>
                                    <p:set>
                                      <p:cBhvr>
                                        <p:cTn id="34" dur="1" fill="hold">
                                          <p:stCondLst>
                                            <p:cond delay="0"/>
                                          </p:stCondLst>
                                        </p:cTn>
                                        <p:tgtEl>
                                          <p:spTgt spid="83972">
                                            <p:txEl>
                                              <p:pRg st="4" end="4"/>
                                            </p:txEl>
                                          </p:spTgt>
                                        </p:tgtEl>
                                        <p:attrNameLst>
                                          <p:attrName>style.visibility</p:attrName>
                                        </p:attrNameLst>
                                      </p:cBhvr>
                                      <p:to>
                                        <p:strVal val="visible"/>
                                      </p:to>
                                    </p:set>
                                    <p:anim calcmode="lin" valueType="num">
                                      <p:cBhvr>
                                        <p:cTn id="35" dur="500" fill="hold"/>
                                        <p:tgtEl>
                                          <p:spTgt spid="83972">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83972">
                                            <p:txEl>
                                              <p:pRg st="4" end="4"/>
                                            </p:txEl>
                                          </p:spTgt>
                                        </p:tgtEl>
                                        <p:attrNameLst>
                                          <p:attrName>ppt_y</p:attrName>
                                        </p:attrNameLst>
                                      </p:cBhvr>
                                      <p:tavLst>
                                        <p:tav tm="0">
                                          <p:val>
                                            <p:strVal val="#ppt_y-#ppt_h/2"/>
                                          </p:val>
                                        </p:tav>
                                        <p:tav tm="100000">
                                          <p:val>
                                            <p:strVal val="#ppt_y"/>
                                          </p:val>
                                        </p:tav>
                                      </p:tavLst>
                                    </p:anim>
                                    <p:anim calcmode="lin" valueType="num">
                                      <p:cBhvr>
                                        <p:cTn id="37" dur="500" fill="hold"/>
                                        <p:tgtEl>
                                          <p:spTgt spid="83972">
                                            <p:txEl>
                                              <p:pRg st="4" end="4"/>
                                            </p:txEl>
                                          </p:spTgt>
                                        </p:tgtEl>
                                        <p:attrNameLst>
                                          <p:attrName>ppt_w</p:attrName>
                                        </p:attrNameLst>
                                      </p:cBhvr>
                                      <p:tavLst>
                                        <p:tav tm="0">
                                          <p:val>
                                            <p:strVal val="#ppt_w"/>
                                          </p:val>
                                        </p:tav>
                                        <p:tav tm="100000">
                                          <p:val>
                                            <p:strVal val="#ppt_w"/>
                                          </p:val>
                                        </p:tav>
                                      </p:tavLst>
                                    </p:anim>
                                    <p:anim calcmode="lin" valueType="num">
                                      <p:cBhvr>
                                        <p:cTn id="38" dur="500" fill="hold"/>
                                        <p:tgtEl>
                                          <p:spTgt spid="83972">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609600" y="1616075"/>
            <a:ext cx="7864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u="sng"/>
              <a:t>Similar </a:t>
            </a:r>
            <a:r>
              <a:rPr lang="en-US" altLang="en-US" sz="2400" b="0"/>
              <a:t>figures have exactly the same shape but not necessarily the same size.</a:t>
            </a:r>
            <a:endParaRPr lang="en-US" altLang="en-US" sz="2400" u="sng"/>
          </a:p>
        </p:txBody>
      </p:sp>
      <p:sp>
        <p:nvSpPr>
          <p:cNvPr id="6147" name="Text Box 5"/>
          <p:cNvSpPr txBox="1">
            <a:spLocks noChangeArrowheads="1"/>
          </p:cNvSpPr>
          <p:nvPr/>
        </p:nvSpPr>
        <p:spPr bwMode="auto">
          <a:xfrm>
            <a:off x="609600" y="2974975"/>
            <a:ext cx="8016875"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u="sng"/>
              <a:t>Corresponding sides</a:t>
            </a:r>
            <a:r>
              <a:rPr lang="en-US" altLang="en-US" sz="2400" b="0"/>
              <a:t> of two figures are in the same relative position, and </a:t>
            </a:r>
            <a:r>
              <a:rPr lang="en-US" altLang="en-US" sz="2400" u="sng"/>
              <a:t>corresponding angles</a:t>
            </a:r>
            <a:r>
              <a:rPr lang="en-US" altLang="en-US" sz="2400" b="0"/>
              <a:t> are in the same relative position. Two figures are similar if and only if the lengths of corresponding sides are proportional and all pairs of corresponding angles have equal measures.</a:t>
            </a:r>
            <a:endParaRPr lang="en-US" altLang="en-US" sz="2400" u="sng"/>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87" name="Text Box 31"/>
          <p:cNvSpPr txBox="1">
            <a:spLocks noChangeArrowheads="1"/>
          </p:cNvSpPr>
          <p:nvPr/>
        </p:nvSpPr>
        <p:spPr bwMode="auto">
          <a:xfrm>
            <a:off x="533400" y="3644900"/>
            <a:ext cx="8169275" cy="1938338"/>
          </a:xfrm>
          <a:prstGeom prst="rect">
            <a:avLst/>
          </a:prstGeom>
          <a:noFill/>
          <a:ln>
            <a:noFill/>
          </a:ln>
          <a:effectLst/>
          <a:extLst/>
        </p:spPr>
        <p:txBody>
          <a:bodyPr>
            <a:spAutoFit/>
          </a:bodyPr>
          <a:lstStyle/>
          <a:p>
            <a:pPr>
              <a:defRPr/>
            </a:pPr>
            <a:r>
              <a:rPr lang="en-US" sz="2400" b="0" dirty="0"/>
              <a:t>When stating that two figures are similar, use the symbol ~. For the triangles above, you can write </a:t>
            </a:r>
            <a:r>
              <a:rPr lang="en-US" sz="2400" b="0" dirty="0">
                <a:solidFill>
                  <a:srgbClr val="000000"/>
                </a:solidFill>
                <a:sym typeface="Symbol" pitchFamily="18" charset="2"/>
              </a:rPr>
              <a:t>∆</a:t>
            </a:r>
            <a:r>
              <a:rPr lang="en-US" sz="2400" b="0" i="1" dirty="0">
                <a:solidFill>
                  <a:srgbClr val="FF3300"/>
                </a:solidFill>
              </a:rPr>
              <a:t>A</a:t>
            </a:r>
            <a:r>
              <a:rPr lang="en-US" sz="2400" b="0" i="1" dirty="0">
                <a:solidFill>
                  <a:srgbClr val="333399"/>
                </a:solidFill>
              </a:rPr>
              <a:t>B</a:t>
            </a:r>
            <a:r>
              <a:rPr lang="en-US" sz="2400" b="0" i="1" dirty="0">
                <a:solidFill>
                  <a:srgbClr val="008000"/>
                </a:solidFill>
              </a:rPr>
              <a:t>C</a:t>
            </a:r>
            <a:r>
              <a:rPr lang="en-US" sz="2400" b="0" dirty="0">
                <a:solidFill>
                  <a:srgbClr val="333399"/>
                </a:solidFill>
              </a:rPr>
              <a:t> </a:t>
            </a:r>
            <a:r>
              <a:rPr lang="en-US" sz="2400" b="0" dirty="0"/>
              <a:t>~ </a:t>
            </a:r>
            <a:r>
              <a:rPr lang="en-US" sz="2400" b="0" dirty="0">
                <a:solidFill>
                  <a:srgbClr val="000000"/>
                </a:solidFill>
                <a:sym typeface="Symbol" pitchFamily="18" charset="2"/>
              </a:rPr>
              <a:t>∆</a:t>
            </a:r>
            <a:r>
              <a:rPr lang="en-US" sz="2400" b="0" i="1" dirty="0">
                <a:solidFill>
                  <a:srgbClr val="FF3300"/>
                </a:solidFill>
              </a:rPr>
              <a:t>D</a:t>
            </a:r>
            <a:r>
              <a:rPr lang="en-US" sz="2400" b="0" i="1" dirty="0">
                <a:solidFill>
                  <a:srgbClr val="333399"/>
                </a:solidFill>
              </a:rPr>
              <a:t>E</a:t>
            </a:r>
            <a:r>
              <a:rPr lang="en-US" sz="2400" b="0" i="1" dirty="0">
                <a:solidFill>
                  <a:srgbClr val="008000"/>
                </a:solidFill>
              </a:rPr>
              <a:t>F</a:t>
            </a:r>
            <a:r>
              <a:rPr lang="en-US" sz="2400" b="0" i="1" dirty="0"/>
              <a:t>. </a:t>
            </a:r>
            <a:r>
              <a:rPr lang="en-US" sz="2400" b="0" dirty="0"/>
              <a:t>Make sure corresponding vertices are in the same order. It would be incorrect to write </a:t>
            </a:r>
            <a:r>
              <a:rPr lang="en-US" sz="2400" b="0" dirty="0">
                <a:solidFill>
                  <a:srgbClr val="000000"/>
                </a:solidFill>
                <a:sym typeface="Symbol" pitchFamily="18" charset="2"/>
              </a:rPr>
              <a:t>∆</a:t>
            </a:r>
            <a:r>
              <a:rPr lang="en-US" sz="2400" b="0" i="1" dirty="0">
                <a:solidFill>
                  <a:srgbClr val="FF3300"/>
                </a:solidFill>
              </a:rPr>
              <a:t>A</a:t>
            </a:r>
            <a:r>
              <a:rPr lang="en-US" sz="2400" b="0" i="1" dirty="0">
                <a:solidFill>
                  <a:srgbClr val="333399"/>
                </a:solidFill>
              </a:rPr>
              <a:t>B</a:t>
            </a:r>
            <a:r>
              <a:rPr lang="en-US" sz="2400" b="0" i="1" dirty="0">
                <a:solidFill>
                  <a:srgbClr val="008000"/>
                </a:solidFill>
              </a:rPr>
              <a:t>C</a:t>
            </a:r>
            <a:r>
              <a:rPr lang="en-US" sz="2400" b="0" i="1" dirty="0"/>
              <a:t> ~ </a:t>
            </a:r>
            <a:r>
              <a:rPr lang="en-US" sz="2400" b="0" dirty="0">
                <a:solidFill>
                  <a:srgbClr val="000000"/>
                </a:solidFill>
                <a:sym typeface="Symbol" pitchFamily="18" charset="2"/>
              </a:rPr>
              <a:t>∆</a:t>
            </a:r>
            <a:r>
              <a:rPr lang="en-US" sz="2400" b="0" i="1" dirty="0">
                <a:solidFill>
                  <a:srgbClr val="333399"/>
                </a:solidFill>
              </a:rPr>
              <a:t>E</a:t>
            </a:r>
            <a:r>
              <a:rPr lang="en-US" sz="2400" b="0" i="1" dirty="0">
                <a:solidFill>
                  <a:schemeClr val="accent5">
                    <a:lumMod val="50000"/>
                  </a:schemeClr>
                </a:solidFill>
              </a:rPr>
              <a:t>F</a:t>
            </a:r>
            <a:r>
              <a:rPr lang="en-US" sz="2400" b="0" i="1" dirty="0">
                <a:solidFill>
                  <a:srgbClr val="FF3300"/>
                </a:solidFill>
              </a:rPr>
              <a:t>D</a:t>
            </a:r>
            <a:r>
              <a:rPr lang="en-US" sz="2400" b="0" i="1" dirty="0"/>
              <a:t>.</a:t>
            </a:r>
            <a:r>
              <a:rPr lang="en-US" sz="2400" b="0" dirty="0"/>
              <a:t> </a:t>
            </a:r>
          </a:p>
        </p:txBody>
      </p:sp>
      <p:sp>
        <p:nvSpPr>
          <p:cNvPr id="121888" name="Text Box 32"/>
          <p:cNvSpPr txBox="1">
            <a:spLocks noChangeArrowheads="1"/>
          </p:cNvSpPr>
          <p:nvPr/>
        </p:nvSpPr>
        <p:spPr bwMode="auto">
          <a:xfrm>
            <a:off x="555625" y="5638800"/>
            <a:ext cx="8207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You can use proportions to find missing lengths in similar figures.</a:t>
            </a:r>
          </a:p>
        </p:txBody>
      </p:sp>
      <p:pic>
        <p:nvPicPr>
          <p:cNvPr id="7172" name="Picture 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295400"/>
            <a:ext cx="4533900"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21892"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990600"/>
            <a:ext cx="29432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21893" name="Picture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725" y="1981200"/>
            <a:ext cx="2352675"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21892"/>
                                        </p:tgtEl>
                                        <p:attrNameLst>
                                          <p:attrName>style.visibility</p:attrName>
                                        </p:attrNameLst>
                                      </p:cBhvr>
                                      <p:to>
                                        <p:strVal val="visible"/>
                                      </p:to>
                                    </p:set>
                                    <p:anim calcmode="lin" valueType="num">
                                      <p:cBhvr>
                                        <p:cTn id="7" dur="1000" fill="hold"/>
                                        <p:tgtEl>
                                          <p:spTgt spid="121892"/>
                                        </p:tgtEl>
                                        <p:attrNameLst>
                                          <p:attrName>ppt_x</p:attrName>
                                        </p:attrNameLst>
                                      </p:cBhvr>
                                      <p:tavLst>
                                        <p:tav tm="0">
                                          <p:val>
                                            <p:strVal val="#ppt_x-.2"/>
                                          </p:val>
                                        </p:tav>
                                        <p:tav tm="100000">
                                          <p:val>
                                            <p:strVal val="#ppt_x"/>
                                          </p:val>
                                        </p:tav>
                                      </p:tavLst>
                                    </p:anim>
                                    <p:anim calcmode="lin" valueType="num">
                                      <p:cBhvr>
                                        <p:cTn id="8" dur="1000" fill="hold"/>
                                        <p:tgtEl>
                                          <p:spTgt spid="12189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189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nodeType="clickEffect">
                                  <p:stCondLst>
                                    <p:cond delay="0"/>
                                  </p:stCondLst>
                                  <p:childTnLst>
                                    <p:set>
                                      <p:cBhvr>
                                        <p:cTn id="13" dur="1" fill="hold">
                                          <p:stCondLst>
                                            <p:cond delay="0"/>
                                          </p:stCondLst>
                                        </p:cTn>
                                        <p:tgtEl>
                                          <p:spTgt spid="121893"/>
                                        </p:tgtEl>
                                        <p:attrNameLst>
                                          <p:attrName>style.visibility</p:attrName>
                                        </p:attrNameLst>
                                      </p:cBhvr>
                                      <p:to>
                                        <p:strVal val="visible"/>
                                      </p:to>
                                    </p:set>
                                    <p:animEffect transition="in" filter="wipe(up)">
                                      <p:cBhvr>
                                        <p:cTn id="14" dur="500"/>
                                        <p:tgtEl>
                                          <p:spTgt spid="12189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1" presetClass="entr" presetSubtype="0" fill="hold" grpId="0" nodeType="clickEffect">
                                  <p:stCondLst>
                                    <p:cond delay="0"/>
                                  </p:stCondLst>
                                  <p:iterate type="lt">
                                    <p:tmPct val="5000"/>
                                  </p:iterate>
                                  <p:childTnLst>
                                    <p:set>
                                      <p:cBhvr>
                                        <p:cTn id="18" dur="1" fill="hold">
                                          <p:stCondLst>
                                            <p:cond delay="0"/>
                                          </p:stCondLst>
                                        </p:cTn>
                                        <p:tgtEl>
                                          <p:spTgt spid="121887"/>
                                        </p:tgtEl>
                                        <p:attrNameLst>
                                          <p:attrName>style.visibility</p:attrName>
                                        </p:attrNameLst>
                                      </p:cBhvr>
                                      <p:to>
                                        <p:strVal val="visible"/>
                                      </p:to>
                                    </p:set>
                                    <p:anim calcmode="lin" valueType="num">
                                      <p:cBhvr>
                                        <p:cTn id="19" dur="500" fill="hold"/>
                                        <p:tgtEl>
                                          <p:spTgt spid="121887"/>
                                        </p:tgtEl>
                                        <p:attrNameLst>
                                          <p:attrName>ppt_w</p:attrName>
                                        </p:attrNameLst>
                                      </p:cBhvr>
                                      <p:tavLst>
                                        <p:tav tm="0">
                                          <p:val>
                                            <p:fltVal val="0"/>
                                          </p:val>
                                        </p:tav>
                                        <p:tav tm="100000">
                                          <p:val>
                                            <p:strVal val="#ppt_w"/>
                                          </p:val>
                                        </p:tav>
                                      </p:tavLst>
                                    </p:anim>
                                    <p:anim calcmode="lin" valueType="num">
                                      <p:cBhvr>
                                        <p:cTn id="20" dur="500" fill="hold"/>
                                        <p:tgtEl>
                                          <p:spTgt spid="121887"/>
                                        </p:tgtEl>
                                        <p:attrNameLst>
                                          <p:attrName>ppt_h</p:attrName>
                                        </p:attrNameLst>
                                      </p:cBhvr>
                                      <p:tavLst>
                                        <p:tav tm="0">
                                          <p:val>
                                            <p:fltVal val="0"/>
                                          </p:val>
                                        </p:tav>
                                        <p:tav tm="100000">
                                          <p:val>
                                            <p:strVal val="#ppt_h"/>
                                          </p:val>
                                        </p:tav>
                                      </p:tavLst>
                                    </p:anim>
                                    <p:anim calcmode="lin" valueType="num">
                                      <p:cBhvr>
                                        <p:cTn id="21" dur="500" fill="hold"/>
                                        <p:tgtEl>
                                          <p:spTgt spid="121887"/>
                                        </p:tgtEl>
                                        <p:attrNameLst>
                                          <p:attrName>style.rotation</p:attrName>
                                        </p:attrNameLst>
                                      </p:cBhvr>
                                      <p:tavLst>
                                        <p:tav tm="0">
                                          <p:val>
                                            <p:fltVal val="90"/>
                                          </p:val>
                                        </p:tav>
                                        <p:tav tm="100000">
                                          <p:val>
                                            <p:fltVal val="0"/>
                                          </p:val>
                                        </p:tav>
                                      </p:tavLst>
                                    </p:anim>
                                    <p:animEffect transition="in" filter="fade">
                                      <p:cBhvr>
                                        <p:cTn id="22" dur="500"/>
                                        <p:tgtEl>
                                          <p:spTgt spid="12188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21888"/>
                                        </p:tgtEl>
                                        <p:attrNameLst>
                                          <p:attrName>style.visibility</p:attrName>
                                        </p:attrNameLst>
                                      </p:cBhvr>
                                      <p:to>
                                        <p:strVal val="visible"/>
                                      </p:to>
                                    </p:set>
                                    <p:animEffect transition="in" filter="diamond(in)">
                                      <p:cBhvr>
                                        <p:cTn id="27" dur="2000"/>
                                        <p:tgtEl>
                                          <p:spTgt spid="1218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87" grpId="0"/>
      <p:bldP spid="12188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5"/>
          <p:cNvSpPr txBox="1">
            <a:spLocks noChangeArrowheads="1"/>
          </p:cNvSpPr>
          <p:nvPr/>
        </p:nvSpPr>
        <p:spPr bwMode="auto">
          <a:xfrm>
            <a:off x="457200" y="685800"/>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1A: Finding Missing Measures in Similar Figures</a:t>
            </a:r>
          </a:p>
        </p:txBody>
      </p:sp>
      <p:sp>
        <p:nvSpPr>
          <p:cNvPr id="8195" name="Text Box 6"/>
          <p:cNvSpPr txBox="1">
            <a:spLocks noChangeArrowheads="1"/>
          </p:cNvSpPr>
          <p:nvPr/>
        </p:nvSpPr>
        <p:spPr bwMode="auto">
          <a:xfrm>
            <a:off x="533400" y="1524000"/>
            <a:ext cx="8610600"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nSpc>
                <a:spcPct val="90000"/>
              </a:lnSpc>
            </a:pPr>
            <a:r>
              <a:rPr lang="en-US" altLang="en-US" sz="2400"/>
              <a:t>Find the value of </a:t>
            </a:r>
            <a:r>
              <a:rPr lang="en-US" altLang="en-US" sz="2400" i="1"/>
              <a:t>x</a:t>
            </a:r>
            <a:r>
              <a:rPr lang="en-US" altLang="en-US" sz="2400"/>
              <a:t> the diagram. </a:t>
            </a:r>
          </a:p>
        </p:txBody>
      </p:sp>
      <p:sp>
        <p:nvSpPr>
          <p:cNvPr id="8196" name="Text Box 7"/>
          <p:cNvSpPr txBox="1">
            <a:spLocks noChangeArrowheads="1"/>
          </p:cNvSpPr>
          <p:nvPr/>
        </p:nvSpPr>
        <p:spPr bwMode="auto">
          <a:xfrm>
            <a:off x="457200" y="2082800"/>
            <a:ext cx="254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solidFill>
                  <a:srgbClr val="000000"/>
                </a:solidFill>
                <a:sym typeface="Symbol" pitchFamily="18" charset="2"/>
              </a:rPr>
              <a:t>∆</a:t>
            </a:r>
            <a:r>
              <a:rPr lang="en-US" altLang="en-US" sz="2400" i="1"/>
              <a:t>MNP</a:t>
            </a:r>
            <a:r>
              <a:rPr lang="en-US" altLang="en-US" sz="2400"/>
              <a:t> ~ </a:t>
            </a:r>
            <a:r>
              <a:rPr lang="en-US" altLang="en-US" sz="2400" b="0">
                <a:solidFill>
                  <a:srgbClr val="000000"/>
                </a:solidFill>
                <a:sym typeface="Symbol" pitchFamily="18" charset="2"/>
              </a:rPr>
              <a:t>∆</a:t>
            </a:r>
            <a:r>
              <a:rPr lang="en-US" altLang="en-US" sz="2400" i="1"/>
              <a:t>STU</a:t>
            </a:r>
            <a:endParaRPr lang="el-GR" altLang="en-US" sz="2400" i="1"/>
          </a:p>
        </p:txBody>
      </p:sp>
      <p:sp>
        <p:nvSpPr>
          <p:cNvPr id="122900" name="Text Box 20"/>
          <p:cNvSpPr txBox="1">
            <a:spLocks noChangeArrowheads="1"/>
          </p:cNvSpPr>
          <p:nvPr/>
        </p:nvSpPr>
        <p:spPr bwMode="auto">
          <a:xfrm>
            <a:off x="457200" y="2743200"/>
            <a:ext cx="8093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t>M </a:t>
            </a:r>
            <a:r>
              <a:rPr lang="en-US" altLang="en-US" sz="2400" b="0"/>
              <a:t>corresponds to </a:t>
            </a:r>
            <a:r>
              <a:rPr lang="en-US" altLang="en-US" sz="2400" b="0" i="1"/>
              <a:t>S</a:t>
            </a:r>
            <a:r>
              <a:rPr lang="en-US" altLang="en-US" sz="2400" b="0"/>
              <a:t>, </a:t>
            </a:r>
            <a:r>
              <a:rPr lang="en-US" altLang="en-US" sz="2400" b="0" i="1"/>
              <a:t>N </a:t>
            </a:r>
            <a:r>
              <a:rPr lang="en-US" altLang="en-US" sz="2400" b="0"/>
              <a:t>corresponds to </a:t>
            </a:r>
            <a:r>
              <a:rPr lang="en-US" altLang="en-US" sz="2400" b="0" i="1"/>
              <a:t>T</a:t>
            </a:r>
            <a:r>
              <a:rPr lang="en-US" altLang="en-US" sz="2400" b="0"/>
              <a:t>, and </a:t>
            </a:r>
            <a:r>
              <a:rPr lang="en-US" altLang="en-US" sz="2400" b="0" i="1"/>
              <a:t>P</a:t>
            </a:r>
            <a:r>
              <a:rPr lang="en-US" altLang="en-US" sz="2400" b="0"/>
              <a:t> corresponds to </a:t>
            </a:r>
            <a:r>
              <a:rPr lang="en-US" altLang="en-US" sz="2400" b="0" i="1"/>
              <a:t>U.</a:t>
            </a:r>
          </a:p>
        </p:txBody>
      </p:sp>
      <p:pic>
        <p:nvPicPr>
          <p:cNvPr id="122901" name="Picture 2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505200"/>
            <a:ext cx="914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02" name="Text Box 22"/>
          <p:cNvSpPr txBox="1">
            <a:spLocks noChangeArrowheads="1"/>
          </p:cNvSpPr>
          <p:nvPr/>
        </p:nvSpPr>
        <p:spPr bwMode="auto">
          <a:xfrm>
            <a:off x="533400" y="4191000"/>
            <a:ext cx="1411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6</a:t>
            </a:r>
            <a:r>
              <a:rPr lang="en-US" altLang="en-US" sz="2400" b="0" i="1"/>
              <a:t>x</a:t>
            </a:r>
            <a:r>
              <a:rPr lang="en-US" altLang="en-US" sz="2400" b="0"/>
              <a:t> = 56</a:t>
            </a:r>
          </a:p>
        </p:txBody>
      </p:sp>
      <p:pic>
        <p:nvPicPr>
          <p:cNvPr id="122903" name="Picture 2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 y="4648200"/>
            <a:ext cx="11430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04" name="Picture 24"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5337175"/>
            <a:ext cx="9906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06" name="Picture 26"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90925" y="3505200"/>
            <a:ext cx="13716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07" name="Text Box 27"/>
          <p:cNvSpPr txBox="1">
            <a:spLocks noChangeArrowheads="1"/>
          </p:cNvSpPr>
          <p:nvPr/>
        </p:nvSpPr>
        <p:spPr bwMode="auto">
          <a:xfrm>
            <a:off x="3505200" y="4191000"/>
            <a:ext cx="2878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solidFill>
                  <a:srgbClr val="3333FF"/>
                </a:solidFill>
                <a:latin typeface="Arial" charset="0"/>
              </a:rPr>
              <a:t>Use cross products.</a:t>
            </a:r>
          </a:p>
        </p:txBody>
      </p:sp>
      <p:sp>
        <p:nvSpPr>
          <p:cNvPr id="122908" name="Text Box 28"/>
          <p:cNvSpPr txBox="1">
            <a:spLocks noChangeArrowheads="1"/>
          </p:cNvSpPr>
          <p:nvPr/>
        </p:nvSpPr>
        <p:spPr bwMode="auto">
          <a:xfrm>
            <a:off x="3505200" y="4648200"/>
            <a:ext cx="5562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solidFill>
                  <a:srgbClr val="3333FF"/>
                </a:solidFill>
                <a:latin typeface="Arial" charset="0"/>
              </a:rPr>
              <a:t>Since x is multiplied by 6, divide both sides by 6 to undo the multiplication. </a:t>
            </a:r>
          </a:p>
        </p:txBody>
      </p:sp>
      <p:grpSp>
        <p:nvGrpSpPr>
          <p:cNvPr id="2" name="Group 36"/>
          <p:cNvGrpSpPr>
            <a:grpSpLocks/>
          </p:cNvGrpSpPr>
          <p:nvPr/>
        </p:nvGrpSpPr>
        <p:grpSpPr bwMode="auto">
          <a:xfrm>
            <a:off x="533400" y="5857875"/>
            <a:ext cx="3886200" cy="695325"/>
            <a:chOff x="336" y="3690"/>
            <a:chExt cx="2448" cy="438"/>
          </a:xfrm>
        </p:grpSpPr>
        <p:sp>
          <p:nvSpPr>
            <p:cNvPr id="8208" name="Text Box 29"/>
            <p:cNvSpPr txBox="1">
              <a:spLocks noChangeArrowheads="1"/>
            </p:cNvSpPr>
            <p:nvPr/>
          </p:nvSpPr>
          <p:spPr bwMode="auto">
            <a:xfrm>
              <a:off x="336" y="3744"/>
              <a:ext cx="244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latin typeface="Arial" charset="0"/>
                </a:rPr>
                <a:t>The length of </a:t>
              </a:r>
              <a:r>
                <a:rPr lang="en-US" altLang="en-US" sz="2400" b="0" i="1">
                  <a:latin typeface="Arial" charset="0"/>
                </a:rPr>
                <a:t>SU is      </a:t>
              </a:r>
              <a:r>
                <a:rPr lang="en-US" altLang="en-US" sz="2400" b="0">
                  <a:latin typeface="Arial" charset="0"/>
                </a:rPr>
                <a:t>cm</a:t>
              </a:r>
              <a:r>
                <a:rPr lang="en-US" altLang="en-US" sz="2400" b="0" i="1">
                  <a:latin typeface="Arial" charset="0"/>
                </a:rPr>
                <a:t>.</a:t>
              </a:r>
              <a:endParaRPr lang="en-US" altLang="en-US" sz="2400" b="0">
                <a:latin typeface="Arial" charset="0"/>
              </a:endParaRPr>
            </a:p>
          </p:txBody>
        </p:sp>
        <p:pic>
          <p:nvPicPr>
            <p:cNvPr id="8209" name="Picture 30"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64" y="3690"/>
              <a:ext cx="26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0" name="Line 31"/>
            <p:cNvSpPr>
              <a:spLocks noChangeShapeType="1"/>
            </p:cNvSpPr>
            <p:nvPr/>
          </p:nvSpPr>
          <p:spPr bwMode="auto">
            <a:xfrm>
              <a:off x="1584" y="3784"/>
              <a:ext cx="28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pic>
        <p:nvPicPr>
          <p:cNvPr id="8206" name="Picture 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15100" y="1647825"/>
            <a:ext cx="2628900"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8207" name="Picture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1905000"/>
            <a:ext cx="204787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2900"/>
                                        </p:tgtEl>
                                        <p:attrNameLst>
                                          <p:attrName>style.visibility</p:attrName>
                                        </p:attrNameLst>
                                      </p:cBhvr>
                                      <p:to>
                                        <p:strVal val="visible"/>
                                      </p:to>
                                    </p:set>
                                    <p:anim calcmode="lin" valueType="num">
                                      <p:cBhvr>
                                        <p:cTn id="7" dur="1000" fill="hold"/>
                                        <p:tgtEl>
                                          <p:spTgt spid="122900"/>
                                        </p:tgtEl>
                                        <p:attrNameLst>
                                          <p:attrName>ppt_x</p:attrName>
                                        </p:attrNameLst>
                                      </p:cBhvr>
                                      <p:tavLst>
                                        <p:tav tm="0">
                                          <p:val>
                                            <p:strVal val="#ppt_x-.2"/>
                                          </p:val>
                                        </p:tav>
                                        <p:tav tm="100000">
                                          <p:val>
                                            <p:strVal val="#ppt_x"/>
                                          </p:val>
                                        </p:tav>
                                      </p:tavLst>
                                    </p:anim>
                                    <p:anim calcmode="lin" valueType="num">
                                      <p:cBhvr>
                                        <p:cTn id="8" dur="1000" fill="hold"/>
                                        <p:tgtEl>
                                          <p:spTgt spid="12290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0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ntr" presetSubtype="16" fill="hold" nodeType="clickEffect">
                                  <p:stCondLst>
                                    <p:cond delay="0"/>
                                  </p:stCondLst>
                                  <p:childTnLst>
                                    <p:set>
                                      <p:cBhvr>
                                        <p:cTn id="13" dur="1" fill="hold">
                                          <p:stCondLst>
                                            <p:cond delay="0"/>
                                          </p:stCondLst>
                                        </p:cTn>
                                        <p:tgtEl>
                                          <p:spTgt spid="122906"/>
                                        </p:tgtEl>
                                        <p:attrNameLst>
                                          <p:attrName>style.visibility</p:attrName>
                                        </p:attrNameLst>
                                      </p:cBhvr>
                                      <p:to>
                                        <p:strVal val="visible"/>
                                      </p:to>
                                    </p:set>
                                    <p:animEffect transition="in" filter="diamond(in)">
                                      <p:cBhvr>
                                        <p:cTn id="14" dur="2000"/>
                                        <p:tgtEl>
                                          <p:spTgt spid="12290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122901"/>
                                        </p:tgtEl>
                                        <p:attrNameLst>
                                          <p:attrName>style.visibility</p:attrName>
                                        </p:attrNameLst>
                                      </p:cBhvr>
                                      <p:to>
                                        <p:strVal val="visible"/>
                                      </p:to>
                                    </p:set>
                                    <p:animEffect transition="in" filter="dissolve">
                                      <p:cBhvr>
                                        <p:cTn id="19" dur="500"/>
                                        <p:tgtEl>
                                          <p:spTgt spid="12290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122907"/>
                                        </p:tgtEl>
                                        <p:attrNameLst>
                                          <p:attrName>style.visibility</p:attrName>
                                        </p:attrNameLst>
                                      </p:cBhvr>
                                      <p:to>
                                        <p:strVal val="visible"/>
                                      </p:to>
                                    </p:set>
                                    <p:anim calcmode="lin" valueType="num">
                                      <p:cBhvr>
                                        <p:cTn id="24" dur="1000" fill="hold"/>
                                        <p:tgtEl>
                                          <p:spTgt spid="122907"/>
                                        </p:tgtEl>
                                        <p:attrNameLst>
                                          <p:attrName>ppt_w</p:attrName>
                                        </p:attrNameLst>
                                      </p:cBhvr>
                                      <p:tavLst>
                                        <p:tav tm="0">
                                          <p:val>
                                            <p:strVal val="#ppt_w*0.70"/>
                                          </p:val>
                                        </p:tav>
                                        <p:tav tm="100000">
                                          <p:val>
                                            <p:strVal val="#ppt_w"/>
                                          </p:val>
                                        </p:tav>
                                      </p:tavLst>
                                    </p:anim>
                                    <p:anim calcmode="lin" valueType="num">
                                      <p:cBhvr>
                                        <p:cTn id="25" dur="1000" fill="hold"/>
                                        <p:tgtEl>
                                          <p:spTgt spid="122907"/>
                                        </p:tgtEl>
                                        <p:attrNameLst>
                                          <p:attrName>ppt_h</p:attrName>
                                        </p:attrNameLst>
                                      </p:cBhvr>
                                      <p:tavLst>
                                        <p:tav tm="0">
                                          <p:val>
                                            <p:strVal val="#ppt_h"/>
                                          </p:val>
                                        </p:tav>
                                        <p:tav tm="100000">
                                          <p:val>
                                            <p:strVal val="#ppt_h"/>
                                          </p:val>
                                        </p:tav>
                                      </p:tavLst>
                                    </p:anim>
                                    <p:animEffect transition="in" filter="fade">
                                      <p:cBhvr>
                                        <p:cTn id="26" dur="1000"/>
                                        <p:tgtEl>
                                          <p:spTgt spid="12290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22902"/>
                                        </p:tgtEl>
                                        <p:attrNameLst>
                                          <p:attrName>style.visibility</p:attrName>
                                        </p:attrNameLst>
                                      </p:cBhvr>
                                      <p:to>
                                        <p:strVal val="visible"/>
                                      </p:to>
                                    </p:set>
                                    <p:animEffect transition="in" filter="dissolve">
                                      <p:cBhvr>
                                        <p:cTn id="31" dur="500"/>
                                        <p:tgtEl>
                                          <p:spTgt spid="12290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122908"/>
                                        </p:tgtEl>
                                        <p:attrNameLst>
                                          <p:attrName>style.visibility</p:attrName>
                                        </p:attrNameLst>
                                      </p:cBhvr>
                                      <p:to>
                                        <p:strVal val="visible"/>
                                      </p:to>
                                    </p:set>
                                    <p:anim calcmode="lin" valueType="num">
                                      <p:cBhvr>
                                        <p:cTn id="36" dur="1000" fill="hold"/>
                                        <p:tgtEl>
                                          <p:spTgt spid="122908"/>
                                        </p:tgtEl>
                                        <p:attrNameLst>
                                          <p:attrName>ppt_w</p:attrName>
                                        </p:attrNameLst>
                                      </p:cBhvr>
                                      <p:tavLst>
                                        <p:tav tm="0">
                                          <p:val>
                                            <p:strVal val="#ppt_w*0.70"/>
                                          </p:val>
                                        </p:tav>
                                        <p:tav tm="100000">
                                          <p:val>
                                            <p:strVal val="#ppt_w"/>
                                          </p:val>
                                        </p:tav>
                                      </p:tavLst>
                                    </p:anim>
                                    <p:anim calcmode="lin" valueType="num">
                                      <p:cBhvr>
                                        <p:cTn id="37" dur="1000" fill="hold"/>
                                        <p:tgtEl>
                                          <p:spTgt spid="122908"/>
                                        </p:tgtEl>
                                        <p:attrNameLst>
                                          <p:attrName>ppt_h</p:attrName>
                                        </p:attrNameLst>
                                      </p:cBhvr>
                                      <p:tavLst>
                                        <p:tav tm="0">
                                          <p:val>
                                            <p:strVal val="#ppt_h"/>
                                          </p:val>
                                        </p:tav>
                                        <p:tav tm="100000">
                                          <p:val>
                                            <p:strVal val="#ppt_h"/>
                                          </p:val>
                                        </p:tav>
                                      </p:tavLst>
                                    </p:anim>
                                    <p:animEffect transition="in" filter="fade">
                                      <p:cBhvr>
                                        <p:cTn id="38" dur="1000"/>
                                        <p:tgtEl>
                                          <p:spTgt spid="12290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122903"/>
                                        </p:tgtEl>
                                        <p:attrNameLst>
                                          <p:attrName>style.visibility</p:attrName>
                                        </p:attrNameLst>
                                      </p:cBhvr>
                                      <p:to>
                                        <p:strVal val="visible"/>
                                      </p:to>
                                    </p:set>
                                    <p:animEffect transition="in" filter="dissolve">
                                      <p:cBhvr>
                                        <p:cTn id="43" dur="500"/>
                                        <p:tgtEl>
                                          <p:spTgt spid="12290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9" presetClass="entr" presetSubtype="0" fill="hold" nodeType="clickEffect">
                                  <p:stCondLst>
                                    <p:cond delay="0"/>
                                  </p:stCondLst>
                                  <p:childTnLst>
                                    <p:set>
                                      <p:cBhvr>
                                        <p:cTn id="47" dur="1" fill="hold">
                                          <p:stCondLst>
                                            <p:cond delay="0"/>
                                          </p:stCondLst>
                                        </p:cTn>
                                        <p:tgtEl>
                                          <p:spTgt spid="122904"/>
                                        </p:tgtEl>
                                        <p:attrNameLst>
                                          <p:attrName>style.visibility</p:attrName>
                                        </p:attrNameLst>
                                      </p:cBhvr>
                                      <p:to>
                                        <p:strVal val="visible"/>
                                      </p:to>
                                    </p:set>
                                    <p:animEffect transition="in" filter="dissolve">
                                      <p:cBhvr>
                                        <p:cTn id="48" dur="500"/>
                                        <p:tgtEl>
                                          <p:spTgt spid="12290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4" fill="hold" nodeType="click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wipe(down)">
                                      <p:cBhvr>
                                        <p:cTn id="5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0" grpId="0"/>
      <p:bldP spid="122902" grpId="0"/>
      <p:bldP spid="122907" grpId="0"/>
      <p:bldP spid="12290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457200" y="685800"/>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1B: Finding Missing Measures in Similar Figures</a:t>
            </a:r>
          </a:p>
        </p:txBody>
      </p:sp>
      <p:sp>
        <p:nvSpPr>
          <p:cNvPr id="9219" name="Text Box 5"/>
          <p:cNvSpPr txBox="1">
            <a:spLocks noChangeArrowheads="1"/>
          </p:cNvSpPr>
          <p:nvPr/>
        </p:nvSpPr>
        <p:spPr bwMode="auto">
          <a:xfrm>
            <a:off x="533400" y="1524000"/>
            <a:ext cx="8610600"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nSpc>
                <a:spcPct val="90000"/>
              </a:lnSpc>
            </a:pPr>
            <a:r>
              <a:rPr lang="en-US" altLang="en-US" sz="2400"/>
              <a:t>Find the value of </a:t>
            </a:r>
            <a:r>
              <a:rPr lang="en-US" altLang="en-US" sz="2400" i="1"/>
              <a:t>x</a:t>
            </a:r>
            <a:r>
              <a:rPr lang="en-US" altLang="en-US" sz="2400"/>
              <a:t> the diagram. </a:t>
            </a:r>
          </a:p>
        </p:txBody>
      </p:sp>
      <p:sp>
        <p:nvSpPr>
          <p:cNvPr id="9220" name="Text Box 6"/>
          <p:cNvSpPr txBox="1">
            <a:spLocks noChangeArrowheads="1"/>
          </p:cNvSpPr>
          <p:nvPr/>
        </p:nvSpPr>
        <p:spPr bwMode="auto">
          <a:xfrm>
            <a:off x="457200" y="2084388"/>
            <a:ext cx="3124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a:t> </a:t>
            </a:r>
            <a:r>
              <a:rPr lang="en-US" altLang="en-US" sz="2400" i="1"/>
              <a:t>ABCDE</a:t>
            </a:r>
            <a:r>
              <a:rPr lang="en-US" altLang="en-US" sz="2400"/>
              <a:t> ~  </a:t>
            </a:r>
            <a:r>
              <a:rPr lang="en-US" altLang="en-US" sz="2400" i="1"/>
              <a:t>FGHJK</a:t>
            </a:r>
            <a:endParaRPr lang="el-GR" altLang="en-US" sz="2400" i="1"/>
          </a:p>
        </p:txBody>
      </p:sp>
      <p:pic>
        <p:nvPicPr>
          <p:cNvPr id="123945" name="Picture 4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667000"/>
            <a:ext cx="1295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46" name="Text Box 42"/>
          <p:cNvSpPr txBox="1">
            <a:spLocks noChangeArrowheads="1"/>
          </p:cNvSpPr>
          <p:nvPr/>
        </p:nvSpPr>
        <p:spPr bwMode="auto">
          <a:xfrm>
            <a:off x="431800" y="3538538"/>
            <a:ext cx="160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14x = 35</a:t>
            </a:r>
          </a:p>
        </p:txBody>
      </p:sp>
      <p:sp>
        <p:nvSpPr>
          <p:cNvPr id="123947" name="Text Box 43"/>
          <p:cNvSpPr txBox="1">
            <a:spLocks noChangeArrowheads="1"/>
          </p:cNvSpPr>
          <p:nvPr/>
        </p:nvSpPr>
        <p:spPr bwMode="auto">
          <a:xfrm>
            <a:off x="2667000" y="3543300"/>
            <a:ext cx="2878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solidFill>
                  <a:srgbClr val="3333FF"/>
                </a:solidFill>
                <a:latin typeface="Arial" charset="0"/>
              </a:rPr>
              <a:t>Use cross products.</a:t>
            </a:r>
          </a:p>
        </p:txBody>
      </p:sp>
      <p:sp>
        <p:nvSpPr>
          <p:cNvPr id="123948" name="Text Box 44"/>
          <p:cNvSpPr txBox="1">
            <a:spLocks noChangeArrowheads="1"/>
          </p:cNvSpPr>
          <p:nvPr/>
        </p:nvSpPr>
        <p:spPr bwMode="auto">
          <a:xfrm>
            <a:off x="2667000" y="4038600"/>
            <a:ext cx="5562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solidFill>
                  <a:srgbClr val="3333FF"/>
                </a:solidFill>
                <a:latin typeface="Arial" charset="0"/>
              </a:rPr>
              <a:t>Since x is multiplied by 14, divide both sides by 14 to undo the multiplication. </a:t>
            </a:r>
          </a:p>
        </p:txBody>
      </p:sp>
      <p:sp>
        <p:nvSpPr>
          <p:cNvPr id="123950" name="Text Box 46"/>
          <p:cNvSpPr txBox="1">
            <a:spLocks noChangeArrowheads="1"/>
          </p:cNvSpPr>
          <p:nvPr/>
        </p:nvSpPr>
        <p:spPr bwMode="auto">
          <a:xfrm>
            <a:off x="822325" y="4953000"/>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i="1"/>
              <a:t>x = </a:t>
            </a:r>
            <a:r>
              <a:rPr lang="en-US" altLang="en-US" sz="2400" b="0"/>
              <a:t>2.5</a:t>
            </a:r>
          </a:p>
        </p:txBody>
      </p:sp>
      <p:grpSp>
        <p:nvGrpSpPr>
          <p:cNvPr id="2" name="Group 52"/>
          <p:cNvGrpSpPr>
            <a:grpSpLocks/>
          </p:cNvGrpSpPr>
          <p:nvPr/>
        </p:nvGrpSpPr>
        <p:grpSpPr bwMode="auto">
          <a:xfrm>
            <a:off x="533400" y="5595938"/>
            <a:ext cx="4192588" cy="457200"/>
            <a:chOff x="518" y="3525"/>
            <a:chExt cx="2641" cy="288"/>
          </a:xfrm>
        </p:grpSpPr>
        <p:sp>
          <p:nvSpPr>
            <p:cNvPr id="9230" name="Text Box 47"/>
            <p:cNvSpPr txBox="1">
              <a:spLocks noChangeArrowheads="1"/>
            </p:cNvSpPr>
            <p:nvPr/>
          </p:nvSpPr>
          <p:spPr bwMode="auto">
            <a:xfrm>
              <a:off x="518" y="3525"/>
              <a:ext cx="26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r>
                <a:rPr lang="en-US" altLang="en-US" sz="2400" b="0"/>
                <a:t>The length of </a:t>
              </a:r>
              <a:r>
                <a:rPr lang="en-US" altLang="en-US" sz="2400" b="0" i="1"/>
                <a:t>FG</a:t>
              </a:r>
              <a:r>
                <a:rPr lang="en-US" altLang="en-US" sz="2400" b="0"/>
                <a:t> is 2.5 in.</a:t>
              </a:r>
              <a:endParaRPr lang="en-US" altLang="en-US" sz="2400" b="0" i="1"/>
            </a:p>
          </p:txBody>
        </p:sp>
        <p:sp>
          <p:nvSpPr>
            <p:cNvPr id="9231" name="Line 48"/>
            <p:cNvSpPr>
              <a:spLocks noChangeShapeType="1"/>
            </p:cNvSpPr>
            <p:nvPr/>
          </p:nvSpPr>
          <p:spPr bwMode="auto">
            <a:xfrm>
              <a:off x="1920" y="3552"/>
              <a:ext cx="28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pic>
        <p:nvPicPr>
          <p:cNvPr id="123953" name="Picture 49"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200" y="4114800"/>
            <a:ext cx="13430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954" name="Picture 50"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275" y="2667000"/>
            <a:ext cx="12287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5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77000" y="1828800"/>
            <a:ext cx="2066925"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123945"/>
                                        </p:tgtEl>
                                        <p:attrNameLst>
                                          <p:attrName>style.visibility</p:attrName>
                                        </p:attrNameLst>
                                      </p:cBhvr>
                                      <p:to>
                                        <p:strVal val="visible"/>
                                      </p:to>
                                    </p:set>
                                    <p:anim calcmode="lin" valueType="num">
                                      <p:cBhvr>
                                        <p:cTn id="7" dur="1000" fill="hold"/>
                                        <p:tgtEl>
                                          <p:spTgt spid="123945"/>
                                        </p:tgtEl>
                                        <p:attrNameLst>
                                          <p:attrName>ppt_w</p:attrName>
                                        </p:attrNameLst>
                                      </p:cBhvr>
                                      <p:tavLst>
                                        <p:tav tm="0">
                                          <p:val>
                                            <p:strVal val="#ppt_w+.3"/>
                                          </p:val>
                                        </p:tav>
                                        <p:tav tm="100000">
                                          <p:val>
                                            <p:strVal val="#ppt_w"/>
                                          </p:val>
                                        </p:tav>
                                      </p:tavLst>
                                    </p:anim>
                                    <p:anim calcmode="lin" valueType="num">
                                      <p:cBhvr>
                                        <p:cTn id="8" dur="1000" fill="hold"/>
                                        <p:tgtEl>
                                          <p:spTgt spid="123945"/>
                                        </p:tgtEl>
                                        <p:attrNameLst>
                                          <p:attrName>ppt_h</p:attrName>
                                        </p:attrNameLst>
                                      </p:cBhvr>
                                      <p:tavLst>
                                        <p:tav tm="0">
                                          <p:val>
                                            <p:strVal val="#ppt_h"/>
                                          </p:val>
                                        </p:tav>
                                        <p:tav tm="100000">
                                          <p:val>
                                            <p:strVal val="#ppt_h"/>
                                          </p:val>
                                        </p:tav>
                                      </p:tavLst>
                                    </p:anim>
                                    <p:animEffect transition="in" filter="fade">
                                      <p:cBhvr>
                                        <p:cTn id="9" dur="1000"/>
                                        <p:tgtEl>
                                          <p:spTgt spid="12394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123954"/>
                                        </p:tgtEl>
                                        <p:attrNameLst>
                                          <p:attrName>style.visibility</p:attrName>
                                        </p:attrNameLst>
                                      </p:cBhvr>
                                      <p:to>
                                        <p:strVal val="visible"/>
                                      </p:to>
                                    </p:set>
                                    <p:anim calcmode="lin" valueType="num">
                                      <p:cBhvr>
                                        <p:cTn id="14" dur="1000" fill="hold"/>
                                        <p:tgtEl>
                                          <p:spTgt spid="123954"/>
                                        </p:tgtEl>
                                        <p:attrNameLst>
                                          <p:attrName>ppt_w</p:attrName>
                                        </p:attrNameLst>
                                      </p:cBhvr>
                                      <p:tavLst>
                                        <p:tav tm="0">
                                          <p:val>
                                            <p:strVal val="#ppt_w*0.70"/>
                                          </p:val>
                                        </p:tav>
                                        <p:tav tm="100000">
                                          <p:val>
                                            <p:strVal val="#ppt_w"/>
                                          </p:val>
                                        </p:tav>
                                      </p:tavLst>
                                    </p:anim>
                                    <p:anim calcmode="lin" valueType="num">
                                      <p:cBhvr>
                                        <p:cTn id="15" dur="1000" fill="hold"/>
                                        <p:tgtEl>
                                          <p:spTgt spid="123954"/>
                                        </p:tgtEl>
                                        <p:attrNameLst>
                                          <p:attrName>ppt_h</p:attrName>
                                        </p:attrNameLst>
                                      </p:cBhvr>
                                      <p:tavLst>
                                        <p:tav tm="0">
                                          <p:val>
                                            <p:strVal val="#ppt_h"/>
                                          </p:val>
                                        </p:tav>
                                        <p:tav tm="100000">
                                          <p:val>
                                            <p:strVal val="#ppt_h"/>
                                          </p:val>
                                        </p:tav>
                                      </p:tavLst>
                                    </p:anim>
                                    <p:animEffect transition="in" filter="fade">
                                      <p:cBhvr>
                                        <p:cTn id="16" dur="1000"/>
                                        <p:tgtEl>
                                          <p:spTgt spid="12395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23947"/>
                                        </p:tgtEl>
                                        <p:attrNameLst>
                                          <p:attrName>style.visibility</p:attrName>
                                        </p:attrNameLst>
                                      </p:cBhvr>
                                      <p:to>
                                        <p:strVal val="visible"/>
                                      </p:to>
                                    </p:set>
                                    <p:anim calcmode="lin" valueType="num">
                                      <p:cBhvr>
                                        <p:cTn id="21" dur="1000" fill="hold"/>
                                        <p:tgtEl>
                                          <p:spTgt spid="123947"/>
                                        </p:tgtEl>
                                        <p:attrNameLst>
                                          <p:attrName>ppt_w</p:attrName>
                                        </p:attrNameLst>
                                      </p:cBhvr>
                                      <p:tavLst>
                                        <p:tav tm="0">
                                          <p:val>
                                            <p:strVal val="#ppt_w*0.70"/>
                                          </p:val>
                                        </p:tav>
                                        <p:tav tm="100000">
                                          <p:val>
                                            <p:strVal val="#ppt_w"/>
                                          </p:val>
                                        </p:tav>
                                      </p:tavLst>
                                    </p:anim>
                                    <p:anim calcmode="lin" valueType="num">
                                      <p:cBhvr>
                                        <p:cTn id="22" dur="1000" fill="hold"/>
                                        <p:tgtEl>
                                          <p:spTgt spid="123947"/>
                                        </p:tgtEl>
                                        <p:attrNameLst>
                                          <p:attrName>ppt_h</p:attrName>
                                        </p:attrNameLst>
                                      </p:cBhvr>
                                      <p:tavLst>
                                        <p:tav tm="0">
                                          <p:val>
                                            <p:strVal val="#ppt_h"/>
                                          </p:val>
                                        </p:tav>
                                        <p:tav tm="100000">
                                          <p:val>
                                            <p:strVal val="#ppt_h"/>
                                          </p:val>
                                        </p:tav>
                                      </p:tavLst>
                                    </p:anim>
                                    <p:animEffect transition="in" filter="fade">
                                      <p:cBhvr>
                                        <p:cTn id="23" dur="1000"/>
                                        <p:tgtEl>
                                          <p:spTgt spid="12394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23946"/>
                                        </p:tgtEl>
                                        <p:attrNameLst>
                                          <p:attrName>style.visibility</p:attrName>
                                        </p:attrNameLst>
                                      </p:cBhvr>
                                      <p:to>
                                        <p:strVal val="visible"/>
                                      </p:to>
                                    </p:set>
                                    <p:animEffect transition="in" filter="dissolve">
                                      <p:cBhvr>
                                        <p:cTn id="28" dur="500"/>
                                        <p:tgtEl>
                                          <p:spTgt spid="12394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123948"/>
                                        </p:tgtEl>
                                        <p:attrNameLst>
                                          <p:attrName>style.visibility</p:attrName>
                                        </p:attrNameLst>
                                      </p:cBhvr>
                                      <p:to>
                                        <p:strVal val="visible"/>
                                      </p:to>
                                    </p:set>
                                    <p:anim calcmode="lin" valueType="num">
                                      <p:cBhvr>
                                        <p:cTn id="33" dur="1000" fill="hold"/>
                                        <p:tgtEl>
                                          <p:spTgt spid="123948"/>
                                        </p:tgtEl>
                                        <p:attrNameLst>
                                          <p:attrName>ppt_w</p:attrName>
                                        </p:attrNameLst>
                                      </p:cBhvr>
                                      <p:tavLst>
                                        <p:tav tm="0">
                                          <p:val>
                                            <p:strVal val="#ppt_w*0.70"/>
                                          </p:val>
                                        </p:tav>
                                        <p:tav tm="100000">
                                          <p:val>
                                            <p:strVal val="#ppt_w"/>
                                          </p:val>
                                        </p:tav>
                                      </p:tavLst>
                                    </p:anim>
                                    <p:anim calcmode="lin" valueType="num">
                                      <p:cBhvr>
                                        <p:cTn id="34" dur="1000" fill="hold"/>
                                        <p:tgtEl>
                                          <p:spTgt spid="123948"/>
                                        </p:tgtEl>
                                        <p:attrNameLst>
                                          <p:attrName>ppt_h</p:attrName>
                                        </p:attrNameLst>
                                      </p:cBhvr>
                                      <p:tavLst>
                                        <p:tav tm="0">
                                          <p:val>
                                            <p:strVal val="#ppt_h"/>
                                          </p:val>
                                        </p:tav>
                                        <p:tav tm="100000">
                                          <p:val>
                                            <p:strVal val="#ppt_h"/>
                                          </p:val>
                                        </p:tav>
                                      </p:tavLst>
                                    </p:anim>
                                    <p:animEffect transition="in" filter="fade">
                                      <p:cBhvr>
                                        <p:cTn id="35" dur="1000"/>
                                        <p:tgtEl>
                                          <p:spTgt spid="12394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0" presetClass="entr" presetSubtype="0" decel="100000" fill="hold" nodeType="clickEffect">
                                  <p:stCondLst>
                                    <p:cond delay="0"/>
                                  </p:stCondLst>
                                  <p:childTnLst>
                                    <p:set>
                                      <p:cBhvr>
                                        <p:cTn id="39" dur="1" fill="hold">
                                          <p:stCondLst>
                                            <p:cond delay="0"/>
                                          </p:stCondLst>
                                        </p:cTn>
                                        <p:tgtEl>
                                          <p:spTgt spid="123953"/>
                                        </p:tgtEl>
                                        <p:attrNameLst>
                                          <p:attrName>style.visibility</p:attrName>
                                        </p:attrNameLst>
                                      </p:cBhvr>
                                      <p:to>
                                        <p:strVal val="visible"/>
                                      </p:to>
                                    </p:set>
                                    <p:anim calcmode="lin" valueType="num">
                                      <p:cBhvr>
                                        <p:cTn id="40" dur="1000" fill="hold"/>
                                        <p:tgtEl>
                                          <p:spTgt spid="123953"/>
                                        </p:tgtEl>
                                        <p:attrNameLst>
                                          <p:attrName>ppt_w</p:attrName>
                                        </p:attrNameLst>
                                      </p:cBhvr>
                                      <p:tavLst>
                                        <p:tav tm="0">
                                          <p:val>
                                            <p:strVal val="#ppt_w+.3"/>
                                          </p:val>
                                        </p:tav>
                                        <p:tav tm="100000">
                                          <p:val>
                                            <p:strVal val="#ppt_w"/>
                                          </p:val>
                                        </p:tav>
                                      </p:tavLst>
                                    </p:anim>
                                    <p:anim calcmode="lin" valueType="num">
                                      <p:cBhvr>
                                        <p:cTn id="41" dur="1000" fill="hold"/>
                                        <p:tgtEl>
                                          <p:spTgt spid="123953"/>
                                        </p:tgtEl>
                                        <p:attrNameLst>
                                          <p:attrName>ppt_h</p:attrName>
                                        </p:attrNameLst>
                                      </p:cBhvr>
                                      <p:tavLst>
                                        <p:tav tm="0">
                                          <p:val>
                                            <p:strVal val="#ppt_h"/>
                                          </p:val>
                                        </p:tav>
                                        <p:tav tm="100000">
                                          <p:val>
                                            <p:strVal val="#ppt_h"/>
                                          </p:val>
                                        </p:tav>
                                      </p:tavLst>
                                    </p:anim>
                                    <p:animEffect transition="in" filter="fade">
                                      <p:cBhvr>
                                        <p:cTn id="42" dur="1000"/>
                                        <p:tgtEl>
                                          <p:spTgt spid="12395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1" presetClass="entr" presetSubtype="0" fill="hold" grpId="0" nodeType="clickEffect">
                                  <p:stCondLst>
                                    <p:cond delay="0"/>
                                  </p:stCondLst>
                                  <p:iterate type="lt">
                                    <p:tmPct val="5000"/>
                                  </p:iterate>
                                  <p:childTnLst>
                                    <p:set>
                                      <p:cBhvr>
                                        <p:cTn id="46" dur="1" fill="hold">
                                          <p:stCondLst>
                                            <p:cond delay="0"/>
                                          </p:stCondLst>
                                        </p:cTn>
                                        <p:tgtEl>
                                          <p:spTgt spid="123950"/>
                                        </p:tgtEl>
                                        <p:attrNameLst>
                                          <p:attrName>style.visibility</p:attrName>
                                        </p:attrNameLst>
                                      </p:cBhvr>
                                      <p:to>
                                        <p:strVal val="visible"/>
                                      </p:to>
                                    </p:set>
                                    <p:anim calcmode="lin" valueType="num">
                                      <p:cBhvr>
                                        <p:cTn id="47" dur="1000" fill="hold"/>
                                        <p:tgtEl>
                                          <p:spTgt spid="123950"/>
                                        </p:tgtEl>
                                        <p:attrNameLst>
                                          <p:attrName>ppt_w</p:attrName>
                                        </p:attrNameLst>
                                      </p:cBhvr>
                                      <p:tavLst>
                                        <p:tav tm="0">
                                          <p:val>
                                            <p:fltVal val="0"/>
                                          </p:val>
                                        </p:tav>
                                        <p:tav tm="100000">
                                          <p:val>
                                            <p:strVal val="#ppt_w"/>
                                          </p:val>
                                        </p:tav>
                                      </p:tavLst>
                                    </p:anim>
                                    <p:anim calcmode="lin" valueType="num">
                                      <p:cBhvr>
                                        <p:cTn id="48" dur="1000" fill="hold"/>
                                        <p:tgtEl>
                                          <p:spTgt spid="123950"/>
                                        </p:tgtEl>
                                        <p:attrNameLst>
                                          <p:attrName>ppt_h</p:attrName>
                                        </p:attrNameLst>
                                      </p:cBhvr>
                                      <p:tavLst>
                                        <p:tav tm="0">
                                          <p:val>
                                            <p:fltVal val="0"/>
                                          </p:val>
                                        </p:tav>
                                        <p:tav tm="100000">
                                          <p:val>
                                            <p:strVal val="#ppt_h"/>
                                          </p:val>
                                        </p:tav>
                                      </p:tavLst>
                                    </p:anim>
                                    <p:anim calcmode="lin" valueType="num">
                                      <p:cBhvr>
                                        <p:cTn id="49" dur="1000" fill="hold"/>
                                        <p:tgtEl>
                                          <p:spTgt spid="123950"/>
                                        </p:tgtEl>
                                        <p:attrNameLst>
                                          <p:attrName>style.rotation</p:attrName>
                                        </p:attrNameLst>
                                      </p:cBhvr>
                                      <p:tavLst>
                                        <p:tav tm="0">
                                          <p:val>
                                            <p:fltVal val="90"/>
                                          </p:val>
                                        </p:tav>
                                        <p:tav tm="100000">
                                          <p:val>
                                            <p:fltVal val="0"/>
                                          </p:val>
                                        </p:tav>
                                      </p:tavLst>
                                    </p:anim>
                                    <p:animEffect transition="in" filter="fade">
                                      <p:cBhvr>
                                        <p:cTn id="50" dur="1000"/>
                                        <p:tgtEl>
                                          <p:spTgt spid="12395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4" fill="hold" nodeType="clickEffect">
                                  <p:stCondLst>
                                    <p:cond delay="0"/>
                                  </p:stCondLst>
                                  <p:childTnLst>
                                    <p:set>
                                      <p:cBhvr>
                                        <p:cTn id="54" dur="1" fill="hold">
                                          <p:stCondLst>
                                            <p:cond delay="0"/>
                                          </p:stCondLst>
                                        </p:cTn>
                                        <p:tgtEl>
                                          <p:spTgt spid="2"/>
                                        </p:tgtEl>
                                        <p:attrNameLst>
                                          <p:attrName>style.visibility</p:attrName>
                                        </p:attrNameLst>
                                      </p:cBhvr>
                                      <p:to>
                                        <p:strVal val="visible"/>
                                      </p:to>
                                    </p:set>
                                    <p:animEffect transition="in" filter="wipe(down)">
                                      <p:cBhvr>
                                        <p:cTn id="5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46" grpId="0"/>
      <p:bldP spid="123947" grpId="0"/>
      <p:bldP spid="123948" grpId="0"/>
      <p:bldP spid="12395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2133600" y="2514600"/>
            <a:ext cx="4953000" cy="2209800"/>
          </a:xfrm>
          <a:prstGeom prst="rect">
            <a:avLst/>
          </a:prstGeom>
          <a:noFill/>
          <a:ln w="19050" algn="ctr">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endParaRPr lang="en-US" altLang="en-US"/>
          </a:p>
        </p:txBody>
      </p:sp>
      <p:sp>
        <p:nvSpPr>
          <p:cNvPr id="10243" name="Rectangle 5"/>
          <p:cNvSpPr>
            <a:spLocks noChangeArrowheads="1"/>
          </p:cNvSpPr>
          <p:nvPr/>
        </p:nvSpPr>
        <p:spPr bwMode="auto">
          <a:xfrm>
            <a:off x="2133600" y="2066925"/>
            <a:ext cx="2590800" cy="457200"/>
          </a:xfrm>
          <a:prstGeom prst="rect">
            <a:avLst/>
          </a:prstGeom>
          <a:solidFill>
            <a:srgbClr val="80008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lgn="ctr"/>
            <a:r>
              <a:rPr lang="en-US" altLang="en-US" sz="2400">
                <a:solidFill>
                  <a:schemeClr val="bg1"/>
                </a:solidFill>
              </a:rPr>
              <a:t>Reading Math</a:t>
            </a:r>
          </a:p>
        </p:txBody>
      </p:sp>
      <p:grpSp>
        <p:nvGrpSpPr>
          <p:cNvPr id="10244" name="Group 15"/>
          <p:cNvGrpSpPr>
            <a:grpSpLocks/>
          </p:cNvGrpSpPr>
          <p:nvPr/>
        </p:nvGrpSpPr>
        <p:grpSpPr bwMode="auto">
          <a:xfrm>
            <a:off x="2041525" y="2819400"/>
            <a:ext cx="5121275" cy="1735138"/>
            <a:chOff x="1286" y="1776"/>
            <a:chExt cx="3226" cy="1093"/>
          </a:xfrm>
        </p:grpSpPr>
        <p:sp>
          <p:nvSpPr>
            <p:cNvPr id="10245" name="Text Box 10"/>
            <p:cNvSpPr txBox="1">
              <a:spLocks noChangeArrowheads="1"/>
            </p:cNvSpPr>
            <p:nvPr/>
          </p:nvSpPr>
          <p:spPr bwMode="auto">
            <a:xfrm>
              <a:off x="1286" y="1776"/>
              <a:ext cx="3226" cy="1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74625">
                <a:defRPr b="1">
                  <a:solidFill>
                    <a:schemeClr val="tx1"/>
                  </a:solidFill>
                  <a:latin typeface="Verdana" pitchFamily="34" charset="0"/>
                  <a:cs typeface="Arial" charset="0"/>
                </a:defRPr>
              </a:lvl1pPr>
              <a:lvl2pPr marL="742950" indent="-285750">
                <a:defRPr b="1">
                  <a:solidFill>
                    <a:schemeClr val="tx1"/>
                  </a:solidFill>
                  <a:latin typeface="Verdana" pitchFamily="34" charset="0"/>
                  <a:cs typeface="Arial" charset="0"/>
                </a:defRPr>
              </a:lvl2pPr>
              <a:lvl3pPr marL="1143000" indent="-228600">
                <a:defRPr b="1">
                  <a:solidFill>
                    <a:schemeClr val="tx1"/>
                  </a:solidFill>
                  <a:latin typeface="Verdana" pitchFamily="34" charset="0"/>
                  <a:cs typeface="Arial" charset="0"/>
                </a:defRPr>
              </a:lvl3pPr>
              <a:lvl4pPr marL="1600200" indent="-228600">
                <a:defRPr b="1">
                  <a:solidFill>
                    <a:schemeClr val="tx1"/>
                  </a:solidFill>
                  <a:latin typeface="Verdana" pitchFamily="34" charset="0"/>
                  <a:cs typeface="Arial" charset="0"/>
                </a:defRPr>
              </a:lvl4pPr>
              <a:lvl5pPr marL="2057400" indent="-228600">
                <a:defRPr b="1">
                  <a:solidFill>
                    <a:schemeClr val="tx1"/>
                  </a:solidFill>
                  <a:latin typeface="Verdana" pitchFamily="34" charset="0"/>
                  <a:cs typeface="Arial" charset="0"/>
                </a:defRPr>
              </a:lvl5pPr>
              <a:lvl6pPr marL="2514600" indent="-228600" eaLnBrk="0" fontAlgn="base" hangingPunct="0">
                <a:spcBef>
                  <a:spcPct val="50000"/>
                </a:spcBef>
                <a:spcAft>
                  <a:spcPct val="0"/>
                </a:spcAft>
                <a:defRPr b="1">
                  <a:solidFill>
                    <a:schemeClr val="tx1"/>
                  </a:solidFill>
                  <a:latin typeface="Verdana" pitchFamily="34" charset="0"/>
                  <a:cs typeface="Arial" charset="0"/>
                </a:defRPr>
              </a:lvl6pPr>
              <a:lvl7pPr marL="2971800" indent="-228600" eaLnBrk="0" fontAlgn="base" hangingPunct="0">
                <a:spcBef>
                  <a:spcPct val="50000"/>
                </a:spcBef>
                <a:spcAft>
                  <a:spcPct val="0"/>
                </a:spcAft>
                <a:defRPr b="1">
                  <a:solidFill>
                    <a:schemeClr val="tx1"/>
                  </a:solidFill>
                  <a:latin typeface="Verdana" pitchFamily="34" charset="0"/>
                  <a:cs typeface="Arial" charset="0"/>
                </a:defRPr>
              </a:lvl7pPr>
              <a:lvl8pPr marL="3429000" indent="-228600" eaLnBrk="0" fontAlgn="base" hangingPunct="0">
                <a:spcBef>
                  <a:spcPct val="50000"/>
                </a:spcBef>
                <a:spcAft>
                  <a:spcPct val="0"/>
                </a:spcAft>
                <a:defRPr b="1">
                  <a:solidFill>
                    <a:schemeClr val="tx1"/>
                  </a:solidFill>
                  <a:latin typeface="Verdana" pitchFamily="34" charset="0"/>
                  <a:cs typeface="Arial" charset="0"/>
                </a:defRPr>
              </a:lvl8pPr>
              <a:lvl9pPr marL="3886200" indent="-228600" eaLnBrk="0" fontAlgn="base" hangingPunct="0">
                <a:spcBef>
                  <a:spcPct val="50000"/>
                </a:spcBef>
                <a:spcAft>
                  <a:spcPct val="0"/>
                </a:spcAft>
                <a:defRPr b="1">
                  <a:solidFill>
                    <a:schemeClr val="tx1"/>
                  </a:solidFill>
                  <a:latin typeface="Verdana" pitchFamily="34" charset="0"/>
                  <a:cs typeface="Arial" charset="0"/>
                </a:defRPr>
              </a:lvl9pPr>
            </a:lstStyle>
            <a:p>
              <a:pPr>
                <a:buFontTx/>
                <a:buChar char="•"/>
              </a:pPr>
              <a:r>
                <a:rPr lang="en-US" altLang="en-US" sz="2400" b="0" i="1"/>
                <a:t> AB </a:t>
              </a:r>
              <a:r>
                <a:rPr lang="en-US" altLang="en-US" sz="2400" b="0"/>
                <a:t>means segment </a:t>
              </a:r>
              <a:r>
                <a:rPr lang="en-US" altLang="en-US" sz="2400" b="0" i="1"/>
                <a:t>AB.     AB </a:t>
              </a:r>
              <a:r>
                <a:rPr lang="en-US" altLang="en-US" sz="2400" b="0"/>
                <a:t>means the length of </a:t>
              </a:r>
              <a:r>
                <a:rPr lang="en-US" altLang="en-US" sz="2400" b="0" i="1"/>
                <a:t>AB.</a:t>
              </a:r>
            </a:p>
            <a:p>
              <a:pPr>
                <a:buFontTx/>
                <a:buChar char="•"/>
              </a:pPr>
              <a:r>
                <a:rPr lang="en-US" altLang="en-US" sz="2400" b="0" i="1"/>
                <a:t> </a:t>
              </a:r>
              <a:r>
                <a:rPr lang="en-US" altLang="en-US" sz="2400" b="0">
                  <a:sym typeface="Symbol" pitchFamily="18" charset="2"/>
                </a:rPr>
                <a:t></a:t>
              </a:r>
              <a:r>
                <a:rPr lang="en-US" altLang="en-US" sz="2400" b="0" i="1"/>
                <a:t>A </a:t>
              </a:r>
              <a:r>
                <a:rPr lang="en-US" altLang="en-US" sz="2400" b="0"/>
                <a:t>means angle </a:t>
              </a:r>
              <a:r>
                <a:rPr lang="en-US" altLang="en-US" sz="2400" b="0" i="1"/>
                <a:t>A</a:t>
              </a:r>
              <a:r>
                <a:rPr lang="en-US" altLang="en-US" sz="2400" b="0"/>
                <a:t>.              m</a:t>
              </a:r>
              <a:r>
                <a:rPr lang="en-US" altLang="en-US" sz="2400" b="0">
                  <a:sym typeface="Symbol" pitchFamily="18" charset="2"/>
                </a:rPr>
                <a:t></a:t>
              </a:r>
              <a:r>
                <a:rPr lang="en-US" altLang="en-US" sz="2400" b="0" i="1"/>
                <a:t>A</a:t>
              </a:r>
              <a:r>
                <a:rPr lang="en-US" altLang="en-US" sz="2400" b="0"/>
                <a:t> the measure of angle </a:t>
              </a:r>
              <a:r>
                <a:rPr lang="en-US" altLang="en-US" sz="2400" b="0" i="1"/>
                <a:t>A.</a:t>
              </a:r>
              <a:endParaRPr lang="en-US" altLang="en-US" sz="2400" b="0"/>
            </a:p>
          </p:txBody>
        </p:sp>
        <p:sp>
          <p:nvSpPr>
            <p:cNvPr id="10246" name="Line 13"/>
            <p:cNvSpPr>
              <a:spLocks noChangeShapeType="1"/>
            </p:cNvSpPr>
            <p:nvPr/>
          </p:nvSpPr>
          <p:spPr bwMode="auto">
            <a:xfrm>
              <a:off x="1600" y="1827"/>
              <a:ext cx="26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47" name="Line 14"/>
            <p:cNvSpPr>
              <a:spLocks noChangeShapeType="1"/>
            </p:cNvSpPr>
            <p:nvPr/>
          </p:nvSpPr>
          <p:spPr bwMode="auto">
            <a:xfrm>
              <a:off x="3824" y="2043"/>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4797</TotalTime>
  <Words>1152</Words>
  <Application>Microsoft Office PowerPoint</Application>
  <PresentationFormat>On-screen Show (4:3)</PresentationFormat>
  <Paragraphs>122</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Verdana</vt:lpstr>
      <vt:lpstr>Arial</vt:lpstr>
      <vt:lpstr>Times New Roman</vt:lpstr>
      <vt:lpstr>Arial Black</vt:lpstr>
      <vt:lpstr>Symbol</vt:lpstr>
      <vt:lpstr>Arial MT Bl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Steve</dc:creator>
  <cp:lastModifiedBy>Trenton Murphey</cp:lastModifiedBy>
  <cp:revision>171</cp:revision>
  <cp:lastPrinted>2002-10-02T17:02:09Z</cp:lastPrinted>
  <dcterms:created xsi:type="dcterms:W3CDTF">2002-04-04T21:42:53Z</dcterms:created>
  <dcterms:modified xsi:type="dcterms:W3CDTF">2014-01-13T12:58:29Z</dcterms:modified>
</cp:coreProperties>
</file>