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2"/>
  </p:notesMasterIdLst>
  <p:handoutMasterIdLst>
    <p:handoutMasterId r:id="rId63"/>
  </p:handoutMasterIdLst>
  <p:sldIdLst>
    <p:sldId id="257" r:id="rId2"/>
    <p:sldId id="260" r:id="rId3"/>
    <p:sldId id="262" r:id="rId4"/>
    <p:sldId id="269" r:id="rId5"/>
    <p:sldId id="263" r:id="rId6"/>
    <p:sldId id="266" r:id="rId7"/>
    <p:sldId id="276" r:id="rId8"/>
    <p:sldId id="264" r:id="rId9"/>
    <p:sldId id="285" r:id="rId10"/>
    <p:sldId id="277" r:id="rId11"/>
    <p:sldId id="278" r:id="rId12"/>
    <p:sldId id="279" r:id="rId13"/>
    <p:sldId id="287" r:id="rId14"/>
    <p:sldId id="280" r:id="rId15"/>
    <p:sldId id="290" r:id="rId16"/>
    <p:sldId id="291" r:id="rId17"/>
    <p:sldId id="281" r:id="rId18"/>
    <p:sldId id="286" r:id="rId19"/>
    <p:sldId id="289" r:id="rId20"/>
    <p:sldId id="292" r:id="rId21"/>
    <p:sldId id="293" r:id="rId22"/>
    <p:sldId id="294" r:id="rId23"/>
    <p:sldId id="295" r:id="rId24"/>
    <p:sldId id="282" r:id="rId25"/>
    <p:sldId id="297" r:id="rId26"/>
    <p:sldId id="283" r:id="rId27"/>
    <p:sldId id="298" r:id="rId28"/>
    <p:sldId id="296" r:id="rId29"/>
    <p:sldId id="288" r:id="rId30"/>
    <p:sldId id="268" r:id="rId31"/>
    <p:sldId id="284" r:id="rId32"/>
    <p:sldId id="299" r:id="rId33"/>
    <p:sldId id="300" r:id="rId34"/>
    <p:sldId id="301" r:id="rId35"/>
    <p:sldId id="302" r:id="rId36"/>
    <p:sldId id="303" r:id="rId37"/>
    <p:sldId id="304" r:id="rId38"/>
    <p:sldId id="305" r:id="rId39"/>
    <p:sldId id="306" r:id="rId40"/>
    <p:sldId id="307" r:id="rId41"/>
    <p:sldId id="308" r:id="rId42"/>
    <p:sldId id="309" r:id="rId43"/>
    <p:sldId id="310" r:id="rId44"/>
    <p:sldId id="311" r:id="rId45"/>
    <p:sldId id="312" r:id="rId46"/>
    <p:sldId id="313" r:id="rId47"/>
    <p:sldId id="314" r:id="rId48"/>
    <p:sldId id="315" r:id="rId49"/>
    <p:sldId id="316" r:id="rId50"/>
    <p:sldId id="317" r:id="rId51"/>
    <p:sldId id="318" r:id="rId52"/>
    <p:sldId id="319" r:id="rId53"/>
    <p:sldId id="320" r:id="rId54"/>
    <p:sldId id="321" r:id="rId55"/>
    <p:sldId id="322" r:id="rId56"/>
    <p:sldId id="323" r:id="rId57"/>
    <p:sldId id="324" r:id="rId58"/>
    <p:sldId id="325" r:id="rId59"/>
    <p:sldId id="326" r:id="rId60"/>
    <p:sldId id="327" r:id="rId61"/>
  </p:sldIdLst>
  <p:sldSz cx="9144000" cy="6858000" type="screen4x3"/>
  <p:notesSz cx="7099300" cy="9398000"/>
  <p:custDataLst>
    <p:tags r:id="rId6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00FF"/>
    <a:srgbClr val="3333FF"/>
    <a:srgbClr val="FF0000"/>
    <a:srgbClr val="006699"/>
    <a:srgbClr val="FF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46" autoAdjust="0"/>
    <p:restoredTop sz="94698" autoAdjust="0"/>
  </p:normalViewPr>
  <p:slideViewPr>
    <p:cSldViewPr>
      <p:cViewPr>
        <p:scale>
          <a:sx n="97" d="100"/>
          <a:sy n="97" d="100"/>
        </p:scale>
        <p:origin x="-114" y="-234"/>
      </p:cViewPr>
      <p:guideLst>
        <p:guide orient="horz" pos="57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004" y="-114"/>
      </p:cViewPr>
      <p:guideLst>
        <p:guide orient="horz" pos="2960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handoutMaster" Target="handoutMasters/handoutMaster1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gs" Target="tags/tag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defTabSz="942975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algn="r" defTabSz="942975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defTabSz="942975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8926513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algn="r" defTabSz="942975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B12A7C6D-CD0C-4C68-AD9E-77B4DB64E9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1691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defTabSz="942975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algn="r" defTabSz="942975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200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464050"/>
            <a:ext cx="5680075" cy="422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defTabSz="942975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8926513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algn="r" defTabSz="942975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2BBFF10E-78E4-4D1C-8C85-0B61DCC8DC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4861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29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29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29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29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6D41374-9AD6-4319-924F-6E441D2B96D7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29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29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29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29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8483159-D051-4ED9-91C5-5F9BD691D351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29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29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29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29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907485A-75FE-45D7-9654-5846E3BAEAFF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368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29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29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29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29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BB33B5C-E37C-4F9E-A2A2-92899910DCEF}" type="slidenum">
              <a:rPr lang="en-US" altLang="en-US"/>
              <a:pPr eaLnBrk="1" hangingPunct="1"/>
              <a:t>14</a:t>
            </a:fld>
            <a:endParaRPr lang="en-US" altLang="en-US"/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29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29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29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29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CAF49AA-72B2-4FAA-9932-0D54610504EC}" type="slidenum">
              <a:rPr lang="en-US" altLang="en-US"/>
              <a:pPr eaLnBrk="1" hangingPunct="1"/>
              <a:t>26</a:t>
            </a:fld>
            <a:endParaRPr lang="en-US" altLang="en-US"/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29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29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29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29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1F83088-D1C0-41F6-B3AF-1B6BE94DFD43}" type="slidenum">
              <a:rPr lang="en-US" altLang="en-US"/>
              <a:pPr eaLnBrk="1" hangingPunct="1"/>
              <a:t>27</a:t>
            </a:fld>
            <a:endParaRPr lang="en-US" altLang="en-US"/>
          </a:p>
        </p:txBody>
      </p:sp>
      <p:sp>
        <p:nvSpPr>
          <p:cNvPr id="399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29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29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29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29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D6CEE7C-86DC-413F-A75D-3F8690A72B48}" type="slidenum">
              <a:rPr lang="en-US" altLang="en-US"/>
              <a:pPr eaLnBrk="1" hangingPunct="1"/>
              <a:t>30</a:t>
            </a:fld>
            <a:endParaRPr lang="en-US" altLang="en-US"/>
          </a:p>
        </p:txBody>
      </p:sp>
      <p:sp>
        <p:nvSpPr>
          <p:cNvPr id="409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64050"/>
            <a:ext cx="5207000" cy="42291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29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29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29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29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74F0956-D83F-45DA-99A7-0582B8F57E0E}" type="slidenum">
              <a:rPr lang="en-US" altLang="en-US"/>
              <a:pPr eaLnBrk="1" hangingPunct="1"/>
              <a:t>31</a:t>
            </a:fld>
            <a:endParaRPr lang="en-US" altLang="en-US"/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64050"/>
            <a:ext cx="5207000" cy="42291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500">
                <a:solidFill>
                  <a:schemeClr val="tx1"/>
                </a:solidFill>
                <a:latin typeface="Verdana" pitchFamily="34" charset="0"/>
              </a:defRPr>
            </a:lvl1pPr>
            <a:lvl2pPr marL="765907" indent="-294580" eaLnBrk="0" hangingPunct="0">
              <a:defRPr sz="2500">
                <a:solidFill>
                  <a:schemeClr val="tx1"/>
                </a:solidFill>
                <a:latin typeface="Verdana" pitchFamily="34" charset="0"/>
              </a:defRPr>
            </a:lvl2pPr>
            <a:lvl3pPr marL="1178319" indent="-235664" eaLnBrk="0" hangingPunct="0">
              <a:defRPr sz="2500">
                <a:solidFill>
                  <a:schemeClr val="tx1"/>
                </a:solidFill>
                <a:latin typeface="Verdana" pitchFamily="34" charset="0"/>
              </a:defRPr>
            </a:lvl3pPr>
            <a:lvl4pPr marL="1649646" indent="-235664" eaLnBrk="0" hangingPunct="0">
              <a:defRPr sz="2500">
                <a:solidFill>
                  <a:schemeClr val="tx1"/>
                </a:solidFill>
                <a:latin typeface="Verdana" pitchFamily="34" charset="0"/>
              </a:defRPr>
            </a:lvl4pPr>
            <a:lvl5pPr marL="2120974" indent="-235664" eaLnBrk="0" hangingPunct="0">
              <a:defRPr sz="2500">
                <a:solidFill>
                  <a:schemeClr val="tx1"/>
                </a:solidFill>
                <a:latin typeface="Verdana" pitchFamily="34" charset="0"/>
              </a:defRPr>
            </a:lvl5pPr>
            <a:lvl6pPr marL="2592301" indent="-235664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Verdana" pitchFamily="34" charset="0"/>
              </a:defRPr>
            </a:lvl6pPr>
            <a:lvl7pPr marL="3063629" indent="-235664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Verdana" pitchFamily="34" charset="0"/>
              </a:defRPr>
            </a:lvl7pPr>
            <a:lvl8pPr marL="3534956" indent="-235664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Verdana" pitchFamily="34" charset="0"/>
              </a:defRPr>
            </a:lvl8pPr>
            <a:lvl9pPr marL="4006284" indent="-235664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4F0632D6-1AC5-4F75-809A-C010F3B90F33}" type="slidenum">
              <a:rPr lang="en-US" altLang="en-US" sz="1200">
                <a:latin typeface="Arial" charset="0"/>
              </a:rPr>
              <a:pPr eaLnBrk="1" hangingPunct="1"/>
              <a:t>60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574" y="4464050"/>
            <a:ext cx="5206153" cy="42291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202A8-57AE-4BF3-88F5-912BB59617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567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875B30-AFBD-428B-AF0E-4ADD532194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863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9CCE8-893C-43C9-A33C-BC598247C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830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850CFF-D1A8-4C25-ABCD-643511F1E7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708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FF95C-2086-4F64-B337-33BE0680F0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794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38F894-C11E-4105-90E5-C6F49CF319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27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95342-129B-4534-AA7C-9E7989642A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52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D8D90E-1182-488A-BB7C-819990F874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050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7017E-008B-4E45-B073-7A32D1796E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958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E6F83-9113-4BAF-9644-99966088A3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23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790CC-F5CD-49CB-B052-04652CB541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155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fld id="{06A50257-68FE-4DD3-8A7E-4033761E00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2" name="Text Box 9"/>
          <p:cNvSpPr txBox="1">
            <a:spLocks noChangeArrowheads="1"/>
          </p:cNvSpPr>
          <p:nvPr userDrawn="1"/>
        </p:nvSpPr>
        <p:spPr bwMode="auto">
          <a:xfrm>
            <a:off x="0" y="65532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  <a:latin typeface="Verdana" pitchFamily="34" charset="0"/>
              </a:rPr>
              <a:t>Holt McDougal Geometry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5" name="Picture 7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1"/>
          <p:cNvSpPr txBox="1">
            <a:spLocks noChangeArrowheads="1"/>
          </p:cNvSpPr>
          <p:nvPr userDrawn="1"/>
        </p:nvSpPr>
        <p:spPr bwMode="auto">
          <a:xfrm>
            <a:off x="1066800" y="98425"/>
            <a:ext cx="807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Conditional Statements</a:t>
            </a:r>
            <a:endParaRPr lang="en-US" altLang="en-US" sz="2400"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-85377"/>
            <a:ext cx="77724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dirty="0">
                <a:solidFill>
                  <a:schemeClr val="bg1"/>
                </a:solidFill>
                <a:latin typeface="Arial Black" pitchFamily="34" charset="0"/>
              </a:rPr>
              <a:t>Conditional </a:t>
            </a:r>
            <a:r>
              <a:rPr lang="en-US" altLang="en-US" sz="3200" dirty="0" smtClean="0">
                <a:solidFill>
                  <a:schemeClr val="bg1"/>
                </a:solidFill>
                <a:latin typeface="Arial Black" pitchFamily="34" charset="0"/>
              </a:rPr>
              <a:t>Statements and </a:t>
            </a:r>
            <a:r>
              <a:rPr lang="en-US" altLang="en-US" sz="3200" dirty="0" err="1" smtClean="0">
                <a:solidFill>
                  <a:schemeClr val="bg1"/>
                </a:solidFill>
                <a:latin typeface="Arial Black" pitchFamily="34" charset="0"/>
              </a:rPr>
              <a:t>Biconditional</a:t>
            </a:r>
            <a:r>
              <a:rPr lang="en-US" altLang="en-US" sz="3200" smtClean="0">
                <a:solidFill>
                  <a:schemeClr val="bg1"/>
                </a:solidFill>
                <a:latin typeface="Arial Black" pitchFamily="34" charset="0"/>
              </a:rPr>
              <a:t> Statements</a:t>
            </a:r>
            <a:endParaRPr lang="en-US" altLang="en-US" sz="2400">
              <a:latin typeface="Verdana" pitchFamily="34" charset="0"/>
            </a:endParaRP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  <a:latin typeface="Verdana" pitchFamily="34" charset="0"/>
              </a:rPr>
              <a:t>Holt Geometry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413000"/>
            <a:ext cx="18557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Warm Up</a:t>
            </a:r>
          </a:p>
        </p:txBody>
      </p:sp>
      <p:sp>
        <p:nvSpPr>
          <p:cNvPr id="4124" name="Text 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Lesson Presentation</a:t>
            </a:r>
          </a:p>
        </p:txBody>
      </p:sp>
      <p:sp>
        <p:nvSpPr>
          <p:cNvPr id="4125" name="Text Box 2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Lesson Quiz</a:t>
            </a:r>
          </a:p>
        </p:txBody>
      </p:sp>
      <p:pic>
        <p:nvPicPr>
          <p:cNvPr id="2056" name="Picture 3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31"/>
          <p:cNvSpPr txBox="1">
            <a:spLocks noChangeArrowheads="1"/>
          </p:cNvSpPr>
          <p:nvPr/>
        </p:nvSpPr>
        <p:spPr bwMode="auto">
          <a:xfrm>
            <a:off x="0" y="6553200"/>
            <a:ext cx="2667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 b="1">
                <a:solidFill>
                  <a:schemeClr val="bg1"/>
                </a:solidFill>
                <a:latin typeface="Verdana" pitchFamily="34" charset="0"/>
              </a:rPr>
              <a:t>Holt McDougal Geometry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04800" y="1828800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Write a conditional statement from the following.</a:t>
            </a:r>
            <a:endParaRPr lang="en-US" altLang="en-US" sz="2400">
              <a:latin typeface="Times" pitchFamily="18" charset="0"/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2A: Writing a Conditional Statement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04800" y="2819400"/>
            <a:ext cx="8458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An obtuse triangle has exactly one obtuse angle. </a:t>
            </a:r>
          </a:p>
        </p:txBody>
      </p:sp>
      <p:sp>
        <p:nvSpPr>
          <p:cNvPr id="32782" name="Text Box 14"/>
          <p:cNvSpPr txBox="1">
            <a:spLocks noChangeArrowheads="1"/>
          </p:cNvSpPr>
          <p:nvPr/>
        </p:nvSpPr>
        <p:spPr bwMode="auto">
          <a:xfrm>
            <a:off x="304800" y="5181600"/>
            <a:ext cx="7543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If a triangle is obtuse, then it has exactly one obtuse angle.</a:t>
            </a:r>
            <a:endParaRPr lang="en-US" altLang="en-US" sz="2400"/>
          </a:p>
        </p:txBody>
      </p:sp>
      <p:sp>
        <p:nvSpPr>
          <p:cNvPr id="32783" name="Text Box 15"/>
          <p:cNvSpPr txBox="1">
            <a:spLocks noChangeArrowheads="1"/>
          </p:cNvSpPr>
          <p:nvPr/>
        </p:nvSpPr>
        <p:spPr bwMode="auto">
          <a:xfrm>
            <a:off x="5867400" y="3841750"/>
            <a:ext cx="3276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  <a:latin typeface="Verdana" pitchFamily="34" charset="0"/>
              </a:rPr>
              <a:t>Identify the hypothesis and the conclusion.</a:t>
            </a:r>
            <a:endParaRPr lang="en-US" altLang="en-US" sz="2400" i="1">
              <a:solidFill>
                <a:srgbClr val="3333FF"/>
              </a:solidFill>
            </a:endParaRPr>
          </a:p>
        </p:txBody>
      </p:sp>
      <p:sp>
        <p:nvSpPr>
          <p:cNvPr id="32784" name="Text Box 16"/>
          <p:cNvSpPr txBox="1">
            <a:spLocks noChangeArrowheads="1"/>
          </p:cNvSpPr>
          <p:nvPr/>
        </p:nvSpPr>
        <p:spPr bwMode="auto">
          <a:xfrm>
            <a:off x="304800" y="3810000"/>
            <a:ext cx="59436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Verdana" pitchFamily="34" charset="0"/>
              </a:rPr>
              <a:t>An obtuse triangle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Verdana" pitchFamily="34" charset="0"/>
              </a:rPr>
              <a:t>has exactly one obtuse angle.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82" grpId="0" autoUpdateAnimBg="0"/>
      <p:bldP spid="32783" grpId="0" autoUpdateAnimBg="0"/>
      <p:bldP spid="3278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81000" y="1676400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Write a conditional statement from the following.</a:t>
            </a:r>
            <a:endParaRPr lang="en-US" altLang="en-US" sz="2400">
              <a:latin typeface="Times" pitchFamily="18" charset="0"/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2B: Writing a Conditional Statement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4724400" y="2895600"/>
            <a:ext cx="3962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If an animal is a blue jay, then it is a bird.</a:t>
            </a:r>
            <a:endParaRPr lang="en-US" altLang="en-US" sz="2400"/>
          </a:p>
        </p:txBody>
      </p:sp>
      <p:pic>
        <p:nvPicPr>
          <p:cNvPr id="1229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590800"/>
            <a:ext cx="3876675" cy="281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381000" y="5486400"/>
            <a:ext cx="7543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The </a:t>
            </a:r>
            <a:r>
              <a:rPr lang="en-US" altLang="en-US" sz="2400">
                <a:solidFill>
                  <a:srgbClr val="0000FF"/>
                </a:solidFill>
                <a:latin typeface="Verdana" pitchFamily="34" charset="0"/>
              </a:rPr>
              <a:t>inner</a:t>
            </a:r>
            <a:r>
              <a:rPr lang="en-US" altLang="en-US" sz="2400">
                <a:latin typeface="Verdana" pitchFamily="34" charset="0"/>
              </a:rPr>
              <a:t> oval represents the </a:t>
            </a:r>
            <a:r>
              <a:rPr lang="en-US" altLang="en-US" sz="2400">
                <a:solidFill>
                  <a:srgbClr val="0000FF"/>
                </a:solidFill>
                <a:latin typeface="Verdana" pitchFamily="34" charset="0"/>
              </a:rPr>
              <a:t>hypothesis</a:t>
            </a:r>
            <a:r>
              <a:rPr lang="en-US" altLang="en-US" sz="2400">
                <a:latin typeface="Verdana" pitchFamily="34" charset="0"/>
              </a:rPr>
              <a:t>, and the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outer</a:t>
            </a:r>
            <a:r>
              <a:rPr lang="en-US" altLang="en-US" sz="2400">
                <a:latin typeface="Verdana" pitchFamily="34" charset="0"/>
              </a:rPr>
              <a:t> oval represents the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conclusion</a:t>
            </a:r>
            <a:r>
              <a:rPr lang="en-US" altLang="en-US" sz="2400">
                <a:latin typeface="Verdana" pitchFamily="34" charset="0"/>
              </a:rPr>
              <a:t>.</a:t>
            </a:r>
            <a:endParaRPr lang="en-US" altLang="en-US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8" grpId="0" autoUpdateAnimBg="0"/>
      <p:bldP spid="33800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2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304800" y="1828800"/>
            <a:ext cx="8237538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Write a conditional statement from the sentence “Two angles that are complementary are acute.” </a:t>
            </a:r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381000" y="4953000"/>
            <a:ext cx="7010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If two angles are complementary, then they are acute.</a:t>
            </a:r>
            <a:endParaRPr lang="en-US" altLang="en-US" sz="2400"/>
          </a:p>
        </p:txBody>
      </p:sp>
      <p:sp>
        <p:nvSpPr>
          <p:cNvPr id="34827" name="Text Box 11"/>
          <p:cNvSpPr txBox="1">
            <a:spLocks noChangeArrowheads="1"/>
          </p:cNvSpPr>
          <p:nvPr/>
        </p:nvSpPr>
        <p:spPr bwMode="auto">
          <a:xfrm>
            <a:off x="6781800" y="3171825"/>
            <a:ext cx="23622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  <a:latin typeface="Verdana" pitchFamily="34" charset="0"/>
              </a:rPr>
              <a:t>Identify the hypothesis and the conclusion.</a:t>
            </a:r>
            <a:endParaRPr lang="en-US" altLang="en-US" sz="2400" i="1">
              <a:solidFill>
                <a:srgbClr val="3333FF"/>
              </a:solidFill>
            </a:endParaRPr>
          </a:p>
        </p:txBody>
      </p:sp>
      <p:sp>
        <p:nvSpPr>
          <p:cNvPr id="34828" name="Text Box 12"/>
          <p:cNvSpPr txBox="1">
            <a:spLocks noChangeArrowheads="1"/>
          </p:cNvSpPr>
          <p:nvPr/>
        </p:nvSpPr>
        <p:spPr bwMode="auto">
          <a:xfrm>
            <a:off x="304800" y="3276600"/>
            <a:ext cx="68580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Verdana" pitchFamily="34" charset="0"/>
              </a:rPr>
              <a:t>Two angles that are complementary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Verdana" pitchFamily="34" charset="0"/>
              </a:rPr>
              <a:t>are acute.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6" grpId="0" autoUpdateAnimBg="0"/>
      <p:bldP spid="34827" grpId="0" autoUpdateAnimBg="0"/>
      <p:bldP spid="348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"/>
          <p:cNvSpPr txBox="1">
            <a:spLocks noChangeArrowheads="1"/>
          </p:cNvSpPr>
          <p:nvPr/>
        </p:nvSpPr>
        <p:spPr bwMode="auto">
          <a:xfrm>
            <a:off x="457200" y="1981200"/>
            <a:ext cx="8229600" cy="246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A conditional statement has a </a:t>
            </a:r>
            <a:r>
              <a:rPr lang="en-US" altLang="en-US" sz="2400" b="1" u="sng">
                <a:latin typeface="Verdana" pitchFamily="34" charset="0"/>
              </a:rPr>
              <a:t>truth value</a:t>
            </a:r>
            <a:r>
              <a:rPr lang="en-US" altLang="en-US" sz="2400">
                <a:latin typeface="Verdana" pitchFamily="34" charset="0"/>
              </a:rPr>
              <a:t> of either true (T) or false (F). It is false only when the hypothesis is true and the conclusion is false.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To show that a conditional statement is false, you need to find only one counterexample where the hypothesis is true and the conclusion is false.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304800" y="1752600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Determine if the conditional is true. If false, give a counterexample.</a:t>
            </a:r>
            <a:endParaRPr lang="en-US" altLang="en-US" sz="2400">
              <a:latin typeface="Times" pitchFamily="18" charset="0"/>
            </a:endParaRP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3A: Analyzing the Truth Value of a Conditional Statement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04800" y="2819400"/>
            <a:ext cx="8458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If this month is August, then next month is September. </a:t>
            </a: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304800" y="3886200"/>
            <a:ext cx="7543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When the hypothesis is true, the conclusion is also true because September follows August. So the conditional is true.</a:t>
            </a:r>
            <a:endParaRPr lang="en-US" altLang="en-US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04800" y="1752600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Determine if the conditional is true. If false, give a counterexample.</a:t>
            </a:r>
            <a:endParaRPr lang="en-US" altLang="en-US" sz="2400">
              <a:latin typeface="Times" pitchFamily="18" charset="0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3B: Analyzing the Truth Value of a Conditional Statement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381000" y="3352800"/>
            <a:ext cx="7543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You can have acute angles with measures of 80° and 30°. In this case, the hypothesis is true, but the conclusion is false.</a:t>
            </a:r>
          </a:p>
        </p:txBody>
      </p:sp>
      <p:sp>
        <p:nvSpPr>
          <p:cNvPr id="16389" name="Text Box 8"/>
          <p:cNvSpPr txBox="1">
            <a:spLocks noChangeArrowheads="1"/>
          </p:cNvSpPr>
          <p:nvPr/>
        </p:nvSpPr>
        <p:spPr bwMode="auto">
          <a:xfrm>
            <a:off x="228600" y="2819400"/>
            <a:ext cx="891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 </a:t>
            </a:r>
            <a:r>
              <a:rPr lang="en-US" altLang="en-US" sz="2400" b="1">
                <a:latin typeface="Verdana" pitchFamily="34" charset="0"/>
              </a:rPr>
              <a:t>If two angles are acute, then they are congruent.</a:t>
            </a:r>
            <a:endParaRPr lang="en-US" altLang="en-US" sz="2400">
              <a:latin typeface="Verdana" pitchFamily="34" charset="0"/>
            </a:endParaRPr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381000" y="4938713"/>
            <a:ext cx="7543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Since you can find a counterexample, the conditional is false.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8" grpId="0" autoUpdateAnimBg="0"/>
      <p:bldP spid="49161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304800" y="1752600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Determine if the conditional is true. If false, give a counterexample.</a:t>
            </a:r>
            <a:endParaRPr lang="en-US" altLang="en-US" sz="2400">
              <a:latin typeface="Times" pitchFamily="18" charset="0"/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3C: Analyzing the Truth Value of a Conditional Statement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304800" y="3581400"/>
            <a:ext cx="75438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An even number greater than 2 will never be prime, so the hypothesis is false. 5 + 4 is not equal to 8, so the conclusion is false. However, the conditional is true because the hypothesis is false.</a:t>
            </a:r>
            <a:endParaRPr lang="en-US" altLang="en-US" sz="2400"/>
          </a:p>
        </p:txBody>
      </p:sp>
      <p:sp>
        <p:nvSpPr>
          <p:cNvPr id="17413" name="Text Box 6"/>
          <p:cNvSpPr txBox="1">
            <a:spLocks noChangeArrowheads="1"/>
          </p:cNvSpPr>
          <p:nvPr/>
        </p:nvSpPr>
        <p:spPr bwMode="auto">
          <a:xfrm>
            <a:off x="304800" y="2743200"/>
            <a:ext cx="8077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If an even number greater than 2 is prime, then 5 + 4 = 8.</a:t>
            </a:r>
            <a:endParaRPr lang="en-US" altLang="en-US" sz="2400"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5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3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304800" y="1828800"/>
            <a:ext cx="8458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Determine if the conditional “If a number is odd, then it is divisible by 3” is true. If false, give a counterexample.</a:t>
            </a:r>
            <a:endParaRPr lang="en-US" altLang="en-US" sz="2400">
              <a:latin typeface="Times" pitchFamily="18" charset="0"/>
            </a:endParaRP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304800" y="3200400"/>
            <a:ext cx="8229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An example of an odd number is 7. It is not divisible by 3. In this case, the hypothesis is true, but the conclusion is false. Since you can find a counterexample, the conditional is false.</a:t>
            </a:r>
            <a:endParaRPr lang="en-US" altLang="en-US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8"/>
          <p:cNvGrpSpPr>
            <a:grpSpLocks/>
          </p:cNvGrpSpPr>
          <p:nvPr/>
        </p:nvGrpSpPr>
        <p:grpSpPr bwMode="auto">
          <a:xfrm>
            <a:off x="457200" y="2362200"/>
            <a:ext cx="7854950" cy="1663700"/>
            <a:chOff x="284" y="3072"/>
            <a:chExt cx="4948" cy="1048"/>
          </a:xfrm>
        </p:grpSpPr>
        <p:sp>
          <p:nvSpPr>
            <p:cNvPr id="19459" name="Text Box 9"/>
            <p:cNvSpPr txBox="1">
              <a:spLocks noChangeArrowheads="1"/>
            </p:cNvSpPr>
            <p:nvPr/>
          </p:nvSpPr>
          <p:spPr bwMode="auto">
            <a:xfrm>
              <a:off x="288" y="3360"/>
              <a:ext cx="4944" cy="76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>
                  <a:latin typeface="Verdana" pitchFamily="34" charset="0"/>
                </a:rPr>
                <a:t>If the hypothesis is false, the conditional statement is true, regardless of the truth value of the conclusion.</a:t>
              </a:r>
              <a:endParaRPr lang="en-US" altLang="en-US" sz="800">
                <a:latin typeface="Verdana" pitchFamily="34" charset="0"/>
              </a:endParaRPr>
            </a:p>
          </p:txBody>
        </p:sp>
        <p:sp>
          <p:nvSpPr>
            <p:cNvPr id="19460" name="Text Box 10"/>
            <p:cNvSpPr txBox="1">
              <a:spLocks noChangeArrowheads="1"/>
            </p:cNvSpPr>
            <p:nvPr/>
          </p:nvSpPr>
          <p:spPr bwMode="auto">
            <a:xfrm>
              <a:off x="284" y="3072"/>
              <a:ext cx="1536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b="1">
                  <a:solidFill>
                    <a:schemeClr val="bg1"/>
                  </a:solidFill>
                  <a:latin typeface="Verdana" pitchFamily="34" charset="0"/>
                </a:rPr>
                <a:t>Remember!</a:t>
              </a:r>
              <a:endParaRPr lang="en-US" altLang="en-US" sz="2400" b="1">
                <a:latin typeface="Verdan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381000" y="2438400"/>
            <a:ext cx="8229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The </a:t>
            </a:r>
            <a:r>
              <a:rPr lang="en-US" altLang="en-US" sz="2400" b="1" u="sng">
                <a:latin typeface="Verdana" pitchFamily="34" charset="0"/>
              </a:rPr>
              <a:t>negation</a:t>
            </a:r>
            <a:r>
              <a:rPr lang="en-US" altLang="en-US" sz="2400">
                <a:latin typeface="Verdana" pitchFamily="34" charset="0"/>
              </a:rPr>
              <a:t> of statement </a:t>
            </a:r>
            <a:r>
              <a:rPr lang="en-US" altLang="en-US" sz="2400" i="1">
                <a:latin typeface="Verdana" pitchFamily="34" charset="0"/>
              </a:rPr>
              <a:t>p</a:t>
            </a:r>
            <a:r>
              <a:rPr lang="en-US" altLang="en-US" sz="2400">
                <a:latin typeface="Verdana" pitchFamily="34" charset="0"/>
              </a:rPr>
              <a:t> is “not </a:t>
            </a:r>
            <a:r>
              <a:rPr lang="en-US" altLang="en-US" sz="2400" i="1">
                <a:latin typeface="Verdana" pitchFamily="34" charset="0"/>
              </a:rPr>
              <a:t>p</a:t>
            </a:r>
            <a:r>
              <a:rPr lang="en-US" altLang="en-US" sz="2400">
                <a:latin typeface="Verdana" pitchFamily="34" charset="0"/>
              </a:rPr>
              <a:t>,” written as </a:t>
            </a:r>
            <a:r>
              <a:rPr lang="en-US" altLang="en-US" sz="2400" i="1">
                <a:latin typeface="Verdana" pitchFamily="34" charset="0"/>
              </a:rPr>
              <a:t>~p</a:t>
            </a:r>
            <a:r>
              <a:rPr lang="en-US" altLang="en-US" sz="2400">
                <a:latin typeface="Verdana" pitchFamily="34" charset="0"/>
              </a:rPr>
              <a:t>. The negation of a true statement is false, and the negation of a false statement is true.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57200" y="1371600"/>
            <a:ext cx="8153400" cy="4114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3333CC"/>
                </a:solidFill>
                <a:latin typeface="Verdana" pitchFamily="34" charset="0"/>
              </a:rPr>
              <a:t>Warm Up</a:t>
            </a:r>
            <a:endParaRPr lang="en-US" altLang="en-US" sz="2800">
              <a:latin typeface="Verdana" pitchFamily="34" charset="0"/>
            </a:endParaRPr>
          </a:p>
          <a:p>
            <a:pPr eaLnBrk="1" hangingPunct="1"/>
            <a:r>
              <a:rPr lang="en-US" altLang="en-US" sz="2800" b="1">
                <a:latin typeface="Verdana" pitchFamily="34" charset="0"/>
              </a:rPr>
              <a:t>Determine if each statement is true or false.</a:t>
            </a:r>
          </a:p>
          <a:p>
            <a:pPr eaLnBrk="1" hangingPunct="1"/>
            <a:endParaRPr lang="en-US" altLang="en-US" sz="800" b="1">
              <a:latin typeface="Verdana" pitchFamily="34" charset="0"/>
            </a:endParaRPr>
          </a:p>
          <a:p>
            <a:pPr eaLnBrk="1" hangingPunct="1"/>
            <a:endParaRPr lang="en-US" altLang="en-US" sz="800">
              <a:latin typeface="Verdana" pitchFamily="34" charset="0"/>
            </a:endParaRPr>
          </a:p>
          <a:p>
            <a:pPr eaLnBrk="1" hangingPunct="1">
              <a:lnSpc>
                <a:spcPct val="140000"/>
              </a:lnSpc>
            </a:pPr>
            <a:r>
              <a:rPr lang="en-US" altLang="en-US" sz="2400" b="1">
                <a:latin typeface="Verdana" pitchFamily="34" charset="0"/>
              </a:rPr>
              <a:t>1.</a:t>
            </a:r>
            <a:r>
              <a:rPr lang="en-US" altLang="en-US" sz="2400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The measure of an obtuse angle is less than 90°.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2400" b="1">
                <a:latin typeface="Verdana" pitchFamily="34" charset="0"/>
                <a:sym typeface="Symbol" pitchFamily="18" charset="2"/>
              </a:rPr>
              <a:t>2.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 All perfect-square numbers are positive.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2400" b="1">
                <a:latin typeface="Verdana" pitchFamily="34" charset="0"/>
                <a:sym typeface="Symbol" pitchFamily="18" charset="2"/>
              </a:rPr>
              <a:t>3.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 Every prime number is odd.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2400" b="1">
                <a:latin typeface="Verdana" pitchFamily="34" charset="0"/>
                <a:sym typeface="Symbol" pitchFamily="18" charset="2"/>
              </a:rPr>
              <a:t>4.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 Any three points are coplanar.</a:t>
            </a:r>
          </a:p>
          <a:p>
            <a:pPr eaLnBrk="1" hangingPunct="1"/>
            <a:r>
              <a:rPr lang="en-US" altLang="en-US" sz="2800">
                <a:solidFill>
                  <a:srgbClr val="FF0000"/>
                </a:solidFill>
                <a:latin typeface="Verdana" pitchFamily="34" charset="0"/>
              </a:rPr>
              <a:t>		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371600" y="3505200"/>
            <a:ext cx="358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3300"/>
                </a:solidFill>
                <a:latin typeface="Verdana" pitchFamily="34" charset="0"/>
                <a:sym typeface="Symbol" pitchFamily="18" charset="2"/>
              </a:rPr>
              <a:t>F</a:t>
            </a:r>
            <a:endParaRPr lang="en-US" altLang="en-US" sz="2400">
              <a:latin typeface="Verdana" pitchFamily="34" charset="0"/>
              <a:sym typeface="Symbol" pitchFamily="18" charset="2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7315200" y="4038600"/>
            <a:ext cx="371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3300"/>
                </a:solidFill>
                <a:latin typeface="Verdana" pitchFamily="34" charset="0"/>
                <a:sym typeface="Symbol" pitchFamily="18" charset="2"/>
              </a:rPr>
              <a:t>T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5257800" y="4564063"/>
            <a:ext cx="358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3300"/>
                </a:solidFill>
                <a:latin typeface="Verdana" pitchFamily="34" charset="0"/>
                <a:sym typeface="Symbol" pitchFamily="18" charset="2"/>
              </a:rPr>
              <a:t>F</a:t>
            </a:r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5572125" y="5059363"/>
            <a:ext cx="371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3300"/>
                </a:solidFill>
                <a:latin typeface="Verdana" pitchFamily="34" charset="0"/>
                <a:sym typeface="Symbol" pitchFamily="18" charset="2"/>
              </a:rPr>
              <a:t>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utoUpdateAnimBg="0"/>
      <p:bldP spid="7172" grpId="0" autoUpdateAnimBg="0"/>
      <p:bldP spid="7173" grpId="0" autoUpdateAnimBg="0"/>
      <p:bldP spid="7194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6350" name="Group 30"/>
          <p:cNvGraphicFramePr>
            <a:graphicFrameLocks noGrp="1"/>
          </p:cNvGraphicFramePr>
          <p:nvPr/>
        </p:nvGraphicFramePr>
        <p:xfrm>
          <a:off x="609600" y="1828800"/>
          <a:ext cx="7772400" cy="2084792"/>
        </p:xfrm>
        <a:graphic>
          <a:graphicData uri="http://schemas.openxmlformats.org/drawingml/2006/table">
            <a:tbl>
              <a:tblPr/>
              <a:tblGrid>
                <a:gridCol w="5029200"/>
                <a:gridCol w="2743200"/>
              </a:tblGrid>
              <a:tr h="8959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Verdana" pitchFamily="34" charset="0"/>
                        </a:rPr>
                        <a:t>Definition</a:t>
                      </a:r>
                    </a:p>
                  </a:txBody>
                  <a:tcPr marT="45710" marB="4571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Verdana" pitchFamily="34" charset="0"/>
                        </a:rPr>
                        <a:t>Symbols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</a:tr>
              <a:tr h="11884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A conditional is a statement that can be written in the form "If 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, then 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q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."</a:t>
                      </a:r>
                    </a:p>
                  </a:txBody>
                  <a:tcPr marT="45710" marB="4571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Wingdings" pitchFamily="2" charset="2"/>
                        </a:rPr>
                        <a:t> 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Wingdings" pitchFamily="2" charset="2"/>
                        </a:rPr>
                        <a:t>q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Wingdings" pitchFamily="2" charset="2"/>
                        </a:rPr>
                        <a:t> 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517" name="Text Box 21"/>
          <p:cNvSpPr txBox="1">
            <a:spLocks noChangeArrowheads="1"/>
          </p:cNvSpPr>
          <p:nvPr/>
        </p:nvSpPr>
        <p:spPr bwMode="auto">
          <a:xfrm>
            <a:off x="457200" y="1752600"/>
            <a:ext cx="4038600" cy="466725"/>
          </a:xfrm>
          <a:prstGeom prst="rect">
            <a:avLst/>
          </a:prstGeom>
          <a:solidFill>
            <a:srgbClr val="CC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b="1" i="1">
                <a:solidFill>
                  <a:schemeClr val="bg1"/>
                </a:solidFill>
                <a:latin typeface="Verdana" pitchFamily="34" charset="0"/>
              </a:rPr>
              <a:t>Related Conditionals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363" name="Group 19"/>
          <p:cNvGraphicFramePr>
            <a:graphicFrameLocks noGrp="1"/>
          </p:cNvGraphicFramePr>
          <p:nvPr/>
        </p:nvGraphicFramePr>
        <p:xfrm>
          <a:off x="609600" y="1828800"/>
          <a:ext cx="7772400" cy="2084792"/>
        </p:xfrm>
        <a:graphic>
          <a:graphicData uri="http://schemas.openxmlformats.org/drawingml/2006/table">
            <a:tbl>
              <a:tblPr/>
              <a:tblGrid>
                <a:gridCol w="5334000"/>
                <a:gridCol w="2438400"/>
              </a:tblGrid>
              <a:tr h="8959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Verdana" pitchFamily="34" charset="0"/>
                        </a:rPr>
                        <a:t>Definition</a:t>
                      </a:r>
                    </a:p>
                  </a:txBody>
                  <a:tcPr marT="45710" marB="4571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Verdana" pitchFamily="34" charset="0"/>
                        </a:rPr>
                        <a:t>Symbols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</a:tr>
              <a:tr h="11884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The </a:t>
                      </a:r>
                      <a:r>
                        <a:rPr kumimoji="0" lang="en-US" sz="24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converse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is the statement formed by exchanging the hypothesis and conclusion.</a:t>
                      </a:r>
                    </a:p>
                  </a:txBody>
                  <a:tcPr marT="45710" marB="4571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q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Wingdings" pitchFamily="2" charset="2"/>
                        </a:rPr>
                        <a:t> 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Wingdings" pitchFamily="2" charset="2"/>
                        </a:rPr>
                        <a:t>p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Wingdings" pitchFamily="2" charset="2"/>
                        </a:rPr>
                        <a:t> 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541" name="Text Box 13"/>
          <p:cNvSpPr txBox="1">
            <a:spLocks noChangeArrowheads="1"/>
          </p:cNvSpPr>
          <p:nvPr/>
        </p:nvSpPr>
        <p:spPr bwMode="auto">
          <a:xfrm>
            <a:off x="457200" y="1752600"/>
            <a:ext cx="4038600" cy="466725"/>
          </a:xfrm>
          <a:prstGeom prst="rect">
            <a:avLst/>
          </a:prstGeom>
          <a:solidFill>
            <a:srgbClr val="CC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b="1" i="1">
                <a:solidFill>
                  <a:schemeClr val="bg1"/>
                </a:solidFill>
                <a:latin typeface="Verdana" pitchFamily="34" charset="0"/>
              </a:rPr>
              <a:t>Related Conditionals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370" name="Group 2"/>
          <p:cNvGraphicFramePr>
            <a:graphicFrameLocks noGrp="1"/>
          </p:cNvGraphicFramePr>
          <p:nvPr/>
        </p:nvGraphicFramePr>
        <p:xfrm>
          <a:off x="609600" y="1828800"/>
          <a:ext cx="7772400" cy="2084792"/>
        </p:xfrm>
        <a:graphic>
          <a:graphicData uri="http://schemas.openxmlformats.org/drawingml/2006/table">
            <a:tbl>
              <a:tblPr/>
              <a:tblGrid>
                <a:gridCol w="5029200"/>
                <a:gridCol w="2743200"/>
              </a:tblGrid>
              <a:tr h="8959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Verdana" pitchFamily="34" charset="0"/>
                        </a:rPr>
                        <a:t>Definition</a:t>
                      </a:r>
                    </a:p>
                  </a:txBody>
                  <a:tcPr marT="45710" marB="4571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Verdana" pitchFamily="34" charset="0"/>
                        </a:rPr>
                        <a:t>Symbols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</a:tr>
              <a:tr h="11884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The </a:t>
                      </a:r>
                      <a:r>
                        <a:rPr kumimoji="0" lang="en-US" sz="24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inverse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is the statement formed by negating the hypothesis and conclusion.</a:t>
                      </a:r>
                    </a:p>
                  </a:txBody>
                  <a:tcPr marT="45710" marB="4571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~p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Wingdings" pitchFamily="2" charset="2"/>
                        </a:rPr>
                        <a:t> ~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Wingdings" pitchFamily="2" charset="2"/>
                        </a:rPr>
                        <a:t>q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Wingdings" pitchFamily="2" charset="2"/>
                        </a:rPr>
                        <a:t> 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457200" y="1752600"/>
            <a:ext cx="4038600" cy="466725"/>
          </a:xfrm>
          <a:prstGeom prst="rect">
            <a:avLst/>
          </a:prstGeom>
          <a:solidFill>
            <a:srgbClr val="CC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b="1" i="1">
                <a:solidFill>
                  <a:schemeClr val="bg1"/>
                </a:solidFill>
                <a:latin typeface="Verdana" pitchFamily="34" charset="0"/>
              </a:rPr>
              <a:t>Related Conditionals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406" name="Group 14"/>
          <p:cNvGraphicFramePr>
            <a:graphicFrameLocks noGrp="1"/>
          </p:cNvGraphicFramePr>
          <p:nvPr/>
        </p:nvGraphicFramePr>
        <p:xfrm>
          <a:off x="609600" y="1828800"/>
          <a:ext cx="7772400" cy="2451100"/>
        </p:xfrm>
        <a:graphic>
          <a:graphicData uri="http://schemas.openxmlformats.org/drawingml/2006/table">
            <a:tbl>
              <a:tblPr/>
              <a:tblGrid>
                <a:gridCol w="5029200"/>
                <a:gridCol w="2743200"/>
              </a:tblGrid>
              <a:tr h="896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Verdana" pitchFamily="34" charset="0"/>
                        </a:rPr>
                        <a:t>Definition</a:t>
                      </a:r>
                    </a:p>
                  </a:txBody>
                  <a:tcPr marT="45729" marB="4572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Verdana" pitchFamily="34" charset="0"/>
                        </a:rPr>
                        <a:t>Symbols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</a:tr>
              <a:tr h="1554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The </a:t>
                      </a:r>
                      <a:r>
                        <a:rPr kumimoji="0" lang="en-US" sz="24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contrapositive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is the statement formed by both exchanging and negating the hypothesis and conclusion.</a:t>
                      </a:r>
                    </a:p>
                  </a:txBody>
                  <a:tcPr marT="45729" marB="4572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~q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Wingdings" pitchFamily="2" charset="2"/>
                        </a:rPr>
                        <a:t> ~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Wingdings" pitchFamily="2" charset="2"/>
                        </a:rPr>
                        <a:t>p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Wingdings" pitchFamily="2" charset="2"/>
                        </a:rPr>
                        <a:t> 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457200" y="1752600"/>
            <a:ext cx="4038600" cy="466725"/>
          </a:xfrm>
          <a:prstGeom prst="rect">
            <a:avLst/>
          </a:prstGeom>
          <a:solidFill>
            <a:srgbClr val="CC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b="1" i="1">
                <a:solidFill>
                  <a:schemeClr val="bg1"/>
                </a:solidFill>
                <a:latin typeface="Verdana" pitchFamily="34" charset="0"/>
              </a:rPr>
              <a:t>Related Conditionals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304800" y="1295400"/>
            <a:ext cx="8534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Write the converse, inverse, and contrapositive of the conditional statement. Use the Science Fact to find the truth value of each.</a:t>
            </a:r>
            <a:endParaRPr lang="en-US" altLang="en-US" sz="2400">
              <a:latin typeface="Times" pitchFamily="18" charset="0"/>
            </a:endParaRP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4: Biology Application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304800" y="2590800"/>
            <a:ext cx="8458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i="1">
                <a:latin typeface="Verdana" pitchFamily="34" charset="0"/>
              </a:rPr>
              <a:t>If an animal is an adult insect, then it has six legs.</a:t>
            </a:r>
          </a:p>
        </p:txBody>
      </p:sp>
      <p:pic>
        <p:nvPicPr>
          <p:cNvPr id="25605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9913" y="3276600"/>
            <a:ext cx="5018087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4: Biology Application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62469" name="Text Box 5"/>
          <p:cNvSpPr txBox="1">
            <a:spLocks noChangeArrowheads="1"/>
          </p:cNvSpPr>
          <p:nvPr/>
        </p:nvSpPr>
        <p:spPr bwMode="auto">
          <a:xfrm>
            <a:off x="76200" y="3352800"/>
            <a:ext cx="8839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D60093"/>
                </a:solidFill>
                <a:latin typeface="Verdana" pitchFamily="34" charset="0"/>
              </a:rPr>
              <a:t>Inverse:</a:t>
            </a:r>
            <a:r>
              <a:rPr lang="en-US" altLang="en-US" sz="2400">
                <a:solidFill>
                  <a:srgbClr val="FF3300"/>
                </a:solidFill>
                <a:latin typeface="Verdana" pitchFamily="34" charset="0"/>
              </a:rPr>
              <a:t> </a:t>
            </a:r>
            <a:r>
              <a:rPr lang="en-US" altLang="en-US" sz="2400">
                <a:solidFill>
                  <a:srgbClr val="0000FF"/>
                </a:solidFill>
                <a:latin typeface="Verdana" pitchFamily="34" charset="0"/>
              </a:rPr>
              <a:t>If an animal is not an adult insect</a:t>
            </a:r>
            <a:r>
              <a:rPr lang="en-US" altLang="en-US" sz="2400">
                <a:latin typeface="Verdana" pitchFamily="34" charset="0"/>
              </a:rPr>
              <a:t>,</a:t>
            </a:r>
            <a:r>
              <a:rPr lang="en-US" altLang="en-US" sz="2400">
                <a:solidFill>
                  <a:srgbClr val="FF3300"/>
                </a:solidFill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then</a:t>
            </a:r>
            <a:r>
              <a:rPr lang="en-US" altLang="en-US" sz="2400">
                <a:solidFill>
                  <a:srgbClr val="FF3300"/>
                </a:solidFill>
                <a:latin typeface="Verdana" pitchFamily="34" charset="0"/>
              </a:rPr>
              <a:t> it does not have six legs.</a:t>
            </a:r>
          </a:p>
        </p:txBody>
      </p:sp>
      <p:sp>
        <p:nvSpPr>
          <p:cNvPr id="62471" name="Text Box 7"/>
          <p:cNvSpPr txBox="1">
            <a:spLocks noChangeArrowheads="1"/>
          </p:cNvSpPr>
          <p:nvPr/>
        </p:nvSpPr>
        <p:spPr bwMode="auto">
          <a:xfrm>
            <a:off x="76200" y="1828800"/>
            <a:ext cx="8839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D60093"/>
                </a:solidFill>
                <a:latin typeface="Verdana" pitchFamily="34" charset="0"/>
              </a:rPr>
              <a:t>Converse: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 If an animal has six legs</a:t>
            </a:r>
            <a:r>
              <a:rPr lang="en-US" altLang="en-US" sz="2400">
                <a:latin typeface="Verdana" pitchFamily="34" charset="0"/>
              </a:rPr>
              <a:t>, then </a:t>
            </a:r>
            <a:r>
              <a:rPr lang="en-US" altLang="en-US" sz="2400">
                <a:solidFill>
                  <a:srgbClr val="0000FF"/>
                </a:solidFill>
                <a:latin typeface="Verdana" pitchFamily="34" charset="0"/>
              </a:rPr>
              <a:t>it is an adult insect.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62472" name="Text Box 8"/>
          <p:cNvSpPr txBox="1">
            <a:spLocks noChangeArrowheads="1"/>
          </p:cNvSpPr>
          <p:nvPr/>
        </p:nvSpPr>
        <p:spPr bwMode="auto">
          <a:xfrm>
            <a:off x="152400" y="1371600"/>
            <a:ext cx="845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0000FF"/>
                </a:solidFill>
                <a:latin typeface="Verdana" pitchFamily="34" charset="0"/>
              </a:rPr>
              <a:t>If an animal is an adult insect</a:t>
            </a:r>
            <a:r>
              <a:rPr lang="en-US" altLang="en-US" sz="2400" i="1">
                <a:latin typeface="Verdana" pitchFamily="34" charset="0"/>
              </a:rPr>
              <a:t>, then 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it has six legs</a:t>
            </a:r>
            <a:r>
              <a:rPr lang="en-US" altLang="en-US" sz="2400" i="1">
                <a:latin typeface="Verdana" pitchFamily="34" charset="0"/>
              </a:rPr>
              <a:t>.</a:t>
            </a:r>
          </a:p>
        </p:txBody>
      </p:sp>
      <p:sp>
        <p:nvSpPr>
          <p:cNvPr id="62474" name="Text Box 10"/>
          <p:cNvSpPr txBox="1">
            <a:spLocks noChangeArrowheads="1"/>
          </p:cNvSpPr>
          <p:nvPr/>
        </p:nvSpPr>
        <p:spPr bwMode="auto">
          <a:xfrm>
            <a:off x="76200" y="2590800"/>
            <a:ext cx="883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No other animals have six legs so the converse is true.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62475" name="Text Box 11"/>
          <p:cNvSpPr txBox="1">
            <a:spLocks noChangeArrowheads="1"/>
          </p:cNvSpPr>
          <p:nvPr/>
        </p:nvSpPr>
        <p:spPr bwMode="auto">
          <a:xfrm>
            <a:off x="76200" y="4876800"/>
            <a:ext cx="8839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D60093"/>
                </a:solidFill>
                <a:latin typeface="Verdana" pitchFamily="34" charset="0"/>
              </a:rPr>
              <a:t>Contrapositive:</a:t>
            </a:r>
            <a:r>
              <a:rPr lang="en-US" altLang="en-US" sz="2400">
                <a:solidFill>
                  <a:srgbClr val="FF3300"/>
                </a:solidFill>
                <a:latin typeface="Verdana" pitchFamily="34" charset="0"/>
              </a:rPr>
              <a:t>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If an animal does not have six legs</a:t>
            </a:r>
            <a:r>
              <a:rPr lang="en-US" altLang="en-US" sz="2400">
                <a:latin typeface="Verdana" pitchFamily="34" charset="0"/>
              </a:rPr>
              <a:t>,</a:t>
            </a:r>
            <a:r>
              <a:rPr lang="en-US" altLang="en-US" sz="2400">
                <a:solidFill>
                  <a:srgbClr val="FF3300"/>
                </a:solidFill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then</a:t>
            </a:r>
            <a:r>
              <a:rPr lang="en-US" altLang="en-US" sz="2400">
                <a:solidFill>
                  <a:srgbClr val="FF3300"/>
                </a:solidFill>
                <a:latin typeface="Verdana" pitchFamily="34" charset="0"/>
              </a:rPr>
              <a:t> </a:t>
            </a:r>
            <a:r>
              <a:rPr lang="en-US" altLang="en-US" sz="2400">
                <a:solidFill>
                  <a:srgbClr val="0000FF"/>
                </a:solidFill>
                <a:latin typeface="Verdana" pitchFamily="34" charset="0"/>
              </a:rPr>
              <a:t>it is not an adult insect.</a:t>
            </a:r>
          </a:p>
        </p:txBody>
      </p:sp>
      <p:sp>
        <p:nvSpPr>
          <p:cNvPr id="62476" name="Text Box 12"/>
          <p:cNvSpPr txBox="1">
            <a:spLocks noChangeArrowheads="1"/>
          </p:cNvSpPr>
          <p:nvPr/>
        </p:nvSpPr>
        <p:spPr bwMode="auto">
          <a:xfrm>
            <a:off x="152400" y="5715000"/>
            <a:ext cx="8839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Adult insects must have six legs. So the contrapositive is true.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62477" name="Text Box 13"/>
          <p:cNvSpPr txBox="1">
            <a:spLocks noChangeArrowheads="1"/>
          </p:cNvSpPr>
          <p:nvPr/>
        </p:nvSpPr>
        <p:spPr bwMode="auto">
          <a:xfrm>
            <a:off x="76200" y="4191000"/>
            <a:ext cx="883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No other animals have six legs so the converse is true.</a:t>
            </a:r>
            <a:endParaRPr lang="en-US" altLang="en-US" sz="24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2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2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2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2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2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2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9" grpId="0"/>
      <p:bldP spid="62471" grpId="0"/>
      <p:bldP spid="62472" grpId="0"/>
      <p:bldP spid="62474" grpId="0"/>
      <p:bldP spid="62475" grpId="0"/>
      <p:bldP spid="62476" grpId="0"/>
      <p:bldP spid="6247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3"/>
          <p:cNvSpPr txBox="1">
            <a:spLocks noChangeArrowheads="1"/>
          </p:cNvSpPr>
          <p:nvPr/>
        </p:nvSpPr>
        <p:spPr bwMode="auto">
          <a:xfrm>
            <a:off x="304800" y="1219200"/>
            <a:ext cx="84582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Write the converse, inverse, and contrapostive of the conditional statement “If an animal is a cat, then it has four paws.” Find the truth value of each.</a:t>
            </a:r>
            <a:endParaRPr lang="en-US" altLang="en-US" sz="2400">
              <a:latin typeface="Times" pitchFamily="18" charset="0"/>
            </a:endParaRPr>
          </a:p>
        </p:txBody>
      </p:sp>
      <p:sp>
        <p:nvSpPr>
          <p:cNvPr id="27651" name="Text Box 6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4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304800" y="2971800"/>
            <a:ext cx="6837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  <a:latin typeface="Verdana" pitchFamily="34" charset="0"/>
              </a:rPr>
              <a:t>If an animal is a cat</a:t>
            </a:r>
            <a:r>
              <a:rPr lang="en-US" altLang="en-US" sz="2400" i="1">
                <a:latin typeface="Verdana" pitchFamily="34" charset="0"/>
              </a:rPr>
              <a:t>, then 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it has four paws</a:t>
            </a:r>
            <a:r>
              <a:rPr lang="en-US" altLang="en-US" sz="2400" i="1">
                <a:latin typeface="Verdana" pitchFamily="34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4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228600" y="3368675"/>
            <a:ext cx="8229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D60093"/>
                </a:solidFill>
                <a:latin typeface="Verdana" pitchFamily="34" charset="0"/>
              </a:rPr>
              <a:t>Inverse:</a:t>
            </a:r>
            <a:r>
              <a:rPr lang="en-US" altLang="en-US" sz="2400">
                <a:solidFill>
                  <a:srgbClr val="FF3300"/>
                </a:solidFill>
                <a:latin typeface="Verdana" pitchFamily="34" charset="0"/>
              </a:rPr>
              <a:t> If an animal is not a cat, </a:t>
            </a:r>
            <a:r>
              <a:rPr lang="en-US" altLang="en-US" sz="2400">
                <a:latin typeface="Verdana" pitchFamily="34" charset="0"/>
              </a:rPr>
              <a:t>then</a:t>
            </a:r>
            <a:r>
              <a:rPr lang="en-US" altLang="en-US" sz="2400">
                <a:solidFill>
                  <a:srgbClr val="FF3300"/>
                </a:solidFill>
                <a:latin typeface="Verdana" pitchFamily="34" charset="0"/>
              </a:rPr>
              <a:t> </a:t>
            </a:r>
            <a:r>
              <a:rPr lang="en-US" altLang="en-US" sz="2400">
                <a:solidFill>
                  <a:srgbClr val="0000FF"/>
                </a:solidFill>
                <a:latin typeface="Verdana" pitchFamily="34" charset="0"/>
              </a:rPr>
              <a:t>it does not have 4 paws.</a:t>
            </a:r>
            <a:r>
              <a:rPr lang="en-US" altLang="en-US" sz="2400">
                <a:solidFill>
                  <a:srgbClr val="FF3300"/>
                </a:solidFill>
                <a:latin typeface="Verdana" pitchFamily="34" charset="0"/>
              </a:rPr>
              <a:t> </a:t>
            </a:r>
            <a:endParaRPr lang="en-US" altLang="en-US" sz="2400"/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228600" y="1905000"/>
            <a:ext cx="822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D60093"/>
                </a:solidFill>
                <a:latin typeface="Verdana" pitchFamily="34" charset="0"/>
              </a:rPr>
              <a:t>Converse:</a:t>
            </a:r>
            <a:r>
              <a:rPr lang="en-US" altLang="en-US" sz="2400">
                <a:solidFill>
                  <a:srgbClr val="FF3300"/>
                </a:solidFill>
                <a:latin typeface="Verdana" pitchFamily="34" charset="0"/>
              </a:rPr>
              <a:t> </a:t>
            </a:r>
            <a:r>
              <a:rPr lang="en-US" altLang="en-US" sz="2400">
                <a:solidFill>
                  <a:srgbClr val="3333FF"/>
                </a:solidFill>
                <a:latin typeface="Verdana" pitchFamily="34" charset="0"/>
              </a:rPr>
              <a:t>If an animal has 4 paws</a:t>
            </a:r>
            <a:r>
              <a:rPr lang="en-US" altLang="en-US" sz="2400">
                <a:solidFill>
                  <a:srgbClr val="0000FF"/>
                </a:solidFill>
                <a:latin typeface="Verdana" pitchFamily="34" charset="0"/>
              </a:rPr>
              <a:t>,</a:t>
            </a:r>
            <a:r>
              <a:rPr lang="en-US" altLang="en-US" sz="2400">
                <a:solidFill>
                  <a:srgbClr val="FF3300"/>
                </a:solidFill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then</a:t>
            </a:r>
            <a:r>
              <a:rPr lang="en-US" altLang="en-US" sz="2400">
                <a:solidFill>
                  <a:srgbClr val="FF3300"/>
                </a:solidFill>
                <a:latin typeface="Verdana" pitchFamily="34" charset="0"/>
              </a:rPr>
              <a:t> it is a cat. </a:t>
            </a:r>
            <a:endParaRPr lang="en-US" altLang="en-US" sz="2400"/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>
            <a:off x="228600" y="5181600"/>
            <a:ext cx="8229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D60093"/>
                </a:solidFill>
                <a:latin typeface="Verdana" pitchFamily="34" charset="0"/>
              </a:rPr>
              <a:t>Contrapositive:</a:t>
            </a:r>
            <a:r>
              <a:rPr lang="en-US" altLang="en-US" sz="2400">
                <a:solidFill>
                  <a:srgbClr val="FF3300"/>
                </a:solidFill>
                <a:latin typeface="Verdana" pitchFamily="34" charset="0"/>
              </a:rPr>
              <a:t> If an animal does not have 4 paws, </a:t>
            </a:r>
            <a:r>
              <a:rPr lang="en-US" altLang="en-US" sz="2400">
                <a:latin typeface="Verdana" pitchFamily="34" charset="0"/>
              </a:rPr>
              <a:t>then</a:t>
            </a:r>
            <a:r>
              <a:rPr lang="en-US" altLang="en-US" sz="2400">
                <a:solidFill>
                  <a:srgbClr val="FF3300"/>
                </a:solidFill>
                <a:latin typeface="Verdana" pitchFamily="34" charset="0"/>
              </a:rPr>
              <a:t> </a:t>
            </a:r>
            <a:r>
              <a:rPr lang="en-US" altLang="en-US" sz="2400">
                <a:solidFill>
                  <a:srgbClr val="0000FF"/>
                </a:solidFill>
                <a:latin typeface="Verdana" pitchFamily="34" charset="0"/>
              </a:rPr>
              <a:t>it is not a cat;</a:t>
            </a:r>
            <a:r>
              <a:rPr lang="en-US" altLang="en-US" sz="2400">
                <a:solidFill>
                  <a:srgbClr val="FF3300"/>
                </a:solidFill>
                <a:latin typeface="Verdana" pitchFamily="34" charset="0"/>
              </a:rPr>
              <a:t> True.</a:t>
            </a:r>
            <a:endParaRPr lang="en-US" altLang="en-US" sz="2400"/>
          </a:p>
        </p:txBody>
      </p:sp>
      <p:sp>
        <p:nvSpPr>
          <p:cNvPr id="28678" name="Rectangle 7"/>
          <p:cNvSpPr>
            <a:spLocks noChangeArrowheads="1"/>
          </p:cNvSpPr>
          <p:nvPr/>
        </p:nvSpPr>
        <p:spPr bwMode="auto">
          <a:xfrm>
            <a:off x="304800" y="1447800"/>
            <a:ext cx="6837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33FF"/>
                </a:solidFill>
                <a:latin typeface="Verdana" pitchFamily="34" charset="0"/>
              </a:rPr>
              <a:t>If an animal is a cat</a:t>
            </a:r>
            <a:r>
              <a:rPr lang="en-US" altLang="en-US" sz="2400" i="1">
                <a:latin typeface="Verdana" pitchFamily="34" charset="0"/>
              </a:rPr>
              <a:t>, then 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it has four paws</a:t>
            </a:r>
            <a:r>
              <a:rPr lang="en-US" altLang="en-US" sz="2400" i="1">
                <a:latin typeface="Verdana" pitchFamily="34" charset="0"/>
              </a:rPr>
              <a:t>.</a:t>
            </a:r>
          </a:p>
        </p:txBody>
      </p:sp>
      <p:sp>
        <p:nvSpPr>
          <p:cNvPr id="63496" name="Text Box 8"/>
          <p:cNvSpPr txBox="1">
            <a:spLocks noChangeArrowheads="1"/>
          </p:cNvSpPr>
          <p:nvPr/>
        </p:nvSpPr>
        <p:spPr bwMode="auto">
          <a:xfrm>
            <a:off x="228600" y="2408238"/>
            <a:ext cx="8839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There are other animals that have 4 paws that are not cats, so the converse is false.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63497" name="Text Box 9"/>
          <p:cNvSpPr txBox="1">
            <a:spLocks noChangeArrowheads="1"/>
          </p:cNvSpPr>
          <p:nvPr/>
        </p:nvSpPr>
        <p:spPr bwMode="auto">
          <a:xfrm>
            <a:off x="228600" y="4267200"/>
            <a:ext cx="8839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There are animals that are not cats that have 4 paws, so the inverse is false.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63498" name="Text Box 10"/>
          <p:cNvSpPr txBox="1">
            <a:spLocks noChangeArrowheads="1"/>
          </p:cNvSpPr>
          <p:nvPr/>
        </p:nvSpPr>
        <p:spPr bwMode="auto">
          <a:xfrm>
            <a:off x="228600" y="6096000"/>
            <a:ext cx="883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Cats have 4 paws, so the contrapositive is true.</a:t>
            </a:r>
            <a:endParaRPr lang="en-US" altLang="en-US" sz="24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3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3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2" grpId="0"/>
      <p:bldP spid="63493" grpId="0"/>
      <p:bldP spid="63494" grpId="0"/>
      <p:bldP spid="63496" grpId="0"/>
      <p:bldP spid="63497" grpId="0"/>
      <p:bldP spid="6349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Text Box 3"/>
          <p:cNvSpPr txBox="1">
            <a:spLocks noChangeArrowheads="1"/>
          </p:cNvSpPr>
          <p:nvPr/>
        </p:nvSpPr>
        <p:spPr bwMode="auto">
          <a:xfrm>
            <a:off x="381000" y="2438400"/>
            <a:ext cx="82296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Related conditional statements that have the same truth value are called </a:t>
            </a:r>
            <a:r>
              <a:rPr lang="en-US" altLang="en-US" sz="2400" b="1" u="sng">
                <a:latin typeface="Verdana" pitchFamily="34" charset="0"/>
              </a:rPr>
              <a:t>logically equivalent statements</a:t>
            </a:r>
            <a:r>
              <a:rPr lang="en-US" altLang="en-US" sz="2400">
                <a:latin typeface="Verdana" pitchFamily="34" charset="0"/>
              </a:rPr>
              <a:t>. A conditional and its contrapositive are logically equivalent, and so are the converse and inverse.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2"/>
          <p:cNvGrpSpPr>
            <a:grpSpLocks/>
          </p:cNvGrpSpPr>
          <p:nvPr/>
        </p:nvGrpSpPr>
        <p:grpSpPr bwMode="auto">
          <a:xfrm>
            <a:off x="381000" y="2286000"/>
            <a:ext cx="7854950" cy="1668463"/>
            <a:chOff x="236" y="2256"/>
            <a:chExt cx="4948" cy="1051"/>
          </a:xfrm>
        </p:grpSpPr>
        <p:sp>
          <p:nvSpPr>
            <p:cNvPr id="30723" name="Text Box 3"/>
            <p:cNvSpPr txBox="1">
              <a:spLocks noChangeArrowheads="1"/>
            </p:cNvSpPr>
            <p:nvPr/>
          </p:nvSpPr>
          <p:spPr bwMode="auto">
            <a:xfrm>
              <a:off x="240" y="2547"/>
              <a:ext cx="4944" cy="76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>
                  <a:latin typeface="Verdana" pitchFamily="34" charset="0"/>
                </a:rPr>
                <a:t>The logical equivalence of a conditional and its contrapositive is known as the Law of Contrapositive.</a:t>
              </a:r>
              <a:endParaRPr lang="en-US" altLang="en-US" sz="800">
                <a:latin typeface="Verdana" pitchFamily="34" charset="0"/>
              </a:endParaRPr>
            </a:p>
          </p:txBody>
        </p:sp>
        <p:sp>
          <p:nvSpPr>
            <p:cNvPr id="30724" name="Text Box 4"/>
            <p:cNvSpPr txBox="1">
              <a:spLocks noChangeArrowheads="1"/>
            </p:cNvSpPr>
            <p:nvPr/>
          </p:nvSpPr>
          <p:spPr bwMode="auto">
            <a:xfrm>
              <a:off x="236" y="2256"/>
              <a:ext cx="1728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b="1">
                  <a:solidFill>
                    <a:schemeClr val="bg1"/>
                  </a:solidFill>
                  <a:latin typeface="Verdana" pitchFamily="34" charset="0"/>
                </a:rPr>
                <a:t>Helpful Hint</a:t>
              </a:r>
              <a:endParaRPr lang="en-US" altLang="en-US" sz="2400" b="1">
                <a:latin typeface="Verdan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382000" cy="2819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Identify, write, and analyze the truth value of conditional statements.</a:t>
            </a:r>
          </a:p>
          <a:p>
            <a:pPr eaLnBrk="1" hangingPunct="1">
              <a:spcBef>
                <a:spcPct val="20000"/>
              </a:spcBef>
            </a:pPr>
            <a:endParaRPr lang="en-US" altLang="en-US" sz="1000">
              <a:latin typeface="Verdana" pitchFamily="34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Write the inverse, converse, and contrapositive of a conditional statement.</a:t>
            </a:r>
            <a:r>
              <a:rPr lang="en-US" altLang="en-US" sz="3200"/>
              <a:t> </a:t>
            </a:r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i="1">
              <a:solidFill>
                <a:srgbClr val="FF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Lesson Quiz: Part I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228600" y="1371600"/>
            <a:ext cx="8686800" cy="501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Identify the hypothesis and conclusion of each conditional.</a:t>
            </a:r>
            <a:endParaRPr lang="en-US" altLang="en-US" sz="2000">
              <a:latin typeface="Verdana" pitchFamily="34" charset="0"/>
            </a:endParaRPr>
          </a:p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1.</a:t>
            </a:r>
            <a:r>
              <a:rPr lang="en-US" altLang="en-US" sz="2400">
                <a:latin typeface="Verdana" pitchFamily="34" charset="0"/>
              </a:rPr>
              <a:t> A triangle with one right angle is a right triangle. 		</a:t>
            </a:r>
          </a:p>
          <a:p>
            <a:pPr>
              <a:lnSpc>
                <a:spcPct val="145000"/>
              </a:lnSpc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2.</a:t>
            </a:r>
            <a:r>
              <a:rPr lang="en-US" altLang="en-US" sz="2400">
                <a:latin typeface="Verdana" pitchFamily="34" charset="0"/>
              </a:rPr>
              <a:t> All even numbers are divisible by 2.</a:t>
            </a:r>
          </a:p>
          <a:p>
            <a:pPr>
              <a:lnSpc>
                <a:spcPct val="125000"/>
              </a:lnSpc>
              <a:spcBef>
                <a:spcPct val="50000"/>
              </a:spcBef>
            </a:pPr>
            <a:endParaRPr lang="en-US" altLang="en-US" sz="2400">
              <a:latin typeface="Verdana" pitchFamily="34" charset="0"/>
            </a:endParaRPr>
          </a:p>
          <a:p>
            <a:r>
              <a:rPr lang="en-US" altLang="en-US" sz="2400" b="1">
                <a:latin typeface="Verdana" pitchFamily="34" charset="0"/>
              </a:rPr>
              <a:t>3.</a:t>
            </a:r>
            <a:r>
              <a:rPr lang="en-US" altLang="en-US" sz="2400">
                <a:latin typeface="Verdana" pitchFamily="34" charset="0"/>
              </a:rPr>
              <a:t> Determine if the statement “If </a:t>
            </a:r>
            <a:r>
              <a:rPr lang="en-US" altLang="en-US" sz="2400" i="1">
                <a:latin typeface="Verdana" pitchFamily="34" charset="0"/>
              </a:rPr>
              <a:t>n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= 144, then </a:t>
            </a:r>
          </a:p>
          <a:p>
            <a:r>
              <a:rPr lang="en-US" altLang="en-US" sz="2400" i="1">
                <a:latin typeface="Verdana" pitchFamily="34" charset="0"/>
              </a:rPr>
              <a:t>    n</a:t>
            </a:r>
            <a:r>
              <a:rPr lang="en-US" altLang="en-US" sz="2400">
                <a:latin typeface="Verdana" pitchFamily="34" charset="0"/>
              </a:rPr>
              <a:t> = 12” is true. If false, give a counterexample.</a:t>
            </a:r>
            <a:endParaRPr lang="en-US" altLang="en-US" sz="2400" b="1">
              <a:latin typeface="Verdana" pitchFamily="34" charset="0"/>
            </a:endParaRPr>
          </a:p>
          <a:p>
            <a:pPr>
              <a:lnSpc>
                <a:spcPct val="125000"/>
              </a:lnSpc>
              <a:spcBef>
                <a:spcPct val="50000"/>
              </a:spcBef>
            </a:pPr>
            <a:endParaRPr lang="en-US" altLang="en-US" sz="2400"/>
          </a:p>
          <a:p>
            <a:pPr>
              <a:spcBef>
                <a:spcPct val="50000"/>
              </a:spcBef>
            </a:pPr>
            <a:r>
              <a:rPr lang="en-US" altLang="en-US" sz="800"/>
              <a:t> </a:t>
            </a:r>
          </a:p>
          <a:p>
            <a:pPr>
              <a:spcBef>
                <a:spcPct val="50000"/>
              </a:spcBef>
            </a:pPr>
            <a:endParaRPr lang="en-US" altLang="en-US" sz="800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685800" y="3886200"/>
            <a:ext cx="8001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400">
                <a:solidFill>
                  <a:srgbClr val="FF3300"/>
                </a:solidFill>
                <a:latin typeface="Verdana" pitchFamily="34" charset="0"/>
              </a:rPr>
              <a:t>H: A number is even. </a:t>
            </a:r>
          </a:p>
          <a:p>
            <a:r>
              <a:rPr lang="en-US" altLang="en-US" sz="2400">
                <a:solidFill>
                  <a:srgbClr val="FF3300"/>
                </a:solidFill>
                <a:latin typeface="Verdana" pitchFamily="34" charset="0"/>
              </a:rPr>
              <a:t>C: The number is divisible by 2.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647700" y="2682875"/>
            <a:ext cx="6096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400">
                <a:solidFill>
                  <a:srgbClr val="FF3300"/>
                </a:solidFill>
                <a:latin typeface="Verdana" pitchFamily="34" charset="0"/>
              </a:rPr>
              <a:t>H: A triangle has one right angle. </a:t>
            </a:r>
          </a:p>
          <a:p>
            <a:r>
              <a:rPr lang="en-US" altLang="en-US" sz="2400">
                <a:solidFill>
                  <a:srgbClr val="FF3300"/>
                </a:solidFill>
                <a:latin typeface="Verdana" pitchFamily="34" charset="0"/>
              </a:rPr>
              <a:t>C: The triangle is a right triangle.</a:t>
            </a:r>
            <a:endParaRPr lang="en-US" altLang="en-US" sz="2400"/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685800" y="5257800"/>
            <a:ext cx="487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3300"/>
                </a:solidFill>
                <a:latin typeface="Verdana" pitchFamily="34" charset="0"/>
              </a:rPr>
              <a:t>False; </a:t>
            </a:r>
            <a:r>
              <a:rPr lang="en-US" altLang="en-US" sz="2400" i="1">
                <a:solidFill>
                  <a:srgbClr val="FF3300"/>
                </a:solidFill>
                <a:latin typeface="Verdana" pitchFamily="34" charset="0"/>
              </a:rPr>
              <a:t>n</a:t>
            </a:r>
            <a:r>
              <a:rPr lang="en-US" altLang="en-US" sz="2400">
                <a:solidFill>
                  <a:srgbClr val="FF3300"/>
                </a:solidFill>
                <a:latin typeface="Verdana" pitchFamily="34" charset="0"/>
              </a:rPr>
              <a:t> = –12.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autoUpdateAnimBg="0"/>
      <p:bldP spid="17413" grpId="0" autoUpdateAnimBg="0"/>
      <p:bldP spid="17419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Lesson Quiz: Part II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457200" y="1295400"/>
            <a:ext cx="7924800" cy="3841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Identify the hypothesis and conclusion of each conditional.</a:t>
            </a:r>
            <a:endParaRPr lang="en-US" altLang="en-US" sz="2000">
              <a:latin typeface="Verdana" pitchFamily="34" charset="0"/>
            </a:endParaRPr>
          </a:p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4. </a:t>
            </a:r>
            <a:r>
              <a:rPr lang="en-US" altLang="en-US" sz="2400">
                <a:latin typeface="Verdana" pitchFamily="34" charset="0"/>
              </a:rPr>
              <a:t>Write the converse, inverse, and contrapositive of the conditional statement “If Maria’s birthday is February 29, then she was born in a leap year.” Find the truth value of each.</a:t>
            </a:r>
            <a:endParaRPr lang="en-US" altLang="en-US" sz="2400" b="1">
              <a:latin typeface="Verdana" pitchFamily="34" charset="0"/>
            </a:endParaRPr>
          </a:p>
          <a:p>
            <a:pPr>
              <a:lnSpc>
                <a:spcPct val="125000"/>
              </a:lnSpc>
              <a:spcBef>
                <a:spcPct val="50000"/>
              </a:spcBef>
            </a:pPr>
            <a:endParaRPr lang="en-US" altLang="en-US" sz="2400"/>
          </a:p>
          <a:p>
            <a:pPr>
              <a:spcBef>
                <a:spcPct val="50000"/>
              </a:spcBef>
            </a:pPr>
            <a:r>
              <a:rPr lang="en-US" altLang="en-US" sz="800"/>
              <a:t> </a:t>
            </a:r>
          </a:p>
          <a:p>
            <a:pPr>
              <a:spcBef>
                <a:spcPct val="50000"/>
              </a:spcBef>
            </a:pPr>
            <a:endParaRPr lang="en-US" altLang="en-US" sz="800"/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457200" y="4114800"/>
            <a:ext cx="82296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400" b="1">
                <a:solidFill>
                  <a:srgbClr val="FF3300"/>
                </a:solidFill>
                <a:latin typeface="Verdana" pitchFamily="34" charset="0"/>
              </a:rPr>
              <a:t>Converse</a:t>
            </a:r>
            <a:r>
              <a:rPr lang="en-US" altLang="en-US" sz="2400">
                <a:solidFill>
                  <a:srgbClr val="FF3300"/>
                </a:solidFill>
                <a:latin typeface="Verdana" pitchFamily="34" charset="0"/>
              </a:rPr>
              <a:t>: If Maria was born in a leap year, then her birthday is February 29; False. </a:t>
            </a:r>
          </a:p>
          <a:p>
            <a:r>
              <a:rPr lang="en-US" altLang="en-US" sz="2400" b="1">
                <a:solidFill>
                  <a:srgbClr val="FF3300"/>
                </a:solidFill>
                <a:latin typeface="Verdana" pitchFamily="34" charset="0"/>
              </a:rPr>
              <a:t>Inverse</a:t>
            </a:r>
            <a:r>
              <a:rPr lang="en-US" altLang="en-US" sz="2400">
                <a:solidFill>
                  <a:srgbClr val="FF3300"/>
                </a:solidFill>
                <a:latin typeface="Verdana" pitchFamily="34" charset="0"/>
              </a:rPr>
              <a:t>: If Maria’s birthday is not February 29, then she was not born in a leap year; False. </a:t>
            </a:r>
          </a:p>
          <a:p>
            <a:r>
              <a:rPr lang="en-US" altLang="en-US" sz="2400" b="1">
                <a:solidFill>
                  <a:srgbClr val="FF3300"/>
                </a:solidFill>
                <a:latin typeface="Verdana" pitchFamily="34" charset="0"/>
              </a:rPr>
              <a:t>Contrapositive</a:t>
            </a:r>
            <a:r>
              <a:rPr lang="en-US" altLang="en-US" sz="2400">
                <a:solidFill>
                  <a:srgbClr val="FF3300"/>
                </a:solidFill>
                <a:latin typeface="Verdana" pitchFamily="34" charset="0"/>
              </a:rPr>
              <a:t>: If Maria was not born in a leap year, then her birthday is not February 29; True.</a:t>
            </a:r>
            <a:endParaRPr lang="en-US" altLang="en-US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75"/>
            <a:ext cx="9144000" cy="686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-6350"/>
            <a:ext cx="7772400" cy="92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3200" dirty="0" err="1">
                <a:solidFill>
                  <a:schemeClr val="bg1"/>
                </a:solidFill>
                <a:latin typeface="Arial Black" pitchFamily="34" charset="0"/>
              </a:rPr>
              <a:t>Biconditional</a:t>
            </a:r>
            <a:r>
              <a:rPr lang="en-US" altLang="en-US" sz="3200" dirty="0">
                <a:solidFill>
                  <a:schemeClr val="bg1"/>
                </a:solidFill>
                <a:latin typeface="Arial Black" pitchFamily="34" charset="0"/>
              </a:rPr>
              <a:t> Statements </a:t>
            </a:r>
          </a:p>
          <a:p>
            <a:pPr>
              <a:lnSpc>
                <a:spcPct val="85000"/>
              </a:lnSpc>
            </a:pPr>
            <a:r>
              <a:rPr lang="en-US" altLang="en-US" sz="3200" dirty="0">
                <a:solidFill>
                  <a:schemeClr val="bg1"/>
                </a:solidFill>
                <a:latin typeface="Arial Black" pitchFamily="34" charset="0"/>
              </a:rPr>
              <a:t>and Definitions</a:t>
            </a:r>
            <a:endParaRPr lang="en-US" altLang="en-US" dirty="0"/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Geometry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413000"/>
            <a:ext cx="18557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4124" name="Text 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4125" name="Text Box 2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6" name="Picture 3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31"/>
          <p:cNvSpPr txBox="1">
            <a:spLocks noChangeArrowheads="1"/>
          </p:cNvSpPr>
          <p:nvPr/>
        </p:nvSpPr>
        <p:spPr bwMode="auto">
          <a:xfrm>
            <a:off x="0" y="6553200"/>
            <a:ext cx="2667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1400" b="1">
                <a:solidFill>
                  <a:schemeClr val="bg1"/>
                </a:solidFill>
              </a:rPr>
              <a:t>Holt McDougal Geometry</a:t>
            </a:r>
          </a:p>
        </p:txBody>
      </p:sp>
    </p:spTree>
    <p:extLst>
      <p:ext uri="{BB962C8B-B14F-4D97-AF65-F5344CB8AC3E}">
        <p14:creationId xmlns:p14="http://schemas.microsoft.com/office/powerpoint/2010/main" val="399693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81000" y="838200"/>
            <a:ext cx="8534400" cy="5486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63550" indent="-4635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3333CC"/>
                </a:solidFill>
              </a:rPr>
              <a:t>Warm Up</a:t>
            </a:r>
            <a:endParaRPr lang="en-US" altLang="en-US" sz="2800"/>
          </a:p>
          <a:p>
            <a:pPr eaLnBrk="1" hangingPunct="1"/>
            <a:r>
              <a:rPr lang="en-US" altLang="en-US" b="1"/>
              <a:t>Write a conditional statement from each of the </a:t>
            </a:r>
          </a:p>
          <a:p>
            <a:pPr eaLnBrk="1" hangingPunct="1"/>
            <a:r>
              <a:rPr lang="en-US" altLang="en-US" b="1"/>
              <a:t>following.</a:t>
            </a:r>
          </a:p>
          <a:p>
            <a:pPr eaLnBrk="1" hangingPunct="1"/>
            <a:endParaRPr lang="en-US" altLang="en-US" sz="800" b="1"/>
          </a:p>
          <a:p>
            <a:pPr eaLnBrk="1" hangingPunct="1"/>
            <a:endParaRPr lang="en-US" altLang="en-US" sz="800"/>
          </a:p>
          <a:p>
            <a:pPr eaLnBrk="1" hangingPunct="1">
              <a:lnSpc>
                <a:spcPct val="140000"/>
              </a:lnSpc>
            </a:pPr>
            <a:r>
              <a:rPr lang="en-US" altLang="en-US" b="1">
                <a:sym typeface="Symbol" pitchFamily="18" charset="2"/>
              </a:rPr>
              <a:t>1.</a:t>
            </a:r>
            <a:r>
              <a:rPr lang="en-US" altLang="en-US">
                <a:sym typeface="Symbol" pitchFamily="18" charset="2"/>
              </a:rPr>
              <a:t> The intersection of two lines is a point.</a:t>
            </a:r>
          </a:p>
          <a:p>
            <a:pPr eaLnBrk="1" hangingPunct="1">
              <a:lnSpc>
                <a:spcPct val="140000"/>
              </a:lnSpc>
            </a:pPr>
            <a:endParaRPr lang="en-US" altLang="en-US">
              <a:sym typeface="Symbol" pitchFamily="18" charset="2"/>
            </a:endParaRPr>
          </a:p>
          <a:p>
            <a:pPr eaLnBrk="1" hangingPunct="1">
              <a:lnSpc>
                <a:spcPct val="140000"/>
              </a:lnSpc>
            </a:pPr>
            <a:r>
              <a:rPr lang="en-US" altLang="en-US" b="1"/>
              <a:t>2. </a:t>
            </a:r>
            <a:r>
              <a:rPr lang="en-US" altLang="en-US">
                <a:sym typeface="Symbol" pitchFamily="18" charset="2"/>
              </a:rPr>
              <a:t>An odd number is one more than a multiple of 2.</a:t>
            </a:r>
          </a:p>
          <a:p>
            <a:pPr eaLnBrk="1" hangingPunct="1">
              <a:lnSpc>
                <a:spcPct val="140000"/>
              </a:lnSpc>
            </a:pPr>
            <a:endParaRPr lang="en-US" altLang="en-US">
              <a:sym typeface="Symbol" pitchFamily="18" charset="2"/>
            </a:endParaRPr>
          </a:p>
          <a:p>
            <a:pPr eaLnBrk="1" hangingPunct="1">
              <a:lnSpc>
                <a:spcPct val="105000"/>
              </a:lnSpc>
            </a:pPr>
            <a:endParaRPr lang="en-US" altLang="en-US" b="1"/>
          </a:p>
          <a:p>
            <a:pPr eaLnBrk="1" hangingPunct="1">
              <a:lnSpc>
                <a:spcPct val="105000"/>
              </a:lnSpc>
            </a:pPr>
            <a:r>
              <a:rPr lang="en-US" altLang="en-US" b="1"/>
              <a:t>3.</a:t>
            </a:r>
            <a:r>
              <a:rPr lang="en-US" altLang="en-US"/>
              <a:t> </a:t>
            </a:r>
            <a:r>
              <a:rPr lang="en-US" altLang="en-US">
                <a:sym typeface="Symbol" pitchFamily="18" charset="2"/>
              </a:rPr>
              <a:t>Write the converse of the conditional “If Pedro lives in Chicago, then he lives in Illinois.” Find its truth value.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838200" y="2682875"/>
            <a:ext cx="7848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sym typeface="Symbol" pitchFamily="18" charset="2"/>
              </a:rPr>
              <a:t>If two lines intersect, then they intersect in a point.</a:t>
            </a:r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838200" y="3749675"/>
            <a:ext cx="7696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sym typeface="Symbol" pitchFamily="18" charset="2"/>
              </a:rPr>
              <a:t>If a number is odd, then it is one more than a multiple of 2.</a:t>
            </a:r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2743200" y="5494338"/>
            <a:ext cx="5791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sym typeface="Symbol" pitchFamily="18" charset="2"/>
              </a:rPr>
              <a:t>If Pedro lives in Illinois, then he lives in Chicago; False.</a:t>
            </a:r>
          </a:p>
        </p:txBody>
      </p:sp>
    </p:spTree>
    <p:extLst>
      <p:ext uri="{BB962C8B-B14F-4D97-AF65-F5344CB8AC3E}">
        <p14:creationId xmlns:p14="http://schemas.microsoft.com/office/powerpoint/2010/main" val="75689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utoUpdateAnimBg="0"/>
      <p:bldP spid="7194" grpId="0" autoUpdateAnimBg="0"/>
      <p:bldP spid="7195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382000" cy="1143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/>
              <a:t>Write and analyze biconditional statements.</a:t>
            </a:r>
            <a:r>
              <a:rPr lang="en-US" altLang="en-US" sz="3200">
                <a:latin typeface="Arial" charset="0"/>
              </a:rPr>
              <a:t> </a:t>
            </a:r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</a:t>
            </a:r>
            <a:endParaRPr lang="en-US" altLang="en-US" sz="3600" i="1">
              <a:solidFill>
                <a:srgbClr val="FF66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971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381000" y="1981200"/>
            <a:ext cx="8382000" cy="3124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/>
              <a:t>biconditional statement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definition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polygon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triangle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quadrilateral</a:t>
            </a:r>
          </a:p>
        </p:txBody>
      </p:sp>
      <p:sp>
        <p:nvSpPr>
          <p:cNvPr id="5123" name="Rectangle 16"/>
          <p:cNvSpPr>
            <a:spLocks noChangeArrowheads="1"/>
          </p:cNvSpPr>
          <p:nvPr/>
        </p:nvSpPr>
        <p:spPr bwMode="auto">
          <a:xfrm>
            <a:off x="0" y="12954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i="1">
              <a:solidFill>
                <a:srgbClr val="FF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771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1" grpId="0" build="p" autoUpdateAnimBg="0" advAuto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37" name="Text Box 49"/>
          <p:cNvSpPr txBox="1">
            <a:spLocks noChangeArrowheads="1"/>
          </p:cNvSpPr>
          <p:nvPr/>
        </p:nvSpPr>
        <p:spPr bwMode="auto">
          <a:xfrm>
            <a:off x="381000" y="1676400"/>
            <a:ext cx="8077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When you combine a conditional statement and its converse, you create a </a:t>
            </a:r>
            <a:r>
              <a:rPr lang="en-US" altLang="en-US" i="1"/>
              <a:t>biconditional statement</a:t>
            </a:r>
            <a:r>
              <a:rPr lang="en-US" altLang="en-US"/>
              <a:t>.</a:t>
            </a:r>
          </a:p>
        </p:txBody>
      </p:sp>
      <p:sp>
        <p:nvSpPr>
          <p:cNvPr id="12338" name="Text Box 50"/>
          <p:cNvSpPr txBox="1">
            <a:spLocks noChangeArrowheads="1"/>
          </p:cNvSpPr>
          <p:nvPr/>
        </p:nvSpPr>
        <p:spPr bwMode="auto">
          <a:xfrm>
            <a:off x="381000" y="3429000"/>
            <a:ext cx="7924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 </a:t>
            </a:r>
            <a:r>
              <a:rPr lang="en-US" altLang="en-US" b="1"/>
              <a:t>biconditional statement</a:t>
            </a:r>
            <a:r>
              <a:rPr lang="en-US" altLang="en-US"/>
              <a:t> is a statement that can be written in the form “</a:t>
            </a:r>
            <a:r>
              <a:rPr lang="en-US" altLang="en-US" i="1"/>
              <a:t>p</a:t>
            </a:r>
            <a:r>
              <a:rPr lang="en-US" altLang="en-US"/>
              <a:t> if and only if </a:t>
            </a:r>
            <a:r>
              <a:rPr lang="en-US" altLang="en-US" i="1"/>
              <a:t>q</a:t>
            </a:r>
            <a:r>
              <a:rPr lang="en-US" altLang="en-US"/>
              <a:t>.” This means “if </a:t>
            </a:r>
            <a:r>
              <a:rPr lang="en-US" altLang="en-US" i="1"/>
              <a:t>p</a:t>
            </a:r>
            <a:r>
              <a:rPr lang="en-US" altLang="en-US"/>
              <a:t>, then </a:t>
            </a:r>
            <a:r>
              <a:rPr lang="en-US" altLang="en-US" i="1"/>
              <a:t>q</a:t>
            </a:r>
            <a:r>
              <a:rPr lang="en-US" altLang="en-US"/>
              <a:t>” and “if </a:t>
            </a:r>
            <a:r>
              <a:rPr lang="en-US" altLang="en-US" i="1"/>
              <a:t>q</a:t>
            </a:r>
            <a:r>
              <a:rPr lang="en-US" altLang="en-US"/>
              <a:t>, then </a:t>
            </a:r>
            <a:r>
              <a:rPr lang="en-US" altLang="en-US" i="1"/>
              <a:t>p</a:t>
            </a:r>
            <a:r>
              <a:rPr lang="en-US" altLang="en-US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2231636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37" grpId="0"/>
      <p:bldP spid="12338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49" name="Group 37"/>
          <p:cNvGrpSpPr>
            <a:grpSpLocks/>
          </p:cNvGrpSpPr>
          <p:nvPr/>
        </p:nvGrpSpPr>
        <p:grpSpPr bwMode="auto">
          <a:xfrm>
            <a:off x="1524000" y="1905000"/>
            <a:ext cx="8001000" cy="457200"/>
            <a:chOff x="288" y="2736"/>
            <a:chExt cx="5040" cy="288"/>
          </a:xfrm>
        </p:grpSpPr>
        <p:sp>
          <p:nvSpPr>
            <p:cNvPr id="7174" name="Text Box 38"/>
            <p:cNvSpPr txBox="1">
              <a:spLocks noChangeArrowheads="1"/>
            </p:cNvSpPr>
            <p:nvPr/>
          </p:nvSpPr>
          <p:spPr bwMode="auto">
            <a:xfrm>
              <a:off x="288" y="2736"/>
              <a:ext cx="50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 i="1">
                  <a:solidFill>
                    <a:srgbClr val="FF0000"/>
                  </a:solidFill>
                </a:rPr>
                <a:t>p</a:t>
              </a:r>
              <a:r>
                <a:rPr lang="en-US" altLang="en-US"/>
                <a:t>       </a:t>
              </a:r>
              <a:r>
                <a:rPr lang="en-US" altLang="en-US" b="1" i="1">
                  <a:solidFill>
                    <a:srgbClr val="006699"/>
                  </a:solidFill>
                </a:rPr>
                <a:t>q</a:t>
              </a:r>
              <a:r>
                <a:rPr lang="en-US" altLang="en-US"/>
                <a:t>  means </a:t>
              </a:r>
              <a:r>
                <a:rPr lang="en-US" altLang="en-US" b="1" i="1">
                  <a:solidFill>
                    <a:srgbClr val="FF0000"/>
                  </a:solidFill>
                </a:rPr>
                <a:t>p </a:t>
              </a:r>
              <a:r>
                <a:rPr lang="en-US" altLang="en-US"/>
                <a:t>     </a:t>
              </a:r>
              <a:r>
                <a:rPr lang="en-US" altLang="en-US" b="1" i="1">
                  <a:solidFill>
                    <a:srgbClr val="006699"/>
                  </a:solidFill>
                </a:rPr>
                <a:t>q</a:t>
              </a:r>
              <a:r>
                <a:rPr lang="en-US" altLang="en-US"/>
                <a:t> and </a:t>
              </a:r>
              <a:r>
                <a:rPr lang="en-US" altLang="en-US" b="1" i="1">
                  <a:solidFill>
                    <a:srgbClr val="006699"/>
                  </a:solidFill>
                </a:rPr>
                <a:t>q</a:t>
              </a:r>
              <a:r>
                <a:rPr lang="en-US" altLang="en-US"/>
                <a:t>       </a:t>
              </a:r>
              <a:r>
                <a:rPr lang="en-US" altLang="en-US" b="1" i="1">
                  <a:solidFill>
                    <a:srgbClr val="FF0000"/>
                  </a:solidFill>
                </a:rPr>
                <a:t>p</a:t>
              </a:r>
            </a:p>
          </p:txBody>
        </p:sp>
        <p:sp>
          <p:nvSpPr>
            <p:cNvPr id="7175" name="Line 39"/>
            <p:cNvSpPr>
              <a:spLocks noChangeShapeType="1"/>
            </p:cNvSpPr>
            <p:nvPr/>
          </p:nvSpPr>
          <p:spPr bwMode="auto">
            <a:xfrm flipV="1">
              <a:off x="528" y="2904"/>
              <a:ext cx="336" cy="0"/>
            </a:xfrm>
            <a:prstGeom prst="line">
              <a:avLst/>
            </a:prstGeom>
            <a:noFill/>
            <a:ln w="57150">
              <a:solidFill>
                <a:srgbClr val="993366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6" name="Line 40"/>
            <p:cNvSpPr>
              <a:spLocks noChangeShapeType="1"/>
            </p:cNvSpPr>
            <p:nvPr/>
          </p:nvSpPr>
          <p:spPr bwMode="auto">
            <a:xfrm flipV="1">
              <a:off x="2104" y="2904"/>
              <a:ext cx="336" cy="0"/>
            </a:xfrm>
            <a:prstGeom prst="line">
              <a:avLst/>
            </a:prstGeom>
            <a:noFill/>
            <a:ln w="57150">
              <a:solidFill>
                <a:srgbClr val="9933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7" name="Line 41"/>
            <p:cNvSpPr>
              <a:spLocks noChangeShapeType="1"/>
            </p:cNvSpPr>
            <p:nvPr/>
          </p:nvSpPr>
          <p:spPr bwMode="auto">
            <a:xfrm flipV="1">
              <a:off x="3312" y="2896"/>
              <a:ext cx="336" cy="0"/>
            </a:xfrm>
            <a:prstGeom prst="line">
              <a:avLst/>
            </a:prstGeom>
            <a:noFill/>
            <a:ln w="57150">
              <a:solidFill>
                <a:srgbClr val="9933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54" name="Group 42"/>
          <p:cNvGrpSpPr>
            <a:grpSpLocks/>
          </p:cNvGrpSpPr>
          <p:nvPr/>
        </p:nvGrpSpPr>
        <p:grpSpPr bwMode="auto">
          <a:xfrm>
            <a:off x="533400" y="3048000"/>
            <a:ext cx="7862888" cy="1298575"/>
            <a:chOff x="231" y="1390"/>
            <a:chExt cx="4953" cy="818"/>
          </a:xfrm>
        </p:grpSpPr>
        <p:sp>
          <p:nvSpPr>
            <p:cNvPr id="7172" name="Text Box 43"/>
            <p:cNvSpPr txBox="1">
              <a:spLocks noChangeArrowheads="1"/>
            </p:cNvSpPr>
            <p:nvPr/>
          </p:nvSpPr>
          <p:spPr bwMode="auto">
            <a:xfrm>
              <a:off x="240" y="1678"/>
              <a:ext cx="4944" cy="53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/>
                <a:t>The biconditional “</a:t>
              </a:r>
              <a:r>
                <a:rPr lang="en-US" altLang="en-US" i="1"/>
                <a:t>p</a:t>
              </a:r>
              <a:r>
                <a:rPr lang="en-US" altLang="en-US"/>
                <a:t> if and only if </a:t>
              </a:r>
              <a:r>
                <a:rPr lang="en-US" altLang="en-US" i="1"/>
                <a:t>q</a:t>
              </a:r>
              <a:r>
                <a:rPr lang="en-US" altLang="en-US"/>
                <a:t>” can also be written as “</a:t>
              </a:r>
              <a:r>
                <a:rPr lang="en-US" altLang="en-US" i="1"/>
                <a:t>p</a:t>
              </a:r>
              <a:r>
                <a:rPr lang="en-US" altLang="en-US"/>
                <a:t> iff </a:t>
              </a:r>
              <a:r>
                <a:rPr lang="en-US" altLang="en-US" i="1"/>
                <a:t>q</a:t>
              </a:r>
              <a:r>
                <a:rPr lang="en-US" altLang="en-US"/>
                <a:t>” or </a:t>
              </a:r>
              <a:r>
                <a:rPr lang="en-US" altLang="en-US" i="1"/>
                <a:t>p</a:t>
              </a:r>
              <a:r>
                <a:rPr lang="en-US" altLang="en-US"/>
                <a:t> </a:t>
              </a:r>
              <a:r>
                <a:rPr lang="en-US" altLang="en-US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  <a:sym typeface="Symbol" pitchFamily="18" charset="2"/>
                </a:rPr>
                <a:t></a:t>
              </a:r>
              <a:r>
                <a:rPr lang="en-US" altLang="en-US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 </a:t>
              </a:r>
              <a:r>
                <a:rPr lang="en-US" altLang="en-US" i="1"/>
                <a:t>q</a:t>
              </a:r>
              <a:r>
                <a:rPr lang="en-US" altLang="en-US"/>
                <a:t>.</a:t>
              </a:r>
            </a:p>
          </p:txBody>
        </p:sp>
        <p:sp>
          <p:nvSpPr>
            <p:cNvPr id="7173" name="Text Box 44"/>
            <p:cNvSpPr txBox="1">
              <a:spLocks noChangeArrowheads="1"/>
            </p:cNvSpPr>
            <p:nvPr/>
          </p:nvSpPr>
          <p:spPr bwMode="auto">
            <a:xfrm>
              <a:off x="231" y="1390"/>
              <a:ext cx="1518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Writing Math</a:t>
              </a:r>
              <a:endParaRPr lang="en-US" altLang="en-US" b="1"/>
            </a:p>
          </p:txBody>
        </p:sp>
      </p:grpSp>
    </p:spTree>
    <p:extLst>
      <p:ext uri="{BB962C8B-B14F-4D97-AF65-F5344CB8AC3E}">
        <p14:creationId xmlns:p14="http://schemas.microsoft.com/office/powerpoint/2010/main" val="2401635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304800" y="1828800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Write the conditional statement and converse within the biconditional.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8195" name="Text Box 15"/>
          <p:cNvSpPr txBox="1"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1A: Identifying the Conditionals within a Biconditional Statement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196" name="Text Box 16"/>
          <p:cNvSpPr txBox="1">
            <a:spLocks noChangeArrowheads="1"/>
          </p:cNvSpPr>
          <p:nvPr/>
        </p:nvSpPr>
        <p:spPr bwMode="auto">
          <a:xfrm>
            <a:off x="304800" y="2682875"/>
            <a:ext cx="8458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An angle is obtuse if and only if its measure is greater than 90° and less than 180°. </a:t>
            </a:r>
          </a:p>
        </p:txBody>
      </p:sp>
      <p:sp>
        <p:nvSpPr>
          <p:cNvPr id="15391" name="Rectangle 31"/>
          <p:cNvSpPr>
            <a:spLocks noChangeArrowheads="1"/>
          </p:cNvSpPr>
          <p:nvPr/>
        </p:nvSpPr>
        <p:spPr bwMode="auto">
          <a:xfrm>
            <a:off x="304800" y="3581400"/>
            <a:ext cx="5734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Let </a:t>
            </a:r>
            <a:r>
              <a:rPr lang="en-US" altLang="en-US" b="1" i="1">
                <a:solidFill>
                  <a:srgbClr val="0000FF"/>
                </a:solidFill>
              </a:rPr>
              <a:t>p</a:t>
            </a:r>
            <a:r>
              <a:rPr lang="en-US" altLang="en-US"/>
              <a:t> and </a:t>
            </a:r>
            <a:r>
              <a:rPr lang="en-US" altLang="en-US" b="1" i="1">
                <a:solidFill>
                  <a:srgbClr val="FF0000"/>
                </a:solidFill>
              </a:rPr>
              <a:t>q</a:t>
            </a:r>
            <a:r>
              <a:rPr lang="en-US" altLang="en-US"/>
              <a:t> represent the following.</a:t>
            </a:r>
          </a:p>
        </p:txBody>
      </p:sp>
      <p:sp>
        <p:nvSpPr>
          <p:cNvPr id="15392" name="Rectangle 32"/>
          <p:cNvSpPr>
            <a:spLocks noChangeArrowheads="1"/>
          </p:cNvSpPr>
          <p:nvPr/>
        </p:nvSpPr>
        <p:spPr bwMode="auto">
          <a:xfrm>
            <a:off x="323850" y="4038600"/>
            <a:ext cx="3890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i="1">
                <a:solidFill>
                  <a:srgbClr val="0000FF"/>
                </a:solidFill>
              </a:rPr>
              <a:t>p</a:t>
            </a:r>
            <a:r>
              <a:rPr lang="en-US" altLang="en-US" b="1">
                <a:solidFill>
                  <a:srgbClr val="0000FF"/>
                </a:solidFill>
              </a:rPr>
              <a:t>: An angle is obtuse.</a:t>
            </a:r>
          </a:p>
        </p:txBody>
      </p:sp>
      <p:sp>
        <p:nvSpPr>
          <p:cNvPr id="15393" name="Rectangle 33"/>
          <p:cNvSpPr>
            <a:spLocks noChangeArrowheads="1"/>
          </p:cNvSpPr>
          <p:nvPr/>
        </p:nvSpPr>
        <p:spPr bwMode="auto">
          <a:xfrm>
            <a:off x="323850" y="4435475"/>
            <a:ext cx="8458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i="1">
                <a:solidFill>
                  <a:srgbClr val="FF0000"/>
                </a:solidFill>
              </a:rPr>
              <a:t>q</a:t>
            </a:r>
            <a:r>
              <a:rPr lang="en-US" altLang="en-US" b="1">
                <a:solidFill>
                  <a:srgbClr val="FF0000"/>
                </a:solidFill>
              </a:rPr>
              <a:t>: An angle’s measure is greater than 90° and less than 180°.</a:t>
            </a:r>
          </a:p>
        </p:txBody>
      </p:sp>
    </p:spTree>
    <p:extLst>
      <p:ext uri="{BB962C8B-B14F-4D97-AF65-F5344CB8AC3E}">
        <p14:creationId xmlns:p14="http://schemas.microsoft.com/office/powerpoint/2010/main" val="18391933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91" grpId="0"/>
      <p:bldP spid="15392" grpId="0"/>
      <p:bldP spid="15393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1A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53256" name="Rectangle 8"/>
          <p:cNvSpPr>
            <a:spLocks noChangeArrowheads="1"/>
          </p:cNvSpPr>
          <p:nvPr/>
        </p:nvSpPr>
        <p:spPr bwMode="auto">
          <a:xfrm>
            <a:off x="376238" y="3505200"/>
            <a:ext cx="823436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The two parts of the biconditional </a:t>
            </a:r>
            <a:r>
              <a:rPr lang="en-US" altLang="en-US" b="1" i="1">
                <a:solidFill>
                  <a:srgbClr val="0000FF"/>
                </a:solidFill>
              </a:rPr>
              <a:t>p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  <a:sym typeface="Symbol" pitchFamily="18" charset="2"/>
              </a:rPr>
              <a:t></a:t>
            </a:r>
            <a:r>
              <a:rPr lang="en-US" altLang="en-US"/>
              <a:t> </a:t>
            </a:r>
            <a:r>
              <a:rPr lang="en-US" altLang="en-US" b="1" i="1">
                <a:solidFill>
                  <a:srgbClr val="FF0000"/>
                </a:solidFill>
              </a:rPr>
              <a:t>q</a:t>
            </a:r>
            <a:r>
              <a:rPr lang="en-US" altLang="en-US"/>
              <a:t> are </a:t>
            </a:r>
            <a:r>
              <a:rPr lang="en-US" altLang="en-US" b="1" i="1">
                <a:solidFill>
                  <a:srgbClr val="0000FF"/>
                </a:solidFill>
              </a:rPr>
              <a:t>p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  <a:sym typeface="Symbol" pitchFamily="18" charset="2"/>
              </a:rPr>
              <a:t></a:t>
            </a:r>
            <a:r>
              <a:rPr lang="en-US" altLang="en-US"/>
              <a:t> </a:t>
            </a:r>
            <a:r>
              <a:rPr lang="en-US" altLang="en-US" b="1" i="1">
                <a:solidFill>
                  <a:srgbClr val="FF0000"/>
                </a:solidFill>
              </a:rPr>
              <a:t>q</a:t>
            </a:r>
            <a:r>
              <a:rPr lang="en-US" altLang="en-US"/>
              <a:t> and </a:t>
            </a:r>
            <a:r>
              <a:rPr lang="en-US" altLang="en-US" b="1" i="1">
                <a:solidFill>
                  <a:srgbClr val="FF0000"/>
                </a:solidFill>
              </a:rPr>
              <a:t>q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  <a:sym typeface="Symbol" pitchFamily="18" charset="2"/>
              </a:rPr>
              <a:t></a:t>
            </a:r>
            <a:r>
              <a:rPr lang="en-US" altLang="en-US"/>
              <a:t> </a:t>
            </a:r>
            <a:r>
              <a:rPr lang="en-US" altLang="en-US" b="1" i="1">
                <a:solidFill>
                  <a:srgbClr val="0000FF"/>
                </a:solidFill>
              </a:rPr>
              <a:t>p</a:t>
            </a:r>
            <a:r>
              <a:rPr lang="en-US" altLang="en-US"/>
              <a:t>.</a:t>
            </a:r>
          </a:p>
        </p:txBody>
      </p:sp>
      <p:sp>
        <p:nvSpPr>
          <p:cNvPr id="53257" name="Rectangle 9"/>
          <p:cNvSpPr>
            <a:spLocks noChangeArrowheads="1"/>
          </p:cNvSpPr>
          <p:nvPr/>
        </p:nvSpPr>
        <p:spPr bwMode="auto">
          <a:xfrm>
            <a:off x="381000" y="4283075"/>
            <a:ext cx="93678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Conditional: </a:t>
            </a:r>
            <a:r>
              <a:rPr lang="en-US" altLang="en-US" b="1">
                <a:solidFill>
                  <a:srgbClr val="0000FF"/>
                </a:solidFill>
              </a:rPr>
              <a:t>If an </a:t>
            </a:r>
            <a:r>
              <a:rPr lang="en-US" altLang="en-US" b="1">
                <a:solidFill>
                  <a:srgbClr val="0000FF"/>
                </a:solidFill>
                <a:sym typeface="Symbol" pitchFamily="18" charset="2"/>
              </a:rPr>
              <a:t> </a:t>
            </a:r>
            <a:r>
              <a:rPr lang="en-US" altLang="en-US" b="1">
                <a:solidFill>
                  <a:srgbClr val="0000FF"/>
                </a:solidFill>
              </a:rPr>
              <a:t>is obtuse,</a:t>
            </a:r>
            <a:r>
              <a:rPr lang="en-US" altLang="en-US" b="1"/>
              <a:t> </a:t>
            </a:r>
            <a:r>
              <a:rPr lang="en-US" altLang="en-US"/>
              <a:t>then </a:t>
            </a:r>
            <a:r>
              <a:rPr lang="en-US" altLang="en-US" b="1">
                <a:solidFill>
                  <a:srgbClr val="FF0000"/>
                </a:solidFill>
              </a:rPr>
              <a:t>its measure is greater than 90° and less than 180°.</a:t>
            </a:r>
          </a:p>
        </p:txBody>
      </p:sp>
      <p:sp>
        <p:nvSpPr>
          <p:cNvPr id="53261" name="Rectangle 13"/>
          <p:cNvSpPr>
            <a:spLocks noChangeArrowheads="1"/>
          </p:cNvSpPr>
          <p:nvPr/>
        </p:nvSpPr>
        <p:spPr bwMode="auto">
          <a:xfrm>
            <a:off x="381000" y="5181600"/>
            <a:ext cx="8110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ts val="300"/>
              </a:spcBef>
            </a:pPr>
            <a:r>
              <a:rPr lang="en-US" altLang="en-US"/>
              <a:t>Converse: </a:t>
            </a:r>
            <a:r>
              <a:rPr lang="en-US" altLang="en-US" b="1">
                <a:solidFill>
                  <a:srgbClr val="FF0000"/>
                </a:solidFill>
              </a:rPr>
              <a:t>If an </a:t>
            </a:r>
            <a:r>
              <a:rPr lang="en-US" altLang="en-US" b="1">
                <a:solidFill>
                  <a:srgbClr val="FF0000"/>
                </a:solidFill>
                <a:sym typeface="Symbol" pitchFamily="18" charset="2"/>
              </a:rPr>
              <a:t>angle's </a:t>
            </a:r>
            <a:r>
              <a:rPr lang="en-US" altLang="en-US" b="1">
                <a:solidFill>
                  <a:srgbClr val="FF0000"/>
                </a:solidFill>
              </a:rPr>
              <a:t>measure is greater than 90° and less than 180°,</a:t>
            </a:r>
            <a:r>
              <a:rPr lang="en-US" altLang="en-US" b="1"/>
              <a:t> </a:t>
            </a:r>
            <a:r>
              <a:rPr lang="en-US" altLang="en-US"/>
              <a:t>then </a:t>
            </a:r>
            <a:r>
              <a:rPr lang="en-US" altLang="en-US" b="1">
                <a:solidFill>
                  <a:srgbClr val="0000FF"/>
                </a:solidFill>
              </a:rPr>
              <a:t>it is obtuse.</a:t>
            </a:r>
            <a:r>
              <a:rPr lang="en-US" altLang="en-US"/>
              <a:t> </a:t>
            </a:r>
          </a:p>
        </p:txBody>
      </p:sp>
      <p:sp>
        <p:nvSpPr>
          <p:cNvPr id="9222" name="Rectangle 15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23" name="Rectangle 17"/>
          <p:cNvSpPr>
            <a:spLocks noChangeArrowheads="1"/>
          </p:cNvSpPr>
          <p:nvPr/>
        </p:nvSpPr>
        <p:spPr bwMode="auto">
          <a:xfrm>
            <a:off x="361950" y="1524000"/>
            <a:ext cx="5734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Let </a:t>
            </a:r>
            <a:r>
              <a:rPr lang="en-US" altLang="en-US" b="1" i="1">
                <a:solidFill>
                  <a:srgbClr val="0000FF"/>
                </a:solidFill>
              </a:rPr>
              <a:t>p</a:t>
            </a:r>
            <a:r>
              <a:rPr lang="en-US" altLang="en-US"/>
              <a:t> and </a:t>
            </a:r>
            <a:r>
              <a:rPr lang="en-US" altLang="en-US" b="1" i="1">
                <a:solidFill>
                  <a:srgbClr val="FF0000"/>
                </a:solidFill>
              </a:rPr>
              <a:t>q</a:t>
            </a:r>
            <a:r>
              <a:rPr lang="en-US" altLang="en-US"/>
              <a:t> represent the following.</a:t>
            </a:r>
          </a:p>
        </p:txBody>
      </p:sp>
      <p:sp>
        <p:nvSpPr>
          <p:cNvPr id="9224" name="Rectangle 18"/>
          <p:cNvSpPr>
            <a:spLocks noChangeArrowheads="1"/>
          </p:cNvSpPr>
          <p:nvPr/>
        </p:nvSpPr>
        <p:spPr bwMode="auto">
          <a:xfrm>
            <a:off x="381000" y="2057400"/>
            <a:ext cx="3890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i="1">
                <a:solidFill>
                  <a:srgbClr val="0000FF"/>
                </a:solidFill>
              </a:rPr>
              <a:t>p</a:t>
            </a:r>
            <a:r>
              <a:rPr lang="en-US" altLang="en-US" b="1">
                <a:solidFill>
                  <a:srgbClr val="0000FF"/>
                </a:solidFill>
              </a:rPr>
              <a:t>: An angle is obtuse.</a:t>
            </a:r>
          </a:p>
        </p:txBody>
      </p:sp>
      <p:sp>
        <p:nvSpPr>
          <p:cNvPr id="9225" name="Rectangle 19"/>
          <p:cNvSpPr>
            <a:spLocks noChangeArrowheads="1"/>
          </p:cNvSpPr>
          <p:nvPr/>
        </p:nvSpPr>
        <p:spPr bwMode="auto">
          <a:xfrm>
            <a:off x="381000" y="2514600"/>
            <a:ext cx="8458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i="1">
                <a:solidFill>
                  <a:srgbClr val="FF0000"/>
                </a:solidFill>
              </a:rPr>
              <a:t>q</a:t>
            </a:r>
            <a:r>
              <a:rPr lang="en-US" altLang="en-US" b="1">
                <a:solidFill>
                  <a:srgbClr val="FF0000"/>
                </a:solidFill>
              </a:rPr>
              <a:t>: An angle’s measure is greater than 90° and less than 180°.</a:t>
            </a:r>
          </a:p>
        </p:txBody>
      </p:sp>
    </p:spTree>
    <p:extLst>
      <p:ext uri="{BB962C8B-B14F-4D97-AF65-F5344CB8AC3E}">
        <p14:creationId xmlns:p14="http://schemas.microsoft.com/office/powerpoint/2010/main" val="16722851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3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6" grpId="0"/>
      <p:bldP spid="53257" grpId="0"/>
      <p:bldP spid="5326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381000" y="1524000"/>
            <a:ext cx="8382000" cy="4876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>
                <a:latin typeface="Verdana" pitchFamily="34" charset="0"/>
              </a:rPr>
              <a:t>conditional statement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2800">
                <a:latin typeface="Verdana" pitchFamily="34" charset="0"/>
              </a:rPr>
              <a:t>hypothesis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2800">
                <a:latin typeface="Verdana" pitchFamily="34" charset="0"/>
              </a:rPr>
              <a:t>conclusion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2800">
                <a:latin typeface="Verdana" pitchFamily="34" charset="0"/>
              </a:rPr>
              <a:t>truth value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2800">
                <a:latin typeface="Verdana" pitchFamily="34" charset="0"/>
              </a:rPr>
              <a:t>negation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2800">
                <a:latin typeface="Verdana" pitchFamily="34" charset="0"/>
              </a:rPr>
              <a:t>converse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2800">
                <a:latin typeface="Verdana" pitchFamily="34" charset="0"/>
              </a:rPr>
              <a:t>inverse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2800">
                <a:latin typeface="Verdana" pitchFamily="34" charset="0"/>
              </a:rPr>
              <a:t>contrapostive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2800">
                <a:latin typeface="Verdana" pitchFamily="34" charset="0"/>
              </a:rPr>
              <a:t>logically equivalent statements</a:t>
            </a:r>
            <a:endParaRPr lang="en-US" altLang="en-US" sz="2800"/>
          </a:p>
        </p:txBody>
      </p:sp>
      <p:sp>
        <p:nvSpPr>
          <p:cNvPr id="5123" name="Rectangle 16"/>
          <p:cNvSpPr>
            <a:spLocks noChangeArrowheads="1"/>
          </p:cNvSpPr>
          <p:nvPr/>
        </p:nvSpPr>
        <p:spPr bwMode="auto">
          <a:xfrm>
            <a:off x="0" y="7620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i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0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4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4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94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94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4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4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94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4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4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94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94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94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94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1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94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94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94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94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1" grpId="0" build="p" autoUpdateAnimBg="0" advAuto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04800" y="1828800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Write the conditional statement and converse within the biconditional.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1B: Identifying the Conditionals within a Biconditional Statement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04800" y="2682875"/>
            <a:ext cx="845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A solution is neutral </a:t>
            </a:r>
            <a:r>
              <a:rPr lang="en-US" altLang="en-US" sz="2800" b="1"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</a:t>
            </a:r>
            <a:r>
              <a:rPr lang="en-US" altLang="en-US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altLang="en-US" b="1">
                <a:ea typeface="Arial Unicode MS" pitchFamily="34" charset="-128"/>
                <a:cs typeface="Arial Unicode MS" pitchFamily="34" charset="-128"/>
              </a:rPr>
              <a:t>its pH is 7.</a:t>
            </a:r>
            <a:r>
              <a:rPr lang="en-US" altLang="en-US" b="1"/>
              <a:t> </a:t>
            </a:r>
          </a:p>
        </p:txBody>
      </p:sp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304800" y="3276600"/>
            <a:ext cx="5710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Let </a:t>
            </a:r>
            <a:r>
              <a:rPr lang="en-US" altLang="en-US" b="1" i="1">
                <a:solidFill>
                  <a:srgbClr val="0000FF"/>
                </a:solidFill>
              </a:rPr>
              <a:t>x</a:t>
            </a:r>
            <a:r>
              <a:rPr lang="en-US" altLang="en-US"/>
              <a:t> and </a:t>
            </a:r>
            <a:r>
              <a:rPr lang="en-US" altLang="en-US" b="1" i="1">
                <a:solidFill>
                  <a:srgbClr val="FF0000"/>
                </a:solidFill>
              </a:rPr>
              <a:t>y</a:t>
            </a:r>
            <a:r>
              <a:rPr lang="en-US" altLang="en-US"/>
              <a:t> represent the following.</a:t>
            </a:r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304800" y="3733800"/>
            <a:ext cx="417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i="1">
                <a:solidFill>
                  <a:srgbClr val="0000FF"/>
                </a:solidFill>
              </a:rPr>
              <a:t>x</a:t>
            </a:r>
            <a:r>
              <a:rPr lang="en-US" altLang="en-US" b="1">
                <a:solidFill>
                  <a:srgbClr val="0000FF"/>
                </a:solidFill>
              </a:rPr>
              <a:t>: A solution is neutral.</a:t>
            </a:r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304800" y="4191000"/>
            <a:ext cx="4011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i="1">
                <a:solidFill>
                  <a:srgbClr val="FF0000"/>
                </a:solidFill>
              </a:rPr>
              <a:t>y</a:t>
            </a:r>
            <a:r>
              <a:rPr lang="en-US" altLang="en-US" b="1">
                <a:solidFill>
                  <a:srgbClr val="FF0000"/>
                </a:solidFill>
              </a:rPr>
              <a:t>: A solution’s pH is 7.</a:t>
            </a:r>
          </a:p>
        </p:txBody>
      </p:sp>
    </p:spTree>
    <p:extLst>
      <p:ext uri="{BB962C8B-B14F-4D97-AF65-F5344CB8AC3E}">
        <p14:creationId xmlns:p14="http://schemas.microsoft.com/office/powerpoint/2010/main" val="5453135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6" grpId="0"/>
      <p:bldP spid="34827" grpId="0"/>
      <p:bldP spid="34828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1B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54281" name="Rectangle 9"/>
          <p:cNvSpPr>
            <a:spLocks noChangeArrowheads="1"/>
          </p:cNvSpPr>
          <p:nvPr/>
        </p:nvSpPr>
        <p:spPr bwMode="auto">
          <a:xfrm>
            <a:off x="304800" y="3530600"/>
            <a:ext cx="8229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The two parts of the biconditional </a:t>
            </a:r>
            <a:r>
              <a:rPr lang="en-US" altLang="en-US" b="1" i="1">
                <a:solidFill>
                  <a:srgbClr val="0000FF"/>
                </a:solidFill>
              </a:rPr>
              <a:t>x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  <a:sym typeface="Symbol" pitchFamily="18" charset="2"/>
              </a:rPr>
              <a:t></a:t>
            </a:r>
            <a:r>
              <a:rPr lang="en-US" altLang="en-US"/>
              <a:t> </a:t>
            </a:r>
            <a:r>
              <a:rPr lang="en-US" altLang="en-US" b="1" i="1">
                <a:solidFill>
                  <a:srgbClr val="FF0000"/>
                </a:solidFill>
              </a:rPr>
              <a:t>y</a:t>
            </a:r>
            <a:r>
              <a:rPr lang="en-US" altLang="en-US"/>
              <a:t> are </a:t>
            </a:r>
            <a:r>
              <a:rPr lang="en-US" altLang="en-US" b="1" i="1">
                <a:solidFill>
                  <a:srgbClr val="0000FF"/>
                </a:solidFill>
              </a:rPr>
              <a:t>x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  <a:sym typeface="Symbol" pitchFamily="18" charset="2"/>
              </a:rPr>
              <a:t></a:t>
            </a:r>
            <a:r>
              <a:rPr lang="en-US" altLang="en-US"/>
              <a:t> </a:t>
            </a:r>
            <a:r>
              <a:rPr lang="en-US" altLang="en-US" b="1" i="1">
                <a:solidFill>
                  <a:srgbClr val="FF0000"/>
                </a:solidFill>
              </a:rPr>
              <a:t>y</a:t>
            </a:r>
            <a:r>
              <a:rPr lang="en-US" altLang="en-US"/>
              <a:t> and </a:t>
            </a:r>
            <a:r>
              <a:rPr lang="en-US" altLang="en-US" b="1" i="1">
                <a:solidFill>
                  <a:srgbClr val="FF0000"/>
                </a:solidFill>
              </a:rPr>
              <a:t>y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  <a:sym typeface="Symbol" pitchFamily="18" charset="2"/>
              </a:rPr>
              <a:t></a:t>
            </a:r>
            <a:r>
              <a:rPr lang="en-US" altLang="en-US"/>
              <a:t> </a:t>
            </a:r>
            <a:r>
              <a:rPr lang="en-US" altLang="en-US" b="1" i="1">
                <a:solidFill>
                  <a:srgbClr val="0000FF"/>
                </a:solidFill>
              </a:rPr>
              <a:t>x</a:t>
            </a:r>
            <a:r>
              <a:rPr lang="en-US" altLang="en-US"/>
              <a:t>.</a:t>
            </a:r>
          </a:p>
        </p:txBody>
      </p:sp>
      <p:sp>
        <p:nvSpPr>
          <p:cNvPr id="54282" name="Rectangle 10"/>
          <p:cNvSpPr>
            <a:spLocks noChangeArrowheads="1"/>
          </p:cNvSpPr>
          <p:nvPr/>
        </p:nvSpPr>
        <p:spPr bwMode="auto">
          <a:xfrm>
            <a:off x="304800" y="4308475"/>
            <a:ext cx="7848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Conditional: </a:t>
            </a:r>
            <a:r>
              <a:rPr lang="en-US" altLang="en-US" b="1">
                <a:solidFill>
                  <a:srgbClr val="0000FF"/>
                </a:solidFill>
              </a:rPr>
              <a:t>If a solution is neutral,</a:t>
            </a:r>
            <a:r>
              <a:rPr lang="en-US" altLang="en-US"/>
              <a:t> then </a:t>
            </a:r>
            <a:r>
              <a:rPr lang="en-US" altLang="en-US" b="1">
                <a:solidFill>
                  <a:srgbClr val="FF0000"/>
                </a:solidFill>
              </a:rPr>
              <a:t>its pH is 7.</a:t>
            </a:r>
          </a:p>
        </p:txBody>
      </p:sp>
      <p:sp>
        <p:nvSpPr>
          <p:cNvPr id="54283" name="Rectangle 11"/>
          <p:cNvSpPr>
            <a:spLocks noChangeArrowheads="1"/>
          </p:cNvSpPr>
          <p:nvPr/>
        </p:nvSpPr>
        <p:spPr bwMode="auto">
          <a:xfrm>
            <a:off x="307975" y="5130800"/>
            <a:ext cx="8607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Converse: </a:t>
            </a:r>
            <a:r>
              <a:rPr lang="en-US" altLang="en-US" b="1">
                <a:solidFill>
                  <a:srgbClr val="FF0000"/>
                </a:solidFill>
              </a:rPr>
              <a:t>If a solution’s pH is 7, </a:t>
            </a:r>
            <a:r>
              <a:rPr lang="en-US" altLang="en-US"/>
              <a:t>then </a:t>
            </a:r>
            <a:r>
              <a:rPr lang="en-US" altLang="en-US" b="1">
                <a:solidFill>
                  <a:srgbClr val="0000FF"/>
                </a:solidFill>
              </a:rPr>
              <a:t>it is neutral.</a:t>
            </a:r>
          </a:p>
        </p:txBody>
      </p:sp>
      <p:sp>
        <p:nvSpPr>
          <p:cNvPr id="11270" name="Rectangle 12"/>
          <p:cNvSpPr>
            <a:spLocks noChangeArrowheads="1"/>
          </p:cNvSpPr>
          <p:nvPr/>
        </p:nvSpPr>
        <p:spPr bwMode="auto">
          <a:xfrm>
            <a:off x="304800" y="1676400"/>
            <a:ext cx="5710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Let </a:t>
            </a:r>
            <a:r>
              <a:rPr lang="en-US" altLang="en-US" b="1" i="1">
                <a:solidFill>
                  <a:srgbClr val="0000FF"/>
                </a:solidFill>
              </a:rPr>
              <a:t>x</a:t>
            </a:r>
            <a:r>
              <a:rPr lang="en-US" altLang="en-US"/>
              <a:t> and </a:t>
            </a:r>
            <a:r>
              <a:rPr lang="en-US" altLang="en-US" b="1" i="1">
                <a:solidFill>
                  <a:srgbClr val="FF0000"/>
                </a:solidFill>
              </a:rPr>
              <a:t>y</a:t>
            </a:r>
            <a:r>
              <a:rPr lang="en-US" altLang="en-US"/>
              <a:t> represent the following.</a:t>
            </a:r>
          </a:p>
        </p:txBody>
      </p:sp>
      <p:sp>
        <p:nvSpPr>
          <p:cNvPr id="11271" name="Rectangle 13"/>
          <p:cNvSpPr>
            <a:spLocks noChangeArrowheads="1"/>
          </p:cNvSpPr>
          <p:nvPr/>
        </p:nvSpPr>
        <p:spPr bwMode="auto">
          <a:xfrm>
            <a:off x="304800" y="2133600"/>
            <a:ext cx="417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i="1">
                <a:solidFill>
                  <a:srgbClr val="0000FF"/>
                </a:solidFill>
              </a:rPr>
              <a:t>x</a:t>
            </a:r>
            <a:r>
              <a:rPr lang="en-US" altLang="en-US" b="1">
                <a:solidFill>
                  <a:srgbClr val="0000FF"/>
                </a:solidFill>
              </a:rPr>
              <a:t>: A solution is neutral.</a:t>
            </a:r>
          </a:p>
        </p:txBody>
      </p:sp>
      <p:sp>
        <p:nvSpPr>
          <p:cNvPr id="11272" name="Rectangle 14"/>
          <p:cNvSpPr>
            <a:spLocks noChangeArrowheads="1"/>
          </p:cNvSpPr>
          <p:nvPr/>
        </p:nvSpPr>
        <p:spPr bwMode="auto">
          <a:xfrm>
            <a:off x="304800" y="2590800"/>
            <a:ext cx="4011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i="1">
                <a:solidFill>
                  <a:srgbClr val="FF0000"/>
                </a:solidFill>
              </a:rPr>
              <a:t>y</a:t>
            </a:r>
            <a:r>
              <a:rPr lang="en-US" altLang="en-US" b="1">
                <a:solidFill>
                  <a:srgbClr val="FF0000"/>
                </a:solidFill>
              </a:rPr>
              <a:t>: A solution’s pH is 7.</a:t>
            </a:r>
          </a:p>
        </p:txBody>
      </p:sp>
    </p:spTree>
    <p:extLst>
      <p:ext uri="{BB962C8B-B14F-4D97-AF65-F5344CB8AC3E}">
        <p14:creationId xmlns:p14="http://schemas.microsoft.com/office/powerpoint/2010/main" val="9934727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4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1" grpId="0"/>
      <p:bldP spid="54282" grpId="0"/>
      <p:bldP spid="54283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1a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6410" name="Rectangle 26"/>
          <p:cNvSpPr>
            <a:spLocks noChangeArrowheads="1"/>
          </p:cNvSpPr>
          <p:nvPr/>
        </p:nvSpPr>
        <p:spPr bwMode="auto">
          <a:xfrm>
            <a:off x="304800" y="3276600"/>
            <a:ext cx="5710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Let </a:t>
            </a:r>
            <a:r>
              <a:rPr lang="en-US" altLang="en-US" b="1" i="1">
                <a:solidFill>
                  <a:srgbClr val="0000FF"/>
                </a:solidFill>
              </a:rPr>
              <a:t>x</a:t>
            </a:r>
            <a:r>
              <a:rPr lang="en-US" altLang="en-US"/>
              <a:t> and </a:t>
            </a:r>
            <a:r>
              <a:rPr lang="en-US" altLang="en-US" b="1" i="1">
                <a:solidFill>
                  <a:srgbClr val="FF0000"/>
                </a:solidFill>
              </a:rPr>
              <a:t>y</a:t>
            </a:r>
            <a:r>
              <a:rPr lang="en-US" altLang="en-US"/>
              <a:t> represent the following.</a:t>
            </a:r>
          </a:p>
        </p:txBody>
      </p:sp>
      <p:sp>
        <p:nvSpPr>
          <p:cNvPr id="16411" name="Rectangle 27"/>
          <p:cNvSpPr>
            <a:spLocks noChangeArrowheads="1"/>
          </p:cNvSpPr>
          <p:nvPr/>
        </p:nvSpPr>
        <p:spPr bwMode="auto">
          <a:xfrm>
            <a:off x="304800" y="3733800"/>
            <a:ext cx="3660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i="1">
                <a:solidFill>
                  <a:srgbClr val="0000FF"/>
                </a:solidFill>
              </a:rPr>
              <a:t>x</a:t>
            </a:r>
            <a:r>
              <a:rPr lang="en-US" altLang="en-US" b="1">
                <a:solidFill>
                  <a:srgbClr val="0000FF"/>
                </a:solidFill>
              </a:rPr>
              <a:t>: An angle is acute.</a:t>
            </a:r>
          </a:p>
        </p:txBody>
      </p:sp>
      <p:sp>
        <p:nvSpPr>
          <p:cNvPr id="16412" name="Rectangle 28"/>
          <p:cNvSpPr>
            <a:spLocks noChangeArrowheads="1"/>
          </p:cNvSpPr>
          <p:nvPr/>
        </p:nvSpPr>
        <p:spPr bwMode="auto">
          <a:xfrm>
            <a:off x="304800" y="4194175"/>
            <a:ext cx="8610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i="1">
                <a:solidFill>
                  <a:srgbClr val="FF0000"/>
                </a:solidFill>
              </a:rPr>
              <a:t>y</a:t>
            </a:r>
            <a:r>
              <a:rPr lang="en-US" altLang="en-US" b="1">
                <a:solidFill>
                  <a:srgbClr val="FF0000"/>
                </a:solidFill>
              </a:rPr>
              <a:t>: An angle has a measure that is greater than 0</a:t>
            </a:r>
            <a:r>
              <a:rPr lang="en-US" altLang="en-US" b="1">
                <a:solidFill>
                  <a:srgbClr val="FF0000"/>
                </a:solidFill>
                <a:sym typeface="Symbol" pitchFamily="18" charset="2"/>
              </a:rPr>
              <a:t> and less than 90</a:t>
            </a:r>
            <a:r>
              <a:rPr lang="en-US" altLang="en-US" b="1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12294" name="Text Box 30"/>
          <p:cNvSpPr txBox="1">
            <a:spLocks noChangeArrowheads="1"/>
          </p:cNvSpPr>
          <p:nvPr/>
        </p:nvSpPr>
        <p:spPr bwMode="auto">
          <a:xfrm>
            <a:off x="304800" y="2514600"/>
            <a:ext cx="8305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An angle is acute iff its measure is greater than 0° and less than 90°.</a:t>
            </a:r>
          </a:p>
        </p:txBody>
      </p:sp>
      <p:sp>
        <p:nvSpPr>
          <p:cNvPr id="12295" name="Text Box 31"/>
          <p:cNvSpPr txBox="1">
            <a:spLocks noChangeArrowheads="1"/>
          </p:cNvSpPr>
          <p:nvPr/>
        </p:nvSpPr>
        <p:spPr bwMode="auto">
          <a:xfrm>
            <a:off x="304800" y="1616075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Write the conditional statement and converse within the biconditional.</a:t>
            </a:r>
            <a:endParaRPr lang="en-US" altLang="en-US">
              <a:latin typeface="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9940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10" grpId="0"/>
      <p:bldP spid="16411" grpId="0"/>
      <p:bldP spid="16412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1a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304800" y="4495800"/>
            <a:ext cx="815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Conditional: If </a:t>
            </a:r>
            <a:r>
              <a:rPr lang="en-US" altLang="en-US" b="1">
                <a:solidFill>
                  <a:srgbClr val="0000FF"/>
                </a:solidFill>
              </a:rPr>
              <a:t>an </a:t>
            </a:r>
            <a:r>
              <a:rPr lang="en-US" altLang="en-US" b="1">
                <a:solidFill>
                  <a:srgbClr val="0000FF"/>
                </a:solidFill>
                <a:sym typeface="Symbol" pitchFamily="18" charset="2"/>
              </a:rPr>
              <a:t>angle </a:t>
            </a:r>
            <a:r>
              <a:rPr lang="en-US" altLang="en-US" b="1">
                <a:solidFill>
                  <a:srgbClr val="0000FF"/>
                </a:solidFill>
              </a:rPr>
              <a:t>is acute</a:t>
            </a:r>
            <a:r>
              <a:rPr lang="en-US" altLang="en-US"/>
              <a:t>, then </a:t>
            </a:r>
            <a:r>
              <a:rPr lang="en-US" altLang="en-US" b="1">
                <a:solidFill>
                  <a:srgbClr val="FF0000"/>
                </a:solidFill>
              </a:rPr>
              <a:t>its measure is greater than 0° and less than 90°</a:t>
            </a:r>
            <a:r>
              <a:rPr lang="en-US" altLang="en-US"/>
              <a:t>. </a:t>
            </a:r>
          </a:p>
        </p:txBody>
      </p:sp>
      <p:sp>
        <p:nvSpPr>
          <p:cNvPr id="13316" name="Rectangle 6"/>
          <p:cNvSpPr>
            <a:spLocks noChangeArrowheads="1"/>
          </p:cNvSpPr>
          <p:nvPr/>
        </p:nvSpPr>
        <p:spPr bwMode="auto">
          <a:xfrm>
            <a:off x="304800" y="1536700"/>
            <a:ext cx="5710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Let </a:t>
            </a:r>
            <a:r>
              <a:rPr lang="en-US" altLang="en-US" b="1" i="1">
                <a:solidFill>
                  <a:srgbClr val="0000FF"/>
                </a:solidFill>
              </a:rPr>
              <a:t>x</a:t>
            </a:r>
            <a:r>
              <a:rPr lang="en-US" altLang="en-US"/>
              <a:t> and </a:t>
            </a:r>
            <a:r>
              <a:rPr lang="en-US" altLang="en-US" b="1" i="1">
                <a:solidFill>
                  <a:srgbClr val="FF0000"/>
                </a:solidFill>
              </a:rPr>
              <a:t>y</a:t>
            </a:r>
            <a:r>
              <a:rPr lang="en-US" altLang="en-US"/>
              <a:t> represent the following.</a:t>
            </a:r>
          </a:p>
        </p:txBody>
      </p:sp>
      <p:sp>
        <p:nvSpPr>
          <p:cNvPr id="13317" name="Rectangle 7"/>
          <p:cNvSpPr>
            <a:spLocks noChangeArrowheads="1"/>
          </p:cNvSpPr>
          <p:nvPr/>
        </p:nvSpPr>
        <p:spPr bwMode="auto">
          <a:xfrm>
            <a:off x="304800" y="1981200"/>
            <a:ext cx="3660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i="1">
                <a:solidFill>
                  <a:srgbClr val="0000FF"/>
                </a:solidFill>
              </a:rPr>
              <a:t>x</a:t>
            </a:r>
            <a:r>
              <a:rPr lang="en-US" altLang="en-US" b="1">
                <a:solidFill>
                  <a:srgbClr val="0000FF"/>
                </a:solidFill>
              </a:rPr>
              <a:t>: An angle is acute.</a:t>
            </a:r>
          </a:p>
        </p:txBody>
      </p:sp>
      <p:sp>
        <p:nvSpPr>
          <p:cNvPr id="13318" name="Rectangle 8"/>
          <p:cNvSpPr>
            <a:spLocks noChangeArrowheads="1"/>
          </p:cNvSpPr>
          <p:nvPr/>
        </p:nvSpPr>
        <p:spPr bwMode="auto">
          <a:xfrm>
            <a:off x="304800" y="2514600"/>
            <a:ext cx="8610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i="1">
                <a:solidFill>
                  <a:srgbClr val="FF0000"/>
                </a:solidFill>
              </a:rPr>
              <a:t>y</a:t>
            </a:r>
            <a:r>
              <a:rPr lang="en-US" altLang="en-US" b="1">
                <a:solidFill>
                  <a:srgbClr val="FF0000"/>
                </a:solidFill>
              </a:rPr>
              <a:t>: An angle has a measure that is greater than 0</a:t>
            </a:r>
            <a:r>
              <a:rPr lang="en-US" altLang="en-US" b="1">
                <a:solidFill>
                  <a:srgbClr val="FF0000"/>
                </a:solidFill>
                <a:sym typeface="Symbol" pitchFamily="18" charset="2"/>
              </a:rPr>
              <a:t> and less than 90</a:t>
            </a:r>
            <a:r>
              <a:rPr lang="en-US" altLang="en-US" b="1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59401" name="Rectangle 9"/>
          <p:cNvSpPr>
            <a:spLocks noChangeArrowheads="1"/>
          </p:cNvSpPr>
          <p:nvPr/>
        </p:nvSpPr>
        <p:spPr bwMode="auto">
          <a:xfrm>
            <a:off x="304800" y="3597275"/>
            <a:ext cx="8229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The two parts of the biconditional </a:t>
            </a:r>
            <a:r>
              <a:rPr lang="en-US" altLang="en-US" b="1" i="1">
                <a:solidFill>
                  <a:srgbClr val="0000FF"/>
                </a:solidFill>
              </a:rPr>
              <a:t>x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  <a:sym typeface="Symbol" pitchFamily="18" charset="2"/>
              </a:rPr>
              <a:t></a:t>
            </a:r>
            <a:r>
              <a:rPr lang="en-US" altLang="en-US"/>
              <a:t> </a:t>
            </a:r>
            <a:r>
              <a:rPr lang="en-US" altLang="en-US" b="1" i="1">
                <a:solidFill>
                  <a:srgbClr val="FF0000"/>
                </a:solidFill>
              </a:rPr>
              <a:t>y</a:t>
            </a:r>
            <a:r>
              <a:rPr lang="en-US" altLang="en-US"/>
              <a:t> are </a:t>
            </a:r>
            <a:r>
              <a:rPr lang="en-US" altLang="en-US" b="1" i="1">
                <a:solidFill>
                  <a:srgbClr val="0000FF"/>
                </a:solidFill>
              </a:rPr>
              <a:t>x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  <a:sym typeface="Symbol" pitchFamily="18" charset="2"/>
              </a:rPr>
              <a:t></a:t>
            </a:r>
            <a:r>
              <a:rPr lang="en-US" altLang="en-US"/>
              <a:t> </a:t>
            </a:r>
            <a:r>
              <a:rPr lang="en-US" altLang="en-US" b="1" i="1">
                <a:solidFill>
                  <a:srgbClr val="FF0000"/>
                </a:solidFill>
              </a:rPr>
              <a:t>y</a:t>
            </a:r>
            <a:r>
              <a:rPr lang="en-US" altLang="en-US"/>
              <a:t> and </a:t>
            </a:r>
            <a:r>
              <a:rPr lang="en-US" altLang="en-US" b="1" i="1">
                <a:solidFill>
                  <a:srgbClr val="FF0000"/>
                </a:solidFill>
              </a:rPr>
              <a:t>y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  <a:sym typeface="Symbol" pitchFamily="18" charset="2"/>
              </a:rPr>
              <a:t></a:t>
            </a:r>
            <a:r>
              <a:rPr lang="en-US" altLang="en-US"/>
              <a:t> </a:t>
            </a:r>
            <a:r>
              <a:rPr lang="en-US" altLang="en-US" b="1" i="1">
                <a:solidFill>
                  <a:srgbClr val="0000FF"/>
                </a:solidFill>
              </a:rPr>
              <a:t>x</a:t>
            </a:r>
            <a:r>
              <a:rPr lang="en-US" altLang="en-US"/>
              <a:t>.</a:t>
            </a:r>
          </a:p>
        </p:txBody>
      </p:sp>
      <p:sp>
        <p:nvSpPr>
          <p:cNvPr id="59402" name="Text Box 10"/>
          <p:cNvSpPr txBox="1">
            <a:spLocks noChangeArrowheads="1"/>
          </p:cNvSpPr>
          <p:nvPr/>
        </p:nvSpPr>
        <p:spPr bwMode="auto">
          <a:xfrm>
            <a:off x="304800" y="5349875"/>
            <a:ext cx="8763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Converse: If </a:t>
            </a:r>
            <a:r>
              <a:rPr lang="en-US" altLang="en-US" b="1">
                <a:solidFill>
                  <a:srgbClr val="FF0000"/>
                </a:solidFill>
              </a:rPr>
              <a:t>an </a:t>
            </a:r>
            <a:r>
              <a:rPr lang="en-US" altLang="en-US" b="1">
                <a:solidFill>
                  <a:srgbClr val="FF0000"/>
                </a:solidFill>
                <a:sym typeface="Symbol" pitchFamily="18" charset="2"/>
              </a:rPr>
              <a:t>angle</a:t>
            </a:r>
            <a:r>
              <a:rPr lang="en-US" altLang="en-US" b="1">
                <a:solidFill>
                  <a:srgbClr val="FF0000"/>
                </a:solidFill>
              </a:rPr>
              <a:t>’s measure is greater than 0° and less than 90°</a:t>
            </a:r>
            <a:r>
              <a:rPr lang="en-US" altLang="en-US"/>
              <a:t>, then </a:t>
            </a:r>
            <a:r>
              <a:rPr lang="en-US" altLang="en-US" b="1">
                <a:solidFill>
                  <a:srgbClr val="0000FF"/>
                </a:solidFill>
              </a:rPr>
              <a:t>the </a:t>
            </a:r>
            <a:r>
              <a:rPr lang="en-US" altLang="en-US" b="1">
                <a:solidFill>
                  <a:srgbClr val="0000FF"/>
                </a:solidFill>
                <a:sym typeface="Symbol" pitchFamily="18" charset="2"/>
              </a:rPr>
              <a:t>angle</a:t>
            </a:r>
            <a:r>
              <a:rPr lang="en-US" altLang="en-US" b="1">
                <a:solidFill>
                  <a:srgbClr val="0000FF"/>
                </a:solidFill>
              </a:rPr>
              <a:t> is acute.</a:t>
            </a:r>
          </a:p>
        </p:txBody>
      </p:sp>
    </p:spTree>
    <p:extLst>
      <p:ext uri="{BB962C8B-B14F-4D97-AF65-F5344CB8AC3E}">
        <p14:creationId xmlns:p14="http://schemas.microsoft.com/office/powerpoint/2010/main" val="4055693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9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7" grpId="0"/>
      <p:bldP spid="59401" grpId="0"/>
      <p:bldP spid="59402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1b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304800" y="2225675"/>
            <a:ext cx="8305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Cho is a member if and only if he has paid the $5 dues.</a:t>
            </a:r>
            <a:endParaRPr lang="en-US" altLang="en-US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04800" y="1371600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Write the conditional statement and converse within the biconditional.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271463" y="5181600"/>
            <a:ext cx="784860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/>
              <a:t>Conditional: If Cho is a member, then he has paid the $5 dues. </a:t>
            </a:r>
            <a:endParaRPr lang="en-US" altLang="en-US" sz="1800"/>
          </a:p>
        </p:txBody>
      </p:sp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304800" y="3048000"/>
            <a:ext cx="5710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Let </a:t>
            </a:r>
            <a:r>
              <a:rPr lang="en-US" altLang="en-US" b="1" i="1">
                <a:solidFill>
                  <a:srgbClr val="0000FF"/>
                </a:solidFill>
              </a:rPr>
              <a:t>x</a:t>
            </a:r>
            <a:r>
              <a:rPr lang="en-US" altLang="en-US"/>
              <a:t> and </a:t>
            </a:r>
            <a:r>
              <a:rPr lang="en-US" altLang="en-US" b="1" i="1">
                <a:solidFill>
                  <a:srgbClr val="FF0000"/>
                </a:solidFill>
              </a:rPr>
              <a:t>y</a:t>
            </a:r>
            <a:r>
              <a:rPr lang="en-US" altLang="en-US"/>
              <a:t> represent the following.</a:t>
            </a:r>
          </a:p>
        </p:txBody>
      </p:sp>
      <p:sp>
        <p:nvSpPr>
          <p:cNvPr id="35851" name="Rectangle 11"/>
          <p:cNvSpPr>
            <a:spLocks noChangeArrowheads="1"/>
          </p:cNvSpPr>
          <p:nvPr/>
        </p:nvSpPr>
        <p:spPr bwMode="auto">
          <a:xfrm>
            <a:off x="304800" y="3505200"/>
            <a:ext cx="35893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i="1">
                <a:solidFill>
                  <a:srgbClr val="0000FF"/>
                </a:solidFill>
              </a:rPr>
              <a:t>x</a:t>
            </a:r>
            <a:r>
              <a:rPr lang="en-US" altLang="en-US" b="1">
                <a:solidFill>
                  <a:srgbClr val="0000FF"/>
                </a:solidFill>
              </a:rPr>
              <a:t>: Cho is a member.</a:t>
            </a:r>
          </a:p>
        </p:txBody>
      </p:sp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304800" y="3965575"/>
            <a:ext cx="861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i="1">
                <a:solidFill>
                  <a:srgbClr val="FF0000"/>
                </a:solidFill>
              </a:rPr>
              <a:t>y</a:t>
            </a:r>
            <a:r>
              <a:rPr lang="en-US" altLang="en-US" b="1">
                <a:solidFill>
                  <a:srgbClr val="FF0000"/>
                </a:solidFill>
              </a:rPr>
              <a:t>: Cho has paid his $5 dues.</a:t>
            </a:r>
          </a:p>
        </p:txBody>
      </p:sp>
      <p:sp>
        <p:nvSpPr>
          <p:cNvPr id="35853" name="Rectangle 13"/>
          <p:cNvSpPr>
            <a:spLocks noChangeArrowheads="1"/>
          </p:cNvSpPr>
          <p:nvPr/>
        </p:nvSpPr>
        <p:spPr bwMode="auto">
          <a:xfrm>
            <a:off x="282575" y="4479925"/>
            <a:ext cx="822960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en-US" altLang="en-US"/>
              <a:t>The two parts of the biconditional </a:t>
            </a:r>
            <a:r>
              <a:rPr lang="en-US" altLang="en-US" b="1" i="1">
                <a:solidFill>
                  <a:srgbClr val="0000FF"/>
                </a:solidFill>
              </a:rPr>
              <a:t>x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  <a:sym typeface="Symbol" pitchFamily="18" charset="2"/>
              </a:rPr>
              <a:t></a:t>
            </a:r>
            <a:r>
              <a:rPr lang="en-US" altLang="en-US"/>
              <a:t> </a:t>
            </a:r>
            <a:r>
              <a:rPr lang="en-US" altLang="en-US" b="1" i="1">
                <a:solidFill>
                  <a:srgbClr val="FF0000"/>
                </a:solidFill>
              </a:rPr>
              <a:t>y</a:t>
            </a:r>
            <a:r>
              <a:rPr lang="en-US" altLang="en-US"/>
              <a:t> are </a:t>
            </a:r>
            <a:r>
              <a:rPr lang="en-US" altLang="en-US" b="1" i="1">
                <a:solidFill>
                  <a:srgbClr val="0000FF"/>
                </a:solidFill>
              </a:rPr>
              <a:t>x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  <a:sym typeface="Symbol" pitchFamily="18" charset="2"/>
              </a:rPr>
              <a:t></a:t>
            </a:r>
            <a:r>
              <a:rPr lang="en-US" altLang="en-US"/>
              <a:t> </a:t>
            </a:r>
            <a:r>
              <a:rPr lang="en-US" altLang="en-US" b="1" i="1">
                <a:solidFill>
                  <a:srgbClr val="FF0000"/>
                </a:solidFill>
              </a:rPr>
              <a:t>y</a:t>
            </a:r>
            <a:r>
              <a:rPr lang="en-US" altLang="en-US"/>
              <a:t> and </a:t>
            </a:r>
            <a:r>
              <a:rPr lang="en-US" altLang="en-US" b="1" i="1">
                <a:solidFill>
                  <a:srgbClr val="FF0000"/>
                </a:solidFill>
              </a:rPr>
              <a:t>y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  <a:sym typeface="Symbol" pitchFamily="18" charset="2"/>
              </a:rPr>
              <a:t></a:t>
            </a:r>
            <a:r>
              <a:rPr lang="en-US" altLang="en-US"/>
              <a:t> </a:t>
            </a:r>
            <a:r>
              <a:rPr lang="en-US" altLang="en-US" b="1" i="1">
                <a:solidFill>
                  <a:srgbClr val="0000FF"/>
                </a:solidFill>
              </a:rPr>
              <a:t>x</a:t>
            </a:r>
            <a:r>
              <a:rPr lang="en-US" altLang="en-US"/>
              <a:t>.</a:t>
            </a:r>
          </a:p>
        </p:txBody>
      </p:sp>
      <p:sp>
        <p:nvSpPr>
          <p:cNvPr id="35854" name="Text Box 14"/>
          <p:cNvSpPr txBox="1">
            <a:spLocks noChangeArrowheads="1"/>
          </p:cNvSpPr>
          <p:nvPr/>
        </p:nvSpPr>
        <p:spPr bwMode="auto">
          <a:xfrm>
            <a:off x="271463" y="5895975"/>
            <a:ext cx="868680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/>
              <a:t>Converse: If Cho has paid the $5 dues, then he is a member.</a:t>
            </a:r>
          </a:p>
        </p:txBody>
      </p:sp>
    </p:spTree>
    <p:extLst>
      <p:ext uri="{BB962C8B-B14F-4D97-AF65-F5344CB8AC3E}">
        <p14:creationId xmlns:p14="http://schemas.microsoft.com/office/powerpoint/2010/main" val="40350171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6" grpId="0"/>
      <p:bldP spid="35850" grpId="0"/>
      <p:bldP spid="35851" grpId="0"/>
      <p:bldP spid="35852" grpId="0"/>
      <p:bldP spid="35853" grpId="0"/>
      <p:bldP spid="35854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304800" y="1828800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For each conditional, write the converse and a biconditional statement.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2: Identifying the Conditionals within a Biconditional Statement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04800" y="2682875"/>
            <a:ext cx="853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A.  If 5</a:t>
            </a:r>
            <a:r>
              <a:rPr lang="en-US" altLang="en-US" b="1" i="1"/>
              <a:t>x</a:t>
            </a:r>
            <a:r>
              <a:rPr lang="en-US" altLang="en-US" b="1"/>
              <a:t> – 8 = 37, then </a:t>
            </a:r>
            <a:r>
              <a:rPr lang="en-US" altLang="en-US" b="1" i="1"/>
              <a:t>x</a:t>
            </a:r>
            <a:r>
              <a:rPr lang="en-US" altLang="en-US" b="1"/>
              <a:t> = 9.</a:t>
            </a:r>
          </a:p>
        </p:txBody>
      </p:sp>
      <p:sp>
        <p:nvSpPr>
          <p:cNvPr id="36879" name="Rectangle 15"/>
          <p:cNvSpPr>
            <a:spLocks noChangeArrowheads="1"/>
          </p:cNvSpPr>
          <p:nvPr/>
        </p:nvSpPr>
        <p:spPr bwMode="auto">
          <a:xfrm>
            <a:off x="838200" y="3124200"/>
            <a:ext cx="746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ts val="300"/>
              </a:spcAft>
            </a:pPr>
            <a:r>
              <a:rPr lang="en-US" altLang="en-US"/>
              <a:t>Converse: If </a:t>
            </a:r>
            <a:r>
              <a:rPr lang="en-US" altLang="en-US" i="1"/>
              <a:t>x</a:t>
            </a:r>
            <a:r>
              <a:rPr lang="en-US" altLang="en-US"/>
              <a:t> = 9, then 5</a:t>
            </a:r>
            <a:r>
              <a:rPr lang="en-US" altLang="en-US" i="1"/>
              <a:t>x</a:t>
            </a:r>
            <a:r>
              <a:rPr lang="en-US" altLang="en-US"/>
              <a:t> – 8 = 37.</a:t>
            </a:r>
          </a:p>
        </p:txBody>
      </p:sp>
      <p:sp>
        <p:nvSpPr>
          <p:cNvPr id="15366" name="Text Box 17"/>
          <p:cNvSpPr txBox="1">
            <a:spLocks noChangeArrowheads="1"/>
          </p:cNvSpPr>
          <p:nvPr/>
        </p:nvSpPr>
        <p:spPr bwMode="auto">
          <a:xfrm>
            <a:off x="304800" y="4033838"/>
            <a:ext cx="8458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3550" indent="-4635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B. If two angles have the same measure, then they are congruent.</a:t>
            </a:r>
          </a:p>
        </p:txBody>
      </p:sp>
      <p:sp>
        <p:nvSpPr>
          <p:cNvPr id="36882" name="Rectangle 18"/>
          <p:cNvSpPr>
            <a:spLocks noChangeArrowheads="1"/>
          </p:cNvSpPr>
          <p:nvPr/>
        </p:nvSpPr>
        <p:spPr bwMode="auto">
          <a:xfrm>
            <a:off x="762000" y="4800600"/>
            <a:ext cx="8382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ts val="300"/>
              </a:spcAft>
            </a:pPr>
            <a:r>
              <a:rPr lang="en-US" altLang="en-US"/>
              <a:t>Converse: If two angles are congruent, then they have the same measure. </a:t>
            </a:r>
          </a:p>
        </p:txBody>
      </p:sp>
      <p:sp>
        <p:nvSpPr>
          <p:cNvPr id="36883" name="Text Box 19"/>
          <p:cNvSpPr txBox="1">
            <a:spLocks noChangeArrowheads="1"/>
          </p:cNvSpPr>
          <p:nvPr/>
        </p:nvSpPr>
        <p:spPr bwMode="auto">
          <a:xfrm>
            <a:off x="838200" y="3581400"/>
            <a:ext cx="754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Biconditional: 5</a:t>
            </a:r>
            <a:r>
              <a:rPr lang="en-US" altLang="en-US" i="1"/>
              <a:t>x</a:t>
            </a:r>
            <a:r>
              <a:rPr lang="en-US" altLang="en-US"/>
              <a:t> – 8 = 37 if and only if </a:t>
            </a:r>
            <a:r>
              <a:rPr lang="en-US" altLang="en-US" i="1"/>
              <a:t>x</a:t>
            </a:r>
            <a:r>
              <a:rPr lang="en-US" altLang="en-US"/>
              <a:t> = 9.</a:t>
            </a:r>
          </a:p>
        </p:txBody>
      </p:sp>
      <p:sp>
        <p:nvSpPr>
          <p:cNvPr id="36884" name="Text Box 20"/>
          <p:cNvSpPr txBox="1">
            <a:spLocks noChangeArrowheads="1"/>
          </p:cNvSpPr>
          <p:nvPr/>
        </p:nvSpPr>
        <p:spPr bwMode="auto">
          <a:xfrm>
            <a:off x="762000" y="5654675"/>
            <a:ext cx="8686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ts val="300"/>
              </a:spcAft>
            </a:pPr>
            <a:r>
              <a:rPr lang="en-US" altLang="en-US"/>
              <a:t>Biconditional: Two angles have the same measure if and only if they are congruent.</a:t>
            </a:r>
          </a:p>
        </p:txBody>
      </p:sp>
    </p:spTree>
    <p:extLst>
      <p:ext uri="{BB962C8B-B14F-4D97-AF65-F5344CB8AC3E}">
        <p14:creationId xmlns:p14="http://schemas.microsoft.com/office/powerpoint/2010/main" val="17133291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6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6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6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9" grpId="0"/>
      <p:bldP spid="36882" grpId="0"/>
      <p:bldP spid="36883" grpId="0"/>
      <p:bldP spid="36884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2a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304800" y="2682875"/>
            <a:ext cx="7620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63182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63182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63182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63182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63182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182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182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182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182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If the date is July 4th, then it is Independence Day.</a:t>
            </a:r>
            <a:endParaRPr lang="en-US" altLang="en-US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304800" y="1828800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For the conditional, write the converse and a biconditional statement.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304800" y="3581400"/>
            <a:ext cx="7848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Converse: If it is Independence Day, then the date is July 4th.</a:t>
            </a:r>
          </a:p>
        </p:txBody>
      </p:sp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304800" y="4495800"/>
            <a:ext cx="7848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Biconditional: It is July 4th if and only if it is Independence Day.</a:t>
            </a:r>
          </a:p>
        </p:txBody>
      </p:sp>
    </p:spTree>
    <p:extLst>
      <p:ext uri="{BB962C8B-B14F-4D97-AF65-F5344CB8AC3E}">
        <p14:creationId xmlns:p14="http://schemas.microsoft.com/office/powerpoint/2010/main" val="23395948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3" grpId="0"/>
      <p:bldP spid="37896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2b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304800" y="1828800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For the conditional, write the converse and a biconditional statement.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17412" name="Text Box 6"/>
          <p:cNvSpPr txBox="1">
            <a:spLocks noChangeArrowheads="1"/>
          </p:cNvSpPr>
          <p:nvPr/>
        </p:nvSpPr>
        <p:spPr bwMode="auto">
          <a:xfrm>
            <a:off x="304800" y="2743200"/>
            <a:ext cx="8305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If points lie on the same line, then they are collinear.</a:t>
            </a:r>
            <a:endParaRPr lang="en-US" altLang="en-US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0423" name="Text Box 7"/>
          <p:cNvSpPr txBox="1">
            <a:spLocks noChangeArrowheads="1"/>
          </p:cNvSpPr>
          <p:nvPr/>
        </p:nvSpPr>
        <p:spPr bwMode="auto">
          <a:xfrm>
            <a:off x="304800" y="3673475"/>
            <a:ext cx="7848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Converse: If points are collinear, then they lie on the same line. </a:t>
            </a:r>
            <a:endParaRPr lang="en-US" altLang="en-US" sz="1800"/>
          </a:p>
        </p:txBody>
      </p:sp>
      <p:sp>
        <p:nvSpPr>
          <p:cNvPr id="60424" name="Text Box 8"/>
          <p:cNvSpPr txBox="1">
            <a:spLocks noChangeArrowheads="1"/>
          </p:cNvSpPr>
          <p:nvPr/>
        </p:nvSpPr>
        <p:spPr bwMode="auto">
          <a:xfrm>
            <a:off x="304800" y="4648200"/>
            <a:ext cx="7848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Biconditional: Points lie on the same line if and only if they are collinear.</a:t>
            </a: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24448971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0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0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3" grpId="0"/>
      <p:bldP spid="60424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609600" y="1752600"/>
            <a:ext cx="8001000" cy="222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For a biconditional statement to be true, both the conditional statement and its converse must be true. If either the conditional or the converse is false, then the biconditional statement is false.</a:t>
            </a:r>
          </a:p>
        </p:txBody>
      </p:sp>
    </p:spTree>
    <p:extLst>
      <p:ext uri="{BB962C8B-B14F-4D97-AF65-F5344CB8AC3E}">
        <p14:creationId xmlns:p14="http://schemas.microsoft.com/office/powerpoint/2010/main" val="4232931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304800" y="1828800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Determine if the biconditional is true. If false, give a counterexample.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3A: Analyzing the Truth Value of a Biconditional Statement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304800" y="2682875"/>
            <a:ext cx="8610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A rectangle has side lengths of 12 cm and 25 cm if and only if its area is 300 cm</a:t>
            </a:r>
            <a:r>
              <a:rPr lang="en-US" altLang="en-US" b="1" baseline="30000"/>
              <a:t>2</a:t>
            </a:r>
            <a:r>
              <a:rPr lang="en-US" altLang="en-US" b="1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63865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37" name="Text Box 49"/>
          <p:cNvSpPr txBox="1">
            <a:spLocks noChangeArrowheads="1"/>
          </p:cNvSpPr>
          <p:nvPr/>
        </p:nvSpPr>
        <p:spPr bwMode="auto">
          <a:xfrm>
            <a:off x="685800" y="4648200"/>
            <a:ext cx="8229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By phrasing a conjecture as an if-then statement, you can quickly identify its hypothesis and conclusion.</a:t>
            </a:r>
          </a:p>
        </p:txBody>
      </p:sp>
      <p:pic>
        <p:nvPicPr>
          <p:cNvPr id="6147" name="Picture 5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295400"/>
            <a:ext cx="7477125" cy="292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37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3A: Analyzing the Truth Value of a Biconditional Statement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228600" y="1981200"/>
            <a:ext cx="5867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Conditional: If a rectangle has side lengths of 12 cm and 25 cm, then its area is 300 cm</a:t>
            </a:r>
            <a:r>
              <a:rPr lang="en-US" altLang="en-US" baseline="30000"/>
              <a:t>2</a:t>
            </a:r>
            <a:r>
              <a:rPr lang="en-US" altLang="en-US"/>
              <a:t>.</a:t>
            </a:r>
          </a:p>
        </p:txBody>
      </p:sp>
      <p:sp>
        <p:nvSpPr>
          <p:cNvPr id="57350" name="Rectangle 6"/>
          <p:cNvSpPr>
            <a:spLocks noChangeArrowheads="1"/>
          </p:cNvSpPr>
          <p:nvPr/>
        </p:nvSpPr>
        <p:spPr bwMode="auto">
          <a:xfrm>
            <a:off x="228600" y="3352800"/>
            <a:ext cx="5638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Converse: If a rectangle’s area is 300 cm</a:t>
            </a:r>
            <a:r>
              <a:rPr lang="en-US" altLang="en-US" baseline="30000"/>
              <a:t>2</a:t>
            </a:r>
            <a:r>
              <a:rPr lang="en-US" altLang="en-US"/>
              <a:t>, then it has side lengths of 12 cm and 25 cm.</a:t>
            </a:r>
          </a:p>
        </p:txBody>
      </p:sp>
      <p:sp>
        <p:nvSpPr>
          <p:cNvPr id="57351" name="Rectangle 7"/>
          <p:cNvSpPr>
            <a:spLocks noChangeArrowheads="1"/>
          </p:cNvSpPr>
          <p:nvPr/>
        </p:nvSpPr>
        <p:spPr bwMode="auto">
          <a:xfrm>
            <a:off x="6019800" y="1981200"/>
            <a:ext cx="2743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The conditional is true.</a:t>
            </a:r>
          </a:p>
        </p:txBody>
      </p:sp>
      <p:sp>
        <p:nvSpPr>
          <p:cNvPr id="57352" name="Rectangle 8"/>
          <p:cNvSpPr>
            <a:spLocks noChangeArrowheads="1"/>
          </p:cNvSpPr>
          <p:nvPr/>
        </p:nvSpPr>
        <p:spPr bwMode="auto">
          <a:xfrm>
            <a:off x="6018213" y="3368675"/>
            <a:ext cx="243998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ts val="300"/>
              </a:spcBef>
              <a:spcAft>
                <a:spcPts val="300"/>
              </a:spcAft>
            </a:pPr>
            <a:r>
              <a:rPr lang="en-US" altLang="en-US" i="1">
                <a:solidFill>
                  <a:srgbClr val="3366FF"/>
                </a:solidFill>
              </a:rPr>
              <a:t>The converse is false.</a:t>
            </a:r>
          </a:p>
        </p:txBody>
      </p:sp>
      <p:sp>
        <p:nvSpPr>
          <p:cNvPr id="57353" name="Rectangle 9"/>
          <p:cNvSpPr>
            <a:spLocks noChangeArrowheads="1"/>
          </p:cNvSpPr>
          <p:nvPr/>
        </p:nvSpPr>
        <p:spPr bwMode="auto">
          <a:xfrm>
            <a:off x="304800" y="4800600"/>
            <a:ext cx="7467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ts val="300"/>
              </a:spcBef>
              <a:spcAft>
                <a:spcPts val="300"/>
              </a:spcAft>
            </a:pPr>
            <a:r>
              <a:rPr lang="en-US" altLang="en-US"/>
              <a:t>If a rectangle’s area is 300 cm</a:t>
            </a:r>
            <a:r>
              <a:rPr lang="en-US" altLang="en-US" baseline="30000"/>
              <a:t>2</a:t>
            </a:r>
            <a:r>
              <a:rPr lang="en-US" altLang="en-US"/>
              <a:t>, it could have side lengths of 10 cm and 30 cm. Because the converse is false, the biconditional is false.</a:t>
            </a:r>
          </a:p>
        </p:txBody>
      </p:sp>
    </p:spTree>
    <p:extLst>
      <p:ext uri="{BB962C8B-B14F-4D97-AF65-F5344CB8AC3E}">
        <p14:creationId xmlns:p14="http://schemas.microsoft.com/office/powerpoint/2010/main" val="505386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7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9" grpId="0"/>
      <p:bldP spid="57350" grpId="0"/>
      <p:bldP spid="57351" grpId="0"/>
      <p:bldP spid="57352" grpId="0"/>
      <p:bldP spid="57353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304800" y="1828800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Determine if the biconditional is true. If false, give a counterexample.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3B: Analyzing the Truth Value of a Biconditional Statement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304800" y="2682875"/>
            <a:ext cx="845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A natural number </a:t>
            </a:r>
            <a:r>
              <a:rPr lang="en-US" altLang="en-US" b="1" i="1"/>
              <a:t>n</a:t>
            </a:r>
            <a:r>
              <a:rPr lang="en-US" altLang="en-US" b="1"/>
              <a:t> is odd </a:t>
            </a:r>
            <a:r>
              <a:rPr lang="en-US" altLang="en-US" sz="28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</a:t>
            </a:r>
            <a:r>
              <a:rPr lang="en-US" altLang="en-US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altLang="en-US" b="1" i="1">
                <a:ea typeface="Arial Unicode MS" pitchFamily="34" charset="-128"/>
                <a:cs typeface="Arial Unicode MS" pitchFamily="34" charset="-128"/>
              </a:rPr>
              <a:t>n</a:t>
            </a:r>
            <a:r>
              <a:rPr lang="en-US" altLang="en-US" b="1" baseline="30000">
                <a:ea typeface="Arial Unicode MS" pitchFamily="34" charset="-128"/>
                <a:cs typeface="Arial Unicode MS" pitchFamily="34" charset="-128"/>
              </a:rPr>
              <a:t>2</a:t>
            </a:r>
            <a:r>
              <a:rPr lang="en-US" altLang="en-US" b="1">
                <a:ea typeface="Arial Unicode MS" pitchFamily="34" charset="-128"/>
                <a:cs typeface="Arial Unicode MS" pitchFamily="34" charset="-128"/>
              </a:rPr>
              <a:t> is odd.</a:t>
            </a:r>
            <a:endParaRPr lang="en-US" altLang="en-US" b="1"/>
          </a:p>
        </p:txBody>
      </p:sp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306388" y="3276600"/>
            <a:ext cx="5410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Conditional: If a natural number </a:t>
            </a:r>
            <a:r>
              <a:rPr lang="en-US" altLang="en-US" i="1"/>
              <a:t>n</a:t>
            </a:r>
            <a:r>
              <a:rPr lang="en-US" altLang="en-US"/>
              <a:t> is odd, then </a:t>
            </a:r>
            <a:r>
              <a:rPr lang="en-US" altLang="en-US" i="1"/>
              <a:t>n</a:t>
            </a:r>
            <a:r>
              <a:rPr lang="en-US" altLang="en-US" baseline="30000"/>
              <a:t>2</a:t>
            </a:r>
            <a:r>
              <a:rPr lang="en-US" altLang="en-US"/>
              <a:t> is odd.</a:t>
            </a:r>
          </a:p>
        </p:txBody>
      </p:sp>
      <p:sp>
        <p:nvSpPr>
          <p:cNvPr id="56326" name="Rectangle 6"/>
          <p:cNvSpPr>
            <a:spLocks noChangeArrowheads="1"/>
          </p:cNvSpPr>
          <p:nvPr/>
        </p:nvSpPr>
        <p:spPr bwMode="auto">
          <a:xfrm>
            <a:off x="5461000" y="3276600"/>
            <a:ext cx="30749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The conditional is true.</a:t>
            </a:r>
          </a:p>
        </p:txBody>
      </p:sp>
      <p:sp>
        <p:nvSpPr>
          <p:cNvPr id="56327" name="Rectangle 7"/>
          <p:cNvSpPr>
            <a:spLocks noChangeArrowheads="1"/>
          </p:cNvSpPr>
          <p:nvPr/>
        </p:nvSpPr>
        <p:spPr bwMode="auto">
          <a:xfrm>
            <a:off x="304800" y="4191000"/>
            <a:ext cx="4954588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Converse: If the square </a:t>
            </a:r>
            <a:r>
              <a:rPr lang="en-US" altLang="en-US" i="1"/>
              <a:t>n</a:t>
            </a:r>
            <a:r>
              <a:rPr lang="en-US" altLang="en-US" baseline="30000"/>
              <a:t>2</a:t>
            </a:r>
            <a:r>
              <a:rPr lang="en-US" altLang="en-US"/>
              <a:t> of a natural number is odd, then </a:t>
            </a:r>
            <a:r>
              <a:rPr lang="en-US" altLang="en-US" i="1"/>
              <a:t>n</a:t>
            </a:r>
            <a:r>
              <a:rPr lang="en-US" altLang="en-US"/>
              <a:t> is odd.</a:t>
            </a:r>
          </a:p>
        </p:txBody>
      </p:sp>
      <p:sp>
        <p:nvSpPr>
          <p:cNvPr id="56328" name="Rectangle 8"/>
          <p:cNvSpPr>
            <a:spLocks noChangeArrowheads="1"/>
          </p:cNvSpPr>
          <p:nvPr/>
        </p:nvSpPr>
        <p:spPr bwMode="auto">
          <a:xfrm>
            <a:off x="5411788" y="4267200"/>
            <a:ext cx="34178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The converse is true.</a:t>
            </a:r>
          </a:p>
        </p:txBody>
      </p:sp>
      <p:sp>
        <p:nvSpPr>
          <p:cNvPr id="56329" name="Rectangle 9"/>
          <p:cNvSpPr>
            <a:spLocks noChangeArrowheads="1"/>
          </p:cNvSpPr>
          <p:nvPr/>
        </p:nvSpPr>
        <p:spPr bwMode="auto">
          <a:xfrm>
            <a:off x="306388" y="5502275"/>
            <a:ext cx="61182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ts val="300"/>
              </a:spcBef>
              <a:spcAft>
                <a:spcPts val="300"/>
              </a:spcAft>
            </a:pPr>
            <a:r>
              <a:rPr lang="en-US" altLang="en-US"/>
              <a:t>Since the conditional and its converse are true, the biconditional is true.</a:t>
            </a:r>
          </a:p>
        </p:txBody>
      </p:sp>
    </p:spTree>
    <p:extLst>
      <p:ext uri="{BB962C8B-B14F-4D97-AF65-F5344CB8AC3E}">
        <p14:creationId xmlns:p14="http://schemas.microsoft.com/office/powerpoint/2010/main" val="36535792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6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5" grpId="0"/>
      <p:bldP spid="56326" grpId="0"/>
      <p:bldP spid="56327" grpId="0"/>
      <p:bldP spid="56328" grpId="0"/>
      <p:bldP spid="56329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3a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304800" y="2454275"/>
            <a:ext cx="830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An angle is a right angle iff its measure is 90°.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304800" y="1524000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Determine if the biconditional is true. If false, give a counterexample.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48135" name="Rectangle 7"/>
          <p:cNvSpPr>
            <a:spLocks noChangeArrowheads="1"/>
          </p:cNvSpPr>
          <p:nvPr/>
        </p:nvSpPr>
        <p:spPr bwMode="auto">
          <a:xfrm>
            <a:off x="306388" y="3048000"/>
            <a:ext cx="5410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Conditional: If an angle is a right angle, then its measure is 90°.</a:t>
            </a:r>
          </a:p>
        </p:txBody>
      </p:sp>
      <p:sp>
        <p:nvSpPr>
          <p:cNvPr id="48136" name="Rectangle 8"/>
          <p:cNvSpPr>
            <a:spLocks noChangeArrowheads="1"/>
          </p:cNvSpPr>
          <p:nvPr/>
        </p:nvSpPr>
        <p:spPr bwMode="auto">
          <a:xfrm>
            <a:off x="5699125" y="3048000"/>
            <a:ext cx="30749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The conditional is true.</a:t>
            </a:r>
          </a:p>
        </p:txBody>
      </p:sp>
      <p:sp>
        <p:nvSpPr>
          <p:cNvPr id="48137" name="Rectangle 9"/>
          <p:cNvSpPr>
            <a:spLocks noChangeArrowheads="1"/>
          </p:cNvSpPr>
          <p:nvPr/>
        </p:nvSpPr>
        <p:spPr bwMode="auto">
          <a:xfrm>
            <a:off x="304800" y="3962400"/>
            <a:ext cx="4954588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Converse: If the measure of an angle is 90°, then it is a right angle.</a:t>
            </a:r>
          </a:p>
        </p:txBody>
      </p:sp>
      <p:sp>
        <p:nvSpPr>
          <p:cNvPr id="48138" name="Rectangle 10"/>
          <p:cNvSpPr>
            <a:spLocks noChangeArrowheads="1"/>
          </p:cNvSpPr>
          <p:nvPr/>
        </p:nvSpPr>
        <p:spPr bwMode="auto">
          <a:xfrm>
            <a:off x="5649913" y="4038600"/>
            <a:ext cx="34178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The converse is true.</a:t>
            </a: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306388" y="5273675"/>
            <a:ext cx="61182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ts val="300"/>
              </a:spcBef>
              <a:spcAft>
                <a:spcPts val="300"/>
              </a:spcAft>
            </a:pPr>
            <a:r>
              <a:rPr lang="en-US" altLang="en-US"/>
              <a:t>Since the conditional and its converse are true, the biconditional is true.</a:t>
            </a:r>
          </a:p>
        </p:txBody>
      </p:sp>
    </p:spTree>
    <p:extLst>
      <p:ext uri="{BB962C8B-B14F-4D97-AF65-F5344CB8AC3E}">
        <p14:creationId xmlns:p14="http://schemas.microsoft.com/office/powerpoint/2010/main" val="37314515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8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8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5" grpId="0"/>
      <p:bldP spid="48136" grpId="0"/>
      <p:bldP spid="48137" grpId="0"/>
      <p:bldP spid="48138" grpId="0"/>
      <p:bldP spid="48139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3b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304800" y="2682875"/>
            <a:ext cx="830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i="1"/>
              <a:t>y</a:t>
            </a:r>
            <a:r>
              <a:rPr lang="en-US" altLang="en-US" b="1"/>
              <a:t> = –5 </a:t>
            </a:r>
            <a:r>
              <a:rPr lang="en-US" altLang="en-US" sz="28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Symbol" pitchFamily="18" charset="2"/>
              </a:rPr>
              <a:t></a:t>
            </a:r>
            <a:r>
              <a:rPr lang="en-US" altLang="en-US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altLang="en-US" b="1" i="1">
                <a:ea typeface="Arial Unicode MS" pitchFamily="34" charset="-128"/>
                <a:cs typeface="Arial Unicode MS" pitchFamily="34" charset="-128"/>
              </a:rPr>
              <a:t>y</a:t>
            </a:r>
            <a:r>
              <a:rPr lang="en-US" altLang="en-US" b="1" baseline="30000">
                <a:ea typeface="Arial Unicode MS" pitchFamily="34" charset="-128"/>
                <a:cs typeface="Arial Unicode MS" pitchFamily="34" charset="-128"/>
              </a:rPr>
              <a:t>2</a:t>
            </a:r>
            <a:r>
              <a:rPr lang="en-US" altLang="en-US" b="1">
                <a:ea typeface="Arial Unicode MS" pitchFamily="34" charset="-128"/>
                <a:cs typeface="Arial Unicode MS" pitchFamily="34" charset="-128"/>
              </a:rPr>
              <a:t> = 25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304800" y="1752600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Determine if the biconditional is true. If false, give a counterexample.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62469" name="Rectangle 5"/>
          <p:cNvSpPr>
            <a:spLocks noChangeArrowheads="1"/>
          </p:cNvSpPr>
          <p:nvPr/>
        </p:nvSpPr>
        <p:spPr bwMode="auto">
          <a:xfrm>
            <a:off x="306388" y="3276600"/>
            <a:ext cx="457041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Conditional: If </a:t>
            </a:r>
            <a:r>
              <a:rPr lang="en-US" altLang="en-US" i="1"/>
              <a:t>y</a:t>
            </a:r>
            <a:r>
              <a:rPr lang="en-US" altLang="en-US"/>
              <a:t> = –5, then </a:t>
            </a:r>
            <a:r>
              <a:rPr lang="en-US" altLang="en-US" i="1">
                <a:ea typeface="Arial Unicode MS" pitchFamily="34" charset="-128"/>
                <a:cs typeface="Arial Unicode MS" pitchFamily="34" charset="-128"/>
              </a:rPr>
              <a:t>y</a:t>
            </a:r>
            <a:r>
              <a:rPr lang="en-US" altLang="en-US" baseline="30000">
                <a:ea typeface="Arial Unicode MS" pitchFamily="34" charset="-128"/>
                <a:cs typeface="Arial Unicode MS" pitchFamily="34" charset="-128"/>
              </a:rPr>
              <a:t>2</a:t>
            </a:r>
            <a:r>
              <a:rPr lang="en-US" altLang="en-US">
                <a:ea typeface="Arial Unicode MS" pitchFamily="34" charset="-128"/>
                <a:cs typeface="Arial Unicode MS" pitchFamily="34" charset="-128"/>
              </a:rPr>
              <a:t> = 25.</a:t>
            </a:r>
          </a:p>
        </p:txBody>
      </p:sp>
      <p:sp>
        <p:nvSpPr>
          <p:cNvPr id="62470" name="Rectangle 6"/>
          <p:cNvSpPr>
            <a:spLocks noChangeArrowheads="1"/>
          </p:cNvSpPr>
          <p:nvPr/>
        </p:nvSpPr>
        <p:spPr bwMode="auto">
          <a:xfrm>
            <a:off x="5699125" y="3276600"/>
            <a:ext cx="30749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The conditional is true.</a:t>
            </a:r>
          </a:p>
        </p:txBody>
      </p:sp>
      <p:sp>
        <p:nvSpPr>
          <p:cNvPr id="62471" name="Rectangle 7"/>
          <p:cNvSpPr>
            <a:spLocks noChangeArrowheads="1"/>
          </p:cNvSpPr>
          <p:nvPr/>
        </p:nvSpPr>
        <p:spPr bwMode="auto">
          <a:xfrm>
            <a:off x="304800" y="4191000"/>
            <a:ext cx="49545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Converse: If </a:t>
            </a:r>
            <a:r>
              <a:rPr lang="en-US" altLang="en-US" i="1">
                <a:ea typeface="Arial Unicode MS" pitchFamily="34" charset="-128"/>
                <a:cs typeface="Arial Unicode MS" pitchFamily="34" charset="-128"/>
              </a:rPr>
              <a:t>y</a:t>
            </a:r>
            <a:r>
              <a:rPr lang="en-US" altLang="en-US" baseline="30000">
                <a:ea typeface="Arial Unicode MS" pitchFamily="34" charset="-128"/>
                <a:cs typeface="Arial Unicode MS" pitchFamily="34" charset="-128"/>
              </a:rPr>
              <a:t>2</a:t>
            </a:r>
            <a:r>
              <a:rPr lang="en-US" altLang="en-US">
                <a:ea typeface="Arial Unicode MS" pitchFamily="34" charset="-128"/>
                <a:cs typeface="Arial Unicode MS" pitchFamily="34" charset="-128"/>
              </a:rPr>
              <a:t> = 25, then </a:t>
            </a:r>
          </a:p>
          <a:p>
            <a:pPr eaLnBrk="1" hangingPunct="1"/>
            <a:r>
              <a:rPr lang="en-US" altLang="en-US" i="1">
                <a:ea typeface="Arial Unicode MS" pitchFamily="34" charset="-128"/>
                <a:cs typeface="Arial Unicode MS" pitchFamily="34" charset="-128"/>
              </a:rPr>
              <a:t>y</a:t>
            </a:r>
            <a:r>
              <a:rPr lang="en-US" altLang="en-US">
                <a:ea typeface="Arial Unicode MS" pitchFamily="34" charset="-128"/>
                <a:cs typeface="Arial Unicode MS" pitchFamily="34" charset="-128"/>
              </a:rPr>
              <a:t> = –5.</a:t>
            </a:r>
          </a:p>
        </p:txBody>
      </p:sp>
      <p:sp>
        <p:nvSpPr>
          <p:cNvPr id="62472" name="Rectangle 8"/>
          <p:cNvSpPr>
            <a:spLocks noChangeArrowheads="1"/>
          </p:cNvSpPr>
          <p:nvPr/>
        </p:nvSpPr>
        <p:spPr bwMode="auto">
          <a:xfrm>
            <a:off x="5649913" y="4267200"/>
            <a:ext cx="35067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The converse is false.</a:t>
            </a:r>
          </a:p>
        </p:txBody>
      </p:sp>
      <p:sp>
        <p:nvSpPr>
          <p:cNvPr id="62473" name="Rectangle 9"/>
          <p:cNvSpPr>
            <a:spLocks noChangeArrowheads="1"/>
          </p:cNvSpPr>
          <p:nvPr/>
        </p:nvSpPr>
        <p:spPr bwMode="auto">
          <a:xfrm>
            <a:off x="228600" y="5273675"/>
            <a:ext cx="61182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ts val="300"/>
              </a:spcBef>
              <a:spcAft>
                <a:spcPts val="300"/>
              </a:spcAft>
            </a:pPr>
            <a:r>
              <a:rPr lang="en-US" altLang="en-US"/>
              <a:t>The converse is false when </a:t>
            </a:r>
            <a:r>
              <a:rPr lang="en-US" altLang="en-US" i="1"/>
              <a:t>y</a:t>
            </a:r>
            <a:r>
              <a:rPr lang="en-US" altLang="en-US"/>
              <a:t> = 5. Thus, the biconditional is false. </a:t>
            </a:r>
          </a:p>
        </p:txBody>
      </p:sp>
    </p:spTree>
    <p:extLst>
      <p:ext uri="{BB962C8B-B14F-4D97-AF65-F5344CB8AC3E}">
        <p14:creationId xmlns:p14="http://schemas.microsoft.com/office/powerpoint/2010/main" val="17307593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2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2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2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9" grpId="0"/>
      <p:bldP spid="62470" grpId="0"/>
      <p:bldP spid="62471" grpId="0"/>
      <p:bldP spid="62472" grpId="0"/>
      <p:bldP spid="62473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457200" y="1876425"/>
            <a:ext cx="8763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In geometry, biconditional statements are used to write </a:t>
            </a:r>
            <a:r>
              <a:rPr lang="en-US" altLang="en-US" i="1"/>
              <a:t>definitions</a:t>
            </a:r>
            <a:r>
              <a:rPr lang="en-US" altLang="en-US"/>
              <a:t>.</a:t>
            </a: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457200" y="3384550"/>
            <a:ext cx="8763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 </a:t>
            </a:r>
            <a:r>
              <a:rPr lang="en-US" altLang="en-US" b="1" u="sng"/>
              <a:t>definition</a:t>
            </a:r>
            <a:r>
              <a:rPr lang="en-US" altLang="en-US"/>
              <a:t> is a statement that describes a mathematical object and can be written as a true biconditional.</a:t>
            </a:r>
          </a:p>
        </p:txBody>
      </p:sp>
    </p:spTree>
    <p:extLst>
      <p:ext uri="{BB962C8B-B14F-4D97-AF65-F5344CB8AC3E}">
        <p14:creationId xmlns:p14="http://schemas.microsoft.com/office/powerpoint/2010/main" val="149333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/>
      <p:bldP spid="46083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533400" y="1295400"/>
            <a:ext cx="8077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In the glossary, a </a:t>
            </a:r>
            <a:r>
              <a:rPr lang="en-US" altLang="en-US" b="1"/>
              <a:t>polygon</a:t>
            </a:r>
            <a:r>
              <a:rPr lang="en-US" altLang="en-US"/>
              <a:t> is defined as a closed plane figure formed by three or more line segments.</a:t>
            </a:r>
          </a:p>
        </p:txBody>
      </p:sp>
      <p:pic>
        <p:nvPicPr>
          <p:cNvPr id="4710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2971800"/>
            <a:ext cx="8915400" cy="2471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4724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533400" y="1371600"/>
            <a:ext cx="7696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 </a:t>
            </a:r>
            <a:r>
              <a:rPr lang="en-US" altLang="en-US" b="1"/>
              <a:t>triangle</a:t>
            </a:r>
            <a:r>
              <a:rPr lang="en-US" altLang="en-US"/>
              <a:t> is defined as a three-sided polygon, and a </a:t>
            </a:r>
            <a:r>
              <a:rPr lang="en-US" altLang="en-US" b="1"/>
              <a:t>quadrilateral</a:t>
            </a:r>
            <a:r>
              <a:rPr lang="en-US" altLang="en-US"/>
              <a:t> is a four-sided polygon.</a:t>
            </a:r>
          </a:p>
        </p:txBody>
      </p:sp>
      <p:pic>
        <p:nvPicPr>
          <p:cNvPr id="6349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819400"/>
            <a:ext cx="6343650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1426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2"/>
          <p:cNvGrpSpPr>
            <a:grpSpLocks/>
          </p:cNvGrpSpPr>
          <p:nvPr/>
        </p:nvGrpSpPr>
        <p:grpSpPr bwMode="auto">
          <a:xfrm>
            <a:off x="381000" y="2438400"/>
            <a:ext cx="7854950" cy="1668463"/>
            <a:chOff x="236" y="2256"/>
            <a:chExt cx="4948" cy="1051"/>
          </a:xfrm>
        </p:grpSpPr>
        <p:sp>
          <p:nvSpPr>
            <p:cNvPr id="27651" name="Text Box 3"/>
            <p:cNvSpPr txBox="1">
              <a:spLocks noChangeArrowheads="1"/>
            </p:cNvSpPr>
            <p:nvPr/>
          </p:nvSpPr>
          <p:spPr bwMode="auto">
            <a:xfrm>
              <a:off x="240" y="2547"/>
              <a:ext cx="4944" cy="76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/>
                <a:t>Think of definitions as being reversible. Postulates, however are not necessarily true when reversed.</a:t>
              </a:r>
              <a:endParaRPr lang="en-US" altLang="en-US" sz="800"/>
            </a:p>
          </p:txBody>
        </p:sp>
        <p:sp>
          <p:nvSpPr>
            <p:cNvPr id="27652" name="Text Box 4"/>
            <p:cNvSpPr txBox="1">
              <a:spLocks noChangeArrowheads="1"/>
            </p:cNvSpPr>
            <p:nvPr/>
          </p:nvSpPr>
          <p:spPr bwMode="auto">
            <a:xfrm>
              <a:off x="236" y="2256"/>
              <a:ext cx="1728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Helpful Hint</a:t>
              </a:r>
              <a:endParaRPr lang="en-US" altLang="en-US" b="1"/>
            </a:p>
          </p:txBody>
        </p:sp>
      </p:grpSp>
    </p:spTree>
    <p:extLst>
      <p:ext uri="{BB962C8B-B14F-4D97-AF65-F5344CB8AC3E}">
        <p14:creationId xmlns:p14="http://schemas.microsoft.com/office/powerpoint/2010/main" val="166600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304800" y="1828800"/>
            <a:ext cx="8237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Write each definition as a biconditional.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4: Writing Definitions as Biconditional Statements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304800" y="2682875"/>
            <a:ext cx="8458200" cy="210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A. A pentagon is a five-sided polygon.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n-US" altLang="en-US" b="1"/>
          </a:p>
          <a:p>
            <a:pPr eaLnBrk="1" hangingPunct="1">
              <a:spcBef>
                <a:spcPct val="50000"/>
              </a:spcBef>
            </a:pPr>
            <a:endParaRPr lang="en-US" altLang="en-US" b="1"/>
          </a:p>
          <a:p>
            <a:pPr eaLnBrk="1" hangingPunct="1">
              <a:spcBef>
                <a:spcPct val="50000"/>
              </a:spcBef>
            </a:pPr>
            <a:r>
              <a:rPr lang="en-US" altLang="en-US" b="1"/>
              <a:t>B. A right angle measures 90°</a:t>
            </a:r>
            <a:r>
              <a:rPr lang="en-US" altLang="en-US" b="1">
                <a:ea typeface="Arial Unicode MS" pitchFamily="34" charset="-128"/>
                <a:cs typeface="Arial Unicode MS" pitchFamily="34" charset="-128"/>
              </a:rPr>
              <a:t>.</a:t>
            </a:r>
            <a:endParaRPr lang="en-US" altLang="en-US" b="1"/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304800" y="3292475"/>
            <a:ext cx="8305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A figure is a pentagon if and only if it is a 5-sided polygon.</a:t>
            </a:r>
            <a:endParaRPr lang="en-US" altLang="en-US" sz="1800"/>
          </a:p>
        </p:txBody>
      </p:sp>
      <p:sp>
        <p:nvSpPr>
          <p:cNvPr id="49162" name="Rectangle 10"/>
          <p:cNvSpPr>
            <a:spLocks noChangeArrowheads="1"/>
          </p:cNvSpPr>
          <p:nvPr/>
        </p:nvSpPr>
        <p:spPr bwMode="auto">
          <a:xfrm>
            <a:off x="381000" y="5029200"/>
            <a:ext cx="74596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latin typeface="Arial" charset="0"/>
              </a:rPr>
              <a:t>An angle is a right angle if and only if it measures 90</a:t>
            </a:r>
            <a:r>
              <a:rPr lang="en-US" altLang="en-US">
                <a:latin typeface="Arial" charset="0"/>
                <a:cs typeface="Arial" charset="0"/>
              </a:rPr>
              <a:t>°</a:t>
            </a:r>
            <a:r>
              <a:rPr lang="en-US" altLang="en-US">
                <a:latin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88375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7" grpId="0"/>
      <p:bldP spid="49162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304800" y="2682875"/>
            <a:ext cx="8305800" cy="210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4a. A quadrilateral is a four-sided polygon.</a:t>
            </a:r>
          </a:p>
          <a:p>
            <a:pPr eaLnBrk="1" hangingPunct="1">
              <a:spcBef>
                <a:spcPct val="50000"/>
              </a:spcBef>
            </a:pPr>
            <a:endParaRPr lang="en-US" altLang="en-US" b="1"/>
          </a:p>
          <a:p>
            <a:pPr eaLnBrk="1" hangingPunct="1">
              <a:spcBef>
                <a:spcPct val="50000"/>
              </a:spcBef>
            </a:pPr>
            <a:endParaRPr lang="en-US" altLang="en-US" b="1"/>
          </a:p>
          <a:p>
            <a:pPr eaLnBrk="1" hangingPunct="1">
              <a:spcBef>
                <a:spcPct val="50000"/>
              </a:spcBef>
            </a:pPr>
            <a:r>
              <a:rPr lang="en-US" altLang="en-US" b="1"/>
              <a:t>4b. The measure of a straight angle is 180°.</a:t>
            </a:r>
            <a:endParaRPr lang="en-US" altLang="en-US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304800" y="1828800"/>
            <a:ext cx="8237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Write each definition as a biconditional.</a:t>
            </a:r>
            <a:endParaRPr lang="en-US" altLang="en-US">
              <a:latin typeface="Times" pitchFamily="18" charset="0"/>
            </a:endParaRP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990600" y="3200400"/>
            <a:ext cx="7391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A figure is a quadrilateral if and only if it is a 4-sided polygon.</a:t>
            </a:r>
            <a:endParaRPr lang="en-US" altLang="en-US" sz="1800"/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990600" y="4800600"/>
            <a:ext cx="7543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An </a:t>
            </a:r>
            <a:r>
              <a:rPr lang="en-US" altLang="en-US">
                <a:sym typeface="Symbol" pitchFamily="18" charset="2"/>
              </a:rPr>
              <a:t> </a:t>
            </a:r>
            <a:r>
              <a:rPr lang="en-US" altLang="en-US"/>
              <a:t>is a straight </a:t>
            </a:r>
            <a:r>
              <a:rPr lang="en-US" altLang="en-US">
                <a:sym typeface="Symbol" pitchFamily="18" charset="2"/>
              </a:rPr>
              <a:t> </a:t>
            </a:r>
            <a:r>
              <a:rPr lang="en-US" altLang="en-US"/>
              <a:t>if and only if its measure is 180°.</a:t>
            </a: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32372032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1" grpId="0"/>
      <p:bldP spid="5018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304800" y="1828800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Identify the hypothesis and conclusion of each conditional.</a:t>
            </a:r>
            <a:endParaRPr lang="en-US" altLang="en-US" sz="2400">
              <a:latin typeface="Times" pitchFamily="18" charset="0"/>
            </a:endParaRPr>
          </a:p>
        </p:txBody>
      </p:sp>
      <p:sp>
        <p:nvSpPr>
          <p:cNvPr id="7171" name="Text Box 15"/>
          <p:cNvSpPr txBox="1"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1: Identifying the Parts of a Conditional Statement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7172" name="Text Box 16"/>
          <p:cNvSpPr txBox="1">
            <a:spLocks noChangeArrowheads="1"/>
          </p:cNvSpPr>
          <p:nvPr/>
        </p:nvSpPr>
        <p:spPr bwMode="auto">
          <a:xfrm>
            <a:off x="304800" y="2590800"/>
            <a:ext cx="8458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1963" indent="-461963" eaLnBrk="0" hangingPunct="0"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A.	If today is Thanksgiving Day, then today is Thursday. </a:t>
            </a:r>
          </a:p>
        </p:txBody>
      </p:sp>
      <p:sp>
        <p:nvSpPr>
          <p:cNvPr id="7173" name="Text Box 27"/>
          <p:cNvSpPr txBox="1">
            <a:spLocks noChangeArrowheads="1"/>
          </p:cNvSpPr>
          <p:nvPr/>
        </p:nvSpPr>
        <p:spPr bwMode="auto">
          <a:xfrm>
            <a:off x="304800" y="4511675"/>
            <a:ext cx="8382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3550" indent="-4635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B. A number is a rational number if it is an integer.</a:t>
            </a:r>
            <a:endParaRPr lang="en-US" altLang="en-US"/>
          </a:p>
        </p:txBody>
      </p:sp>
      <p:sp>
        <p:nvSpPr>
          <p:cNvPr id="15388" name="Text Box 28"/>
          <p:cNvSpPr txBox="1">
            <a:spLocks noChangeArrowheads="1"/>
          </p:cNvSpPr>
          <p:nvPr/>
        </p:nvSpPr>
        <p:spPr bwMode="auto">
          <a:xfrm>
            <a:off x="762000" y="3505200"/>
            <a:ext cx="723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Hypothesis: Today is Thanksgiving Day.</a:t>
            </a:r>
          </a:p>
        </p:txBody>
      </p:sp>
      <p:sp>
        <p:nvSpPr>
          <p:cNvPr id="15389" name="Text Box 29"/>
          <p:cNvSpPr txBox="1">
            <a:spLocks noChangeArrowheads="1"/>
          </p:cNvSpPr>
          <p:nvPr/>
        </p:nvSpPr>
        <p:spPr bwMode="auto">
          <a:xfrm>
            <a:off x="762000" y="4038600"/>
            <a:ext cx="723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Conclusion: Today is Thursday.</a:t>
            </a:r>
          </a:p>
        </p:txBody>
      </p:sp>
      <p:sp>
        <p:nvSpPr>
          <p:cNvPr id="15390" name="Text Box 30"/>
          <p:cNvSpPr txBox="1">
            <a:spLocks noChangeArrowheads="1"/>
          </p:cNvSpPr>
          <p:nvPr/>
        </p:nvSpPr>
        <p:spPr bwMode="auto">
          <a:xfrm>
            <a:off x="838200" y="5410200"/>
            <a:ext cx="723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Hypothesis: A number is an integer.</a:t>
            </a:r>
          </a:p>
        </p:txBody>
      </p:sp>
      <p:sp>
        <p:nvSpPr>
          <p:cNvPr id="15391" name="Text Box 31"/>
          <p:cNvSpPr txBox="1">
            <a:spLocks noChangeArrowheads="1"/>
          </p:cNvSpPr>
          <p:nvPr/>
        </p:nvSpPr>
        <p:spPr bwMode="auto">
          <a:xfrm>
            <a:off x="838200" y="5943600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Conclusion: The number is a rational number.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8" grpId="0"/>
      <p:bldP spid="15389" grpId="0"/>
      <p:bldP spid="15390" grpId="0"/>
      <p:bldP spid="15391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52400" y="1447800"/>
            <a:ext cx="7924800" cy="338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1.</a:t>
            </a:r>
            <a:r>
              <a:rPr lang="en-US" altLang="en-US"/>
              <a:t> For the conditional “If an angle is right, then 	its measure is 90°,” write the converse and a 	biconditional statement. 	</a:t>
            </a:r>
          </a:p>
          <a:p>
            <a:pPr>
              <a:spcBef>
                <a:spcPct val="50000"/>
              </a:spcBef>
            </a:pPr>
            <a:endParaRPr lang="en-US" altLang="en-US"/>
          </a:p>
          <a:p>
            <a:pPr>
              <a:spcBef>
                <a:spcPct val="50000"/>
              </a:spcBef>
            </a:pPr>
            <a:r>
              <a:rPr lang="en-US" altLang="en-US" b="1"/>
              <a:t>2.</a:t>
            </a:r>
            <a:r>
              <a:rPr lang="en-US" altLang="en-US"/>
              <a:t> Determine if the biconditional “Two angles are 	complementary if and only if they are both 	acute” is true. If false, give a counterexample.</a:t>
            </a:r>
          </a:p>
          <a:p>
            <a:pPr>
              <a:spcBef>
                <a:spcPct val="50000"/>
              </a:spcBef>
            </a:pPr>
            <a:endParaRPr lang="en-US" altLang="en-US" sz="80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 altLang="en-US" sz="800">
              <a:latin typeface="Arial" charset="0"/>
            </a:endParaRP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609600" y="4398963"/>
            <a:ext cx="594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False; possible answer: 30° and 40°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576263" y="2530475"/>
            <a:ext cx="8458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Converse: If an </a:t>
            </a:r>
            <a:r>
              <a:rPr lang="en-US" altLang="en-US">
                <a:solidFill>
                  <a:srgbClr val="FF0000"/>
                </a:solidFill>
                <a:sym typeface="Symbol" pitchFamily="18" charset="2"/>
              </a:rPr>
              <a:t></a:t>
            </a:r>
            <a:r>
              <a:rPr lang="en-US" altLang="en-US">
                <a:solidFill>
                  <a:srgbClr val="FF0000"/>
                </a:solidFill>
              </a:rPr>
              <a:t> measures 90°, then the </a:t>
            </a:r>
            <a:r>
              <a:rPr lang="en-US" altLang="en-US">
                <a:solidFill>
                  <a:srgbClr val="FF0000"/>
                </a:solidFill>
                <a:sym typeface="Symbol" pitchFamily="18" charset="2"/>
              </a:rPr>
              <a:t></a:t>
            </a:r>
            <a:r>
              <a:rPr lang="en-US" altLang="en-US">
                <a:solidFill>
                  <a:srgbClr val="FF0000"/>
                </a:solidFill>
              </a:rPr>
              <a:t> is right. </a:t>
            </a:r>
          </a:p>
          <a:p>
            <a:r>
              <a:rPr lang="en-US" altLang="en-US">
                <a:solidFill>
                  <a:srgbClr val="FF0000"/>
                </a:solidFill>
              </a:rPr>
              <a:t>Biconditional: An </a:t>
            </a:r>
            <a:r>
              <a:rPr lang="en-US" altLang="en-US">
                <a:solidFill>
                  <a:srgbClr val="FF0000"/>
                </a:solidFill>
                <a:sym typeface="Symbol" pitchFamily="18" charset="2"/>
              </a:rPr>
              <a:t></a:t>
            </a:r>
            <a:r>
              <a:rPr lang="en-US" altLang="en-US">
                <a:solidFill>
                  <a:srgbClr val="FF0000"/>
                </a:solidFill>
              </a:rPr>
              <a:t> is right iff its measure is 90°.</a:t>
            </a:r>
          </a:p>
        </p:txBody>
      </p:sp>
      <p:sp>
        <p:nvSpPr>
          <p:cNvPr id="30726" name="Text Box 22"/>
          <p:cNvSpPr txBox="1">
            <a:spLocks noChangeArrowheads="1"/>
          </p:cNvSpPr>
          <p:nvPr/>
        </p:nvSpPr>
        <p:spPr bwMode="auto">
          <a:xfrm>
            <a:off x="152400" y="4800600"/>
            <a:ext cx="80010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3.</a:t>
            </a:r>
            <a:r>
              <a:rPr lang="en-US" altLang="en-US"/>
              <a:t> Write the definition “An acute triangle is a 	triangle with three acute angles” as a 	biconditional.</a:t>
            </a:r>
            <a:endParaRPr lang="en-US" altLang="en-US" sz="80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 altLang="en-US" sz="800">
              <a:latin typeface="Arial" charset="0"/>
            </a:endParaRPr>
          </a:p>
        </p:txBody>
      </p:sp>
      <p:sp>
        <p:nvSpPr>
          <p:cNvPr id="17431" name="Text Box 23"/>
          <p:cNvSpPr txBox="1">
            <a:spLocks noChangeArrowheads="1"/>
          </p:cNvSpPr>
          <p:nvPr/>
        </p:nvSpPr>
        <p:spPr bwMode="auto">
          <a:xfrm>
            <a:off x="609600" y="5943600"/>
            <a:ext cx="693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A triangle is acute iff it has 3 acute </a:t>
            </a:r>
            <a:r>
              <a:rPr lang="en-US" altLang="en-US">
                <a:solidFill>
                  <a:srgbClr val="FF0000"/>
                </a:solidFill>
                <a:sym typeface="Symbol" pitchFamily="18" charset="2"/>
              </a:rPr>
              <a:t></a:t>
            </a:r>
            <a:r>
              <a:rPr lang="en-US" altLang="en-US">
                <a:solidFill>
                  <a:srgbClr val="FF0000"/>
                </a:solidFill>
              </a:rPr>
              <a:t>s.</a:t>
            </a:r>
          </a:p>
        </p:txBody>
      </p:sp>
    </p:spTree>
    <p:extLst>
      <p:ext uri="{BB962C8B-B14F-4D97-AF65-F5344CB8AC3E}">
        <p14:creationId xmlns:p14="http://schemas.microsoft.com/office/powerpoint/2010/main" val="11720181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autoUpdateAnimBg="0"/>
      <p:bldP spid="17413" grpId="0"/>
      <p:bldP spid="174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1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04800" y="2759075"/>
            <a:ext cx="883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"A number is divisible by 3 if it is divisible by 6." </a:t>
            </a:r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304800" y="1828800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Identify the hypothesis and conclusion of the statement.</a:t>
            </a:r>
            <a:endParaRPr lang="en-US" altLang="en-US" sz="2400">
              <a:latin typeface="Times" pitchFamily="18" charset="0"/>
            </a:endParaRP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381000" y="3429000"/>
            <a:ext cx="723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Hypothesis: A number is divisible by 6.</a:t>
            </a: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381000" y="3962400"/>
            <a:ext cx="723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Conclusion: A number is divisible by 3.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5" grpId="0"/>
      <p:bldP spid="3175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33"/>
          <p:cNvGrpSpPr>
            <a:grpSpLocks/>
          </p:cNvGrpSpPr>
          <p:nvPr/>
        </p:nvGrpSpPr>
        <p:grpSpPr bwMode="auto">
          <a:xfrm>
            <a:off x="533400" y="2667000"/>
            <a:ext cx="7862888" cy="1298575"/>
            <a:chOff x="231" y="720"/>
            <a:chExt cx="4953" cy="818"/>
          </a:xfrm>
        </p:grpSpPr>
        <p:sp>
          <p:nvSpPr>
            <p:cNvPr id="9219" name="Text Box 11"/>
            <p:cNvSpPr txBox="1">
              <a:spLocks noChangeArrowheads="1"/>
            </p:cNvSpPr>
            <p:nvPr/>
          </p:nvSpPr>
          <p:spPr bwMode="auto">
            <a:xfrm>
              <a:off x="240" y="1008"/>
              <a:ext cx="4944" cy="53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>
                  <a:latin typeface="Verdana" pitchFamily="34" charset="0"/>
                </a:rPr>
                <a:t>“If </a:t>
              </a:r>
              <a:r>
                <a:rPr lang="en-US" altLang="en-US" sz="2400" i="1">
                  <a:latin typeface="Verdana" pitchFamily="34" charset="0"/>
                </a:rPr>
                <a:t>p</a:t>
              </a:r>
              <a:r>
                <a:rPr lang="en-US" altLang="en-US" sz="2400">
                  <a:latin typeface="Verdana" pitchFamily="34" charset="0"/>
                </a:rPr>
                <a:t>, then </a:t>
              </a:r>
              <a:r>
                <a:rPr lang="en-US" altLang="en-US" sz="2400" i="1">
                  <a:latin typeface="Verdana" pitchFamily="34" charset="0"/>
                </a:rPr>
                <a:t>q</a:t>
              </a:r>
              <a:r>
                <a:rPr lang="en-US" altLang="en-US" sz="2400">
                  <a:latin typeface="Verdana" pitchFamily="34" charset="0"/>
                </a:rPr>
                <a:t>” can also be written as “if </a:t>
              </a:r>
              <a:r>
                <a:rPr lang="en-US" altLang="en-US" sz="2400" i="1">
                  <a:latin typeface="Verdana" pitchFamily="34" charset="0"/>
                </a:rPr>
                <a:t>p</a:t>
              </a:r>
              <a:r>
                <a:rPr lang="en-US" altLang="en-US" sz="2400">
                  <a:latin typeface="Verdana" pitchFamily="34" charset="0"/>
                </a:rPr>
                <a:t>, </a:t>
              </a:r>
              <a:r>
                <a:rPr lang="en-US" altLang="en-US" sz="2400" i="1">
                  <a:latin typeface="Verdana" pitchFamily="34" charset="0"/>
                </a:rPr>
                <a:t>q</a:t>
              </a:r>
              <a:r>
                <a:rPr lang="en-US" altLang="en-US" sz="2400">
                  <a:latin typeface="Verdana" pitchFamily="34" charset="0"/>
                </a:rPr>
                <a:t>,”    “</a:t>
              </a:r>
              <a:r>
                <a:rPr lang="en-US" altLang="en-US" sz="2400" i="1">
                  <a:latin typeface="Verdana" pitchFamily="34" charset="0"/>
                </a:rPr>
                <a:t>q</a:t>
              </a:r>
              <a:r>
                <a:rPr lang="en-US" altLang="en-US" sz="2400">
                  <a:latin typeface="Verdana" pitchFamily="34" charset="0"/>
                </a:rPr>
                <a:t>, if </a:t>
              </a:r>
              <a:r>
                <a:rPr lang="en-US" altLang="en-US" sz="2400" i="1">
                  <a:latin typeface="Verdana" pitchFamily="34" charset="0"/>
                </a:rPr>
                <a:t>p</a:t>
              </a:r>
              <a:r>
                <a:rPr lang="en-US" altLang="en-US" sz="2400">
                  <a:latin typeface="Verdana" pitchFamily="34" charset="0"/>
                </a:rPr>
                <a:t>,” “</a:t>
              </a:r>
              <a:r>
                <a:rPr lang="en-US" altLang="en-US" sz="2400" i="1">
                  <a:latin typeface="Verdana" pitchFamily="34" charset="0"/>
                </a:rPr>
                <a:t>p</a:t>
              </a:r>
              <a:r>
                <a:rPr lang="en-US" altLang="en-US" sz="2400">
                  <a:latin typeface="Verdana" pitchFamily="34" charset="0"/>
                </a:rPr>
                <a:t> implies </a:t>
              </a:r>
              <a:r>
                <a:rPr lang="en-US" altLang="en-US" sz="2400" i="1">
                  <a:latin typeface="Verdana" pitchFamily="34" charset="0"/>
                </a:rPr>
                <a:t>q</a:t>
              </a:r>
              <a:r>
                <a:rPr lang="en-US" altLang="en-US" sz="2400">
                  <a:latin typeface="Verdana" pitchFamily="34" charset="0"/>
                </a:rPr>
                <a:t>,” and “</a:t>
              </a:r>
              <a:r>
                <a:rPr lang="en-US" altLang="en-US" sz="2400" i="1">
                  <a:latin typeface="Verdana" pitchFamily="34" charset="0"/>
                </a:rPr>
                <a:t>p</a:t>
              </a:r>
              <a:r>
                <a:rPr lang="en-US" altLang="en-US" sz="2400">
                  <a:latin typeface="Verdana" pitchFamily="34" charset="0"/>
                </a:rPr>
                <a:t> only if </a:t>
              </a:r>
              <a:r>
                <a:rPr lang="en-US" altLang="en-US" sz="2400" i="1">
                  <a:latin typeface="Verdana" pitchFamily="34" charset="0"/>
                </a:rPr>
                <a:t>q</a:t>
              </a:r>
              <a:r>
                <a:rPr lang="en-US" altLang="en-US" sz="2400">
                  <a:latin typeface="Verdana" pitchFamily="34" charset="0"/>
                </a:rPr>
                <a:t>.”</a:t>
              </a:r>
            </a:p>
          </p:txBody>
        </p:sp>
        <p:sp>
          <p:nvSpPr>
            <p:cNvPr id="9220" name="Text Box 12"/>
            <p:cNvSpPr txBox="1">
              <a:spLocks noChangeArrowheads="1"/>
            </p:cNvSpPr>
            <p:nvPr/>
          </p:nvSpPr>
          <p:spPr bwMode="auto">
            <a:xfrm>
              <a:off x="231" y="720"/>
              <a:ext cx="1518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400" b="1">
                  <a:solidFill>
                    <a:schemeClr val="bg1"/>
                  </a:solidFill>
                  <a:latin typeface="Verdana" pitchFamily="34" charset="0"/>
                </a:rPr>
                <a:t>Writing Math</a:t>
              </a:r>
              <a:endParaRPr lang="en-US" altLang="en-US" sz="2400" b="1">
                <a:latin typeface="Verdan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304800" y="2514600"/>
            <a:ext cx="82296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Many sentences without the words </a:t>
            </a:r>
            <a:r>
              <a:rPr lang="en-US" altLang="en-US" sz="2400" i="1">
                <a:latin typeface="Verdana" pitchFamily="34" charset="0"/>
              </a:rPr>
              <a:t>if</a:t>
            </a:r>
            <a:r>
              <a:rPr lang="en-US" altLang="en-US" sz="2400">
                <a:latin typeface="Verdana" pitchFamily="34" charset="0"/>
              </a:rPr>
              <a:t> and </a:t>
            </a:r>
            <a:r>
              <a:rPr lang="en-US" altLang="en-US" sz="2400" i="1">
                <a:latin typeface="Verdana" pitchFamily="34" charset="0"/>
              </a:rPr>
              <a:t>then</a:t>
            </a:r>
            <a:r>
              <a:rPr lang="en-US" altLang="en-US" sz="2400">
                <a:latin typeface="Verdana" pitchFamily="34" charset="0"/>
              </a:rPr>
              <a:t> can be written as conditionals. To do so, identify the sentence’s hypothesis and conclusion by figuring out which part of the statement depends on the other.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1047</TotalTime>
  <Words>3290</Words>
  <Application>Microsoft Office PowerPoint</Application>
  <PresentationFormat>On-screen Show (4:3)</PresentationFormat>
  <Paragraphs>338</Paragraphs>
  <Slides>60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8" baseType="lpstr">
      <vt:lpstr>Arial</vt:lpstr>
      <vt:lpstr>Verdana</vt:lpstr>
      <vt:lpstr>Arial Black</vt:lpstr>
      <vt:lpstr>Symbol</vt:lpstr>
      <vt:lpstr>Times</vt:lpstr>
      <vt:lpstr>Arial MT Bl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88</cp:revision>
  <dcterms:created xsi:type="dcterms:W3CDTF">2002-10-14T18:20:28Z</dcterms:created>
  <dcterms:modified xsi:type="dcterms:W3CDTF">2014-01-13T13:00:56Z</dcterms:modified>
</cp:coreProperties>
</file>