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Lst>
  <p:notesMasterIdLst>
    <p:notesMasterId r:id="rId31"/>
  </p:notesMasterIdLst>
  <p:handoutMasterIdLst>
    <p:handoutMasterId r:id="rId32"/>
  </p:handoutMasterIdLst>
  <p:sldIdLst>
    <p:sldId id="269" r:id="rId3"/>
    <p:sldId id="340" r:id="rId4"/>
    <p:sldId id="264" r:id="rId5"/>
    <p:sldId id="339" r:id="rId6"/>
    <p:sldId id="266" r:id="rId7"/>
    <p:sldId id="267" r:id="rId8"/>
    <p:sldId id="260" r:id="rId9"/>
    <p:sldId id="305" r:id="rId10"/>
    <p:sldId id="329" r:id="rId11"/>
    <p:sldId id="317" r:id="rId12"/>
    <p:sldId id="330" r:id="rId13"/>
    <p:sldId id="306" r:id="rId14"/>
    <p:sldId id="331" r:id="rId15"/>
    <p:sldId id="325" r:id="rId16"/>
    <p:sldId id="332" r:id="rId17"/>
    <p:sldId id="333" r:id="rId18"/>
    <p:sldId id="322" r:id="rId19"/>
    <p:sldId id="328" r:id="rId20"/>
    <p:sldId id="326" r:id="rId21"/>
    <p:sldId id="334" r:id="rId22"/>
    <p:sldId id="307" r:id="rId23"/>
    <p:sldId id="335" r:id="rId24"/>
    <p:sldId id="336" r:id="rId25"/>
    <p:sldId id="327" r:id="rId26"/>
    <p:sldId id="337" r:id="rId27"/>
    <p:sldId id="338" r:id="rId28"/>
    <p:sldId id="313" r:id="rId29"/>
    <p:sldId id="314" r:id="rId30"/>
  </p:sldIdLst>
  <p:sldSz cx="9144000" cy="6858000" type="screen4x3"/>
  <p:notesSz cx="6858000" cy="9144000"/>
  <p:defaultTextStyle>
    <a:defPPr>
      <a:defRPr lang="en-US"/>
    </a:defPPr>
    <a:lvl1pPr algn="l" rtl="0" eaLnBrk="0" fontAlgn="base" hangingPunct="0">
      <a:spcBef>
        <a:spcPct val="20000"/>
      </a:spcBef>
      <a:spcAft>
        <a:spcPct val="0"/>
      </a:spcAft>
      <a:defRPr sz="1200" kern="1200">
        <a:solidFill>
          <a:schemeClr val="tx1"/>
        </a:solidFill>
        <a:latin typeface="Verdana" pitchFamily="34" charset="0"/>
        <a:ea typeface="ＭＳ Ｐゴシック" pitchFamily="-112" charset="-128"/>
        <a:cs typeface="+mn-cs"/>
        <a:sym typeface="Symbol" pitchFamily="18" charset="2"/>
      </a:defRPr>
    </a:lvl1pPr>
    <a:lvl2pPr marL="457200" algn="l" rtl="0" eaLnBrk="0" fontAlgn="base" hangingPunct="0">
      <a:spcBef>
        <a:spcPct val="20000"/>
      </a:spcBef>
      <a:spcAft>
        <a:spcPct val="0"/>
      </a:spcAft>
      <a:defRPr sz="1200" kern="1200">
        <a:solidFill>
          <a:schemeClr val="tx1"/>
        </a:solidFill>
        <a:latin typeface="Verdana" pitchFamily="34" charset="0"/>
        <a:ea typeface="ＭＳ Ｐゴシック" pitchFamily="-112" charset="-128"/>
        <a:cs typeface="+mn-cs"/>
        <a:sym typeface="Symbol" pitchFamily="18" charset="2"/>
      </a:defRPr>
    </a:lvl2pPr>
    <a:lvl3pPr marL="914400" algn="l" rtl="0" eaLnBrk="0" fontAlgn="base" hangingPunct="0">
      <a:spcBef>
        <a:spcPct val="20000"/>
      </a:spcBef>
      <a:spcAft>
        <a:spcPct val="0"/>
      </a:spcAft>
      <a:defRPr sz="1200" kern="1200">
        <a:solidFill>
          <a:schemeClr val="tx1"/>
        </a:solidFill>
        <a:latin typeface="Verdana" pitchFamily="34" charset="0"/>
        <a:ea typeface="ＭＳ Ｐゴシック" pitchFamily="-112" charset="-128"/>
        <a:cs typeface="+mn-cs"/>
        <a:sym typeface="Symbol" pitchFamily="18" charset="2"/>
      </a:defRPr>
    </a:lvl3pPr>
    <a:lvl4pPr marL="1371600" algn="l" rtl="0" eaLnBrk="0" fontAlgn="base" hangingPunct="0">
      <a:spcBef>
        <a:spcPct val="20000"/>
      </a:spcBef>
      <a:spcAft>
        <a:spcPct val="0"/>
      </a:spcAft>
      <a:defRPr sz="1200" kern="1200">
        <a:solidFill>
          <a:schemeClr val="tx1"/>
        </a:solidFill>
        <a:latin typeface="Verdana" pitchFamily="34" charset="0"/>
        <a:ea typeface="ＭＳ Ｐゴシック" pitchFamily="-112" charset="-128"/>
        <a:cs typeface="+mn-cs"/>
        <a:sym typeface="Symbol" pitchFamily="18" charset="2"/>
      </a:defRPr>
    </a:lvl4pPr>
    <a:lvl5pPr marL="1828800" algn="l" rtl="0" eaLnBrk="0" fontAlgn="base" hangingPunct="0">
      <a:spcBef>
        <a:spcPct val="20000"/>
      </a:spcBef>
      <a:spcAft>
        <a:spcPct val="0"/>
      </a:spcAft>
      <a:defRPr sz="1200" kern="1200">
        <a:solidFill>
          <a:schemeClr val="tx1"/>
        </a:solidFill>
        <a:latin typeface="Verdana" pitchFamily="34" charset="0"/>
        <a:ea typeface="ＭＳ Ｐゴシック" pitchFamily="-112" charset="-128"/>
        <a:cs typeface="+mn-cs"/>
        <a:sym typeface="Symbol" pitchFamily="18" charset="2"/>
      </a:defRPr>
    </a:lvl5pPr>
    <a:lvl6pPr marL="2286000" algn="l" defTabSz="914400" rtl="0" eaLnBrk="1" latinLnBrk="0" hangingPunct="1">
      <a:defRPr sz="1200" kern="1200">
        <a:solidFill>
          <a:schemeClr val="tx1"/>
        </a:solidFill>
        <a:latin typeface="Verdana" pitchFamily="34" charset="0"/>
        <a:ea typeface="ＭＳ Ｐゴシック" pitchFamily="-112" charset="-128"/>
        <a:cs typeface="+mn-cs"/>
        <a:sym typeface="Symbol" pitchFamily="18" charset="2"/>
      </a:defRPr>
    </a:lvl6pPr>
    <a:lvl7pPr marL="2743200" algn="l" defTabSz="914400" rtl="0" eaLnBrk="1" latinLnBrk="0" hangingPunct="1">
      <a:defRPr sz="1200" kern="1200">
        <a:solidFill>
          <a:schemeClr val="tx1"/>
        </a:solidFill>
        <a:latin typeface="Verdana" pitchFamily="34" charset="0"/>
        <a:ea typeface="ＭＳ Ｐゴシック" pitchFamily="-112" charset="-128"/>
        <a:cs typeface="+mn-cs"/>
        <a:sym typeface="Symbol" pitchFamily="18" charset="2"/>
      </a:defRPr>
    </a:lvl7pPr>
    <a:lvl8pPr marL="3200400" algn="l" defTabSz="914400" rtl="0" eaLnBrk="1" latinLnBrk="0" hangingPunct="1">
      <a:defRPr sz="1200" kern="1200">
        <a:solidFill>
          <a:schemeClr val="tx1"/>
        </a:solidFill>
        <a:latin typeface="Verdana" pitchFamily="34" charset="0"/>
        <a:ea typeface="ＭＳ Ｐゴシック" pitchFamily="-112" charset="-128"/>
        <a:cs typeface="+mn-cs"/>
        <a:sym typeface="Symbol" pitchFamily="18" charset="2"/>
      </a:defRPr>
    </a:lvl8pPr>
    <a:lvl9pPr marL="3657600" algn="l" defTabSz="914400" rtl="0" eaLnBrk="1" latinLnBrk="0" hangingPunct="1">
      <a:defRPr sz="1200" kern="1200">
        <a:solidFill>
          <a:schemeClr val="tx1"/>
        </a:solidFill>
        <a:latin typeface="Verdana" pitchFamily="34" charset="0"/>
        <a:ea typeface="ＭＳ Ｐゴシック" pitchFamily="-112" charset="-128"/>
        <a:cs typeface="+mn-cs"/>
        <a:sym typeface="Symbol" pitchFamily="18"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582FF"/>
    <a:srgbClr val="0066FF"/>
    <a:srgbClr val="3399FF"/>
    <a:srgbClr val="66CCFF"/>
    <a:srgbClr val="800080"/>
    <a:srgbClr val="FF33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60"/>
      </p:cViewPr>
      <p:guideLst>
        <p:guide orient="horz" pos="2160"/>
        <p:guide orient="horz" pos="61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36"/>
    </p:cViewPr>
  </p:sorterViewPr>
  <p:notesViewPr>
    <p:cSldViewPr>
      <p:cViewPr varScale="1">
        <p:scale>
          <a:sx n="50" d="100"/>
          <a:sy n="50" d="100"/>
        </p:scale>
        <p:origin x="-1992" y="-9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a:latin typeface="Verdana" pitchFamily="-112" charset="0"/>
                <a:sym typeface="Symbol" pitchFamily="-112" charset="2"/>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a:latin typeface="Verdana" pitchFamily="-112" charset="0"/>
                <a:sym typeface="Symbol" pitchFamily="-112" charset="2"/>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a:latin typeface="Verdana" pitchFamily="-112" charset="0"/>
                <a:sym typeface="Symbol" pitchFamily="-112" charset="2"/>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a:latin typeface="Verdana" pitchFamily="-112" charset="0"/>
                <a:sym typeface="Symbol" pitchFamily="-112" charset="2"/>
              </a:defRPr>
            </a:lvl1pPr>
          </a:lstStyle>
          <a:p>
            <a:pPr>
              <a:defRPr/>
            </a:pPr>
            <a:fld id="{D7DD2508-7331-46F9-AEB4-48D509EEC26D}" type="slidenum">
              <a:rPr lang="en-US"/>
              <a:pPr>
                <a:defRPr/>
              </a:pPr>
              <a:t>‹#›</a:t>
            </a:fld>
            <a:endParaRPr lang="en-US"/>
          </a:p>
        </p:txBody>
      </p:sp>
    </p:spTree>
    <p:extLst>
      <p:ext uri="{BB962C8B-B14F-4D97-AF65-F5344CB8AC3E}">
        <p14:creationId xmlns:p14="http://schemas.microsoft.com/office/powerpoint/2010/main" val="73982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a:latin typeface="Times New Roman" pitchFamily="-112" charset="0"/>
                <a:sym typeface="Symbol" pitchFamily="-112" charset="2"/>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a:latin typeface="Times New Roman" pitchFamily="-112" charset="0"/>
                <a:sym typeface="Symbol" pitchFamily="-112" charset="2"/>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a:latin typeface="Times New Roman" pitchFamily="-112" charset="0"/>
                <a:sym typeface="Symbol" pitchFamily="-112" charset="2"/>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a:latin typeface="Times New Roman" pitchFamily="-112" charset="0"/>
                <a:sym typeface="Symbol" pitchFamily="-112" charset="2"/>
              </a:defRPr>
            </a:lvl1pPr>
          </a:lstStyle>
          <a:p>
            <a:pPr>
              <a:defRPr/>
            </a:pPr>
            <a:fld id="{CCD24185-A5E0-4A94-8EC7-F3A5261B897A}" type="slidenum">
              <a:rPr lang="en-US"/>
              <a:pPr>
                <a:defRPr/>
              </a:pPr>
              <a:t>‹#›</a:t>
            </a:fld>
            <a:endParaRPr lang="en-US"/>
          </a:p>
        </p:txBody>
      </p:sp>
    </p:spTree>
    <p:extLst>
      <p:ext uri="{BB962C8B-B14F-4D97-AF65-F5344CB8AC3E}">
        <p14:creationId xmlns:p14="http://schemas.microsoft.com/office/powerpoint/2010/main" val="1211892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fld id="{86B74FF2-685D-4909-BDF2-478AE260EF19}" type="slidenum">
              <a:rPr lang="en-US" altLang="en-US" smtClean="0">
                <a:latin typeface="Times New Roman" pitchFamily="18" charset="0"/>
              </a:rPr>
              <a:pPr/>
              <a:t>3</a:t>
            </a:fld>
            <a:endParaRPr lang="en-US" altLang="en-US" smtClean="0">
              <a:latin typeface="Times New Roman"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fld id="{69E5B2AA-E63C-4977-93D3-3BE9197A0854}" type="slidenum">
              <a:rPr lang="en-US" altLang="en-US" smtClean="0">
                <a:latin typeface="Times New Roman" pitchFamily="18" charset="0"/>
              </a:rPr>
              <a:pPr/>
              <a:t>4</a:t>
            </a:fld>
            <a:endParaRPr lang="en-US" altLang="en-US" smtClean="0">
              <a:latin typeface="Times New Roman"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A89553-7DC4-4915-BD31-84BDA492F772}" type="slidenum">
              <a:rPr lang="en-US"/>
              <a:pPr>
                <a:defRPr/>
              </a:pPr>
              <a:t>‹#›</a:t>
            </a:fld>
            <a:endParaRPr lang="en-US"/>
          </a:p>
        </p:txBody>
      </p:sp>
    </p:spTree>
    <p:extLst>
      <p:ext uri="{BB962C8B-B14F-4D97-AF65-F5344CB8AC3E}">
        <p14:creationId xmlns:p14="http://schemas.microsoft.com/office/powerpoint/2010/main" val="314317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EB7FF9-4FC5-44A2-82B4-37D5F6815CAF}" type="slidenum">
              <a:rPr lang="en-US"/>
              <a:pPr>
                <a:defRPr/>
              </a:pPr>
              <a:t>‹#›</a:t>
            </a:fld>
            <a:endParaRPr lang="en-US"/>
          </a:p>
        </p:txBody>
      </p:sp>
    </p:spTree>
    <p:extLst>
      <p:ext uri="{BB962C8B-B14F-4D97-AF65-F5344CB8AC3E}">
        <p14:creationId xmlns:p14="http://schemas.microsoft.com/office/powerpoint/2010/main" val="315879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13FF1C-2935-4782-AFB0-CF4DFDE07E94}" type="slidenum">
              <a:rPr lang="en-US"/>
              <a:pPr>
                <a:defRPr/>
              </a:pPr>
              <a:t>‹#›</a:t>
            </a:fld>
            <a:endParaRPr lang="en-US"/>
          </a:p>
        </p:txBody>
      </p:sp>
    </p:spTree>
    <p:extLst>
      <p:ext uri="{BB962C8B-B14F-4D97-AF65-F5344CB8AC3E}">
        <p14:creationId xmlns:p14="http://schemas.microsoft.com/office/powerpoint/2010/main" val="1948455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6586C1C-9DFE-4227-AB00-E9D2BB05C65C}" type="slidenum">
              <a:rPr lang="en-US"/>
              <a:pPr>
                <a:defRPr/>
              </a:pPr>
              <a:t>‹#›</a:t>
            </a:fld>
            <a:endParaRPr lang="en-US"/>
          </a:p>
        </p:txBody>
      </p:sp>
    </p:spTree>
    <p:extLst>
      <p:ext uri="{BB962C8B-B14F-4D97-AF65-F5344CB8AC3E}">
        <p14:creationId xmlns:p14="http://schemas.microsoft.com/office/powerpoint/2010/main" val="31310477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7FA70AE-4D81-4987-A81E-10E1C9C3F26C}" type="datetime1">
              <a:rPr lang="en-US"/>
              <a:pPr>
                <a:defRPr/>
              </a:pPr>
              <a:t>1/14/2014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282494-A235-45A5-9CF5-9502DEB906ED}" type="slidenum">
              <a:rPr lang="en-US"/>
              <a:pPr>
                <a:defRPr/>
              </a:pPr>
              <a:t>‹#›</a:t>
            </a:fld>
            <a:endParaRPr lang="en-US"/>
          </a:p>
        </p:txBody>
      </p:sp>
    </p:spTree>
    <p:extLst>
      <p:ext uri="{BB962C8B-B14F-4D97-AF65-F5344CB8AC3E}">
        <p14:creationId xmlns:p14="http://schemas.microsoft.com/office/powerpoint/2010/main" val="1842205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E898EB-6E53-4D33-A5B1-712E02DD68D5}" type="datetime1">
              <a:rPr lang="en-US"/>
              <a:pPr>
                <a:defRPr/>
              </a:pPr>
              <a:t>1/14/2014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0FCBF5-5DE1-4222-9615-6636C9C30AFC}" type="slidenum">
              <a:rPr lang="en-US"/>
              <a:pPr>
                <a:defRPr/>
              </a:pPr>
              <a:t>‹#›</a:t>
            </a:fld>
            <a:endParaRPr lang="en-US"/>
          </a:p>
        </p:txBody>
      </p:sp>
    </p:spTree>
    <p:extLst>
      <p:ext uri="{BB962C8B-B14F-4D97-AF65-F5344CB8AC3E}">
        <p14:creationId xmlns:p14="http://schemas.microsoft.com/office/powerpoint/2010/main" val="1360079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D85E33A-F0A2-4925-8A3D-AC3AB8C1ADA2}" type="datetime1">
              <a:rPr lang="en-US"/>
              <a:pPr>
                <a:defRPr/>
              </a:pPr>
              <a:t>1/14/2014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78E688-9B29-46D1-8C8D-76156027810F}" type="slidenum">
              <a:rPr lang="en-US"/>
              <a:pPr>
                <a:defRPr/>
              </a:pPr>
              <a:t>‹#›</a:t>
            </a:fld>
            <a:endParaRPr lang="en-US"/>
          </a:p>
        </p:txBody>
      </p:sp>
    </p:spTree>
    <p:extLst>
      <p:ext uri="{BB962C8B-B14F-4D97-AF65-F5344CB8AC3E}">
        <p14:creationId xmlns:p14="http://schemas.microsoft.com/office/powerpoint/2010/main" val="411284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B846B1-5F1F-4E51-A244-563EBC0B9FA6}" type="datetime1">
              <a:rPr lang="en-US"/>
              <a:pPr>
                <a:defRPr/>
              </a:pPr>
              <a:t>1/14/2014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096409-23F8-4407-BB84-9C2B640C6965}" type="slidenum">
              <a:rPr lang="en-US"/>
              <a:pPr>
                <a:defRPr/>
              </a:pPr>
              <a:t>‹#›</a:t>
            </a:fld>
            <a:endParaRPr lang="en-US"/>
          </a:p>
        </p:txBody>
      </p:sp>
    </p:spTree>
    <p:extLst>
      <p:ext uri="{BB962C8B-B14F-4D97-AF65-F5344CB8AC3E}">
        <p14:creationId xmlns:p14="http://schemas.microsoft.com/office/powerpoint/2010/main" val="26937530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044B1AC-EF81-4BF7-864E-94DB551C986A}" type="datetime1">
              <a:rPr lang="en-US"/>
              <a:pPr>
                <a:defRPr/>
              </a:pPr>
              <a:t>1/14/2014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A40B8EE-BB48-4132-A82A-52BD6C40EF2E}" type="slidenum">
              <a:rPr lang="en-US"/>
              <a:pPr>
                <a:defRPr/>
              </a:pPr>
              <a:t>‹#›</a:t>
            </a:fld>
            <a:endParaRPr lang="en-US"/>
          </a:p>
        </p:txBody>
      </p:sp>
    </p:spTree>
    <p:extLst>
      <p:ext uri="{BB962C8B-B14F-4D97-AF65-F5344CB8AC3E}">
        <p14:creationId xmlns:p14="http://schemas.microsoft.com/office/powerpoint/2010/main" val="18930196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B819EF2-2C60-471D-91F2-2956D5CA342A}" type="datetime1">
              <a:rPr lang="en-US"/>
              <a:pPr>
                <a:defRPr/>
              </a:pPr>
              <a:t>1/14/2014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D6867E-6932-474B-9976-CC3C9A2B194F}" type="slidenum">
              <a:rPr lang="en-US"/>
              <a:pPr>
                <a:defRPr/>
              </a:pPr>
              <a:t>‹#›</a:t>
            </a:fld>
            <a:endParaRPr lang="en-US"/>
          </a:p>
        </p:txBody>
      </p:sp>
    </p:spTree>
    <p:extLst>
      <p:ext uri="{BB962C8B-B14F-4D97-AF65-F5344CB8AC3E}">
        <p14:creationId xmlns:p14="http://schemas.microsoft.com/office/powerpoint/2010/main" val="3111827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716B98-D692-43D3-A649-9ECA7F15D09C}" type="datetime1">
              <a:rPr lang="en-US"/>
              <a:pPr>
                <a:defRPr/>
              </a:pPr>
              <a:t>1/14/2014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94881C-0842-4293-9C2B-DC30AFAAA451}" type="slidenum">
              <a:rPr lang="en-US"/>
              <a:pPr>
                <a:defRPr/>
              </a:pPr>
              <a:t>‹#›</a:t>
            </a:fld>
            <a:endParaRPr lang="en-US"/>
          </a:p>
        </p:txBody>
      </p:sp>
    </p:spTree>
    <p:extLst>
      <p:ext uri="{BB962C8B-B14F-4D97-AF65-F5344CB8AC3E}">
        <p14:creationId xmlns:p14="http://schemas.microsoft.com/office/powerpoint/2010/main" val="24526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BD5AD3-C604-4CEB-B987-700F44ED9CA1}" type="slidenum">
              <a:rPr lang="en-US"/>
              <a:pPr>
                <a:defRPr/>
              </a:pPr>
              <a:t>‹#›</a:t>
            </a:fld>
            <a:endParaRPr lang="en-US"/>
          </a:p>
        </p:txBody>
      </p:sp>
    </p:spTree>
    <p:extLst>
      <p:ext uri="{BB962C8B-B14F-4D97-AF65-F5344CB8AC3E}">
        <p14:creationId xmlns:p14="http://schemas.microsoft.com/office/powerpoint/2010/main" val="6032886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23B9486-F252-438D-8A44-9572F9B18B0C}" type="datetime1">
              <a:rPr lang="en-US"/>
              <a:pPr>
                <a:defRPr/>
              </a:pPr>
              <a:t>1/14/2014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D81483F-E1EA-4E03-BE2D-793E081DB0DF}" type="slidenum">
              <a:rPr lang="en-US"/>
              <a:pPr>
                <a:defRPr/>
              </a:pPr>
              <a:t>‹#›</a:t>
            </a:fld>
            <a:endParaRPr lang="en-US"/>
          </a:p>
        </p:txBody>
      </p:sp>
    </p:spTree>
    <p:extLst>
      <p:ext uri="{BB962C8B-B14F-4D97-AF65-F5344CB8AC3E}">
        <p14:creationId xmlns:p14="http://schemas.microsoft.com/office/powerpoint/2010/main" val="6836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198C9CF-07E8-4997-A87E-40F8495495B5}" type="datetime1">
              <a:rPr lang="en-US"/>
              <a:pPr>
                <a:defRPr/>
              </a:pPr>
              <a:t>1/14/2014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F845C7-F35D-4C60-A3FD-651C8700B721}" type="slidenum">
              <a:rPr lang="en-US"/>
              <a:pPr>
                <a:defRPr/>
              </a:pPr>
              <a:t>‹#›</a:t>
            </a:fld>
            <a:endParaRPr lang="en-US"/>
          </a:p>
        </p:txBody>
      </p:sp>
    </p:spTree>
    <p:extLst>
      <p:ext uri="{BB962C8B-B14F-4D97-AF65-F5344CB8AC3E}">
        <p14:creationId xmlns:p14="http://schemas.microsoft.com/office/powerpoint/2010/main" val="18236160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94A5F2-0B8E-4F45-8D73-E4E1FD7C7AD1}" type="datetime1">
              <a:rPr lang="en-US"/>
              <a:pPr>
                <a:defRPr/>
              </a:pPr>
              <a:t>1/14/2014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5F1BB6-F901-4467-AE32-9F1EF77CF47E}" type="slidenum">
              <a:rPr lang="en-US"/>
              <a:pPr>
                <a:defRPr/>
              </a:pPr>
              <a:t>‹#›</a:t>
            </a:fld>
            <a:endParaRPr lang="en-US"/>
          </a:p>
        </p:txBody>
      </p:sp>
    </p:spTree>
    <p:extLst>
      <p:ext uri="{BB962C8B-B14F-4D97-AF65-F5344CB8AC3E}">
        <p14:creationId xmlns:p14="http://schemas.microsoft.com/office/powerpoint/2010/main" val="16221099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59B8B9-98AB-4751-8CF5-BAAA0A196B2D}" type="datetime1">
              <a:rPr lang="en-US"/>
              <a:pPr>
                <a:defRPr/>
              </a:pPr>
              <a:t>1/14/2014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5CD4F-07B3-4CF8-992F-034267360A0D}" type="slidenum">
              <a:rPr lang="en-US"/>
              <a:pPr>
                <a:defRPr/>
              </a:pPr>
              <a:t>‹#›</a:t>
            </a:fld>
            <a:endParaRPr lang="en-US"/>
          </a:p>
        </p:txBody>
      </p:sp>
    </p:spTree>
    <p:extLst>
      <p:ext uri="{BB962C8B-B14F-4D97-AF65-F5344CB8AC3E}">
        <p14:creationId xmlns:p14="http://schemas.microsoft.com/office/powerpoint/2010/main" val="324421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E82A12-24AA-4B97-906B-7E6470DB667A}" type="slidenum">
              <a:rPr lang="en-US"/>
              <a:pPr>
                <a:defRPr/>
              </a:pPr>
              <a:t>‹#›</a:t>
            </a:fld>
            <a:endParaRPr lang="en-US"/>
          </a:p>
        </p:txBody>
      </p:sp>
    </p:spTree>
    <p:extLst>
      <p:ext uri="{BB962C8B-B14F-4D97-AF65-F5344CB8AC3E}">
        <p14:creationId xmlns:p14="http://schemas.microsoft.com/office/powerpoint/2010/main" val="159758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18B08B-72D6-494D-848C-C9665DFCD84E}" type="slidenum">
              <a:rPr lang="en-US"/>
              <a:pPr>
                <a:defRPr/>
              </a:pPr>
              <a:t>‹#›</a:t>
            </a:fld>
            <a:endParaRPr lang="en-US"/>
          </a:p>
        </p:txBody>
      </p:sp>
    </p:spTree>
    <p:extLst>
      <p:ext uri="{BB962C8B-B14F-4D97-AF65-F5344CB8AC3E}">
        <p14:creationId xmlns:p14="http://schemas.microsoft.com/office/powerpoint/2010/main" val="224532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4CDCC8D-D539-4EE3-873B-FAAF38F33E80}" type="slidenum">
              <a:rPr lang="en-US"/>
              <a:pPr>
                <a:defRPr/>
              </a:pPr>
              <a:t>‹#›</a:t>
            </a:fld>
            <a:endParaRPr lang="en-US"/>
          </a:p>
        </p:txBody>
      </p:sp>
    </p:spTree>
    <p:extLst>
      <p:ext uri="{BB962C8B-B14F-4D97-AF65-F5344CB8AC3E}">
        <p14:creationId xmlns:p14="http://schemas.microsoft.com/office/powerpoint/2010/main" val="145659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8B6378B-054B-4ED9-905C-9E815DDF7C4A}" type="slidenum">
              <a:rPr lang="en-US"/>
              <a:pPr>
                <a:defRPr/>
              </a:pPr>
              <a:t>‹#›</a:t>
            </a:fld>
            <a:endParaRPr lang="en-US"/>
          </a:p>
        </p:txBody>
      </p:sp>
    </p:spTree>
    <p:extLst>
      <p:ext uri="{BB962C8B-B14F-4D97-AF65-F5344CB8AC3E}">
        <p14:creationId xmlns:p14="http://schemas.microsoft.com/office/powerpoint/2010/main" val="20655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AB8677B-69F4-4F5F-B70D-03653BC65666}" type="slidenum">
              <a:rPr lang="en-US"/>
              <a:pPr>
                <a:defRPr/>
              </a:pPr>
              <a:t>‹#›</a:t>
            </a:fld>
            <a:endParaRPr lang="en-US"/>
          </a:p>
        </p:txBody>
      </p:sp>
    </p:spTree>
    <p:extLst>
      <p:ext uri="{BB962C8B-B14F-4D97-AF65-F5344CB8AC3E}">
        <p14:creationId xmlns:p14="http://schemas.microsoft.com/office/powerpoint/2010/main" val="1283386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63FD96-F660-4222-AB9F-FB34F4413008}" type="slidenum">
              <a:rPr lang="en-US"/>
              <a:pPr>
                <a:defRPr/>
              </a:pPr>
              <a:t>‹#›</a:t>
            </a:fld>
            <a:endParaRPr lang="en-US"/>
          </a:p>
        </p:txBody>
      </p:sp>
    </p:spTree>
    <p:extLst>
      <p:ext uri="{BB962C8B-B14F-4D97-AF65-F5344CB8AC3E}">
        <p14:creationId xmlns:p14="http://schemas.microsoft.com/office/powerpoint/2010/main" val="2738828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2697BF-4962-4D7A-9603-BEB1D2B779D9}" type="slidenum">
              <a:rPr lang="en-US"/>
              <a:pPr>
                <a:defRPr/>
              </a:pPr>
              <a:t>‹#›</a:t>
            </a:fld>
            <a:endParaRPr lang="en-US"/>
          </a:p>
        </p:txBody>
      </p:sp>
    </p:spTree>
    <p:extLst>
      <p:ext uri="{BB962C8B-B14F-4D97-AF65-F5344CB8AC3E}">
        <p14:creationId xmlns:p14="http://schemas.microsoft.com/office/powerpoint/2010/main" val="4123667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a:latin typeface="Times New Roman" pitchFamily="-112" charset="0"/>
                <a:sym typeface="Symbol" pitchFamily="-112" charset="2"/>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a:latin typeface="Times New Roman" pitchFamily="-112" charset="0"/>
                <a:sym typeface="Symbol" pitchFamily="-112" charset="2"/>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a:latin typeface="Times New Roman" pitchFamily="-112" charset="0"/>
                <a:sym typeface="Symbol" pitchFamily="-112" charset="2"/>
              </a:defRPr>
            </a:lvl1pPr>
          </a:lstStyle>
          <a:p>
            <a:pPr>
              <a:defRPr/>
            </a:pPr>
            <a:fld id="{84F7F4FB-694C-4D74-B6B6-5A88CBE96374}" type="slidenum">
              <a:rPr lang="en-US"/>
              <a:pPr>
                <a:defRPr/>
              </a:pPr>
              <a:t>‹#›</a:t>
            </a:fld>
            <a:endParaRPr lang="en-US"/>
          </a:p>
        </p:txBody>
      </p:sp>
      <p:grpSp>
        <p:nvGrpSpPr>
          <p:cNvPr id="1031" name="Group 14"/>
          <p:cNvGrpSpPr>
            <a:grpSpLocks/>
          </p:cNvGrpSpPr>
          <p:nvPr userDrawn="1"/>
        </p:nvGrpSpPr>
        <p:grpSpPr bwMode="auto">
          <a:xfrm>
            <a:off x="0" y="0"/>
            <a:ext cx="9144000" cy="6862763"/>
            <a:chOff x="0" y="0"/>
            <a:chExt cx="5760" cy="4323"/>
          </a:xfrm>
        </p:grpSpPr>
        <p:grpSp>
          <p:nvGrpSpPr>
            <p:cNvPr id="1032" name="Group 7"/>
            <p:cNvGrpSpPr>
              <a:grpSpLocks/>
            </p:cNvGrpSpPr>
            <p:nvPr userDrawn="1"/>
          </p:nvGrpSpPr>
          <p:grpSpPr bwMode="auto">
            <a:xfrm>
              <a:off x="0" y="0"/>
              <a:ext cx="5760" cy="4323"/>
              <a:chOff x="0" y="0"/>
              <a:chExt cx="5760" cy="4323"/>
            </a:xfrm>
          </p:grpSpPr>
          <p:pic>
            <p:nvPicPr>
              <p:cNvPr id="1034"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9"/>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4129"/>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Text Box 10"/>
              <p:cNvSpPr txBox="1">
                <a:spLocks noChangeArrowheads="1"/>
              </p:cNvSpPr>
              <p:nvPr userDrawn="1"/>
            </p:nvSpPr>
            <p:spPr bwMode="auto">
              <a:xfrm>
                <a:off x="0" y="4131"/>
                <a:ext cx="163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50000"/>
                  </a:spcBef>
                </a:pPr>
                <a:r>
                  <a:rPr lang="en-US" altLang="en-US" sz="1400" b="1">
                    <a:solidFill>
                      <a:schemeClr val="bg1"/>
                    </a:solidFill>
                  </a:rPr>
                  <a:t>Holt McDougal Algebra1</a:t>
                </a:r>
              </a:p>
            </p:txBody>
          </p:sp>
          <p:sp>
            <p:nvSpPr>
              <p:cNvPr id="1037" name="Text Box 11"/>
              <p:cNvSpPr txBox="1">
                <a:spLocks noChangeArrowheads="1"/>
              </p:cNvSpPr>
              <p:nvPr userDrawn="1"/>
            </p:nvSpPr>
            <p:spPr bwMode="auto">
              <a:xfrm>
                <a:off x="310" y="167"/>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endParaRPr lang="en-US" altLang="en-US" sz="800">
                  <a:latin typeface="Arial" charset="0"/>
                </a:endParaRPr>
              </a:p>
            </p:txBody>
          </p:sp>
          <p:sp>
            <p:nvSpPr>
              <p:cNvPr id="1038" name="Text Box 12"/>
              <p:cNvSpPr txBox="1">
                <a:spLocks noChangeArrowheads="1"/>
              </p:cNvSpPr>
              <p:nvPr userDrawn="1"/>
            </p:nvSpPr>
            <p:spPr bwMode="auto">
              <a:xfrm>
                <a:off x="750" y="56"/>
                <a:ext cx="3469"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3200">
                    <a:solidFill>
                      <a:schemeClr val="bg1"/>
                    </a:solidFill>
                    <a:latin typeface="Arial Black" pitchFamily="34" charset="0"/>
                  </a:rPr>
                  <a:t>Precision and Accuracy</a:t>
                </a:r>
              </a:p>
            </p:txBody>
          </p:sp>
        </p:grpSp>
        <p:pic>
          <p:nvPicPr>
            <p:cNvPr id="1033" name="Picture 13"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defRPr>
      </a:lvl2pPr>
      <a:lvl3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defRPr>
      </a:lvl3pPr>
      <a:lvl4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defRPr>
      </a:lvl4pPr>
      <a:lvl5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2"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2"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a:solidFill>
                  <a:srgbClr val="898989"/>
                </a:solidFill>
                <a:latin typeface="Verdana" pitchFamily="-112" charset="0"/>
                <a:sym typeface="Symbol" pitchFamily="-112" charset="2"/>
              </a:defRPr>
            </a:lvl1pPr>
          </a:lstStyle>
          <a:p>
            <a:pPr>
              <a:defRPr/>
            </a:pPr>
            <a:fld id="{127DC0AC-FA98-4406-8248-B970B20D8940}" type="datetime1">
              <a:rPr lang="en-US"/>
              <a:pPr>
                <a:defRPr/>
              </a:pPr>
              <a:t>1/14/2014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a:solidFill>
                  <a:srgbClr val="898989"/>
                </a:solidFill>
                <a:latin typeface="Verdana" pitchFamily="-112" charset="0"/>
                <a:sym typeface="Symbol" pitchFamily="-112" charset="2"/>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898989"/>
                </a:solidFill>
                <a:latin typeface="Verdana" pitchFamily="-112" charset="0"/>
                <a:sym typeface="Symbol" pitchFamily="-112" charset="2"/>
              </a:defRPr>
            </a:lvl1pPr>
          </a:lstStyle>
          <a:p>
            <a:pPr>
              <a:defRPr/>
            </a:pPr>
            <a:fld id="{32AD583B-2DB4-49A2-9A5D-0AD60012B84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4"/>
          <p:cNvSpPr txBox="1">
            <a:spLocks noChangeArrowheads="1"/>
          </p:cNvSpPr>
          <p:nvPr/>
        </p:nvSpPr>
        <p:spPr bwMode="auto">
          <a:xfrm>
            <a:off x="1444625" y="160338"/>
            <a:ext cx="74707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3200">
                <a:solidFill>
                  <a:schemeClr val="bg1"/>
                </a:solidFill>
                <a:latin typeface="Arial Black" pitchFamily="34" charset="0"/>
              </a:rPr>
              <a:t>Precision and Accuracy</a:t>
            </a:r>
          </a:p>
        </p:txBody>
      </p:sp>
      <p:sp>
        <p:nvSpPr>
          <p:cNvPr id="19489" name="Text Box 33">
            <a:hlinkClick r:id="" action="ppaction://hlinkshowjump?jump=nextslide"/>
          </p:cNvPr>
          <p:cNvSpPr txBox="1">
            <a:spLocks noChangeArrowheads="1"/>
          </p:cNvSpPr>
          <p:nvPr/>
        </p:nvSpPr>
        <p:spPr bwMode="auto">
          <a:xfrm>
            <a:off x="3657600" y="2390775"/>
            <a:ext cx="2971800" cy="519113"/>
          </a:xfrm>
          <a:prstGeom prst="rect">
            <a:avLst/>
          </a:prstGeom>
          <a:noFill/>
          <a:ln>
            <a:noFill/>
          </a:ln>
          <a:effectLst/>
          <a:extLst/>
        </p:spPr>
        <p:txBody>
          <a:bodyPr>
            <a:spAutoFit/>
          </a:bodyPr>
          <a:lstStyle/>
          <a:p>
            <a:pPr>
              <a:spcBef>
                <a:spcPct val="50000"/>
              </a:spcBef>
              <a:defRPr/>
            </a:pPr>
            <a:r>
              <a:rPr lang="en-US" sz="2800" u="sng">
                <a:solidFill>
                  <a:schemeClr val="bg1"/>
                </a:solidFill>
                <a:effectLst>
                  <a:outerShdw blurRad="38100" dist="38100" dir="2700000" algn="tl">
                    <a:srgbClr val="C0C0C0"/>
                  </a:outerShdw>
                </a:effectLst>
                <a:latin typeface="Verdana" pitchFamily="-112" charset="0"/>
                <a:sym typeface="Symbol" pitchFamily="-112" charset="2"/>
              </a:rPr>
              <a:t>Warm Up</a:t>
            </a:r>
          </a:p>
        </p:txBody>
      </p:sp>
      <p:sp>
        <p:nvSpPr>
          <p:cNvPr id="19490" name="Text Box 34">
            <a:hlinkClick r:id="rId3" action="ppaction://hlinksldjump"/>
          </p:cNvPr>
          <p:cNvSpPr txBox="1">
            <a:spLocks noChangeArrowheads="1"/>
          </p:cNvSpPr>
          <p:nvPr/>
        </p:nvSpPr>
        <p:spPr bwMode="auto">
          <a:xfrm>
            <a:off x="3671888" y="3644900"/>
            <a:ext cx="4038600" cy="519113"/>
          </a:xfrm>
          <a:prstGeom prst="rect">
            <a:avLst/>
          </a:prstGeom>
          <a:noFill/>
          <a:ln>
            <a:noFill/>
          </a:ln>
          <a:effectLst/>
          <a:extLst/>
        </p:spPr>
        <p:txBody>
          <a:bodyPr>
            <a:spAutoFit/>
          </a:bodyPr>
          <a:lstStyle/>
          <a:p>
            <a:pPr>
              <a:spcBef>
                <a:spcPct val="50000"/>
              </a:spcBef>
              <a:defRPr/>
            </a:pPr>
            <a:r>
              <a:rPr lang="en-US" sz="2800" u="sng">
                <a:solidFill>
                  <a:schemeClr val="bg1"/>
                </a:solidFill>
                <a:effectLst>
                  <a:outerShdw blurRad="38100" dist="38100" dir="2700000" algn="tl">
                    <a:srgbClr val="C0C0C0"/>
                  </a:outerShdw>
                </a:effectLst>
                <a:latin typeface="Verdana" pitchFamily="-112" charset="0"/>
                <a:sym typeface="Symbol" pitchFamily="-112" charset="2"/>
              </a:rPr>
              <a:t>Lesson Quiz</a:t>
            </a:r>
          </a:p>
        </p:txBody>
      </p:sp>
      <p:sp>
        <p:nvSpPr>
          <p:cNvPr id="19491" name="Text Box 35">
            <a:hlinkClick r:id="rId4" action="ppaction://hlinksldjump"/>
          </p:cNvPr>
          <p:cNvSpPr txBox="1">
            <a:spLocks noChangeArrowheads="1"/>
          </p:cNvSpPr>
          <p:nvPr/>
        </p:nvSpPr>
        <p:spPr bwMode="auto">
          <a:xfrm>
            <a:off x="3657600" y="3017838"/>
            <a:ext cx="4038600" cy="519112"/>
          </a:xfrm>
          <a:prstGeom prst="rect">
            <a:avLst/>
          </a:prstGeom>
          <a:noFill/>
          <a:ln>
            <a:noFill/>
          </a:ln>
          <a:effectLst/>
          <a:extLst/>
        </p:spPr>
        <p:txBody>
          <a:bodyPr>
            <a:spAutoFit/>
          </a:bodyPr>
          <a:lstStyle/>
          <a:p>
            <a:pPr>
              <a:spcBef>
                <a:spcPct val="50000"/>
              </a:spcBef>
              <a:defRPr/>
            </a:pPr>
            <a:r>
              <a:rPr lang="en-US" sz="2800" u="sng">
                <a:solidFill>
                  <a:schemeClr val="bg1"/>
                </a:solidFill>
                <a:effectLst>
                  <a:outerShdw blurRad="38100" dist="38100" dir="2700000" algn="tl">
                    <a:srgbClr val="C0C0C0"/>
                  </a:outerShdw>
                </a:effectLst>
                <a:latin typeface="Verdana" pitchFamily="-112" charset="0"/>
                <a:sym typeface="Symbol" pitchFamily="-112" charset="2"/>
              </a:rPr>
              <a:t>Lesson Presentation</a:t>
            </a:r>
          </a:p>
        </p:txBody>
      </p:sp>
      <p:pic>
        <p:nvPicPr>
          <p:cNvPr id="3079" name="Picture 13" descr="chaptet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8"/>
          <p:cNvSpPr txBox="1">
            <a:spLocks noChangeArrowheads="1"/>
          </p:cNvSpPr>
          <p:nvPr/>
        </p:nvSpPr>
        <p:spPr bwMode="auto">
          <a:xfrm>
            <a:off x="0" y="6553200"/>
            <a:ext cx="27003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0"/>
              </a:spcBef>
            </a:pPr>
            <a:r>
              <a:rPr lang="en-US" altLang="en-US" sz="1400" b="1">
                <a:solidFill>
                  <a:schemeClr val="bg1"/>
                </a:solidFill>
              </a:rPr>
              <a:t>Holt McDougal Algebra1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4"/>
          <p:cNvSpPr txBox="1">
            <a:spLocks noChangeArrowheads="1"/>
          </p:cNvSpPr>
          <p:nvPr/>
        </p:nvSpPr>
        <p:spPr bwMode="auto">
          <a:xfrm>
            <a:off x="323850" y="1665288"/>
            <a:ext cx="84518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Choose the more precise measurement in each pair.</a:t>
            </a:r>
          </a:p>
        </p:txBody>
      </p:sp>
      <p:sp>
        <p:nvSpPr>
          <p:cNvPr id="11267" name="Text Box 23"/>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a:t>
            </a:r>
            <a:endParaRPr lang="en-US" altLang="en-US" sz="2600">
              <a:solidFill>
                <a:schemeClr val="accent2"/>
              </a:solidFill>
              <a:latin typeface="Arial MT Bl" charset="0"/>
            </a:endParaRPr>
          </a:p>
        </p:txBody>
      </p:sp>
      <p:sp>
        <p:nvSpPr>
          <p:cNvPr id="11268" name="Text Box 25"/>
          <p:cNvSpPr txBox="1">
            <a:spLocks noChangeArrowheads="1"/>
          </p:cNvSpPr>
          <p:nvPr/>
        </p:nvSpPr>
        <p:spPr bwMode="auto">
          <a:xfrm>
            <a:off x="395288" y="2781300"/>
            <a:ext cx="2622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pl-PL" altLang="en-US" sz="2400" b="1"/>
              <a:t>1a. </a:t>
            </a:r>
            <a:r>
              <a:rPr lang="pl-PL" altLang="en-US" sz="2400"/>
              <a:t>2 lb; 17 oz</a:t>
            </a:r>
            <a:r>
              <a:rPr lang="en-US" altLang="en-US" sz="2400"/>
              <a:t>.</a:t>
            </a:r>
            <a:endParaRPr lang="en-US" altLang="en-US" sz="2400" i="1"/>
          </a:p>
        </p:txBody>
      </p:sp>
      <p:sp>
        <p:nvSpPr>
          <p:cNvPr id="7" name="Text Box 25"/>
          <p:cNvSpPr txBox="1">
            <a:spLocks noChangeArrowheads="1"/>
          </p:cNvSpPr>
          <p:nvPr/>
        </p:nvSpPr>
        <p:spPr bwMode="auto">
          <a:xfrm>
            <a:off x="576263" y="4508500"/>
            <a:ext cx="81724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An ounce is smaller than a pound, so 17 oz is more precise.</a:t>
            </a:r>
          </a:p>
        </p:txBody>
      </p:sp>
      <p:sp>
        <p:nvSpPr>
          <p:cNvPr id="11270" name="Text Box 25"/>
          <p:cNvSpPr txBox="1">
            <a:spLocks noChangeArrowheads="1"/>
          </p:cNvSpPr>
          <p:nvPr/>
        </p:nvSpPr>
        <p:spPr bwMode="auto">
          <a:xfrm>
            <a:off x="395288" y="5481638"/>
            <a:ext cx="32162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1b. </a:t>
            </a:r>
            <a:r>
              <a:rPr lang="en-US" altLang="en-US" sz="2400"/>
              <a:t>7.85 m; 7.8 m.</a:t>
            </a:r>
            <a:endParaRPr lang="en-US" altLang="en-US" sz="2400" i="1"/>
          </a:p>
        </p:txBody>
      </p:sp>
      <p:sp>
        <p:nvSpPr>
          <p:cNvPr id="10247" name="TextBox 9"/>
          <p:cNvSpPr txBox="1">
            <a:spLocks noChangeArrowheads="1"/>
          </p:cNvSpPr>
          <p:nvPr/>
        </p:nvSpPr>
        <p:spPr bwMode="auto">
          <a:xfrm>
            <a:off x="576263" y="3429000"/>
            <a:ext cx="7651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2 lb</a:t>
            </a:r>
          </a:p>
        </p:txBody>
      </p:sp>
      <p:sp>
        <p:nvSpPr>
          <p:cNvPr id="10248" name="TextBox 11"/>
          <p:cNvSpPr txBox="1">
            <a:spLocks noChangeArrowheads="1"/>
          </p:cNvSpPr>
          <p:nvPr/>
        </p:nvSpPr>
        <p:spPr bwMode="auto">
          <a:xfrm>
            <a:off x="576263" y="396875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17 oz</a:t>
            </a:r>
          </a:p>
        </p:txBody>
      </p:sp>
      <p:sp>
        <p:nvSpPr>
          <p:cNvPr id="10249" name="TextBox 12"/>
          <p:cNvSpPr txBox="1">
            <a:spLocks noChangeArrowheads="1"/>
          </p:cNvSpPr>
          <p:nvPr/>
        </p:nvSpPr>
        <p:spPr bwMode="auto">
          <a:xfrm>
            <a:off x="3675063" y="3409950"/>
            <a:ext cx="2451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pound</a:t>
            </a:r>
          </a:p>
        </p:txBody>
      </p:sp>
      <p:sp>
        <p:nvSpPr>
          <p:cNvPr id="10250" name="TextBox 13"/>
          <p:cNvSpPr txBox="1">
            <a:spLocks noChangeArrowheads="1"/>
          </p:cNvSpPr>
          <p:nvPr/>
        </p:nvSpPr>
        <p:spPr bwMode="auto">
          <a:xfrm>
            <a:off x="3668713" y="3940175"/>
            <a:ext cx="24098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ounce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dissolve">
                                      <p:cBhvr>
                                        <p:cTn id="7" dur="500"/>
                                        <p:tgtEl>
                                          <p:spTgt spid="102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49"/>
                                        </p:tgtEl>
                                        <p:attrNameLst>
                                          <p:attrName>style.visibility</p:attrName>
                                        </p:attrNameLst>
                                      </p:cBhvr>
                                      <p:to>
                                        <p:strVal val="visible"/>
                                      </p:to>
                                    </p:set>
                                    <p:animEffect transition="in" filter="dissolve">
                                      <p:cBhvr>
                                        <p:cTn id="12" dur="500"/>
                                        <p:tgtEl>
                                          <p:spTgt spid="102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48"/>
                                        </p:tgtEl>
                                        <p:attrNameLst>
                                          <p:attrName>style.visibility</p:attrName>
                                        </p:attrNameLst>
                                      </p:cBhvr>
                                      <p:to>
                                        <p:strVal val="visible"/>
                                      </p:to>
                                    </p:set>
                                    <p:animEffect transition="in" filter="dissolve">
                                      <p:cBhvr>
                                        <p:cTn id="17" dur="500"/>
                                        <p:tgtEl>
                                          <p:spTgt spid="102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50"/>
                                        </p:tgtEl>
                                        <p:attrNameLst>
                                          <p:attrName>style.visibility</p:attrName>
                                        </p:attrNameLst>
                                      </p:cBhvr>
                                      <p:to>
                                        <p:strVal val="visible"/>
                                      </p:to>
                                    </p:set>
                                    <p:animEffect transition="in" filter="dissolve">
                                      <p:cBhvr>
                                        <p:cTn id="22" dur="500"/>
                                        <p:tgtEl>
                                          <p:spTgt spid="102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247" grpId="0"/>
      <p:bldP spid="10248" grpId="0"/>
      <p:bldP spid="10249" grpId="0"/>
      <p:bldP spid="1025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3"/>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 Continued</a:t>
            </a:r>
            <a:endParaRPr lang="en-US" altLang="en-US" sz="2600">
              <a:solidFill>
                <a:schemeClr val="accent2"/>
              </a:solidFill>
              <a:latin typeface="Arial MT Bl" charset="0"/>
            </a:endParaRPr>
          </a:p>
        </p:txBody>
      </p:sp>
      <p:sp>
        <p:nvSpPr>
          <p:cNvPr id="15" name="Text Box 25"/>
          <p:cNvSpPr txBox="1">
            <a:spLocks noChangeArrowheads="1"/>
          </p:cNvSpPr>
          <p:nvPr/>
        </p:nvSpPr>
        <p:spPr bwMode="auto">
          <a:xfrm>
            <a:off x="611188" y="2997200"/>
            <a:ext cx="7921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 hundredeth of a meter is smaller than a meter, so 7.85 m is more precise.</a:t>
            </a:r>
          </a:p>
        </p:txBody>
      </p:sp>
      <p:sp>
        <p:nvSpPr>
          <p:cNvPr id="12292" name="Text Box 25"/>
          <p:cNvSpPr txBox="1">
            <a:spLocks noChangeArrowheads="1"/>
          </p:cNvSpPr>
          <p:nvPr/>
        </p:nvSpPr>
        <p:spPr bwMode="auto">
          <a:xfrm>
            <a:off x="395288" y="4005263"/>
            <a:ext cx="29257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nn-NO" altLang="en-US" sz="2400" b="1"/>
              <a:t>1c. </a:t>
            </a:r>
            <a:r>
              <a:rPr lang="nn-NO" altLang="en-US" sz="2400"/>
              <a:t>6 kg; 6000 g</a:t>
            </a:r>
            <a:r>
              <a:rPr lang="en-US" altLang="en-US" sz="2400"/>
              <a:t>.</a:t>
            </a:r>
            <a:endParaRPr lang="en-US" altLang="en-US" sz="2400" i="1"/>
          </a:p>
        </p:txBody>
      </p:sp>
      <p:sp>
        <p:nvSpPr>
          <p:cNvPr id="17" name="Text Box 25"/>
          <p:cNvSpPr txBox="1">
            <a:spLocks noChangeArrowheads="1"/>
          </p:cNvSpPr>
          <p:nvPr/>
        </p:nvSpPr>
        <p:spPr bwMode="auto">
          <a:xfrm>
            <a:off x="611188" y="5645150"/>
            <a:ext cx="80645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 gram is smaller than a kilogram, so 6000 g is more precise.</a:t>
            </a:r>
          </a:p>
        </p:txBody>
      </p:sp>
      <p:sp>
        <p:nvSpPr>
          <p:cNvPr id="11270" name="TextBox 17"/>
          <p:cNvSpPr txBox="1">
            <a:spLocks noChangeArrowheads="1"/>
          </p:cNvSpPr>
          <p:nvPr/>
        </p:nvSpPr>
        <p:spPr bwMode="auto">
          <a:xfrm>
            <a:off x="628650" y="1881188"/>
            <a:ext cx="12922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7.85 m</a:t>
            </a:r>
          </a:p>
        </p:txBody>
      </p:sp>
      <p:sp>
        <p:nvSpPr>
          <p:cNvPr id="11271" name="TextBox 18"/>
          <p:cNvSpPr txBox="1">
            <a:spLocks noChangeArrowheads="1"/>
          </p:cNvSpPr>
          <p:nvPr/>
        </p:nvSpPr>
        <p:spPr bwMode="auto">
          <a:xfrm>
            <a:off x="611188" y="2427288"/>
            <a:ext cx="12065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7.8 m </a:t>
            </a:r>
          </a:p>
        </p:txBody>
      </p:sp>
      <p:sp>
        <p:nvSpPr>
          <p:cNvPr id="11272" name="TextBox 19"/>
          <p:cNvSpPr txBox="1">
            <a:spLocks noChangeArrowheads="1"/>
          </p:cNvSpPr>
          <p:nvPr/>
        </p:nvSpPr>
        <p:spPr bwMode="auto">
          <a:xfrm>
            <a:off x="3365500" y="1881188"/>
            <a:ext cx="48180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Nearest hundredth of a meter</a:t>
            </a:r>
          </a:p>
        </p:txBody>
      </p:sp>
      <p:sp>
        <p:nvSpPr>
          <p:cNvPr id="11273" name="TextBox 20"/>
          <p:cNvSpPr txBox="1">
            <a:spLocks noChangeArrowheads="1"/>
          </p:cNvSpPr>
          <p:nvPr/>
        </p:nvSpPr>
        <p:spPr bwMode="auto">
          <a:xfrm>
            <a:off x="3365500" y="2384425"/>
            <a:ext cx="2406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Nearest meter</a:t>
            </a:r>
          </a:p>
        </p:txBody>
      </p:sp>
      <p:sp>
        <p:nvSpPr>
          <p:cNvPr id="11274" name="TextBox 21"/>
          <p:cNvSpPr txBox="1">
            <a:spLocks noChangeArrowheads="1"/>
          </p:cNvSpPr>
          <p:nvPr/>
        </p:nvSpPr>
        <p:spPr bwMode="auto">
          <a:xfrm>
            <a:off x="666750" y="4594225"/>
            <a:ext cx="865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6 kg</a:t>
            </a:r>
          </a:p>
        </p:txBody>
      </p:sp>
      <p:sp>
        <p:nvSpPr>
          <p:cNvPr id="11275" name="TextBox 22"/>
          <p:cNvSpPr txBox="1">
            <a:spLocks noChangeArrowheads="1"/>
          </p:cNvSpPr>
          <p:nvPr/>
        </p:nvSpPr>
        <p:spPr bwMode="auto">
          <a:xfrm>
            <a:off x="647700" y="5091113"/>
            <a:ext cx="12684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6000 g</a:t>
            </a:r>
          </a:p>
        </p:txBody>
      </p:sp>
      <p:sp>
        <p:nvSpPr>
          <p:cNvPr id="11276" name="TextBox 23"/>
          <p:cNvSpPr txBox="1">
            <a:spLocks noChangeArrowheads="1"/>
          </p:cNvSpPr>
          <p:nvPr/>
        </p:nvSpPr>
        <p:spPr bwMode="auto">
          <a:xfrm>
            <a:off x="3240088" y="4551363"/>
            <a:ext cx="28305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Nearest kilogram</a:t>
            </a:r>
          </a:p>
        </p:txBody>
      </p:sp>
      <p:sp>
        <p:nvSpPr>
          <p:cNvPr id="11277" name="TextBox 24"/>
          <p:cNvSpPr txBox="1">
            <a:spLocks noChangeArrowheads="1"/>
          </p:cNvSpPr>
          <p:nvPr/>
        </p:nvSpPr>
        <p:spPr bwMode="auto">
          <a:xfrm>
            <a:off x="3240088" y="5078413"/>
            <a:ext cx="22907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Nearest 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dissolve">
                                      <p:cBhvr>
                                        <p:cTn id="7" dur="500"/>
                                        <p:tgtEl>
                                          <p:spTgt spid="112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2"/>
                                        </p:tgtEl>
                                        <p:attrNameLst>
                                          <p:attrName>style.visibility</p:attrName>
                                        </p:attrNameLst>
                                      </p:cBhvr>
                                      <p:to>
                                        <p:strVal val="visible"/>
                                      </p:to>
                                    </p:set>
                                    <p:animEffect transition="in" filter="dissolve">
                                      <p:cBhvr>
                                        <p:cTn id="12" dur="500"/>
                                        <p:tgtEl>
                                          <p:spTgt spid="112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71"/>
                                        </p:tgtEl>
                                        <p:attrNameLst>
                                          <p:attrName>style.visibility</p:attrName>
                                        </p:attrNameLst>
                                      </p:cBhvr>
                                      <p:to>
                                        <p:strVal val="visible"/>
                                      </p:to>
                                    </p:set>
                                    <p:animEffect transition="in" filter="dissolve">
                                      <p:cBhvr>
                                        <p:cTn id="17" dur="500"/>
                                        <p:tgtEl>
                                          <p:spTgt spid="112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73"/>
                                        </p:tgtEl>
                                        <p:attrNameLst>
                                          <p:attrName>style.visibility</p:attrName>
                                        </p:attrNameLst>
                                      </p:cBhvr>
                                      <p:to>
                                        <p:strVal val="visible"/>
                                      </p:to>
                                    </p:set>
                                    <p:animEffect transition="in" filter="dissolve">
                                      <p:cBhvr>
                                        <p:cTn id="22" dur="500"/>
                                        <p:tgtEl>
                                          <p:spTgt spid="112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ox(in)">
                                      <p:cBhvr>
                                        <p:cTn id="27" dur="500"/>
                                        <p:tgtEl>
                                          <p:spTgt spid="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274"/>
                                        </p:tgtEl>
                                        <p:attrNameLst>
                                          <p:attrName>style.visibility</p:attrName>
                                        </p:attrNameLst>
                                      </p:cBhvr>
                                      <p:to>
                                        <p:strVal val="visible"/>
                                      </p:to>
                                    </p:set>
                                    <p:animEffect transition="in" filter="dissolve">
                                      <p:cBhvr>
                                        <p:cTn id="32" dur="500"/>
                                        <p:tgtEl>
                                          <p:spTgt spid="1127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276"/>
                                        </p:tgtEl>
                                        <p:attrNameLst>
                                          <p:attrName>style.visibility</p:attrName>
                                        </p:attrNameLst>
                                      </p:cBhvr>
                                      <p:to>
                                        <p:strVal val="visible"/>
                                      </p:to>
                                    </p:set>
                                    <p:animEffect transition="in" filter="dissolve">
                                      <p:cBhvr>
                                        <p:cTn id="37" dur="500"/>
                                        <p:tgtEl>
                                          <p:spTgt spid="1127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1275"/>
                                        </p:tgtEl>
                                        <p:attrNameLst>
                                          <p:attrName>style.visibility</p:attrName>
                                        </p:attrNameLst>
                                      </p:cBhvr>
                                      <p:to>
                                        <p:strVal val="visible"/>
                                      </p:to>
                                    </p:set>
                                    <p:animEffect transition="in" filter="dissolve">
                                      <p:cBhvr>
                                        <p:cTn id="42" dur="500"/>
                                        <p:tgtEl>
                                          <p:spTgt spid="112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1277"/>
                                        </p:tgtEl>
                                        <p:attrNameLst>
                                          <p:attrName>style.visibility</p:attrName>
                                        </p:attrNameLst>
                                      </p:cBhvr>
                                      <p:to>
                                        <p:strVal val="visible"/>
                                      </p:to>
                                    </p:set>
                                    <p:animEffect transition="in" filter="dissolve">
                                      <p:cBhvr>
                                        <p:cTn id="47" dur="500"/>
                                        <p:tgtEl>
                                          <p:spTgt spid="1127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ox(in)">
                                      <p:cBhvr>
                                        <p:cTn id="5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1270" grpId="0"/>
      <p:bldP spid="11271" grpId="0"/>
      <p:bldP spid="11272" grpId="0"/>
      <p:bldP spid="11273" grpId="0"/>
      <p:bldP spid="11274" grpId="0"/>
      <p:bldP spid="11275" grpId="0"/>
      <p:bldP spid="11276" grpId="0"/>
      <p:bldP spid="1127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250825" y="4508500"/>
            <a:ext cx="7850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 A. </a:t>
            </a:r>
            <a:r>
              <a:rPr lang="en-US" altLang="en-US" sz="2400"/>
              <a:t>Which scale is the most precise?</a:t>
            </a:r>
          </a:p>
        </p:txBody>
      </p:sp>
      <p:sp>
        <p:nvSpPr>
          <p:cNvPr id="13315" name="Text Box 20"/>
          <p:cNvSpPr txBox="1">
            <a:spLocks noChangeArrowheads="1"/>
          </p:cNvSpPr>
          <p:nvPr/>
        </p:nvSpPr>
        <p:spPr bwMode="auto">
          <a:xfrm>
            <a:off x="431800" y="1412875"/>
            <a:ext cx="8135938" cy="297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Ida works in a deli. She is testing the scales at the deli to make sure they are accurate. She uses a weight that is exactly 1 pound</a:t>
            </a:r>
          </a:p>
          <a:p>
            <a:r>
              <a:rPr lang="en-US" altLang="en-US" sz="2400" b="1"/>
              <a:t>and gets the following results:</a:t>
            </a:r>
          </a:p>
          <a:p>
            <a:r>
              <a:rPr lang="en-US" altLang="en-US" sz="2400" b="1"/>
              <a:t>Scale 1: 1.019 lb</a:t>
            </a:r>
          </a:p>
          <a:p>
            <a:r>
              <a:rPr lang="en-US" altLang="en-US" sz="2400" b="1"/>
              <a:t>Scale 2: 1.01 lb</a:t>
            </a:r>
          </a:p>
          <a:p>
            <a:r>
              <a:rPr lang="en-US" altLang="en-US" sz="2400" b="1"/>
              <a:t>Scale 3: 0.98 lb </a:t>
            </a:r>
          </a:p>
        </p:txBody>
      </p:sp>
      <p:sp>
        <p:nvSpPr>
          <p:cNvPr id="7" name="Text Box 5"/>
          <p:cNvSpPr txBox="1">
            <a:spLocks noChangeArrowheads="1"/>
          </p:cNvSpPr>
          <p:nvPr/>
        </p:nvSpPr>
        <p:spPr bwMode="auto">
          <a:xfrm>
            <a:off x="503238" y="5084763"/>
            <a:ext cx="81724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Scales 2 and 3 measure to the nearest hundredth of a pound. Scale 1 measures to the nearest thousandth of a pound. </a:t>
            </a:r>
          </a:p>
        </p:txBody>
      </p:sp>
      <p:sp>
        <p:nvSpPr>
          <p:cNvPr id="13317" name="TextBox 7"/>
          <p:cNvSpPr txBox="1">
            <a:spLocks noChangeArrowheads="1"/>
          </p:cNvSpPr>
          <p:nvPr/>
        </p:nvSpPr>
        <p:spPr bwMode="auto">
          <a:xfrm>
            <a:off x="503238" y="908050"/>
            <a:ext cx="8154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006699"/>
                </a:solidFill>
                <a:latin typeface="Arial Black" pitchFamily="34" charset="0"/>
              </a:rPr>
              <a:t>Example 2 : Comparing Precision and Accuracy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250825" y="2276475"/>
            <a:ext cx="6110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 B. </a:t>
            </a:r>
            <a:r>
              <a:rPr lang="en-US" altLang="en-US" sz="2400"/>
              <a:t>Which scale is the most accurate?.</a:t>
            </a:r>
          </a:p>
        </p:txBody>
      </p:sp>
      <p:sp>
        <p:nvSpPr>
          <p:cNvPr id="9" name="Text Box 5"/>
          <p:cNvSpPr txBox="1">
            <a:spLocks noChangeArrowheads="1"/>
          </p:cNvSpPr>
          <p:nvPr/>
        </p:nvSpPr>
        <p:spPr bwMode="auto">
          <a:xfrm>
            <a:off x="417513" y="5445125"/>
            <a:ext cx="73802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Because 0.01 &lt; 0.019 &lt; 0.02, Scale 2 is the most accurate.</a:t>
            </a:r>
          </a:p>
        </p:txBody>
      </p:sp>
      <p:sp>
        <p:nvSpPr>
          <p:cNvPr id="14340" name="TextBox 7"/>
          <p:cNvSpPr txBox="1">
            <a:spLocks noChangeArrowheads="1"/>
          </p:cNvSpPr>
          <p:nvPr/>
        </p:nvSpPr>
        <p:spPr bwMode="auto">
          <a:xfrm>
            <a:off x="358775" y="908050"/>
            <a:ext cx="8569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rPr>
              <a:t>Example 2 : Continued</a:t>
            </a:r>
          </a:p>
        </p:txBody>
      </p:sp>
      <p:sp>
        <p:nvSpPr>
          <p:cNvPr id="8" name="TextBox 7"/>
          <p:cNvSpPr txBox="1">
            <a:spLocks noChangeArrowheads="1"/>
          </p:cNvSpPr>
          <p:nvPr/>
        </p:nvSpPr>
        <p:spPr bwMode="auto">
          <a:xfrm>
            <a:off x="323850" y="1449388"/>
            <a:ext cx="81724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Because a thousandth of a pound is smaller than a hundredth of a pound, Scale 1 is the most precise.</a:t>
            </a:r>
            <a:endParaRPr lang="en-US" altLang="en-US" sz="2400"/>
          </a:p>
        </p:txBody>
      </p:sp>
      <p:sp>
        <p:nvSpPr>
          <p:cNvPr id="14342" name="TextBox 9"/>
          <p:cNvSpPr txBox="1">
            <a:spLocks noChangeArrowheads="1"/>
          </p:cNvSpPr>
          <p:nvPr/>
        </p:nvSpPr>
        <p:spPr bwMode="auto">
          <a:xfrm>
            <a:off x="323850" y="2781300"/>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For each scale, find the absolute value of the difference of the standard mass and the scale reading.</a:t>
            </a:r>
          </a:p>
        </p:txBody>
      </p:sp>
      <p:sp>
        <p:nvSpPr>
          <p:cNvPr id="14343" name="TextBox 10"/>
          <p:cNvSpPr txBox="1">
            <a:spLocks noChangeArrowheads="1"/>
          </p:cNvSpPr>
          <p:nvPr/>
        </p:nvSpPr>
        <p:spPr bwMode="auto">
          <a:xfrm>
            <a:off x="398463" y="4005263"/>
            <a:ext cx="5405437"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 1: |1.000 – 1.019| = 0.019</a:t>
            </a:r>
          </a:p>
          <a:p>
            <a:r>
              <a:rPr lang="en-US" altLang="en-US" sz="2400"/>
              <a:t>Scale 2: |1.000 – 1.01| = 0.01 </a:t>
            </a:r>
          </a:p>
          <a:p>
            <a:r>
              <a:rPr lang="en-US" altLang="en-US" sz="2400"/>
              <a:t>Scale 3: |1.000 – 0.98| = 0.02</a:t>
            </a:r>
          </a:p>
          <a:p>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323850" y="1520825"/>
            <a:ext cx="8451850"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standard mass of 16 ounces is used to test three postal scales.</a:t>
            </a:r>
          </a:p>
          <a:p>
            <a:r>
              <a:rPr lang="en-US" altLang="en-US" sz="2400" b="1"/>
              <a:t>The results are shown below.</a:t>
            </a:r>
          </a:p>
        </p:txBody>
      </p:sp>
      <p:sp>
        <p:nvSpPr>
          <p:cNvPr id="15363" name="Text Box 5"/>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t>
            </a:r>
            <a:endParaRPr lang="en-US" altLang="en-US" sz="2600">
              <a:solidFill>
                <a:schemeClr val="accent2"/>
              </a:solidFill>
              <a:latin typeface="Arial MT Bl" charset="0"/>
            </a:endParaRPr>
          </a:p>
        </p:txBody>
      </p:sp>
      <p:sp>
        <p:nvSpPr>
          <p:cNvPr id="15364" name="Text Box 4"/>
          <p:cNvSpPr txBox="1">
            <a:spLocks noChangeArrowheads="1"/>
          </p:cNvSpPr>
          <p:nvPr/>
        </p:nvSpPr>
        <p:spPr bwMode="auto">
          <a:xfrm>
            <a:off x="358775" y="4581525"/>
            <a:ext cx="6221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a:t>
            </a:r>
            <a:r>
              <a:rPr lang="en-US" altLang="en-US" sz="2400"/>
              <a:t>Which scale is the most precise?</a:t>
            </a:r>
          </a:p>
        </p:txBody>
      </p:sp>
      <p:pic>
        <p:nvPicPr>
          <p:cNvPr id="15365" name="Picture 7" descr="scal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2781300"/>
            <a:ext cx="6192837" cy="176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Text Box 4"/>
          <p:cNvSpPr txBox="1">
            <a:spLocks noChangeArrowheads="1"/>
          </p:cNvSpPr>
          <p:nvPr/>
        </p:nvSpPr>
        <p:spPr bwMode="auto">
          <a:xfrm>
            <a:off x="323850" y="5118100"/>
            <a:ext cx="83883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Scales A and B measure to the nearest tenth of an ounce.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Continued</a:t>
            </a:r>
            <a:endParaRPr lang="en-US" altLang="en-US" sz="2600">
              <a:solidFill>
                <a:schemeClr val="accent2"/>
              </a:solidFill>
              <a:latin typeface="Arial MT Bl" charset="0"/>
            </a:endParaRPr>
          </a:p>
        </p:txBody>
      </p:sp>
      <p:sp>
        <p:nvSpPr>
          <p:cNvPr id="16387" name="Text Box 4"/>
          <p:cNvSpPr txBox="1">
            <a:spLocks noChangeArrowheads="1"/>
          </p:cNvSpPr>
          <p:nvPr/>
        </p:nvSpPr>
        <p:spPr bwMode="auto">
          <a:xfrm>
            <a:off x="358775" y="3813175"/>
            <a:ext cx="64817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 </a:t>
            </a:r>
            <a:r>
              <a:rPr lang="en-US" altLang="en-US" sz="2400"/>
              <a:t>Which scale is the most accurate?</a:t>
            </a:r>
          </a:p>
        </p:txBody>
      </p:sp>
      <p:sp>
        <p:nvSpPr>
          <p:cNvPr id="16388" name="Text Box 4"/>
          <p:cNvSpPr txBox="1">
            <a:spLocks noChangeArrowheads="1"/>
          </p:cNvSpPr>
          <p:nvPr/>
        </p:nvSpPr>
        <p:spPr bwMode="auto">
          <a:xfrm>
            <a:off x="358775" y="1484313"/>
            <a:ext cx="83899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 C measures to the nearest hundredth of an ounce.</a:t>
            </a:r>
          </a:p>
        </p:txBody>
      </p:sp>
      <p:sp>
        <p:nvSpPr>
          <p:cNvPr id="10" name="Text Box 6"/>
          <p:cNvSpPr txBox="1">
            <a:spLocks noChangeArrowheads="1"/>
          </p:cNvSpPr>
          <p:nvPr/>
        </p:nvSpPr>
        <p:spPr bwMode="auto">
          <a:xfrm>
            <a:off x="398463" y="2457450"/>
            <a:ext cx="82089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Because a hundredth of an ounce is smaller than a thousandth of an ounce, Scale C is the most precise.</a:t>
            </a:r>
          </a:p>
        </p:txBody>
      </p:sp>
      <p:sp>
        <p:nvSpPr>
          <p:cNvPr id="16390" name="TextBox 10"/>
          <p:cNvSpPr txBox="1">
            <a:spLocks noChangeArrowheads="1"/>
          </p:cNvSpPr>
          <p:nvPr/>
        </p:nvSpPr>
        <p:spPr bwMode="auto">
          <a:xfrm>
            <a:off x="395288" y="4532313"/>
            <a:ext cx="8280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For each scale, find the absolute value of the difference of the standard mass and the scale reading.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142875" y="944563"/>
            <a:ext cx="8858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Continued</a:t>
            </a:r>
            <a:endParaRPr lang="en-US" altLang="en-US" sz="2600">
              <a:solidFill>
                <a:schemeClr val="accent2"/>
              </a:solidFill>
              <a:latin typeface="Arial MT Bl" charset="0"/>
            </a:endParaRPr>
          </a:p>
        </p:txBody>
      </p:sp>
      <p:sp>
        <p:nvSpPr>
          <p:cNvPr id="45" name="Text Box 6"/>
          <p:cNvSpPr txBox="1">
            <a:spLocks noChangeArrowheads="1"/>
          </p:cNvSpPr>
          <p:nvPr/>
        </p:nvSpPr>
        <p:spPr bwMode="auto">
          <a:xfrm>
            <a:off x="358775" y="3213100"/>
            <a:ext cx="73088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Because 0.07 &lt; 0.2 &lt; 0.3, Scale C is the most accurate.</a:t>
            </a:r>
          </a:p>
        </p:txBody>
      </p:sp>
      <p:sp>
        <p:nvSpPr>
          <p:cNvPr id="17412" name="TextBox 10"/>
          <p:cNvSpPr txBox="1">
            <a:spLocks noChangeArrowheads="1"/>
          </p:cNvSpPr>
          <p:nvPr/>
        </p:nvSpPr>
        <p:spPr bwMode="auto">
          <a:xfrm>
            <a:off x="358775" y="1520825"/>
            <a:ext cx="8281988"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 1: |16.00 – 16.3| = 0.3</a:t>
            </a:r>
          </a:p>
          <a:p>
            <a:r>
              <a:rPr lang="en-US" altLang="en-US" sz="2400"/>
              <a:t>Scale 2: |16.00 – 15.8| = 0.2 </a:t>
            </a:r>
          </a:p>
          <a:p>
            <a:r>
              <a:rPr lang="en-US" altLang="en-US" sz="2400"/>
              <a:t>Scale 3: |16.00 – 16.07| = 0.07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box(in)">
                                      <p:cBhvr>
                                        <p:cTn id="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1"/>
          <p:cNvSpPr txBox="1">
            <a:spLocks noChangeArrowheads="1"/>
          </p:cNvSpPr>
          <p:nvPr/>
        </p:nvSpPr>
        <p:spPr bwMode="auto">
          <a:xfrm>
            <a:off x="323850" y="1484313"/>
            <a:ext cx="860425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Bright Days Blinds makes window shades. The width of a 30-inch shade should be within 0.18 in. of 30 in. A batch of shades has the widths shown in the table.</a:t>
            </a:r>
          </a:p>
        </p:txBody>
      </p:sp>
      <p:sp>
        <p:nvSpPr>
          <p:cNvPr id="18435" name="TextBox 5"/>
          <p:cNvSpPr txBox="1">
            <a:spLocks noChangeArrowheads="1"/>
          </p:cNvSpPr>
          <p:nvPr/>
        </p:nvSpPr>
        <p:spPr bwMode="auto">
          <a:xfrm>
            <a:off x="719138" y="873125"/>
            <a:ext cx="7138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006699"/>
                </a:solidFill>
                <a:latin typeface="Arial Black" pitchFamily="34" charset="0"/>
              </a:rPr>
              <a:t>Example 3</a:t>
            </a:r>
            <a:r>
              <a:rPr lang="en-US" altLang="en-US" sz="2400" b="1"/>
              <a:t>:</a:t>
            </a:r>
            <a:r>
              <a:rPr lang="en-US" altLang="en-US" sz="2400"/>
              <a:t> </a:t>
            </a:r>
            <a:r>
              <a:rPr lang="en-US" altLang="en-US" sz="2400">
                <a:solidFill>
                  <a:srgbClr val="006699"/>
                </a:solidFill>
                <a:latin typeface="Arial Black" pitchFamily="34" charset="0"/>
                <a:cs typeface="Arial" charset="0"/>
              </a:rPr>
              <a:t>Using a Specified Tolerance</a:t>
            </a:r>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1163" y="3357563"/>
            <a:ext cx="2881312"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6"/>
          <p:cNvSpPr txBox="1">
            <a:spLocks noChangeArrowheads="1"/>
          </p:cNvSpPr>
          <p:nvPr/>
        </p:nvSpPr>
        <p:spPr bwMode="auto">
          <a:xfrm>
            <a:off x="250825" y="1268413"/>
            <a:ext cx="8605838"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Do all of the shades measure within the specified tolerance? If not, which shade(s) are not within the specified tolerance?</a:t>
            </a:r>
          </a:p>
        </p:txBody>
      </p:sp>
      <p:sp>
        <p:nvSpPr>
          <p:cNvPr id="9" name="Text Box 6"/>
          <p:cNvSpPr txBox="1">
            <a:spLocks noChangeArrowheads="1"/>
          </p:cNvSpPr>
          <p:nvPr/>
        </p:nvSpPr>
        <p:spPr bwMode="auto">
          <a:xfrm>
            <a:off x="503238" y="5084763"/>
            <a:ext cx="80295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No, Shade B measures 29.75 in., so it is not within the specified tolerance.</a:t>
            </a:r>
          </a:p>
        </p:txBody>
      </p:sp>
      <p:sp>
        <p:nvSpPr>
          <p:cNvPr id="19460" name="TextBox 5"/>
          <p:cNvSpPr txBox="1">
            <a:spLocks noChangeArrowheads="1"/>
          </p:cNvSpPr>
          <p:nvPr/>
        </p:nvSpPr>
        <p:spPr bwMode="auto">
          <a:xfrm>
            <a:off x="250825" y="800100"/>
            <a:ext cx="86423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cs typeface="Arial" charset="0"/>
              </a:rPr>
              <a:t>Example 3 : Continued</a:t>
            </a:r>
          </a:p>
        </p:txBody>
      </p:sp>
      <p:sp>
        <p:nvSpPr>
          <p:cNvPr id="5" name="TextBox 4"/>
          <p:cNvSpPr txBox="1">
            <a:spLocks noChangeArrowheads="1"/>
          </p:cNvSpPr>
          <p:nvPr/>
        </p:nvSpPr>
        <p:spPr bwMode="auto">
          <a:xfrm>
            <a:off x="431800" y="2852738"/>
            <a:ext cx="32702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30 – 0.18 = 29.82  </a:t>
            </a:r>
          </a:p>
        </p:txBody>
      </p:sp>
      <p:sp>
        <p:nvSpPr>
          <p:cNvPr id="6" name="TextBox 5"/>
          <p:cNvSpPr txBox="1">
            <a:spLocks noChangeArrowheads="1"/>
          </p:cNvSpPr>
          <p:nvPr/>
        </p:nvSpPr>
        <p:spPr bwMode="auto">
          <a:xfrm>
            <a:off x="3635375" y="2841625"/>
            <a:ext cx="52212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30 in. ± 0.18 in. means that the shade must be </a:t>
            </a:r>
          </a:p>
        </p:txBody>
      </p:sp>
      <p:sp>
        <p:nvSpPr>
          <p:cNvPr id="7" name="TextBox 6"/>
          <p:cNvSpPr txBox="1">
            <a:spLocks noChangeArrowheads="1"/>
          </p:cNvSpPr>
          <p:nvPr/>
        </p:nvSpPr>
        <p:spPr bwMode="auto">
          <a:xfrm>
            <a:off x="503238" y="3897313"/>
            <a:ext cx="31083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30 + 0.18 = 30.18</a:t>
            </a:r>
          </a:p>
        </p:txBody>
      </p:sp>
      <p:sp>
        <p:nvSpPr>
          <p:cNvPr id="8" name="TextBox 7"/>
          <p:cNvSpPr txBox="1">
            <a:spLocks noChangeArrowheads="1"/>
          </p:cNvSpPr>
          <p:nvPr/>
        </p:nvSpPr>
        <p:spPr bwMode="auto">
          <a:xfrm>
            <a:off x="3671888" y="3890963"/>
            <a:ext cx="52212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between 29.82 and 30.18 in.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23850" y="1808163"/>
            <a:ext cx="845185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p:txBody>
      </p:sp>
      <p:sp>
        <p:nvSpPr>
          <p:cNvPr id="20483" name="Text Box 5"/>
          <p:cNvSpPr txBox="1">
            <a:spLocks noChangeArrowheads="1"/>
          </p:cNvSpPr>
          <p:nvPr/>
        </p:nvSpPr>
        <p:spPr bwMode="auto">
          <a:xfrm>
            <a:off x="0" y="728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20484" name="Text Box 9"/>
          <p:cNvSpPr txBox="1">
            <a:spLocks noChangeArrowheads="1"/>
          </p:cNvSpPr>
          <p:nvPr/>
        </p:nvSpPr>
        <p:spPr bwMode="auto">
          <a:xfrm>
            <a:off x="323850" y="1196975"/>
            <a:ext cx="8569325"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lacrosse ball must weigh 5.25 oz ± 0.25 oz. The weights of the lacrosse balls in one box are given in the table. Do all of the lacrosse balls weigh within the specified tolerance? If not, which lacrosse ball(s) are not within the specified tolerance?</a:t>
            </a:r>
          </a:p>
        </p:txBody>
      </p:sp>
      <p:pic>
        <p:nvPicPr>
          <p:cNvPr id="2048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3608388"/>
            <a:ext cx="2803525" cy="250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a:off x="4679950" y="3716338"/>
            <a:ext cx="3887788"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5.25 oz ± 0.25 oz means that the lacrosse ball must weigh between 5.00 and 5.50 oz.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1304764"/>
            <a:ext cx="8305800" cy="4495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12713" indent="7938">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r>
              <a:rPr lang="en-US" altLang="en-US" sz="2800" dirty="0">
                <a:solidFill>
                  <a:schemeClr val="accent2"/>
                </a:solidFill>
              </a:rPr>
              <a:t>Warm Up</a:t>
            </a:r>
            <a:endParaRPr lang="en-US" altLang="en-US" sz="2400" dirty="0"/>
          </a:p>
          <a:p>
            <a:pPr>
              <a:spcBef>
                <a:spcPct val="20000"/>
              </a:spcBef>
            </a:pPr>
            <a:r>
              <a:rPr lang="en-US" altLang="en-US" sz="2400" dirty="0"/>
              <a:t>Evaluate each expression for </a:t>
            </a:r>
            <a:r>
              <a:rPr lang="en-US" altLang="en-US" sz="2400" i="1" dirty="0"/>
              <a:t>a </a:t>
            </a:r>
            <a:r>
              <a:rPr lang="en-US" altLang="en-US" sz="2400" dirty="0"/>
              <a:t>= 3, </a:t>
            </a:r>
            <a:r>
              <a:rPr lang="en-US" altLang="en-US" sz="2400" i="1" dirty="0"/>
              <a:t>b </a:t>
            </a:r>
            <a:r>
              <a:rPr lang="en-US" altLang="en-US" sz="2400" dirty="0"/>
              <a:t>= –2, </a:t>
            </a:r>
          </a:p>
          <a:p>
            <a:pPr>
              <a:spcBef>
                <a:spcPct val="20000"/>
              </a:spcBef>
            </a:pPr>
            <a:r>
              <a:rPr lang="en-US" altLang="en-US" sz="2400" i="1" dirty="0"/>
              <a:t>c </a:t>
            </a:r>
            <a:r>
              <a:rPr lang="en-US" altLang="en-US" sz="2400" dirty="0"/>
              <a:t>= 5.</a:t>
            </a:r>
          </a:p>
          <a:p>
            <a:pPr>
              <a:spcBef>
                <a:spcPct val="20000"/>
              </a:spcBef>
            </a:pPr>
            <a:r>
              <a:rPr lang="en-US" altLang="en-US" sz="2400" dirty="0">
                <a:sym typeface="Symbol" pitchFamily="18" charset="2"/>
              </a:rPr>
              <a:t>1. </a:t>
            </a:r>
            <a:r>
              <a:rPr lang="en-US" altLang="en-US" sz="2400" b="0" dirty="0">
                <a:sym typeface="Symbol" pitchFamily="18" charset="2"/>
              </a:rPr>
              <a:t>4</a:t>
            </a:r>
            <a:r>
              <a:rPr lang="en-US" altLang="en-US" sz="2400" b="0" i="1" dirty="0">
                <a:sym typeface="Symbol" pitchFamily="18" charset="2"/>
              </a:rPr>
              <a:t>a</a:t>
            </a:r>
            <a:r>
              <a:rPr lang="en-US" altLang="en-US" sz="2400" b="0" dirty="0">
                <a:sym typeface="Symbol" pitchFamily="18" charset="2"/>
              </a:rPr>
              <a:t> </a:t>
            </a:r>
            <a:r>
              <a:rPr lang="en-US" altLang="en-US" sz="2400" b="0" dirty="0"/>
              <a:t>–</a:t>
            </a:r>
            <a:r>
              <a:rPr lang="en-US" altLang="en-US" sz="2400" b="0" dirty="0">
                <a:sym typeface="Symbol" pitchFamily="18" charset="2"/>
              </a:rPr>
              <a:t> </a:t>
            </a:r>
            <a:r>
              <a:rPr lang="en-US" altLang="en-US" sz="2400" b="0" i="1" dirty="0">
                <a:sym typeface="Symbol" pitchFamily="18" charset="2"/>
              </a:rPr>
              <a:t>b			 	</a:t>
            </a:r>
            <a:r>
              <a:rPr lang="en-US" altLang="en-US" sz="2400" dirty="0"/>
              <a:t>2. </a:t>
            </a:r>
            <a:r>
              <a:rPr lang="en-US" altLang="en-US" sz="2400" b="0" dirty="0"/>
              <a:t>3</a:t>
            </a:r>
            <a:r>
              <a:rPr lang="en-US" altLang="en-US" sz="2400" b="0" i="1" dirty="0"/>
              <a:t>b</a:t>
            </a:r>
            <a:r>
              <a:rPr lang="en-US" altLang="en-US" sz="2400" b="0" baseline="30000" dirty="0"/>
              <a:t>2</a:t>
            </a:r>
            <a:r>
              <a:rPr lang="en-US" altLang="en-US" sz="2400" b="0" dirty="0"/>
              <a:t> – 5</a:t>
            </a:r>
            <a:endParaRPr lang="en-US" altLang="en-US" sz="2400" b="0" i="1" dirty="0">
              <a:sym typeface="Symbol" pitchFamily="18" charset="2"/>
            </a:endParaRPr>
          </a:p>
          <a:p>
            <a:pPr>
              <a:lnSpc>
                <a:spcPct val="55000"/>
              </a:lnSpc>
              <a:spcBef>
                <a:spcPct val="20000"/>
              </a:spcBef>
            </a:pPr>
            <a:endParaRPr lang="en-US" altLang="en-US" sz="2400" b="0" i="1" dirty="0">
              <a:sym typeface="Symbol" pitchFamily="18" charset="2"/>
            </a:endParaRPr>
          </a:p>
          <a:p>
            <a:pPr>
              <a:lnSpc>
                <a:spcPct val="50000"/>
              </a:lnSpc>
              <a:spcBef>
                <a:spcPct val="20000"/>
              </a:spcBef>
            </a:pPr>
            <a:r>
              <a:rPr lang="en-US" altLang="en-US" sz="2400" dirty="0">
                <a:sym typeface="Symbol" pitchFamily="18" charset="2"/>
              </a:rPr>
              <a:t>3. </a:t>
            </a:r>
            <a:r>
              <a:rPr lang="en-US" altLang="en-US" sz="2400" b="0" i="1" dirty="0" err="1"/>
              <a:t>ab</a:t>
            </a:r>
            <a:r>
              <a:rPr lang="en-US" altLang="en-US" sz="2400" b="0" i="1" dirty="0"/>
              <a:t> </a:t>
            </a:r>
            <a:r>
              <a:rPr lang="en-US" altLang="en-US" sz="2400" b="0" dirty="0"/>
              <a:t>–</a:t>
            </a:r>
            <a:r>
              <a:rPr lang="en-US" altLang="en-US" sz="2400" b="0" i="1" dirty="0"/>
              <a:t> </a:t>
            </a:r>
            <a:r>
              <a:rPr lang="en-US" altLang="en-US" sz="2400" b="0" dirty="0"/>
              <a:t>2</a:t>
            </a:r>
            <a:r>
              <a:rPr lang="en-US" altLang="en-US" sz="2400" b="0" i="1" dirty="0"/>
              <a:t>c</a:t>
            </a:r>
          </a:p>
          <a:p>
            <a:pPr>
              <a:lnSpc>
                <a:spcPct val="50000"/>
              </a:lnSpc>
              <a:spcBef>
                <a:spcPct val="20000"/>
              </a:spcBef>
            </a:pPr>
            <a:endParaRPr lang="en-US" altLang="en-US" sz="2400" dirty="0">
              <a:sym typeface="Symbol" pitchFamily="18" charset="2"/>
            </a:endParaRPr>
          </a:p>
          <a:p>
            <a:pPr>
              <a:lnSpc>
                <a:spcPct val="50000"/>
              </a:lnSpc>
              <a:spcBef>
                <a:spcPct val="20000"/>
              </a:spcBef>
            </a:pPr>
            <a:r>
              <a:rPr lang="en-US" altLang="en-US" sz="2400" dirty="0">
                <a:sym typeface="Symbol" pitchFamily="18" charset="2"/>
              </a:rPr>
              <a:t>  </a:t>
            </a:r>
          </a:p>
          <a:p>
            <a:pPr>
              <a:lnSpc>
                <a:spcPct val="75000"/>
              </a:lnSpc>
              <a:spcBef>
                <a:spcPct val="20000"/>
              </a:spcBef>
            </a:pPr>
            <a:r>
              <a:rPr lang="en-US" altLang="en-US" sz="2400" dirty="0">
                <a:sym typeface="Symbol" pitchFamily="18" charset="2"/>
              </a:rPr>
              <a:t>Solve each proportion.</a:t>
            </a:r>
          </a:p>
          <a:p>
            <a:pPr>
              <a:lnSpc>
                <a:spcPct val="75000"/>
              </a:lnSpc>
              <a:spcBef>
                <a:spcPct val="20000"/>
              </a:spcBef>
            </a:pPr>
            <a:endParaRPr lang="en-US" altLang="en-US" sz="2400" dirty="0">
              <a:sym typeface="Symbol" pitchFamily="18" charset="2"/>
            </a:endParaRPr>
          </a:p>
          <a:p>
            <a:pPr>
              <a:lnSpc>
                <a:spcPct val="75000"/>
              </a:lnSpc>
              <a:spcBef>
                <a:spcPct val="20000"/>
              </a:spcBef>
            </a:pPr>
            <a:r>
              <a:rPr lang="en-US" altLang="en-US" sz="2400" dirty="0">
                <a:sym typeface="Symbol" pitchFamily="18" charset="2"/>
              </a:rPr>
              <a:t>4.					5.</a:t>
            </a:r>
            <a:r>
              <a:rPr lang="en-US" altLang="en-US" sz="2800" b="0" dirty="0">
                <a:solidFill>
                  <a:srgbClr val="FF0000"/>
                </a:solidFill>
              </a:rPr>
              <a:t>	</a:t>
            </a:r>
          </a:p>
        </p:txBody>
      </p:sp>
      <p:sp>
        <p:nvSpPr>
          <p:cNvPr id="83005" name="Text Box 61"/>
          <p:cNvSpPr txBox="1">
            <a:spLocks noChangeArrowheads="1"/>
          </p:cNvSpPr>
          <p:nvPr/>
        </p:nvSpPr>
        <p:spPr bwMode="auto">
          <a:xfrm>
            <a:off x="2365375" y="26162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14</a:t>
            </a:r>
          </a:p>
        </p:txBody>
      </p:sp>
      <p:sp>
        <p:nvSpPr>
          <p:cNvPr id="83006" name="Text Box 62"/>
          <p:cNvSpPr txBox="1">
            <a:spLocks noChangeArrowheads="1"/>
          </p:cNvSpPr>
          <p:nvPr/>
        </p:nvSpPr>
        <p:spPr bwMode="auto">
          <a:xfrm>
            <a:off x="2303463" y="3200400"/>
            <a:ext cx="738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sym typeface="Symbol" pitchFamily="18" charset="2"/>
              </a:rPr>
              <a:t></a:t>
            </a:r>
            <a:r>
              <a:rPr lang="en-US" altLang="en-US" sz="2400" b="0">
                <a:solidFill>
                  <a:srgbClr val="FF3300"/>
                </a:solidFill>
              </a:rPr>
              <a:t>16</a:t>
            </a:r>
          </a:p>
        </p:txBody>
      </p:sp>
      <p:sp>
        <p:nvSpPr>
          <p:cNvPr id="83008" name="Text Box 64"/>
          <p:cNvSpPr txBox="1">
            <a:spLocks noChangeArrowheads="1"/>
          </p:cNvSpPr>
          <p:nvPr/>
        </p:nvSpPr>
        <p:spPr bwMode="auto">
          <a:xfrm>
            <a:off x="2379663" y="474345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9</a:t>
            </a:r>
          </a:p>
        </p:txBody>
      </p:sp>
      <p:sp>
        <p:nvSpPr>
          <p:cNvPr id="83013" name="Text Box 69"/>
          <p:cNvSpPr txBox="1">
            <a:spLocks noChangeArrowheads="1"/>
          </p:cNvSpPr>
          <p:nvPr/>
        </p:nvSpPr>
        <p:spPr bwMode="auto">
          <a:xfrm>
            <a:off x="6861175" y="26162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7</a:t>
            </a:r>
          </a:p>
        </p:txBody>
      </p:sp>
      <p:pic>
        <p:nvPicPr>
          <p:cNvPr id="3079" name="Picture 7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4572000"/>
            <a:ext cx="9239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7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4572000"/>
            <a:ext cx="8572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020" name="Text Box 76"/>
          <p:cNvSpPr txBox="1">
            <a:spLocks noChangeArrowheads="1"/>
          </p:cNvSpPr>
          <p:nvPr/>
        </p:nvSpPr>
        <p:spPr bwMode="auto">
          <a:xfrm>
            <a:off x="6553200" y="47244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6.4</a:t>
            </a:r>
          </a:p>
        </p:txBody>
      </p:sp>
    </p:spTree>
    <p:extLst>
      <p:ext uri="{BB962C8B-B14F-4D97-AF65-F5344CB8AC3E}">
        <p14:creationId xmlns:p14="http://schemas.microsoft.com/office/powerpoint/2010/main" val="5159360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3005"/>
                                        </p:tgtEl>
                                        <p:attrNameLst>
                                          <p:attrName>style.visibility</p:attrName>
                                        </p:attrNameLst>
                                      </p:cBhvr>
                                      <p:to>
                                        <p:strVal val="visible"/>
                                      </p:to>
                                    </p:set>
                                    <p:animEffect transition="in" filter="dissolve">
                                      <p:cBhvr>
                                        <p:cTn id="7" dur="500"/>
                                        <p:tgtEl>
                                          <p:spTgt spid="830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3013"/>
                                        </p:tgtEl>
                                        <p:attrNameLst>
                                          <p:attrName>style.visibility</p:attrName>
                                        </p:attrNameLst>
                                      </p:cBhvr>
                                      <p:to>
                                        <p:strVal val="visible"/>
                                      </p:to>
                                    </p:set>
                                    <p:animEffect transition="in" filter="dissolve">
                                      <p:cBhvr>
                                        <p:cTn id="12" dur="500"/>
                                        <p:tgtEl>
                                          <p:spTgt spid="83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3006"/>
                                        </p:tgtEl>
                                        <p:attrNameLst>
                                          <p:attrName>style.visibility</p:attrName>
                                        </p:attrNameLst>
                                      </p:cBhvr>
                                      <p:to>
                                        <p:strVal val="visible"/>
                                      </p:to>
                                    </p:set>
                                    <p:animEffect transition="in" filter="dissolve">
                                      <p:cBhvr>
                                        <p:cTn id="17" dur="500"/>
                                        <p:tgtEl>
                                          <p:spTgt spid="830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3008"/>
                                        </p:tgtEl>
                                        <p:attrNameLst>
                                          <p:attrName>style.visibility</p:attrName>
                                        </p:attrNameLst>
                                      </p:cBhvr>
                                      <p:to>
                                        <p:strVal val="visible"/>
                                      </p:to>
                                    </p:set>
                                    <p:animEffect transition="in" filter="dissolve">
                                      <p:cBhvr>
                                        <p:cTn id="22" dur="500"/>
                                        <p:tgtEl>
                                          <p:spTgt spid="830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3020"/>
                                        </p:tgtEl>
                                        <p:attrNameLst>
                                          <p:attrName>style.visibility</p:attrName>
                                        </p:attrNameLst>
                                      </p:cBhvr>
                                      <p:to>
                                        <p:strVal val="visible"/>
                                      </p:to>
                                    </p:set>
                                    <p:animEffect transition="in" filter="dissolve">
                                      <p:cBhvr>
                                        <p:cTn id="27" dur="500"/>
                                        <p:tgtEl>
                                          <p:spTgt spid="83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005" grpId="0"/>
      <p:bldP spid="83006" grpId="0"/>
      <p:bldP spid="83008" grpId="0"/>
      <p:bldP spid="83013" grpId="0"/>
      <p:bldP spid="8302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323850" y="1808163"/>
            <a:ext cx="845185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p:txBody>
      </p:sp>
      <p:sp>
        <p:nvSpPr>
          <p:cNvPr id="21507" name="Text Box 5"/>
          <p:cNvSpPr txBox="1">
            <a:spLocks noChangeArrowheads="1"/>
          </p:cNvSpPr>
          <p:nvPr/>
        </p:nvSpPr>
        <p:spPr bwMode="auto">
          <a:xfrm>
            <a:off x="0" y="728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94214" name="Text Box 6"/>
          <p:cNvSpPr txBox="1">
            <a:spLocks noChangeArrowheads="1"/>
          </p:cNvSpPr>
          <p:nvPr/>
        </p:nvSpPr>
        <p:spPr bwMode="auto">
          <a:xfrm>
            <a:off x="647700" y="3465513"/>
            <a:ext cx="76327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No, Ball C is 5.54 oz, so it is not within the specified tolerance</a:t>
            </a:r>
          </a:p>
        </p:txBody>
      </p:sp>
      <p:sp>
        <p:nvSpPr>
          <p:cNvPr id="21509" name="TextBox 7"/>
          <p:cNvSpPr txBox="1">
            <a:spLocks noChangeArrowheads="1"/>
          </p:cNvSpPr>
          <p:nvPr/>
        </p:nvSpPr>
        <p:spPr bwMode="auto">
          <a:xfrm>
            <a:off x="719138" y="1808163"/>
            <a:ext cx="3382962"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5.25 – 0.25 = 5.00  </a:t>
            </a:r>
          </a:p>
          <a:p>
            <a:r>
              <a:rPr lang="en-US" altLang="en-US" sz="2400"/>
              <a:t>5.25 + 0.25 = 5.50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4214"/>
                                        </p:tgtEl>
                                        <p:attrNameLst>
                                          <p:attrName>style.visibility</p:attrName>
                                        </p:attrNameLst>
                                      </p:cBhvr>
                                      <p:to>
                                        <p:strVal val="visible"/>
                                      </p:to>
                                    </p:set>
                                    <p:animEffect transition="in" filter="box(in)">
                                      <p:cBhvr>
                                        <p:cTn id="7" dur="500"/>
                                        <p:tgtEl>
                                          <p:spTgt spid="94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8"/>
          <p:cNvSpPr txBox="1">
            <a:spLocks noChangeArrowheads="1"/>
          </p:cNvSpPr>
          <p:nvPr/>
        </p:nvSpPr>
        <p:spPr bwMode="auto">
          <a:xfrm>
            <a:off x="395288" y="3033713"/>
            <a:ext cx="2987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a:t>
            </a:r>
            <a:r>
              <a:rPr lang="en-US" altLang="en-US" sz="2400"/>
              <a:t>12 lb ± 3%</a:t>
            </a:r>
          </a:p>
        </p:txBody>
      </p:sp>
      <p:sp>
        <p:nvSpPr>
          <p:cNvPr id="69641" name="Text Box 9"/>
          <p:cNvSpPr txBox="1">
            <a:spLocks noChangeArrowheads="1"/>
          </p:cNvSpPr>
          <p:nvPr/>
        </p:nvSpPr>
        <p:spPr bwMode="auto">
          <a:xfrm>
            <a:off x="550863" y="5429250"/>
            <a:ext cx="32750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11.64 lb–12.36 lb</a:t>
            </a:r>
          </a:p>
        </p:txBody>
      </p:sp>
      <p:sp>
        <p:nvSpPr>
          <p:cNvPr id="22532" name="Text Box 17"/>
          <p:cNvSpPr txBox="1">
            <a:spLocks noChangeArrowheads="1"/>
          </p:cNvSpPr>
          <p:nvPr/>
        </p:nvSpPr>
        <p:spPr bwMode="auto">
          <a:xfrm>
            <a:off x="107950" y="908050"/>
            <a:ext cx="9036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006699"/>
                </a:solidFill>
                <a:latin typeface="Arial Black" pitchFamily="34" charset="0"/>
              </a:rPr>
              <a:t>Example 4: Using Tolerance Expressed as a Percent</a:t>
            </a:r>
          </a:p>
        </p:txBody>
      </p:sp>
      <p:sp>
        <p:nvSpPr>
          <p:cNvPr id="22533" name="TextBox 8"/>
          <p:cNvSpPr txBox="1">
            <a:spLocks noChangeArrowheads="1"/>
          </p:cNvSpPr>
          <p:nvPr/>
        </p:nvSpPr>
        <p:spPr bwMode="auto">
          <a:xfrm>
            <a:off x="215900" y="1628775"/>
            <a:ext cx="87137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Write the possible range of each measurement. Round to the nearest hundredth if necessary</a:t>
            </a:r>
            <a:r>
              <a:rPr lang="en-US" altLang="en-US">
                <a:solidFill>
                  <a:srgbClr val="006699"/>
                </a:solidFill>
                <a:latin typeface="Arial Black" pitchFamily="34" charset="0"/>
              </a:rPr>
              <a:t>.</a:t>
            </a:r>
          </a:p>
        </p:txBody>
      </p:sp>
      <p:sp>
        <p:nvSpPr>
          <p:cNvPr id="11" name="TextBox 10"/>
          <p:cNvSpPr txBox="1">
            <a:spLocks noChangeArrowheads="1"/>
          </p:cNvSpPr>
          <p:nvPr/>
        </p:nvSpPr>
        <p:spPr bwMode="auto">
          <a:xfrm>
            <a:off x="503238" y="3789363"/>
            <a:ext cx="2936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 </a:t>
            </a:r>
            <a:r>
              <a:rPr lang="en-US" altLang="en-US" sz="2400"/>
              <a:t>12(0.03) = </a:t>
            </a:r>
            <a:r>
              <a:rPr lang="en-US" altLang="en-US" sz="2400">
                <a:solidFill>
                  <a:srgbClr val="FF0000"/>
                </a:solidFill>
              </a:rPr>
              <a:t>0.36</a:t>
            </a:r>
            <a:r>
              <a:rPr lang="en-US" altLang="en-US" sz="2400"/>
              <a:t> </a:t>
            </a:r>
          </a:p>
        </p:txBody>
      </p:sp>
      <p:sp>
        <p:nvSpPr>
          <p:cNvPr id="12" name="TextBox 11"/>
          <p:cNvSpPr txBox="1">
            <a:spLocks noChangeArrowheads="1"/>
          </p:cNvSpPr>
          <p:nvPr/>
        </p:nvSpPr>
        <p:spPr bwMode="auto">
          <a:xfrm>
            <a:off x="3887788" y="3759200"/>
            <a:ext cx="2487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3% of 12.</a:t>
            </a:r>
            <a:endParaRPr lang="en-US" altLang="en-US" sz="2400">
              <a:solidFill>
                <a:srgbClr val="0070C0"/>
              </a:solidFill>
            </a:endParaRPr>
          </a:p>
        </p:txBody>
      </p:sp>
      <p:sp>
        <p:nvSpPr>
          <p:cNvPr id="13" name="TextBox 12"/>
          <p:cNvSpPr txBox="1">
            <a:spLocks noChangeArrowheads="1"/>
          </p:cNvSpPr>
          <p:nvPr/>
        </p:nvSpPr>
        <p:spPr bwMode="auto">
          <a:xfrm>
            <a:off x="561975" y="4545013"/>
            <a:ext cx="25431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12 lb  </a:t>
            </a:r>
            <a:r>
              <a:rPr lang="en-US" altLang="en-US" sz="2400">
                <a:solidFill>
                  <a:srgbClr val="FF0000"/>
                </a:solidFill>
              </a:rPr>
              <a:t>0.36</a:t>
            </a:r>
            <a:r>
              <a:rPr lang="en-US" altLang="en-US" sz="2400"/>
              <a:t> lb </a:t>
            </a:r>
          </a:p>
        </p:txBody>
      </p:sp>
      <p:sp>
        <p:nvSpPr>
          <p:cNvPr id="14" name="TextBox 13"/>
          <p:cNvSpPr txBox="1">
            <a:spLocks noChangeArrowheads="1"/>
          </p:cNvSpPr>
          <p:nvPr/>
        </p:nvSpPr>
        <p:spPr bwMode="auto">
          <a:xfrm>
            <a:off x="3851275" y="4508500"/>
            <a:ext cx="50768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and tolerance.</a:t>
            </a:r>
          </a:p>
        </p:txBody>
      </p:sp>
      <p:sp>
        <p:nvSpPr>
          <p:cNvPr id="15" name="TextBox 14"/>
          <p:cNvSpPr txBox="1">
            <a:spLocks noChangeArrowheads="1"/>
          </p:cNvSpPr>
          <p:nvPr/>
        </p:nvSpPr>
        <p:spPr bwMode="auto">
          <a:xfrm>
            <a:off x="3743325" y="5441950"/>
            <a:ext cx="50768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41"/>
                                        </p:tgtEl>
                                        <p:attrNameLst>
                                          <p:attrName>style.visibility</p:attrName>
                                        </p:attrNameLst>
                                      </p:cBhvr>
                                      <p:to>
                                        <p:strVal val="visible"/>
                                      </p:to>
                                    </p:set>
                                    <p:animEffect transition="in" filter="box(in)">
                                      <p:cBhvr>
                                        <p:cTn id="27" dur="500"/>
                                        <p:tgtEl>
                                          <p:spTgt spid="696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ox(in)">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1" grpId="0"/>
      <p:bldP spid="11" grpId="0"/>
      <p:bldP spid="12" grpId="0"/>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46" name="Text Box 14"/>
          <p:cNvSpPr txBox="1">
            <a:spLocks noChangeArrowheads="1"/>
          </p:cNvSpPr>
          <p:nvPr/>
        </p:nvSpPr>
        <p:spPr bwMode="auto">
          <a:xfrm>
            <a:off x="539750" y="4257675"/>
            <a:ext cx="33115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14.77 oz–15.23 oz</a:t>
            </a:r>
          </a:p>
        </p:txBody>
      </p:sp>
      <p:sp>
        <p:nvSpPr>
          <p:cNvPr id="23555" name="Text Box 17"/>
          <p:cNvSpPr txBox="1">
            <a:spLocks noChangeArrowheads="1"/>
          </p:cNvSpPr>
          <p:nvPr/>
        </p:nvSpPr>
        <p:spPr bwMode="auto">
          <a:xfrm>
            <a:off x="34925" y="908050"/>
            <a:ext cx="9036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rPr>
              <a:t>Example 4: Continued</a:t>
            </a:r>
          </a:p>
        </p:txBody>
      </p:sp>
      <p:sp>
        <p:nvSpPr>
          <p:cNvPr id="23556" name="Text Box 8"/>
          <p:cNvSpPr txBox="1">
            <a:spLocks noChangeArrowheads="1"/>
          </p:cNvSpPr>
          <p:nvPr/>
        </p:nvSpPr>
        <p:spPr bwMode="auto">
          <a:xfrm>
            <a:off x="358775" y="1557338"/>
            <a:ext cx="338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 </a:t>
            </a:r>
            <a:r>
              <a:rPr lang="en-US" altLang="en-US" sz="2400"/>
              <a:t>15 oz ± 1.5%</a:t>
            </a:r>
          </a:p>
        </p:txBody>
      </p:sp>
      <p:sp>
        <p:nvSpPr>
          <p:cNvPr id="23557" name="Text Box 8"/>
          <p:cNvSpPr txBox="1">
            <a:spLocks noChangeArrowheads="1"/>
          </p:cNvSpPr>
          <p:nvPr/>
        </p:nvSpPr>
        <p:spPr bwMode="auto">
          <a:xfrm>
            <a:off x="358775" y="5192713"/>
            <a:ext cx="298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C.  </a:t>
            </a:r>
            <a:r>
              <a:rPr lang="en-US" altLang="en-US" sz="2400"/>
              <a:t>3 m ± 0.2%</a:t>
            </a:r>
          </a:p>
        </p:txBody>
      </p:sp>
      <p:sp>
        <p:nvSpPr>
          <p:cNvPr id="11" name="TextBox 10"/>
          <p:cNvSpPr txBox="1">
            <a:spLocks noChangeArrowheads="1"/>
          </p:cNvSpPr>
          <p:nvPr/>
        </p:nvSpPr>
        <p:spPr bwMode="auto">
          <a:xfrm>
            <a:off x="576263" y="2241550"/>
            <a:ext cx="29178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15(0.15) = </a:t>
            </a:r>
            <a:r>
              <a:rPr lang="en-US" altLang="en-US" sz="2400">
                <a:solidFill>
                  <a:srgbClr val="FF0000"/>
                </a:solidFill>
              </a:rPr>
              <a:t>0.225</a:t>
            </a:r>
          </a:p>
        </p:txBody>
      </p:sp>
      <p:sp>
        <p:nvSpPr>
          <p:cNvPr id="12" name="TextBox 11"/>
          <p:cNvSpPr txBox="1">
            <a:spLocks noChangeArrowheads="1"/>
          </p:cNvSpPr>
          <p:nvPr/>
        </p:nvSpPr>
        <p:spPr bwMode="auto">
          <a:xfrm>
            <a:off x="4176713" y="2241550"/>
            <a:ext cx="27955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1.5% of 15.</a:t>
            </a:r>
            <a:endParaRPr lang="en-US" altLang="en-US" sz="2400">
              <a:solidFill>
                <a:srgbClr val="0070C0"/>
              </a:solidFill>
            </a:endParaRPr>
          </a:p>
        </p:txBody>
      </p:sp>
      <p:sp>
        <p:nvSpPr>
          <p:cNvPr id="13" name="TextBox 12"/>
          <p:cNvSpPr txBox="1">
            <a:spLocks noChangeArrowheads="1"/>
          </p:cNvSpPr>
          <p:nvPr/>
        </p:nvSpPr>
        <p:spPr bwMode="auto">
          <a:xfrm>
            <a:off x="576263" y="2924175"/>
            <a:ext cx="25765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15 oz  </a:t>
            </a:r>
            <a:r>
              <a:rPr lang="en-US" altLang="en-US" sz="2400">
                <a:solidFill>
                  <a:srgbClr val="FF0000"/>
                </a:solidFill>
              </a:rPr>
              <a:t>0.23</a:t>
            </a:r>
            <a:r>
              <a:rPr lang="en-US" altLang="en-US" sz="2400"/>
              <a:t> oz</a:t>
            </a:r>
          </a:p>
        </p:txBody>
      </p:sp>
      <p:sp>
        <p:nvSpPr>
          <p:cNvPr id="14" name="TextBox 13"/>
          <p:cNvSpPr txBox="1">
            <a:spLocks noChangeArrowheads="1"/>
          </p:cNvSpPr>
          <p:nvPr/>
        </p:nvSpPr>
        <p:spPr bwMode="auto">
          <a:xfrm>
            <a:off x="4103688" y="2924175"/>
            <a:ext cx="4645025"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and tolerance. Round to the nearest hundredth.</a:t>
            </a:r>
            <a:endParaRPr lang="en-US" altLang="en-US" sz="2400">
              <a:solidFill>
                <a:srgbClr val="0070C0"/>
              </a:solidFill>
            </a:endParaRPr>
          </a:p>
        </p:txBody>
      </p:sp>
      <p:sp>
        <p:nvSpPr>
          <p:cNvPr id="15" name="TextBox 14"/>
          <p:cNvSpPr txBox="1">
            <a:spLocks noChangeArrowheads="1"/>
          </p:cNvSpPr>
          <p:nvPr/>
        </p:nvSpPr>
        <p:spPr bwMode="auto">
          <a:xfrm>
            <a:off x="4067175" y="4221163"/>
            <a:ext cx="46450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endParaRPr lang="en-US" altLang="en-US" sz="2400">
              <a:solidFill>
                <a:srgbClr val="0070C0"/>
              </a:solidFill>
            </a:endParaRPr>
          </a:p>
        </p:txBody>
      </p:sp>
      <p:sp>
        <p:nvSpPr>
          <p:cNvPr id="16" name="TextBox 15"/>
          <p:cNvSpPr txBox="1">
            <a:spLocks noChangeArrowheads="1"/>
          </p:cNvSpPr>
          <p:nvPr/>
        </p:nvSpPr>
        <p:spPr bwMode="auto">
          <a:xfrm>
            <a:off x="862013" y="5805488"/>
            <a:ext cx="2917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3(0.002) = </a:t>
            </a:r>
            <a:r>
              <a:rPr lang="en-US" altLang="en-US" sz="2400">
                <a:solidFill>
                  <a:srgbClr val="FF0000"/>
                </a:solidFill>
              </a:rPr>
              <a:t>0.006</a:t>
            </a:r>
          </a:p>
        </p:txBody>
      </p:sp>
      <p:sp>
        <p:nvSpPr>
          <p:cNvPr id="17" name="TextBox 16"/>
          <p:cNvSpPr txBox="1">
            <a:spLocks noChangeArrowheads="1"/>
          </p:cNvSpPr>
          <p:nvPr/>
        </p:nvSpPr>
        <p:spPr bwMode="auto">
          <a:xfrm>
            <a:off x="4140200" y="5805488"/>
            <a:ext cx="26003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0.2% of 3.</a:t>
            </a:r>
            <a:endParaRPr lang="en-US" altLang="en-US" sz="240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46"/>
                                        </p:tgtEl>
                                        <p:attrNameLst>
                                          <p:attrName>style.visibility</p:attrName>
                                        </p:attrNameLst>
                                      </p:cBhvr>
                                      <p:to>
                                        <p:strVal val="visible"/>
                                      </p:to>
                                    </p:set>
                                    <p:animEffect transition="in" filter="box(in)">
                                      <p:cBhvr>
                                        <p:cTn id="27" dur="500"/>
                                        <p:tgtEl>
                                          <p:spTgt spid="696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ox(in)">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ox(in)">
                                      <p:cBhvr>
                                        <p:cTn id="37" dur="500"/>
                                        <p:tgtEl>
                                          <p:spTgt spid="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ox(in)">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6" grpId="0"/>
      <p:bldP spid="11" grpId="0"/>
      <p:bldP spid="12" grpId="0"/>
      <p:bldP spid="13" grpId="0"/>
      <p:bldP spid="14" grpId="0"/>
      <p:bldP spid="15" grpId="0"/>
      <p:bldP spid="16"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7"/>
          <p:cNvSpPr txBox="1">
            <a:spLocks noChangeArrowheads="1"/>
          </p:cNvSpPr>
          <p:nvPr/>
        </p:nvSpPr>
        <p:spPr bwMode="auto">
          <a:xfrm>
            <a:off x="34925" y="908050"/>
            <a:ext cx="9036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rPr>
              <a:t>Example 4: Continued</a:t>
            </a:r>
          </a:p>
        </p:txBody>
      </p:sp>
      <p:sp>
        <p:nvSpPr>
          <p:cNvPr id="10" name="Text Box 14"/>
          <p:cNvSpPr txBox="1">
            <a:spLocks noChangeArrowheads="1"/>
          </p:cNvSpPr>
          <p:nvPr/>
        </p:nvSpPr>
        <p:spPr bwMode="auto">
          <a:xfrm>
            <a:off x="431800" y="3284538"/>
            <a:ext cx="2844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2.99 m–3.01 m</a:t>
            </a:r>
          </a:p>
        </p:txBody>
      </p:sp>
      <p:sp>
        <p:nvSpPr>
          <p:cNvPr id="17" name="TextBox 16"/>
          <p:cNvSpPr txBox="1">
            <a:spLocks noChangeArrowheads="1"/>
          </p:cNvSpPr>
          <p:nvPr/>
        </p:nvSpPr>
        <p:spPr bwMode="auto">
          <a:xfrm>
            <a:off x="431800" y="1881188"/>
            <a:ext cx="2282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3 m  </a:t>
            </a:r>
            <a:r>
              <a:rPr lang="en-US" altLang="en-US" sz="2400">
                <a:solidFill>
                  <a:srgbClr val="FF0000"/>
                </a:solidFill>
              </a:rPr>
              <a:t>0.01</a:t>
            </a:r>
            <a:r>
              <a:rPr lang="en-US" altLang="en-US" sz="2400"/>
              <a:t> m</a:t>
            </a:r>
          </a:p>
        </p:txBody>
      </p:sp>
      <p:sp>
        <p:nvSpPr>
          <p:cNvPr id="18" name="TextBox 17"/>
          <p:cNvSpPr txBox="1">
            <a:spLocks noChangeArrowheads="1"/>
          </p:cNvSpPr>
          <p:nvPr/>
        </p:nvSpPr>
        <p:spPr bwMode="auto">
          <a:xfrm>
            <a:off x="4032250" y="1844675"/>
            <a:ext cx="457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and tolerance. Round to the nearest hundredth.</a:t>
            </a:r>
            <a:endParaRPr lang="en-US" altLang="en-US" sz="2400">
              <a:solidFill>
                <a:srgbClr val="0070C0"/>
              </a:solidFill>
            </a:endParaRPr>
          </a:p>
        </p:txBody>
      </p:sp>
      <p:sp>
        <p:nvSpPr>
          <p:cNvPr id="19" name="TextBox 18"/>
          <p:cNvSpPr txBox="1">
            <a:spLocks noChangeArrowheads="1"/>
          </p:cNvSpPr>
          <p:nvPr/>
        </p:nvSpPr>
        <p:spPr bwMode="auto">
          <a:xfrm>
            <a:off x="3995738" y="3249613"/>
            <a:ext cx="46085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endParaRPr lang="en-US" altLang="en-US" sz="240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ox(in)">
                                      <p:cBhvr>
                                        <p:cTn id="2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18"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0" y="728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a:t>
            </a:r>
            <a:endParaRPr lang="en-US" altLang="en-US" sz="2600">
              <a:solidFill>
                <a:schemeClr val="accent2"/>
              </a:solidFill>
              <a:latin typeface="Arial MT Bl" charset="0"/>
            </a:endParaRPr>
          </a:p>
        </p:txBody>
      </p:sp>
      <p:sp>
        <p:nvSpPr>
          <p:cNvPr id="94214" name="Text Box 6"/>
          <p:cNvSpPr txBox="1">
            <a:spLocks noChangeArrowheads="1"/>
          </p:cNvSpPr>
          <p:nvPr/>
        </p:nvSpPr>
        <p:spPr bwMode="auto">
          <a:xfrm>
            <a:off x="611188" y="4905375"/>
            <a:ext cx="37449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3.89 cm.–4.31 cm.</a:t>
            </a:r>
          </a:p>
        </p:txBody>
      </p:sp>
      <p:sp>
        <p:nvSpPr>
          <p:cNvPr id="25604" name="Text Box 9"/>
          <p:cNvSpPr txBox="1">
            <a:spLocks noChangeArrowheads="1"/>
          </p:cNvSpPr>
          <p:nvPr/>
        </p:nvSpPr>
        <p:spPr bwMode="auto">
          <a:xfrm>
            <a:off x="179388" y="1196975"/>
            <a:ext cx="88201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Write the possible range of each measurement. Round to the nearest hundredth if necessary.</a:t>
            </a:r>
          </a:p>
        </p:txBody>
      </p:sp>
      <p:sp>
        <p:nvSpPr>
          <p:cNvPr id="25605" name="Text Box 9"/>
          <p:cNvSpPr txBox="1">
            <a:spLocks noChangeArrowheads="1"/>
          </p:cNvSpPr>
          <p:nvPr/>
        </p:nvSpPr>
        <p:spPr bwMode="auto">
          <a:xfrm>
            <a:off x="395288" y="2276475"/>
            <a:ext cx="3168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4a. </a:t>
            </a:r>
            <a:r>
              <a:rPr lang="en-US" altLang="en-US" sz="2400"/>
              <a:t>4.1 in. ± 5%</a:t>
            </a:r>
          </a:p>
        </p:txBody>
      </p:sp>
      <p:sp>
        <p:nvSpPr>
          <p:cNvPr id="13" name="TextBox 12"/>
          <p:cNvSpPr txBox="1">
            <a:spLocks noChangeArrowheads="1"/>
          </p:cNvSpPr>
          <p:nvPr/>
        </p:nvSpPr>
        <p:spPr bwMode="auto">
          <a:xfrm>
            <a:off x="576263" y="2889250"/>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4.1(0.05) = </a:t>
            </a:r>
            <a:r>
              <a:rPr lang="en-US" altLang="en-US" sz="2400">
                <a:solidFill>
                  <a:srgbClr val="FF0000"/>
                </a:solidFill>
              </a:rPr>
              <a:t>0.205</a:t>
            </a:r>
          </a:p>
        </p:txBody>
      </p:sp>
      <p:sp>
        <p:nvSpPr>
          <p:cNvPr id="14" name="TextBox 13"/>
          <p:cNvSpPr txBox="1">
            <a:spLocks noChangeArrowheads="1"/>
          </p:cNvSpPr>
          <p:nvPr/>
        </p:nvSpPr>
        <p:spPr bwMode="auto">
          <a:xfrm>
            <a:off x="4464050" y="2889250"/>
            <a:ext cx="2600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5% of 4.1.</a:t>
            </a:r>
            <a:endParaRPr lang="en-US" altLang="en-US" sz="2400">
              <a:solidFill>
                <a:srgbClr val="0070C0"/>
              </a:solidFill>
            </a:endParaRPr>
          </a:p>
        </p:txBody>
      </p:sp>
      <p:sp>
        <p:nvSpPr>
          <p:cNvPr id="15" name="TextBox 14"/>
          <p:cNvSpPr txBox="1">
            <a:spLocks noChangeArrowheads="1"/>
          </p:cNvSpPr>
          <p:nvPr/>
        </p:nvSpPr>
        <p:spPr bwMode="auto">
          <a:xfrm>
            <a:off x="576263" y="3573463"/>
            <a:ext cx="31353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4.1 cm.  </a:t>
            </a:r>
            <a:r>
              <a:rPr lang="en-US" altLang="en-US" sz="2400">
                <a:solidFill>
                  <a:srgbClr val="FF0000"/>
                </a:solidFill>
              </a:rPr>
              <a:t>0.21</a:t>
            </a:r>
            <a:r>
              <a:rPr lang="en-US" altLang="en-US" sz="2400"/>
              <a:t> cm.</a:t>
            </a:r>
          </a:p>
        </p:txBody>
      </p:sp>
      <p:sp>
        <p:nvSpPr>
          <p:cNvPr id="16" name="TextBox 15"/>
          <p:cNvSpPr txBox="1">
            <a:spLocks noChangeArrowheads="1"/>
          </p:cNvSpPr>
          <p:nvPr/>
        </p:nvSpPr>
        <p:spPr bwMode="auto">
          <a:xfrm>
            <a:off x="4392613" y="3560763"/>
            <a:ext cx="44640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and tolerance. Round to the nearest hundredth.</a:t>
            </a:r>
            <a:endParaRPr lang="en-US" altLang="en-US" sz="2400">
              <a:solidFill>
                <a:srgbClr val="0070C0"/>
              </a:solidFill>
            </a:endParaRPr>
          </a:p>
        </p:txBody>
      </p:sp>
      <p:sp>
        <p:nvSpPr>
          <p:cNvPr id="17" name="TextBox 16"/>
          <p:cNvSpPr txBox="1">
            <a:spLocks noChangeArrowheads="1"/>
          </p:cNvSpPr>
          <p:nvPr/>
        </p:nvSpPr>
        <p:spPr bwMode="auto">
          <a:xfrm>
            <a:off x="4319588" y="4905375"/>
            <a:ext cx="43926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endParaRPr lang="en-US" altLang="en-US" sz="240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in)">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ox(in)">
                                      <p:cBhvr>
                                        <p:cTn id="22" dur="500"/>
                                        <p:tgtEl>
                                          <p:spTgt spid="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4214"/>
                                        </p:tgtEl>
                                        <p:attrNameLst>
                                          <p:attrName>style.visibility</p:attrName>
                                        </p:attrNameLst>
                                      </p:cBhvr>
                                      <p:to>
                                        <p:strVal val="visible"/>
                                      </p:to>
                                    </p:set>
                                    <p:animEffect transition="in" filter="box(in)">
                                      <p:cBhvr>
                                        <p:cTn id="27" dur="500"/>
                                        <p:tgtEl>
                                          <p:spTgt spid="942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4" grpId="0"/>
      <p:bldP spid="13" grpId="0"/>
      <p:bldP spid="14" grpId="0"/>
      <p:bldP spid="15" grpId="0"/>
      <p:bldP spid="16"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323850" y="1808163"/>
            <a:ext cx="845185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a:p>
            <a:endParaRPr lang="en-US" altLang="en-US" sz="2400" b="1"/>
          </a:p>
        </p:txBody>
      </p:sp>
      <p:sp>
        <p:nvSpPr>
          <p:cNvPr id="26627" name="Text Box 5"/>
          <p:cNvSpPr txBox="1">
            <a:spLocks noChangeArrowheads="1"/>
          </p:cNvSpPr>
          <p:nvPr/>
        </p:nvSpPr>
        <p:spPr bwMode="auto">
          <a:xfrm>
            <a:off x="0" y="728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Continued</a:t>
            </a:r>
            <a:endParaRPr lang="en-US" altLang="en-US" sz="2600">
              <a:solidFill>
                <a:schemeClr val="accent2"/>
              </a:solidFill>
              <a:latin typeface="Arial MT Bl" charset="0"/>
            </a:endParaRPr>
          </a:p>
        </p:txBody>
      </p:sp>
      <p:sp>
        <p:nvSpPr>
          <p:cNvPr id="26628" name="Text Box 9"/>
          <p:cNvSpPr txBox="1">
            <a:spLocks noChangeArrowheads="1"/>
          </p:cNvSpPr>
          <p:nvPr/>
        </p:nvSpPr>
        <p:spPr bwMode="auto">
          <a:xfrm>
            <a:off x="358775" y="1449388"/>
            <a:ext cx="3889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4b. </a:t>
            </a:r>
            <a:r>
              <a:rPr lang="en-US" altLang="en-US" sz="2400"/>
              <a:t>475 m ± 2.5%</a:t>
            </a:r>
          </a:p>
        </p:txBody>
      </p:sp>
      <p:sp>
        <p:nvSpPr>
          <p:cNvPr id="26629" name="Text Box 9"/>
          <p:cNvSpPr txBox="1">
            <a:spLocks noChangeArrowheads="1"/>
          </p:cNvSpPr>
          <p:nvPr/>
        </p:nvSpPr>
        <p:spPr bwMode="auto">
          <a:xfrm>
            <a:off x="431800" y="4941888"/>
            <a:ext cx="38877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4c. </a:t>
            </a:r>
            <a:r>
              <a:rPr lang="en-US" altLang="en-US" sz="2400"/>
              <a:t>85 mg ± 0.5%</a:t>
            </a:r>
          </a:p>
        </p:txBody>
      </p:sp>
      <p:sp>
        <p:nvSpPr>
          <p:cNvPr id="11" name="Text Box 6"/>
          <p:cNvSpPr txBox="1">
            <a:spLocks noChangeArrowheads="1"/>
          </p:cNvSpPr>
          <p:nvPr/>
        </p:nvSpPr>
        <p:spPr bwMode="auto">
          <a:xfrm>
            <a:off x="719138" y="3975100"/>
            <a:ext cx="3384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463.12 m–486.88 m</a:t>
            </a:r>
          </a:p>
        </p:txBody>
      </p:sp>
      <p:sp>
        <p:nvSpPr>
          <p:cNvPr id="13" name="TextBox 12"/>
          <p:cNvSpPr txBox="1">
            <a:spLocks noChangeArrowheads="1"/>
          </p:cNvSpPr>
          <p:nvPr/>
        </p:nvSpPr>
        <p:spPr bwMode="auto">
          <a:xfrm>
            <a:off x="719138" y="2024063"/>
            <a:ext cx="3505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475(0.025) = </a:t>
            </a:r>
            <a:r>
              <a:rPr lang="en-US" altLang="en-US" sz="2400">
                <a:solidFill>
                  <a:srgbClr val="FF0000"/>
                </a:solidFill>
              </a:rPr>
              <a:t>11.875</a:t>
            </a:r>
          </a:p>
        </p:txBody>
      </p:sp>
      <p:sp>
        <p:nvSpPr>
          <p:cNvPr id="14" name="TextBox 13"/>
          <p:cNvSpPr txBox="1">
            <a:spLocks noChangeArrowheads="1"/>
          </p:cNvSpPr>
          <p:nvPr/>
        </p:nvSpPr>
        <p:spPr bwMode="auto">
          <a:xfrm>
            <a:off x="4605338" y="2005013"/>
            <a:ext cx="29908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2.5% of 475.</a:t>
            </a:r>
            <a:endParaRPr lang="en-US" altLang="en-US" sz="2400">
              <a:solidFill>
                <a:srgbClr val="0070C0"/>
              </a:solidFill>
            </a:endParaRPr>
          </a:p>
        </p:txBody>
      </p:sp>
      <p:sp>
        <p:nvSpPr>
          <p:cNvPr id="15" name="TextBox 14"/>
          <p:cNvSpPr txBox="1">
            <a:spLocks noChangeArrowheads="1"/>
          </p:cNvSpPr>
          <p:nvPr/>
        </p:nvSpPr>
        <p:spPr bwMode="auto">
          <a:xfrm>
            <a:off x="755650" y="267335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475 m  </a:t>
            </a:r>
            <a:r>
              <a:rPr lang="en-US" altLang="en-US" sz="2400">
                <a:solidFill>
                  <a:srgbClr val="FF0000"/>
                </a:solidFill>
              </a:rPr>
              <a:t>11.88</a:t>
            </a:r>
            <a:r>
              <a:rPr lang="en-US" altLang="en-US" sz="2400"/>
              <a:t> m</a:t>
            </a:r>
          </a:p>
        </p:txBody>
      </p:sp>
      <p:sp>
        <p:nvSpPr>
          <p:cNvPr id="16" name="TextBox 15"/>
          <p:cNvSpPr txBox="1"/>
          <p:nvPr/>
        </p:nvSpPr>
        <p:spPr>
          <a:xfrm>
            <a:off x="4572000" y="2636838"/>
            <a:ext cx="4284663" cy="1200150"/>
          </a:xfrm>
          <a:prstGeom prst="rect">
            <a:avLst/>
          </a:prstGeom>
          <a:noFill/>
        </p:spPr>
        <p:txBody>
          <a:bodyPr>
            <a:spAutoFit/>
          </a:bodyPr>
          <a:lstStyle/>
          <a:p>
            <a:pPr>
              <a:defRPr/>
            </a:pPr>
            <a:r>
              <a:rPr lang="en-US" sz="2400" i="1" dirty="0">
                <a:solidFill>
                  <a:srgbClr val="0070C0"/>
                </a:solidFill>
              </a:rPr>
              <a:t>Write the measurement and tolerance. Round to the nearest </a:t>
            </a:r>
            <a:r>
              <a:rPr lang="en-US" sz="2400" i="1" dirty="0">
                <a:solidFill>
                  <a:srgbClr val="0070C0"/>
                </a:solidFill>
                <a:ea typeface="+mn-ea"/>
              </a:rPr>
              <a:t>hund</a:t>
            </a:r>
            <a:r>
              <a:rPr lang="en-US" sz="2400" i="1" dirty="0">
                <a:solidFill>
                  <a:srgbClr val="0070C0"/>
                </a:solidFill>
              </a:rPr>
              <a:t>redth.</a:t>
            </a:r>
            <a:endParaRPr lang="en-US" sz="2400" dirty="0">
              <a:solidFill>
                <a:srgbClr val="0070C0"/>
              </a:solidFill>
            </a:endParaRPr>
          </a:p>
        </p:txBody>
      </p:sp>
      <p:sp>
        <p:nvSpPr>
          <p:cNvPr id="17" name="TextBox 16"/>
          <p:cNvSpPr txBox="1">
            <a:spLocks noChangeArrowheads="1"/>
          </p:cNvSpPr>
          <p:nvPr/>
        </p:nvSpPr>
        <p:spPr bwMode="auto">
          <a:xfrm>
            <a:off x="4535488" y="3968750"/>
            <a:ext cx="42497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endParaRPr lang="en-US" altLang="en-US" sz="2400">
              <a:solidFill>
                <a:srgbClr val="0070C0"/>
              </a:solidFill>
            </a:endParaRPr>
          </a:p>
        </p:txBody>
      </p:sp>
      <p:sp>
        <p:nvSpPr>
          <p:cNvPr id="18" name="TextBox 17"/>
          <p:cNvSpPr txBox="1">
            <a:spLocks noChangeArrowheads="1"/>
          </p:cNvSpPr>
          <p:nvPr/>
        </p:nvSpPr>
        <p:spPr bwMode="auto">
          <a:xfrm>
            <a:off x="935038" y="5553075"/>
            <a:ext cx="3114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85(0.005) = </a:t>
            </a:r>
            <a:r>
              <a:rPr lang="en-US" altLang="en-US" sz="2400">
                <a:solidFill>
                  <a:srgbClr val="FF0000"/>
                </a:solidFill>
              </a:rPr>
              <a:t>0.425</a:t>
            </a:r>
          </a:p>
        </p:txBody>
      </p:sp>
      <p:sp>
        <p:nvSpPr>
          <p:cNvPr id="19" name="TextBox 18"/>
          <p:cNvSpPr txBox="1">
            <a:spLocks noChangeArrowheads="1"/>
          </p:cNvSpPr>
          <p:nvPr/>
        </p:nvSpPr>
        <p:spPr bwMode="auto">
          <a:xfrm>
            <a:off x="4500563" y="5541963"/>
            <a:ext cx="2795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Find 0.5% of 85.</a:t>
            </a:r>
            <a:endParaRPr lang="en-US" altLang="en-US" sz="240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in)">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ox(in)">
                                      <p:cBhvr>
                                        <p:cTn id="22" dur="500"/>
                                        <p:tgtEl>
                                          <p:spTgt spid="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ox(in)">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500"/>
                                        <p:tgtEl>
                                          <p:spTgt spid="1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ox(in)">
                                      <p:cBhvr>
                                        <p:cTn id="37" dur="500"/>
                                        <p:tgtEl>
                                          <p:spTgt spid="1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ox(in)">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P spid="15" grpId="0"/>
      <p:bldP spid="16" grpId="0"/>
      <p:bldP spid="17" grpId="0"/>
      <p:bldP spid="18"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5"/>
          <p:cNvSpPr txBox="1">
            <a:spLocks noChangeArrowheads="1"/>
          </p:cNvSpPr>
          <p:nvPr/>
        </p:nvSpPr>
        <p:spPr bwMode="auto">
          <a:xfrm>
            <a:off x="0" y="7715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Continued</a:t>
            </a:r>
            <a:endParaRPr lang="en-US" altLang="en-US" sz="2600">
              <a:solidFill>
                <a:schemeClr val="accent2"/>
              </a:solidFill>
              <a:latin typeface="Arial MT Bl" charset="0"/>
            </a:endParaRPr>
          </a:p>
        </p:txBody>
      </p:sp>
      <p:sp>
        <p:nvSpPr>
          <p:cNvPr id="12" name="Text Box 6"/>
          <p:cNvSpPr txBox="1">
            <a:spLocks noChangeArrowheads="1"/>
          </p:cNvSpPr>
          <p:nvPr/>
        </p:nvSpPr>
        <p:spPr bwMode="auto">
          <a:xfrm>
            <a:off x="792163" y="3392488"/>
            <a:ext cx="3419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84.57 mg–85.43 mg</a:t>
            </a:r>
          </a:p>
        </p:txBody>
      </p:sp>
      <p:sp>
        <p:nvSpPr>
          <p:cNvPr id="18" name="TextBox 17"/>
          <p:cNvSpPr txBox="1">
            <a:spLocks noChangeArrowheads="1"/>
          </p:cNvSpPr>
          <p:nvPr/>
        </p:nvSpPr>
        <p:spPr bwMode="auto">
          <a:xfrm>
            <a:off x="647700" y="1706563"/>
            <a:ext cx="2971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 85 mg  0.43 mg</a:t>
            </a:r>
          </a:p>
        </p:txBody>
      </p:sp>
      <p:sp>
        <p:nvSpPr>
          <p:cNvPr id="19" name="TextBox 18"/>
          <p:cNvSpPr txBox="1">
            <a:spLocks noChangeArrowheads="1"/>
          </p:cNvSpPr>
          <p:nvPr/>
        </p:nvSpPr>
        <p:spPr bwMode="auto">
          <a:xfrm>
            <a:off x="4464050" y="1700213"/>
            <a:ext cx="39957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and tolerance. Round to the nearest hundredth.</a:t>
            </a:r>
            <a:endParaRPr lang="en-US" altLang="en-US" sz="2400">
              <a:solidFill>
                <a:srgbClr val="0070C0"/>
              </a:solidFill>
            </a:endParaRPr>
          </a:p>
        </p:txBody>
      </p:sp>
      <p:sp>
        <p:nvSpPr>
          <p:cNvPr id="20" name="TextBox 19"/>
          <p:cNvSpPr txBox="1">
            <a:spLocks noChangeArrowheads="1"/>
          </p:cNvSpPr>
          <p:nvPr/>
        </p:nvSpPr>
        <p:spPr bwMode="auto">
          <a:xfrm>
            <a:off x="4500563" y="3373438"/>
            <a:ext cx="42481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rPr>
              <a:t>Write the measurement as a range.</a:t>
            </a:r>
            <a:endParaRPr lang="en-US" altLang="en-US" sz="240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ox(in)">
                                      <p:cBhvr>
                                        <p:cTn id="12" dur="500"/>
                                        <p:tgtEl>
                                          <p:spTgt spid="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ox(in)">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ox(in)">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8" grpId="0"/>
      <p:bldP spid="19" grpId="0"/>
      <p:bldP spid="2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6"/>
          <p:cNvSpPr txBox="1">
            <a:spLocks noChangeArrowheads="1"/>
          </p:cNvSpPr>
          <p:nvPr/>
        </p:nvSpPr>
        <p:spPr bwMode="auto">
          <a:xfrm>
            <a:off x="395288" y="1520825"/>
            <a:ext cx="81724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1. </a:t>
            </a:r>
            <a:r>
              <a:rPr lang="en-US" altLang="en-US" sz="2400"/>
              <a:t>Choose the more precise measurement: 2.4 km; 2430 m</a:t>
            </a:r>
          </a:p>
        </p:txBody>
      </p:sp>
      <p:sp>
        <p:nvSpPr>
          <p:cNvPr id="75784" name="Text Box 8"/>
          <p:cNvSpPr txBox="1">
            <a:spLocks noChangeArrowheads="1"/>
          </p:cNvSpPr>
          <p:nvPr/>
        </p:nvSpPr>
        <p:spPr bwMode="auto">
          <a:xfrm>
            <a:off x="1920875" y="1876425"/>
            <a:ext cx="15843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2430 m</a:t>
            </a:r>
          </a:p>
        </p:txBody>
      </p:sp>
      <p:sp>
        <p:nvSpPr>
          <p:cNvPr id="28676" name="Text Box 24"/>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006699"/>
                </a:solidFill>
                <a:latin typeface="Arial Black" pitchFamily="34" charset="0"/>
              </a:rPr>
              <a:t>Lesson Quiz : part-1</a:t>
            </a:r>
          </a:p>
        </p:txBody>
      </p:sp>
      <p:sp>
        <p:nvSpPr>
          <p:cNvPr id="28677" name="Text Box 6"/>
          <p:cNvSpPr txBox="1">
            <a:spLocks noChangeArrowheads="1"/>
          </p:cNvSpPr>
          <p:nvPr/>
        </p:nvSpPr>
        <p:spPr bwMode="auto">
          <a:xfrm>
            <a:off x="358775" y="2420938"/>
            <a:ext cx="81740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2. </a:t>
            </a:r>
            <a:r>
              <a:rPr lang="en-US" altLang="en-US" sz="2400"/>
              <a:t>Jorge works in a mail room. To test the accuracy of the scales in the mail room, he uses a weight that is exactly 8 oz. and gets the following results:</a:t>
            </a:r>
          </a:p>
        </p:txBody>
      </p:sp>
      <p:sp>
        <p:nvSpPr>
          <p:cNvPr id="28678" name="Text Box 6"/>
          <p:cNvSpPr txBox="1">
            <a:spLocks noChangeArrowheads="1"/>
          </p:cNvSpPr>
          <p:nvPr/>
        </p:nvSpPr>
        <p:spPr bwMode="auto">
          <a:xfrm>
            <a:off x="2087563" y="3968750"/>
            <a:ext cx="338455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Scale 1: 8.02 oz</a:t>
            </a:r>
          </a:p>
          <a:p>
            <a:r>
              <a:rPr lang="en-US" altLang="en-US" sz="2400"/>
              <a:t>Scale 2: 7.8988 oz</a:t>
            </a:r>
          </a:p>
          <a:p>
            <a:r>
              <a:rPr lang="en-US" altLang="en-US" sz="2400"/>
              <a:t>Scale 3: 8.015 oz</a:t>
            </a:r>
            <a:endParaRPr lang="en-US" altLang="en-US" sz="2400" b="1"/>
          </a:p>
        </p:txBody>
      </p:sp>
      <p:sp>
        <p:nvSpPr>
          <p:cNvPr id="28679" name="Text Box 6"/>
          <p:cNvSpPr txBox="1">
            <a:spLocks noChangeArrowheads="1"/>
          </p:cNvSpPr>
          <p:nvPr/>
        </p:nvSpPr>
        <p:spPr bwMode="auto">
          <a:xfrm>
            <a:off x="1008063" y="5373688"/>
            <a:ext cx="6588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a:t>
            </a:r>
            <a:r>
              <a:rPr lang="en-US" altLang="en-US" sz="2400"/>
              <a:t>Which scale is the most precise?</a:t>
            </a:r>
          </a:p>
        </p:txBody>
      </p:sp>
      <p:sp>
        <p:nvSpPr>
          <p:cNvPr id="28680" name="Text Box 6"/>
          <p:cNvSpPr txBox="1">
            <a:spLocks noChangeArrowheads="1"/>
          </p:cNvSpPr>
          <p:nvPr/>
        </p:nvSpPr>
        <p:spPr bwMode="auto">
          <a:xfrm>
            <a:off x="1008063" y="5913438"/>
            <a:ext cx="6588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 </a:t>
            </a:r>
            <a:r>
              <a:rPr lang="en-US" altLang="en-US" sz="2400"/>
              <a:t>Which scale is the most accurate?</a:t>
            </a:r>
          </a:p>
        </p:txBody>
      </p:sp>
      <p:sp>
        <p:nvSpPr>
          <p:cNvPr id="11" name="Text Box 8"/>
          <p:cNvSpPr txBox="1">
            <a:spLocks noChangeArrowheads="1"/>
          </p:cNvSpPr>
          <p:nvPr/>
        </p:nvSpPr>
        <p:spPr bwMode="auto">
          <a:xfrm>
            <a:off x="6897688" y="5341938"/>
            <a:ext cx="53975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2</a:t>
            </a:r>
          </a:p>
        </p:txBody>
      </p:sp>
      <p:sp>
        <p:nvSpPr>
          <p:cNvPr id="12" name="Text Box 8"/>
          <p:cNvSpPr txBox="1">
            <a:spLocks noChangeArrowheads="1"/>
          </p:cNvSpPr>
          <p:nvPr/>
        </p:nvSpPr>
        <p:spPr bwMode="auto">
          <a:xfrm>
            <a:off x="6911975" y="5892800"/>
            <a:ext cx="50323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84"/>
                                        </p:tgtEl>
                                        <p:attrNameLst>
                                          <p:attrName>style.visibility</p:attrName>
                                        </p:attrNameLst>
                                      </p:cBhvr>
                                      <p:to>
                                        <p:strVal val="visible"/>
                                      </p:to>
                                    </p:set>
                                    <p:anim calcmode="lin" valueType="num">
                                      <p:cBhvr additive="base">
                                        <p:cTn id="7" dur="500" fill="hold"/>
                                        <p:tgtEl>
                                          <p:spTgt spid="75784"/>
                                        </p:tgtEl>
                                        <p:attrNameLst>
                                          <p:attrName>ppt_x</p:attrName>
                                        </p:attrNameLst>
                                      </p:cBhvr>
                                      <p:tavLst>
                                        <p:tav tm="0">
                                          <p:val>
                                            <p:strVal val="#ppt_x"/>
                                          </p:val>
                                        </p:tav>
                                        <p:tav tm="100000">
                                          <p:val>
                                            <p:strVal val="#ppt_x"/>
                                          </p:val>
                                        </p:tav>
                                      </p:tavLst>
                                    </p:anim>
                                    <p:anim calcmode="lin" valueType="num">
                                      <p:cBhvr additive="base">
                                        <p:cTn id="8" dur="500" fill="hold"/>
                                        <p:tgtEl>
                                          <p:spTgt spid="7578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4" grpId="0"/>
      <p:bldP spid="11" grpId="0"/>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5"/>
          <p:cNvSpPr txBox="1">
            <a:spLocks noChangeArrowheads="1"/>
          </p:cNvSpPr>
          <p:nvPr/>
        </p:nvSpPr>
        <p:spPr bwMode="auto">
          <a:xfrm>
            <a:off x="215900" y="1449388"/>
            <a:ext cx="83518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3. Monique is cutting wooden slats that are to        be 20 in. long. Three slats have the following lengths: </a:t>
            </a:r>
          </a:p>
        </p:txBody>
      </p:sp>
      <p:sp>
        <p:nvSpPr>
          <p:cNvPr id="29699" name="Text Box 13"/>
          <p:cNvSpPr txBox="1">
            <a:spLocks noChangeArrowheads="1"/>
          </p:cNvSpPr>
          <p:nvPr/>
        </p:nvSpPr>
        <p:spPr bwMode="auto">
          <a:xfrm>
            <a:off x="4403725" y="24066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a:latin typeface="Arial Black" pitchFamily="34" charset="0"/>
            </a:endParaRPr>
          </a:p>
        </p:txBody>
      </p:sp>
      <p:sp>
        <p:nvSpPr>
          <p:cNvPr id="76815" name="Text Box 15"/>
          <p:cNvSpPr txBox="1">
            <a:spLocks noChangeArrowheads="1"/>
          </p:cNvSpPr>
          <p:nvPr/>
        </p:nvSpPr>
        <p:spPr bwMode="auto">
          <a:xfrm>
            <a:off x="4714875" y="4314825"/>
            <a:ext cx="396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a:t>
            </a:r>
          </a:p>
        </p:txBody>
      </p:sp>
      <p:sp>
        <p:nvSpPr>
          <p:cNvPr id="29701" name="Text Box 35"/>
          <p:cNvSpPr txBox="1">
            <a:spLocks noChangeArrowheads="1"/>
          </p:cNvSpPr>
          <p:nvPr/>
        </p:nvSpPr>
        <p:spPr bwMode="auto">
          <a:xfrm>
            <a:off x="1371600" y="57531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50000"/>
              </a:spcBef>
            </a:pPr>
            <a:endParaRPr lang="en-US" altLang="en-US" sz="2400">
              <a:latin typeface="Arial Black" pitchFamily="34" charset="0"/>
            </a:endParaRPr>
          </a:p>
        </p:txBody>
      </p:sp>
      <p:sp>
        <p:nvSpPr>
          <p:cNvPr id="29702" name="Text Box 48"/>
          <p:cNvSpPr txBox="1">
            <a:spLocks noChangeArrowheads="1"/>
          </p:cNvSpPr>
          <p:nvPr/>
        </p:nvSpPr>
        <p:spPr bwMode="auto">
          <a:xfrm>
            <a:off x="0" y="98107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006699"/>
                </a:solidFill>
                <a:latin typeface="Arial Black" pitchFamily="34" charset="0"/>
              </a:rPr>
              <a:t>Lesson Quiz : Part-2</a:t>
            </a:r>
          </a:p>
        </p:txBody>
      </p:sp>
      <p:sp>
        <p:nvSpPr>
          <p:cNvPr id="29703" name="Text Box 5"/>
          <p:cNvSpPr txBox="1">
            <a:spLocks noChangeArrowheads="1"/>
          </p:cNvSpPr>
          <p:nvPr/>
        </p:nvSpPr>
        <p:spPr bwMode="auto">
          <a:xfrm>
            <a:off x="2735263" y="2528888"/>
            <a:ext cx="3024187"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A: 19.96875 in.</a:t>
            </a:r>
          </a:p>
          <a:p>
            <a:r>
              <a:rPr lang="en-US" altLang="en-US" sz="2400"/>
              <a:t>B: 19.875 in.</a:t>
            </a:r>
          </a:p>
          <a:p>
            <a:r>
              <a:rPr lang="en-US" altLang="en-US" sz="2400"/>
              <a:t>C: 20.0625 in.</a:t>
            </a:r>
            <a:r>
              <a:rPr lang="en-US" altLang="en-US" sz="2400" b="1"/>
              <a:t> </a:t>
            </a:r>
          </a:p>
        </p:txBody>
      </p:sp>
      <p:sp>
        <p:nvSpPr>
          <p:cNvPr id="29704" name="Text Box 5"/>
          <p:cNvSpPr txBox="1">
            <a:spLocks noChangeArrowheads="1"/>
          </p:cNvSpPr>
          <p:nvPr/>
        </p:nvSpPr>
        <p:spPr bwMode="auto">
          <a:xfrm>
            <a:off x="323850" y="3968750"/>
            <a:ext cx="83518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Which slat(s), if any, do not fall within a tolerance of 0.0625 in.?</a:t>
            </a:r>
          </a:p>
        </p:txBody>
      </p:sp>
      <p:sp>
        <p:nvSpPr>
          <p:cNvPr id="29705" name="Text Box 5"/>
          <p:cNvSpPr txBox="1">
            <a:spLocks noChangeArrowheads="1"/>
          </p:cNvSpPr>
          <p:nvPr/>
        </p:nvSpPr>
        <p:spPr bwMode="auto">
          <a:xfrm>
            <a:off x="358775" y="5084763"/>
            <a:ext cx="83518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 Which slat(s), if any, do not fall within a tolerance of 0.5%?</a:t>
            </a:r>
          </a:p>
        </p:txBody>
      </p:sp>
      <p:sp>
        <p:nvSpPr>
          <p:cNvPr id="21" name="Text Box 15"/>
          <p:cNvSpPr txBox="1">
            <a:spLocks noChangeArrowheads="1"/>
          </p:cNvSpPr>
          <p:nvPr/>
        </p:nvSpPr>
        <p:spPr bwMode="auto">
          <a:xfrm>
            <a:off x="3959225" y="5456238"/>
            <a:ext cx="396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6815"/>
                                        </p:tgtEl>
                                        <p:attrNameLst>
                                          <p:attrName>style.visibility</p:attrName>
                                        </p:attrNameLst>
                                      </p:cBhvr>
                                      <p:to>
                                        <p:strVal val="visible"/>
                                      </p:to>
                                    </p:set>
                                    <p:animEffect transition="in" filter="diamond(in)">
                                      <p:cBhvr>
                                        <p:cTn id="7" dur="500"/>
                                        <p:tgtEl>
                                          <p:spTgt spid="768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diamond(in)">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5"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42875" y="1277938"/>
            <a:ext cx="8785225" cy="35560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609600" indent="-6096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800" b="1">
                <a:solidFill>
                  <a:schemeClr val="accent2"/>
                </a:solidFill>
              </a:rPr>
              <a:t> Warm Up</a:t>
            </a:r>
            <a:endParaRPr lang="en-US" altLang="en-US" sz="2800"/>
          </a:p>
          <a:p>
            <a:r>
              <a:rPr lang="en-US" altLang="en-US" sz="2400" b="1"/>
              <a:t> Convert each measure.</a:t>
            </a:r>
          </a:p>
          <a:p>
            <a:endParaRPr lang="en-US" altLang="en-US" sz="400" b="1"/>
          </a:p>
          <a:p>
            <a:pPr>
              <a:lnSpc>
                <a:spcPct val="140000"/>
              </a:lnSpc>
            </a:pPr>
            <a:r>
              <a:rPr lang="en-US" altLang="en-US" sz="2400" b="1"/>
              <a:t>  1</a:t>
            </a:r>
            <a:r>
              <a:rPr lang="en-US" altLang="en-US" sz="2400"/>
              <a:t>. 3210 mm to centimeters	      </a:t>
            </a:r>
          </a:p>
          <a:p>
            <a:pPr>
              <a:lnSpc>
                <a:spcPct val="140000"/>
              </a:lnSpc>
            </a:pPr>
            <a:r>
              <a:rPr lang="en-US" altLang="en-US" sz="2400" b="1"/>
              <a:t>  2.</a:t>
            </a:r>
            <a:r>
              <a:rPr lang="en-US" altLang="en-US" sz="2400"/>
              <a:t> 18 in. to feet </a:t>
            </a:r>
          </a:p>
          <a:p>
            <a:pPr>
              <a:lnSpc>
                <a:spcPct val="140000"/>
              </a:lnSpc>
            </a:pPr>
            <a:r>
              <a:rPr lang="en-US" altLang="en-US" sz="2400" b="1"/>
              <a:t>  3.</a:t>
            </a:r>
            <a:r>
              <a:rPr lang="en-US" altLang="en-US" sz="2400"/>
              <a:t> 52.5 kg to grams</a:t>
            </a:r>
            <a:r>
              <a:rPr lang="en-US" altLang="en-US" sz="2400">
                <a:solidFill>
                  <a:srgbClr val="FF3300"/>
                </a:solidFill>
              </a:rPr>
              <a:t>		</a:t>
            </a:r>
            <a:r>
              <a:rPr lang="en-US" altLang="en-US" sz="2400"/>
              <a:t>      </a:t>
            </a:r>
          </a:p>
          <a:p>
            <a:pPr>
              <a:lnSpc>
                <a:spcPct val="140000"/>
              </a:lnSpc>
            </a:pPr>
            <a:r>
              <a:rPr lang="en-US" altLang="en-US" sz="2400" b="1"/>
              <a:t>  4. </a:t>
            </a:r>
            <a:r>
              <a:rPr lang="en-US" altLang="en-US" sz="2400"/>
              <a:t>2.5 lbs to ounces </a:t>
            </a:r>
            <a:endParaRPr lang="en-US" altLang="en-US" sz="2400" b="1"/>
          </a:p>
          <a:p>
            <a:endParaRPr lang="en-US" altLang="en-US" sz="400" b="1"/>
          </a:p>
          <a:p>
            <a:r>
              <a:rPr lang="en-US" altLang="en-US" sz="2400" b="1"/>
              <a:t> </a:t>
            </a:r>
          </a:p>
        </p:txBody>
      </p:sp>
      <p:sp>
        <p:nvSpPr>
          <p:cNvPr id="10244" name="Text Box 4"/>
          <p:cNvSpPr txBox="1">
            <a:spLocks noChangeArrowheads="1"/>
          </p:cNvSpPr>
          <p:nvPr/>
        </p:nvSpPr>
        <p:spPr bwMode="auto">
          <a:xfrm>
            <a:off x="4859338" y="2370138"/>
            <a:ext cx="15128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3300"/>
                </a:solidFill>
              </a:rPr>
              <a:t>321 cm</a:t>
            </a:r>
          </a:p>
        </p:txBody>
      </p:sp>
      <p:sp>
        <p:nvSpPr>
          <p:cNvPr id="4100" name="Text Box 66"/>
          <p:cNvSpPr txBox="1">
            <a:spLocks noChangeArrowheads="1"/>
          </p:cNvSpPr>
          <p:nvPr/>
        </p:nvSpPr>
        <p:spPr bwMode="auto">
          <a:xfrm>
            <a:off x="2384425" y="2344738"/>
            <a:ext cx="20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50000"/>
              </a:spcBef>
            </a:pPr>
            <a:endParaRPr lang="en-US" altLang="en-US" sz="2400"/>
          </a:p>
        </p:txBody>
      </p:sp>
      <p:sp>
        <p:nvSpPr>
          <p:cNvPr id="10310" name="Text Box 70"/>
          <p:cNvSpPr txBox="1">
            <a:spLocks noChangeArrowheads="1"/>
          </p:cNvSpPr>
          <p:nvPr/>
        </p:nvSpPr>
        <p:spPr bwMode="auto">
          <a:xfrm>
            <a:off x="3708400" y="3527425"/>
            <a:ext cx="1692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52,500 g</a:t>
            </a:r>
          </a:p>
        </p:txBody>
      </p:sp>
      <p:sp>
        <p:nvSpPr>
          <p:cNvPr id="4102" name="Text Box 85"/>
          <p:cNvSpPr txBox="1">
            <a:spLocks noChangeArrowheads="1"/>
          </p:cNvSpPr>
          <p:nvPr/>
        </p:nvSpPr>
        <p:spPr bwMode="auto">
          <a:xfrm flipV="1">
            <a:off x="6324600" y="2725738"/>
            <a:ext cx="1539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rot="10800000">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a:p>
        </p:txBody>
      </p:sp>
      <p:sp>
        <p:nvSpPr>
          <p:cNvPr id="15" name="Text Box 4"/>
          <p:cNvSpPr txBox="1">
            <a:spLocks noChangeArrowheads="1"/>
          </p:cNvSpPr>
          <p:nvPr/>
        </p:nvSpPr>
        <p:spPr bwMode="auto">
          <a:xfrm>
            <a:off x="3062288" y="2962275"/>
            <a:ext cx="1114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2400">
                <a:solidFill>
                  <a:srgbClr val="FF3300"/>
                </a:solidFill>
              </a:rPr>
              <a:t>1.5 ft</a:t>
            </a:r>
          </a:p>
        </p:txBody>
      </p:sp>
      <p:sp>
        <p:nvSpPr>
          <p:cNvPr id="16" name="Text Box 70"/>
          <p:cNvSpPr txBox="1">
            <a:spLocks noChangeArrowheads="1"/>
          </p:cNvSpPr>
          <p:nvPr/>
        </p:nvSpPr>
        <p:spPr bwMode="auto">
          <a:xfrm>
            <a:off x="3743325" y="4129088"/>
            <a:ext cx="1114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40 oz</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ox(in)">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0310">
                                            <p:txEl>
                                              <p:pRg st="0" end="0"/>
                                            </p:txEl>
                                          </p:spTgt>
                                        </p:tgtEl>
                                        <p:attrNameLst>
                                          <p:attrName>style.visibility</p:attrName>
                                        </p:attrNameLst>
                                      </p:cBhvr>
                                      <p:to>
                                        <p:strVal val="visible"/>
                                      </p:to>
                                    </p:set>
                                    <p:animEffect transition="in" filter="blinds(horizontal)">
                                      <p:cBhvr>
                                        <p:cTn id="17" dur="500"/>
                                        <p:tgtEl>
                                          <p:spTgt spid="1031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6">
                                            <p:txEl>
                                              <p:pRg st="0" end="0"/>
                                            </p:txEl>
                                          </p:spTgt>
                                        </p:tgtEl>
                                        <p:attrNameLst>
                                          <p:attrName>style.visibility</p:attrName>
                                        </p:attrNameLst>
                                      </p:cBhvr>
                                      <p:to>
                                        <p:strVal val="visible"/>
                                      </p:to>
                                    </p:set>
                                    <p:animEffect transition="in" filter="blinds(horizontal)">
                                      <p:cBhvr>
                                        <p:cTn id="2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P spid="1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2875" y="1277938"/>
            <a:ext cx="8785225" cy="2582862"/>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609600" indent="-6096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800" b="1">
                <a:solidFill>
                  <a:schemeClr val="accent2"/>
                </a:solidFill>
              </a:rPr>
              <a:t> Warm Up Continued</a:t>
            </a:r>
            <a:endParaRPr lang="en-US" altLang="en-US" sz="2800"/>
          </a:p>
          <a:p>
            <a:endParaRPr lang="en-US" altLang="en-US" sz="400" b="1"/>
          </a:p>
          <a:p>
            <a:pPr>
              <a:lnSpc>
                <a:spcPct val="140000"/>
              </a:lnSpc>
            </a:pPr>
            <a:r>
              <a:rPr lang="en-US" altLang="en-US" sz="2400" b="1"/>
              <a:t> Find each absolute value.</a:t>
            </a:r>
          </a:p>
          <a:p>
            <a:pPr>
              <a:lnSpc>
                <a:spcPct val="130000"/>
              </a:lnSpc>
            </a:pPr>
            <a:r>
              <a:rPr lang="en-US" altLang="en-US" sz="2400" b="1"/>
              <a:t>  5. </a:t>
            </a:r>
            <a:r>
              <a:rPr lang="en-US" altLang="en-US" sz="2400"/>
              <a:t>|–2| </a:t>
            </a:r>
            <a:r>
              <a:rPr lang="en-US" altLang="en-US" sz="2400" b="1"/>
              <a:t>				      6. </a:t>
            </a:r>
            <a:r>
              <a:rPr lang="en-US" altLang="en-US" sz="2400"/>
              <a:t>|8.1|</a:t>
            </a:r>
          </a:p>
          <a:p>
            <a:pPr>
              <a:lnSpc>
                <a:spcPct val="130000"/>
              </a:lnSpc>
            </a:pPr>
            <a:r>
              <a:rPr lang="en-US" altLang="en-US" sz="2400" b="1"/>
              <a:t>  7.</a:t>
            </a:r>
            <a:r>
              <a:rPr lang="en-US" altLang="en-US" sz="2800">
                <a:solidFill>
                  <a:srgbClr val="FF0000"/>
                </a:solidFill>
              </a:rPr>
              <a:t> </a:t>
            </a:r>
            <a:r>
              <a:rPr lang="en-US" altLang="en-US" sz="2400"/>
              <a:t>|3 – 1.2|			      </a:t>
            </a:r>
            <a:r>
              <a:rPr lang="en-US" altLang="en-US" sz="2400" b="1"/>
              <a:t>8.</a:t>
            </a:r>
            <a:r>
              <a:rPr lang="en-US" altLang="en-US" sz="2400"/>
              <a:t> |7 – 10|</a:t>
            </a:r>
          </a:p>
        </p:txBody>
      </p:sp>
      <p:sp>
        <p:nvSpPr>
          <p:cNvPr id="5123" name="Text Box 66"/>
          <p:cNvSpPr txBox="1">
            <a:spLocks noChangeArrowheads="1"/>
          </p:cNvSpPr>
          <p:nvPr/>
        </p:nvSpPr>
        <p:spPr bwMode="auto">
          <a:xfrm>
            <a:off x="2384425" y="2344738"/>
            <a:ext cx="20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50000"/>
              </a:spcBef>
            </a:pPr>
            <a:endParaRPr lang="en-US" altLang="en-US" sz="2400"/>
          </a:p>
        </p:txBody>
      </p:sp>
      <p:sp>
        <p:nvSpPr>
          <p:cNvPr id="5124" name="Text Box 85"/>
          <p:cNvSpPr txBox="1">
            <a:spLocks noChangeArrowheads="1"/>
          </p:cNvSpPr>
          <p:nvPr/>
        </p:nvSpPr>
        <p:spPr bwMode="auto">
          <a:xfrm flipV="1">
            <a:off x="6324600" y="2725738"/>
            <a:ext cx="1539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rot="10800000">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endParaRPr lang="en-US" altLang="en-US" sz="2400"/>
          </a:p>
        </p:txBody>
      </p:sp>
      <p:sp>
        <p:nvSpPr>
          <p:cNvPr id="10338" name="Text Box 98"/>
          <p:cNvSpPr txBox="1">
            <a:spLocks noChangeArrowheads="1"/>
          </p:cNvSpPr>
          <p:nvPr/>
        </p:nvSpPr>
        <p:spPr bwMode="auto">
          <a:xfrm>
            <a:off x="1924050" y="2493963"/>
            <a:ext cx="3794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2</a:t>
            </a:r>
          </a:p>
        </p:txBody>
      </p:sp>
      <p:sp>
        <p:nvSpPr>
          <p:cNvPr id="10346" name="Text Box 106"/>
          <p:cNvSpPr txBox="1">
            <a:spLocks noChangeArrowheads="1"/>
          </p:cNvSpPr>
          <p:nvPr/>
        </p:nvSpPr>
        <p:spPr bwMode="auto">
          <a:xfrm>
            <a:off x="2484438" y="3144838"/>
            <a:ext cx="755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1.8</a:t>
            </a:r>
          </a:p>
        </p:txBody>
      </p:sp>
      <p:sp>
        <p:nvSpPr>
          <p:cNvPr id="10352" name="Text Box 112"/>
          <p:cNvSpPr txBox="1">
            <a:spLocks noChangeArrowheads="1"/>
          </p:cNvSpPr>
          <p:nvPr/>
        </p:nvSpPr>
        <p:spPr bwMode="auto">
          <a:xfrm>
            <a:off x="7402513" y="3098800"/>
            <a:ext cx="517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spcBef>
                <a:spcPct val="50000"/>
              </a:spcBef>
            </a:pPr>
            <a:r>
              <a:rPr lang="en-US" altLang="en-US" sz="2400">
                <a:solidFill>
                  <a:srgbClr val="FF3300"/>
                </a:solidFill>
              </a:rPr>
              <a:t>3</a:t>
            </a:r>
          </a:p>
        </p:txBody>
      </p:sp>
      <p:sp>
        <p:nvSpPr>
          <p:cNvPr id="10358" name="Text Box 118"/>
          <p:cNvSpPr txBox="1">
            <a:spLocks noChangeArrowheads="1"/>
          </p:cNvSpPr>
          <p:nvPr/>
        </p:nvSpPr>
        <p:spPr bwMode="auto">
          <a:xfrm>
            <a:off x="7164388" y="2492375"/>
            <a:ext cx="6873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8.1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338"/>
                                        </p:tgtEl>
                                        <p:attrNameLst>
                                          <p:attrName>style.visibility</p:attrName>
                                        </p:attrNameLst>
                                      </p:cBhvr>
                                      <p:to>
                                        <p:strVal val="visible"/>
                                      </p:to>
                                    </p:set>
                                    <p:animEffect transition="in" filter="blinds(horizontal)">
                                      <p:cBhvr>
                                        <p:cTn id="7" dur="500"/>
                                        <p:tgtEl>
                                          <p:spTgt spid="10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358"/>
                                        </p:tgtEl>
                                        <p:attrNameLst>
                                          <p:attrName>style.visibility</p:attrName>
                                        </p:attrNameLst>
                                      </p:cBhvr>
                                      <p:to>
                                        <p:strVal val="visible"/>
                                      </p:to>
                                    </p:set>
                                    <p:animEffect transition="in" filter="blinds(horizontal)">
                                      <p:cBhvr>
                                        <p:cTn id="12" dur="500"/>
                                        <p:tgtEl>
                                          <p:spTgt spid="103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346"/>
                                        </p:tgtEl>
                                        <p:attrNameLst>
                                          <p:attrName>style.visibility</p:attrName>
                                        </p:attrNameLst>
                                      </p:cBhvr>
                                      <p:to>
                                        <p:strVal val="visible"/>
                                      </p:to>
                                    </p:set>
                                    <p:animEffect transition="in" filter="blinds(horizontal)">
                                      <p:cBhvr>
                                        <p:cTn id="17" dur="500"/>
                                        <p:tgtEl>
                                          <p:spTgt spid="103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352"/>
                                        </p:tgtEl>
                                        <p:attrNameLst>
                                          <p:attrName>style.visibility</p:attrName>
                                        </p:attrNameLst>
                                      </p:cBhvr>
                                      <p:to>
                                        <p:strVal val="visible"/>
                                      </p:to>
                                    </p:set>
                                    <p:animEffect transition="in" filter="blinds(horizontal)">
                                      <p:cBhvr>
                                        <p:cTn id="22" dur="500"/>
                                        <p:tgtEl>
                                          <p:spTgt spid="10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8" grpId="0"/>
      <p:bldP spid="10346" grpId="0"/>
      <p:bldP spid="10352" grpId="0"/>
      <p:bldP spid="1035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395288" y="1952625"/>
            <a:ext cx="8316912" cy="2052638"/>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800"/>
              <a:t>Analyze and compare measurements for</a:t>
            </a:r>
          </a:p>
          <a:p>
            <a:r>
              <a:rPr lang="en-US" altLang="en-US" sz="2800"/>
              <a:t>precision and accuracy. Choose an </a:t>
            </a:r>
          </a:p>
          <a:p>
            <a:r>
              <a:rPr lang="en-US" altLang="en-US" sz="2800"/>
              <a:t>appropriate level of accuracy when reporting</a:t>
            </a:r>
          </a:p>
          <a:p>
            <a:r>
              <a:rPr lang="en-US" altLang="en-US" sz="2800"/>
              <a:t>measurements.</a:t>
            </a:r>
          </a:p>
        </p:txBody>
      </p:sp>
      <p:sp>
        <p:nvSpPr>
          <p:cNvPr id="6147" name="Rectangle 32"/>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50000"/>
              </a:spcBef>
            </a:pPr>
            <a:r>
              <a:rPr lang="en-US" altLang="en-US" sz="3600" i="1">
                <a:solidFill>
                  <a:srgbClr val="FF6600"/>
                </a:solidFill>
                <a:latin typeface="Arial Black" pitchFamily="34" charset="0"/>
              </a:rPr>
              <a:t>Objectives</a:t>
            </a:r>
            <a:endParaRPr lang="en-US" altLang="en-US" sz="3600" b="1">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wipe(left)">
                                      <p:cBhvr>
                                        <p:cTn id="7" dur="500"/>
                                        <p:tgtEl>
                                          <p:spTgt spid="15362">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animEffect transition="in" filter="wipe(left)">
                                      <p:cBhvr>
                                        <p:cTn id="11" dur="500"/>
                                        <p:tgtEl>
                                          <p:spTgt spid="15362">
                                            <p:txEl>
                                              <p:pRg st="1" end="1"/>
                                            </p:txEl>
                                          </p:spTgt>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animEffect transition="in" filter="wipe(left)">
                                      <p:cBhvr>
                                        <p:cTn id="15" dur="500"/>
                                        <p:tgtEl>
                                          <p:spTgt spid="15362">
                                            <p:txEl>
                                              <p:pRg st="2" end="2"/>
                                            </p:txEl>
                                          </p:spTgt>
                                        </p:tgtEl>
                                      </p:cBhvr>
                                    </p:animEffect>
                                  </p:childTnLst>
                                </p:cTn>
                              </p:par>
                            </p:childTnLst>
                          </p:cTn>
                        </p:par>
                        <p:par>
                          <p:cTn id="16" fill="hold" nodeType="afterGroup">
                            <p:stCondLst>
                              <p:cond delay="1500"/>
                            </p:stCondLst>
                            <p:childTnLst>
                              <p:par>
                                <p:cTn id="17" presetID="22" presetClass="entr" presetSubtype="8" fill="hold" nodeType="after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Effect transition="in" filter="wipe(left)">
                                      <p:cBhvr>
                                        <p:cTn id="19" dur="500"/>
                                        <p:tgtEl>
                                          <p:spTgt spid="153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914400" y="1981200"/>
            <a:ext cx="6934200" cy="177165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3200"/>
              <a:t>Precision</a:t>
            </a:r>
          </a:p>
          <a:p>
            <a:r>
              <a:rPr lang="en-US" altLang="en-US" sz="3200"/>
              <a:t>Accuracy</a:t>
            </a:r>
          </a:p>
          <a:p>
            <a:r>
              <a:rPr lang="en-US" altLang="en-US" sz="3200"/>
              <a:t>Tolerance</a:t>
            </a:r>
            <a:endParaRPr lang="en-US" altLang="en-US" sz="3200">
              <a:latin typeface="Times New Roman" pitchFamily="18" charset="0"/>
            </a:endParaRPr>
          </a:p>
        </p:txBody>
      </p:sp>
      <p:sp>
        <p:nvSpPr>
          <p:cNvPr id="7171" name="Rectangle 26"/>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spcBef>
                <a:spcPct val="0"/>
              </a:spcBef>
            </a:pPr>
            <a:r>
              <a:rPr lang="en-US" altLang="en-US" sz="3600" i="1">
                <a:solidFill>
                  <a:srgbClr val="FF0000"/>
                </a:solidFill>
                <a:latin typeface="Arial Black" pitchFamily="34" charset="0"/>
              </a:rPr>
              <a:t>Vocabulary</a:t>
            </a:r>
            <a:endParaRPr lang="en-US" altLang="en-US" sz="3600" i="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638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638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nodeType="after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 calcmode="lin" valueType="num">
                                      <p:cBhvr>
                                        <p:cTn id="14"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6387">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6387">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6387">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nodeType="after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 calcmode="lin" valueType="num">
                                      <p:cBhvr>
                                        <p:cTn id="21"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6387">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16387">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1638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762000" y="1235075"/>
            <a:ext cx="7315200"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A </a:t>
            </a:r>
            <a:r>
              <a:rPr lang="en-US" altLang="en-US" sz="2400" b="1" u="sng"/>
              <a:t>precision</a:t>
            </a:r>
            <a:r>
              <a:rPr lang="en-US" altLang="en-US" sz="2400"/>
              <a:t> is the level of detail in a</a:t>
            </a:r>
          </a:p>
          <a:p>
            <a:r>
              <a:rPr lang="en-US" altLang="en-US" sz="2400"/>
              <a:t>measurement and is determined by the</a:t>
            </a:r>
          </a:p>
          <a:p>
            <a:r>
              <a:rPr lang="en-US" altLang="en-US" sz="2400"/>
              <a:t>smallest unit or fraction of a unit that you</a:t>
            </a:r>
          </a:p>
          <a:p>
            <a:r>
              <a:rPr lang="en-US" altLang="en-US" sz="2400"/>
              <a:t>can reasonably measure.</a:t>
            </a:r>
            <a:r>
              <a:rPr lang="en-US" altLang="en-US" sz="2000"/>
              <a:t>  </a:t>
            </a:r>
            <a:endParaRPr lang="en-US" altLang="en-US" sz="2400"/>
          </a:p>
        </p:txBody>
      </p:sp>
      <p:sp>
        <p:nvSpPr>
          <p:cNvPr id="6195" name="Text Box 51"/>
          <p:cNvSpPr txBox="1">
            <a:spLocks noChangeArrowheads="1"/>
          </p:cNvSpPr>
          <p:nvPr/>
        </p:nvSpPr>
        <p:spPr bwMode="auto">
          <a:xfrm>
            <a:off x="684213" y="3176588"/>
            <a:ext cx="7315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The</a:t>
            </a:r>
            <a:r>
              <a:rPr lang="en-US" altLang="en-US" sz="2400" b="1"/>
              <a:t> </a:t>
            </a:r>
            <a:r>
              <a:rPr lang="en-US" altLang="en-US" sz="2400" b="1" u="sng"/>
              <a:t>accuracy</a:t>
            </a:r>
            <a:r>
              <a:rPr lang="en-US" altLang="en-US" sz="2400" b="1"/>
              <a:t> </a:t>
            </a:r>
            <a:r>
              <a:rPr lang="en-US" altLang="en-US" sz="2400"/>
              <a:t>of a measurement is the closeness of a measured value to the actual or true value.  </a:t>
            </a:r>
          </a:p>
        </p:txBody>
      </p:sp>
      <p:sp>
        <p:nvSpPr>
          <p:cNvPr id="6198" name="Text Box 54"/>
          <p:cNvSpPr txBox="1">
            <a:spLocks noChangeArrowheads="1"/>
          </p:cNvSpPr>
          <p:nvPr/>
        </p:nvSpPr>
        <p:spPr bwMode="auto">
          <a:xfrm>
            <a:off x="684213" y="4652963"/>
            <a:ext cx="7169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u="sng"/>
              <a:t>Tolerance</a:t>
            </a:r>
            <a:r>
              <a:rPr lang="en-US" altLang="en-US" sz="2400"/>
              <a:t> describes the amount by which a measurement is permitted to vary from a specified value.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ipe(up)">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195"/>
                                        </p:tgtEl>
                                        <p:attrNameLst>
                                          <p:attrName>style.visibility</p:attrName>
                                        </p:attrNameLst>
                                      </p:cBhvr>
                                      <p:to>
                                        <p:strVal val="visible"/>
                                      </p:to>
                                    </p:set>
                                    <p:animEffect transition="in" filter="wipe(up)">
                                      <p:cBhvr>
                                        <p:cTn id="12" dur="500"/>
                                        <p:tgtEl>
                                          <p:spTgt spid="61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198"/>
                                        </p:tgtEl>
                                        <p:attrNameLst>
                                          <p:attrName>style.visibility</p:attrName>
                                        </p:attrNameLst>
                                      </p:cBhvr>
                                      <p:to>
                                        <p:strVal val="visible"/>
                                      </p:to>
                                    </p:set>
                                    <p:animEffect transition="in" filter="wipe(up)">
                                      <p:cBhvr>
                                        <p:cTn id="17" dur="500"/>
                                        <p:tgtEl>
                                          <p:spTgt spid="6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95" grpId="0" autoUpdateAnimBg="0"/>
      <p:bldP spid="619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7"/>
          <p:cNvSpPr txBox="1">
            <a:spLocks noChangeArrowheads="1"/>
          </p:cNvSpPr>
          <p:nvPr/>
        </p:nvSpPr>
        <p:spPr bwMode="auto">
          <a:xfrm>
            <a:off x="323850" y="2528888"/>
            <a:ext cx="349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A. </a:t>
            </a:r>
            <a:r>
              <a:rPr lang="en-US" altLang="en-US" sz="2400"/>
              <a:t>0.8 km; 830.2 m</a:t>
            </a:r>
            <a:r>
              <a:rPr lang="en-US" altLang="en-US" sz="2400" b="1" i="1"/>
              <a:t> </a:t>
            </a:r>
            <a:endParaRPr lang="en-US" altLang="en-US" sz="2400" b="1"/>
          </a:p>
        </p:txBody>
      </p:sp>
      <p:sp>
        <p:nvSpPr>
          <p:cNvPr id="60434" name="Text Box 18"/>
          <p:cNvSpPr txBox="1">
            <a:spLocks noChangeArrowheads="1"/>
          </p:cNvSpPr>
          <p:nvPr/>
        </p:nvSpPr>
        <p:spPr bwMode="auto">
          <a:xfrm>
            <a:off x="863600" y="4473575"/>
            <a:ext cx="78851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 tenth of a meter is smaller than a tenth of a kilometer, so 830.2 m is more precise.</a:t>
            </a:r>
          </a:p>
        </p:txBody>
      </p:sp>
      <p:sp>
        <p:nvSpPr>
          <p:cNvPr id="9220" name="Text Box 39"/>
          <p:cNvSpPr txBox="1">
            <a:spLocks noChangeArrowheads="1"/>
          </p:cNvSpPr>
          <p:nvPr/>
        </p:nvSpPr>
        <p:spPr bwMode="auto">
          <a:xfrm>
            <a:off x="0" y="979488"/>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rPr>
              <a:t>Example 1: Comparing Precision of Measurements</a:t>
            </a:r>
          </a:p>
        </p:txBody>
      </p:sp>
      <p:sp>
        <p:nvSpPr>
          <p:cNvPr id="9221" name="Text Box 40"/>
          <p:cNvSpPr txBox="1">
            <a:spLocks noChangeArrowheads="1"/>
          </p:cNvSpPr>
          <p:nvPr/>
        </p:nvSpPr>
        <p:spPr bwMode="auto">
          <a:xfrm>
            <a:off x="323850" y="5624513"/>
            <a:ext cx="42846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B. </a:t>
            </a:r>
            <a:r>
              <a:rPr lang="en-US" altLang="en-US" sz="2400"/>
              <a:t>2.45 in.; 2.5 in.</a:t>
            </a:r>
            <a:endParaRPr lang="en-US" altLang="en-US" sz="2400" b="1"/>
          </a:p>
        </p:txBody>
      </p:sp>
      <p:sp>
        <p:nvSpPr>
          <p:cNvPr id="9222" name="TextBox 8"/>
          <p:cNvSpPr txBox="1">
            <a:spLocks noChangeArrowheads="1"/>
          </p:cNvSpPr>
          <p:nvPr/>
        </p:nvSpPr>
        <p:spPr bwMode="auto">
          <a:xfrm>
            <a:off x="576263" y="1520825"/>
            <a:ext cx="8243887"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Choose the more precise measurement in each pair.</a:t>
            </a:r>
            <a:endParaRPr lang="en-US" altLang="en-US">
              <a:solidFill>
                <a:srgbClr val="006699"/>
              </a:solidFill>
              <a:latin typeface="Arial Black" pitchFamily="34" charset="0"/>
            </a:endParaRPr>
          </a:p>
          <a:p>
            <a:endParaRPr lang="en-US" altLang="en-US"/>
          </a:p>
        </p:txBody>
      </p:sp>
      <p:sp>
        <p:nvSpPr>
          <p:cNvPr id="8199" name="TextBox 9"/>
          <p:cNvSpPr txBox="1">
            <a:spLocks noChangeArrowheads="1"/>
          </p:cNvSpPr>
          <p:nvPr/>
        </p:nvSpPr>
        <p:spPr bwMode="auto">
          <a:xfrm>
            <a:off x="863600" y="3213100"/>
            <a:ext cx="12795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0.8 km</a:t>
            </a:r>
          </a:p>
        </p:txBody>
      </p:sp>
      <p:sp>
        <p:nvSpPr>
          <p:cNvPr id="8200" name="TextBox 10"/>
          <p:cNvSpPr txBox="1">
            <a:spLocks noChangeArrowheads="1"/>
          </p:cNvSpPr>
          <p:nvPr/>
        </p:nvSpPr>
        <p:spPr bwMode="auto">
          <a:xfrm>
            <a:off x="3852863" y="3232150"/>
            <a:ext cx="4570412" cy="4619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tenth of a kilometer</a:t>
            </a:r>
            <a:endParaRPr lang="en-US" altLang="en-US" sz="2400" i="1">
              <a:solidFill>
                <a:srgbClr val="3366FF"/>
              </a:solidFill>
              <a:ea typeface="Calibri" pitchFamily="34" charset="0"/>
              <a:cs typeface="Times New Roman" pitchFamily="18" charset="0"/>
            </a:endParaRPr>
          </a:p>
        </p:txBody>
      </p:sp>
      <p:sp>
        <p:nvSpPr>
          <p:cNvPr id="8201" name="TextBox 11"/>
          <p:cNvSpPr txBox="1">
            <a:spLocks noChangeArrowheads="1"/>
          </p:cNvSpPr>
          <p:nvPr/>
        </p:nvSpPr>
        <p:spPr bwMode="auto">
          <a:xfrm>
            <a:off x="863600" y="3789363"/>
            <a:ext cx="14874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830.2 m</a:t>
            </a:r>
          </a:p>
        </p:txBody>
      </p:sp>
      <p:sp>
        <p:nvSpPr>
          <p:cNvPr id="8202" name="TextBox 12"/>
          <p:cNvSpPr txBox="1">
            <a:spLocks noChangeArrowheads="1"/>
          </p:cNvSpPr>
          <p:nvPr/>
        </p:nvSpPr>
        <p:spPr bwMode="auto">
          <a:xfrm>
            <a:off x="3887788" y="3752850"/>
            <a:ext cx="4032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tenth of a meter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blinds(horizontal)">
                                      <p:cBhvr>
                                        <p:cTn id="7" dur="500"/>
                                        <p:tgtEl>
                                          <p:spTgt spid="81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200"/>
                                        </p:tgtEl>
                                        <p:attrNameLst>
                                          <p:attrName>style.visibility</p:attrName>
                                        </p:attrNameLst>
                                      </p:cBhvr>
                                      <p:to>
                                        <p:strVal val="visible"/>
                                      </p:to>
                                    </p:set>
                                    <p:animEffect transition="in" filter="blinds(horizontal)">
                                      <p:cBhvr>
                                        <p:cTn id="12" dur="500"/>
                                        <p:tgtEl>
                                          <p:spTgt spid="82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201"/>
                                        </p:tgtEl>
                                        <p:attrNameLst>
                                          <p:attrName>style.visibility</p:attrName>
                                        </p:attrNameLst>
                                      </p:cBhvr>
                                      <p:to>
                                        <p:strVal val="visible"/>
                                      </p:to>
                                    </p:set>
                                    <p:animEffect transition="in" filter="blinds(horizontal)">
                                      <p:cBhvr>
                                        <p:cTn id="17" dur="500"/>
                                        <p:tgtEl>
                                          <p:spTgt spid="82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202"/>
                                        </p:tgtEl>
                                        <p:attrNameLst>
                                          <p:attrName>style.visibility</p:attrName>
                                        </p:attrNameLst>
                                      </p:cBhvr>
                                      <p:to>
                                        <p:strVal val="visible"/>
                                      </p:to>
                                    </p:set>
                                    <p:animEffect transition="in" filter="blinds(horizontal)">
                                      <p:cBhvr>
                                        <p:cTn id="22" dur="500"/>
                                        <p:tgtEl>
                                          <p:spTgt spid="820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0434"/>
                                        </p:tgtEl>
                                        <p:attrNameLst>
                                          <p:attrName>style.visibility</p:attrName>
                                        </p:attrNameLst>
                                      </p:cBhvr>
                                      <p:to>
                                        <p:strVal val="visible"/>
                                      </p:to>
                                    </p:set>
                                    <p:animEffect transition="in" filter="wipe(left)">
                                      <p:cBhvr>
                                        <p:cTn id="27" dur="500"/>
                                        <p:tgtEl>
                                          <p:spTgt spid="60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4" grpId="0"/>
      <p:bldP spid="8199" grpId="0"/>
      <p:bldP spid="8200" grpId="0" animBg="1"/>
      <p:bldP spid="8201" grpId="0"/>
      <p:bldP spid="820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37" name="Text Box 21"/>
          <p:cNvSpPr txBox="1">
            <a:spLocks noChangeArrowheads="1"/>
          </p:cNvSpPr>
          <p:nvPr/>
        </p:nvSpPr>
        <p:spPr bwMode="auto">
          <a:xfrm>
            <a:off x="827088" y="3033713"/>
            <a:ext cx="7848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 hundredth of an inch is smaller than a tenth of an inch, so 2.45 in. is more precise.</a:t>
            </a:r>
          </a:p>
        </p:txBody>
      </p:sp>
      <p:sp>
        <p:nvSpPr>
          <p:cNvPr id="60438" name="Text Box 22"/>
          <p:cNvSpPr txBox="1">
            <a:spLocks noChangeArrowheads="1"/>
          </p:cNvSpPr>
          <p:nvPr/>
        </p:nvSpPr>
        <p:spPr bwMode="auto">
          <a:xfrm>
            <a:off x="863600" y="5553075"/>
            <a:ext cx="7848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solidFill>
                  <a:srgbClr val="FF3300"/>
                </a:solidFill>
              </a:rPr>
              <a:t>A centimeter is smaller than a meter, so 100 cm is more precise.</a:t>
            </a:r>
          </a:p>
        </p:txBody>
      </p:sp>
      <p:sp>
        <p:nvSpPr>
          <p:cNvPr id="10244" name="Text Box 39"/>
          <p:cNvSpPr txBox="1">
            <a:spLocks noChangeArrowheads="1"/>
          </p:cNvSpPr>
          <p:nvPr/>
        </p:nvSpPr>
        <p:spPr bwMode="auto">
          <a:xfrm>
            <a:off x="0" y="979488"/>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pPr algn="ctr"/>
            <a:r>
              <a:rPr lang="en-US" altLang="en-US" sz="2400">
                <a:solidFill>
                  <a:srgbClr val="006699"/>
                </a:solidFill>
                <a:latin typeface="Arial Black" pitchFamily="34" charset="0"/>
              </a:rPr>
              <a:t>Example 1: Continued</a:t>
            </a:r>
          </a:p>
        </p:txBody>
      </p:sp>
      <p:sp>
        <p:nvSpPr>
          <p:cNvPr id="10245" name="Text Box 40"/>
          <p:cNvSpPr txBox="1">
            <a:spLocks noChangeArrowheads="1"/>
          </p:cNvSpPr>
          <p:nvPr/>
        </p:nvSpPr>
        <p:spPr bwMode="auto">
          <a:xfrm>
            <a:off x="647700" y="4041775"/>
            <a:ext cx="72009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b="1"/>
              <a:t>C. </a:t>
            </a:r>
            <a:r>
              <a:rPr lang="en-US" altLang="en-US" sz="2400"/>
              <a:t>100 cm; 1 m</a:t>
            </a:r>
            <a:r>
              <a:rPr lang="en-US" altLang="en-US" sz="2400" b="1" i="1"/>
              <a:t>			    </a:t>
            </a:r>
            <a:endParaRPr lang="en-US" altLang="en-US" sz="2400" b="1"/>
          </a:p>
        </p:txBody>
      </p:sp>
      <p:sp>
        <p:nvSpPr>
          <p:cNvPr id="9222" name="TextBox 9"/>
          <p:cNvSpPr txBox="1">
            <a:spLocks noChangeArrowheads="1"/>
          </p:cNvSpPr>
          <p:nvPr/>
        </p:nvSpPr>
        <p:spPr bwMode="auto">
          <a:xfrm>
            <a:off x="827088" y="1916113"/>
            <a:ext cx="13858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2.45 in.</a:t>
            </a:r>
          </a:p>
        </p:txBody>
      </p:sp>
      <p:sp>
        <p:nvSpPr>
          <p:cNvPr id="9223" name="TextBox 10"/>
          <p:cNvSpPr txBox="1">
            <a:spLocks noChangeArrowheads="1"/>
          </p:cNvSpPr>
          <p:nvPr/>
        </p:nvSpPr>
        <p:spPr bwMode="auto">
          <a:xfrm>
            <a:off x="827088" y="2451100"/>
            <a:ext cx="11906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2.5 in.</a:t>
            </a:r>
          </a:p>
        </p:txBody>
      </p:sp>
      <p:sp>
        <p:nvSpPr>
          <p:cNvPr id="9224" name="TextBox 11"/>
          <p:cNvSpPr txBox="1">
            <a:spLocks noChangeArrowheads="1"/>
          </p:cNvSpPr>
          <p:nvPr/>
        </p:nvSpPr>
        <p:spPr bwMode="auto">
          <a:xfrm>
            <a:off x="3455988" y="1916113"/>
            <a:ext cx="4730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hundredth of an inch</a:t>
            </a:r>
          </a:p>
        </p:txBody>
      </p:sp>
      <p:sp>
        <p:nvSpPr>
          <p:cNvPr id="9225" name="TextBox 12"/>
          <p:cNvSpPr txBox="1">
            <a:spLocks noChangeArrowheads="1"/>
          </p:cNvSpPr>
          <p:nvPr/>
        </p:nvSpPr>
        <p:spPr bwMode="auto">
          <a:xfrm>
            <a:off x="3455988" y="2420938"/>
            <a:ext cx="3944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tenth of an inch</a:t>
            </a:r>
          </a:p>
        </p:txBody>
      </p:sp>
      <p:sp>
        <p:nvSpPr>
          <p:cNvPr id="9226" name="TextBox 13"/>
          <p:cNvSpPr txBox="1">
            <a:spLocks noChangeArrowheads="1"/>
          </p:cNvSpPr>
          <p:nvPr/>
        </p:nvSpPr>
        <p:spPr bwMode="auto">
          <a:xfrm>
            <a:off x="900113" y="4616450"/>
            <a:ext cx="13398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100 cm</a:t>
            </a:r>
          </a:p>
        </p:txBody>
      </p:sp>
      <p:sp>
        <p:nvSpPr>
          <p:cNvPr id="9227" name="TextBox 14"/>
          <p:cNvSpPr txBox="1">
            <a:spLocks noChangeArrowheads="1"/>
          </p:cNvSpPr>
          <p:nvPr/>
        </p:nvSpPr>
        <p:spPr bwMode="auto">
          <a:xfrm>
            <a:off x="900113" y="5062538"/>
            <a:ext cx="7889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a:t>1 m</a:t>
            </a:r>
          </a:p>
        </p:txBody>
      </p:sp>
      <p:sp>
        <p:nvSpPr>
          <p:cNvPr id="9228" name="TextBox 15"/>
          <p:cNvSpPr txBox="1">
            <a:spLocks noChangeArrowheads="1"/>
          </p:cNvSpPr>
          <p:nvPr/>
        </p:nvSpPr>
        <p:spPr bwMode="auto">
          <a:xfrm>
            <a:off x="3460750" y="4578350"/>
            <a:ext cx="3151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centimeter</a:t>
            </a:r>
          </a:p>
        </p:txBody>
      </p:sp>
      <p:sp>
        <p:nvSpPr>
          <p:cNvPr id="9229" name="TextBox 16"/>
          <p:cNvSpPr txBox="1">
            <a:spLocks noChangeArrowheads="1"/>
          </p:cNvSpPr>
          <p:nvPr/>
        </p:nvSpPr>
        <p:spPr bwMode="auto">
          <a:xfrm>
            <a:off x="3419475" y="5049838"/>
            <a:ext cx="24066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Verdana" pitchFamily="34" charset="0"/>
                <a:ea typeface="ＭＳ Ｐゴシック" pitchFamily="-112" charset="-128"/>
                <a:sym typeface="Symbol" pitchFamily="18" charset="2"/>
              </a:defRPr>
            </a:lvl1pPr>
            <a:lvl2pPr marL="742950" indent="-285750">
              <a:defRPr sz="1200">
                <a:solidFill>
                  <a:schemeClr val="tx1"/>
                </a:solidFill>
                <a:latin typeface="Verdana" pitchFamily="34" charset="0"/>
                <a:ea typeface="ＭＳ Ｐゴシック" pitchFamily="-112" charset="-128"/>
                <a:sym typeface="Symbol" pitchFamily="18" charset="2"/>
              </a:defRPr>
            </a:lvl2pPr>
            <a:lvl3pPr marL="1143000" indent="-228600">
              <a:defRPr sz="1200">
                <a:solidFill>
                  <a:schemeClr val="tx1"/>
                </a:solidFill>
                <a:latin typeface="Verdana" pitchFamily="34" charset="0"/>
                <a:ea typeface="ＭＳ Ｐゴシック" pitchFamily="-112" charset="-128"/>
                <a:sym typeface="Symbol" pitchFamily="18" charset="2"/>
              </a:defRPr>
            </a:lvl3pPr>
            <a:lvl4pPr marL="1600200" indent="-228600">
              <a:defRPr sz="1200">
                <a:solidFill>
                  <a:schemeClr val="tx1"/>
                </a:solidFill>
                <a:latin typeface="Verdana" pitchFamily="34" charset="0"/>
                <a:ea typeface="ＭＳ Ｐゴシック" pitchFamily="-112" charset="-128"/>
                <a:sym typeface="Symbol" pitchFamily="18" charset="2"/>
              </a:defRPr>
            </a:lvl4pPr>
            <a:lvl5pPr marL="2057400" indent="-228600">
              <a:defRPr sz="1200">
                <a:solidFill>
                  <a:schemeClr val="tx1"/>
                </a:solidFill>
                <a:latin typeface="Verdana" pitchFamily="34" charset="0"/>
                <a:ea typeface="ＭＳ Ｐゴシック" pitchFamily="-112" charset="-128"/>
                <a:sym typeface="Symbol" pitchFamily="18" charset="2"/>
              </a:defRPr>
            </a:lvl5pPr>
            <a:lvl6pPr marL="25146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6pPr>
            <a:lvl7pPr marL="29718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7pPr>
            <a:lvl8pPr marL="34290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8pPr>
            <a:lvl9pPr marL="3886200" indent="-228600" eaLnBrk="0" fontAlgn="base" hangingPunct="0">
              <a:spcBef>
                <a:spcPct val="20000"/>
              </a:spcBef>
              <a:spcAft>
                <a:spcPct val="0"/>
              </a:spcAft>
              <a:defRPr sz="1200">
                <a:solidFill>
                  <a:schemeClr val="tx1"/>
                </a:solidFill>
                <a:latin typeface="Verdana" pitchFamily="34" charset="0"/>
                <a:ea typeface="ＭＳ Ｐゴシック" pitchFamily="-112" charset="-128"/>
                <a:sym typeface="Symbol" pitchFamily="18" charset="2"/>
              </a:defRPr>
            </a:lvl9pPr>
          </a:lstStyle>
          <a:p>
            <a:r>
              <a:rPr lang="en-US" altLang="en-US" sz="2400" i="1">
                <a:solidFill>
                  <a:srgbClr val="0070C0"/>
                </a:solidFill>
                <a:ea typeface="Calibri" pitchFamily="34" charset="0"/>
                <a:cs typeface="Times New Roman" pitchFamily="18" charset="0"/>
              </a:rPr>
              <a:t>Nearest meter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Effect transition="in" filter="checkerboard(across)">
                                      <p:cBhvr>
                                        <p:cTn id="7" dur="500"/>
                                        <p:tgtEl>
                                          <p:spTgt spid="92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Effect transition="in" filter="checkerboard(across)">
                                      <p:cBhvr>
                                        <p:cTn id="12" dur="500"/>
                                        <p:tgtEl>
                                          <p:spTgt spid="92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223"/>
                                        </p:tgtEl>
                                        <p:attrNameLst>
                                          <p:attrName>style.visibility</p:attrName>
                                        </p:attrNameLst>
                                      </p:cBhvr>
                                      <p:to>
                                        <p:strVal val="visible"/>
                                      </p:to>
                                    </p:set>
                                    <p:animEffect transition="in" filter="checkerboard(across)">
                                      <p:cBhvr>
                                        <p:cTn id="17" dur="500"/>
                                        <p:tgtEl>
                                          <p:spTgt spid="92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225"/>
                                        </p:tgtEl>
                                        <p:attrNameLst>
                                          <p:attrName>style.visibility</p:attrName>
                                        </p:attrNameLst>
                                      </p:cBhvr>
                                      <p:to>
                                        <p:strVal val="visible"/>
                                      </p:to>
                                    </p:set>
                                    <p:animEffect transition="in" filter="checkerboard(across)">
                                      <p:cBhvr>
                                        <p:cTn id="22" dur="500"/>
                                        <p:tgtEl>
                                          <p:spTgt spid="92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0437"/>
                                        </p:tgtEl>
                                        <p:attrNameLst>
                                          <p:attrName>style.visibility</p:attrName>
                                        </p:attrNameLst>
                                      </p:cBhvr>
                                      <p:to>
                                        <p:strVal val="visible"/>
                                      </p:to>
                                    </p:set>
                                    <p:animEffect transition="in" filter="wipe(left)">
                                      <p:cBhvr>
                                        <p:cTn id="27" dur="500"/>
                                        <p:tgtEl>
                                          <p:spTgt spid="604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9226"/>
                                        </p:tgtEl>
                                        <p:attrNameLst>
                                          <p:attrName>style.visibility</p:attrName>
                                        </p:attrNameLst>
                                      </p:cBhvr>
                                      <p:to>
                                        <p:strVal val="visible"/>
                                      </p:to>
                                    </p:set>
                                    <p:animEffect transition="in" filter="checkerboard(across)">
                                      <p:cBhvr>
                                        <p:cTn id="32" dur="500"/>
                                        <p:tgtEl>
                                          <p:spTgt spid="92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9228"/>
                                        </p:tgtEl>
                                        <p:attrNameLst>
                                          <p:attrName>style.visibility</p:attrName>
                                        </p:attrNameLst>
                                      </p:cBhvr>
                                      <p:to>
                                        <p:strVal val="visible"/>
                                      </p:to>
                                    </p:set>
                                    <p:animEffect transition="in" filter="checkerboard(across)">
                                      <p:cBhvr>
                                        <p:cTn id="37" dur="500"/>
                                        <p:tgtEl>
                                          <p:spTgt spid="922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9227"/>
                                        </p:tgtEl>
                                        <p:attrNameLst>
                                          <p:attrName>style.visibility</p:attrName>
                                        </p:attrNameLst>
                                      </p:cBhvr>
                                      <p:to>
                                        <p:strVal val="visible"/>
                                      </p:to>
                                    </p:set>
                                    <p:animEffect transition="in" filter="checkerboard(across)">
                                      <p:cBhvr>
                                        <p:cTn id="42" dur="500"/>
                                        <p:tgtEl>
                                          <p:spTgt spid="922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9229"/>
                                        </p:tgtEl>
                                        <p:attrNameLst>
                                          <p:attrName>style.visibility</p:attrName>
                                        </p:attrNameLst>
                                      </p:cBhvr>
                                      <p:to>
                                        <p:strVal val="visible"/>
                                      </p:to>
                                    </p:set>
                                    <p:animEffect transition="in" filter="checkerboard(across)">
                                      <p:cBhvr>
                                        <p:cTn id="47" dur="500"/>
                                        <p:tgtEl>
                                          <p:spTgt spid="922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60438"/>
                                        </p:tgtEl>
                                        <p:attrNameLst>
                                          <p:attrName>style.visibility</p:attrName>
                                        </p:attrNameLst>
                                      </p:cBhvr>
                                      <p:to>
                                        <p:strVal val="visible"/>
                                      </p:to>
                                    </p:set>
                                    <p:animEffect transition="in" filter="wipe(left)">
                                      <p:cBhvr>
                                        <p:cTn id="52" dur="500"/>
                                        <p:tgtEl>
                                          <p:spTgt spid="60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7" grpId="0"/>
      <p:bldP spid="60438" grpId="0"/>
      <p:bldP spid="9222" grpId="0"/>
      <p:bldP spid="9223" grpId="0"/>
      <p:bldP spid="9224" grpId="0"/>
      <p:bldP spid="9225" grpId="0"/>
      <p:bldP spid="9226" grpId="0"/>
      <p:bldP spid="9227" grpId="0"/>
      <p:bldP spid="9228" grpId="0"/>
      <p:bldP spid="922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Tx/>
          <a:buSzTx/>
          <a:buFontTx/>
          <a:buNone/>
          <a:tabLst/>
          <a:defRPr kumimoji="0" lang="en-US" sz="1200" b="0" i="0" u="none" strike="noStrike" cap="none" normalizeH="0" baseline="0" smtClean="0">
            <a:ln>
              <a:noFill/>
            </a:ln>
            <a:solidFill>
              <a:schemeClr val="tx1"/>
            </a:solidFill>
            <a:effectLst/>
            <a:latin typeface="Verdana" pitchFamily="34" charset="0"/>
            <a:sym typeface="Symbol" pitchFamily="18" charset="2"/>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Tx/>
          <a:buSzTx/>
          <a:buFontTx/>
          <a:buNone/>
          <a:tabLst/>
          <a:defRPr kumimoji="0" lang="en-US" sz="1200" b="0" i="0" u="none" strike="noStrike" cap="none" normalizeH="0" baseline="0" smtClean="0">
            <a:ln>
              <a:noFill/>
            </a:ln>
            <a:solidFill>
              <a:schemeClr val="tx1"/>
            </a:solidFill>
            <a:effectLst/>
            <a:latin typeface="Verdana" pitchFamily="34" charset="0"/>
            <a:sym typeface="Symbol" pitchFamily="18" charset="2"/>
          </a:defRPr>
        </a:defPPr>
      </a:lstStyle>
    </a:lnDef>
    <a:txDef>
      <a:spPr>
        <a:noFill/>
      </a:spPr>
      <a:bodyPr wrap="none" rtlCol="0">
        <a:spAutoFit/>
      </a:bodyPr>
      <a:lstStyle>
        <a:defPPr>
          <a:defRPr sz="2400" dirty="0"/>
        </a:defPPr>
      </a:lstStyle>
    </a:tx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4238</TotalTime>
  <Words>1524</Words>
  <Application>Microsoft Office PowerPoint</Application>
  <PresentationFormat>On-screen Show (4:3)</PresentationFormat>
  <Paragraphs>237</Paragraphs>
  <Slides>28</Slides>
  <Notes>2</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302</cp:revision>
  <cp:lastPrinted>2002-10-02T17:02:09Z</cp:lastPrinted>
  <dcterms:created xsi:type="dcterms:W3CDTF">2002-04-04T21:42:53Z</dcterms:created>
  <dcterms:modified xsi:type="dcterms:W3CDTF">2014-01-14T14:57:27Z</dcterms:modified>
</cp:coreProperties>
</file>