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8"/>
  </p:notesMasterIdLst>
  <p:sldIdLst>
    <p:sldId id="257" r:id="rId2"/>
    <p:sldId id="275" r:id="rId3"/>
    <p:sldId id="262" r:id="rId4"/>
    <p:sldId id="269" r:id="rId5"/>
    <p:sldId id="263" r:id="rId6"/>
    <p:sldId id="281" r:id="rId7"/>
    <p:sldId id="266" r:id="rId8"/>
    <p:sldId id="267" r:id="rId9"/>
    <p:sldId id="294" r:id="rId10"/>
    <p:sldId id="282" r:id="rId11"/>
    <p:sldId id="297" r:id="rId12"/>
    <p:sldId id="283" r:id="rId13"/>
    <p:sldId id="298" r:id="rId14"/>
    <p:sldId id="284" r:id="rId15"/>
    <p:sldId id="301" r:id="rId16"/>
    <p:sldId id="295" r:id="rId17"/>
    <p:sldId id="285" r:id="rId18"/>
    <p:sldId id="299" r:id="rId19"/>
    <p:sldId id="286" r:id="rId20"/>
    <p:sldId id="300" r:id="rId21"/>
    <p:sldId id="287" r:id="rId22"/>
    <p:sldId id="302" r:id="rId23"/>
    <p:sldId id="288" r:id="rId24"/>
    <p:sldId id="291" r:id="rId25"/>
    <p:sldId id="268" r:id="rId26"/>
    <p:sldId id="292" r:id="rId27"/>
  </p:sldIdLst>
  <p:sldSz cx="9144000" cy="6858000" type="screen4x3"/>
  <p:notesSz cx="6858000" cy="9144000"/>
  <p:custDataLst>
    <p:tags r:id="rId29"/>
  </p:custDataLst>
  <p:defaultTextStyle>
    <a:defPPr>
      <a:defRPr lang="en-US"/>
    </a:defPPr>
    <a:lvl1pPr algn="l" rtl="0" fontAlgn="base">
      <a:spcBef>
        <a:spcPct val="0"/>
      </a:spcBef>
      <a:spcAft>
        <a:spcPct val="0"/>
      </a:spcAft>
      <a:defRPr sz="2400" kern="1200">
        <a:solidFill>
          <a:schemeClr val="tx1"/>
        </a:solidFill>
        <a:latin typeface="Verdana" pitchFamily="34" charset="0"/>
        <a:ea typeface="+mn-ea"/>
        <a:cs typeface="+mn-cs"/>
      </a:defRPr>
    </a:lvl1pPr>
    <a:lvl2pPr marL="457200" algn="l" rtl="0" fontAlgn="base">
      <a:spcBef>
        <a:spcPct val="0"/>
      </a:spcBef>
      <a:spcAft>
        <a:spcPct val="0"/>
      </a:spcAft>
      <a:defRPr sz="2400" kern="1200">
        <a:solidFill>
          <a:schemeClr val="tx1"/>
        </a:solidFill>
        <a:latin typeface="Verdana" pitchFamily="34" charset="0"/>
        <a:ea typeface="+mn-ea"/>
        <a:cs typeface="+mn-cs"/>
      </a:defRPr>
    </a:lvl2pPr>
    <a:lvl3pPr marL="914400" algn="l" rtl="0" fontAlgn="base">
      <a:spcBef>
        <a:spcPct val="0"/>
      </a:spcBef>
      <a:spcAft>
        <a:spcPct val="0"/>
      </a:spcAft>
      <a:defRPr sz="2400" kern="1200">
        <a:solidFill>
          <a:schemeClr val="tx1"/>
        </a:solidFill>
        <a:latin typeface="Verdana" pitchFamily="34" charset="0"/>
        <a:ea typeface="+mn-ea"/>
        <a:cs typeface="+mn-cs"/>
      </a:defRPr>
    </a:lvl3pPr>
    <a:lvl4pPr marL="1371600" algn="l" rtl="0" fontAlgn="base">
      <a:spcBef>
        <a:spcPct val="0"/>
      </a:spcBef>
      <a:spcAft>
        <a:spcPct val="0"/>
      </a:spcAft>
      <a:defRPr sz="2400" kern="1200">
        <a:solidFill>
          <a:schemeClr val="tx1"/>
        </a:solidFill>
        <a:latin typeface="Verdana" pitchFamily="34" charset="0"/>
        <a:ea typeface="+mn-ea"/>
        <a:cs typeface="+mn-cs"/>
      </a:defRPr>
    </a:lvl4pPr>
    <a:lvl5pPr marL="1828800" algn="l" rtl="0" fontAlgn="base">
      <a:spcBef>
        <a:spcPct val="0"/>
      </a:spcBef>
      <a:spcAft>
        <a:spcPct val="0"/>
      </a:spcAft>
      <a:defRPr sz="2400" kern="1200">
        <a:solidFill>
          <a:schemeClr val="tx1"/>
        </a:solidFill>
        <a:latin typeface="Verdana" pitchFamily="34" charset="0"/>
        <a:ea typeface="+mn-ea"/>
        <a:cs typeface="+mn-cs"/>
      </a:defRPr>
    </a:lvl5pPr>
    <a:lvl6pPr marL="2286000" algn="l" defTabSz="914400" rtl="0" eaLnBrk="1" latinLnBrk="0" hangingPunct="1">
      <a:defRPr sz="2400" kern="1200">
        <a:solidFill>
          <a:schemeClr val="tx1"/>
        </a:solidFill>
        <a:latin typeface="Verdana" pitchFamily="34" charset="0"/>
        <a:ea typeface="+mn-ea"/>
        <a:cs typeface="+mn-cs"/>
      </a:defRPr>
    </a:lvl6pPr>
    <a:lvl7pPr marL="2743200" algn="l" defTabSz="914400" rtl="0" eaLnBrk="1" latinLnBrk="0" hangingPunct="1">
      <a:defRPr sz="2400" kern="1200">
        <a:solidFill>
          <a:schemeClr val="tx1"/>
        </a:solidFill>
        <a:latin typeface="Verdana" pitchFamily="34" charset="0"/>
        <a:ea typeface="+mn-ea"/>
        <a:cs typeface="+mn-cs"/>
      </a:defRPr>
    </a:lvl7pPr>
    <a:lvl8pPr marL="3200400" algn="l" defTabSz="914400" rtl="0" eaLnBrk="1" latinLnBrk="0" hangingPunct="1">
      <a:defRPr sz="2400" kern="1200">
        <a:solidFill>
          <a:schemeClr val="tx1"/>
        </a:solidFill>
        <a:latin typeface="Verdana" pitchFamily="34" charset="0"/>
        <a:ea typeface="+mn-ea"/>
        <a:cs typeface="+mn-cs"/>
      </a:defRPr>
    </a:lvl8pPr>
    <a:lvl9pPr marL="3657600" algn="l" defTabSz="914400" rtl="0" eaLnBrk="1" latinLnBrk="0" hangingPunct="1">
      <a:defRPr sz="2400" kern="1200">
        <a:solidFill>
          <a:schemeClr val="tx1"/>
        </a:solidFill>
        <a:latin typeface="Verdana"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3366FF"/>
    <a:srgbClr val="000000"/>
    <a:srgbClr val="FF3300"/>
    <a:srgbClr val="FF0000"/>
    <a:srgbClr val="006699"/>
    <a:srgbClr val="FFFF00"/>
    <a:srgbClr val="008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5246" autoAdjust="0"/>
    <p:restoredTop sz="93412" autoAdjust="0"/>
  </p:normalViewPr>
  <p:slideViewPr>
    <p:cSldViewPr>
      <p:cViewPr>
        <p:scale>
          <a:sx n="97" d="100"/>
          <a:sy n="97" d="100"/>
        </p:scale>
        <p:origin x="-114" y="-198"/>
      </p:cViewPr>
      <p:guideLst>
        <p:guide orient="horz" pos="576"/>
        <p:guide pos="2880"/>
      </p:guideLst>
    </p:cSldViewPr>
  </p:slideViewPr>
  <p:notesTextViewPr>
    <p:cViewPr>
      <p:scale>
        <a:sx n="100" d="100"/>
        <a:sy n="100" d="100"/>
      </p:scale>
      <p:origin x="0" y="0"/>
    </p:cViewPr>
  </p:notesTextViewPr>
  <p:notesViewPr>
    <p:cSldViewPr>
      <p:cViewPr varScale="1">
        <p:scale>
          <a:sx n="50" d="100"/>
          <a:sy n="50" d="100"/>
        </p:scale>
        <p:origin x="-1992" y="-90"/>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gs" Target="tags/tag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8"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smtClean="0">
                <a:latin typeface="Arial" pitchFamily="34" charset="0"/>
              </a:defRPr>
            </a:lvl1pPr>
          </a:lstStyle>
          <a:p>
            <a:pPr>
              <a:defRPr/>
            </a:pPr>
            <a:endParaRPr lang="en-US"/>
          </a:p>
        </p:txBody>
      </p:sp>
      <p:sp>
        <p:nvSpPr>
          <p:cNvPr id="9219" name="Rectangle 3"/>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smtClean="0">
                <a:latin typeface="Arial" pitchFamily="34" charset="0"/>
              </a:defRPr>
            </a:lvl1pPr>
          </a:lstStyle>
          <a:p>
            <a:pPr>
              <a:defRPr/>
            </a:pPr>
            <a:endParaRPr lang="en-US"/>
          </a:p>
        </p:txBody>
      </p:sp>
      <p:sp>
        <p:nvSpPr>
          <p:cNvPr id="28676" name="Rectangle 4"/>
          <p:cNvSpPr>
            <a:spLocks noRo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9221" name="Rectangle 5"/>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9222" name="Rectangle 6"/>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smtClean="0">
                <a:latin typeface="Arial" pitchFamily="34" charset="0"/>
              </a:defRPr>
            </a:lvl1pPr>
          </a:lstStyle>
          <a:p>
            <a:pPr>
              <a:defRPr/>
            </a:pPr>
            <a:endParaRPr lang="en-US"/>
          </a:p>
        </p:txBody>
      </p:sp>
      <p:sp>
        <p:nvSpPr>
          <p:cNvPr id="9223" name="Rectangle 7"/>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smtClean="0">
                <a:latin typeface="Arial" pitchFamily="34" charset="0"/>
              </a:defRPr>
            </a:lvl1pPr>
          </a:lstStyle>
          <a:p>
            <a:pPr>
              <a:defRPr/>
            </a:pPr>
            <a:fld id="{9324981A-6D76-4580-95D7-6429E98797D6}" type="slidenum">
              <a:rPr lang="en-US"/>
              <a:pPr>
                <a:defRPr/>
              </a:pPr>
              <a:t>‹#›</a:t>
            </a:fld>
            <a:endParaRPr lang="en-US"/>
          </a:p>
        </p:txBody>
      </p:sp>
    </p:spTree>
    <p:extLst>
      <p:ext uri="{BB962C8B-B14F-4D97-AF65-F5344CB8AC3E}">
        <p14:creationId xmlns:p14="http://schemas.microsoft.com/office/powerpoint/2010/main" val="17340764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pitchFamily="34" charset="0"/>
        <a:ea typeface="+mn-ea"/>
        <a:cs typeface="+mn-cs"/>
      </a:defRPr>
    </a:lvl1pPr>
    <a:lvl2pPr marL="457200" algn="l" rtl="0" eaLnBrk="0" fontAlgn="base" hangingPunct="0">
      <a:spcBef>
        <a:spcPct val="30000"/>
      </a:spcBef>
      <a:spcAft>
        <a:spcPct val="0"/>
      </a:spcAft>
      <a:defRPr sz="1200" kern="1200">
        <a:solidFill>
          <a:schemeClr val="tx1"/>
        </a:solidFill>
        <a:latin typeface="Arial" pitchFamily="34" charset="0"/>
        <a:ea typeface="+mn-ea"/>
        <a:cs typeface="+mn-cs"/>
      </a:defRPr>
    </a:lvl2pPr>
    <a:lvl3pPr marL="914400" algn="l" rtl="0" eaLnBrk="0" fontAlgn="base" hangingPunct="0">
      <a:spcBef>
        <a:spcPct val="30000"/>
      </a:spcBef>
      <a:spcAft>
        <a:spcPct val="0"/>
      </a:spcAft>
      <a:defRPr sz="1200" kern="1200">
        <a:solidFill>
          <a:schemeClr val="tx1"/>
        </a:solidFill>
        <a:latin typeface="Arial" pitchFamily="34" charset="0"/>
        <a:ea typeface="+mn-ea"/>
        <a:cs typeface="+mn-cs"/>
      </a:defRPr>
    </a:lvl3pPr>
    <a:lvl4pPr marL="1371600" algn="l" rtl="0" eaLnBrk="0" fontAlgn="base" hangingPunct="0">
      <a:spcBef>
        <a:spcPct val="30000"/>
      </a:spcBef>
      <a:spcAft>
        <a:spcPct val="0"/>
      </a:spcAft>
      <a:defRPr sz="1200" kern="1200">
        <a:solidFill>
          <a:schemeClr val="tx1"/>
        </a:solidFill>
        <a:latin typeface="Arial" pitchFamily="34" charset="0"/>
        <a:ea typeface="+mn-ea"/>
        <a:cs typeface="+mn-cs"/>
      </a:defRPr>
    </a:lvl4pPr>
    <a:lvl5pPr marL="1828800" algn="l" rtl="0" eaLnBrk="0" fontAlgn="base" hangingPunct="0">
      <a:spcBef>
        <a:spcPct val="30000"/>
      </a:spcBef>
      <a:spcAft>
        <a:spcPct val="0"/>
      </a:spcAft>
      <a:defRPr sz="1200" kern="1200">
        <a:solidFill>
          <a:schemeClr val="tx1"/>
        </a:solidFill>
        <a:latin typeface="Arial"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7"/>
          <p:cNvSpPr>
            <a:spLocks noGrp="1" noChangeArrowheads="1"/>
          </p:cNvSpPr>
          <p:nvPr>
            <p:ph type="sldNum" sz="quarter" idx="5"/>
          </p:nvPr>
        </p:nvSpPr>
        <p:spPr>
          <a:noFill/>
        </p:spPr>
        <p:txBody>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fld id="{7EA18694-270D-449F-A615-9573F361C95B}" type="slidenum">
              <a:rPr lang="en-US" altLang="en-US" sz="1200">
                <a:latin typeface="Arial" charset="0"/>
              </a:rPr>
              <a:pPr eaLnBrk="1" hangingPunct="1"/>
              <a:t>2</a:t>
            </a:fld>
            <a:endParaRPr lang="en-US" altLang="en-US" sz="1200">
              <a:latin typeface="Arial" charset="0"/>
            </a:endParaRPr>
          </a:p>
        </p:txBody>
      </p:sp>
      <p:sp>
        <p:nvSpPr>
          <p:cNvPr id="29699" name="Rectangle 2"/>
          <p:cNvSpPr>
            <a:spLocks noRot="1" noChangeArrowheads="1" noTextEdit="1"/>
          </p:cNvSpPr>
          <p:nvPr>
            <p:ph type="sldImg"/>
          </p:nvPr>
        </p:nvSpPr>
        <p:spPr>
          <a:ln/>
        </p:spPr>
      </p:sp>
      <p:sp>
        <p:nvSpPr>
          <p:cNvPr id="29700" name="Rectangle 3"/>
          <p:cNvSpPr>
            <a:spLocks noGrp="1" noChangeArrowheads="1"/>
          </p:cNvSpPr>
          <p:nvPr>
            <p:ph type="body" idx="1"/>
          </p:nvPr>
        </p:nvSpPr>
        <p:spPr>
          <a:noFill/>
        </p:spPr>
        <p:txBody>
          <a:bodyPr/>
          <a:lstStyle/>
          <a:p>
            <a:pPr eaLnBrk="1" hangingPunct="1"/>
            <a:endParaRPr lang="en-US" altLang="en-US" smtClean="0">
              <a:latin typeface="Arial"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7"/>
          <p:cNvSpPr>
            <a:spLocks noGrp="1" noChangeArrowheads="1"/>
          </p:cNvSpPr>
          <p:nvPr>
            <p:ph type="sldNum" sz="quarter" idx="5"/>
          </p:nvPr>
        </p:nvSpPr>
        <p:spPr>
          <a:noFill/>
        </p:spPr>
        <p:txBody>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fld id="{2D90EF18-60A7-4A87-AE3C-5D3558D47DFF}" type="slidenum">
              <a:rPr lang="en-US" altLang="en-US" sz="1200">
                <a:latin typeface="Arial" charset="0"/>
              </a:rPr>
              <a:pPr eaLnBrk="1" hangingPunct="1"/>
              <a:t>21</a:t>
            </a:fld>
            <a:endParaRPr lang="en-US" altLang="en-US" sz="1200">
              <a:latin typeface="Arial" charset="0"/>
            </a:endParaRPr>
          </a:p>
        </p:txBody>
      </p:sp>
      <p:sp>
        <p:nvSpPr>
          <p:cNvPr id="30723" name="Rectangle 2"/>
          <p:cNvSpPr>
            <a:spLocks noRot="1" noChangeArrowheads="1" noTextEdit="1"/>
          </p:cNvSpPr>
          <p:nvPr>
            <p:ph type="sldImg"/>
          </p:nvPr>
        </p:nvSpPr>
        <p:spPr>
          <a:ln/>
        </p:spPr>
      </p:sp>
      <p:sp>
        <p:nvSpPr>
          <p:cNvPr id="30724" name="Rectangle 3"/>
          <p:cNvSpPr>
            <a:spLocks noGrp="1" noChangeArrowheads="1"/>
          </p:cNvSpPr>
          <p:nvPr>
            <p:ph type="body" idx="1"/>
          </p:nvPr>
        </p:nvSpPr>
        <p:spPr>
          <a:noFill/>
        </p:spPr>
        <p:txBody>
          <a:bodyPr/>
          <a:lstStyle/>
          <a:p>
            <a:pPr eaLnBrk="1" hangingPunct="1"/>
            <a:endParaRPr lang="en-US" altLang="en-US" smtClean="0">
              <a:latin typeface="Arial"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7"/>
          <p:cNvSpPr>
            <a:spLocks noGrp="1" noChangeArrowheads="1"/>
          </p:cNvSpPr>
          <p:nvPr>
            <p:ph type="sldNum" sz="quarter" idx="5"/>
          </p:nvPr>
        </p:nvSpPr>
        <p:spPr>
          <a:noFill/>
        </p:spPr>
        <p:txBody>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fld id="{51651780-A5FF-4BEC-BB74-FC16E98385DE}" type="slidenum">
              <a:rPr lang="en-US" altLang="en-US" sz="1200">
                <a:latin typeface="Arial" charset="0"/>
              </a:rPr>
              <a:pPr eaLnBrk="1" hangingPunct="1"/>
              <a:t>25</a:t>
            </a:fld>
            <a:endParaRPr lang="en-US" altLang="en-US" sz="1200">
              <a:latin typeface="Arial" charset="0"/>
            </a:endParaRPr>
          </a:p>
        </p:txBody>
      </p:sp>
      <p:sp>
        <p:nvSpPr>
          <p:cNvPr id="31747" name="Rectangle 2"/>
          <p:cNvSpPr>
            <a:spLocks noRot="1" noChangeArrowheads="1" noTextEdit="1"/>
          </p:cNvSpPr>
          <p:nvPr>
            <p:ph type="sldImg"/>
          </p:nvPr>
        </p:nvSpPr>
        <p:spPr>
          <a:ln/>
        </p:spPr>
      </p:sp>
      <p:sp>
        <p:nvSpPr>
          <p:cNvPr id="31748" name="Rectangle 3"/>
          <p:cNvSpPr>
            <a:spLocks noGrp="1" noChangeArrowheads="1"/>
          </p:cNvSpPr>
          <p:nvPr>
            <p:ph type="body" idx="1"/>
          </p:nvPr>
        </p:nvSpPr>
        <p:spPr>
          <a:xfrm>
            <a:off x="914400" y="4343400"/>
            <a:ext cx="5029200" cy="4114800"/>
          </a:xfrm>
          <a:noFill/>
        </p:spPr>
        <p:txBody>
          <a:bodyPr/>
          <a:lstStyle/>
          <a:p>
            <a:pPr eaLnBrk="1" hangingPunct="1"/>
            <a:endParaRPr lang="en-US" altLang="en-US" smtClean="0">
              <a:latin typeface="Arial"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7"/>
          <p:cNvSpPr>
            <a:spLocks noGrp="1" noChangeArrowheads="1"/>
          </p:cNvSpPr>
          <p:nvPr>
            <p:ph type="sldNum" sz="quarter" idx="5"/>
          </p:nvPr>
        </p:nvSpPr>
        <p:spPr>
          <a:noFill/>
        </p:spPr>
        <p:txBody>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fld id="{D6DEEC87-7469-4CBF-A1B5-BBF374431F55}" type="slidenum">
              <a:rPr lang="en-US" altLang="en-US" sz="1200">
                <a:latin typeface="Arial" charset="0"/>
              </a:rPr>
              <a:pPr eaLnBrk="1" hangingPunct="1"/>
              <a:t>26</a:t>
            </a:fld>
            <a:endParaRPr lang="en-US" altLang="en-US" sz="1200">
              <a:latin typeface="Arial" charset="0"/>
            </a:endParaRPr>
          </a:p>
        </p:txBody>
      </p:sp>
      <p:sp>
        <p:nvSpPr>
          <p:cNvPr id="32771" name="Rectangle 2"/>
          <p:cNvSpPr>
            <a:spLocks noRot="1" noChangeArrowheads="1" noTextEdit="1"/>
          </p:cNvSpPr>
          <p:nvPr>
            <p:ph type="sldImg"/>
          </p:nvPr>
        </p:nvSpPr>
        <p:spPr>
          <a:ln/>
        </p:spPr>
      </p:sp>
      <p:sp>
        <p:nvSpPr>
          <p:cNvPr id="32772" name="Rectangle 3"/>
          <p:cNvSpPr>
            <a:spLocks noGrp="1" noChangeArrowheads="1"/>
          </p:cNvSpPr>
          <p:nvPr>
            <p:ph type="body" idx="1"/>
          </p:nvPr>
        </p:nvSpPr>
        <p:spPr>
          <a:xfrm>
            <a:off x="914400" y="4343400"/>
            <a:ext cx="5029200" cy="4114800"/>
          </a:xfrm>
          <a:noFill/>
        </p:spPr>
        <p:txBody>
          <a:bodyPr/>
          <a:lstStyle/>
          <a:p>
            <a:pPr eaLnBrk="1" hangingPunct="1"/>
            <a:endParaRPr lang="en-US" altLang="en-US" smtClean="0">
              <a:latin typeface="Arial"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90FC1148-6267-4BC1-B27A-2677AFE687E6}" type="slidenum">
              <a:rPr lang="en-US"/>
              <a:pPr>
                <a:defRPr/>
              </a:pPr>
              <a:t>‹#›</a:t>
            </a:fld>
            <a:endParaRPr lang="en-US"/>
          </a:p>
        </p:txBody>
      </p:sp>
    </p:spTree>
    <p:extLst>
      <p:ext uri="{BB962C8B-B14F-4D97-AF65-F5344CB8AC3E}">
        <p14:creationId xmlns:p14="http://schemas.microsoft.com/office/powerpoint/2010/main" val="258831464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7E093682-D283-4339-B993-687554CC9E96}" type="slidenum">
              <a:rPr lang="en-US"/>
              <a:pPr>
                <a:defRPr/>
              </a:pPr>
              <a:t>‹#›</a:t>
            </a:fld>
            <a:endParaRPr lang="en-US"/>
          </a:p>
        </p:txBody>
      </p:sp>
    </p:spTree>
    <p:extLst>
      <p:ext uri="{BB962C8B-B14F-4D97-AF65-F5344CB8AC3E}">
        <p14:creationId xmlns:p14="http://schemas.microsoft.com/office/powerpoint/2010/main" val="353893513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7578DC59-29A5-42DC-A3F0-8F61325F0B15}" type="slidenum">
              <a:rPr lang="en-US"/>
              <a:pPr>
                <a:defRPr/>
              </a:pPr>
              <a:t>‹#›</a:t>
            </a:fld>
            <a:endParaRPr lang="en-US"/>
          </a:p>
        </p:txBody>
      </p:sp>
    </p:spTree>
    <p:extLst>
      <p:ext uri="{BB962C8B-B14F-4D97-AF65-F5344CB8AC3E}">
        <p14:creationId xmlns:p14="http://schemas.microsoft.com/office/powerpoint/2010/main" val="39896856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45429AD2-F056-4DDF-A9D8-0A78726170C4}" type="slidenum">
              <a:rPr lang="en-US"/>
              <a:pPr>
                <a:defRPr/>
              </a:pPr>
              <a:t>‹#›</a:t>
            </a:fld>
            <a:endParaRPr lang="en-US"/>
          </a:p>
        </p:txBody>
      </p:sp>
    </p:spTree>
    <p:extLst>
      <p:ext uri="{BB962C8B-B14F-4D97-AF65-F5344CB8AC3E}">
        <p14:creationId xmlns:p14="http://schemas.microsoft.com/office/powerpoint/2010/main" val="311779281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C80426EE-9766-45BE-A5E1-C340AA685DB8}" type="slidenum">
              <a:rPr lang="en-US"/>
              <a:pPr>
                <a:defRPr/>
              </a:pPr>
              <a:t>‹#›</a:t>
            </a:fld>
            <a:endParaRPr lang="en-US"/>
          </a:p>
        </p:txBody>
      </p:sp>
    </p:spTree>
    <p:extLst>
      <p:ext uri="{BB962C8B-B14F-4D97-AF65-F5344CB8AC3E}">
        <p14:creationId xmlns:p14="http://schemas.microsoft.com/office/powerpoint/2010/main" val="34373253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CA204290-2E4A-47E4-BB8D-EA41DBD12898}" type="slidenum">
              <a:rPr lang="en-US"/>
              <a:pPr>
                <a:defRPr/>
              </a:pPr>
              <a:t>‹#›</a:t>
            </a:fld>
            <a:endParaRPr lang="en-US"/>
          </a:p>
        </p:txBody>
      </p:sp>
    </p:spTree>
    <p:extLst>
      <p:ext uri="{BB962C8B-B14F-4D97-AF65-F5344CB8AC3E}">
        <p14:creationId xmlns:p14="http://schemas.microsoft.com/office/powerpoint/2010/main" val="546526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5A93BB00-50C1-4DED-9EDA-250C84B05B68}" type="slidenum">
              <a:rPr lang="en-US"/>
              <a:pPr>
                <a:defRPr/>
              </a:pPr>
              <a:t>‹#›</a:t>
            </a:fld>
            <a:endParaRPr lang="en-US"/>
          </a:p>
        </p:txBody>
      </p:sp>
    </p:spTree>
    <p:extLst>
      <p:ext uri="{BB962C8B-B14F-4D97-AF65-F5344CB8AC3E}">
        <p14:creationId xmlns:p14="http://schemas.microsoft.com/office/powerpoint/2010/main" val="302701926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45C75910-9A79-46FB-A899-6372C5FD4F53}" type="slidenum">
              <a:rPr lang="en-US"/>
              <a:pPr>
                <a:defRPr/>
              </a:pPr>
              <a:t>‹#›</a:t>
            </a:fld>
            <a:endParaRPr lang="en-US"/>
          </a:p>
        </p:txBody>
      </p:sp>
    </p:spTree>
    <p:extLst>
      <p:ext uri="{BB962C8B-B14F-4D97-AF65-F5344CB8AC3E}">
        <p14:creationId xmlns:p14="http://schemas.microsoft.com/office/powerpoint/2010/main" val="26924711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F01B7468-8D89-4A2A-98EA-51BDC29F9BBE}" type="slidenum">
              <a:rPr lang="en-US"/>
              <a:pPr>
                <a:defRPr/>
              </a:pPr>
              <a:t>‹#›</a:t>
            </a:fld>
            <a:endParaRPr lang="en-US"/>
          </a:p>
        </p:txBody>
      </p:sp>
    </p:spTree>
    <p:extLst>
      <p:ext uri="{BB962C8B-B14F-4D97-AF65-F5344CB8AC3E}">
        <p14:creationId xmlns:p14="http://schemas.microsoft.com/office/powerpoint/2010/main" val="386955755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9F33FAE4-F06D-483A-922A-24751306DC0E}" type="slidenum">
              <a:rPr lang="en-US"/>
              <a:pPr>
                <a:defRPr/>
              </a:pPr>
              <a:t>‹#›</a:t>
            </a:fld>
            <a:endParaRPr lang="en-US"/>
          </a:p>
        </p:txBody>
      </p:sp>
    </p:spTree>
    <p:extLst>
      <p:ext uri="{BB962C8B-B14F-4D97-AF65-F5344CB8AC3E}">
        <p14:creationId xmlns:p14="http://schemas.microsoft.com/office/powerpoint/2010/main" val="34923438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32268BC3-FE7B-46D9-BDB1-59E9209E1A9A}" type="slidenum">
              <a:rPr lang="en-US"/>
              <a:pPr>
                <a:defRPr/>
              </a:pPr>
              <a:t>‹#›</a:t>
            </a:fld>
            <a:endParaRPr lang="en-US"/>
          </a:p>
        </p:txBody>
      </p:sp>
    </p:spTree>
    <p:extLst>
      <p:ext uri="{BB962C8B-B14F-4D97-AF65-F5344CB8AC3E}">
        <p14:creationId xmlns:p14="http://schemas.microsoft.com/office/powerpoint/2010/main" val="123536014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jpe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smtClean="0">
                <a:latin typeface="+mn-lt"/>
              </a:defRPr>
            </a:lvl1pPr>
          </a:lstStyle>
          <a:p>
            <a:pPr>
              <a:defRPr/>
            </a:pPr>
            <a:endParaRPr 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smtClean="0">
                <a:latin typeface="+mn-lt"/>
              </a:defRPr>
            </a:lvl1pPr>
          </a:lstStyle>
          <a:p>
            <a:pPr>
              <a:defRPr/>
            </a:pPr>
            <a:endParaRPr lang="en-U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smtClean="0">
                <a:latin typeface="+mn-lt"/>
              </a:defRPr>
            </a:lvl1pPr>
          </a:lstStyle>
          <a:p>
            <a:pPr>
              <a:defRPr/>
            </a:pPr>
            <a:fld id="{04E96812-C149-4507-83CF-3C20F63832C7}" type="slidenum">
              <a:rPr lang="en-US"/>
              <a:pPr>
                <a:defRPr/>
              </a:pPr>
              <a:t>‹#›</a:t>
            </a:fld>
            <a:endParaRPr lang="en-US"/>
          </a:p>
        </p:txBody>
      </p:sp>
      <p:pic>
        <p:nvPicPr>
          <p:cNvPr id="1031" name="Picture 8"/>
          <p:cNvPicPr>
            <a:picLocks noChangeAspect="1" noChangeArrowheads="1"/>
          </p:cNvPicPr>
          <p:nvPr userDrawn="1"/>
        </p:nvPicPr>
        <p:blipFill>
          <a:blip r:embed="rId13">
            <a:extLst>
              <a:ext uri="{28A0092B-C50C-407E-A947-70E740481C1C}">
                <a14:useLocalDpi xmlns:a14="http://schemas.microsoft.com/office/drawing/2010/main" val="0"/>
              </a:ext>
            </a:extLst>
          </a:blip>
          <a:srcRect/>
          <a:stretch>
            <a:fillRect/>
          </a:stretch>
        </p:blipFill>
        <p:spPr bwMode="auto">
          <a:xfrm>
            <a:off x="0" y="6554788"/>
            <a:ext cx="9144000" cy="304800"/>
          </a:xfrm>
          <a:prstGeom prst="rect">
            <a:avLst/>
          </a:prstGeom>
          <a:noFill/>
          <a:ln>
            <a:noFill/>
          </a:ln>
          <a:effectLst/>
          <a:extLst>
            <a:ext uri="{909E8E84-426E-40DD-AFC4-6F175D3DCCD1}">
              <a14:hiddenFill xmlns:a14="http://schemas.microsoft.com/office/drawing/2010/main">
                <a:gradFill rotWithShape="0">
                  <a:gsLst>
                    <a:gs pos="0">
                      <a:schemeClr val="accent2"/>
                    </a:gs>
                    <a:gs pos="100000">
                      <a:schemeClr val="accent1"/>
                    </a:gs>
                  </a:gsLst>
                  <a:path path="rect">
                    <a:fillToRect r="100000" b="100000"/>
                  </a:path>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032" name="Text Box 9"/>
          <p:cNvSpPr txBox="1">
            <a:spLocks noChangeArrowheads="1"/>
          </p:cNvSpPr>
          <p:nvPr userDrawn="1"/>
        </p:nvSpPr>
        <p:spPr bwMode="auto">
          <a:xfrm>
            <a:off x="-3175" y="6556375"/>
            <a:ext cx="2670175" cy="304800"/>
          </a:xfrm>
          <a:prstGeom prst="rect">
            <a:avLst/>
          </a:prstGeom>
          <a:noFill/>
          <a:ln>
            <a:noFill/>
          </a:ln>
          <a:effectLst/>
          <a:extLst>
            <a:ext uri="{909E8E84-426E-40DD-AFC4-6F175D3DCCD1}">
              <a14:hiddenFill xmlns:a14="http://schemas.microsoft.com/office/drawing/2010/main">
                <a:gradFill rotWithShape="0">
                  <a:gsLst>
                    <a:gs pos="0">
                      <a:schemeClr val="accent2"/>
                    </a:gs>
                    <a:gs pos="100000">
                      <a:schemeClr val="accent1"/>
                    </a:gs>
                  </a:gsLst>
                  <a:path path="rect">
                    <a:fillToRect r="100000" b="100000"/>
                  </a:path>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a:spcBef>
                <a:spcPct val="50000"/>
              </a:spcBef>
            </a:pPr>
            <a:r>
              <a:rPr lang="en-US" altLang="en-US" sz="1400" b="1">
                <a:solidFill>
                  <a:schemeClr val="bg1"/>
                </a:solidFill>
              </a:rPr>
              <a:t>Holt McDougal Geometry</a:t>
            </a:r>
          </a:p>
        </p:txBody>
      </p:sp>
      <p:grpSp>
        <p:nvGrpSpPr>
          <p:cNvPr id="1033" name="Group 13"/>
          <p:cNvGrpSpPr>
            <a:grpSpLocks/>
          </p:cNvGrpSpPr>
          <p:nvPr userDrawn="1"/>
        </p:nvGrpSpPr>
        <p:grpSpPr bwMode="auto">
          <a:xfrm>
            <a:off x="0" y="0"/>
            <a:ext cx="9144000" cy="6858000"/>
            <a:chOff x="0" y="0"/>
            <a:chExt cx="5760" cy="4320"/>
          </a:xfrm>
        </p:grpSpPr>
        <p:pic>
          <p:nvPicPr>
            <p:cNvPr id="1035" name="Picture 7"/>
            <p:cNvPicPr>
              <a:picLocks noChangeAspect="1" noChangeArrowheads="1"/>
            </p:cNvPicPr>
            <p:nvPr userDrawn="1"/>
          </p:nvPicPr>
          <p:blipFill>
            <a:blip r:embed="rId14">
              <a:extLst>
                <a:ext uri="{28A0092B-C50C-407E-A947-70E740481C1C}">
                  <a14:useLocalDpi xmlns:a14="http://schemas.microsoft.com/office/drawing/2010/main" val="0"/>
                </a:ext>
              </a:extLst>
            </a:blip>
            <a:srcRect/>
            <a:stretch>
              <a:fillRect/>
            </a:stretch>
          </p:blipFill>
          <p:spPr bwMode="auto">
            <a:xfrm>
              <a:off x="0" y="0"/>
              <a:ext cx="5760" cy="461"/>
            </a:xfrm>
            <a:prstGeom prst="rect">
              <a:avLst/>
            </a:prstGeom>
            <a:noFill/>
            <a:ln>
              <a:noFill/>
            </a:ln>
            <a:effectLst/>
            <a:extLst>
              <a:ext uri="{909E8E84-426E-40DD-AFC4-6F175D3DCCD1}">
                <a14:hiddenFill xmlns:a14="http://schemas.microsoft.com/office/drawing/2010/main">
                  <a:gradFill rotWithShape="0">
                    <a:gsLst>
                      <a:gs pos="0">
                        <a:schemeClr val="accent2"/>
                      </a:gs>
                      <a:gs pos="100000">
                        <a:schemeClr val="accent1"/>
                      </a:gs>
                    </a:gsLst>
                    <a:path path="rect">
                      <a:fillToRect r="100000" b="100000"/>
                    </a:path>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6" name="Picture 12" descr="chater_screen"/>
            <p:cNvPicPr>
              <a:picLocks noChangeAspect="1" noChangeArrowheads="1"/>
            </p:cNvPicPr>
            <p:nvPr userDrawn="1"/>
          </p:nvPicPr>
          <p:blipFill>
            <a:blip r:embed="rId15">
              <a:extLst>
                <a:ext uri="{28A0092B-C50C-407E-A947-70E740481C1C}">
                  <a14:useLocalDpi xmlns:a14="http://schemas.microsoft.com/office/drawing/2010/main" val="0"/>
                </a:ext>
              </a:extLst>
            </a:blip>
            <a:srcRect/>
            <a:stretch>
              <a:fillRect/>
            </a:stretch>
          </p:blipFill>
          <p:spPr bwMode="auto">
            <a:xfrm>
              <a:off x="2574" y="4128"/>
              <a:ext cx="3186"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1034" name="Text Box 11"/>
          <p:cNvSpPr txBox="1">
            <a:spLocks noChangeArrowheads="1"/>
          </p:cNvSpPr>
          <p:nvPr userDrawn="1"/>
        </p:nvSpPr>
        <p:spPr bwMode="auto">
          <a:xfrm>
            <a:off x="1066800" y="-20638"/>
            <a:ext cx="8077200" cy="819151"/>
          </a:xfrm>
          <a:prstGeom prst="rect">
            <a:avLst/>
          </a:prstGeom>
          <a:noFill/>
          <a:ln>
            <a:noFill/>
          </a:ln>
          <a:effectLst/>
          <a:extLst>
            <a:ext uri="{909E8E84-426E-40DD-AFC4-6F175D3DCCD1}">
              <a14:hiddenFill xmlns:a14="http://schemas.microsoft.com/office/drawing/2010/main">
                <a:gradFill rotWithShape="0">
                  <a:gsLst>
                    <a:gs pos="0">
                      <a:schemeClr val="accent2"/>
                    </a:gs>
                    <a:gs pos="100000">
                      <a:schemeClr val="accent1"/>
                    </a:gs>
                  </a:gsLst>
                  <a:path path="rect">
                    <a:fillToRect r="100000" b="100000"/>
                  </a:path>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a:lnSpc>
                <a:spcPct val="85000"/>
              </a:lnSpc>
            </a:pPr>
            <a:r>
              <a:rPr lang="en-US" altLang="en-US" sz="2800">
                <a:solidFill>
                  <a:schemeClr val="bg1"/>
                </a:solidFill>
                <a:latin typeface="Arial Black" pitchFamily="34" charset="0"/>
              </a:rPr>
              <a:t>Using Deductive Reasoning </a:t>
            </a:r>
          </a:p>
          <a:p>
            <a:pPr>
              <a:lnSpc>
                <a:spcPct val="85000"/>
              </a:lnSpc>
            </a:pPr>
            <a:r>
              <a:rPr lang="en-US" altLang="en-US" sz="2800">
                <a:solidFill>
                  <a:schemeClr val="bg1"/>
                </a:solidFill>
                <a:latin typeface="Arial Black" pitchFamily="34" charset="0"/>
              </a:rPr>
              <a:t>to Verify Conjectures</a:t>
            </a:r>
            <a:endParaRPr lang="en-US" altLang="en-US" sz="280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iming>
    <p:tnLst>
      <p:par>
        <p:cTn id="1" dur="indefinite" restart="never" nodeType="tmRoot"/>
      </p:par>
    </p:tnLst>
  </p:timing>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pitchFamily="34" charset="0"/>
        </a:defRPr>
      </a:lvl2pPr>
      <a:lvl3pPr algn="ctr" rtl="0" eaLnBrk="0" fontAlgn="base" hangingPunct="0">
        <a:spcBef>
          <a:spcPct val="0"/>
        </a:spcBef>
        <a:spcAft>
          <a:spcPct val="0"/>
        </a:spcAft>
        <a:defRPr sz="4400">
          <a:solidFill>
            <a:schemeClr val="tx2"/>
          </a:solidFill>
          <a:latin typeface="Arial" pitchFamily="34" charset="0"/>
        </a:defRPr>
      </a:lvl3pPr>
      <a:lvl4pPr algn="ctr" rtl="0" eaLnBrk="0" fontAlgn="base" hangingPunct="0">
        <a:spcBef>
          <a:spcPct val="0"/>
        </a:spcBef>
        <a:spcAft>
          <a:spcPct val="0"/>
        </a:spcAft>
        <a:defRPr sz="4400">
          <a:solidFill>
            <a:schemeClr val="tx2"/>
          </a:solidFill>
          <a:latin typeface="Arial" pitchFamily="34" charset="0"/>
        </a:defRPr>
      </a:lvl4pPr>
      <a:lvl5pPr algn="ctr" rtl="0" eaLnBrk="0" fontAlgn="base" hangingPunct="0">
        <a:spcBef>
          <a:spcPct val="0"/>
        </a:spcBef>
        <a:spcAft>
          <a:spcPct val="0"/>
        </a:spcAft>
        <a:defRPr sz="4400">
          <a:solidFill>
            <a:schemeClr val="tx2"/>
          </a:solidFill>
          <a:latin typeface="Arial" pitchFamily="34" charset="0"/>
        </a:defRPr>
      </a:lvl5pPr>
      <a:lvl6pPr marL="457200" algn="ctr" rtl="0" fontAlgn="base">
        <a:spcBef>
          <a:spcPct val="0"/>
        </a:spcBef>
        <a:spcAft>
          <a:spcPct val="0"/>
        </a:spcAft>
        <a:defRPr sz="4400">
          <a:solidFill>
            <a:schemeClr val="tx2"/>
          </a:solidFill>
          <a:latin typeface="Arial" pitchFamily="34" charset="0"/>
        </a:defRPr>
      </a:lvl6pPr>
      <a:lvl7pPr marL="914400" algn="ctr" rtl="0" fontAlgn="base">
        <a:spcBef>
          <a:spcPct val="0"/>
        </a:spcBef>
        <a:spcAft>
          <a:spcPct val="0"/>
        </a:spcAft>
        <a:defRPr sz="4400">
          <a:solidFill>
            <a:schemeClr val="tx2"/>
          </a:solidFill>
          <a:latin typeface="Arial" pitchFamily="34" charset="0"/>
        </a:defRPr>
      </a:lvl7pPr>
      <a:lvl8pPr marL="1371600" algn="ctr" rtl="0" fontAlgn="base">
        <a:spcBef>
          <a:spcPct val="0"/>
        </a:spcBef>
        <a:spcAft>
          <a:spcPct val="0"/>
        </a:spcAft>
        <a:defRPr sz="4400">
          <a:solidFill>
            <a:schemeClr val="tx2"/>
          </a:solidFill>
          <a:latin typeface="Arial" pitchFamily="34" charset="0"/>
        </a:defRPr>
      </a:lvl8pPr>
      <a:lvl9pPr marL="1828800" algn="ctr" rtl="0" fontAlgn="base">
        <a:spcBef>
          <a:spcPct val="0"/>
        </a:spcBef>
        <a:spcAft>
          <a:spcPct val="0"/>
        </a:spcAft>
        <a:defRPr sz="4400">
          <a:solidFill>
            <a:schemeClr val="tx2"/>
          </a:solidFill>
          <a:latin typeface="Arial" pitchFamily="34"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 Target="slide3.xml"/><Relationship Id="rId2" Type="http://schemas.openxmlformats.org/officeDocument/2006/relationships/image" Target="../media/image4.png"/><Relationship Id="rId1" Type="http://schemas.openxmlformats.org/officeDocument/2006/relationships/slideLayout" Target="../slideLayouts/slideLayout7.xml"/><Relationship Id="rId5" Type="http://schemas.openxmlformats.org/officeDocument/2006/relationships/image" Target="../media/image5.jpeg"/><Relationship Id="rId4" Type="http://schemas.openxmlformats.org/officeDocument/2006/relationships/slide" Target="slide25.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61175"/>
          </a:xfrm>
          <a:prstGeom prst="rect">
            <a:avLst/>
          </a:prstGeom>
          <a:noFill/>
          <a:ln>
            <a:noFill/>
          </a:ln>
          <a:effectLst/>
          <a:extLst>
            <a:ext uri="{909E8E84-426E-40DD-AFC4-6F175D3DCCD1}">
              <a14:hiddenFill xmlns:a14="http://schemas.microsoft.com/office/drawing/2010/main">
                <a:gradFill rotWithShape="0">
                  <a:gsLst>
                    <a:gs pos="0">
                      <a:schemeClr val="accent2"/>
                    </a:gs>
                    <a:gs pos="100000">
                      <a:schemeClr val="accent1"/>
                    </a:gs>
                  </a:gsLst>
                  <a:path path="rect">
                    <a:fillToRect r="100000" b="100000"/>
                  </a:path>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051" name="Text Box 4"/>
          <p:cNvSpPr txBox="1">
            <a:spLocks noChangeArrowheads="1"/>
          </p:cNvSpPr>
          <p:nvPr/>
        </p:nvSpPr>
        <p:spPr bwMode="auto">
          <a:xfrm>
            <a:off x="1371600" y="-30163"/>
            <a:ext cx="7772400" cy="968376"/>
          </a:xfrm>
          <a:prstGeom prst="rect">
            <a:avLst/>
          </a:prstGeom>
          <a:noFill/>
          <a:ln>
            <a:noFill/>
          </a:ln>
          <a:effectLst/>
          <a:extLst>
            <a:ext uri="{909E8E84-426E-40DD-AFC4-6F175D3DCCD1}">
              <a14:hiddenFill xmlns:a14="http://schemas.microsoft.com/office/drawing/2010/main">
                <a:gradFill rotWithShape="0">
                  <a:gsLst>
                    <a:gs pos="0">
                      <a:schemeClr val="accent2"/>
                    </a:gs>
                    <a:gs pos="100000">
                      <a:schemeClr val="accent1"/>
                    </a:gs>
                  </a:gsLst>
                  <a:path path="rect">
                    <a:fillToRect r="100000" b="100000"/>
                  </a:path>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a:lnSpc>
                <a:spcPct val="90000"/>
              </a:lnSpc>
            </a:pPr>
            <a:r>
              <a:rPr lang="en-US" altLang="en-US" sz="3200">
                <a:solidFill>
                  <a:schemeClr val="bg1"/>
                </a:solidFill>
                <a:latin typeface="Arial Black" pitchFamily="34" charset="0"/>
              </a:rPr>
              <a:t>Using Deductive Reasoning </a:t>
            </a:r>
          </a:p>
          <a:p>
            <a:pPr>
              <a:lnSpc>
                <a:spcPct val="90000"/>
              </a:lnSpc>
            </a:pPr>
            <a:r>
              <a:rPr lang="en-US" altLang="en-US" sz="3200">
                <a:solidFill>
                  <a:schemeClr val="bg1"/>
                </a:solidFill>
                <a:latin typeface="Arial Black" pitchFamily="34" charset="0"/>
              </a:rPr>
              <a:t>to Verify Conjectures</a:t>
            </a:r>
            <a:endParaRPr lang="en-US" altLang="en-US"/>
          </a:p>
        </p:txBody>
      </p:sp>
      <p:sp>
        <p:nvSpPr>
          <p:cNvPr id="2052" name="Text Box 8"/>
          <p:cNvSpPr txBox="1">
            <a:spLocks noChangeArrowheads="1"/>
          </p:cNvSpPr>
          <p:nvPr/>
        </p:nvSpPr>
        <p:spPr bwMode="auto">
          <a:xfrm>
            <a:off x="152400" y="6553200"/>
            <a:ext cx="21336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a:spcBef>
                <a:spcPct val="50000"/>
              </a:spcBef>
            </a:pPr>
            <a:r>
              <a:rPr lang="en-US" altLang="en-US" sz="1400" b="1">
                <a:solidFill>
                  <a:schemeClr val="bg1"/>
                </a:solidFill>
              </a:rPr>
              <a:t>Holt Geometry</a:t>
            </a:r>
          </a:p>
        </p:txBody>
      </p:sp>
      <p:sp>
        <p:nvSpPr>
          <p:cNvPr id="4123" name="Text Box 27">
            <a:hlinkClick r:id="" action="ppaction://hlinkshowjump?jump=nextslide"/>
          </p:cNvPr>
          <p:cNvSpPr txBox="1">
            <a:spLocks noChangeArrowheads="1"/>
          </p:cNvSpPr>
          <p:nvPr/>
        </p:nvSpPr>
        <p:spPr bwMode="auto">
          <a:xfrm>
            <a:off x="3505200" y="2413000"/>
            <a:ext cx="1855788" cy="519113"/>
          </a:xfrm>
          <a:prstGeom prst="rect">
            <a:avLst/>
          </a:prstGeom>
          <a:noFill/>
          <a:ln>
            <a:noFill/>
          </a:ln>
          <a:effectLst/>
          <a:extLst>
            <a:ext uri="{909E8E84-426E-40DD-AFC4-6F175D3DCCD1}">
              <a14:hiddenFill xmlns:a14="http://schemas.microsoft.com/office/drawing/2010/main">
                <a:gradFill rotWithShape="0">
                  <a:gsLst>
                    <a:gs pos="0">
                      <a:schemeClr val="accent2"/>
                    </a:gs>
                    <a:gs pos="100000">
                      <a:schemeClr val="accent1"/>
                    </a:gs>
                  </a:gsLst>
                  <a:path path="rect">
                    <a:fillToRect r="100000" b="100000"/>
                  </a:path>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pPr algn="ctr" eaLnBrk="0" hangingPunct="0">
              <a:spcBef>
                <a:spcPct val="50000"/>
              </a:spcBef>
              <a:defRPr/>
            </a:pPr>
            <a:r>
              <a:rPr lang="en-US" sz="2800" u="sng">
                <a:solidFill>
                  <a:schemeClr val="bg1"/>
                </a:solidFill>
                <a:effectLst>
                  <a:outerShdw blurRad="38100" dist="38100" dir="2700000" algn="tl">
                    <a:srgbClr val="C0C0C0"/>
                  </a:outerShdw>
                </a:effectLst>
              </a:rPr>
              <a:t>Warm Up</a:t>
            </a:r>
          </a:p>
        </p:txBody>
      </p:sp>
      <p:sp>
        <p:nvSpPr>
          <p:cNvPr id="4124" name="Text Box 28">
            <a:hlinkClick r:id="rId3" action="ppaction://hlinksldjump"/>
          </p:cNvPr>
          <p:cNvSpPr txBox="1">
            <a:spLocks noChangeArrowheads="1"/>
          </p:cNvSpPr>
          <p:nvPr/>
        </p:nvSpPr>
        <p:spPr bwMode="auto">
          <a:xfrm>
            <a:off x="3517900" y="3022600"/>
            <a:ext cx="3763963" cy="519113"/>
          </a:xfrm>
          <a:prstGeom prst="rect">
            <a:avLst/>
          </a:prstGeom>
          <a:noFill/>
          <a:ln>
            <a:noFill/>
          </a:ln>
          <a:effectLst/>
          <a:extLst>
            <a:ext uri="{909E8E84-426E-40DD-AFC4-6F175D3DCCD1}">
              <a14:hiddenFill xmlns:a14="http://schemas.microsoft.com/office/drawing/2010/main">
                <a:gradFill rotWithShape="0">
                  <a:gsLst>
                    <a:gs pos="0">
                      <a:schemeClr val="accent2"/>
                    </a:gs>
                    <a:gs pos="100000">
                      <a:schemeClr val="accent1"/>
                    </a:gs>
                  </a:gsLst>
                  <a:path path="rect">
                    <a:fillToRect r="100000" b="100000"/>
                  </a:path>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pPr algn="ctr" eaLnBrk="0" hangingPunct="0">
              <a:spcBef>
                <a:spcPct val="50000"/>
              </a:spcBef>
              <a:defRPr/>
            </a:pPr>
            <a:r>
              <a:rPr lang="en-US" sz="2800" u="sng">
                <a:solidFill>
                  <a:schemeClr val="bg1"/>
                </a:solidFill>
                <a:effectLst>
                  <a:outerShdw blurRad="38100" dist="38100" dir="2700000" algn="tl">
                    <a:srgbClr val="C0C0C0"/>
                  </a:outerShdw>
                </a:effectLst>
              </a:rPr>
              <a:t>Lesson Presentation</a:t>
            </a:r>
          </a:p>
        </p:txBody>
      </p:sp>
      <p:sp>
        <p:nvSpPr>
          <p:cNvPr id="4125" name="Text Box 29">
            <a:hlinkClick r:id="rId4" action="ppaction://hlinksldjump"/>
          </p:cNvPr>
          <p:cNvSpPr txBox="1">
            <a:spLocks noChangeArrowheads="1"/>
          </p:cNvSpPr>
          <p:nvPr/>
        </p:nvSpPr>
        <p:spPr bwMode="auto">
          <a:xfrm>
            <a:off x="3519488" y="3632200"/>
            <a:ext cx="2320925" cy="519113"/>
          </a:xfrm>
          <a:prstGeom prst="rect">
            <a:avLst/>
          </a:prstGeom>
          <a:noFill/>
          <a:ln>
            <a:noFill/>
          </a:ln>
          <a:effectLst/>
          <a:extLst>
            <a:ext uri="{909E8E84-426E-40DD-AFC4-6F175D3DCCD1}">
              <a14:hiddenFill xmlns:a14="http://schemas.microsoft.com/office/drawing/2010/main">
                <a:gradFill rotWithShape="0">
                  <a:gsLst>
                    <a:gs pos="0">
                      <a:schemeClr val="accent2"/>
                    </a:gs>
                    <a:gs pos="100000">
                      <a:schemeClr val="accent1"/>
                    </a:gs>
                  </a:gsLst>
                  <a:path path="rect">
                    <a:fillToRect r="100000" b="100000"/>
                  </a:path>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pPr algn="ctr" eaLnBrk="0" hangingPunct="0">
              <a:spcBef>
                <a:spcPct val="50000"/>
              </a:spcBef>
              <a:defRPr/>
            </a:pPr>
            <a:r>
              <a:rPr lang="en-US" sz="2800" u="sng">
                <a:solidFill>
                  <a:schemeClr val="bg1"/>
                </a:solidFill>
                <a:effectLst>
                  <a:outerShdw blurRad="38100" dist="38100" dir="2700000" algn="tl">
                    <a:srgbClr val="C0C0C0"/>
                  </a:outerShdw>
                </a:effectLst>
              </a:rPr>
              <a:t>Lesson Quiz</a:t>
            </a:r>
          </a:p>
        </p:txBody>
      </p:sp>
      <p:pic>
        <p:nvPicPr>
          <p:cNvPr id="2056" name="Picture 30" descr="splash_first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0" y="6534150"/>
            <a:ext cx="9144000" cy="323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57" name="Text Box 31"/>
          <p:cNvSpPr txBox="1">
            <a:spLocks noChangeArrowheads="1"/>
          </p:cNvSpPr>
          <p:nvPr/>
        </p:nvSpPr>
        <p:spPr bwMode="auto">
          <a:xfrm>
            <a:off x="0" y="6553200"/>
            <a:ext cx="28956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sz="1400" b="1">
                <a:solidFill>
                  <a:schemeClr val="bg1"/>
                </a:solidFill>
              </a:rPr>
              <a:t>Holt McDougal Geometry</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ext Box 2"/>
          <p:cNvSpPr txBox="1">
            <a:spLocks noChangeArrowheads="1"/>
          </p:cNvSpPr>
          <p:nvPr/>
        </p:nvSpPr>
        <p:spPr bwMode="auto">
          <a:xfrm>
            <a:off x="304800" y="1828800"/>
            <a:ext cx="8237538"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a:spcBef>
                <a:spcPct val="50000"/>
              </a:spcBef>
            </a:pPr>
            <a:r>
              <a:rPr lang="en-US" altLang="en-US" b="1"/>
              <a:t>Determine if the conjecture is valid by the Law of Detachment.</a:t>
            </a:r>
            <a:endParaRPr lang="en-US" altLang="en-US">
              <a:latin typeface="Times" pitchFamily="18" charset="0"/>
            </a:endParaRPr>
          </a:p>
        </p:txBody>
      </p:sp>
      <p:sp>
        <p:nvSpPr>
          <p:cNvPr id="11267" name="Text Box 3"/>
          <p:cNvSpPr txBox="1">
            <a:spLocks noChangeArrowheads="1"/>
          </p:cNvSpPr>
          <p:nvPr/>
        </p:nvSpPr>
        <p:spPr bwMode="auto">
          <a:xfrm>
            <a:off x="0" y="838200"/>
            <a:ext cx="9144000" cy="822325"/>
          </a:xfrm>
          <a:prstGeom prst="rect">
            <a:avLst/>
          </a:prstGeom>
          <a:noFill/>
          <a:ln>
            <a:noFill/>
          </a:ln>
          <a:effectLst/>
          <a:extLst>
            <a:ext uri="{909E8E84-426E-40DD-AFC4-6F175D3DCCD1}">
              <a14:hiddenFill xmlns:a14="http://schemas.microsoft.com/office/drawing/2010/main">
                <a:gradFill rotWithShape="0">
                  <a:gsLst>
                    <a:gs pos="0">
                      <a:schemeClr val="accent2"/>
                    </a:gs>
                    <a:gs pos="100000">
                      <a:schemeClr val="accent1"/>
                    </a:gs>
                  </a:gsLst>
                  <a:path path="rect">
                    <a:fillToRect r="100000" b="100000"/>
                  </a:path>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algn="ctr">
              <a:spcBef>
                <a:spcPct val="50000"/>
              </a:spcBef>
            </a:pPr>
            <a:r>
              <a:rPr lang="en-US" altLang="en-US">
                <a:solidFill>
                  <a:srgbClr val="006699"/>
                </a:solidFill>
                <a:latin typeface="Arial Black" pitchFamily="34" charset="0"/>
              </a:rPr>
              <a:t>Example 2A: Verifying Conjectures by Using the Law of Detachment</a:t>
            </a:r>
            <a:endParaRPr lang="en-US" altLang="en-US" sz="2600">
              <a:solidFill>
                <a:schemeClr val="accent2"/>
              </a:solidFill>
              <a:latin typeface="Arial MT Bl" charset="0"/>
            </a:endParaRPr>
          </a:p>
        </p:txBody>
      </p:sp>
      <p:sp>
        <p:nvSpPr>
          <p:cNvPr id="11268" name="Text Box 4"/>
          <p:cNvSpPr txBox="1">
            <a:spLocks noChangeArrowheads="1"/>
          </p:cNvSpPr>
          <p:nvPr/>
        </p:nvSpPr>
        <p:spPr bwMode="auto">
          <a:xfrm>
            <a:off x="304800" y="2654300"/>
            <a:ext cx="8534400" cy="21002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spcBef>
                <a:spcPct val="50000"/>
              </a:spcBef>
            </a:pPr>
            <a:r>
              <a:rPr lang="en-US" altLang="en-US" b="1"/>
              <a:t>Given: If the side lengths of a triangle are 5 cm, 12 cm, and 13 cm, then the area of the triangle is 30 cm</a:t>
            </a:r>
            <a:r>
              <a:rPr lang="en-US" altLang="en-US" b="1" baseline="30000"/>
              <a:t>2</a:t>
            </a:r>
            <a:r>
              <a:rPr lang="en-US" altLang="en-US" b="1"/>
              <a:t>. The area of ∆</a:t>
            </a:r>
            <a:r>
              <a:rPr lang="en-US" altLang="en-US" b="1" i="1"/>
              <a:t>PQR</a:t>
            </a:r>
            <a:r>
              <a:rPr lang="en-US" altLang="en-US" b="1"/>
              <a:t> is 30 cm</a:t>
            </a:r>
            <a:r>
              <a:rPr lang="en-US" altLang="en-US" b="1" baseline="30000"/>
              <a:t>2</a:t>
            </a:r>
            <a:r>
              <a:rPr lang="en-US" altLang="en-US" b="1"/>
              <a:t>.</a:t>
            </a:r>
          </a:p>
          <a:p>
            <a:pPr eaLnBrk="1" hangingPunct="1">
              <a:spcBef>
                <a:spcPct val="50000"/>
              </a:spcBef>
            </a:pPr>
            <a:r>
              <a:rPr lang="en-US" altLang="en-US" b="1"/>
              <a:t>Conjecture: The side lengths of ∆</a:t>
            </a:r>
            <a:r>
              <a:rPr lang="en-US" altLang="en-US" b="1" i="1"/>
              <a:t>PQR</a:t>
            </a:r>
            <a:r>
              <a:rPr lang="en-US" altLang="en-US" b="1"/>
              <a:t> are 5cm, 12 cm, and 13 cm.</a:t>
            </a:r>
            <a:endParaRPr lang="en-US" altLang="en-US"/>
          </a:p>
        </p:txBody>
      </p:sp>
    </p:spTree>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54" name="Rectangle 10"/>
          <p:cNvSpPr>
            <a:spLocks noChangeArrowheads="1"/>
          </p:cNvSpPr>
          <p:nvPr/>
        </p:nvSpPr>
        <p:spPr bwMode="auto">
          <a:xfrm>
            <a:off x="304800" y="4102100"/>
            <a:ext cx="8534400" cy="1917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a:t>The given statement “The area of</a:t>
            </a:r>
            <a:r>
              <a:rPr lang="en-US" altLang="en-US">
                <a:ea typeface="Times New Roman" pitchFamily="18" charset="0"/>
                <a:cs typeface="Arial" charset="0"/>
              </a:rPr>
              <a:t> </a:t>
            </a:r>
            <a:r>
              <a:rPr lang="en-US" altLang="en-US"/>
              <a:t>∆</a:t>
            </a:r>
            <a:r>
              <a:rPr lang="en-US" altLang="en-US" i="1">
                <a:cs typeface="Times New Roman" pitchFamily="18" charset="0"/>
              </a:rPr>
              <a:t>PQR </a:t>
            </a:r>
            <a:r>
              <a:rPr lang="en-US" altLang="en-US">
                <a:cs typeface="Times New Roman" pitchFamily="18" charset="0"/>
              </a:rPr>
              <a:t>is 30 cm</a:t>
            </a:r>
            <a:r>
              <a:rPr lang="en-US" altLang="en-US" baseline="30000">
                <a:cs typeface="Times New Roman" pitchFamily="18" charset="0"/>
              </a:rPr>
              <a:t>2</a:t>
            </a:r>
            <a:r>
              <a:rPr lang="en-US" altLang="en-US">
                <a:cs typeface="Times New Roman" pitchFamily="18" charset="0"/>
              </a:rPr>
              <a:t>” matches the conclusion of a true conditional. But this does not mean the hypothesis is true. The dimensions of the triangle could be different. So the conjecture is not valid.</a:t>
            </a:r>
            <a:r>
              <a:rPr lang="en-US" altLang="en-US"/>
              <a:t> </a:t>
            </a:r>
          </a:p>
        </p:txBody>
      </p:sp>
      <p:sp>
        <p:nvSpPr>
          <p:cNvPr id="12291" name="Text Box 3"/>
          <p:cNvSpPr txBox="1">
            <a:spLocks noChangeArrowheads="1"/>
          </p:cNvSpPr>
          <p:nvPr/>
        </p:nvSpPr>
        <p:spPr bwMode="auto">
          <a:xfrm>
            <a:off x="0" y="838200"/>
            <a:ext cx="9144000" cy="822325"/>
          </a:xfrm>
          <a:prstGeom prst="rect">
            <a:avLst/>
          </a:prstGeom>
          <a:noFill/>
          <a:ln>
            <a:noFill/>
          </a:ln>
          <a:effectLst/>
          <a:extLst>
            <a:ext uri="{909E8E84-426E-40DD-AFC4-6F175D3DCCD1}">
              <a14:hiddenFill xmlns:a14="http://schemas.microsoft.com/office/drawing/2010/main">
                <a:gradFill rotWithShape="0">
                  <a:gsLst>
                    <a:gs pos="0">
                      <a:schemeClr val="accent2"/>
                    </a:gs>
                    <a:gs pos="100000">
                      <a:schemeClr val="accent1"/>
                    </a:gs>
                  </a:gsLst>
                  <a:path path="rect">
                    <a:fillToRect r="100000" b="100000"/>
                  </a:path>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algn="ctr">
              <a:spcBef>
                <a:spcPct val="50000"/>
              </a:spcBef>
            </a:pPr>
            <a:r>
              <a:rPr lang="en-US" altLang="en-US">
                <a:solidFill>
                  <a:srgbClr val="006699"/>
                </a:solidFill>
                <a:latin typeface="Arial Black" pitchFamily="34" charset="0"/>
              </a:rPr>
              <a:t>Example 2A: Verifying Conjectures by Using the Law of Detachment Continued</a:t>
            </a:r>
            <a:endParaRPr lang="en-US" altLang="en-US" sz="2600">
              <a:solidFill>
                <a:schemeClr val="accent2"/>
              </a:solidFill>
              <a:latin typeface="Arial MT Bl" charset="0"/>
            </a:endParaRPr>
          </a:p>
        </p:txBody>
      </p:sp>
      <p:sp>
        <p:nvSpPr>
          <p:cNvPr id="57350" name="Rectangle 6"/>
          <p:cNvSpPr>
            <a:spLocks noChangeArrowheads="1"/>
          </p:cNvSpPr>
          <p:nvPr/>
        </p:nvSpPr>
        <p:spPr bwMode="auto">
          <a:xfrm>
            <a:off x="304800" y="1905000"/>
            <a:ext cx="8382000"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a:t>Identify the </a:t>
            </a:r>
            <a:r>
              <a:rPr lang="en-US" altLang="en-US" b="1">
                <a:solidFill>
                  <a:srgbClr val="0000FF"/>
                </a:solidFill>
              </a:rPr>
              <a:t>hypothesis</a:t>
            </a:r>
            <a:r>
              <a:rPr lang="en-US" altLang="en-US" b="1"/>
              <a:t> </a:t>
            </a:r>
            <a:r>
              <a:rPr lang="en-US" altLang="en-US"/>
              <a:t>and </a:t>
            </a:r>
            <a:r>
              <a:rPr lang="en-US" altLang="en-US" b="1">
                <a:solidFill>
                  <a:srgbClr val="FF3300"/>
                </a:solidFill>
              </a:rPr>
              <a:t>conclusion</a:t>
            </a:r>
            <a:r>
              <a:rPr lang="en-US" altLang="en-US" b="1"/>
              <a:t> </a:t>
            </a:r>
            <a:r>
              <a:rPr lang="en-US" altLang="en-US"/>
              <a:t>in the given conditional. </a:t>
            </a:r>
          </a:p>
        </p:txBody>
      </p:sp>
      <p:sp>
        <p:nvSpPr>
          <p:cNvPr id="57351" name="Rectangle 7"/>
          <p:cNvSpPr>
            <a:spLocks noChangeArrowheads="1"/>
          </p:cNvSpPr>
          <p:nvPr/>
        </p:nvSpPr>
        <p:spPr bwMode="auto">
          <a:xfrm>
            <a:off x="304800" y="2835275"/>
            <a:ext cx="8697913" cy="11874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b="1">
                <a:solidFill>
                  <a:srgbClr val="0000FF"/>
                </a:solidFill>
              </a:rPr>
              <a:t>If the side lengths of a triangle are 5 cm, 12 cm, and 13 cm,</a:t>
            </a:r>
            <a:r>
              <a:rPr lang="en-US" altLang="en-US" b="1"/>
              <a:t> </a:t>
            </a:r>
            <a:r>
              <a:rPr lang="en-US" altLang="en-US"/>
              <a:t>then</a:t>
            </a:r>
            <a:r>
              <a:rPr lang="en-US" altLang="en-US" b="1"/>
              <a:t> </a:t>
            </a:r>
            <a:r>
              <a:rPr lang="en-US" altLang="en-US" b="1">
                <a:solidFill>
                  <a:srgbClr val="FF3300"/>
                </a:solidFill>
              </a:rPr>
              <a:t>the area of the triangle is 30 cm</a:t>
            </a:r>
            <a:r>
              <a:rPr lang="en-US" altLang="en-US" b="1" baseline="30000">
                <a:solidFill>
                  <a:srgbClr val="FF3300"/>
                </a:solidFill>
              </a:rPr>
              <a:t>2</a:t>
            </a:r>
            <a:r>
              <a:rPr lang="en-US" altLang="en-US" b="1">
                <a:solidFill>
                  <a:srgbClr val="FF3300"/>
                </a:solidFill>
              </a:rPr>
              <a:t>.</a:t>
            </a:r>
            <a:r>
              <a:rPr lang="en-US" altLang="en-US"/>
              <a:t> </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9" presetClass="entr" presetSubtype="0" fill="hold" grpId="0" nodeType="afterEffect">
                                  <p:stCondLst>
                                    <p:cond delay="0"/>
                                  </p:stCondLst>
                                  <p:childTnLst>
                                    <p:set>
                                      <p:cBhvr>
                                        <p:cTn id="6" dur="1" fill="hold">
                                          <p:stCondLst>
                                            <p:cond delay="0"/>
                                          </p:stCondLst>
                                        </p:cTn>
                                        <p:tgtEl>
                                          <p:spTgt spid="57350"/>
                                        </p:tgtEl>
                                        <p:attrNameLst>
                                          <p:attrName>style.visibility</p:attrName>
                                        </p:attrNameLst>
                                      </p:cBhvr>
                                      <p:to>
                                        <p:strVal val="visible"/>
                                      </p:to>
                                    </p:set>
                                    <p:animEffect transition="in" filter="dissolve">
                                      <p:cBhvr>
                                        <p:cTn id="7" dur="500"/>
                                        <p:tgtEl>
                                          <p:spTgt spid="57350"/>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57351"/>
                                        </p:tgtEl>
                                        <p:attrNameLst>
                                          <p:attrName>style.visibility</p:attrName>
                                        </p:attrNameLst>
                                      </p:cBhvr>
                                      <p:to>
                                        <p:strVal val="visible"/>
                                      </p:to>
                                    </p:set>
                                    <p:animEffect transition="in" filter="dissolve">
                                      <p:cBhvr>
                                        <p:cTn id="12" dur="500"/>
                                        <p:tgtEl>
                                          <p:spTgt spid="57351"/>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9" presetClass="entr" presetSubtype="0" fill="hold" nodeType="clickEffect">
                                  <p:stCondLst>
                                    <p:cond delay="0"/>
                                  </p:stCondLst>
                                  <p:childTnLst>
                                    <p:set>
                                      <p:cBhvr>
                                        <p:cTn id="16" dur="1" fill="hold">
                                          <p:stCondLst>
                                            <p:cond delay="0"/>
                                          </p:stCondLst>
                                        </p:cTn>
                                        <p:tgtEl>
                                          <p:spTgt spid="57354">
                                            <p:txEl>
                                              <p:pRg st="0" end="0"/>
                                            </p:txEl>
                                          </p:spTgt>
                                        </p:tgtEl>
                                        <p:attrNameLst>
                                          <p:attrName>style.visibility</p:attrName>
                                        </p:attrNameLst>
                                      </p:cBhvr>
                                      <p:to>
                                        <p:strVal val="visible"/>
                                      </p:to>
                                    </p:set>
                                    <p:animEffect transition="in" filter="dissolve">
                                      <p:cBhvr>
                                        <p:cTn id="17" dur="500"/>
                                        <p:tgtEl>
                                          <p:spTgt spid="57354">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7350" grpId="0"/>
      <p:bldP spid="57351"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ext Box 2"/>
          <p:cNvSpPr txBox="1">
            <a:spLocks noChangeArrowheads="1"/>
          </p:cNvSpPr>
          <p:nvPr/>
        </p:nvSpPr>
        <p:spPr bwMode="auto">
          <a:xfrm>
            <a:off x="304800" y="1828800"/>
            <a:ext cx="8237538"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a:spcBef>
                <a:spcPct val="50000"/>
              </a:spcBef>
            </a:pPr>
            <a:r>
              <a:rPr lang="en-US" altLang="en-US" b="1"/>
              <a:t>Determine if the conjecture is valid by the Law of Detachment.</a:t>
            </a:r>
            <a:endParaRPr lang="en-US" altLang="en-US">
              <a:latin typeface="Times" pitchFamily="18" charset="0"/>
            </a:endParaRPr>
          </a:p>
        </p:txBody>
      </p:sp>
      <p:sp>
        <p:nvSpPr>
          <p:cNvPr id="13315" name="Text Box 3"/>
          <p:cNvSpPr txBox="1">
            <a:spLocks noChangeArrowheads="1"/>
          </p:cNvSpPr>
          <p:nvPr/>
        </p:nvSpPr>
        <p:spPr bwMode="auto">
          <a:xfrm>
            <a:off x="0" y="838200"/>
            <a:ext cx="9144000" cy="822325"/>
          </a:xfrm>
          <a:prstGeom prst="rect">
            <a:avLst/>
          </a:prstGeom>
          <a:noFill/>
          <a:ln>
            <a:noFill/>
          </a:ln>
          <a:effectLst/>
          <a:extLst>
            <a:ext uri="{909E8E84-426E-40DD-AFC4-6F175D3DCCD1}">
              <a14:hiddenFill xmlns:a14="http://schemas.microsoft.com/office/drawing/2010/main">
                <a:gradFill rotWithShape="0">
                  <a:gsLst>
                    <a:gs pos="0">
                      <a:schemeClr val="accent2"/>
                    </a:gs>
                    <a:gs pos="100000">
                      <a:schemeClr val="accent1"/>
                    </a:gs>
                  </a:gsLst>
                  <a:path path="rect">
                    <a:fillToRect r="100000" b="100000"/>
                  </a:path>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algn="ctr">
              <a:spcBef>
                <a:spcPct val="50000"/>
              </a:spcBef>
            </a:pPr>
            <a:r>
              <a:rPr lang="en-US" altLang="en-US">
                <a:solidFill>
                  <a:srgbClr val="006699"/>
                </a:solidFill>
                <a:latin typeface="Arial Black" pitchFamily="34" charset="0"/>
              </a:rPr>
              <a:t>Example 2B: Verifying Conjectures by Using the Law of Detachment</a:t>
            </a:r>
            <a:endParaRPr lang="en-US" altLang="en-US" sz="2600">
              <a:solidFill>
                <a:schemeClr val="accent2"/>
              </a:solidFill>
              <a:latin typeface="Arial MT Bl" charset="0"/>
            </a:endParaRPr>
          </a:p>
        </p:txBody>
      </p:sp>
      <p:sp>
        <p:nvSpPr>
          <p:cNvPr id="13316" name="Text Box 4"/>
          <p:cNvSpPr txBox="1">
            <a:spLocks noChangeArrowheads="1"/>
          </p:cNvSpPr>
          <p:nvPr/>
        </p:nvSpPr>
        <p:spPr bwMode="auto">
          <a:xfrm>
            <a:off x="304800" y="2654300"/>
            <a:ext cx="8534400" cy="21002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spcBef>
                <a:spcPct val="50000"/>
              </a:spcBef>
            </a:pPr>
            <a:r>
              <a:rPr lang="en-US" altLang="en-US" b="1"/>
              <a:t>Given: In the World Series, if a team wins four games, then the team wins the series. The Red Sox won four games in the 2004 World Series.</a:t>
            </a:r>
          </a:p>
          <a:p>
            <a:pPr eaLnBrk="1" hangingPunct="1">
              <a:spcBef>
                <a:spcPct val="50000"/>
              </a:spcBef>
            </a:pPr>
            <a:r>
              <a:rPr lang="en-US" altLang="en-US" b="1"/>
              <a:t>Conjecture: The Red Sox won the 2004 World Series.</a:t>
            </a:r>
            <a:endParaRPr lang="en-US" altLang="en-US"/>
          </a:p>
        </p:txBody>
      </p:sp>
    </p:spTree>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ext Box 3"/>
          <p:cNvSpPr txBox="1">
            <a:spLocks noChangeArrowheads="1"/>
          </p:cNvSpPr>
          <p:nvPr/>
        </p:nvSpPr>
        <p:spPr bwMode="auto">
          <a:xfrm>
            <a:off x="0" y="838200"/>
            <a:ext cx="9144000" cy="822325"/>
          </a:xfrm>
          <a:prstGeom prst="rect">
            <a:avLst/>
          </a:prstGeom>
          <a:noFill/>
          <a:ln>
            <a:noFill/>
          </a:ln>
          <a:effectLst/>
          <a:extLst>
            <a:ext uri="{909E8E84-426E-40DD-AFC4-6F175D3DCCD1}">
              <a14:hiddenFill xmlns:a14="http://schemas.microsoft.com/office/drawing/2010/main">
                <a:gradFill rotWithShape="0">
                  <a:gsLst>
                    <a:gs pos="0">
                      <a:schemeClr val="accent2"/>
                    </a:gs>
                    <a:gs pos="100000">
                      <a:schemeClr val="accent1"/>
                    </a:gs>
                  </a:gsLst>
                  <a:path path="rect">
                    <a:fillToRect r="100000" b="100000"/>
                  </a:path>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algn="ctr">
              <a:spcBef>
                <a:spcPct val="50000"/>
              </a:spcBef>
            </a:pPr>
            <a:r>
              <a:rPr lang="en-US" altLang="en-US">
                <a:solidFill>
                  <a:srgbClr val="006699"/>
                </a:solidFill>
                <a:latin typeface="Arial Black" pitchFamily="34" charset="0"/>
              </a:rPr>
              <a:t>Example 2B: Verifying Conjectures by Using the Law of Detachment Continued</a:t>
            </a:r>
            <a:endParaRPr lang="en-US" altLang="en-US" sz="2600">
              <a:solidFill>
                <a:schemeClr val="accent2"/>
              </a:solidFill>
              <a:latin typeface="Arial MT Bl" charset="0"/>
            </a:endParaRPr>
          </a:p>
        </p:txBody>
      </p:sp>
      <p:sp>
        <p:nvSpPr>
          <p:cNvPr id="58374" name="Rectangle 6"/>
          <p:cNvSpPr>
            <a:spLocks noChangeArrowheads="1"/>
          </p:cNvSpPr>
          <p:nvPr/>
        </p:nvSpPr>
        <p:spPr bwMode="auto">
          <a:xfrm>
            <a:off x="304800" y="1828800"/>
            <a:ext cx="8610600"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a:t>Identify the </a:t>
            </a:r>
            <a:r>
              <a:rPr lang="en-US" altLang="en-US" b="1">
                <a:solidFill>
                  <a:srgbClr val="0000FF"/>
                </a:solidFill>
              </a:rPr>
              <a:t>hypothesis</a:t>
            </a:r>
            <a:r>
              <a:rPr lang="en-US" altLang="en-US" b="1"/>
              <a:t> </a:t>
            </a:r>
            <a:r>
              <a:rPr lang="en-US" altLang="en-US"/>
              <a:t>and </a:t>
            </a:r>
            <a:r>
              <a:rPr lang="en-US" altLang="en-US" b="1">
                <a:solidFill>
                  <a:srgbClr val="FF0000"/>
                </a:solidFill>
              </a:rPr>
              <a:t>conclusion </a:t>
            </a:r>
            <a:r>
              <a:rPr lang="en-US" altLang="en-US"/>
              <a:t>in the given conditional.</a:t>
            </a:r>
          </a:p>
        </p:txBody>
      </p:sp>
      <p:sp>
        <p:nvSpPr>
          <p:cNvPr id="58375" name="Rectangle 7"/>
          <p:cNvSpPr>
            <a:spLocks noChangeArrowheads="1"/>
          </p:cNvSpPr>
          <p:nvPr/>
        </p:nvSpPr>
        <p:spPr bwMode="auto">
          <a:xfrm>
            <a:off x="304800" y="2971800"/>
            <a:ext cx="8382000"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b="1">
                <a:solidFill>
                  <a:srgbClr val="0000FF"/>
                </a:solidFill>
              </a:rPr>
              <a:t>In the World Series, if a team wins four games, </a:t>
            </a:r>
            <a:r>
              <a:rPr lang="en-US" altLang="en-US"/>
              <a:t>then </a:t>
            </a:r>
            <a:r>
              <a:rPr lang="en-US" altLang="en-US" b="1">
                <a:solidFill>
                  <a:srgbClr val="FF0000"/>
                </a:solidFill>
              </a:rPr>
              <a:t>the team wins the series.</a:t>
            </a:r>
          </a:p>
        </p:txBody>
      </p:sp>
      <p:sp>
        <p:nvSpPr>
          <p:cNvPr id="58376" name="Rectangle 8"/>
          <p:cNvSpPr>
            <a:spLocks noChangeArrowheads="1"/>
          </p:cNvSpPr>
          <p:nvPr/>
        </p:nvSpPr>
        <p:spPr bwMode="auto">
          <a:xfrm>
            <a:off x="373063" y="4191000"/>
            <a:ext cx="8389937" cy="15525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a:t>The statement “The Red Sox won four games in the 2004 World Series” matches the hypothesis of a true conditional. By the Law of Detachment, the Red Sox won the 2004 World Series. The conjecture is valid.</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9" presetClass="entr" presetSubtype="0" fill="hold" grpId="0" nodeType="afterEffect">
                                  <p:stCondLst>
                                    <p:cond delay="0"/>
                                  </p:stCondLst>
                                  <p:childTnLst>
                                    <p:set>
                                      <p:cBhvr>
                                        <p:cTn id="6" dur="1" fill="hold">
                                          <p:stCondLst>
                                            <p:cond delay="0"/>
                                          </p:stCondLst>
                                        </p:cTn>
                                        <p:tgtEl>
                                          <p:spTgt spid="58374"/>
                                        </p:tgtEl>
                                        <p:attrNameLst>
                                          <p:attrName>style.visibility</p:attrName>
                                        </p:attrNameLst>
                                      </p:cBhvr>
                                      <p:to>
                                        <p:strVal val="visible"/>
                                      </p:to>
                                    </p:set>
                                    <p:animEffect transition="in" filter="dissolve">
                                      <p:cBhvr>
                                        <p:cTn id="7" dur="500"/>
                                        <p:tgtEl>
                                          <p:spTgt spid="58374"/>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58375"/>
                                        </p:tgtEl>
                                        <p:attrNameLst>
                                          <p:attrName>style.visibility</p:attrName>
                                        </p:attrNameLst>
                                      </p:cBhvr>
                                      <p:to>
                                        <p:strVal val="visible"/>
                                      </p:to>
                                    </p:set>
                                    <p:animEffect transition="in" filter="dissolve">
                                      <p:cBhvr>
                                        <p:cTn id="12" dur="500"/>
                                        <p:tgtEl>
                                          <p:spTgt spid="58375"/>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9" presetClass="entr" presetSubtype="0" fill="hold" nodeType="clickEffect">
                                  <p:stCondLst>
                                    <p:cond delay="0"/>
                                  </p:stCondLst>
                                  <p:childTnLst>
                                    <p:set>
                                      <p:cBhvr>
                                        <p:cTn id="16" dur="1" fill="hold">
                                          <p:stCondLst>
                                            <p:cond delay="0"/>
                                          </p:stCondLst>
                                        </p:cTn>
                                        <p:tgtEl>
                                          <p:spTgt spid="58376">
                                            <p:txEl>
                                              <p:pRg st="0" end="0"/>
                                            </p:txEl>
                                          </p:spTgt>
                                        </p:tgtEl>
                                        <p:attrNameLst>
                                          <p:attrName>style.visibility</p:attrName>
                                        </p:attrNameLst>
                                      </p:cBhvr>
                                      <p:to>
                                        <p:strVal val="visible"/>
                                      </p:to>
                                    </p:set>
                                    <p:animEffect transition="in" filter="dissolve">
                                      <p:cBhvr>
                                        <p:cTn id="17" dur="500"/>
                                        <p:tgtEl>
                                          <p:spTgt spid="58376">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8374" grpId="0"/>
      <p:bldP spid="58375"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ext Box 2"/>
          <p:cNvSpPr txBox="1">
            <a:spLocks noChangeArrowheads="1"/>
          </p:cNvSpPr>
          <p:nvPr/>
        </p:nvSpPr>
        <p:spPr bwMode="auto">
          <a:xfrm>
            <a:off x="0" y="838200"/>
            <a:ext cx="9144000" cy="457200"/>
          </a:xfrm>
          <a:prstGeom prst="rect">
            <a:avLst/>
          </a:prstGeom>
          <a:noFill/>
          <a:ln>
            <a:noFill/>
          </a:ln>
          <a:effectLst/>
          <a:extLst>
            <a:ext uri="{909E8E84-426E-40DD-AFC4-6F175D3DCCD1}">
              <a14:hiddenFill xmlns:a14="http://schemas.microsoft.com/office/drawing/2010/main">
                <a:gradFill rotWithShape="0">
                  <a:gsLst>
                    <a:gs pos="0">
                      <a:schemeClr val="accent2"/>
                    </a:gs>
                    <a:gs pos="100000">
                      <a:schemeClr val="accent1"/>
                    </a:gs>
                  </a:gsLst>
                  <a:path path="rect">
                    <a:fillToRect r="100000" b="100000"/>
                  </a:path>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algn="ctr">
              <a:spcBef>
                <a:spcPct val="50000"/>
              </a:spcBef>
            </a:pPr>
            <a:r>
              <a:rPr lang="en-US" altLang="en-US">
                <a:solidFill>
                  <a:srgbClr val="FF0000"/>
                </a:solidFill>
                <a:latin typeface="Arial Black" pitchFamily="34" charset="0"/>
              </a:rPr>
              <a:t>Check It Out!</a:t>
            </a:r>
            <a:r>
              <a:rPr lang="en-US" altLang="en-US">
                <a:solidFill>
                  <a:srgbClr val="006699"/>
                </a:solidFill>
                <a:latin typeface="Arial Black" pitchFamily="34" charset="0"/>
              </a:rPr>
              <a:t> Example 2 </a:t>
            </a:r>
            <a:endParaRPr lang="en-US" altLang="en-US" sz="2600">
              <a:solidFill>
                <a:schemeClr val="accent2"/>
              </a:solidFill>
              <a:latin typeface="Arial MT Bl" charset="0"/>
            </a:endParaRPr>
          </a:p>
        </p:txBody>
      </p:sp>
      <p:sp>
        <p:nvSpPr>
          <p:cNvPr id="15363" name="Text Box 3"/>
          <p:cNvSpPr txBox="1">
            <a:spLocks noChangeArrowheads="1"/>
          </p:cNvSpPr>
          <p:nvPr/>
        </p:nvSpPr>
        <p:spPr bwMode="auto">
          <a:xfrm>
            <a:off x="304800" y="1676400"/>
            <a:ext cx="8534400" cy="2647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spcBef>
                <a:spcPct val="50000"/>
              </a:spcBef>
            </a:pPr>
            <a:r>
              <a:rPr lang="en-US" altLang="en-US" b="1"/>
              <a:t>Determine if the conjecture is valid by the Law of Detachment.</a:t>
            </a:r>
          </a:p>
          <a:p>
            <a:pPr eaLnBrk="1" hangingPunct="1">
              <a:spcBef>
                <a:spcPct val="50000"/>
              </a:spcBef>
            </a:pPr>
            <a:r>
              <a:rPr lang="en-US" altLang="en-US" b="1"/>
              <a:t>Given: If a student passes his classes, the student is eligible to play sports. Ramon passed his classes.</a:t>
            </a:r>
          </a:p>
          <a:p>
            <a:pPr eaLnBrk="1" hangingPunct="1">
              <a:spcBef>
                <a:spcPct val="50000"/>
              </a:spcBef>
            </a:pPr>
            <a:r>
              <a:rPr lang="en-US" altLang="en-US" b="1"/>
              <a:t>Conjecture: Ramon is eligible to play sports. </a:t>
            </a:r>
          </a:p>
        </p:txBody>
      </p:sp>
    </p:spTree>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7" name="Rectangle 3"/>
          <p:cNvSpPr>
            <a:spLocks noChangeArrowheads="1"/>
          </p:cNvSpPr>
          <p:nvPr/>
        </p:nvSpPr>
        <p:spPr bwMode="auto">
          <a:xfrm>
            <a:off x="304800" y="1828800"/>
            <a:ext cx="8610600"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a:t>Identify the </a:t>
            </a:r>
            <a:r>
              <a:rPr lang="en-US" altLang="en-US" b="1">
                <a:solidFill>
                  <a:srgbClr val="0000FF"/>
                </a:solidFill>
              </a:rPr>
              <a:t>hypothesis</a:t>
            </a:r>
            <a:r>
              <a:rPr lang="en-US" altLang="en-US" b="1"/>
              <a:t> </a:t>
            </a:r>
            <a:r>
              <a:rPr lang="en-US" altLang="en-US"/>
              <a:t>and </a:t>
            </a:r>
            <a:r>
              <a:rPr lang="en-US" altLang="en-US" b="1">
                <a:solidFill>
                  <a:srgbClr val="FF0000"/>
                </a:solidFill>
              </a:rPr>
              <a:t>conclusion </a:t>
            </a:r>
            <a:r>
              <a:rPr lang="en-US" altLang="en-US"/>
              <a:t>in the given conditional.</a:t>
            </a:r>
          </a:p>
        </p:txBody>
      </p:sp>
      <p:sp>
        <p:nvSpPr>
          <p:cNvPr id="62468" name="Rectangle 4"/>
          <p:cNvSpPr>
            <a:spLocks noChangeArrowheads="1"/>
          </p:cNvSpPr>
          <p:nvPr/>
        </p:nvSpPr>
        <p:spPr bwMode="auto">
          <a:xfrm>
            <a:off x="304800" y="2971800"/>
            <a:ext cx="8382000"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b="1">
                <a:solidFill>
                  <a:srgbClr val="0000FF"/>
                </a:solidFill>
              </a:rPr>
              <a:t>If a student passes his classes, </a:t>
            </a:r>
            <a:r>
              <a:rPr lang="en-US" altLang="en-US"/>
              <a:t>then </a:t>
            </a:r>
            <a:r>
              <a:rPr lang="en-US" altLang="en-US" b="1">
                <a:solidFill>
                  <a:srgbClr val="FF0000"/>
                </a:solidFill>
              </a:rPr>
              <a:t>the student is eligible to play sports.</a:t>
            </a:r>
          </a:p>
        </p:txBody>
      </p:sp>
      <p:sp>
        <p:nvSpPr>
          <p:cNvPr id="62469" name="Rectangle 5"/>
          <p:cNvSpPr>
            <a:spLocks noChangeArrowheads="1"/>
          </p:cNvSpPr>
          <p:nvPr/>
        </p:nvSpPr>
        <p:spPr bwMode="auto">
          <a:xfrm>
            <a:off x="373063" y="4162425"/>
            <a:ext cx="8389937" cy="15525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a:t>The statement “Ramon passed his classes” matches the hypothesis of a true conditional. By the Law of Detachment, Ramon is eligible to play sports. The conjecture is valid.</a:t>
            </a:r>
          </a:p>
        </p:txBody>
      </p:sp>
      <p:sp>
        <p:nvSpPr>
          <p:cNvPr id="16389" name="Text Box 6"/>
          <p:cNvSpPr txBox="1">
            <a:spLocks noChangeArrowheads="1"/>
          </p:cNvSpPr>
          <p:nvPr/>
        </p:nvSpPr>
        <p:spPr bwMode="auto">
          <a:xfrm>
            <a:off x="0" y="838200"/>
            <a:ext cx="9144000" cy="457200"/>
          </a:xfrm>
          <a:prstGeom prst="rect">
            <a:avLst/>
          </a:prstGeom>
          <a:noFill/>
          <a:ln>
            <a:noFill/>
          </a:ln>
          <a:effectLst/>
          <a:extLst>
            <a:ext uri="{909E8E84-426E-40DD-AFC4-6F175D3DCCD1}">
              <a14:hiddenFill xmlns:a14="http://schemas.microsoft.com/office/drawing/2010/main">
                <a:gradFill rotWithShape="0">
                  <a:gsLst>
                    <a:gs pos="0">
                      <a:schemeClr val="accent2"/>
                    </a:gs>
                    <a:gs pos="100000">
                      <a:schemeClr val="accent1"/>
                    </a:gs>
                  </a:gsLst>
                  <a:path path="rect">
                    <a:fillToRect r="100000" b="100000"/>
                  </a:path>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algn="ctr">
              <a:spcBef>
                <a:spcPct val="50000"/>
              </a:spcBef>
            </a:pPr>
            <a:r>
              <a:rPr lang="en-US" altLang="en-US">
                <a:solidFill>
                  <a:srgbClr val="FF0000"/>
                </a:solidFill>
                <a:latin typeface="Arial Black" pitchFamily="34" charset="0"/>
              </a:rPr>
              <a:t>Check It Out!</a:t>
            </a:r>
            <a:r>
              <a:rPr lang="en-US" altLang="en-US">
                <a:solidFill>
                  <a:srgbClr val="006699"/>
                </a:solidFill>
                <a:latin typeface="Arial Black" pitchFamily="34" charset="0"/>
              </a:rPr>
              <a:t> Example 2 Continued </a:t>
            </a:r>
            <a:endParaRPr lang="en-US" altLang="en-US" sz="2600">
              <a:solidFill>
                <a:schemeClr val="accent2"/>
              </a:solidFill>
              <a:latin typeface="Arial MT Bl"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9" presetClass="entr" presetSubtype="0" fill="hold" grpId="0" nodeType="afterEffect">
                                  <p:stCondLst>
                                    <p:cond delay="0"/>
                                  </p:stCondLst>
                                  <p:childTnLst>
                                    <p:set>
                                      <p:cBhvr>
                                        <p:cTn id="6" dur="1" fill="hold">
                                          <p:stCondLst>
                                            <p:cond delay="0"/>
                                          </p:stCondLst>
                                        </p:cTn>
                                        <p:tgtEl>
                                          <p:spTgt spid="62467"/>
                                        </p:tgtEl>
                                        <p:attrNameLst>
                                          <p:attrName>style.visibility</p:attrName>
                                        </p:attrNameLst>
                                      </p:cBhvr>
                                      <p:to>
                                        <p:strVal val="visible"/>
                                      </p:to>
                                    </p:set>
                                    <p:animEffect transition="in" filter="dissolve">
                                      <p:cBhvr>
                                        <p:cTn id="7" dur="500"/>
                                        <p:tgtEl>
                                          <p:spTgt spid="62467"/>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62468"/>
                                        </p:tgtEl>
                                        <p:attrNameLst>
                                          <p:attrName>style.visibility</p:attrName>
                                        </p:attrNameLst>
                                      </p:cBhvr>
                                      <p:to>
                                        <p:strVal val="visible"/>
                                      </p:to>
                                    </p:set>
                                    <p:animEffect transition="in" filter="dissolve">
                                      <p:cBhvr>
                                        <p:cTn id="12" dur="500"/>
                                        <p:tgtEl>
                                          <p:spTgt spid="62468"/>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9" presetClass="entr" presetSubtype="0" fill="hold" nodeType="clickEffect">
                                  <p:stCondLst>
                                    <p:cond delay="0"/>
                                  </p:stCondLst>
                                  <p:childTnLst>
                                    <p:set>
                                      <p:cBhvr>
                                        <p:cTn id="16" dur="1" fill="hold">
                                          <p:stCondLst>
                                            <p:cond delay="0"/>
                                          </p:stCondLst>
                                        </p:cTn>
                                        <p:tgtEl>
                                          <p:spTgt spid="62469">
                                            <p:txEl>
                                              <p:pRg st="0" end="0"/>
                                            </p:txEl>
                                          </p:spTgt>
                                        </p:tgtEl>
                                        <p:attrNameLst>
                                          <p:attrName>style.visibility</p:attrName>
                                        </p:attrNameLst>
                                      </p:cBhvr>
                                      <p:to>
                                        <p:strVal val="visible"/>
                                      </p:to>
                                    </p:set>
                                    <p:animEffect transition="in" filter="dissolve">
                                      <p:cBhvr>
                                        <p:cTn id="17" dur="500"/>
                                        <p:tgtEl>
                                          <p:spTgt spid="62469">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2467" grpId="0"/>
      <p:bldP spid="62468"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5" name="Text Box 3"/>
          <p:cNvSpPr txBox="1">
            <a:spLocks noChangeArrowheads="1"/>
          </p:cNvSpPr>
          <p:nvPr/>
        </p:nvSpPr>
        <p:spPr bwMode="auto">
          <a:xfrm>
            <a:off x="228600" y="1277938"/>
            <a:ext cx="8763000" cy="22272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spcBef>
                <a:spcPct val="50000"/>
              </a:spcBef>
            </a:pPr>
            <a:r>
              <a:rPr lang="en-US" altLang="en-US" sz="2800"/>
              <a:t>Another valid form of deductive reasoning is the Law of Syllogism. It allows you to draw conclusions from two conditional statements when the conclusion of one is the hypothesis of the other.</a:t>
            </a:r>
          </a:p>
        </p:txBody>
      </p:sp>
      <p:grpSp>
        <p:nvGrpSpPr>
          <p:cNvPr id="54276" name="Group 4"/>
          <p:cNvGrpSpPr>
            <a:grpSpLocks/>
          </p:cNvGrpSpPr>
          <p:nvPr/>
        </p:nvGrpSpPr>
        <p:grpSpPr bwMode="auto">
          <a:xfrm>
            <a:off x="304800" y="3867150"/>
            <a:ext cx="7632700" cy="1314450"/>
            <a:chOff x="192" y="2160"/>
            <a:chExt cx="4808" cy="828"/>
          </a:xfrm>
        </p:grpSpPr>
        <p:sp>
          <p:nvSpPr>
            <p:cNvPr id="17412" name="Text Box 5"/>
            <p:cNvSpPr txBox="1">
              <a:spLocks noChangeArrowheads="1"/>
            </p:cNvSpPr>
            <p:nvPr/>
          </p:nvSpPr>
          <p:spPr bwMode="auto">
            <a:xfrm>
              <a:off x="192" y="2160"/>
              <a:ext cx="2256" cy="288"/>
            </a:xfrm>
            <a:prstGeom prst="rect">
              <a:avLst/>
            </a:prstGeom>
            <a:solidFill>
              <a:srgbClr val="FF00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spcBef>
                  <a:spcPct val="50000"/>
                </a:spcBef>
              </a:pPr>
              <a:r>
                <a:rPr lang="en-US" altLang="en-US" b="1">
                  <a:solidFill>
                    <a:schemeClr val="bg1"/>
                  </a:solidFill>
                </a:rPr>
                <a:t>Law of Syllogism</a:t>
              </a:r>
            </a:p>
          </p:txBody>
        </p:sp>
        <p:sp>
          <p:nvSpPr>
            <p:cNvPr id="17413" name="Text Box 6"/>
            <p:cNvSpPr txBox="1">
              <a:spLocks noChangeArrowheads="1"/>
            </p:cNvSpPr>
            <p:nvPr/>
          </p:nvSpPr>
          <p:spPr bwMode="auto">
            <a:xfrm>
              <a:off x="200" y="2452"/>
              <a:ext cx="4800" cy="536"/>
            </a:xfrm>
            <a:prstGeom prst="rect">
              <a:avLst/>
            </a:prstGeom>
            <a:noFill/>
            <a:ln w="28575">
              <a:solidFill>
                <a:schemeClr val="accent2"/>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spcBef>
                  <a:spcPct val="50000"/>
                </a:spcBef>
              </a:pPr>
              <a:r>
                <a:rPr lang="en-US" altLang="en-US"/>
                <a:t>If </a:t>
              </a:r>
              <a:r>
                <a:rPr lang="en-US" altLang="en-US" i="1"/>
                <a:t>p</a:t>
              </a:r>
              <a:r>
                <a:rPr lang="en-US" altLang="en-US"/>
                <a:t> </a:t>
              </a:r>
              <a:r>
                <a:rPr lang="en-US" altLang="en-US">
                  <a:sym typeface="Wingdings" pitchFamily="2" charset="2"/>
                </a:rPr>
                <a:t> </a:t>
              </a:r>
              <a:r>
                <a:rPr lang="en-US" altLang="en-US" i="1">
                  <a:sym typeface="Wingdings" pitchFamily="2" charset="2"/>
                </a:rPr>
                <a:t>q</a:t>
              </a:r>
              <a:r>
                <a:rPr lang="en-US" altLang="en-US">
                  <a:sym typeface="Wingdings" pitchFamily="2" charset="2"/>
                </a:rPr>
                <a:t> and q  </a:t>
              </a:r>
              <a:r>
                <a:rPr lang="en-US" altLang="en-US" i="1">
                  <a:sym typeface="Wingdings" pitchFamily="2" charset="2"/>
                </a:rPr>
                <a:t>r </a:t>
              </a:r>
              <a:r>
                <a:rPr lang="en-US" altLang="en-US">
                  <a:sym typeface="Wingdings" pitchFamily="2" charset="2"/>
                </a:rPr>
                <a:t>are true statements, then    </a:t>
              </a:r>
              <a:r>
                <a:rPr lang="en-US" altLang="en-US" i="1">
                  <a:sym typeface="Wingdings" pitchFamily="2" charset="2"/>
                </a:rPr>
                <a:t>p  r</a:t>
              </a:r>
              <a:r>
                <a:rPr lang="en-US" altLang="en-US">
                  <a:sym typeface="Wingdings" pitchFamily="2" charset="2"/>
                </a:rPr>
                <a:t> is a true statement.</a:t>
              </a:r>
              <a:endParaRPr lang="en-US" altLang="en-US"/>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3" presetClass="entr" presetSubtype="528" fill="hold" grpId="0" nodeType="afterEffect">
                                  <p:stCondLst>
                                    <p:cond delay="0"/>
                                  </p:stCondLst>
                                  <p:childTnLst>
                                    <p:set>
                                      <p:cBhvr>
                                        <p:cTn id="6" dur="1" fill="hold">
                                          <p:stCondLst>
                                            <p:cond delay="0"/>
                                          </p:stCondLst>
                                        </p:cTn>
                                        <p:tgtEl>
                                          <p:spTgt spid="54275"/>
                                        </p:tgtEl>
                                        <p:attrNameLst>
                                          <p:attrName>style.visibility</p:attrName>
                                        </p:attrNameLst>
                                      </p:cBhvr>
                                      <p:to>
                                        <p:strVal val="visible"/>
                                      </p:to>
                                    </p:set>
                                    <p:anim calcmode="lin" valueType="num">
                                      <p:cBhvr>
                                        <p:cTn id="7" dur="500" fill="hold"/>
                                        <p:tgtEl>
                                          <p:spTgt spid="54275"/>
                                        </p:tgtEl>
                                        <p:attrNameLst>
                                          <p:attrName>ppt_w</p:attrName>
                                        </p:attrNameLst>
                                      </p:cBhvr>
                                      <p:tavLst>
                                        <p:tav tm="0">
                                          <p:val>
                                            <p:fltVal val="0"/>
                                          </p:val>
                                        </p:tav>
                                        <p:tav tm="100000">
                                          <p:val>
                                            <p:strVal val="#ppt_w"/>
                                          </p:val>
                                        </p:tav>
                                      </p:tavLst>
                                    </p:anim>
                                    <p:anim calcmode="lin" valueType="num">
                                      <p:cBhvr>
                                        <p:cTn id="8" dur="500" fill="hold"/>
                                        <p:tgtEl>
                                          <p:spTgt spid="54275"/>
                                        </p:tgtEl>
                                        <p:attrNameLst>
                                          <p:attrName>ppt_h</p:attrName>
                                        </p:attrNameLst>
                                      </p:cBhvr>
                                      <p:tavLst>
                                        <p:tav tm="0">
                                          <p:val>
                                            <p:fltVal val="0"/>
                                          </p:val>
                                        </p:tav>
                                        <p:tav tm="100000">
                                          <p:val>
                                            <p:strVal val="#ppt_h"/>
                                          </p:val>
                                        </p:tav>
                                      </p:tavLst>
                                    </p:anim>
                                    <p:anim calcmode="lin" valueType="num">
                                      <p:cBhvr>
                                        <p:cTn id="9" dur="500" fill="hold"/>
                                        <p:tgtEl>
                                          <p:spTgt spid="54275"/>
                                        </p:tgtEl>
                                        <p:attrNameLst>
                                          <p:attrName>ppt_x</p:attrName>
                                        </p:attrNameLst>
                                      </p:cBhvr>
                                      <p:tavLst>
                                        <p:tav tm="0">
                                          <p:val>
                                            <p:fltVal val="0.5"/>
                                          </p:val>
                                        </p:tav>
                                        <p:tav tm="100000">
                                          <p:val>
                                            <p:strVal val="#ppt_x"/>
                                          </p:val>
                                        </p:tav>
                                      </p:tavLst>
                                    </p:anim>
                                    <p:anim calcmode="lin" valueType="num">
                                      <p:cBhvr>
                                        <p:cTn id="10" dur="500" fill="hold"/>
                                        <p:tgtEl>
                                          <p:spTgt spid="54275"/>
                                        </p:tgtEl>
                                        <p:attrNameLst>
                                          <p:attrName>ppt_y</p:attrName>
                                        </p:attrNameLst>
                                      </p:cBhvr>
                                      <p:tavLst>
                                        <p:tav tm="0">
                                          <p:val>
                                            <p:fltVal val="0.5"/>
                                          </p:val>
                                        </p:tav>
                                        <p:tav tm="100000">
                                          <p:val>
                                            <p:strVal val="#ppt_y"/>
                                          </p:val>
                                        </p:tav>
                                      </p:tavLst>
                                    </p:anim>
                                  </p:childTnLst>
                                </p:cTn>
                              </p:par>
                            </p:childTnLst>
                          </p:cTn>
                        </p:par>
                      </p:childTnLst>
                    </p:cTn>
                  </p:par>
                  <p:par>
                    <p:cTn id="11" fill="hold" nodeType="clickPar">
                      <p:stCondLst>
                        <p:cond delay="indefinite"/>
                      </p:stCondLst>
                      <p:childTnLst>
                        <p:par>
                          <p:cTn id="12" fill="hold" nodeType="withGroup">
                            <p:stCondLst>
                              <p:cond delay="0"/>
                            </p:stCondLst>
                            <p:childTnLst>
                              <p:par>
                                <p:cTn id="13" presetID="4" presetClass="entr" presetSubtype="16" fill="hold" nodeType="clickEffect">
                                  <p:stCondLst>
                                    <p:cond delay="0"/>
                                  </p:stCondLst>
                                  <p:childTnLst>
                                    <p:set>
                                      <p:cBhvr>
                                        <p:cTn id="14" dur="1" fill="hold">
                                          <p:stCondLst>
                                            <p:cond delay="0"/>
                                          </p:stCondLst>
                                        </p:cTn>
                                        <p:tgtEl>
                                          <p:spTgt spid="54276"/>
                                        </p:tgtEl>
                                        <p:attrNameLst>
                                          <p:attrName>style.visibility</p:attrName>
                                        </p:attrNameLst>
                                      </p:cBhvr>
                                      <p:to>
                                        <p:strVal val="visible"/>
                                      </p:to>
                                    </p:set>
                                    <p:animEffect transition="in" filter="box(in)">
                                      <p:cBhvr>
                                        <p:cTn id="15" dur="500"/>
                                        <p:tgtEl>
                                          <p:spTgt spid="5427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4275"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ext Box 2"/>
          <p:cNvSpPr txBox="1">
            <a:spLocks noChangeArrowheads="1"/>
          </p:cNvSpPr>
          <p:nvPr/>
        </p:nvSpPr>
        <p:spPr bwMode="auto">
          <a:xfrm>
            <a:off x="304800" y="1828800"/>
            <a:ext cx="8237538"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a:spcBef>
                <a:spcPct val="50000"/>
              </a:spcBef>
            </a:pPr>
            <a:r>
              <a:rPr lang="en-US" altLang="en-US" b="1"/>
              <a:t>Determine if the conjecture is valid by the Law of Syllogism.</a:t>
            </a:r>
            <a:endParaRPr lang="en-US" altLang="en-US">
              <a:latin typeface="Times" pitchFamily="18" charset="0"/>
            </a:endParaRPr>
          </a:p>
        </p:txBody>
      </p:sp>
      <p:sp>
        <p:nvSpPr>
          <p:cNvPr id="18435" name="Text Box 3"/>
          <p:cNvSpPr txBox="1">
            <a:spLocks noChangeArrowheads="1"/>
          </p:cNvSpPr>
          <p:nvPr/>
        </p:nvSpPr>
        <p:spPr bwMode="auto">
          <a:xfrm>
            <a:off x="0" y="838200"/>
            <a:ext cx="9144000" cy="822325"/>
          </a:xfrm>
          <a:prstGeom prst="rect">
            <a:avLst/>
          </a:prstGeom>
          <a:noFill/>
          <a:ln>
            <a:noFill/>
          </a:ln>
          <a:effectLst/>
          <a:extLst>
            <a:ext uri="{909E8E84-426E-40DD-AFC4-6F175D3DCCD1}">
              <a14:hiddenFill xmlns:a14="http://schemas.microsoft.com/office/drawing/2010/main">
                <a:gradFill rotWithShape="0">
                  <a:gsLst>
                    <a:gs pos="0">
                      <a:schemeClr val="accent2"/>
                    </a:gs>
                    <a:gs pos="100000">
                      <a:schemeClr val="accent1"/>
                    </a:gs>
                  </a:gsLst>
                  <a:path path="rect">
                    <a:fillToRect r="100000" b="100000"/>
                  </a:path>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algn="ctr">
              <a:spcBef>
                <a:spcPct val="50000"/>
              </a:spcBef>
            </a:pPr>
            <a:r>
              <a:rPr lang="en-US" altLang="en-US">
                <a:solidFill>
                  <a:srgbClr val="006699"/>
                </a:solidFill>
                <a:latin typeface="Arial Black" pitchFamily="34" charset="0"/>
              </a:rPr>
              <a:t>Example 3A: Verifying Conjectures by Using the Law of Syllogism</a:t>
            </a:r>
            <a:endParaRPr lang="en-US" altLang="en-US" sz="2600">
              <a:solidFill>
                <a:schemeClr val="accent2"/>
              </a:solidFill>
              <a:latin typeface="Arial MT Bl" charset="0"/>
            </a:endParaRPr>
          </a:p>
        </p:txBody>
      </p:sp>
      <p:sp>
        <p:nvSpPr>
          <p:cNvPr id="18436" name="Text Box 4"/>
          <p:cNvSpPr txBox="1">
            <a:spLocks noChangeArrowheads="1"/>
          </p:cNvSpPr>
          <p:nvPr/>
        </p:nvSpPr>
        <p:spPr bwMode="auto">
          <a:xfrm>
            <a:off x="304800" y="2654300"/>
            <a:ext cx="8534400" cy="22828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b="1"/>
              <a:t>Given: If a figure is a kite, then it is a quadrilateral. If a figure is a quadrilateral, then it is a polygon.</a:t>
            </a:r>
            <a:br>
              <a:rPr lang="en-US" altLang="en-US" b="1"/>
            </a:br>
            <a:endParaRPr lang="en-US" altLang="en-US" b="1"/>
          </a:p>
          <a:p>
            <a:pPr eaLnBrk="1" hangingPunct="1"/>
            <a:r>
              <a:rPr lang="en-US" altLang="en-US" b="1"/>
              <a:t>Conjecture: If a figure is a kite, then it is a polygon.</a:t>
            </a:r>
            <a:endParaRPr lang="en-US" altLang="en-US"/>
          </a:p>
        </p:txBody>
      </p:sp>
    </p:spTree>
  </p:cSld>
  <p:clrMapOvr>
    <a:masterClrMapping/>
  </p:clrMapOv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ext Box 3"/>
          <p:cNvSpPr txBox="1">
            <a:spLocks noChangeArrowheads="1"/>
          </p:cNvSpPr>
          <p:nvPr/>
        </p:nvSpPr>
        <p:spPr bwMode="auto">
          <a:xfrm>
            <a:off x="0" y="838200"/>
            <a:ext cx="9144000" cy="822325"/>
          </a:xfrm>
          <a:prstGeom prst="rect">
            <a:avLst/>
          </a:prstGeom>
          <a:noFill/>
          <a:ln>
            <a:noFill/>
          </a:ln>
          <a:effectLst/>
          <a:extLst>
            <a:ext uri="{909E8E84-426E-40DD-AFC4-6F175D3DCCD1}">
              <a14:hiddenFill xmlns:a14="http://schemas.microsoft.com/office/drawing/2010/main">
                <a:gradFill rotWithShape="0">
                  <a:gsLst>
                    <a:gs pos="0">
                      <a:schemeClr val="accent2"/>
                    </a:gs>
                    <a:gs pos="100000">
                      <a:schemeClr val="accent1"/>
                    </a:gs>
                  </a:gsLst>
                  <a:path path="rect">
                    <a:fillToRect r="100000" b="100000"/>
                  </a:path>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algn="ctr">
              <a:spcBef>
                <a:spcPct val="50000"/>
              </a:spcBef>
            </a:pPr>
            <a:r>
              <a:rPr lang="en-US" altLang="en-US">
                <a:solidFill>
                  <a:srgbClr val="006699"/>
                </a:solidFill>
                <a:latin typeface="Arial Black" pitchFamily="34" charset="0"/>
              </a:rPr>
              <a:t>Example 3A: Verifying Conjectures by Using the Law of Syllogism Continued</a:t>
            </a:r>
            <a:endParaRPr lang="en-US" altLang="en-US" sz="2600">
              <a:solidFill>
                <a:schemeClr val="accent2"/>
              </a:solidFill>
              <a:latin typeface="Arial MT Bl" charset="0"/>
            </a:endParaRPr>
          </a:p>
        </p:txBody>
      </p:sp>
      <p:sp>
        <p:nvSpPr>
          <p:cNvPr id="59397" name="Rectangle 5"/>
          <p:cNvSpPr>
            <a:spLocks noChangeArrowheads="1"/>
          </p:cNvSpPr>
          <p:nvPr/>
        </p:nvSpPr>
        <p:spPr bwMode="auto">
          <a:xfrm>
            <a:off x="795338" y="1752600"/>
            <a:ext cx="6215062"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a:t>Let </a:t>
            </a:r>
            <a:r>
              <a:rPr lang="en-US" altLang="en-US" b="1" i="1">
                <a:solidFill>
                  <a:srgbClr val="0000FF"/>
                </a:solidFill>
              </a:rPr>
              <a:t>p</a:t>
            </a:r>
            <a:r>
              <a:rPr lang="en-US" altLang="en-US"/>
              <a:t>, </a:t>
            </a:r>
            <a:r>
              <a:rPr lang="en-US" altLang="en-US" b="1" i="1">
                <a:solidFill>
                  <a:srgbClr val="FF0000"/>
                </a:solidFill>
              </a:rPr>
              <a:t>q</a:t>
            </a:r>
            <a:r>
              <a:rPr lang="en-US" altLang="en-US"/>
              <a:t>, and </a:t>
            </a:r>
            <a:r>
              <a:rPr lang="en-US" altLang="en-US" b="1" i="1">
                <a:solidFill>
                  <a:srgbClr val="008000"/>
                </a:solidFill>
              </a:rPr>
              <a:t>r</a:t>
            </a:r>
            <a:r>
              <a:rPr lang="en-US" altLang="en-US"/>
              <a:t> represent the following.</a:t>
            </a:r>
          </a:p>
        </p:txBody>
      </p:sp>
      <p:sp>
        <p:nvSpPr>
          <p:cNvPr id="59398" name="Rectangle 6"/>
          <p:cNvSpPr>
            <a:spLocks noChangeArrowheads="1"/>
          </p:cNvSpPr>
          <p:nvPr/>
        </p:nvSpPr>
        <p:spPr bwMode="auto">
          <a:xfrm>
            <a:off x="339725" y="2209800"/>
            <a:ext cx="400367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marL="342900" indent="-342900" eaLnBrk="0" hangingPunct="0">
              <a:defRPr sz="2400">
                <a:solidFill>
                  <a:schemeClr val="tx1"/>
                </a:solidFill>
                <a:latin typeface="Verdana" pitchFamily="34" charset="0"/>
              </a:defRPr>
            </a:lvl1pPr>
            <a:lvl2pPr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lvl="1" eaLnBrk="1" hangingPunct="1">
              <a:spcBef>
                <a:spcPts val="300"/>
              </a:spcBef>
              <a:spcAft>
                <a:spcPts val="300"/>
              </a:spcAft>
            </a:pPr>
            <a:r>
              <a:rPr lang="en-US" altLang="en-US" b="1" i="1">
                <a:solidFill>
                  <a:srgbClr val="0000FF"/>
                </a:solidFill>
              </a:rPr>
              <a:t>p</a:t>
            </a:r>
            <a:r>
              <a:rPr lang="en-US" altLang="en-US" b="1">
                <a:solidFill>
                  <a:srgbClr val="0000FF"/>
                </a:solidFill>
              </a:rPr>
              <a:t>: A figure is a kite.</a:t>
            </a:r>
          </a:p>
        </p:txBody>
      </p:sp>
      <p:sp>
        <p:nvSpPr>
          <p:cNvPr id="59399" name="Rectangle 7"/>
          <p:cNvSpPr>
            <a:spLocks noChangeArrowheads="1"/>
          </p:cNvSpPr>
          <p:nvPr/>
        </p:nvSpPr>
        <p:spPr bwMode="auto">
          <a:xfrm>
            <a:off x="762000" y="2705100"/>
            <a:ext cx="51054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b="1" i="1">
                <a:solidFill>
                  <a:srgbClr val="FF0000"/>
                </a:solidFill>
              </a:rPr>
              <a:t>q</a:t>
            </a:r>
            <a:r>
              <a:rPr lang="en-US" altLang="en-US" b="1">
                <a:solidFill>
                  <a:srgbClr val="FF0000"/>
                </a:solidFill>
              </a:rPr>
              <a:t>: A figure is a quadrilateral.</a:t>
            </a:r>
          </a:p>
        </p:txBody>
      </p:sp>
      <p:sp>
        <p:nvSpPr>
          <p:cNvPr id="59400" name="Rectangle 8"/>
          <p:cNvSpPr>
            <a:spLocks noChangeArrowheads="1"/>
          </p:cNvSpPr>
          <p:nvPr/>
        </p:nvSpPr>
        <p:spPr bwMode="auto">
          <a:xfrm>
            <a:off x="-152400" y="3200400"/>
            <a:ext cx="5113338"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marL="342900" indent="-342900" eaLnBrk="0" hangingPunct="0">
              <a:defRPr sz="2400">
                <a:solidFill>
                  <a:schemeClr val="tx1"/>
                </a:solidFill>
                <a:latin typeface="Verdana" pitchFamily="34" charset="0"/>
              </a:defRPr>
            </a:lvl1pPr>
            <a:lvl2pPr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lvl="1" eaLnBrk="1" hangingPunct="1">
              <a:spcBef>
                <a:spcPts val="300"/>
              </a:spcBef>
              <a:spcAft>
                <a:spcPts val="300"/>
              </a:spcAft>
            </a:pPr>
            <a:r>
              <a:rPr lang="en-US" altLang="en-US" b="1">
                <a:solidFill>
                  <a:srgbClr val="008000"/>
                </a:solidFill>
              </a:rPr>
              <a:t>	</a:t>
            </a:r>
            <a:r>
              <a:rPr lang="en-US" altLang="en-US" b="1" i="1">
                <a:solidFill>
                  <a:srgbClr val="008000"/>
                </a:solidFill>
              </a:rPr>
              <a:t>r</a:t>
            </a:r>
            <a:r>
              <a:rPr lang="en-US" altLang="en-US" b="1">
                <a:solidFill>
                  <a:srgbClr val="008000"/>
                </a:solidFill>
              </a:rPr>
              <a:t>: A figure is a polygon.</a:t>
            </a:r>
          </a:p>
        </p:txBody>
      </p:sp>
      <p:sp>
        <p:nvSpPr>
          <p:cNvPr id="59401" name="Rectangle 9"/>
          <p:cNvSpPr>
            <a:spLocks noChangeArrowheads="1"/>
          </p:cNvSpPr>
          <p:nvPr/>
        </p:nvSpPr>
        <p:spPr bwMode="auto">
          <a:xfrm>
            <a:off x="304800" y="3735388"/>
            <a:ext cx="62992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marL="342900" indent="-342900" eaLnBrk="0" hangingPunct="0">
              <a:defRPr sz="2400">
                <a:solidFill>
                  <a:schemeClr val="tx1"/>
                </a:solidFill>
                <a:latin typeface="Verdana" pitchFamily="34" charset="0"/>
              </a:defRPr>
            </a:lvl1pPr>
            <a:lvl2pPr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lvl="1" eaLnBrk="1" hangingPunct="1">
              <a:spcBef>
                <a:spcPts val="300"/>
              </a:spcBef>
              <a:spcAft>
                <a:spcPts val="300"/>
              </a:spcAft>
            </a:pPr>
            <a:r>
              <a:rPr lang="en-US" altLang="en-US"/>
              <a:t>You are given that </a:t>
            </a:r>
            <a:r>
              <a:rPr lang="en-US" altLang="en-US" b="1" i="1">
                <a:solidFill>
                  <a:srgbClr val="0000FF"/>
                </a:solidFill>
              </a:rPr>
              <a:t>p</a:t>
            </a:r>
            <a:r>
              <a:rPr lang="en-US" altLang="en-US"/>
              <a:t> </a:t>
            </a:r>
            <a:r>
              <a:rPr lang="en-US" altLang="en-US" b="1">
                <a:latin typeface="Arial" charset="0"/>
                <a:sym typeface="Symbol" pitchFamily="18" charset="2"/>
              </a:rPr>
              <a:t></a:t>
            </a:r>
            <a:r>
              <a:rPr lang="en-US" altLang="en-US"/>
              <a:t> </a:t>
            </a:r>
            <a:r>
              <a:rPr lang="en-US" altLang="en-US" b="1" i="1">
                <a:solidFill>
                  <a:srgbClr val="FF0000"/>
                </a:solidFill>
              </a:rPr>
              <a:t>q</a:t>
            </a:r>
            <a:r>
              <a:rPr lang="en-US" altLang="en-US"/>
              <a:t> and </a:t>
            </a:r>
            <a:r>
              <a:rPr lang="en-US" altLang="en-US" b="1" i="1">
                <a:solidFill>
                  <a:srgbClr val="FF0000"/>
                </a:solidFill>
              </a:rPr>
              <a:t>q</a:t>
            </a:r>
            <a:r>
              <a:rPr lang="en-US" altLang="en-US"/>
              <a:t> </a:t>
            </a:r>
            <a:r>
              <a:rPr lang="en-US" altLang="en-US" b="1">
                <a:latin typeface="Arial" charset="0"/>
                <a:sym typeface="Symbol" pitchFamily="18" charset="2"/>
              </a:rPr>
              <a:t></a:t>
            </a:r>
            <a:r>
              <a:rPr lang="en-US" altLang="en-US"/>
              <a:t> </a:t>
            </a:r>
            <a:r>
              <a:rPr lang="en-US" altLang="en-US" b="1" i="1">
                <a:solidFill>
                  <a:srgbClr val="008000"/>
                </a:solidFill>
              </a:rPr>
              <a:t>r</a:t>
            </a:r>
            <a:r>
              <a:rPr lang="en-US" altLang="en-US"/>
              <a:t>.</a:t>
            </a:r>
          </a:p>
        </p:txBody>
      </p:sp>
      <p:sp>
        <p:nvSpPr>
          <p:cNvPr id="59402" name="Rectangle 10"/>
          <p:cNvSpPr>
            <a:spLocks noChangeArrowheads="1"/>
          </p:cNvSpPr>
          <p:nvPr/>
        </p:nvSpPr>
        <p:spPr bwMode="auto">
          <a:xfrm>
            <a:off x="762000" y="4238625"/>
            <a:ext cx="7924800" cy="15525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a:t>Since </a:t>
            </a:r>
            <a:r>
              <a:rPr lang="en-US" altLang="en-US" b="1" i="1">
                <a:solidFill>
                  <a:srgbClr val="FF0000"/>
                </a:solidFill>
              </a:rPr>
              <a:t>q</a:t>
            </a:r>
            <a:r>
              <a:rPr lang="en-US" altLang="en-US"/>
              <a:t> is the conclusion of the first conditional and the hypothesis of the second conditional, you can conclude that </a:t>
            </a:r>
            <a:r>
              <a:rPr lang="en-US" altLang="en-US" b="1" i="1">
                <a:solidFill>
                  <a:srgbClr val="0000FF"/>
                </a:solidFill>
              </a:rPr>
              <a:t>p</a:t>
            </a:r>
            <a:r>
              <a:rPr lang="en-US" altLang="en-US"/>
              <a:t> </a:t>
            </a:r>
            <a:r>
              <a:rPr lang="en-US" altLang="en-US" b="1">
                <a:latin typeface="Arial" charset="0"/>
                <a:sym typeface="Symbol" pitchFamily="18" charset="2"/>
              </a:rPr>
              <a:t></a:t>
            </a:r>
            <a:r>
              <a:rPr lang="en-US" altLang="en-US"/>
              <a:t> </a:t>
            </a:r>
            <a:r>
              <a:rPr lang="en-US" altLang="en-US" b="1" i="1">
                <a:solidFill>
                  <a:srgbClr val="008000"/>
                </a:solidFill>
              </a:rPr>
              <a:t>r</a:t>
            </a:r>
            <a:r>
              <a:rPr lang="en-US" altLang="en-US"/>
              <a:t>. The conjecture is valid by Law of Syllogism.</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9" presetClass="entr" presetSubtype="0" fill="hold" grpId="0" nodeType="afterEffect">
                                  <p:stCondLst>
                                    <p:cond delay="0"/>
                                  </p:stCondLst>
                                  <p:childTnLst>
                                    <p:set>
                                      <p:cBhvr>
                                        <p:cTn id="6" dur="1" fill="hold">
                                          <p:stCondLst>
                                            <p:cond delay="0"/>
                                          </p:stCondLst>
                                        </p:cTn>
                                        <p:tgtEl>
                                          <p:spTgt spid="59397"/>
                                        </p:tgtEl>
                                        <p:attrNameLst>
                                          <p:attrName>style.visibility</p:attrName>
                                        </p:attrNameLst>
                                      </p:cBhvr>
                                      <p:to>
                                        <p:strVal val="visible"/>
                                      </p:to>
                                    </p:set>
                                    <p:animEffect transition="in" filter="dissolve">
                                      <p:cBhvr>
                                        <p:cTn id="7" dur="500"/>
                                        <p:tgtEl>
                                          <p:spTgt spid="59397"/>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59398"/>
                                        </p:tgtEl>
                                        <p:attrNameLst>
                                          <p:attrName>style.visibility</p:attrName>
                                        </p:attrNameLst>
                                      </p:cBhvr>
                                      <p:to>
                                        <p:strVal val="visible"/>
                                      </p:to>
                                    </p:set>
                                    <p:animEffect transition="in" filter="dissolve">
                                      <p:cBhvr>
                                        <p:cTn id="12" dur="500"/>
                                        <p:tgtEl>
                                          <p:spTgt spid="59398"/>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59399"/>
                                        </p:tgtEl>
                                        <p:attrNameLst>
                                          <p:attrName>style.visibility</p:attrName>
                                        </p:attrNameLst>
                                      </p:cBhvr>
                                      <p:to>
                                        <p:strVal val="visible"/>
                                      </p:to>
                                    </p:set>
                                    <p:animEffect transition="in" filter="dissolve">
                                      <p:cBhvr>
                                        <p:cTn id="17" dur="500"/>
                                        <p:tgtEl>
                                          <p:spTgt spid="59399"/>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59400"/>
                                        </p:tgtEl>
                                        <p:attrNameLst>
                                          <p:attrName>style.visibility</p:attrName>
                                        </p:attrNameLst>
                                      </p:cBhvr>
                                      <p:to>
                                        <p:strVal val="visible"/>
                                      </p:to>
                                    </p:set>
                                    <p:animEffect transition="in" filter="dissolve">
                                      <p:cBhvr>
                                        <p:cTn id="22" dur="500"/>
                                        <p:tgtEl>
                                          <p:spTgt spid="59400"/>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9" presetClass="entr" presetSubtype="0" fill="hold" grpId="0" nodeType="clickEffect">
                                  <p:stCondLst>
                                    <p:cond delay="0"/>
                                  </p:stCondLst>
                                  <p:childTnLst>
                                    <p:set>
                                      <p:cBhvr>
                                        <p:cTn id="26" dur="1" fill="hold">
                                          <p:stCondLst>
                                            <p:cond delay="0"/>
                                          </p:stCondLst>
                                        </p:cTn>
                                        <p:tgtEl>
                                          <p:spTgt spid="59401"/>
                                        </p:tgtEl>
                                        <p:attrNameLst>
                                          <p:attrName>style.visibility</p:attrName>
                                        </p:attrNameLst>
                                      </p:cBhvr>
                                      <p:to>
                                        <p:strVal val="visible"/>
                                      </p:to>
                                    </p:set>
                                    <p:animEffect transition="in" filter="dissolve">
                                      <p:cBhvr>
                                        <p:cTn id="27" dur="500"/>
                                        <p:tgtEl>
                                          <p:spTgt spid="59401"/>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9" presetClass="entr" presetSubtype="0" fill="hold" grpId="0" nodeType="clickEffect">
                                  <p:stCondLst>
                                    <p:cond delay="0"/>
                                  </p:stCondLst>
                                  <p:childTnLst>
                                    <p:set>
                                      <p:cBhvr>
                                        <p:cTn id="31" dur="1" fill="hold">
                                          <p:stCondLst>
                                            <p:cond delay="0"/>
                                          </p:stCondLst>
                                        </p:cTn>
                                        <p:tgtEl>
                                          <p:spTgt spid="59402"/>
                                        </p:tgtEl>
                                        <p:attrNameLst>
                                          <p:attrName>style.visibility</p:attrName>
                                        </p:attrNameLst>
                                      </p:cBhvr>
                                      <p:to>
                                        <p:strVal val="visible"/>
                                      </p:to>
                                    </p:set>
                                    <p:animEffect transition="in" filter="dissolve">
                                      <p:cBhvr>
                                        <p:cTn id="32" dur="500"/>
                                        <p:tgtEl>
                                          <p:spTgt spid="5940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9397" grpId="0"/>
      <p:bldP spid="59398" grpId="0"/>
      <p:bldP spid="59399" grpId="0"/>
      <p:bldP spid="59400" grpId="0"/>
      <p:bldP spid="59401" grpId="0"/>
      <p:bldP spid="59402"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ext Box 2"/>
          <p:cNvSpPr txBox="1">
            <a:spLocks noChangeArrowheads="1"/>
          </p:cNvSpPr>
          <p:nvPr/>
        </p:nvSpPr>
        <p:spPr bwMode="auto">
          <a:xfrm>
            <a:off x="304800" y="1828800"/>
            <a:ext cx="8237538"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a:spcBef>
                <a:spcPct val="50000"/>
              </a:spcBef>
            </a:pPr>
            <a:r>
              <a:rPr lang="en-US" altLang="en-US" b="1"/>
              <a:t>Determine if the conjecture is valid by the Law of Syllogism.</a:t>
            </a:r>
            <a:endParaRPr lang="en-US" altLang="en-US">
              <a:latin typeface="Times" pitchFamily="18" charset="0"/>
            </a:endParaRPr>
          </a:p>
        </p:txBody>
      </p:sp>
      <p:sp>
        <p:nvSpPr>
          <p:cNvPr id="20483" name="Text Box 3"/>
          <p:cNvSpPr txBox="1">
            <a:spLocks noChangeArrowheads="1"/>
          </p:cNvSpPr>
          <p:nvPr/>
        </p:nvSpPr>
        <p:spPr bwMode="auto">
          <a:xfrm>
            <a:off x="0" y="838200"/>
            <a:ext cx="9144000" cy="822325"/>
          </a:xfrm>
          <a:prstGeom prst="rect">
            <a:avLst/>
          </a:prstGeom>
          <a:noFill/>
          <a:ln>
            <a:noFill/>
          </a:ln>
          <a:effectLst/>
          <a:extLst>
            <a:ext uri="{909E8E84-426E-40DD-AFC4-6F175D3DCCD1}">
              <a14:hiddenFill xmlns:a14="http://schemas.microsoft.com/office/drawing/2010/main">
                <a:gradFill rotWithShape="0">
                  <a:gsLst>
                    <a:gs pos="0">
                      <a:schemeClr val="accent2"/>
                    </a:gs>
                    <a:gs pos="100000">
                      <a:schemeClr val="accent1"/>
                    </a:gs>
                  </a:gsLst>
                  <a:path path="rect">
                    <a:fillToRect r="100000" b="100000"/>
                  </a:path>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algn="ctr">
              <a:spcBef>
                <a:spcPct val="50000"/>
              </a:spcBef>
            </a:pPr>
            <a:r>
              <a:rPr lang="en-US" altLang="en-US">
                <a:solidFill>
                  <a:srgbClr val="006699"/>
                </a:solidFill>
                <a:latin typeface="Arial Black" pitchFamily="34" charset="0"/>
              </a:rPr>
              <a:t>Example 3B: Verifying Conjectures by Using the Law of Syllogism</a:t>
            </a:r>
            <a:endParaRPr lang="en-US" altLang="en-US" sz="2600">
              <a:solidFill>
                <a:schemeClr val="accent2"/>
              </a:solidFill>
              <a:latin typeface="Arial MT Bl" charset="0"/>
            </a:endParaRPr>
          </a:p>
        </p:txBody>
      </p:sp>
      <p:sp>
        <p:nvSpPr>
          <p:cNvPr id="20484" name="Text Box 4"/>
          <p:cNvSpPr txBox="1">
            <a:spLocks noChangeArrowheads="1"/>
          </p:cNvSpPr>
          <p:nvPr/>
        </p:nvSpPr>
        <p:spPr bwMode="auto">
          <a:xfrm>
            <a:off x="304800" y="2654300"/>
            <a:ext cx="8534400" cy="17351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spcBef>
                <a:spcPct val="50000"/>
              </a:spcBef>
            </a:pPr>
            <a:r>
              <a:rPr lang="en-US" altLang="en-US" b="1"/>
              <a:t>Given: If a number is divisible by 2, then it is even. If a number is even, then it is an integer.</a:t>
            </a:r>
          </a:p>
          <a:p>
            <a:pPr eaLnBrk="1" hangingPunct="1">
              <a:spcBef>
                <a:spcPct val="50000"/>
              </a:spcBef>
            </a:pPr>
            <a:r>
              <a:rPr lang="en-US" altLang="en-US" b="1"/>
              <a:t>Conjecture: If a number is an integer, then it is divisible by 2.</a:t>
            </a:r>
            <a:endParaRPr lang="en-US" altLang="en-US"/>
          </a:p>
        </p:txBody>
      </p:sp>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ChangeArrowheads="1"/>
          </p:cNvSpPr>
          <p:nvPr/>
        </p:nvSpPr>
        <p:spPr bwMode="auto">
          <a:xfrm>
            <a:off x="228600" y="838200"/>
            <a:ext cx="8686800" cy="5562600"/>
          </a:xfrm>
          <a:prstGeom prst="rect">
            <a:avLst/>
          </a:prstGeom>
          <a:noFill/>
          <a:ln w="28575">
            <a:solidFill>
              <a:srgbClr val="DBDBDB"/>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eaLnBrk="0" hangingPunct="0">
              <a:tabLst>
                <a:tab pos="463550" algn="l"/>
              </a:tabLst>
              <a:defRPr sz="2400">
                <a:solidFill>
                  <a:schemeClr val="tx1"/>
                </a:solidFill>
                <a:latin typeface="Verdana" pitchFamily="34" charset="0"/>
              </a:defRPr>
            </a:lvl1pPr>
            <a:lvl2pPr marL="742950" indent="-285750" eaLnBrk="0" hangingPunct="0">
              <a:tabLst>
                <a:tab pos="463550" algn="l"/>
              </a:tabLst>
              <a:defRPr sz="2400">
                <a:solidFill>
                  <a:schemeClr val="tx1"/>
                </a:solidFill>
                <a:latin typeface="Verdana" pitchFamily="34" charset="0"/>
              </a:defRPr>
            </a:lvl2pPr>
            <a:lvl3pPr marL="1143000" indent="-228600" eaLnBrk="0" hangingPunct="0">
              <a:tabLst>
                <a:tab pos="463550" algn="l"/>
              </a:tabLst>
              <a:defRPr sz="2400">
                <a:solidFill>
                  <a:schemeClr val="tx1"/>
                </a:solidFill>
                <a:latin typeface="Verdana" pitchFamily="34" charset="0"/>
              </a:defRPr>
            </a:lvl3pPr>
            <a:lvl4pPr marL="1600200" indent="-228600" eaLnBrk="0" hangingPunct="0">
              <a:tabLst>
                <a:tab pos="463550" algn="l"/>
              </a:tabLst>
              <a:defRPr sz="2400">
                <a:solidFill>
                  <a:schemeClr val="tx1"/>
                </a:solidFill>
                <a:latin typeface="Verdana" pitchFamily="34" charset="0"/>
              </a:defRPr>
            </a:lvl4pPr>
            <a:lvl5pPr marL="2057400" indent="-228600" eaLnBrk="0" hangingPunct="0">
              <a:tabLst>
                <a:tab pos="463550" algn="l"/>
              </a:tabLst>
              <a:defRPr sz="2400">
                <a:solidFill>
                  <a:schemeClr val="tx1"/>
                </a:solidFill>
                <a:latin typeface="Verdana" pitchFamily="34" charset="0"/>
              </a:defRPr>
            </a:lvl5pPr>
            <a:lvl6pPr marL="2514600" indent="-228600" eaLnBrk="0" fontAlgn="base" hangingPunct="0">
              <a:spcBef>
                <a:spcPct val="0"/>
              </a:spcBef>
              <a:spcAft>
                <a:spcPct val="0"/>
              </a:spcAft>
              <a:tabLst>
                <a:tab pos="463550" algn="l"/>
              </a:tabLst>
              <a:defRPr sz="2400">
                <a:solidFill>
                  <a:schemeClr val="tx1"/>
                </a:solidFill>
                <a:latin typeface="Verdana" pitchFamily="34" charset="0"/>
              </a:defRPr>
            </a:lvl6pPr>
            <a:lvl7pPr marL="2971800" indent="-228600" eaLnBrk="0" fontAlgn="base" hangingPunct="0">
              <a:spcBef>
                <a:spcPct val="0"/>
              </a:spcBef>
              <a:spcAft>
                <a:spcPct val="0"/>
              </a:spcAft>
              <a:tabLst>
                <a:tab pos="463550" algn="l"/>
              </a:tabLst>
              <a:defRPr sz="2400">
                <a:solidFill>
                  <a:schemeClr val="tx1"/>
                </a:solidFill>
                <a:latin typeface="Verdana" pitchFamily="34" charset="0"/>
              </a:defRPr>
            </a:lvl7pPr>
            <a:lvl8pPr marL="3429000" indent="-228600" eaLnBrk="0" fontAlgn="base" hangingPunct="0">
              <a:spcBef>
                <a:spcPct val="0"/>
              </a:spcBef>
              <a:spcAft>
                <a:spcPct val="0"/>
              </a:spcAft>
              <a:tabLst>
                <a:tab pos="463550" algn="l"/>
              </a:tabLst>
              <a:defRPr sz="2400">
                <a:solidFill>
                  <a:schemeClr val="tx1"/>
                </a:solidFill>
                <a:latin typeface="Verdana" pitchFamily="34" charset="0"/>
              </a:defRPr>
            </a:lvl8pPr>
            <a:lvl9pPr marL="3886200" indent="-228600" eaLnBrk="0" fontAlgn="base" hangingPunct="0">
              <a:spcBef>
                <a:spcPct val="0"/>
              </a:spcBef>
              <a:spcAft>
                <a:spcPct val="0"/>
              </a:spcAft>
              <a:tabLst>
                <a:tab pos="463550" algn="l"/>
              </a:tabLst>
              <a:defRPr sz="2400">
                <a:solidFill>
                  <a:schemeClr val="tx1"/>
                </a:solidFill>
                <a:latin typeface="Verdana" pitchFamily="34" charset="0"/>
              </a:defRPr>
            </a:lvl9pPr>
          </a:lstStyle>
          <a:p>
            <a:pPr eaLnBrk="1" hangingPunct="1"/>
            <a:r>
              <a:rPr lang="en-US" altLang="en-US" sz="2800" b="1" dirty="0">
                <a:solidFill>
                  <a:srgbClr val="3333CC"/>
                </a:solidFill>
              </a:rPr>
              <a:t>Warm Up</a:t>
            </a:r>
            <a:endParaRPr lang="en-US" altLang="en-US" sz="2800" dirty="0"/>
          </a:p>
          <a:p>
            <a:pPr eaLnBrk="1" hangingPunct="1"/>
            <a:r>
              <a:rPr lang="en-US" altLang="en-US" b="1" dirty="0"/>
              <a:t>Identify the hypothesis and conclusion of each conditional.</a:t>
            </a:r>
          </a:p>
          <a:p>
            <a:pPr eaLnBrk="1" hangingPunct="1"/>
            <a:endParaRPr lang="en-US" altLang="en-US" dirty="0"/>
          </a:p>
          <a:p>
            <a:pPr eaLnBrk="1" hangingPunct="1"/>
            <a:r>
              <a:rPr lang="en-US" altLang="en-US" b="1" dirty="0">
                <a:sym typeface="Symbol" pitchFamily="18" charset="2"/>
              </a:rPr>
              <a:t>1.</a:t>
            </a:r>
            <a:r>
              <a:rPr lang="en-US" altLang="en-US" dirty="0">
                <a:sym typeface="Symbol" pitchFamily="18" charset="2"/>
              </a:rPr>
              <a:t> A mapping that is a reflection is a type of 	transformation.</a:t>
            </a:r>
            <a:r>
              <a:rPr lang="en-US" altLang="en-US" sz="2800" dirty="0">
                <a:solidFill>
                  <a:srgbClr val="FF0000"/>
                </a:solidFill>
              </a:rPr>
              <a:t>	</a:t>
            </a:r>
          </a:p>
          <a:p>
            <a:pPr eaLnBrk="1" hangingPunct="1"/>
            <a:endParaRPr lang="en-US" altLang="en-US" sz="2800" dirty="0">
              <a:solidFill>
                <a:srgbClr val="FF0000"/>
              </a:solidFill>
            </a:endParaRPr>
          </a:p>
          <a:p>
            <a:pPr eaLnBrk="1" hangingPunct="1"/>
            <a:r>
              <a:rPr lang="en-US" altLang="en-US" b="1" dirty="0">
                <a:sym typeface="Symbol" pitchFamily="18" charset="2"/>
              </a:rPr>
              <a:t>2.</a:t>
            </a:r>
            <a:r>
              <a:rPr lang="en-US" altLang="en-US" dirty="0">
                <a:sym typeface="Symbol" pitchFamily="18" charset="2"/>
              </a:rPr>
              <a:t> The quotient of two negative numbers is positive.</a:t>
            </a:r>
          </a:p>
          <a:p>
            <a:pPr eaLnBrk="1" hangingPunct="1"/>
            <a:endParaRPr lang="en-US" altLang="en-US" dirty="0">
              <a:sym typeface="Symbol" pitchFamily="18" charset="2"/>
            </a:endParaRPr>
          </a:p>
          <a:p>
            <a:pPr eaLnBrk="1" hangingPunct="1"/>
            <a:endParaRPr lang="en-US" altLang="en-US" dirty="0">
              <a:sym typeface="Symbol" pitchFamily="18" charset="2"/>
            </a:endParaRPr>
          </a:p>
          <a:p>
            <a:pPr eaLnBrk="1" hangingPunct="1"/>
            <a:r>
              <a:rPr lang="en-US" altLang="en-US" b="1" dirty="0">
                <a:sym typeface="Symbol" pitchFamily="18" charset="2"/>
              </a:rPr>
              <a:t>3. </a:t>
            </a:r>
            <a:r>
              <a:rPr lang="en-US" altLang="en-US" dirty="0">
                <a:sym typeface="Symbol" pitchFamily="18" charset="2"/>
              </a:rPr>
              <a:t>Determine if the conditional “If x is a number 	then |</a:t>
            </a:r>
            <a:r>
              <a:rPr lang="en-US" altLang="en-US" i="1" dirty="0">
                <a:sym typeface="Symbol" pitchFamily="18" charset="2"/>
              </a:rPr>
              <a:t>x</a:t>
            </a:r>
            <a:r>
              <a:rPr lang="en-US" altLang="en-US" dirty="0">
                <a:sym typeface="Symbol" pitchFamily="18" charset="2"/>
              </a:rPr>
              <a:t>| &gt; 0” is true. If false, give a 	counterexample.</a:t>
            </a:r>
          </a:p>
          <a:p>
            <a:pPr eaLnBrk="1" hangingPunct="1"/>
            <a:endParaRPr lang="en-US" altLang="en-US" dirty="0">
              <a:sym typeface="Symbol" pitchFamily="18" charset="2"/>
            </a:endParaRPr>
          </a:p>
          <a:p>
            <a:pPr eaLnBrk="1" hangingPunct="1"/>
            <a:r>
              <a:rPr lang="en-US" altLang="en-US" dirty="0">
                <a:solidFill>
                  <a:srgbClr val="FF0000"/>
                </a:solidFill>
              </a:rPr>
              <a:t>	</a:t>
            </a:r>
          </a:p>
        </p:txBody>
      </p:sp>
      <p:sp>
        <p:nvSpPr>
          <p:cNvPr id="30723" name="Text Box 3"/>
          <p:cNvSpPr txBox="1">
            <a:spLocks noChangeArrowheads="1"/>
          </p:cNvSpPr>
          <p:nvPr/>
        </p:nvSpPr>
        <p:spPr bwMode="auto">
          <a:xfrm>
            <a:off x="3200400" y="2819400"/>
            <a:ext cx="5943600" cy="822325"/>
          </a:xfrm>
          <a:prstGeom prst="rect">
            <a:avLst/>
          </a:prstGeom>
          <a:noFill/>
          <a:ln>
            <a:noFill/>
          </a:ln>
          <a:effectLst/>
          <a:extLst>
            <a:ext uri="{909E8E84-426E-40DD-AFC4-6F175D3DCCD1}">
              <a14:hiddenFill xmlns:a14="http://schemas.microsoft.com/office/drawing/2010/main">
                <a:gradFill rotWithShape="0">
                  <a:gsLst>
                    <a:gs pos="0">
                      <a:schemeClr val="accent2"/>
                    </a:gs>
                    <a:gs pos="100000">
                      <a:schemeClr val="accent1"/>
                    </a:gs>
                  </a:gsLst>
                  <a:path path="rect">
                    <a:fillToRect r="100000" b="100000"/>
                  </a:path>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r>
              <a:rPr lang="en-US" altLang="en-US">
                <a:solidFill>
                  <a:srgbClr val="FF3300"/>
                </a:solidFill>
                <a:sym typeface="Symbol" pitchFamily="18" charset="2"/>
              </a:rPr>
              <a:t>H: A mapping is a reflection.</a:t>
            </a:r>
          </a:p>
          <a:p>
            <a:r>
              <a:rPr lang="en-US" altLang="en-US">
                <a:solidFill>
                  <a:srgbClr val="FF3300"/>
                </a:solidFill>
                <a:sym typeface="Symbol" pitchFamily="18" charset="2"/>
              </a:rPr>
              <a:t>C: The mapping is a transformation.</a:t>
            </a:r>
            <a:endParaRPr lang="en-US" altLang="en-US">
              <a:sym typeface="Symbol" pitchFamily="18" charset="2"/>
            </a:endParaRPr>
          </a:p>
        </p:txBody>
      </p:sp>
      <p:sp>
        <p:nvSpPr>
          <p:cNvPr id="30726" name="Text Box 6"/>
          <p:cNvSpPr txBox="1">
            <a:spLocks noChangeArrowheads="1"/>
          </p:cNvSpPr>
          <p:nvPr/>
        </p:nvSpPr>
        <p:spPr bwMode="auto">
          <a:xfrm>
            <a:off x="3200400" y="3978275"/>
            <a:ext cx="5181600" cy="822325"/>
          </a:xfrm>
          <a:prstGeom prst="rect">
            <a:avLst/>
          </a:prstGeom>
          <a:noFill/>
          <a:ln>
            <a:noFill/>
          </a:ln>
          <a:effectLst/>
          <a:extLst>
            <a:ext uri="{909E8E84-426E-40DD-AFC4-6F175D3DCCD1}">
              <a14:hiddenFill xmlns:a14="http://schemas.microsoft.com/office/drawing/2010/main">
                <a:gradFill rotWithShape="0">
                  <a:gsLst>
                    <a:gs pos="0">
                      <a:schemeClr val="accent2"/>
                    </a:gs>
                    <a:gs pos="100000">
                      <a:schemeClr val="accent1"/>
                    </a:gs>
                  </a:gsLst>
                  <a:path path="rect">
                    <a:fillToRect r="100000" b="100000"/>
                  </a:path>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r>
              <a:rPr lang="en-US" altLang="en-US">
                <a:solidFill>
                  <a:srgbClr val="FF3300"/>
                </a:solidFill>
                <a:sym typeface="Symbol" pitchFamily="18" charset="2"/>
              </a:rPr>
              <a:t>H: Two numbers are negative.</a:t>
            </a:r>
          </a:p>
          <a:p>
            <a:r>
              <a:rPr lang="en-US" altLang="en-US">
                <a:solidFill>
                  <a:srgbClr val="FF3300"/>
                </a:solidFill>
                <a:sym typeface="Symbol" pitchFamily="18" charset="2"/>
              </a:rPr>
              <a:t>C: The quotient is positive.</a:t>
            </a:r>
            <a:endParaRPr lang="en-US" altLang="en-US">
              <a:sym typeface="Symbol" pitchFamily="18" charset="2"/>
            </a:endParaRPr>
          </a:p>
        </p:txBody>
      </p:sp>
      <p:sp>
        <p:nvSpPr>
          <p:cNvPr id="30727" name="Text Box 7"/>
          <p:cNvSpPr txBox="1">
            <a:spLocks noChangeArrowheads="1"/>
          </p:cNvSpPr>
          <p:nvPr/>
        </p:nvSpPr>
        <p:spPr bwMode="auto">
          <a:xfrm>
            <a:off x="3352800" y="5438775"/>
            <a:ext cx="1555750" cy="457200"/>
          </a:xfrm>
          <a:prstGeom prst="rect">
            <a:avLst/>
          </a:prstGeom>
          <a:noFill/>
          <a:ln>
            <a:noFill/>
          </a:ln>
          <a:effectLst/>
          <a:extLst>
            <a:ext uri="{909E8E84-426E-40DD-AFC4-6F175D3DCCD1}">
              <a14:hiddenFill xmlns:a14="http://schemas.microsoft.com/office/drawing/2010/main">
                <a:gradFill rotWithShape="0">
                  <a:gsLst>
                    <a:gs pos="0">
                      <a:schemeClr val="accent2"/>
                    </a:gs>
                    <a:gs pos="100000">
                      <a:schemeClr val="accent1"/>
                    </a:gs>
                  </a:gsLst>
                  <a:path path="rect">
                    <a:fillToRect r="100000" b="100000"/>
                  </a:path>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algn="ctr">
              <a:spcBef>
                <a:spcPct val="50000"/>
              </a:spcBef>
            </a:pPr>
            <a:r>
              <a:rPr lang="en-US" altLang="en-US">
                <a:solidFill>
                  <a:srgbClr val="FF3300"/>
                </a:solidFill>
                <a:sym typeface="Symbol" pitchFamily="18" charset="2"/>
              </a:rPr>
              <a:t>F; </a:t>
            </a:r>
            <a:r>
              <a:rPr lang="en-US" altLang="en-US" i="1">
                <a:solidFill>
                  <a:srgbClr val="FF3300"/>
                </a:solidFill>
                <a:sym typeface="Symbol" pitchFamily="18" charset="2"/>
              </a:rPr>
              <a:t>x</a:t>
            </a:r>
            <a:r>
              <a:rPr lang="en-US" altLang="en-US">
                <a:solidFill>
                  <a:srgbClr val="FF3300"/>
                </a:solidFill>
                <a:sym typeface="Symbol" pitchFamily="18" charset="2"/>
              </a:rPr>
              <a:t> = 0.</a:t>
            </a:r>
            <a:endParaRPr lang="en-US" altLang="en-US">
              <a:sym typeface="Symbol" pitchFamily="18" charset="2"/>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30723"/>
                                        </p:tgtEl>
                                        <p:attrNameLst>
                                          <p:attrName>style.visibility</p:attrName>
                                        </p:attrNameLst>
                                      </p:cBhvr>
                                      <p:to>
                                        <p:strVal val="visible"/>
                                      </p:to>
                                    </p:set>
                                    <p:animEffect transition="in" filter="wipe(up)">
                                      <p:cBhvr>
                                        <p:cTn id="7" dur="500"/>
                                        <p:tgtEl>
                                          <p:spTgt spid="30723"/>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1" fill="hold" grpId="0" nodeType="clickEffect">
                                  <p:stCondLst>
                                    <p:cond delay="0"/>
                                  </p:stCondLst>
                                  <p:childTnLst>
                                    <p:set>
                                      <p:cBhvr>
                                        <p:cTn id="11" dur="1" fill="hold">
                                          <p:stCondLst>
                                            <p:cond delay="0"/>
                                          </p:stCondLst>
                                        </p:cTn>
                                        <p:tgtEl>
                                          <p:spTgt spid="30726"/>
                                        </p:tgtEl>
                                        <p:attrNameLst>
                                          <p:attrName>style.visibility</p:attrName>
                                        </p:attrNameLst>
                                      </p:cBhvr>
                                      <p:to>
                                        <p:strVal val="visible"/>
                                      </p:to>
                                    </p:set>
                                    <p:animEffect transition="in" filter="wipe(up)">
                                      <p:cBhvr>
                                        <p:cTn id="12" dur="500"/>
                                        <p:tgtEl>
                                          <p:spTgt spid="30726"/>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1" fill="hold" grpId="0" nodeType="clickEffect">
                                  <p:stCondLst>
                                    <p:cond delay="0"/>
                                  </p:stCondLst>
                                  <p:childTnLst>
                                    <p:set>
                                      <p:cBhvr>
                                        <p:cTn id="16" dur="1" fill="hold">
                                          <p:stCondLst>
                                            <p:cond delay="0"/>
                                          </p:stCondLst>
                                        </p:cTn>
                                        <p:tgtEl>
                                          <p:spTgt spid="30727"/>
                                        </p:tgtEl>
                                        <p:attrNameLst>
                                          <p:attrName>style.visibility</p:attrName>
                                        </p:attrNameLst>
                                      </p:cBhvr>
                                      <p:to>
                                        <p:strVal val="visible"/>
                                      </p:to>
                                    </p:set>
                                    <p:animEffect transition="in" filter="wipe(up)">
                                      <p:cBhvr>
                                        <p:cTn id="17" dur="500"/>
                                        <p:tgtEl>
                                          <p:spTgt spid="3072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23" grpId="0" autoUpdateAnimBg="0"/>
      <p:bldP spid="30726" grpId="0" autoUpdateAnimBg="0"/>
      <p:bldP spid="30727" grpId="0" autoUpdateAnimBg="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ext Box 3"/>
          <p:cNvSpPr txBox="1">
            <a:spLocks noChangeArrowheads="1"/>
          </p:cNvSpPr>
          <p:nvPr/>
        </p:nvSpPr>
        <p:spPr bwMode="auto">
          <a:xfrm>
            <a:off x="0" y="838200"/>
            <a:ext cx="9144000" cy="822325"/>
          </a:xfrm>
          <a:prstGeom prst="rect">
            <a:avLst/>
          </a:prstGeom>
          <a:noFill/>
          <a:ln>
            <a:noFill/>
          </a:ln>
          <a:effectLst/>
          <a:extLst>
            <a:ext uri="{909E8E84-426E-40DD-AFC4-6F175D3DCCD1}">
              <a14:hiddenFill xmlns:a14="http://schemas.microsoft.com/office/drawing/2010/main">
                <a:gradFill rotWithShape="0">
                  <a:gsLst>
                    <a:gs pos="0">
                      <a:schemeClr val="accent2"/>
                    </a:gs>
                    <a:gs pos="100000">
                      <a:schemeClr val="accent1"/>
                    </a:gs>
                  </a:gsLst>
                  <a:path path="rect">
                    <a:fillToRect r="100000" b="100000"/>
                  </a:path>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algn="ctr">
              <a:spcBef>
                <a:spcPct val="50000"/>
              </a:spcBef>
            </a:pPr>
            <a:r>
              <a:rPr lang="en-US" altLang="en-US">
                <a:solidFill>
                  <a:srgbClr val="006699"/>
                </a:solidFill>
                <a:latin typeface="Arial Black" pitchFamily="34" charset="0"/>
              </a:rPr>
              <a:t>Example 3B: Verifying Conjectures by Using the Law of Syllogism Continued</a:t>
            </a:r>
            <a:endParaRPr lang="en-US" altLang="en-US" sz="2600">
              <a:solidFill>
                <a:schemeClr val="accent2"/>
              </a:solidFill>
              <a:latin typeface="Arial MT Bl" charset="0"/>
            </a:endParaRPr>
          </a:p>
        </p:txBody>
      </p:sp>
      <p:sp>
        <p:nvSpPr>
          <p:cNvPr id="60422" name="Rectangle 6"/>
          <p:cNvSpPr>
            <a:spLocks noChangeArrowheads="1"/>
          </p:cNvSpPr>
          <p:nvPr/>
        </p:nvSpPr>
        <p:spPr bwMode="auto">
          <a:xfrm>
            <a:off x="347663" y="1752600"/>
            <a:ext cx="6223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a:t>Let </a:t>
            </a:r>
            <a:r>
              <a:rPr lang="en-US" altLang="en-US" b="1" i="1">
                <a:solidFill>
                  <a:srgbClr val="0000FF"/>
                </a:solidFill>
              </a:rPr>
              <a:t>x</a:t>
            </a:r>
            <a:r>
              <a:rPr lang="en-US" altLang="en-US"/>
              <a:t>, </a:t>
            </a:r>
            <a:r>
              <a:rPr lang="en-US" altLang="en-US" b="1" i="1">
                <a:solidFill>
                  <a:srgbClr val="FF0000"/>
                </a:solidFill>
              </a:rPr>
              <a:t>y</a:t>
            </a:r>
            <a:r>
              <a:rPr lang="en-US" altLang="en-US"/>
              <a:t>, and </a:t>
            </a:r>
            <a:r>
              <a:rPr lang="en-US" altLang="en-US" b="1" i="1">
                <a:solidFill>
                  <a:srgbClr val="008000"/>
                </a:solidFill>
              </a:rPr>
              <a:t>z</a:t>
            </a:r>
            <a:r>
              <a:rPr lang="en-US" altLang="en-US"/>
              <a:t> represent the following.</a:t>
            </a:r>
          </a:p>
        </p:txBody>
      </p:sp>
      <p:sp>
        <p:nvSpPr>
          <p:cNvPr id="60423" name="Rectangle 7"/>
          <p:cNvSpPr>
            <a:spLocks noChangeArrowheads="1"/>
          </p:cNvSpPr>
          <p:nvPr/>
        </p:nvSpPr>
        <p:spPr bwMode="auto">
          <a:xfrm>
            <a:off x="336550" y="2362200"/>
            <a:ext cx="51498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b="1" i="1">
                <a:solidFill>
                  <a:srgbClr val="0000FF"/>
                </a:solidFill>
              </a:rPr>
              <a:t>x</a:t>
            </a:r>
            <a:r>
              <a:rPr lang="en-US" altLang="en-US" b="1">
                <a:solidFill>
                  <a:srgbClr val="0000FF"/>
                </a:solidFill>
              </a:rPr>
              <a:t>: A number is divisible by 2.</a:t>
            </a:r>
          </a:p>
        </p:txBody>
      </p:sp>
      <p:sp>
        <p:nvSpPr>
          <p:cNvPr id="60424" name="Rectangle 8"/>
          <p:cNvSpPr>
            <a:spLocks noChangeArrowheads="1"/>
          </p:cNvSpPr>
          <p:nvPr/>
        </p:nvSpPr>
        <p:spPr bwMode="auto">
          <a:xfrm>
            <a:off x="327025" y="2895600"/>
            <a:ext cx="37020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b="1" i="1">
                <a:solidFill>
                  <a:srgbClr val="FF0000"/>
                </a:solidFill>
              </a:rPr>
              <a:t>y</a:t>
            </a:r>
            <a:r>
              <a:rPr lang="en-US" altLang="en-US" b="1">
                <a:solidFill>
                  <a:srgbClr val="FF0000"/>
                </a:solidFill>
              </a:rPr>
              <a:t>: A number is even.</a:t>
            </a:r>
          </a:p>
        </p:txBody>
      </p:sp>
      <p:sp>
        <p:nvSpPr>
          <p:cNvPr id="60425" name="Rectangle 9"/>
          <p:cNvSpPr>
            <a:spLocks noChangeArrowheads="1"/>
          </p:cNvSpPr>
          <p:nvPr/>
        </p:nvSpPr>
        <p:spPr bwMode="auto">
          <a:xfrm>
            <a:off x="333375" y="3429000"/>
            <a:ext cx="46196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b="1" i="1">
                <a:solidFill>
                  <a:srgbClr val="008000"/>
                </a:solidFill>
              </a:rPr>
              <a:t>z</a:t>
            </a:r>
            <a:r>
              <a:rPr lang="en-US" altLang="en-US" b="1">
                <a:solidFill>
                  <a:srgbClr val="008000"/>
                </a:solidFill>
              </a:rPr>
              <a:t>: A number is an integer.</a:t>
            </a:r>
          </a:p>
        </p:txBody>
      </p:sp>
      <p:sp>
        <p:nvSpPr>
          <p:cNvPr id="60426" name="Rectangle 10"/>
          <p:cNvSpPr>
            <a:spLocks noChangeArrowheads="1"/>
          </p:cNvSpPr>
          <p:nvPr/>
        </p:nvSpPr>
        <p:spPr bwMode="auto">
          <a:xfrm>
            <a:off x="-152400" y="3994150"/>
            <a:ext cx="8686800" cy="11874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342900" indent="-342900" eaLnBrk="0" hangingPunct="0">
              <a:defRPr sz="2400">
                <a:solidFill>
                  <a:schemeClr val="tx1"/>
                </a:solidFill>
                <a:latin typeface="Verdana" pitchFamily="34" charset="0"/>
              </a:defRPr>
            </a:lvl1pPr>
            <a:lvl2pPr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lvl="1" eaLnBrk="1" hangingPunct="1">
              <a:spcBef>
                <a:spcPct val="50000"/>
              </a:spcBef>
              <a:spcAft>
                <a:spcPts val="300"/>
              </a:spcAft>
            </a:pPr>
            <a:r>
              <a:rPr lang="en-US" altLang="en-US"/>
              <a:t>You are given that </a:t>
            </a:r>
            <a:r>
              <a:rPr lang="en-US" altLang="en-US" b="1" i="1">
                <a:solidFill>
                  <a:srgbClr val="0000FF"/>
                </a:solidFill>
              </a:rPr>
              <a:t>x</a:t>
            </a:r>
            <a:r>
              <a:rPr lang="en-US" altLang="en-US"/>
              <a:t> </a:t>
            </a:r>
            <a:r>
              <a:rPr lang="en-US" altLang="en-US" b="1">
                <a:latin typeface="Arial" charset="0"/>
                <a:sym typeface="Symbol" pitchFamily="18" charset="2"/>
              </a:rPr>
              <a:t></a:t>
            </a:r>
            <a:r>
              <a:rPr lang="en-US" altLang="en-US"/>
              <a:t> </a:t>
            </a:r>
            <a:r>
              <a:rPr lang="en-US" altLang="en-US" b="1" i="1">
                <a:solidFill>
                  <a:srgbClr val="FF0000"/>
                </a:solidFill>
              </a:rPr>
              <a:t>y</a:t>
            </a:r>
            <a:r>
              <a:rPr lang="en-US" altLang="en-US"/>
              <a:t> and </a:t>
            </a:r>
            <a:r>
              <a:rPr lang="en-US" altLang="en-US" b="1" i="1">
                <a:solidFill>
                  <a:srgbClr val="FF0000"/>
                </a:solidFill>
              </a:rPr>
              <a:t>y</a:t>
            </a:r>
            <a:r>
              <a:rPr lang="en-US" altLang="en-US"/>
              <a:t> </a:t>
            </a:r>
            <a:r>
              <a:rPr lang="en-US" altLang="en-US" b="1">
                <a:latin typeface="Arial" charset="0"/>
                <a:sym typeface="Symbol" pitchFamily="18" charset="2"/>
              </a:rPr>
              <a:t></a:t>
            </a:r>
            <a:r>
              <a:rPr lang="en-US" altLang="en-US"/>
              <a:t> </a:t>
            </a:r>
            <a:r>
              <a:rPr lang="en-US" altLang="en-US" b="1" i="1">
                <a:solidFill>
                  <a:srgbClr val="008000"/>
                </a:solidFill>
              </a:rPr>
              <a:t>z</a:t>
            </a:r>
            <a:r>
              <a:rPr lang="en-US" altLang="en-US"/>
              <a:t>. The Law of Syllogism cannot be used to deduce that </a:t>
            </a:r>
            <a:r>
              <a:rPr lang="en-US" altLang="en-US" b="1" i="1">
                <a:solidFill>
                  <a:srgbClr val="008000"/>
                </a:solidFill>
              </a:rPr>
              <a:t>z</a:t>
            </a:r>
            <a:r>
              <a:rPr lang="en-US" altLang="en-US"/>
              <a:t> </a:t>
            </a:r>
            <a:r>
              <a:rPr lang="en-US" altLang="en-US" b="1">
                <a:latin typeface="Arial" charset="0"/>
                <a:sym typeface="Symbol" pitchFamily="18" charset="2"/>
              </a:rPr>
              <a:t></a:t>
            </a:r>
            <a:r>
              <a:rPr lang="en-US" altLang="en-US"/>
              <a:t> </a:t>
            </a:r>
            <a:r>
              <a:rPr lang="en-US" altLang="en-US" b="1" i="1">
                <a:solidFill>
                  <a:srgbClr val="0000FF"/>
                </a:solidFill>
              </a:rPr>
              <a:t>x</a:t>
            </a:r>
            <a:r>
              <a:rPr lang="en-US" altLang="en-US"/>
              <a:t>. The conclusion is not valid.</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9" presetClass="entr" presetSubtype="0" fill="hold" grpId="0" nodeType="afterEffect">
                                  <p:stCondLst>
                                    <p:cond delay="0"/>
                                  </p:stCondLst>
                                  <p:childTnLst>
                                    <p:set>
                                      <p:cBhvr>
                                        <p:cTn id="6" dur="1" fill="hold">
                                          <p:stCondLst>
                                            <p:cond delay="0"/>
                                          </p:stCondLst>
                                        </p:cTn>
                                        <p:tgtEl>
                                          <p:spTgt spid="60422"/>
                                        </p:tgtEl>
                                        <p:attrNameLst>
                                          <p:attrName>style.visibility</p:attrName>
                                        </p:attrNameLst>
                                      </p:cBhvr>
                                      <p:to>
                                        <p:strVal val="visible"/>
                                      </p:to>
                                    </p:set>
                                    <p:animEffect transition="in" filter="dissolve">
                                      <p:cBhvr>
                                        <p:cTn id="7" dur="500"/>
                                        <p:tgtEl>
                                          <p:spTgt spid="6042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60423"/>
                                        </p:tgtEl>
                                        <p:attrNameLst>
                                          <p:attrName>style.visibility</p:attrName>
                                        </p:attrNameLst>
                                      </p:cBhvr>
                                      <p:to>
                                        <p:strVal val="visible"/>
                                      </p:to>
                                    </p:set>
                                    <p:animEffect transition="in" filter="dissolve">
                                      <p:cBhvr>
                                        <p:cTn id="12" dur="500"/>
                                        <p:tgtEl>
                                          <p:spTgt spid="60423"/>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60424"/>
                                        </p:tgtEl>
                                        <p:attrNameLst>
                                          <p:attrName>style.visibility</p:attrName>
                                        </p:attrNameLst>
                                      </p:cBhvr>
                                      <p:to>
                                        <p:strVal val="visible"/>
                                      </p:to>
                                    </p:set>
                                    <p:animEffect transition="in" filter="dissolve">
                                      <p:cBhvr>
                                        <p:cTn id="17" dur="500"/>
                                        <p:tgtEl>
                                          <p:spTgt spid="60424"/>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60425"/>
                                        </p:tgtEl>
                                        <p:attrNameLst>
                                          <p:attrName>style.visibility</p:attrName>
                                        </p:attrNameLst>
                                      </p:cBhvr>
                                      <p:to>
                                        <p:strVal val="visible"/>
                                      </p:to>
                                    </p:set>
                                    <p:animEffect transition="in" filter="dissolve">
                                      <p:cBhvr>
                                        <p:cTn id="22" dur="500"/>
                                        <p:tgtEl>
                                          <p:spTgt spid="60425"/>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9" presetClass="entr" presetSubtype="0" fill="hold" nodeType="clickEffect">
                                  <p:stCondLst>
                                    <p:cond delay="0"/>
                                  </p:stCondLst>
                                  <p:childTnLst>
                                    <p:set>
                                      <p:cBhvr>
                                        <p:cTn id="26" dur="1" fill="hold">
                                          <p:stCondLst>
                                            <p:cond delay="0"/>
                                          </p:stCondLst>
                                        </p:cTn>
                                        <p:tgtEl>
                                          <p:spTgt spid="60426">
                                            <p:txEl>
                                              <p:pRg st="0" end="0"/>
                                            </p:txEl>
                                          </p:spTgt>
                                        </p:tgtEl>
                                        <p:attrNameLst>
                                          <p:attrName>style.visibility</p:attrName>
                                        </p:attrNameLst>
                                      </p:cBhvr>
                                      <p:to>
                                        <p:strVal val="visible"/>
                                      </p:to>
                                    </p:set>
                                    <p:animEffect transition="in" filter="dissolve">
                                      <p:cBhvr>
                                        <p:cTn id="27" dur="500"/>
                                        <p:tgtEl>
                                          <p:spTgt spid="60426">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0422" grpId="0"/>
      <p:bldP spid="60423" grpId="0"/>
      <p:bldP spid="60424" grpId="0"/>
      <p:bldP spid="60425"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ext Box 2"/>
          <p:cNvSpPr txBox="1">
            <a:spLocks noChangeArrowheads="1"/>
          </p:cNvSpPr>
          <p:nvPr/>
        </p:nvSpPr>
        <p:spPr bwMode="auto">
          <a:xfrm>
            <a:off x="0" y="838200"/>
            <a:ext cx="9144000" cy="457200"/>
          </a:xfrm>
          <a:prstGeom prst="rect">
            <a:avLst/>
          </a:prstGeom>
          <a:noFill/>
          <a:ln>
            <a:noFill/>
          </a:ln>
          <a:effectLst/>
          <a:extLst>
            <a:ext uri="{909E8E84-426E-40DD-AFC4-6F175D3DCCD1}">
              <a14:hiddenFill xmlns:a14="http://schemas.microsoft.com/office/drawing/2010/main">
                <a:gradFill rotWithShape="0">
                  <a:gsLst>
                    <a:gs pos="0">
                      <a:schemeClr val="accent2"/>
                    </a:gs>
                    <a:gs pos="100000">
                      <a:schemeClr val="accent1"/>
                    </a:gs>
                  </a:gsLst>
                  <a:path path="rect">
                    <a:fillToRect r="100000" b="100000"/>
                  </a:path>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algn="ctr">
              <a:spcBef>
                <a:spcPct val="50000"/>
              </a:spcBef>
            </a:pPr>
            <a:r>
              <a:rPr lang="en-US" altLang="en-US">
                <a:solidFill>
                  <a:srgbClr val="FF0000"/>
                </a:solidFill>
                <a:latin typeface="Arial Black" pitchFamily="34" charset="0"/>
              </a:rPr>
              <a:t>Check It Out!</a:t>
            </a:r>
            <a:r>
              <a:rPr lang="en-US" altLang="en-US">
                <a:solidFill>
                  <a:srgbClr val="006699"/>
                </a:solidFill>
                <a:latin typeface="Arial Black" pitchFamily="34" charset="0"/>
              </a:rPr>
              <a:t> Example 3 </a:t>
            </a:r>
            <a:endParaRPr lang="en-US" altLang="en-US" sz="2600">
              <a:solidFill>
                <a:schemeClr val="accent2"/>
              </a:solidFill>
              <a:latin typeface="Arial MT Bl" charset="0"/>
            </a:endParaRPr>
          </a:p>
        </p:txBody>
      </p:sp>
      <p:sp>
        <p:nvSpPr>
          <p:cNvPr id="22531" name="Text Box 3"/>
          <p:cNvSpPr txBox="1">
            <a:spLocks noChangeArrowheads="1"/>
          </p:cNvSpPr>
          <p:nvPr/>
        </p:nvSpPr>
        <p:spPr bwMode="auto">
          <a:xfrm>
            <a:off x="304800" y="1676400"/>
            <a:ext cx="8534400" cy="2647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spcBef>
                <a:spcPct val="50000"/>
              </a:spcBef>
            </a:pPr>
            <a:r>
              <a:rPr lang="en-US" altLang="en-US" b="1"/>
              <a:t>Determine if the conjecture is valid by the Law of Syllogism.</a:t>
            </a:r>
          </a:p>
          <a:p>
            <a:pPr eaLnBrk="1" hangingPunct="1">
              <a:spcBef>
                <a:spcPct val="50000"/>
              </a:spcBef>
            </a:pPr>
            <a:r>
              <a:rPr lang="en-US" altLang="en-US" b="1"/>
              <a:t>Given: If an animal is a mammal, then it has hair. If an animal is a dog, then it is a mammal.</a:t>
            </a:r>
          </a:p>
          <a:p>
            <a:pPr eaLnBrk="1" hangingPunct="1">
              <a:spcBef>
                <a:spcPct val="50000"/>
              </a:spcBef>
            </a:pPr>
            <a:r>
              <a:rPr lang="en-US" altLang="en-US" b="1"/>
              <a:t>Conjecture: If an animal is a dog, then it has hair. </a:t>
            </a:r>
          </a:p>
        </p:txBody>
      </p:sp>
    </p:spTree>
  </p:cSld>
  <p:clrMapOvr>
    <a:masterClrMapping/>
  </p:clrMapOvr>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1" name="Rectangle 3"/>
          <p:cNvSpPr>
            <a:spLocks noChangeArrowheads="1"/>
          </p:cNvSpPr>
          <p:nvPr/>
        </p:nvSpPr>
        <p:spPr bwMode="auto">
          <a:xfrm>
            <a:off x="347663" y="1752600"/>
            <a:ext cx="6223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a:t>Let </a:t>
            </a:r>
            <a:r>
              <a:rPr lang="en-US" altLang="en-US" b="1" i="1">
                <a:solidFill>
                  <a:srgbClr val="0000FF"/>
                </a:solidFill>
              </a:rPr>
              <a:t>x</a:t>
            </a:r>
            <a:r>
              <a:rPr lang="en-US" altLang="en-US"/>
              <a:t>, </a:t>
            </a:r>
            <a:r>
              <a:rPr lang="en-US" altLang="en-US" b="1" i="1">
                <a:solidFill>
                  <a:srgbClr val="FF0000"/>
                </a:solidFill>
              </a:rPr>
              <a:t>y</a:t>
            </a:r>
            <a:r>
              <a:rPr lang="en-US" altLang="en-US"/>
              <a:t>, and </a:t>
            </a:r>
            <a:r>
              <a:rPr lang="en-US" altLang="en-US" b="1" i="1">
                <a:solidFill>
                  <a:srgbClr val="008000"/>
                </a:solidFill>
              </a:rPr>
              <a:t>z</a:t>
            </a:r>
            <a:r>
              <a:rPr lang="en-US" altLang="en-US"/>
              <a:t> represent the following.</a:t>
            </a:r>
          </a:p>
        </p:txBody>
      </p:sp>
      <p:sp>
        <p:nvSpPr>
          <p:cNvPr id="63492" name="Rectangle 4"/>
          <p:cNvSpPr>
            <a:spLocks noChangeArrowheads="1"/>
          </p:cNvSpPr>
          <p:nvPr/>
        </p:nvSpPr>
        <p:spPr bwMode="auto">
          <a:xfrm>
            <a:off x="336550" y="2362200"/>
            <a:ext cx="4719638"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b="1" i="1">
                <a:solidFill>
                  <a:srgbClr val="0000FF"/>
                </a:solidFill>
              </a:rPr>
              <a:t>x</a:t>
            </a:r>
            <a:r>
              <a:rPr lang="en-US" altLang="en-US" b="1">
                <a:solidFill>
                  <a:srgbClr val="0000FF"/>
                </a:solidFill>
              </a:rPr>
              <a:t>: An animal is a mammal.</a:t>
            </a:r>
          </a:p>
        </p:txBody>
      </p:sp>
      <p:sp>
        <p:nvSpPr>
          <p:cNvPr id="63493" name="Rectangle 5"/>
          <p:cNvSpPr>
            <a:spLocks noChangeArrowheads="1"/>
          </p:cNvSpPr>
          <p:nvPr/>
        </p:nvSpPr>
        <p:spPr bwMode="auto">
          <a:xfrm>
            <a:off x="327025" y="2895600"/>
            <a:ext cx="39211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b="1" i="1">
                <a:solidFill>
                  <a:srgbClr val="FF0000"/>
                </a:solidFill>
              </a:rPr>
              <a:t>y</a:t>
            </a:r>
            <a:r>
              <a:rPr lang="en-US" altLang="en-US" b="1">
                <a:solidFill>
                  <a:srgbClr val="FF0000"/>
                </a:solidFill>
              </a:rPr>
              <a:t>: An animal has hair.</a:t>
            </a:r>
          </a:p>
        </p:txBody>
      </p:sp>
      <p:sp>
        <p:nvSpPr>
          <p:cNvPr id="63494" name="Rectangle 6"/>
          <p:cNvSpPr>
            <a:spLocks noChangeArrowheads="1"/>
          </p:cNvSpPr>
          <p:nvPr/>
        </p:nvSpPr>
        <p:spPr bwMode="auto">
          <a:xfrm>
            <a:off x="333375" y="3429000"/>
            <a:ext cx="3856038"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b="1" i="1">
                <a:solidFill>
                  <a:srgbClr val="008000"/>
                </a:solidFill>
              </a:rPr>
              <a:t>z</a:t>
            </a:r>
            <a:r>
              <a:rPr lang="en-US" altLang="en-US" b="1">
                <a:solidFill>
                  <a:srgbClr val="008000"/>
                </a:solidFill>
              </a:rPr>
              <a:t>: An animal is a dog.</a:t>
            </a:r>
          </a:p>
        </p:txBody>
      </p:sp>
      <p:sp>
        <p:nvSpPr>
          <p:cNvPr id="23558" name="Text Box 8"/>
          <p:cNvSpPr txBox="1">
            <a:spLocks noChangeArrowheads="1"/>
          </p:cNvSpPr>
          <p:nvPr/>
        </p:nvSpPr>
        <p:spPr bwMode="auto">
          <a:xfrm>
            <a:off x="0" y="838200"/>
            <a:ext cx="9144000" cy="457200"/>
          </a:xfrm>
          <a:prstGeom prst="rect">
            <a:avLst/>
          </a:prstGeom>
          <a:noFill/>
          <a:ln>
            <a:noFill/>
          </a:ln>
          <a:effectLst/>
          <a:extLst>
            <a:ext uri="{909E8E84-426E-40DD-AFC4-6F175D3DCCD1}">
              <a14:hiddenFill xmlns:a14="http://schemas.microsoft.com/office/drawing/2010/main">
                <a:gradFill rotWithShape="0">
                  <a:gsLst>
                    <a:gs pos="0">
                      <a:schemeClr val="accent2"/>
                    </a:gs>
                    <a:gs pos="100000">
                      <a:schemeClr val="accent1"/>
                    </a:gs>
                  </a:gsLst>
                  <a:path path="rect">
                    <a:fillToRect r="100000" b="100000"/>
                  </a:path>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algn="ctr">
              <a:spcBef>
                <a:spcPct val="50000"/>
              </a:spcBef>
            </a:pPr>
            <a:r>
              <a:rPr lang="en-US" altLang="en-US">
                <a:solidFill>
                  <a:srgbClr val="FF0000"/>
                </a:solidFill>
                <a:latin typeface="Arial Black" pitchFamily="34" charset="0"/>
              </a:rPr>
              <a:t>Check It Out!</a:t>
            </a:r>
            <a:r>
              <a:rPr lang="en-US" altLang="en-US">
                <a:solidFill>
                  <a:srgbClr val="006699"/>
                </a:solidFill>
                <a:latin typeface="Arial Black" pitchFamily="34" charset="0"/>
              </a:rPr>
              <a:t> Example 3 Continued </a:t>
            </a:r>
            <a:endParaRPr lang="en-US" altLang="en-US" sz="2600">
              <a:solidFill>
                <a:schemeClr val="accent2"/>
              </a:solidFill>
              <a:latin typeface="Arial MT Bl" charset="0"/>
            </a:endParaRPr>
          </a:p>
        </p:txBody>
      </p:sp>
      <p:sp>
        <p:nvSpPr>
          <p:cNvPr id="63497" name="Rectangle 9"/>
          <p:cNvSpPr>
            <a:spLocks noChangeArrowheads="1"/>
          </p:cNvSpPr>
          <p:nvPr/>
        </p:nvSpPr>
        <p:spPr bwMode="auto">
          <a:xfrm>
            <a:off x="152400" y="4103688"/>
            <a:ext cx="5954713"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marL="342900" indent="-342900" eaLnBrk="0" hangingPunct="0">
              <a:defRPr sz="2400">
                <a:solidFill>
                  <a:schemeClr val="tx1"/>
                </a:solidFill>
                <a:latin typeface="Verdana" pitchFamily="34" charset="0"/>
              </a:defRPr>
            </a:lvl1pPr>
            <a:lvl2pPr marL="11430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lvl="1" eaLnBrk="1" hangingPunct="1">
              <a:spcBef>
                <a:spcPts val="300"/>
              </a:spcBef>
              <a:spcAft>
                <a:spcPts val="300"/>
              </a:spcAft>
            </a:pPr>
            <a:r>
              <a:rPr lang="en-US" altLang="en-US"/>
              <a:t>You are given that </a:t>
            </a:r>
            <a:r>
              <a:rPr lang="en-US" altLang="en-US" b="1" i="1">
                <a:solidFill>
                  <a:srgbClr val="0000FF"/>
                </a:solidFill>
              </a:rPr>
              <a:t>x</a:t>
            </a:r>
            <a:r>
              <a:rPr lang="en-US" altLang="en-US"/>
              <a:t> </a:t>
            </a:r>
            <a:r>
              <a:rPr lang="en-US" altLang="en-US" b="1">
                <a:latin typeface="Arial" charset="0"/>
                <a:sym typeface="Symbol" pitchFamily="18" charset="2"/>
              </a:rPr>
              <a:t></a:t>
            </a:r>
            <a:r>
              <a:rPr lang="en-US" altLang="en-US"/>
              <a:t> </a:t>
            </a:r>
            <a:r>
              <a:rPr lang="en-US" altLang="en-US" b="1" i="1">
                <a:solidFill>
                  <a:srgbClr val="FF0000"/>
                </a:solidFill>
              </a:rPr>
              <a:t>y</a:t>
            </a:r>
            <a:r>
              <a:rPr lang="en-US" altLang="en-US"/>
              <a:t> and </a:t>
            </a:r>
            <a:r>
              <a:rPr lang="en-US" altLang="en-US" b="1" i="1">
                <a:solidFill>
                  <a:srgbClr val="008000"/>
                </a:solidFill>
              </a:rPr>
              <a:t>z</a:t>
            </a:r>
            <a:r>
              <a:rPr lang="en-US" altLang="en-US"/>
              <a:t> </a:t>
            </a:r>
            <a:r>
              <a:rPr lang="en-US" altLang="en-US" b="1">
                <a:latin typeface="Arial" charset="0"/>
                <a:sym typeface="Symbol" pitchFamily="18" charset="2"/>
              </a:rPr>
              <a:t></a:t>
            </a:r>
            <a:r>
              <a:rPr lang="en-US" altLang="en-US"/>
              <a:t> </a:t>
            </a:r>
            <a:r>
              <a:rPr lang="en-US" altLang="en-US" b="1" i="1">
                <a:solidFill>
                  <a:srgbClr val="0000FF"/>
                </a:solidFill>
              </a:rPr>
              <a:t>x</a:t>
            </a:r>
            <a:r>
              <a:rPr lang="en-US" altLang="en-US"/>
              <a:t>.</a:t>
            </a:r>
          </a:p>
        </p:txBody>
      </p:sp>
      <p:sp>
        <p:nvSpPr>
          <p:cNvPr id="63498" name="Rectangle 10"/>
          <p:cNvSpPr>
            <a:spLocks noChangeArrowheads="1"/>
          </p:cNvSpPr>
          <p:nvPr/>
        </p:nvSpPr>
        <p:spPr bwMode="auto">
          <a:xfrm>
            <a:off x="254000" y="4695825"/>
            <a:ext cx="8280400" cy="15525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a:t>Since </a:t>
            </a:r>
            <a:r>
              <a:rPr lang="en-US" altLang="en-US" b="1" i="1">
                <a:solidFill>
                  <a:srgbClr val="0000FF"/>
                </a:solidFill>
              </a:rPr>
              <a:t>x</a:t>
            </a:r>
            <a:r>
              <a:rPr lang="en-US" altLang="en-US"/>
              <a:t> is the conclusion of the second conditional and the hypothesis of the first conditional, you can conclude that </a:t>
            </a:r>
            <a:r>
              <a:rPr lang="en-US" altLang="en-US" b="1" i="1">
                <a:solidFill>
                  <a:srgbClr val="008000"/>
                </a:solidFill>
              </a:rPr>
              <a:t>z</a:t>
            </a:r>
            <a:r>
              <a:rPr lang="en-US" altLang="en-US"/>
              <a:t> </a:t>
            </a:r>
            <a:r>
              <a:rPr lang="en-US" altLang="en-US" b="1">
                <a:latin typeface="Arial" charset="0"/>
                <a:sym typeface="Symbol" pitchFamily="18" charset="2"/>
              </a:rPr>
              <a:t></a:t>
            </a:r>
            <a:r>
              <a:rPr lang="en-US" altLang="en-US"/>
              <a:t> </a:t>
            </a:r>
            <a:r>
              <a:rPr lang="en-US" altLang="en-US" b="1" i="1">
                <a:solidFill>
                  <a:srgbClr val="FF0000"/>
                </a:solidFill>
              </a:rPr>
              <a:t>y</a:t>
            </a:r>
            <a:r>
              <a:rPr lang="en-US" altLang="en-US"/>
              <a:t>. The conjecture is valid by Law of Syllogism.</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9" presetClass="entr" presetSubtype="0" fill="hold" grpId="0" nodeType="afterEffect">
                                  <p:stCondLst>
                                    <p:cond delay="0"/>
                                  </p:stCondLst>
                                  <p:childTnLst>
                                    <p:set>
                                      <p:cBhvr>
                                        <p:cTn id="6" dur="1" fill="hold">
                                          <p:stCondLst>
                                            <p:cond delay="0"/>
                                          </p:stCondLst>
                                        </p:cTn>
                                        <p:tgtEl>
                                          <p:spTgt spid="63491"/>
                                        </p:tgtEl>
                                        <p:attrNameLst>
                                          <p:attrName>style.visibility</p:attrName>
                                        </p:attrNameLst>
                                      </p:cBhvr>
                                      <p:to>
                                        <p:strVal val="visible"/>
                                      </p:to>
                                    </p:set>
                                    <p:animEffect transition="in" filter="dissolve">
                                      <p:cBhvr>
                                        <p:cTn id="7" dur="500"/>
                                        <p:tgtEl>
                                          <p:spTgt spid="63491"/>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63492"/>
                                        </p:tgtEl>
                                        <p:attrNameLst>
                                          <p:attrName>style.visibility</p:attrName>
                                        </p:attrNameLst>
                                      </p:cBhvr>
                                      <p:to>
                                        <p:strVal val="visible"/>
                                      </p:to>
                                    </p:set>
                                    <p:animEffect transition="in" filter="dissolve">
                                      <p:cBhvr>
                                        <p:cTn id="12" dur="500"/>
                                        <p:tgtEl>
                                          <p:spTgt spid="63492"/>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63493"/>
                                        </p:tgtEl>
                                        <p:attrNameLst>
                                          <p:attrName>style.visibility</p:attrName>
                                        </p:attrNameLst>
                                      </p:cBhvr>
                                      <p:to>
                                        <p:strVal val="visible"/>
                                      </p:to>
                                    </p:set>
                                    <p:animEffect transition="in" filter="dissolve">
                                      <p:cBhvr>
                                        <p:cTn id="17" dur="500"/>
                                        <p:tgtEl>
                                          <p:spTgt spid="63493"/>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63494"/>
                                        </p:tgtEl>
                                        <p:attrNameLst>
                                          <p:attrName>style.visibility</p:attrName>
                                        </p:attrNameLst>
                                      </p:cBhvr>
                                      <p:to>
                                        <p:strVal val="visible"/>
                                      </p:to>
                                    </p:set>
                                    <p:animEffect transition="in" filter="dissolve">
                                      <p:cBhvr>
                                        <p:cTn id="22" dur="500"/>
                                        <p:tgtEl>
                                          <p:spTgt spid="63494"/>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9" presetClass="entr" presetSubtype="0" fill="hold" grpId="0" nodeType="clickEffect">
                                  <p:stCondLst>
                                    <p:cond delay="0"/>
                                  </p:stCondLst>
                                  <p:childTnLst>
                                    <p:set>
                                      <p:cBhvr>
                                        <p:cTn id="26" dur="1" fill="hold">
                                          <p:stCondLst>
                                            <p:cond delay="0"/>
                                          </p:stCondLst>
                                        </p:cTn>
                                        <p:tgtEl>
                                          <p:spTgt spid="63497"/>
                                        </p:tgtEl>
                                        <p:attrNameLst>
                                          <p:attrName>style.visibility</p:attrName>
                                        </p:attrNameLst>
                                      </p:cBhvr>
                                      <p:to>
                                        <p:strVal val="visible"/>
                                      </p:to>
                                    </p:set>
                                    <p:animEffect transition="in" filter="dissolve">
                                      <p:cBhvr>
                                        <p:cTn id="27" dur="500"/>
                                        <p:tgtEl>
                                          <p:spTgt spid="63497"/>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9" presetClass="entr" presetSubtype="0" fill="hold" grpId="0" nodeType="clickEffect">
                                  <p:stCondLst>
                                    <p:cond delay="0"/>
                                  </p:stCondLst>
                                  <p:childTnLst>
                                    <p:set>
                                      <p:cBhvr>
                                        <p:cTn id="31" dur="1" fill="hold">
                                          <p:stCondLst>
                                            <p:cond delay="0"/>
                                          </p:stCondLst>
                                        </p:cTn>
                                        <p:tgtEl>
                                          <p:spTgt spid="63498"/>
                                        </p:tgtEl>
                                        <p:attrNameLst>
                                          <p:attrName>style.visibility</p:attrName>
                                        </p:attrNameLst>
                                      </p:cBhvr>
                                      <p:to>
                                        <p:strVal val="visible"/>
                                      </p:to>
                                    </p:set>
                                    <p:animEffect transition="in" filter="dissolve">
                                      <p:cBhvr>
                                        <p:cTn id="32" dur="500"/>
                                        <p:tgtEl>
                                          <p:spTgt spid="6349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3491" grpId="0"/>
      <p:bldP spid="63492" grpId="0"/>
      <p:bldP spid="63493" grpId="0"/>
      <p:bldP spid="63494" grpId="0"/>
      <p:bldP spid="63497" grpId="0"/>
      <p:bldP spid="63498"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ext Box 2"/>
          <p:cNvSpPr txBox="1">
            <a:spLocks noChangeArrowheads="1"/>
          </p:cNvSpPr>
          <p:nvPr/>
        </p:nvSpPr>
        <p:spPr bwMode="auto">
          <a:xfrm>
            <a:off x="152400" y="1828800"/>
            <a:ext cx="88392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a:spcBef>
                <a:spcPct val="50000"/>
              </a:spcBef>
            </a:pPr>
            <a:r>
              <a:rPr lang="en-US" altLang="en-US" b="1"/>
              <a:t>Draw a conclusion from the given information.</a:t>
            </a:r>
            <a:endParaRPr lang="en-US" altLang="en-US">
              <a:latin typeface="Times" pitchFamily="18" charset="0"/>
            </a:endParaRPr>
          </a:p>
        </p:txBody>
      </p:sp>
      <p:sp>
        <p:nvSpPr>
          <p:cNvPr id="24579" name="Text Box 3"/>
          <p:cNvSpPr txBox="1">
            <a:spLocks noChangeArrowheads="1"/>
          </p:cNvSpPr>
          <p:nvPr/>
        </p:nvSpPr>
        <p:spPr bwMode="auto">
          <a:xfrm>
            <a:off x="0" y="838200"/>
            <a:ext cx="9144000" cy="822325"/>
          </a:xfrm>
          <a:prstGeom prst="rect">
            <a:avLst/>
          </a:prstGeom>
          <a:noFill/>
          <a:ln>
            <a:noFill/>
          </a:ln>
          <a:effectLst/>
          <a:extLst>
            <a:ext uri="{909E8E84-426E-40DD-AFC4-6F175D3DCCD1}">
              <a14:hiddenFill xmlns:a14="http://schemas.microsoft.com/office/drawing/2010/main">
                <a:gradFill rotWithShape="0">
                  <a:gsLst>
                    <a:gs pos="0">
                      <a:schemeClr val="accent2"/>
                    </a:gs>
                    <a:gs pos="100000">
                      <a:schemeClr val="accent1"/>
                    </a:gs>
                  </a:gsLst>
                  <a:path path="rect">
                    <a:fillToRect r="100000" b="100000"/>
                  </a:path>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algn="ctr">
              <a:spcBef>
                <a:spcPct val="50000"/>
              </a:spcBef>
            </a:pPr>
            <a:r>
              <a:rPr lang="en-US" altLang="en-US">
                <a:solidFill>
                  <a:srgbClr val="006699"/>
                </a:solidFill>
                <a:latin typeface="Arial Black" pitchFamily="34" charset="0"/>
              </a:rPr>
              <a:t>Example 4: Applying the Laws of Deductive Reasoning</a:t>
            </a:r>
            <a:endParaRPr lang="en-US" altLang="en-US" sz="2600">
              <a:solidFill>
                <a:schemeClr val="accent2"/>
              </a:solidFill>
              <a:latin typeface="Arial MT Bl" charset="0"/>
            </a:endParaRPr>
          </a:p>
        </p:txBody>
      </p:sp>
      <p:sp>
        <p:nvSpPr>
          <p:cNvPr id="24580" name="Text Box 4"/>
          <p:cNvSpPr txBox="1">
            <a:spLocks noChangeArrowheads="1"/>
          </p:cNvSpPr>
          <p:nvPr/>
        </p:nvSpPr>
        <p:spPr bwMode="auto">
          <a:xfrm>
            <a:off x="152400" y="2378075"/>
            <a:ext cx="8534400"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463550" indent="-463550"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spcBef>
                <a:spcPct val="50000"/>
              </a:spcBef>
            </a:pPr>
            <a:r>
              <a:rPr lang="en-US" altLang="en-US" b="1"/>
              <a:t>A. Given: If 2</a:t>
            </a:r>
            <a:r>
              <a:rPr lang="en-US" altLang="en-US" b="1" i="1"/>
              <a:t>y</a:t>
            </a:r>
            <a:r>
              <a:rPr lang="en-US" altLang="en-US" b="1"/>
              <a:t> = 4, then </a:t>
            </a:r>
            <a:r>
              <a:rPr lang="en-US" altLang="en-US" b="1" i="1"/>
              <a:t>z</a:t>
            </a:r>
            <a:r>
              <a:rPr lang="en-US" altLang="en-US" b="1"/>
              <a:t> = –1. If </a:t>
            </a:r>
            <a:r>
              <a:rPr lang="en-US" altLang="en-US" b="1" i="1"/>
              <a:t>x</a:t>
            </a:r>
            <a:r>
              <a:rPr lang="en-US" altLang="en-US" b="1"/>
              <a:t> + 3 = 12, then 2</a:t>
            </a:r>
            <a:r>
              <a:rPr lang="en-US" altLang="en-US" b="1" i="1"/>
              <a:t>y</a:t>
            </a:r>
            <a:r>
              <a:rPr lang="en-US" altLang="en-US" b="1"/>
              <a:t> = 4. </a:t>
            </a:r>
            <a:r>
              <a:rPr lang="en-US" altLang="en-US" b="1" i="1"/>
              <a:t>x</a:t>
            </a:r>
            <a:r>
              <a:rPr lang="en-US" altLang="en-US" b="1"/>
              <a:t> + 3 = 12</a:t>
            </a:r>
          </a:p>
        </p:txBody>
      </p:sp>
      <p:sp>
        <p:nvSpPr>
          <p:cNvPr id="45062" name="Rectangle 6"/>
          <p:cNvSpPr>
            <a:spLocks noChangeArrowheads="1"/>
          </p:cNvSpPr>
          <p:nvPr/>
        </p:nvSpPr>
        <p:spPr bwMode="auto">
          <a:xfrm>
            <a:off x="609600" y="3276600"/>
            <a:ext cx="3205163"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a:t>Conclusion: </a:t>
            </a:r>
            <a:r>
              <a:rPr lang="en-US" altLang="en-US" i="1"/>
              <a:t>z</a:t>
            </a:r>
            <a:r>
              <a:rPr lang="en-US" altLang="en-US"/>
              <a:t> = –1.</a:t>
            </a:r>
          </a:p>
        </p:txBody>
      </p:sp>
      <p:sp>
        <p:nvSpPr>
          <p:cNvPr id="24582" name="Text Box 7"/>
          <p:cNvSpPr txBox="1">
            <a:spLocks noChangeArrowheads="1"/>
          </p:cNvSpPr>
          <p:nvPr/>
        </p:nvSpPr>
        <p:spPr bwMode="auto">
          <a:xfrm>
            <a:off x="152400" y="3933825"/>
            <a:ext cx="8991600" cy="15525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463550" indent="-463550"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spcBef>
                <a:spcPct val="50000"/>
              </a:spcBef>
            </a:pPr>
            <a:r>
              <a:rPr lang="en-US" altLang="en-US" b="1"/>
              <a:t>B. If the sum of the measures of two angles is 180°, then the angles are supplementary. If two angles are supplementary, they are not angles of a triangle. m</a:t>
            </a:r>
            <a:r>
              <a:rPr lang="en-US" altLang="en-US" b="1">
                <a:sym typeface="Symbol" pitchFamily="18" charset="2"/>
              </a:rPr>
              <a:t></a:t>
            </a:r>
            <a:r>
              <a:rPr lang="en-US" altLang="en-US" b="1" i="1">
                <a:sym typeface="Symbol" pitchFamily="18" charset="2"/>
              </a:rPr>
              <a:t>A</a:t>
            </a:r>
            <a:r>
              <a:rPr lang="en-US" altLang="en-US" b="1"/>
              <a:t>= 135°, and m</a:t>
            </a:r>
            <a:r>
              <a:rPr lang="en-US" altLang="en-US" b="1">
                <a:sym typeface="Symbol" pitchFamily="18" charset="2"/>
              </a:rPr>
              <a:t></a:t>
            </a:r>
            <a:r>
              <a:rPr lang="en-US" altLang="en-US" b="1" i="1"/>
              <a:t>B</a:t>
            </a:r>
            <a:r>
              <a:rPr lang="en-US" altLang="en-US" b="1"/>
              <a:t>= 45°.</a:t>
            </a:r>
          </a:p>
        </p:txBody>
      </p:sp>
      <p:sp>
        <p:nvSpPr>
          <p:cNvPr id="45064" name="Text Box 8"/>
          <p:cNvSpPr txBox="1">
            <a:spLocks noChangeArrowheads="1"/>
          </p:cNvSpPr>
          <p:nvPr/>
        </p:nvSpPr>
        <p:spPr bwMode="auto">
          <a:xfrm>
            <a:off x="609600" y="5638800"/>
            <a:ext cx="8382000" cy="457200"/>
          </a:xfrm>
          <a:prstGeom prst="rect">
            <a:avLst/>
          </a:prstGeom>
          <a:noFill/>
          <a:ln>
            <a:noFill/>
          </a:ln>
          <a:effectLst/>
          <a:extLst>
            <a:ext uri="{909E8E84-426E-40DD-AFC4-6F175D3DCCD1}">
              <a14:hiddenFill xmlns:a14="http://schemas.microsoft.com/office/drawing/2010/main">
                <a:gradFill rotWithShape="0">
                  <a:gsLst>
                    <a:gs pos="0">
                      <a:schemeClr val="accent2"/>
                    </a:gs>
                    <a:gs pos="100000">
                      <a:schemeClr val="accent1"/>
                    </a:gs>
                  </a:gsLst>
                  <a:path path="rect">
                    <a:fillToRect r="100000" b="100000"/>
                  </a:path>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a:spcBef>
                <a:spcPct val="50000"/>
              </a:spcBef>
            </a:pPr>
            <a:r>
              <a:rPr lang="en-US" altLang="en-US"/>
              <a:t>Conclusion: </a:t>
            </a:r>
            <a:r>
              <a:rPr lang="en-US" altLang="en-US" b="1">
                <a:sym typeface="Symbol" pitchFamily="18" charset="2"/>
              </a:rPr>
              <a:t></a:t>
            </a:r>
            <a:r>
              <a:rPr lang="en-US" altLang="en-US" i="1"/>
              <a:t>A</a:t>
            </a:r>
            <a:r>
              <a:rPr lang="en-US" altLang="en-US"/>
              <a:t> and </a:t>
            </a:r>
            <a:r>
              <a:rPr lang="en-US" altLang="en-US" b="1">
                <a:sym typeface="Symbol" pitchFamily="18" charset="2"/>
              </a:rPr>
              <a:t></a:t>
            </a:r>
            <a:r>
              <a:rPr lang="en-US" altLang="en-US" i="1"/>
              <a:t>B</a:t>
            </a:r>
            <a:r>
              <a:rPr lang="en-US" altLang="en-US"/>
              <a:t> are not angles of a triangle.</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45062"/>
                                        </p:tgtEl>
                                        <p:attrNameLst>
                                          <p:attrName>style.visibility</p:attrName>
                                        </p:attrNameLst>
                                      </p:cBhvr>
                                      <p:to>
                                        <p:strVal val="visible"/>
                                      </p:to>
                                    </p:set>
                                    <p:animEffect transition="in" filter="dissolve">
                                      <p:cBhvr>
                                        <p:cTn id="7" dur="500"/>
                                        <p:tgtEl>
                                          <p:spTgt spid="4506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45064"/>
                                        </p:tgtEl>
                                        <p:attrNameLst>
                                          <p:attrName>style.visibility</p:attrName>
                                        </p:attrNameLst>
                                      </p:cBhvr>
                                      <p:to>
                                        <p:strVal val="visible"/>
                                      </p:to>
                                    </p:set>
                                    <p:animEffect transition="in" filter="dissolve">
                                      <p:cBhvr>
                                        <p:cTn id="12" dur="500"/>
                                        <p:tgtEl>
                                          <p:spTgt spid="4506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5062" grpId="0"/>
      <p:bldP spid="45064"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ext Box 2"/>
          <p:cNvSpPr txBox="1">
            <a:spLocks noChangeArrowheads="1"/>
          </p:cNvSpPr>
          <p:nvPr/>
        </p:nvSpPr>
        <p:spPr bwMode="auto">
          <a:xfrm>
            <a:off x="0" y="838200"/>
            <a:ext cx="9144000" cy="457200"/>
          </a:xfrm>
          <a:prstGeom prst="rect">
            <a:avLst/>
          </a:prstGeom>
          <a:noFill/>
          <a:ln>
            <a:noFill/>
          </a:ln>
          <a:effectLst/>
          <a:extLst>
            <a:ext uri="{909E8E84-426E-40DD-AFC4-6F175D3DCCD1}">
              <a14:hiddenFill xmlns:a14="http://schemas.microsoft.com/office/drawing/2010/main">
                <a:gradFill rotWithShape="0">
                  <a:gsLst>
                    <a:gs pos="0">
                      <a:schemeClr val="accent2"/>
                    </a:gs>
                    <a:gs pos="100000">
                      <a:schemeClr val="accent1"/>
                    </a:gs>
                  </a:gsLst>
                  <a:path path="rect">
                    <a:fillToRect r="100000" b="100000"/>
                  </a:path>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algn="ctr">
              <a:spcBef>
                <a:spcPct val="50000"/>
              </a:spcBef>
            </a:pPr>
            <a:r>
              <a:rPr lang="en-US" altLang="en-US">
                <a:solidFill>
                  <a:srgbClr val="FF0000"/>
                </a:solidFill>
                <a:latin typeface="Arial Black" pitchFamily="34" charset="0"/>
              </a:rPr>
              <a:t>Check It Out!</a:t>
            </a:r>
            <a:r>
              <a:rPr lang="en-US" altLang="en-US">
                <a:solidFill>
                  <a:srgbClr val="006699"/>
                </a:solidFill>
                <a:latin typeface="Arial Black" pitchFamily="34" charset="0"/>
              </a:rPr>
              <a:t> Example 4 </a:t>
            </a:r>
            <a:endParaRPr lang="en-US" altLang="en-US" sz="2600">
              <a:solidFill>
                <a:schemeClr val="accent2"/>
              </a:solidFill>
              <a:latin typeface="Arial MT Bl" charset="0"/>
            </a:endParaRPr>
          </a:p>
        </p:txBody>
      </p:sp>
      <p:sp>
        <p:nvSpPr>
          <p:cNvPr id="25603" name="Text Box 3"/>
          <p:cNvSpPr txBox="1">
            <a:spLocks noChangeArrowheads="1"/>
          </p:cNvSpPr>
          <p:nvPr/>
        </p:nvSpPr>
        <p:spPr bwMode="auto">
          <a:xfrm>
            <a:off x="304800" y="1676400"/>
            <a:ext cx="8534400" cy="22828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spcBef>
                <a:spcPct val="50000"/>
              </a:spcBef>
            </a:pPr>
            <a:r>
              <a:rPr lang="en-US" altLang="en-US" b="1"/>
              <a:t>Draw a conclusion from the given information.</a:t>
            </a:r>
          </a:p>
          <a:p>
            <a:pPr eaLnBrk="1" hangingPunct="1">
              <a:spcBef>
                <a:spcPct val="50000"/>
              </a:spcBef>
            </a:pPr>
            <a:r>
              <a:rPr lang="en-US" altLang="en-US" b="1"/>
              <a:t>Given: If a polygon is a triangle, then it has three sides.</a:t>
            </a:r>
          </a:p>
          <a:p>
            <a:pPr eaLnBrk="1" hangingPunct="1">
              <a:spcBef>
                <a:spcPct val="50000"/>
              </a:spcBef>
            </a:pPr>
            <a:r>
              <a:rPr lang="en-US" altLang="en-US" b="1"/>
              <a:t>If a polygon has three sides, then it is not a quadrilateral. Polygon </a:t>
            </a:r>
            <a:r>
              <a:rPr lang="en-US" altLang="en-US" b="1" i="1"/>
              <a:t>P</a:t>
            </a:r>
            <a:r>
              <a:rPr lang="en-US" altLang="en-US" b="1"/>
              <a:t> is a triangle.</a:t>
            </a:r>
          </a:p>
        </p:txBody>
      </p:sp>
      <p:sp>
        <p:nvSpPr>
          <p:cNvPr id="48132" name="Text Box 4"/>
          <p:cNvSpPr txBox="1">
            <a:spLocks noChangeArrowheads="1"/>
          </p:cNvSpPr>
          <p:nvPr/>
        </p:nvSpPr>
        <p:spPr bwMode="auto">
          <a:xfrm>
            <a:off x="304800" y="4071938"/>
            <a:ext cx="7239000" cy="457200"/>
          </a:xfrm>
          <a:prstGeom prst="rect">
            <a:avLst/>
          </a:prstGeom>
          <a:noFill/>
          <a:ln>
            <a:noFill/>
          </a:ln>
          <a:effectLst/>
          <a:extLst>
            <a:ext uri="{909E8E84-426E-40DD-AFC4-6F175D3DCCD1}">
              <a14:hiddenFill xmlns:a14="http://schemas.microsoft.com/office/drawing/2010/main">
                <a:gradFill rotWithShape="0">
                  <a:gsLst>
                    <a:gs pos="0">
                      <a:schemeClr val="accent2"/>
                    </a:gs>
                    <a:gs pos="100000">
                      <a:schemeClr val="accent1"/>
                    </a:gs>
                  </a:gsLst>
                  <a:path path="rect">
                    <a:fillToRect r="100000" b="100000"/>
                  </a:path>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a:spcBef>
                <a:spcPct val="50000"/>
              </a:spcBef>
            </a:pPr>
            <a:r>
              <a:rPr lang="en-US" altLang="en-US"/>
              <a:t>Conclusion: Polygon </a:t>
            </a:r>
            <a:r>
              <a:rPr lang="en-US" altLang="en-US" i="1"/>
              <a:t>P</a:t>
            </a:r>
            <a:r>
              <a:rPr lang="en-US" altLang="en-US"/>
              <a:t> is not a quadrilateral.</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48132"/>
                                        </p:tgtEl>
                                        <p:attrNameLst>
                                          <p:attrName>style.visibility</p:attrName>
                                        </p:attrNameLst>
                                      </p:cBhvr>
                                      <p:to>
                                        <p:strVal val="visible"/>
                                      </p:to>
                                    </p:set>
                                    <p:animEffect transition="in" filter="dissolve">
                                      <p:cBhvr>
                                        <p:cTn id="7" dur="500"/>
                                        <p:tgtEl>
                                          <p:spTgt spid="4813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8132" grpId="0" autoUpdateAnimBg="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ext Box 2"/>
          <p:cNvSpPr txBox="1">
            <a:spLocks noChangeArrowheads="1"/>
          </p:cNvSpPr>
          <p:nvPr/>
        </p:nvSpPr>
        <p:spPr bwMode="auto">
          <a:xfrm>
            <a:off x="0" y="838200"/>
            <a:ext cx="9144000" cy="457200"/>
          </a:xfrm>
          <a:prstGeom prst="rect">
            <a:avLst/>
          </a:prstGeom>
          <a:noFill/>
          <a:ln>
            <a:noFill/>
          </a:ln>
          <a:effectLst/>
          <a:extLst>
            <a:ext uri="{909E8E84-426E-40DD-AFC4-6F175D3DCCD1}">
              <a14:hiddenFill xmlns:a14="http://schemas.microsoft.com/office/drawing/2010/main">
                <a:gradFill rotWithShape="0">
                  <a:gsLst>
                    <a:gs pos="0">
                      <a:schemeClr val="accent2"/>
                    </a:gs>
                    <a:gs pos="100000">
                      <a:schemeClr val="accent1"/>
                    </a:gs>
                  </a:gsLst>
                  <a:path path="rect">
                    <a:fillToRect r="100000" b="100000"/>
                  </a:path>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algn="ctr">
              <a:spcBef>
                <a:spcPct val="50000"/>
              </a:spcBef>
            </a:pPr>
            <a:r>
              <a:rPr lang="en-US" altLang="en-US">
                <a:solidFill>
                  <a:srgbClr val="006699"/>
                </a:solidFill>
                <a:latin typeface="Arial Black" pitchFamily="34" charset="0"/>
              </a:rPr>
              <a:t>Lesson Quiz: Part I</a:t>
            </a:r>
          </a:p>
        </p:txBody>
      </p:sp>
      <p:sp>
        <p:nvSpPr>
          <p:cNvPr id="26627" name="Text Box 3"/>
          <p:cNvSpPr txBox="1">
            <a:spLocks noChangeArrowheads="1"/>
          </p:cNvSpPr>
          <p:nvPr/>
        </p:nvSpPr>
        <p:spPr bwMode="auto">
          <a:xfrm>
            <a:off x="152400" y="1522413"/>
            <a:ext cx="7924800" cy="3201987"/>
          </a:xfrm>
          <a:prstGeom prst="rect">
            <a:avLst/>
          </a:prstGeom>
          <a:noFill/>
          <a:ln>
            <a:noFill/>
          </a:ln>
          <a:effectLst/>
          <a:extLst>
            <a:ext uri="{909E8E84-426E-40DD-AFC4-6F175D3DCCD1}">
              <a14:hiddenFill xmlns:a14="http://schemas.microsoft.com/office/drawing/2010/main">
                <a:gradFill rotWithShape="0">
                  <a:gsLst>
                    <a:gs pos="0">
                      <a:schemeClr val="accent2"/>
                    </a:gs>
                    <a:gs pos="100000">
                      <a:schemeClr val="accent1"/>
                    </a:gs>
                  </a:gsLst>
                  <a:path path="rect">
                    <a:fillToRect r="100000" b="100000"/>
                  </a:path>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eaLnBrk="0" hangingPunct="0">
              <a:tabLst>
                <a:tab pos="398463" algn="l"/>
              </a:tabLst>
              <a:defRPr sz="2400">
                <a:solidFill>
                  <a:schemeClr val="tx1"/>
                </a:solidFill>
                <a:latin typeface="Verdana" pitchFamily="34" charset="0"/>
              </a:defRPr>
            </a:lvl1pPr>
            <a:lvl2pPr marL="742950" indent="-285750" eaLnBrk="0" hangingPunct="0">
              <a:tabLst>
                <a:tab pos="398463" algn="l"/>
              </a:tabLst>
              <a:defRPr sz="2400">
                <a:solidFill>
                  <a:schemeClr val="tx1"/>
                </a:solidFill>
                <a:latin typeface="Verdana" pitchFamily="34" charset="0"/>
              </a:defRPr>
            </a:lvl2pPr>
            <a:lvl3pPr marL="1143000" indent="-228600" eaLnBrk="0" hangingPunct="0">
              <a:tabLst>
                <a:tab pos="398463" algn="l"/>
              </a:tabLst>
              <a:defRPr sz="2400">
                <a:solidFill>
                  <a:schemeClr val="tx1"/>
                </a:solidFill>
                <a:latin typeface="Verdana" pitchFamily="34" charset="0"/>
              </a:defRPr>
            </a:lvl3pPr>
            <a:lvl4pPr marL="1600200" indent="-228600" eaLnBrk="0" hangingPunct="0">
              <a:tabLst>
                <a:tab pos="398463" algn="l"/>
              </a:tabLst>
              <a:defRPr sz="2400">
                <a:solidFill>
                  <a:schemeClr val="tx1"/>
                </a:solidFill>
                <a:latin typeface="Verdana" pitchFamily="34" charset="0"/>
              </a:defRPr>
            </a:lvl4pPr>
            <a:lvl5pPr marL="2057400" indent="-228600" eaLnBrk="0" hangingPunct="0">
              <a:tabLst>
                <a:tab pos="398463" algn="l"/>
              </a:tabLst>
              <a:defRPr sz="2400">
                <a:solidFill>
                  <a:schemeClr val="tx1"/>
                </a:solidFill>
                <a:latin typeface="Verdana" pitchFamily="34" charset="0"/>
              </a:defRPr>
            </a:lvl5pPr>
            <a:lvl6pPr marL="2514600" indent="-228600" eaLnBrk="0" fontAlgn="base" hangingPunct="0">
              <a:spcBef>
                <a:spcPct val="0"/>
              </a:spcBef>
              <a:spcAft>
                <a:spcPct val="0"/>
              </a:spcAft>
              <a:tabLst>
                <a:tab pos="398463" algn="l"/>
              </a:tabLst>
              <a:defRPr sz="2400">
                <a:solidFill>
                  <a:schemeClr val="tx1"/>
                </a:solidFill>
                <a:latin typeface="Verdana" pitchFamily="34" charset="0"/>
              </a:defRPr>
            </a:lvl6pPr>
            <a:lvl7pPr marL="2971800" indent="-228600" eaLnBrk="0" fontAlgn="base" hangingPunct="0">
              <a:spcBef>
                <a:spcPct val="0"/>
              </a:spcBef>
              <a:spcAft>
                <a:spcPct val="0"/>
              </a:spcAft>
              <a:tabLst>
                <a:tab pos="398463" algn="l"/>
              </a:tabLst>
              <a:defRPr sz="2400">
                <a:solidFill>
                  <a:schemeClr val="tx1"/>
                </a:solidFill>
                <a:latin typeface="Verdana" pitchFamily="34" charset="0"/>
              </a:defRPr>
            </a:lvl7pPr>
            <a:lvl8pPr marL="3429000" indent="-228600" eaLnBrk="0" fontAlgn="base" hangingPunct="0">
              <a:spcBef>
                <a:spcPct val="0"/>
              </a:spcBef>
              <a:spcAft>
                <a:spcPct val="0"/>
              </a:spcAft>
              <a:tabLst>
                <a:tab pos="398463" algn="l"/>
              </a:tabLst>
              <a:defRPr sz="2400">
                <a:solidFill>
                  <a:schemeClr val="tx1"/>
                </a:solidFill>
                <a:latin typeface="Verdana" pitchFamily="34" charset="0"/>
              </a:defRPr>
            </a:lvl8pPr>
            <a:lvl9pPr marL="3886200" indent="-228600" eaLnBrk="0" fontAlgn="base" hangingPunct="0">
              <a:spcBef>
                <a:spcPct val="0"/>
              </a:spcBef>
              <a:spcAft>
                <a:spcPct val="0"/>
              </a:spcAft>
              <a:tabLst>
                <a:tab pos="398463" algn="l"/>
              </a:tabLst>
              <a:defRPr sz="2400">
                <a:solidFill>
                  <a:schemeClr val="tx1"/>
                </a:solidFill>
                <a:latin typeface="Verdana" pitchFamily="34" charset="0"/>
              </a:defRPr>
            </a:lvl9pPr>
          </a:lstStyle>
          <a:p>
            <a:pPr>
              <a:spcBef>
                <a:spcPct val="50000"/>
              </a:spcBef>
            </a:pPr>
            <a:r>
              <a:rPr lang="en-US" altLang="en-US" b="1"/>
              <a:t>Is the conclusion a result of inductive or deductive reasoning?</a:t>
            </a:r>
            <a:endParaRPr lang="en-US" altLang="en-US" sz="2000"/>
          </a:p>
          <a:p>
            <a:pPr>
              <a:lnSpc>
                <a:spcPct val="125000"/>
              </a:lnSpc>
              <a:spcBef>
                <a:spcPct val="50000"/>
              </a:spcBef>
            </a:pPr>
            <a:r>
              <a:rPr lang="en-US" altLang="en-US" b="1"/>
              <a:t>1.</a:t>
            </a:r>
            <a:r>
              <a:rPr lang="en-US" altLang="en-US"/>
              <a:t> At Reagan High School, students must pass 	Geometry before they take Algebra 2. Emily is 	in Algebra 2, so she must have passed 	Geometry. 		</a:t>
            </a:r>
          </a:p>
          <a:p>
            <a:pPr>
              <a:spcBef>
                <a:spcPct val="50000"/>
              </a:spcBef>
            </a:pPr>
            <a:r>
              <a:rPr lang="en-US" altLang="en-US" sz="800">
                <a:latin typeface="Arial" charset="0"/>
              </a:rPr>
              <a:t> </a:t>
            </a:r>
          </a:p>
          <a:p>
            <a:pPr>
              <a:spcBef>
                <a:spcPct val="50000"/>
              </a:spcBef>
            </a:pPr>
            <a:endParaRPr lang="en-US" altLang="en-US" sz="800">
              <a:latin typeface="Arial" charset="0"/>
            </a:endParaRPr>
          </a:p>
        </p:txBody>
      </p:sp>
      <p:sp>
        <p:nvSpPr>
          <p:cNvPr id="17413" name="Text Box 5"/>
          <p:cNvSpPr txBox="1">
            <a:spLocks noChangeArrowheads="1"/>
          </p:cNvSpPr>
          <p:nvPr/>
        </p:nvSpPr>
        <p:spPr bwMode="auto">
          <a:xfrm>
            <a:off x="533400" y="4343400"/>
            <a:ext cx="3429000" cy="457200"/>
          </a:xfrm>
          <a:prstGeom prst="rect">
            <a:avLst/>
          </a:prstGeom>
          <a:noFill/>
          <a:ln>
            <a:noFill/>
          </a:ln>
          <a:effectLst/>
          <a:extLst>
            <a:ext uri="{909E8E84-426E-40DD-AFC4-6F175D3DCCD1}">
              <a14:hiddenFill xmlns:a14="http://schemas.microsoft.com/office/drawing/2010/main">
                <a:gradFill rotWithShape="0">
                  <a:gsLst>
                    <a:gs pos="0">
                      <a:schemeClr val="accent2"/>
                    </a:gs>
                    <a:gs pos="100000">
                      <a:schemeClr val="accent1"/>
                    </a:gs>
                  </a:gsLst>
                  <a:path path="rect">
                    <a:fillToRect r="100000" b="100000"/>
                  </a:path>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a:spcBef>
                <a:spcPct val="50000"/>
              </a:spcBef>
            </a:pPr>
            <a:r>
              <a:rPr lang="en-US" altLang="en-US">
                <a:solidFill>
                  <a:srgbClr val="FF3300"/>
                </a:solidFill>
              </a:rPr>
              <a:t>deductive reasoning</a:t>
            </a:r>
            <a:endParaRPr lang="en-US" altLang="en-US">
              <a:latin typeface="Arial"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7413"/>
                                        </p:tgtEl>
                                        <p:attrNameLst>
                                          <p:attrName>style.visibility</p:attrName>
                                        </p:attrNameLst>
                                      </p:cBhvr>
                                      <p:to>
                                        <p:strVal val="visible"/>
                                      </p:to>
                                    </p:set>
                                    <p:animEffect transition="in" filter="dissolve">
                                      <p:cBhvr>
                                        <p:cTn id="7" dur="500"/>
                                        <p:tgtEl>
                                          <p:spTgt spid="174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413" grpId="0" autoUpdateAnimBg="0"/>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ext Box 3"/>
          <p:cNvSpPr txBox="1">
            <a:spLocks noChangeArrowheads="1"/>
          </p:cNvSpPr>
          <p:nvPr/>
        </p:nvSpPr>
        <p:spPr bwMode="auto">
          <a:xfrm>
            <a:off x="304800" y="1447800"/>
            <a:ext cx="7924800" cy="2835275"/>
          </a:xfrm>
          <a:prstGeom prst="rect">
            <a:avLst/>
          </a:prstGeom>
          <a:noFill/>
          <a:ln>
            <a:noFill/>
          </a:ln>
          <a:effectLst/>
          <a:extLst>
            <a:ext uri="{909E8E84-426E-40DD-AFC4-6F175D3DCCD1}">
              <a14:hiddenFill xmlns:a14="http://schemas.microsoft.com/office/drawing/2010/main">
                <a:gradFill rotWithShape="0">
                  <a:gsLst>
                    <a:gs pos="0">
                      <a:schemeClr val="accent2"/>
                    </a:gs>
                    <a:gs pos="100000">
                      <a:schemeClr val="accent1"/>
                    </a:gs>
                  </a:gsLst>
                  <a:path path="rect">
                    <a:fillToRect r="100000" b="100000"/>
                  </a:path>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a:spcBef>
                <a:spcPct val="50000"/>
              </a:spcBef>
            </a:pPr>
            <a:r>
              <a:rPr lang="en-US" altLang="en-US" b="1"/>
              <a:t>Determine if each conjecture is valid?</a:t>
            </a:r>
            <a:endParaRPr lang="en-US" altLang="en-US" sz="2000"/>
          </a:p>
          <a:p>
            <a:pPr>
              <a:lnSpc>
                <a:spcPct val="125000"/>
              </a:lnSpc>
              <a:spcBef>
                <a:spcPct val="50000"/>
              </a:spcBef>
            </a:pPr>
            <a:r>
              <a:rPr lang="en-US" altLang="en-US" b="1"/>
              <a:t>2. </a:t>
            </a:r>
            <a:r>
              <a:rPr lang="en-US" altLang="en-US"/>
              <a:t>Given: If </a:t>
            </a:r>
            <a:r>
              <a:rPr lang="en-US" altLang="en-US" i="1"/>
              <a:t>n</a:t>
            </a:r>
            <a:r>
              <a:rPr lang="en-US" altLang="en-US"/>
              <a:t> is a natural number, then </a:t>
            </a:r>
            <a:r>
              <a:rPr lang="en-US" altLang="en-US" i="1"/>
              <a:t>n</a:t>
            </a:r>
            <a:r>
              <a:rPr lang="en-US" altLang="en-US"/>
              <a:t> is an integer. If </a:t>
            </a:r>
            <a:r>
              <a:rPr lang="en-US" altLang="en-US" i="1"/>
              <a:t>n</a:t>
            </a:r>
            <a:r>
              <a:rPr lang="en-US" altLang="en-US"/>
              <a:t> is an integer, then n is a rational number. 0.875 is a rational number.</a:t>
            </a:r>
          </a:p>
          <a:p>
            <a:pPr>
              <a:lnSpc>
                <a:spcPct val="125000"/>
              </a:lnSpc>
              <a:spcBef>
                <a:spcPct val="50000"/>
              </a:spcBef>
            </a:pPr>
            <a:r>
              <a:rPr lang="en-US" altLang="en-US"/>
              <a:t>Conjecture: 0.875 is a natural number.</a:t>
            </a:r>
            <a:endParaRPr lang="en-US" altLang="en-US" sz="800">
              <a:latin typeface="Arial" charset="0"/>
            </a:endParaRPr>
          </a:p>
          <a:p>
            <a:pPr>
              <a:spcBef>
                <a:spcPct val="50000"/>
              </a:spcBef>
            </a:pPr>
            <a:endParaRPr lang="en-US" altLang="en-US" sz="800">
              <a:latin typeface="Arial" charset="0"/>
            </a:endParaRPr>
          </a:p>
        </p:txBody>
      </p:sp>
      <p:sp>
        <p:nvSpPr>
          <p:cNvPr id="49156" name="Text Box 4"/>
          <p:cNvSpPr txBox="1">
            <a:spLocks noChangeArrowheads="1"/>
          </p:cNvSpPr>
          <p:nvPr/>
        </p:nvSpPr>
        <p:spPr bwMode="auto">
          <a:xfrm>
            <a:off x="6477000" y="3619500"/>
            <a:ext cx="1676400" cy="457200"/>
          </a:xfrm>
          <a:prstGeom prst="rect">
            <a:avLst/>
          </a:prstGeom>
          <a:noFill/>
          <a:ln>
            <a:noFill/>
          </a:ln>
          <a:effectLst/>
          <a:extLst>
            <a:ext uri="{909E8E84-426E-40DD-AFC4-6F175D3DCCD1}">
              <a14:hiddenFill xmlns:a14="http://schemas.microsoft.com/office/drawing/2010/main">
                <a:gradFill rotWithShape="0">
                  <a:gsLst>
                    <a:gs pos="0">
                      <a:schemeClr val="accent2"/>
                    </a:gs>
                    <a:gs pos="100000">
                      <a:schemeClr val="accent1"/>
                    </a:gs>
                  </a:gsLst>
                  <a:path path="rect">
                    <a:fillToRect r="100000" b="100000"/>
                  </a:path>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a:spcBef>
                <a:spcPct val="50000"/>
              </a:spcBef>
            </a:pPr>
            <a:r>
              <a:rPr lang="en-US" altLang="en-US">
                <a:solidFill>
                  <a:srgbClr val="FF3300"/>
                </a:solidFill>
              </a:rPr>
              <a:t>not valid</a:t>
            </a:r>
            <a:endParaRPr lang="en-US" altLang="en-US">
              <a:latin typeface="Arial" charset="0"/>
            </a:endParaRPr>
          </a:p>
        </p:txBody>
      </p:sp>
      <p:sp>
        <p:nvSpPr>
          <p:cNvPr id="27652" name="Text Box 7"/>
          <p:cNvSpPr txBox="1">
            <a:spLocks noChangeArrowheads="1"/>
          </p:cNvSpPr>
          <p:nvPr/>
        </p:nvSpPr>
        <p:spPr bwMode="auto">
          <a:xfrm>
            <a:off x="0" y="838200"/>
            <a:ext cx="9144000" cy="457200"/>
          </a:xfrm>
          <a:prstGeom prst="rect">
            <a:avLst/>
          </a:prstGeom>
          <a:noFill/>
          <a:ln>
            <a:noFill/>
          </a:ln>
          <a:effectLst/>
          <a:extLst>
            <a:ext uri="{909E8E84-426E-40DD-AFC4-6F175D3DCCD1}">
              <a14:hiddenFill xmlns:a14="http://schemas.microsoft.com/office/drawing/2010/main">
                <a:gradFill rotWithShape="0">
                  <a:gsLst>
                    <a:gs pos="0">
                      <a:schemeClr val="accent2"/>
                    </a:gs>
                    <a:gs pos="100000">
                      <a:schemeClr val="accent1"/>
                    </a:gs>
                  </a:gsLst>
                  <a:path path="rect">
                    <a:fillToRect r="100000" b="100000"/>
                  </a:path>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algn="ctr">
              <a:spcBef>
                <a:spcPct val="50000"/>
              </a:spcBef>
            </a:pPr>
            <a:r>
              <a:rPr lang="en-US" altLang="en-US">
                <a:solidFill>
                  <a:srgbClr val="006699"/>
                </a:solidFill>
                <a:latin typeface="Arial Black" pitchFamily="34" charset="0"/>
              </a:rPr>
              <a:t>Lesson Quiz: Part II</a:t>
            </a:r>
          </a:p>
        </p:txBody>
      </p:sp>
      <p:sp>
        <p:nvSpPr>
          <p:cNvPr id="27653" name="Text Box 8"/>
          <p:cNvSpPr txBox="1">
            <a:spLocks noChangeArrowheads="1"/>
          </p:cNvSpPr>
          <p:nvPr/>
        </p:nvSpPr>
        <p:spPr bwMode="auto">
          <a:xfrm>
            <a:off x="304800" y="4391025"/>
            <a:ext cx="8305800" cy="1917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b="1"/>
              <a:t>3.</a:t>
            </a:r>
            <a:r>
              <a:rPr lang="en-US" altLang="en-US"/>
              <a:t> Given: If an American citizen is at least 18 years old, then he or she is eligible to vote. Anna is a 20-year-old American citizen.</a:t>
            </a:r>
          </a:p>
          <a:p>
            <a:pPr eaLnBrk="1" hangingPunct="1"/>
            <a:endParaRPr lang="en-US" altLang="en-US"/>
          </a:p>
          <a:p>
            <a:pPr eaLnBrk="1" hangingPunct="1"/>
            <a:r>
              <a:rPr lang="en-US" altLang="en-US"/>
              <a:t>Conjecture: Anna is eligible to vote.</a:t>
            </a:r>
          </a:p>
        </p:txBody>
      </p:sp>
      <p:sp>
        <p:nvSpPr>
          <p:cNvPr id="49161" name="Text Box 9"/>
          <p:cNvSpPr txBox="1">
            <a:spLocks noChangeArrowheads="1"/>
          </p:cNvSpPr>
          <p:nvPr/>
        </p:nvSpPr>
        <p:spPr bwMode="auto">
          <a:xfrm>
            <a:off x="6096000" y="5842000"/>
            <a:ext cx="1066800" cy="457200"/>
          </a:xfrm>
          <a:prstGeom prst="rect">
            <a:avLst/>
          </a:prstGeom>
          <a:noFill/>
          <a:ln>
            <a:noFill/>
          </a:ln>
          <a:effectLst/>
          <a:extLst>
            <a:ext uri="{909E8E84-426E-40DD-AFC4-6F175D3DCCD1}">
              <a14:hiddenFill xmlns:a14="http://schemas.microsoft.com/office/drawing/2010/main">
                <a:gradFill rotWithShape="0">
                  <a:gsLst>
                    <a:gs pos="0">
                      <a:schemeClr val="accent2"/>
                    </a:gs>
                    <a:gs pos="100000">
                      <a:schemeClr val="accent1"/>
                    </a:gs>
                  </a:gsLst>
                  <a:path path="rect">
                    <a:fillToRect r="100000" b="100000"/>
                  </a:path>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a:spcBef>
                <a:spcPct val="50000"/>
              </a:spcBef>
            </a:pPr>
            <a:r>
              <a:rPr lang="en-US" altLang="en-US">
                <a:solidFill>
                  <a:srgbClr val="FF3300"/>
                </a:solidFill>
              </a:rPr>
              <a:t>valid</a:t>
            </a:r>
            <a:endParaRPr lang="en-US" altLang="en-US">
              <a:latin typeface="Arial"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49156"/>
                                        </p:tgtEl>
                                        <p:attrNameLst>
                                          <p:attrName>style.visibility</p:attrName>
                                        </p:attrNameLst>
                                      </p:cBhvr>
                                      <p:to>
                                        <p:strVal val="visible"/>
                                      </p:to>
                                    </p:set>
                                    <p:animEffect transition="in" filter="dissolve">
                                      <p:cBhvr>
                                        <p:cTn id="7" dur="500"/>
                                        <p:tgtEl>
                                          <p:spTgt spid="49156"/>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49161"/>
                                        </p:tgtEl>
                                        <p:attrNameLst>
                                          <p:attrName>style.visibility</p:attrName>
                                        </p:attrNameLst>
                                      </p:cBhvr>
                                      <p:to>
                                        <p:strVal val="visible"/>
                                      </p:to>
                                    </p:set>
                                    <p:animEffect transition="in" filter="dissolve">
                                      <p:cBhvr>
                                        <p:cTn id="12" dur="500"/>
                                        <p:tgtEl>
                                          <p:spTgt spid="4916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9156" grpId="0" autoUpdateAnimBg="0"/>
      <p:bldP spid="49161" grpId="0" autoUpdateAnimBg="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78" name="Rectangle 14"/>
          <p:cNvSpPr>
            <a:spLocks noChangeArrowheads="1"/>
          </p:cNvSpPr>
          <p:nvPr/>
        </p:nvSpPr>
        <p:spPr bwMode="auto">
          <a:xfrm>
            <a:off x="381000" y="1905000"/>
            <a:ext cx="8382000" cy="1143000"/>
          </a:xfrm>
          <a:prstGeom prst="rect">
            <a:avLst/>
          </a:prstGeom>
          <a:noFill/>
          <a:ln w="28575">
            <a:solidFill>
              <a:srgbClr val="DBDBDB"/>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spcBef>
                <a:spcPct val="20000"/>
              </a:spcBef>
            </a:pPr>
            <a:r>
              <a:rPr lang="en-US" altLang="en-US" sz="3200"/>
              <a:t>Apply the Law of Detachment and the Law of Syllogism in logical reasoning.</a:t>
            </a:r>
            <a:r>
              <a:rPr lang="en-US" altLang="en-US" sz="3200">
                <a:latin typeface="Arial" charset="0"/>
              </a:rPr>
              <a:t> </a:t>
            </a:r>
          </a:p>
        </p:txBody>
      </p:sp>
      <p:sp>
        <p:nvSpPr>
          <p:cNvPr id="4099" name="Rectangle 15"/>
          <p:cNvSpPr>
            <a:spLocks noChangeArrowheads="1"/>
          </p:cNvSpPr>
          <p:nvPr/>
        </p:nvSpPr>
        <p:spPr bwMode="auto">
          <a:xfrm>
            <a:off x="0" y="1219200"/>
            <a:ext cx="9144000" cy="685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algn="ctr" eaLnBrk="1" hangingPunct="1"/>
            <a:r>
              <a:rPr lang="en-US" altLang="en-US" sz="3600" i="1">
                <a:solidFill>
                  <a:srgbClr val="FF6600"/>
                </a:solidFill>
                <a:latin typeface="Arial Black" pitchFamily="34" charset="0"/>
              </a:rPr>
              <a:t>Objective</a:t>
            </a:r>
            <a:endParaRPr lang="en-US" altLang="en-US" sz="3600" i="1">
              <a:solidFill>
                <a:srgbClr val="FF6600"/>
              </a:solidFill>
              <a:latin typeface="Arial"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8" fill="hold" nodeType="afterEffect">
                                  <p:stCondLst>
                                    <p:cond delay="0"/>
                                  </p:stCondLst>
                                  <p:childTnLst>
                                    <p:set>
                                      <p:cBhvr>
                                        <p:cTn id="6" dur="1" fill="hold">
                                          <p:stCondLst>
                                            <p:cond delay="0"/>
                                          </p:stCondLst>
                                        </p:cTn>
                                        <p:tgtEl>
                                          <p:spTgt spid="11278">
                                            <p:txEl>
                                              <p:pRg st="0" end="0"/>
                                            </p:txEl>
                                          </p:spTgt>
                                        </p:tgtEl>
                                        <p:attrNameLst>
                                          <p:attrName>style.visibility</p:attrName>
                                        </p:attrNameLst>
                                      </p:cBhvr>
                                      <p:to>
                                        <p:strVal val="visible"/>
                                      </p:to>
                                    </p:set>
                                    <p:animEffect transition="in" filter="wipe(left)">
                                      <p:cBhvr>
                                        <p:cTn id="7" dur="500"/>
                                        <p:tgtEl>
                                          <p:spTgt spid="11278">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71" name="Rectangle 15"/>
          <p:cNvSpPr>
            <a:spLocks noChangeArrowheads="1"/>
          </p:cNvSpPr>
          <p:nvPr/>
        </p:nvSpPr>
        <p:spPr bwMode="auto">
          <a:xfrm>
            <a:off x="381000" y="1981200"/>
            <a:ext cx="8382000" cy="685800"/>
          </a:xfrm>
          <a:prstGeom prst="rect">
            <a:avLst/>
          </a:prstGeom>
          <a:noFill/>
          <a:ln w="28575">
            <a:solidFill>
              <a:srgbClr val="DBDBDB"/>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342900" indent="-342900"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spcBef>
                <a:spcPct val="20000"/>
              </a:spcBef>
            </a:pPr>
            <a:r>
              <a:rPr lang="en-US" altLang="en-US" sz="3200"/>
              <a:t>deductive reasoning</a:t>
            </a:r>
          </a:p>
          <a:p>
            <a:pPr eaLnBrk="1" hangingPunct="1">
              <a:spcBef>
                <a:spcPct val="20000"/>
              </a:spcBef>
            </a:pPr>
            <a:endParaRPr lang="en-US" altLang="en-US" sz="3200">
              <a:latin typeface="Arial" charset="0"/>
            </a:endParaRPr>
          </a:p>
        </p:txBody>
      </p:sp>
      <p:sp>
        <p:nvSpPr>
          <p:cNvPr id="5123" name="Rectangle 16"/>
          <p:cNvSpPr>
            <a:spLocks noChangeArrowheads="1"/>
          </p:cNvSpPr>
          <p:nvPr/>
        </p:nvSpPr>
        <p:spPr bwMode="auto">
          <a:xfrm>
            <a:off x="0" y="1295400"/>
            <a:ext cx="9144000" cy="685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algn="ctr" eaLnBrk="1" hangingPunct="1"/>
            <a:r>
              <a:rPr lang="en-US" altLang="en-US" sz="3600" i="1">
                <a:solidFill>
                  <a:srgbClr val="FF0000"/>
                </a:solidFill>
                <a:latin typeface="Arial Black" pitchFamily="34" charset="0"/>
              </a:rPr>
              <a:t>Vocabulary</a:t>
            </a:r>
            <a:endParaRPr lang="en-US" altLang="en-US" sz="3600" i="1">
              <a:solidFill>
                <a:srgbClr val="FF0000"/>
              </a:solidFill>
              <a:latin typeface="Arial"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7" presetClass="entr" presetSubtype="1" fill="hold" grpId="0" nodeType="afterEffect">
                                  <p:stCondLst>
                                    <p:cond delay="0"/>
                                  </p:stCondLst>
                                  <p:childTnLst>
                                    <p:set>
                                      <p:cBhvr>
                                        <p:cTn id="6" dur="1" fill="hold">
                                          <p:stCondLst>
                                            <p:cond delay="0"/>
                                          </p:stCondLst>
                                        </p:cTn>
                                        <p:tgtEl>
                                          <p:spTgt spid="19471">
                                            <p:txEl>
                                              <p:pRg st="0" end="0"/>
                                            </p:txEl>
                                          </p:spTgt>
                                        </p:tgtEl>
                                        <p:attrNameLst>
                                          <p:attrName>style.visibility</p:attrName>
                                        </p:attrNameLst>
                                      </p:cBhvr>
                                      <p:to>
                                        <p:strVal val="visible"/>
                                      </p:to>
                                    </p:set>
                                    <p:anim calcmode="lin" valueType="num">
                                      <p:cBhvr>
                                        <p:cTn id="7" dur="500" fill="hold"/>
                                        <p:tgtEl>
                                          <p:spTgt spid="19471">
                                            <p:txEl>
                                              <p:pRg st="0" end="0"/>
                                            </p:txEl>
                                          </p:spTgt>
                                        </p:tgtEl>
                                        <p:attrNameLst>
                                          <p:attrName>ppt_x</p:attrName>
                                        </p:attrNameLst>
                                      </p:cBhvr>
                                      <p:tavLst>
                                        <p:tav tm="0">
                                          <p:val>
                                            <p:strVal val="#ppt_x"/>
                                          </p:val>
                                        </p:tav>
                                        <p:tav tm="100000">
                                          <p:val>
                                            <p:strVal val="#ppt_x"/>
                                          </p:val>
                                        </p:tav>
                                      </p:tavLst>
                                    </p:anim>
                                    <p:anim calcmode="lin" valueType="num">
                                      <p:cBhvr>
                                        <p:cTn id="8" dur="500" fill="hold"/>
                                        <p:tgtEl>
                                          <p:spTgt spid="19471">
                                            <p:txEl>
                                              <p:pRg st="0" end="0"/>
                                            </p:txEl>
                                          </p:spTgt>
                                        </p:tgtEl>
                                        <p:attrNameLst>
                                          <p:attrName>ppt_y</p:attrName>
                                        </p:attrNameLst>
                                      </p:cBhvr>
                                      <p:tavLst>
                                        <p:tav tm="0">
                                          <p:val>
                                            <p:strVal val="#ppt_y-#ppt_h/2"/>
                                          </p:val>
                                        </p:tav>
                                        <p:tav tm="100000">
                                          <p:val>
                                            <p:strVal val="#ppt_y"/>
                                          </p:val>
                                        </p:tav>
                                      </p:tavLst>
                                    </p:anim>
                                    <p:anim calcmode="lin" valueType="num">
                                      <p:cBhvr>
                                        <p:cTn id="9" dur="500" fill="hold"/>
                                        <p:tgtEl>
                                          <p:spTgt spid="19471">
                                            <p:txEl>
                                              <p:pRg st="0" end="0"/>
                                            </p:txEl>
                                          </p:spTgt>
                                        </p:tgtEl>
                                        <p:attrNameLst>
                                          <p:attrName>ppt_w</p:attrName>
                                        </p:attrNameLst>
                                      </p:cBhvr>
                                      <p:tavLst>
                                        <p:tav tm="0">
                                          <p:val>
                                            <p:strVal val="#ppt_w"/>
                                          </p:val>
                                        </p:tav>
                                        <p:tav tm="100000">
                                          <p:val>
                                            <p:strVal val="#ppt_w"/>
                                          </p:val>
                                        </p:tav>
                                      </p:tavLst>
                                    </p:anim>
                                    <p:anim calcmode="lin" valueType="num">
                                      <p:cBhvr>
                                        <p:cTn id="10" dur="500" fill="hold"/>
                                        <p:tgtEl>
                                          <p:spTgt spid="19471">
                                            <p:txEl>
                                              <p:pRg st="0" end="0"/>
                                            </p:txEl>
                                          </p:spTgt>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471" grpId="0" build="p" autoUpdateAnimBg="0" advAuto="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337" name="Text Box 49"/>
          <p:cNvSpPr txBox="1">
            <a:spLocks noChangeArrowheads="1"/>
          </p:cNvSpPr>
          <p:nvPr/>
        </p:nvSpPr>
        <p:spPr bwMode="auto">
          <a:xfrm>
            <a:off x="228600" y="2513013"/>
            <a:ext cx="8763000" cy="13731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spcBef>
                <a:spcPct val="50000"/>
              </a:spcBef>
            </a:pPr>
            <a:r>
              <a:rPr lang="en-US" altLang="en-US" sz="2800" b="1" u="sng"/>
              <a:t>Deductive reasoning</a:t>
            </a:r>
            <a:r>
              <a:rPr lang="en-US" altLang="en-US" sz="2800"/>
              <a:t> is the process of using logic to draw conclusions from given facts, definitions, and properties.</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3" presetClass="entr" presetSubtype="528" fill="hold" grpId="0" nodeType="afterEffect">
                                  <p:stCondLst>
                                    <p:cond delay="0"/>
                                  </p:stCondLst>
                                  <p:childTnLst>
                                    <p:set>
                                      <p:cBhvr>
                                        <p:cTn id="6" dur="1" fill="hold">
                                          <p:stCondLst>
                                            <p:cond delay="0"/>
                                          </p:stCondLst>
                                        </p:cTn>
                                        <p:tgtEl>
                                          <p:spTgt spid="12337"/>
                                        </p:tgtEl>
                                        <p:attrNameLst>
                                          <p:attrName>style.visibility</p:attrName>
                                        </p:attrNameLst>
                                      </p:cBhvr>
                                      <p:to>
                                        <p:strVal val="visible"/>
                                      </p:to>
                                    </p:set>
                                    <p:anim calcmode="lin" valueType="num">
                                      <p:cBhvr>
                                        <p:cTn id="7" dur="500" fill="hold"/>
                                        <p:tgtEl>
                                          <p:spTgt spid="12337"/>
                                        </p:tgtEl>
                                        <p:attrNameLst>
                                          <p:attrName>ppt_w</p:attrName>
                                        </p:attrNameLst>
                                      </p:cBhvr>
                                      <p:tavLst>
                                        <p:tav tm="0">
                                          <p:val>
                                            <p:fltVal val="0"/>
                                          </p:val>
                                        </p:tav>
                                        <p:tav tm="100000">
                                          <p:val>
                                            <p:strVal val="#ppt_w"/>
                                          </p:val>
                                        </p:tav>
                                      </p:tavLst>
                                    </p:anim>
                                    <p:anim calcmode="lin" valueType="num">
                                      <p:cBhvr>
                                        <p:cTn id="8" dur="500" fill="hold"/>
                                        <p:tgtEl>
                                          <p:spTgt spid="12337"/>
                                        </p:tgtEl>
                                        <p:attrNameLst>
                                          <p:attrName>ppt_h</p:attrName>
                                        </p:attrNameLst>
                                      </p:cBhvr>
                                      <p:tavLst>
                                        <p:tav tm="0">
                                          <p:val>
                                            <p:fltVal val="0"/>
                                          </p:val>
                                        </p:tav>
                                        <p:tav tm="100000">
                                          <p:val>
                                            <p:strVal val="#ppt_h"/>
                                          </p:val>
                                        </p:tav>
                                      </p:tavLst>
                                    </p:anim>
                                    <p:anim calcmode="lin" valueType="num">
                                      <p:cBhvr>
                                        <p:cTn id="9" dur="500" fill="hold"/>
                                        <p:tgtEl>
                                          <p:spTgt spid="12337"/>
                                        </p:tgtEl>
                                        <p:attrNameLst>
                                          <p:attrName>ppt_x</p:attrName>
                                        </p:attrNameLst>
                                      </p:cBhvr>
                                      <p:tavLst>
                                        <p:tav tm="0">
                                          <p:val>
                                            <p:fltVal val="0.5"/>
                                          </p:val>
                                        </p:tav>
                                        <p:tav tm="100000">
                                          <p:val>
                                            <p:strVal val="#ppt_x"/>
                                          </p:val>
                                        </p:tav>
                                      </p:tavLst>
                                    </p:anim>
                                    <p:anim calcmode="lin" valueType="num">
                                      <p:cBhvr>
                                        <p:cTn id="10" dur="500" fill="hold"/>
                                        <p:tgtEl>
                                          <p:spTgt spid="12337"/>
                                        </p:tgtEl>
                                        <p:attrNameLst>
                                          <p:attrName>ppt_y</p:attrName>
                                        </p:attrNameLst>
                                      </p:cBhvr>
                                      <p:tavLst>
                                        <p:tav tm="0">
                                          <p:val>
                                            <p:fltVal val="0.5"/>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337"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ext Box 2"/>
          <p:cNvSpPr txBox="1">
            <a:spLocks noChangeArrowheads="1"/>
          </p:cNvSpPr>
          <p:nvPr/>
        </p:nvSpPr>
        <p:spPr bwMode="auto">
          <a:xfrm>
            <a:off x="304800" y="1768475"/>
            <a:ext cx="8237538"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a:spcBef>
                <a:spcPct val="50000"/>
              </a:spcBef>
            </a:pPr>
            <a:r>
              <a:rPr lang="en-US" altLang="en-US" b="1"/>
              <a:t>Is the conclusion a result of inductive or deductive reasoning?</a:t>
            </a:r>
            <a:endParaRPr lang="en-US" altLang="en-US">
              <a:latin typeface="Times" pitchFamily="18" charset="0"/>
            </a:endParaRPr>
          </a:p>
        </p:txBody>
      </p:sp>
      <p:sp>
        <p:nvSpPr>
          <p:cNvPr id="7171" name="Text Box 3"/>
          <p:cNvSpPr txBox="1">
            <a:spLocks noChangeArrowheads="1"/>
          </p:cNvSpPr>
          <p:nvPr/>
        </p:nvSpPr>
        <p:spPr bwMode="auto">
          <a:xfrm>
            <a:off x="0" y="838200"/>
            <a:ext cx="9144000" cy="457200"/>
          </a:xfrm>
          <a:prstGeom prst="rect">
            <a:avLst/>
          </a:prstGeom>
          <a:noFill/>
          <a:ln>
            <a:noFill/>
          </a:ln>
          <a:effectLst/>
          <a:extLst>
            <a:ext uri="{909E8E84-426E-40DD-AFC4-6F175D3DCCD1}">
              <a14:hiddenFill xmlns:a14="http://schemas.microsoft.com/office/drawing/2010/main">
                <a:gradFill rotWithShape="0">
                  <a:gsLst>
                    <a:gs pos="0">
                      <a:schemeClr val="accent2"/>
                    </a:gs>
                    <a:gs pos="100000">
                      <a:schemeClr val="accent1"/>
                    </a:gs>
                  </a:gsLst>
                  <a:path path="rect">
                    <a:fillToRect r="100000" b="100000"/>
                  </a:path>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algn="ctr">
              <a:spcBef>
                <a:spcPct val="50000"/>
              </a:spcBef>
            </a:pPr>
            <a:r>
              <a:rPr lang="en-US" altLang="en-US">
                <a:solidFill>
                  <a:srgbClr val="006699"/>
                </a:solidFill>
                <a:latin typeface="Arial Black" pitchFamily="34" charset="0"/>
              </a:rPr>
              <a:t>Example 1A: Media Application</a:t>
            </a:r>
            <a:endParaRPr lang="en-US" altLang="en-US" sz="2600">
              <a:solidFill>
                <a:schemeClr val="accent2"/>
              </a:solidFill>
              <a:latin typeface="Arial MT Bl" charset="0"/>
            </a:endParaRPr>
          </a:p>
        </p:txBody>
      </p:sp>
      <p:sp>
        <p:nvSpPr>
          <p:cNvPr id="7172" name="Text Box 4"/>
          <p:cNvSpPr txBox="1">
            <a:spLocks noChangeArrowheads="1"/>
          </p:cNvSpPr>
          <p:nvPr/>
        </p:nvSpPr>
        <p:spPr bwMode="auto">
          <a:xfrm>
            <a:off x="304800" y="2730500"/>
            <a:ext cx="8534400" cy="1917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spcBef>
                <a:spcPct val="50000"/>
              </a:spcBef>
            </a:pPr>
            <a:r>
              <a:rPr lang="en-US" altLang="en-US" b="1"/>
              <a:t>There is a myth that you can balance an egg on its end only on the spring equinox. A person was able to balance an egg on July 8, September 21, and December 19. Therefore this myth is false. </a:t>
            </a:r>
          </a:p>
        </p:txBody>
      </p:sp>
      <p:sp>
        <p:nvSpPr>
          <p:cNvPr id="36870" name="Rectangle 6"/>
          <p:cNvSpPr>
            <a:spLocks noChangeArrowheads="1"/>
          </p:cNvSpPr>
          <p:nvPr/>
        </p:nvSpPr>
        <p:spPr bwMode="auto">
          <a:xfrm>
            <a:off x="304800" y="4800600"/>
            <a:ext cx="8229600"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a:t>Since the conclusion is based on a pattern of observations, it is a result of inductive reasoning. </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36870"/>
                                        </p:tgtEl>
                                        <p:attrNameLst>
                                          <p:attrName>style.visibility</p:attrName>
                                        </p:attrNameLst>
                                      </p:cBhvr>
                                      <p:to>
                                        <p:strVal val="visible"/>
                                      </p:to>
                                    </p:set>
                                    <p:animEffect transition="in" filter="dissolve">
                                      <p:cBhvr>
                                        <p:cTn id="7" dur="500"/>
                                        <p:tgtEl>
                                          <p:spTgt spid="3687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6870"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ext Box 3"/>
          <p:cNvSpPr txBox="1">
            <a:spLocks noChangeArrowheads="1"/>
          </p:cNvSpPr>
          <p:nvPr/>
        </p:nvSpPr>
        <p:spPr bwMode="auto">
          <a:xfrm>
            <a:off x="304800" y="1752600"/>
            <a:ext cx="8237538"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a:spcBef>
                <a:spcPct val="50000"/>
              </a:spcBef>
            </a:pPr>
            <a:r>
              <a:rPr lang="en-US" altLang="en-US" b="1"/>
              <a:t>Is the conclusion a result of inductive or deductive reasoning?</a:t>
            </a:r>
            <a:endParaRPr lang="en-US" altLang="en-US">
              <a:latin typeface="Times" pitchFamily="18" charset="0"/>
            </a:endParaRPr>
          </a:p>
        </p:txBody>
      </p:sp>
      <p:sp>
        <p:nvSpPr>
          <p:cNvPr id="8195" name="Text Box 15"/>
          <p:cNvSpPr txBox="1">
            <a:spLocks noChangeArrowheads="1"/>
          </p:cNvSpPr>
          <p:nvPr/>
        </p:nvSpPr>
        <p:spPr bwMode="auto">
          <a:xfrm>
            <a:off x="0" y="838200"/>
            <a:ext cx="9144000" cy="457200"/>
          </a:xfrm>
          <a:prstGeom prst="rect">
            <a:avLst/>
          </a:prstGeom>
          <a:noFill/>
          <a:ln>
            <a:noFill/>
          </a:ln>
          <a:effectLst/>
          <a:extLst>
            <a:ext uri="{909E8E84-426E-40DD-AFC4-6F175D3DCCD1}">
              <a14:hiddenFill xmlns:a14="http://schemas.microsoft.com/office/drawing/2010/main">
                <a:gradFill rotWithShape="0">
                  <a:gsLst>
                    <a:gs pos="0">
                      <a:schemeClr val="accent2"/>
                    </a:gs>
                    <a:gs pos="100000">
                      <a:schemeClr val="accent1"/>
                    </a:gs>
                  </a:gsLst>
                  <a:path path="rect">
                    <a:fillToRect r="100000" b="100000"/>
                  </a:path>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algn="ctr">
              <a:spcBef>
                <a:spcPct val="50000"/>
              </a:spcBef>
            </a:pPr>
            <a:r>
              <a:rPr lang="en-US" altLang="en-US">
                <a:solidFill>
                  <a:srgbClr val="006699"/>
                </a:solidFill>
                <a:latin typeface="Arial Black" pitchFamily="34" charset="0"/>
              </a:rPr>
              <a:t>Example 1B: Media Application</a:t>
            </a:r>
            <a:endParaRPr lang="en-US" altLang="en-US" sz="2600">
              <a:solidFill>
                <a:schemeClr val="accent2"/>
              </a:solidFill>
              <a:latin typeface="Arial MT Bl" charset="0"/>
            </a:endParaRPr>
          </a:p>
        </p:txBody>
      </p:sp>
      <p:sp>
        <p:nvSpPr>
          <p:cNvPr id="8196" name="Text Box 16"/>
          <p:cNvSpPr txBox="1">
            <a:spLocks noChangeArrowheads="1"/>
          </p:cNvSpPr>
          <p:nvPr/>
        </p:nvSpPr>
        <p:spPr bwMode="auto">
          <a:xfrm>
            <a:off x="304800" y="2590800"/>
            <a:ext cx="8382000" cy="22828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spcBef>
                <a:spcPct val="50000"/>
              </a:spcBef>
            </a:pPr>
            <a:r>
              <a:rPr lang="en-US" altLang="en-US" b="1"/>
              <a:t>There is a myth that the Great Wall of China is the only man-made object visible from the Moon. The Great Wall is barely visible in photographs taken from 180 miles above Earth. The Moon is about 237,000 miles from Earth. Therefore, the myth cannot be true. </a:t>
            </a:r>
          </a:p>
        </p:txBody>
      </p:sp>
      <p:sp>
        <p:nvSpPr>
          <p:cNvPr id="15380" name="Rectangle 20"/>
          <p:cNvSpPr>
            <a:spLocks noChangeArrowheads="1"/>
          </p:cNvSpPr>
          <p:nvPr/>
        </p:nvSpPr>
        <p:spPr bwMode="auto">
          <a:xfrm>
            <a:off x="304800" y="5105400"/>
            <a:ext cx="8124825" cy="11874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a:t>The conclusion is based on logical reasoning from scientific research. It is a result of deductive reasoning. </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5380"/>
                                        </p:tgtEl>
                                        <p:attrNameLst>
                                          <p:attrName>style.visibility</p:attrName>
                                        </p:attrNameLst>
                                      </p:cBhvr>
                                      <p:to>
                                        <p:strVal val="visible"/>
                                      </p:to>
                                    </p:set>
                                    <p:animEffect transition="in" filter="dissolve">
                                      <p:cBhvr>
                                        <p:cTn id="7" dur="500"/>
                                        <p:tgtEl>
                                          <p:spTgt spid="1538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380"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ext Box 15"/>
          <p:cNvSpPr txBox="1">
            <a:spLocks noChangeArrowheads="1"/>
          </p:cNvSpPr>
          <p:nvPr/>
        </p:nvSpPr>
        <p:spPr bwMode="auto">
          <a:xfrm>
            <a:off x="0" y="838200"/>
            <a:ext cx="9144000" cy="457200"/>
          </a:xfrm>
          <a:prstGeom prst="rect">
            <a:avLst/>
          </a:prstGeom>
          <a:noFill/>
          <a:ln>
            <a:noFill/>
          </a:ln>
          <a:effectLst/>
          <a:extLst>
            <a:ext uri="{909E8E84-426E-40DD-AFC4-6F175D3DCCD1}">
              <a14:hiddenFill xmlns:a14="http://schemas.microsoft.com/office/drawing/2010/main">
                <a:gradFill rotWithShape="0">
                  <a:gsLst>
                    <a:gs pos="0">
                      <a:schemeClr val="accent2"/>
                    </a:gs>
                    <a:gs pos="100000">
                      <a:schemeClr val="accent1"/>
                    </a:gs>
                  </a:gsLst>
                  <a:path path="rect">
                    <a:fillToRect r="100000" b="100000"/>
                  </a:path>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algn="ctr">
              <a:spcBef>
                <a:spcPct val="50000"/>
              </a:spcBef>
            </a:pPr>
            <a:r>
              <a:rPr lang="en-US" altLang="en-US">
                <a:solidFill>
                  <a:srgbClr val="FF0000"/>
                </a:solidFill>
                <a:latin typeface="Arial Black" pitchFamily="34" charset="0"/>
              </a:rPr>
              <a:t>Check It Out!</a:t>
            </a:r>
            <a:r>
              <a:rPr lang="en-US" altLang="en-US">
                <a:solidFill>
                  <a:srgbClr val="006699"/>
                </a:solidFill>
                <a:latin typeface="Arial Black" pitchFamily="34" charset="0"/>
              </a:rPr>
              <a:t> Example 1 </a:t>
            </a:r>
            <a:endParaRPr lang="en-US" altLang="en-US" sz="2600">
              <a:solidFill>
                <a:schemeClr val="accent2"/>
              </a:solidFill>
              <a:latin typeface="Arial MT Bl" charset="0"/>
            </a:endParaRPr>
          </a:p>
        </p:txBody>
      </p:sp>
      <p:sp>
        <p:nvSpPr>
          <p:cNvPr id="9219" name="Text Box 17"/>
          <p:cNvSpPr txBox="1">
            <a:spLocks noChangeArrowheads="1"/>
          </p:cNvSpPr>
          <p:nvPr/>
        </p:nvSpPr>
        <p:spPr bwMode="auto">
          <a:xfrm>
            <a:off x="304800" y="1676400"/>
            <a:ext cx="8534400" cy="2647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spcBef>
                <a:spcPct val="50000"/>
              </a:spcBef>
            </a:pPr>
            <a:r>
              <a:rPr lang="en-US" altLang="en-US" b="1"/>
              <a:t>There is a myth that an eelskin wallet will demagnetize credit cards because the skin of the electric eels used to make the wallet holds an electric charge. However, eelskin products are not made from electric eels. Therefore, the myth cannot be true. Is this conclusion a result of inductive or deductive reasoning? </a:t>
            </a:r>
          </a:p>
        </p:txBody>
      </p:sp>
      <p:sp>
        <p:nvSpPr>
          <p:cNvPr id="16407" name="Rectangle 23"/>
          <p:cNvSpPr>
            <a:spLocks noChangeArrowheads="1"/>
          </p:cNvSpPr>
          <p:nvPr/>
        </p:nvSpPr>
        <p:spPr bwMode="auto">
          <a:xfrm>
            <a:off x="304800" y="4495800"/>
            <a:ext cx="8124825" cy="11874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a:t>The conclusion is based on logical reasoning from scientific research. It is a result of deductive reasoning. </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6407"/>
                                        </p:tgtEl>
                                        <p:attrNameLst>
                                          <p:attrName>style.visibility</p:attrName>
                                        </p:attrNameLst>
                                      </p:cBhvr>
                                      <p:to>
                                        <p:strVal val="visible"/>
                                      </p:to>
                                    </p:set>
                                    <p:animEffect transition="in" filter="dissolve">
                                      <p:cBhvr>
                                        <p:cTn id="7" dur="500"/>
                                        <p:tgtEl>
                                          <p:spTgt spid="1640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407"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3" name="Text Box 5"/>
          <p:cNvSpPr txBox="1">
            <a:spLocks noChangeArrowheads="1"/>
          </p:cNvSpPr>
          <p:nvPr/>
        </p:nvSpPr>
        <p:spPr bwMode="auto">
          <a:xfrm>
            <a:off x="304800" y="1504950"/>
            <a:ext cx="8763000" cy="22272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spcBef>
                <a:spcPct val="50000"/>
              </a:spcBef>
            </a:pPr>
            <a:r>
              <a:rPr lang="en-US" altLang="en-US" sz="2800"/>
              <a:t>In deductive reasoning, if the given facts are true and you apply the correct logic, then the conclusion must be true. The Law of Detachment is one valid form of deductive reasoning.</a:t>
            </a:r>
          </a:p>
        </p:txBody>
      </p:sp>
      <p:grpSp>
        <p:nvGrpSpPr>
          <p:cNvPr id="53256" name="Group 8"/>
          <p:cNvGrpSpPr>
            <a:grpSpLocks/>
          </p:cNvGrpSpPr>
          <p:nvPr/>
        </p:nvGrpSpPr>
        <p:grpSpPr bwMode="auto">
          <a:xfrm>
            <a:off x="304800" y="3867150"/>
            <a:ext cx="7632700" cy="1314450"/>
            <a:chOff x="192" y="2160"/>
            <a:chExt cx="4808" cy="828"/>
          </a:xfrm>
        </p:grpSpPr>
        <p:sp>
          <p:nvSpPr>
            <p:cNvPr id="10244" name="Text Box 6"/>
            <p:cNvSpPr txBox="1">
              <a:spLocks noChangeArrowheads="1"/>
            </p:cNvSpPr>
            <p:nvPr/>
          </p:nvSpPr>
          <p:spPr bwMode="auto">
            <a:xfrm>
              <a:off x="192" y="2160"/>
              <a:ext cx="2256" cy="288"/>
            </a:xfrm>
            <a:prstGeom prst="rect">
              <a:avLst/>
            </a:prstGeom>
            <a:solidFill>
              <a:srgbClr val="FF00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spcBef>
                  <a:spcPct val="50000"/>
                </a:spcBef>
              </a:pPr>
              <a:r>
                <a:rPr lang="en-US" altLang="en-US" b="1">
                  <a:solidFill>
                    <a:schemeClr val="bg1"/>
                  </a:solidFill>
                </a:rPr>
                <a:t>Law of Detachment</a:t>
              </a:r>
            </a:p>
          </p:txBody>
        </p:sp>
        <p:sp>
          <p:nvSpPr>
            <p:cNvPr id="10245" name="Text Box 7"/>
            <p:cNvSpPr txBox="1">
              <a:spLocks noChangeArrowheads="1"/>
            </p:cNvSpPr>
            <p:nvPr/>
          </p:nvSpPr>
          <p:spPr bwMode="auto">
            <a:xfrm>
              <a:off x="200" y="2452"/>
              <a:ext cx="4800" cy="536"/>
            </a:xfrm>
            <a:prstGeom prst="rect">
              <a:avLst/>
            </a:prstGeom>
            <a:noFill/>
            <a:ln w="28575">
              <a:solidFill>
                <a:schemeClr val="accent2"/>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spcBef>
                  <a:spcPct val="50000"/>
                </a:spcBef>
              </a:pPr>
              <a:r>
                <a:rPr lang="en-US" altLang="en-US"/>
                <a:t>If </a:t>
              </a:r>
              <a:r>
                <a:rPr lang="en-US" altLang="en-US" i="1"/>
                <a:t>p</a:t>
              </a:r>
              <a:r>
                <a:rPr lang="en-US" altLang="en-US"/>
                <a:t> </a:t>
              </a:r>
              <a:r>
                <a:rPr lang="en-US" altLang="en-US">
                  <a:sym typeface="Wingdings" pitchFamily="2" charset="2"/>
                </a:rPr>
                <a:t> </a:t>
              </a:r>
              <a:r>
                <a:rPr lang="en-US" altLang="en-US" i="1">
                  <a:sym typeface="Wingdings" pitchFamily="2" charset="2"/>
                </a:rPr>
                <a:t>q</a:t>
              </a:r>
              <a:r>
                <a:rPr lang="en-US" altLang="en-US">
                  <a:sym typeface="Wingdings" pitchFamily="2" charset="2"/>
                </a:rPr>
                <a:t> is a true statement and </a:t>
              </a:r>
              <a:r>
                <a:rPr lang="en-US" altLang="en-US" i="1">
                  <a:sym typeface="Wingdings" pitchFamily="2" charset="2"/>
                </a:rPr>
                <a:t>p</a:t>
              </a:r>
              <a:r>
                <a:rPr lang="en-US" altLang="en-US">
                  <a:sym typeface="Wingdings" pitchFamily="2" charset="2"/>
                </a:rPr>
                <a:t> is true, then </a:t>
              </a:r>
              <a:r>
                <a:rPr lang="en-US" altLang="en-US" i="1">
                  <a:sym typeface="Wingdings" pitchFamily="2" charset="2"/>
                </a:rPr>
                <a:t>q</a:t>
              </a:r>
              <a:r>
                <a:rPr lang="en-US" altLang="en-US">
                  <a:sym typeface="Wingdings" pitchFamily="2" charset="2"/>
                </a:rPr>
                <a:t> is true.</a:t>
              </a:r>
              <a:endParaRPr lang="en-US" altLang="en-US"/>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3" presetClass="entr" presetSubtype="528" fill="hold" grpId="0" nodeType="withEffect">
                                  <p:stCondLst>
                                    <p:cond delay="0"/>
                                  </p:stCondLst>
                                  <p:childTnLst>
                                    <p:set>
                                      <p:cBhvr>
                                        <p:cTn id="6" dur="1" fill="hold">
                                          <p:stCondLst>
                                            <p:cond delay="0"/>
                                          </p:stCondLst>
                                        </p:cTn>
                                        <p:tgtEl>
                                          <p:spTgt spid="53253"/>
                                        </p:tgtEl>
                                        <p:attrNameLst>
                                          <p:attrName>style.visibility</p:attrName>
                                        </p:attrNameLst>
                                      </p:cBhvr>
                                      <p:to>
                                        <p:strVal val="visible"/>
                                      </p:to>
                                    </p:set>
                                    <p:anim calcmode="lin" valueType="num">
                                      <p:cBhvr>
                                        <p:cTn id="7" dur="500" fill="hold"/>
                                        <p:tgtEl>
                                          <p:spTgt spid="53253"/>
                                        </p:tgtEl>
                                        <p:attrNameLst>
                                          <p:attrName>ppt_w</p:attrName>
                                        </p:attrNameLst>
                                      </p:cBhvr>
                                      <p:tavLst>
                                        <p:tav tm="0">
                                          <p:val>
                                            <p:fltVal val="0"/>
                                          </p:val>
                                        </p:tav>
                                        <p:tav tm="100000">
                                          <p:val>
                                            <p:strVal val="#ppt_w"/>
                                          </p:val>
                                        </p:tav>
                                      </p:tavLst>
                                    </p:anim>
                                    <p:anim calcmode="lin" valueType="num">
                                      <p:cBhvr>
                                        <p:cTn id="8" dur="500" fill="hold"/>
                                        <p:tgtEl>
                                          <p:spTgt spid="53253"/>
                                        </p:tgtEl>
                                        <p:attrNameLst>
                                          <p:attrName>ppt_h</p:attrName>
                                        </p:attrNameLst>
                                      </p:cBhvr>
                                      <p:tavLst>
                                        <p:tav tm="0">
                                          <p:val>
                                            <p:fltVal val="0"/>
                                          </p:val>
                                        </p:tav>
                                        <p:tav tm="100000">
                                          <p:val>
                                            <p:strVal val="#ppt_h"/>
                                          </p:val>
                                        </p:tav>
                                      </p:tavLst>
                                    </p:anim>
                                    <p:anim calcmode="lin" valueType="num">
                                      <p:cBhvr>
                                        <p:cTn id="9" dur="500" fill="hold"/>
                                        <p:tgtEl>
                                          <p:spTgt spid="53253"/>
                                        </p:tgtEl>
                                        <p:attrNameLst>
                                          <p:attrName>ppt_x</p:attrName>
                                        </p:attrNameLst>
                                      </p:cBhvr>
                                      <p:tavLst>
                                        <p:tav tm="0">
                                          <p:val>
                                            <p:fltVal val="0.5"/>
                                          </p:val>
                                        </p:tav>
                                        <p:tav tm="100000">
                                          <p:val>
                                            <p:strVal val="#ppt_x"/>
                                          </p:val>
                                        </p:tav>
                                      </p:tavLst>
                                    </p:anim>
                                    <p:anim calcmode="lin" valueType="num">
                                      <p:cBhvr>
                                        <p:cTn id="10" dur="500" fill="hold"/>
                                        <p:tgtEl>
                                          <p:spTgt spid="53253"/>
                                        </p:tgtEl>
                                        <p:attrNameLst>
                                          <p:attrName>ppt_y</p:attrName>
                                        </p:attrNameLst>
                                      </p:cBhvr>
                                      <p:tavLst>
                                        <p:tav tm="0">
                                          <p:val>
                                            <p:fltVal val="0.5"/>
                                          </p:val>
                                        </p:tav>
                                        <p:tav tm="100000">
                                          <p:val>
                                            <p:strVal val="#ppt_y"/>
                                          </p:val>
                                        </p:tav>
                                      </p:tavLst>
                                    </p:anim>
                                  </p:childTnLst>
                                </p:cTn>
                              </p:par>
                            </p:childTnLst>
                          </p:cTn>
                        </p:par>
                      </p:childTnLst>
                    </p:cTn>
                  </p:par>
                  <p:par>
                    <p:cTn id="11" fill="hold" nodeType="clickPar">
                      <p:stCondLst>
                        <p:cond delay="indefinite"/>
                      </p:stCondLst>
                      <p:childTnLst>
                        <p:par>
                          <p:cTn id="12" fill="hold" nodeType="withGroup">
                            <p:stCondLst>
                              <p:cond delay="0"/>
                            </p:stCondLst>
                            <p:childTnLst>
                              <p:par>
                                <p:cTn id="13" presetID="4" presetClass="entr" presetSubtype="16" fill="hold" nodeType="clickEffect">
                                  <p:stCondLst>
                                    <p:cond delay="0"/>
                                  </p:stCondLst>
                                  <p:childTnLst>
                                    <p:set>
                                      <p:cBhvr>
                                        <p:cTn id="14" dur="1" fill="hold">
                                          <p:stCondLst>
                                            <p:cond delay="0"/>
                                          </p:stCondLst>
                                        </p:cTn>
                                        <p:tgtEl>
                                          <p:spTgt spid="53256"/>
                                        </p:tgtEl>
                                        <p:attrNameLst>
                                          <p:attrName>style.visibility</p:attrName>
                                        </p:attrNameLst>
                                      </p:cBhvr>
                                      <p:to>
                                        <p:strVal val="visible"/>
                                      </p:to>
                                    </p:set>
                                    <p:animEffect transition="in" filter="box(in)">
                                      <p:cBhvr>
                                        <p:cTn id="15" dur="500"/>
                                        <p:tgtEl>
                                          <p:spTgt spid="5325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3253" grpId="0"/>
    </p:bldLst>
  </p:timing>
</p:sld>
</file>

<file path=ppt/tags/tag1.xml><?xml version="1.0" encoding="utf-8"?>
<p:tagLst xmlns:a="http://schemas.openxmlformats.org/drawingml/2006/main" xmlns:r="http://schemas.openxmlformats.org/officeDocument/2006/relationships" xmlns:p="http://schemas.openxmlformats.org/presentationml/2006/main">
  <p:tag name="ARTICULATE_PROJECT_OPEN" val="0"/>
</p:tagLst>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778</TotalTime>
  <Words>1655</Words>
  <Application>Microsoft Office PowerPoint</Application>
  <PresentationFormat>On-screen Show (4:3)</PresentationFormat>
  <Paragraphs>130</Paragraphs>
  <Slides>26</Slides>
  <Notes>4</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26</vt:i4>
      </vt:variant>
    </vt:vector>
  </HeadingPairs>
  <TitlesOfParts>
    <vt:vector size="35" baseType="lpstr">
      <vt:lpstr>Verdana</vt:lpstr>
      <vt:lpstr>Arial</vt:lpstr>
      <vt:lpstr>Arial Black</vt:lpstr>
      <vt:lpstr>Symbol</vt:lpstr>
      <vt:lpstr>Times</vt:lpstr>
      <vt:lpstr>Arial MT Bl</vt:lpstr>
      <vt:lpstr>Wingdings</vt:lpstr>
      <vt:lpstr>Times New Roman</vt:lpstr>
      <vt:lpstr>Default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Holt, Rinehart and Winston</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HRW</dc:creator>
  <cp:lastModifiedBy>Trenton Murphey</cp:lastModifiedBy>
  <cp:revision>101</cp:revision>
  <dcterms:created xsi:type="dcterms:W3CDTF">2002-10-14T18:20:28Z</dcterms:created>
  <dcterms:modified xsi:type="dcterms:W3CDTF">2014-01-14T12:22:08Z</dcterms:modified>
</cp:coreProperties>
</file>