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60" r:id="rId3"/>
    <p:sldId id="262" r:id="rId4"/>
    <p:sldId id="269" r:id="rId5"/>
    <p:sldId id="274" r:id="rId6"/>
    <p:sldId id="293" r:id="rId7"/>
    <p:sldId id="264" r:id="rId8"/>
    <p:sldId id="266" r:id="rId9"/>
    <p:sldId id="267" r:id="rId10"/>
    <p:sldId id="287" r:id="rId11"/>
    <p:sldId id="288" r:id="rId12"/>
    <p:sldId id="289" r:id="rId13"/>
    <p:sldId id="290" r:id="rId14"/>
    <p:sldId id="291" r:id="rId15"/>
    <p:sldId id="294" r:id="rId16"/>
    <p:sldId id="295" r:id="rId17"/>
    <p:sldId id="296" r:id="rId18"/>
    <p:sldId id="297" r:id="rId19"/>
    <p:sldId id="298" r:id="rId20"/>
    <p:sldId id="277" r:id="rId21"/>
    <p:sldId id="278" r:id="rId22"/>
    <p:sldId id="279" r:id="rId23"/>
    <p:sldId id="292" r:id="rId24"/>
    <p:sldId id="280" r:id="rId25"/>
    <p:sldId id="283" r:id="rId26"/>
    <p:sldId id="281" r:id="rId27"/>
    <p:sldId id="282" r:id="rId28"/>
    <p:sldId id="268" r:id="rId29"/>
    <p:sldId id="284" r:id="rId30"/>
    <p:sldId id="285" r:id="rId31"/>
  </p:sldIdLst>
  <p:sldSz cx="9144000" cy="6858000" type="screen4x3"/>
  <p:notesSz cx="6858000" cy="9144000"/>
  <p:custDataLst>
    <p:tags r:id="rId33"/>
  </p:custDataLst>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33CC33"/>
    <a:srgbClr val="00CC00"/>
    <a:srgbClr val="FF3300"/>
    <a:srgbClr val="FF0000"/>
    <a:srgbClr val="006699"/>
    <a:srgbClr val="FFFF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93412" autoAdjust="0"/>
  </p:normalViewPr>
  <p:slideViewPr>
    <p:cSldViewPr>
      <p:cViewPr>
        <p:scale>
          <a:sx n="75" d="100"/>
          <a:sy n="75" d="100"/>
        </p:scale>
        <p:origin x="264" y="-72"/>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smtClean="0">
                <a:latin typeface="Arial" pitchFamily="34" charset="0"/>
              </a:defRPr>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Arial" pitchFamily="34" charset="0"/>
              </a:defRPr>
            </a:lvl1pPr>
          </a:lstStyle>
          <a:p>
            <a:pPr>
              <a:defRPr/>
            </a:pPr>
            <a:fld id="{B955A550-E749-4C2B-A553-F6E1E82C2705}" type="slidenum">
              <a:rPr lang="en-US"/>
              <a:pPr>
                <a:defRPr/>
              </a:pPr>
              <a:t>‹#›</a:t>
            </a:fld>
            <a:endParaRPr lang="en-US"/>
          </a:p>
        </p:txBody>
      </p:sp>
    </p:spTree>
    <p:extLst>
      <p:ext uri="{BB962C8B-B14F-4D97-AF65-F5344CB8AC3E}">
        <p14:creationId xmlns:p14="http://schemas.microsoft.com/office/powerpoint/2010/main" val="19725475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5EB30D0-F688-4EC2-AEEF-B5068F3A9A7B}" type="slidenum">
              <a:rPr lang="en-US" altLang="en-US" b="0"/>
              <a:pPr eaLnBrk="1" hangingPunct="1"/>
              <a:t>28</a:t>
            </a:fld>
            <a:endParaRPr lang="en-US" altLang="en-US" b="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FFF8676-A039-4D0C-93A2-5DC58819C1AD}" type="slidenum">
              <a:rPr lang="en-US" altLang="en-US" b="0"/>
              <a:pPr eaLnBrk="1" hangingPunct="1"/>
              <a:t>29</a:t>
            </a:fld>
            <a:endParaRPr lang="en-US" altLang="en-US" b="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CADF9C53-BB8C-4FAC-AFD0-1E2E09D77109}" type="slidenum">
              <a:rPr lang="en-US" altLang="en-US" b="0"/>
              <a:pPr eaLnBrk="1" hangingPunct="1"/>
              <a:t>30</a:t>
            </a:fld>
            <a:endParaRPr lang="en-US" altLang="en-US" b="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0B5DBC-7178-4248-85FD-96E1534B1410}" type="slidenum">
              <a:rPr lang="en-US"/>
              <a:pPr>
                <a:defRPr/>
              </a:pPr>
              <a:t>‹#›</a:t>
            </a:fld>
            <a:endParaRPr lang="en-US"/>
          </a:p>
        </p:txBody>
      </p:sp>
    </p:spTree>
    <p:extLst>
      <p:ext uri="{BB962C8B-B14F-4D97-AF65-F5344CB8AC3E}">
        <p14:creationId xmlns:p14="http://schemas.microsoft.com/office/powerpoint/2010/main" val="3804085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63EE58-572C-4C36-BDF1-9550B496BD96}" type="slidenum">
              <a:rPr lang="en-US"/>
              <a:pPr>
                <a:defRPr/>
              </a:pPr>
              <a:t>‹#›</a:t>
            </a:fld>
            <a:endParaRPr lang="en-US"/>
          </a:p>
        </p:txBody>
      </p:sp>
    </p:spTree>
    <p:extLst>
      <p:ext uri="{BB962C8B-B14F-4D97-AF65-F5344CB8AC3E}">
        <p14:creationId xmlns:p14="http://schemas.microsoft.com/office/powerpoint/2010/main" val="273462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9D023A-8CC9-47EF-A0B4-316F69F0DA72}" type="slidenum">
              <a:rPr lang="en-US"/>
              <a:pPr>
                <a:defRPr/>
              </a:pPr>
              <a:t>‹#›</a:t>
            </a:fld>
            <a:endParaRPr lang="en-US"/>
          </a:p>
        </p:txBody>
      </p:sp>
    </p:spTree>
    <p:extLst>
      <p:ext uri="{BB962C8B-B14F-4D97-AF65-F5344CB8AC3E}">
        <p14:creationId xmlns:p14="http://schemas.microsoft.com/office/powerpoint/2010/main" val="1684952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F9682A-9B3A-460B-9DDD-F5DE71718E43}" type="slidenum">
              <a:rPr lang="en-US"/>
              <a:pPr>
                <a:defRPr/>
              </a:pPr>
              <a:t>‹#›</a:t>
            </a:fld>
            <a:endParaRPr lang="en-US"/>
          </a:p>
        </p:txBody>
      </p:sp>
    </p:spTree>
    <p:extLst>
      <p:ext uri="{BB962C8B-B14F-4D97-AF65-F5344CB8AC3E}">
        <p14:creationId xmlns:p14="http://schemas.microsoft.com/office/powerpoint/2010/main" val="2401626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AA16EC-E788-4C2E-B054-D8353A1926DD}" type="slidenum">
              <a:rPr lang="en-US"/>
              <a:pPr>
                <a:defRPr/>
              </a:pPr>
              <a:t>‹#›</a:t>
            </a:fld>
            <a:endParaRPr lang="en-US"/>
          </a:p>
        </p:txBody>
      </p:sp>
    </p:spTree>
    <p:extLst>
      <p:ext uri="{BB962C8B-B14F-4D97-AF65-F5344CB8AC3E}">
        <p14:creationId xmlns:p14="http://schemas.microsoft.com/office/powerpoint/2010/main" val="1756132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078D9D-F446-4666-8FFF-B662D9396706}" type="slidenum">
              <a:rPr lang="en-US"/>
              <a:pPr>
                <a:defRPr/>
              </a:pPr>
              <a:t>‹#›</a:t>
            </a:fld>
            <a:endParaRPr lang="en-US"/>
          </a:p>
        </p:txBody>
      </p:sp>
    </p:spTree>
    <p:extLst>
      <p:ext uri="{BB962C8B-B14F-4D97-AF65-F5344CB8AC3E}">
        <p14:creationId xmlns:p14="http://schemas.microsoft.com/office/powerpoint/2010/main" val="1352812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4FF896-7945-432B-8541-94494BBB6B2E}" type="slidenum">
              <a:rPr lang="en-US"/>
              <a:pPr>
                <a:defRPr/>
              </a:pPr>
              <a:t>‹#›</a:t>
            </a:fld>
            <a:endParaRPr lang="en-US"/>
          </a:p>
        </p:txBody>
      </p:sp>
    </p:spTree>
    <p:extLst>
      <p:ext uri="{BB962C8B-B14F-4D97-AF65-F5344CB8AC3E}">
        <p14:creationId xmlns:p14="http://schemas.microsoft.com/office/powerpoint/2010/main" val="1807746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7E3B2BF-209A-4B8B-8BE2-EC3597B41F73}" type="slidenum">
              <a:rPr lang="en-US"/>
              <a:pPr>
                <a:defRPr/>
              </a:pPr>
              <a:t>‹#›</a:t>
            </a:fld>
            <a:endParaRPr lang="en-US"/>
          </a:p>
        </p:txBody>
      </p:sp>
    </p:spTree>
    <p:extLst>
      <p:ext uri="{BB962C8B-B14F-4D97-AF65-F5344CB8AC3E}">
        <p14:creationId xmlns:p14="http://schemas.microsoft.com/office/powerpoint/2010/main" val="397151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601A6D2-CB40-4A32-A678-8489423EAFAA}" type="slidenum">
              <a:rPr lang="en-US"/>
              <a:pPr>
                <a:defRPr/>
              </a:pPr>
              <a:t>‹#›</a:t>
            </a:fld>
            <a:endParaRPr lang="en-US"/>
          </a:p>
        </p:txBody>
      </p:sp>
    </p:spTree>
    <p:extLst>
      <p:ext uri="{BB962C8B-B14F-4D97-AF65-F5344CB8AC3E}">
        <p14:creationId xmlns:p14="http://schemas.microsoft.com/office/powerpoint/2010/main" val="53316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A7757C-1084-4989-A87E-42E48B55A15E}" type="slidenum">
              <a:rPr lang="en-US"/>
              <a:pPr>
                <a:defRPr/>
              </a:pPr>
              <a:t>‹#›</a:t>
            </a:fld>
            <a:endParaRPr lang="en-US"/>
          </a:p>
        </p:txBody>
      </p:sp>
    </p:spTree>
    <p:extLst>
      <p:ext uri="{BB962C8B-B14F-4D97-AF65-F5344CB8AC3E}">
        <p14:creationId xmlns:p14="http://schemas.microsoft.com/office/powerpoint/2010/main" val="413313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74CD62-A6B0-4E77-AD89-49C81062C152}" type="slidenum">
              <a:rPr lang="en-US"/>
              <a:pPr>
                <a:defRPr/>
              </a:pPr>
              <a:t>‹#›</a:t>
            </a:fld>
            <a:endParaRPr lang="en-US"/>
          </a:p>
        </p:txBody>
      </p:sp>
    </p:spTree>
    <p:extLst>
      <p:ext uri="{BB962C8B-B14F-4D97-AF65-F5344CB8AC3E}">
        <p14:creationId xmlns:p14="http://schemas.microsoft.com/office/powerpoint/2010/main" val="172067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smtClean="0">
                <a:latin typeface="Arial" pitchFamily="34" charset="0"/>
              </a:defRPr>
            </a:lvl1pPr>
          </a:lstStyle>
          <a:p>
            <a:pPr>
              <a:defRPr/>
            </a:pPr>
            <a:fld id="{3F7DEE9E-1E9D-484D-A59C-45A85FD74977}"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3175" y="6556375"/>
            <a:ext cx="31273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1400">
                <a:solidFill>
                  <a:schemeClr val="bg1"/>
                </a:solidFill>
                <a:latin typeface="Verdana" pitchFamily="34" charset="0"/>
              </a:rPr>
              <a:t>Holt McDougal Geometry</a:t>
            </a:r>
          </a:p>
        </p:txBody>
      </p:sp>
      <p:grpSp>
        <p:nvGrpSpPr>
          <p:cNvPr id="1033" name="Group 13"/>
          <p:cNvGrpSpPr>
            <a:grpSpLocks/>
          </p:cNvGrpSpPr>
          <p:nvPr userDrawn="1"/>
        </p:nvGrpSpPr>
        <p:grpSpPr bwMode="auto">
          <a:xfrm>
            <a:off x="0" y="0"/>
            <a:ext cx="9144000" cy="6858000"/>
            <a:chOff x="0" y="0"/>
            <a:chExt cx="5760" cy="4320"/>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3200" b="0">
                <a:solidFill>
                  <a:schemeClr val="bg1"/>
                </a:solidFill>
                <a:latin typeface="Arial Black" pitchFamily="34" charset="0"/>
              </a:rPr>
              <a:t>Algebraic Proof</a:t>
            </a:r>
            <a:endParaRPr lang="en-US" altLang="en-US" sz="2400" b="0">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8.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22.png"/><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2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3200" b="0">
                <a:solidFill>
                  <a:schemeClr val="bg1"/>
                </a:solidFill>
                <a:latin typeface="Arial Black" pitchFamily="34" charset="0"/>
              </a:rPr>
              <a:t>Algebraic Proof</a:t>
            </a:r>
            <a:endParaRPr lang="en-US" altLang="en-US" sz="2400" b="0">
              <a:latin typeface="Verdana" pitchFamily="34" charset="0"/>
            </a:endParaRP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1400">
                <a:solidFill>
                  <a:schemeClr val="bg1"/>
                </a:solidFill>
                <a:latin typeface="Verdana" pitchFamily="34" charset="0"/>
              </a:rPr>
              <a:t>Holt Geometry</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b="0" u="sng">
                <a:solidFill>
                  <a:schemeClr val="bg1"/>
                </a:solidFill>
                <a:effectLst>
                  <a:outerShdw blurRad="38100" dist="38100" dir="2700000" algn="tl">
                    <a:srgbClr val="C0C0C0"/>
                  </a:outerShdw>
                </a:effectLst>
                <a:latin typeface="Verdana" pitchFamily="34" charset="0"/>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1400">
                <a:solidFill>
                  <a:schemeClr val="bg1"/>
                </a:solidFill>
                <a:latin typeface="Verdana" pitchFamily="34" charset="0"/>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0" y="11430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2: Problem-Solving Application</a:t>
            </a:r>
            <a:endParaRPr lang="en-US" altLang="en-US" sz="2600" b="0">
              <a:solidFill>
                <a:schemeClr val="accent2"/>
              </a:solidFill>
              <a:latin typeface="Arial MT Bl" charset="0"/>
            </a:endParaRPr>
          </a:p>
        </p:txBody>
      </p:sp>
      <p:pic>
        <p:nvPicPr>
          <p:cNvPr id="1126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066800"/>
            <a:ext cx="60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268" name="Group 19"/>
          <p:cNvGrpSpPr>
            <a:grpSpLocks/>
          </p:cNvGrpSpPr>
          <p:nvPr/>
        </p:nvGrpSpPr>
        <p:grpSpPr bwMode="auto">
          <a:xfrm>
            <a:off x="304800" y="1676400"/>
            <a:ext cx="8686800" cy="1463675"/>
            <a:chOff x="192" y="1056"/>
            <a:chExt cx="5472" cy="922"/>
          </a:xfrm>
        </p:grpSpPr>
        <p:sp>
          <p:nvSpPr>
            <p:cNvPr id="11269" name="Text Box 2"/>
            <p:cNvSpPr txBox="1">
              <a:spLocks noChangeArrowheads="1"/>
            </p:cNvSpPr>
            <p:nvPr/>
          </p:nvSpPr>
          <p:spPr bwMode="auto">
            <a:xfrm>
              <a:off x="192" y="1056"/>
              <a:ext cx="5472" cy="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nSpc>
                  <a:spcPct val="125000"/>
                </a:lnSpc>
                <a:spcBef>
                  <a:spcPct val="50000"/>
                </a:spcBef>
              </a:pPr>
              <a:r>
                <a:rPr lang="en-US" altLang="en-US" sz="2400">
                  <a:latin typeface="Verdana" pitchFamily="34" charset="0"/>
                </a:rPr>
                <a:t>What is the temperature in degrees Fahrenheit </a:t>
              </a:r>
              <a:r>
                <a:rPr lang="en-US" altLang="en-US" sz="2400" i="1">
                  <a:latin typeface="Verdana" pitchFamily="34" charset="0"/>
                </a:rPr>
                <a:t>F</a:t>
              </a:r>
              <a:r>
                <a:rPr lang="en-US" altLang="en-US" sz="2400">
                  <a:latin typeface="Verdana" pitchFamily="34" charset="0"/>
                </a:rPr>
                <a:t> when it is 15°C? Solve the equation </a:t>
              </a:r>
              <a:r>
                <a:rPr lang="en-US" altLang="en-US" sz="2400" i="1">
                  <a:latin typeface="Verdana" pitchFamily="34" charset="0"/>
                </a:rPr>
                <a:t>F</a:t>
              </a:r>
              <a:r>
                <a:rPr lang="en-US" altLang="en-US" sz="2400">
                  <a:latin typeface="Verdana" pitchFamily="34" charset="0"/>
                </a:rPr>
                <a:t> =    </a:t>
              </a:r>
              <a:r>
                <a:rPr lang="en-US" altLang="en-US" sz="2400" i="1">
                  <a:latin typeface="Verdana" pitchFamily="34" charset="0"/>
                </a:rPr>
                <a:t>C</a:t>
              </a:r>
              <a:r>
                <a:rPr lang="en-US" altLang="en-US" sz="2400">
                  <a:latin typeface="Verdana" pitchFamily="34" charset="0"/>
                </a:rPr>
                <a:t> + 32 for </a:t>
              </a:r>
              <a:r>
                <a:rPr lang="en-US" altLang="en-US" sz="2400" i="1">
                  <a:latin typeface="Verdana" pitchFamily="34" charset="0"/>
                </a:rPr>
                <a:t>F</a:t>
              </a:r>
              <a:r>
                <a:rPr lang="en-US" altLang="en-US" sz="2400">
                  <a:latin typeface="Verdana" pitchFamily="34" charset="0"/>
                </a:rPr>
                <a:t> and justify each step.</a:t>
              </a:r>
            </a:p>
          </p:txBody>
        </p:sp>
        <p:grpSp>
          <p:nvGrpSpPr>
            <p:cNvPr id="11270" name="Group 18"/>
            <p:cNvGrpSpPr>
              <a:grpSpLocks/>
            </p:cNvGrpSpPr>
            <p:nvPr/>
          </p:nvGrpSpPr>
          <p:grpSpPr bwMode="auto">
            <a:xfrm>
              <a:off x="4552" y="1280"/>
              <a:ext cx="288" cy="518"/>
              <a:chOff x="4368" y="2256"/>
              <a:chExt cx="288" cy="518"/>
            </a:xfrm>
          </p:grpSpPr>
          <p:sp>
            <p:nvSpPr>
              <p:cNvPr id="11271" name="Text Box 14"/>
              <p:cNvSpPr txBox="1">
                <a:spLocks noChangeArrowheads="1"/>
              </p:cNvSpPr>
              <p:nvPr/>
            </p:nvSpPr>
            <p:spPr bwMode="auto">
              <a:xfrm>
                <a:off x="4368" y="2256"/>
                <a:ext cx="28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a:latin typeface="Verdana" pitchFamily="34" charset="0"/>
                  </a:rPr>
                  <a:t>9 5</a:t>
                </a:r>
              </a:p>
            </p:txBody>
          </p:sp>
          <p:sp>
            <p:nvSpPr>
              <p:cNvPr id="11272" name="Line 17"/>
              <p:cNvSpPr>
                <a:spLocks noChangeShapeType="1"/>
              </p:cNvSpPr>
              <p:nvPr/>
            </p:nvSpPr>
            <p:spPr bwMode="auto">
              <a:xfrm>
                <a:off x="4384" y="2504"/>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2 Continued</a:t>
            </a:r>
            <a:endParaRPr lang="en-US" altLang="en-US" sz="2600" b="0">
              <a:solidFill>
                <a:schemeClr val="accent2"/>
              </a:solidFill>
              <a:latin typeface="Arial MT Bl" charset="0"/>
            </a:endParaRPr>
          </a:p>
        </p:txBody>
      </p:sp>
      <p:grpSp>
        <p:nvGrpSpPr>
          <p:cNvPr id="12291" name="Group 7"/>
          <p:cNvGrpSpPr>
            <a:grpSpLocks/>
          </p:cNvGrpSpPr>
          <p:nvPr/>
        </p:nvGrpSpPr>
        <p:grpSpPr bwMode="auto">
          <a:xfrm>
            <a:off x="466725" y="1828800"/>
            <a:ext cx="5324475" cy="762000"/>
            <a:chOff x="180" y="2016"/>
            <a:chExt cx="3354" cy="480"/>
          </a:xfrm>
        </p:grpSpPr>
        <p:grpSp>
          <p:nvGrpSpPr>
            <p:cNvPr id="12296" name="Group 8"/>
            <p:cNvGrpSpPr>
              <a:grpSpLocks/>
            </p:cNvGrpSpPr>
            <p:nvPr/>
          </p:nvGrpSpPr>
          <p:grpSpPr bwMode="auto">
            <a:xfrm>
              <a:off x="341" y="2016"/>
              <a:ext cx="480" cy="480"/>
              <a:chOff x="432" y="528"/>
              <a:chExt cx="480" cy="480"/>
            </a:xfrm>
          </p:grpSpPr>
          <p:pic>
            <p:nvPicPr>
              <p:cNvPr id="12298"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138" name="Text Box 10"/>
              <p:cNvSpPr txBox="1">
                <a:spLocks noChangeArrowheads="1"/>
              </p:cNvSpPr>
              <p:nvPr/>
            </p:nvSpPr>
            <p:spPr bwMode="auto">
              <a:xfrm>
                <a:off x="494" y="54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1</a:t>
                </a:r>
                <a:endParaRPr lang="en-US" sz="2400" b="0">
                  <a:latin typeface="Verdana" pitchFamily="34" charset="0"/>
                </a:endParaRPr>
              </a:p>
            </p:txBody>
          </p:sp>
        </p:grpSp>
        <p:sp>
          <p:nvSpPr>
            <p:cNvPr id="12297" name="Text Box 11"/>
            <p:cNvSpPr txBox="1">
              <a:spLocks noChangeArrowheads="1"/>
            </p:cNvSpPr>
            <p:nvPr/>
          </p:nvSpPr>
          <p:spPr bwMode="auto">
            <a:xfrm>
              <a:off x="180" y="2064"/>
              <a:ext cx="3354"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000">
                  <a:latin typeface="Verdana" pitchFamily="34" charset="0"/>
                </a:rPr>
                <a:t>           </a:t>
              </a:r>
              <a:r>
                <a:rPr lang="en-US" altLang="en-US" sz="2400">
                  <a:latin typeface="Verdana" pitchFamily="34" charset="0"/>
                </a:rPr>
                <a:t>Understand the Problem</a:t>
              </a:r>
              <a:endParaRPr lang="en-US" altLang="en-US" sz="2400" b="0">
                <a:latin typeface="Verdana" pitchFamily="34" charset="0"/>
              </a:endParaRPr>
            </a:p>
          </p:txBody>
        </p:sp>
      </p:grpSp>
      <p:sp>
        <p:nvSpPr>
          <p:cNvPr id="48140" name="Rectangle 12"/>
          <p:cNvSpPr>
            <a:spLocks noChangeArrowheads="1"/>
          </p:cNvSpPr>
          <p:nvPr/>
        </p:nvSpPr>
        <p:spPr bwMode="auto">
          <a:xfrm>
            <a:off x="914400" y="2568575"/>
            <a:ext cx="7467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a:latin typeface="Verdana" pitchFamily="34" charset="0"/>
              </a:rPr>
              <a:t>The</a:t>
            </a:r>
            <a:r>
              <a:rPr lang="en-US" altLang="en-US" sz="2400" b="0">
                <a:latin typeface="Verdana" pitchFamily="34" charset="0"/>
              </a:rPr>
              <a:t> </a:t>
            </a:r>
            <a:r>
              <a:rPr lang="en-US" altLang="en-US" sz="2400">
                <a:latin typeface="Verdana" pitchFamily="34" charset="0"/>
              </a:rPr>
              <a:t>answer will be the temperature in degrees Fahrenheit.</a:t>
            </a:r>
            <a:endParaRPr lang="en-US" altLang="en-US" sz="2400" b="0">
              <a:latin typeface="Verdana" pitchFamily="34" charset="0"/>
            </a:endParaRPr>
          </a:p>
          <a:p>
            <a:pPr eaLnBrk="1" hangingPunct="1"/>
            <a:r>
              <a:rPr lang="en-US" altLang="en-US" sz="2400">
                <a:latin typeface="Verdana" pitchFamily="34" charset="0"/>
              </a:rPr>
              <a:t>List the important information:</a:t>
            </a:r>
          </a:p>
        </p:txBody>
      </p:sp>
      <p:sp>
        <p:nvSpPr>
          <p:cNvPr id="48141" name="Rectangle 13"/>
          <p:cNvSpPr>
            <a:spLocks noChangeArrowheads="1"/>
          </p:cNvSpPr>
          <p:nvPr/>
        </p:nvSpPr>
        <p:spPr bwMode="auto">
          <a:xfrm>
            <a:off x="3200400" y="4105275"/>
            <a:ext cx="1249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C</a:t>
            </a:r>
            <a:r>
              <a:rPr lang="en-US" altLang="en-US" sz="2400" b="0">
                <a:latin typeface="Verdana" pitchFamily="34" charset="0"/>
              </a:rPr>
              <a:t> = 15</a:t>
            </a:r>
          </a:p>
        </p:txBody>
      </p:sp>
      <p:sp>
        <p:nvSpPr>
          <p:cNvPr id="12294"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pic>
        <p:nvPicPr>
          <p:cNvPr id="48146" name="Picture 1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990975"/>
            <a:ext cx="16954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140"/>
                                        </p:tgtEl>
                                        <p:attrNameLst>
                                          <p:attrName>style.visibility</p:attrName>
                                        </p:attrNameLst>
                                      </p:cBhvr>
                                      <p:to>
                                        <p:strVal val="visible"/>
                                      </p:to>
                                    </p:set>
                                    <p:animEffect transition="in" filter="dissolve">
                                      <p:cBhvr>
                                        <p:cTn id="7" dur="500"/>
                                        <p:tgtEl>
                                          <p:spTgt spid="481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48146"/>
                                        </p:tgtEl>
                                        <p:attrNameLst>
                                          <p:attrName>style.visibility</p:attrName>
                                        </p:attrNameLst>
                                      </p:cBhvr>
                                      <p:to>
                                        <p:strVal val="visible"/>
                                      </p:to>
                                    </p:set>
                                    <p:animEffect transition="in" filter="checkerboard(across)">
                                      <p:cBhvr>
                                        <p:cTn id="12" dur="500"/>
                                        <p:tgtEl>
                                          <p:spTgt spid="481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8141"/>
                                        </p:tgtEl>
                                        <p:attrNameLst>
                                          <p:attrName>style.visibility</p:attrName>
                                        </p:attrNameLst>
                                      </p:cBhvr>
                                      <p:to>
                                        <p:strVal val="visible"/>
                                      </p:to>
                                    </p:set>
                                    <p:animEffect transition="in" filter="checkerboard(across)">
                                      <p:cBhvr>
                                        <p:cTn id="17" dur="500"/>
                                        <p:tgtEl>
                                          <p:spTgt spid="48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0" grpId="0"/>
      <p:bldP spid="4814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grpSp>
        <p:nvGrpSpPr>
          <p:cNvPr id="13315" name="Group 14"/>
          <p:cNvGrpSpPr>
            <a:grpSpLocks/>
          </p:cNvGrpSpPr>
          <p:nvPr/>
        </p:nvGrpSpPr>
        <p:grpSpPr bwMode="auto">
          <a:xfrm>
            <a:off x="838200" y="1905000"/>
            <a:ext cx="2895600" cy="647700"/>
            <a:chOff x="384" y="1248"/>
            <a:chExt cx="1824" cy="408"/>
          </a:xfrm>
        </p:grpSpPr>
        <p:grpSp>
          <p:nvGrpSpPr>
            <p:cNvPr id="13318" name="Group 15"/>
            <p:cNvGrpSpPr>
              <a:grpSpLocks/>
            </p:cNvGrpSpPr>
            <p:nvPr/>
          </p:nvGrpSpPr>
          <p:grpSpPr bwMode="auto">
            <a:xfrm>
              <a:off x="384" y="1248"/>
              <a:ext cx="360" cy="408"/>
              <a:chOff x="3681" y="3579"/>
              <a:chExt cx="360" cy="408"/>
            </a:xfrm>
          </p:grpSpPr>
          <p:pic>
            <p:nvPicPr>
              <p:cNvPr id="13320"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169" name="Text Box 17"/>
              <p:cNvSpPr txBox="1">
                <a:spLocks noChangeArrowheads="1"/>
              </p:cNvSpPr>
              <p:nvPr/>
            </p:nvSpPr>
            <p:spPr bwMode="auto">
              <a:xfrm>
                <a:off x="3744" y="360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2</a:t>
                </a:r>
                <a:endParaRPr lang="en-US" sz="2400" b="0">
                  <a:latin typeface="Verdana" pitchFamily="34" charset="0"/>
                </a:endParaRPr>
              </a:p>
            </p:txBody>
          </p:sp>
        </p:grpSp>
        <p:sp>
          <p:nvSpPr>
            <p:cNvPr id="13319" name="Text Box 18"/>
            <p:cNvSpPr txBox="1">
              <a:spLocks noChangeArrowheads="1"/>
            </p:cNvSpPr>
            <p:nvPr/>
          </p:nvSpPr>
          <p:spPr bwMode="auto">
            <a:xfrm>
              <a:off x="793" y="1278"/>
              <a:ext cx="1415"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Make a Plan</a:t>
              </a:r>
              <a:endParaRPr lang="en-US" altLang="en-US" sz="2400" b="0">
                <a:latin typeface="Verdana" pitchFamily="34" charset="0"/>
              </a:endParaRPr>
            </a:p>
          </p:txBody>
        </p:sp>
      </p:grpSp>
      <p:sp>
        <p:nvSpPr>
          <p:cNvPr id="49171" name="Rectangle 19"/>
          <p:cNvSpPr>
            <a:spLocks noChangeArrowheads="1"/>
          </p:cNvSpPr>
          <p:nvPr/>
        </p:nvSpPr>
        <p:spPr bwMode="auto">
          <a:xfrm>
            <a:off x="990600" y="2667000"/>
            <a:ext cx="6629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Substitute the given information into the formula and solve.</a:t>
            </a:r>
          </a:p>
        </p:txBody>
      </p:sp>
      <p:sp>
        <p:nvSpPr>
          <p:cNvPr id="13317" name="Text Box 21"/>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2 Continued</a:t>
            </a:r>
            <a:endParaRPr lang="en-US" altLang="en-US" sz="2600" b="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171"/>
                                        </p:tgtEl>
                                        <p:attrNameLst>
                                          <p:attrName>style.visibility</p:attrName>
                                        </p:attrNameLst>
                                      </p:cBhvr>
                                      <p:to>
                                        <p:strVal val="visible"/>
                                      </p:to>
                                    </p:set>
                                    <p:animEffect transition="in" filter="dissolve">
                                      <p:cBhvr>
                                        <p:cTn id="7" dur="500"/>
                                        <p:tgtEl>
                                          <p:spTgt spid="49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grpSp>
        <p:nvGrpSpPr>
          <p:cNvPr id="14339" name="Group 11"/>
          <p:cNvGrpSpPr>
            <a:grpSpLocks/>
          </p:cNvGrpSpPr>
          <p:nvPr/>
        </p:nvGrpSpPr>
        <p:grpSpPr bwMode="auto">
          <a:xfrm>
            <a:off x="685800" y="1828800"/>
            <a:ext cx="1857375" cy="704850"/>
            <a:chOff x="288" y="996"/>
            <a:chExt cx="1170" cy="444"/>
          </a:xfrm>
        </p:grpSpPr>
        <p:sp>
          <p:nvSpPr>
            <p:cNvPr id="14352" name="Text Box 12"/>
            <p:cNvSpPr txBox="1">
              <a:spLocks noChangeArrowheads="1"/>
            </p:cNvSpPr>
            <p:nvPr/>
          </p:nvSpPr>
          <p:spPr bwMode="auto">
            <a:xfrm>
              <a:off x="755" y="1074"/>
              <a:ext cx="70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Solve</a:t>
              </a:r>
              <a:endParaRPr lang="en-US" altLang="en-US" sz="2400" b="0">
                <a:latin typeface="Verdana" pitchFamily="34" charset="0"/>
              </a:endParaRPr>
            </a:p>
          </p:txBody>
        </p:sp>
        <p:grpSp>
          <p:nvGrpSpPr>
            <p:cNvPr id="14353" name="Group 13"/>
            <p:cNvGrpSpPr>
              <a:grpSpLocks/>
            </p:cNvGrpSpPr>
            <p:nvPr/>
          </p:nvGrpSpPr>
          <p:grpSpPr bwMode="auto">
            <a:xfrm>
              <a:off x="288" y="996"/>
              <a:ext cx="444" cy="444"/>
              <a:chOff x="2592" y="864"/>
              <a:chExt cx="444" cy="444"/>
            </a:xfrm>
          </p:grpSpPr>
          <p:pic>
            <p:nvPicPr>
              <p:cNvPr id="1435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15" name="Text Box 15"/>
              <p:cNvSpPr txBox="1">
                <a:spLocks noChangeArrowheads="1"/>
              </p:cNvSpPr>
              <p:nvPr/>
            </p:nvSpPr>
            <p:spPr bwMode="auto">
              <a:xfrm>
                <a:off x="2706" y="939"/>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3</a:t>
                </a:r>
              </a:p>
            </p:txBody>
          </p:sp>
        </p:grpSp>
      </p:grpSp>
      <p:sp>
        <p:nvSpPr>
          <p:cNvPr id="14340" name="Rectangle 18"/>
          <p:cNvSpPr>
            <a:spLocks noChangeArrowheads="1"/>
          </p:cNvSpPr>
          <p:nvPr/>
        </p:nvSpPr>
        <p:spPr bwMode="auto">
          <a:xfrm>
            <a:off x="53340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14341" name="Rectangle 22"/>
          <p:cNvSpPr>
            <a:spLocks noChangeArrowheads="1"/>
          </p:cNvSpPr>
          <p:nvPr/>
        </p:nvSpPr>
        <p:spPr bwMode="auto">
          <a:xfrm>
            <a:off x="533400" y="3246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51244" name="Rectangle 44"/>
          <p:cNvSpPr>
            <a:spLocks noChangeArrowheads="1"/>
          </p:cNvSpPr>
          <p:nvPr/>
        </p:nvSpPr>
        <p:spPr bwMode="auto">
          <a:xfrm>
            <a:off x="925513" y="4005263"/>
            <a:ext cx="475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F  </a:t>
            </a:r>
            <a:r>
              <a:rPr lang="en-US" altLang="en-US" sz="2400" b="0">
                <a:latin typeface="Verdana" pitchFamily="34" charset="0"/>
              </a:rPr>
              <a:t>= 27 + 32      Simplify.	</a:t>
            </a:r>
          </a:p>
        </p:txBody>
      </p:sp>
      <p:sp>
        <p:nvSpPr>
          <p:cNvPr id="51245" name="Rectangle 45"/>
          <p:cNvSpPr>
            <a:spLocks noChangeArrowheads="1"/>
          </p:cNvSpPr>
          <p:nvPr/>
        </p:nvSpPr>
        <p:spPr bwMode="auto">
          <a:xfrm>
            <a:off x="925513" y="4572000"/>
            <a:ext cx="475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F  </a:t>
            </a:r>
            <a:r>
              <a:rPr lang="en-US" altLang="en-US" sz="2400" b="0">
                <a:latin typeface="Verdana" pitchFamily="34" charset="0"/>
              </a:rPr>
              <a:t>= 59	       Simplify.	</a:t>
            </a:r>
          </a:p>
        </p:txBody>
      </p:sp>
      <p:grpSp>
        <p:nvGrpSpPr>
          <p:cNvPr id="51267" name="Group 67"/>
          <p:cNvGrpSpPr>
            <a:grpSpLocks/>
          </p:cNvGrpSpPr>
          <p:nvPr/>
        </p:nvGrpSpPr>
        <p:grpSpPr bwMode="auto">
          <a:xfrm>
            <a:off x="1035050" y="2476500"/>
            <a:ext cx="5473700" cy="733425"/>
            <a:chOff x="652" y="1560"/>
            <a:chExt cx="3448" cy="462"/>
          </a:xfrm>
        </p:grpSpPr>
        <p:sp>
          <p:nvSpPr>
            <p:cNvPr id="14350" name="Rectangle 16"/>
            <p:cNvSpPr>
              <a:spLocks noChangeArrowheads="1"/>
            </p:cNvSpPr>
            <p:nvPr/>
          </p:nvSpPr>
          <p:spPr bwMode="auto">
            <a:xfrm>
              <a:off x="2256" y="1629"/>
              <a:ext cx="18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Given equation</a:t>
              </a:r>
              <a:r>
                <a:rPr lang="en-US" altLang="en-US" b="0"/>
                <a:t>	</a:t>
              </a:r>
            </a:p>
          </p:txBody>
        </p:sp>
        <p:pic>
          <p:nvPicPr>
            <p:cNvPr id="14351" name="Picture 6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 y="1560"/>
              <a:ext cx="1068"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268" name="Group 68"/>
          <p:cNvGrpSpPr>
            <a:grpSpLocks/>
          </p:cNvGrpSpPr>
          <p:nvPr/>
        </p:nvGrpSpPr>
        <p:grpSpPr bwMode="auto">
          <a:xfrm>
            <a:off x="1044575" y="3305175"/>
            <a:ext cx="8207375" cy="733425"/>
            <a:chOff x="658" y="2082"/>
            <a:chExt cx="5170" cy="462"/>
          </a:xfrm>
        </p:grpSpPr>
        <p:sp>
          <p:nvSpPr>
            <p:cNvPr id="14348" name="Rectangle 42"/>
            <p:cNvSpPr>
              <a:spLocks noChangeArrowheads="1"/>
            </p:cNvSpPr>
            <p:nvPr/>
          </p:nvSpPr>
          <p:spPr bwMode="auto">
            <a:xfrm>
              <a:off x="2256" y="2160"/>
              <a:ext cx="35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Substitution Property of Equality	</a:t>
              </a:r>
            </a:p>
          </p:txBody>
        </p:sp>
        <p:pic>
          <p:nvPicPr>
            <p:cNvPr id="14349" name="Picture 66"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 y="2082"/>
              <a:ext cx="1302"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69" name="Rectangle 69"/>
          <p:cNvSpPr>
            <a:spLocks noChangeArrowheads="1"/>
          </p:cNvSpPr>
          <p:nvPr/>
        </p:nvSpPr>
        <p:spPr bwMode="auto">
          <a:xfrm>
            <a:off x="908050" y="5181600"/>
            <a:ext cx="201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F  </a:t>
            </a:r>
            <a:r>
              <a:rPr lang="en-US" altLang="en-US" sz="2400" b="0">
                <a:latin typeface="Verdana" pitchFamily="34" charset="0"/>
              </a:rPr>
              <a:t>= 59</a:t>
            </a:r>
            <a:r>
              <a:rPr lang="en-US" altLang="en-US" sz="2400" b="0">
                <a:cs typeface="Arial" charset="0"/>
              </a:rPr>
              <a:t>°</a:t>
            </a:r>
            <a:r>
              <a:rPr lang="en-US" altLang="en-US" sz="2400" b="0">
                <a:latin typeface="Verdana" pitchFamily="34" charset="0"/>
              </a:rPr>
              <a:t>	</a:t>
            </a:r>
          </a:p>
        </p:txBody>
      </p:sp>
      <p:sp>
        <p:nvSpPr>
          <p:cNvPr id="14347" name="Text Box 70"/>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2 Continued</a:t>
            </a:r>
            <a:endParaRPr lang="en-US" altLang="en-US" sz="2600" b="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1267"/>
                                        </p:tgtEl>
                                        <p:attrNameLst>
                                          <p:attrName>style.visibility</p:attrName>
                                        </p:attrNameLst>
                                      </p:cBhvr>
                                      <p:to>
                                        <p:strVal val="visible"/>
                                      </p:to>
                                    </p:set>
                                    <p:animEffect transition="in" filter="dissolve">
                                      <p:cBhvr>
                                        <p:cTn id="7" dur="500"/>
                                        <p:tgtEl>
                                          <p:spTgt spid="51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1268"/>
                                        </p:tgtEl>
                                        <p:attrNameLst>
                                          <p:attrName>style.visibility</p:attrName>
                                        </p:attrNameLst>
                                      </p:cBhvr>
                                      <p:to>
                                        <p:strVal val="visible"/>
                                      </p:to>
                                    </p:set>
                                    <p:animEffect transition="in" filter="dissolve">
                                      <p:cBhvr>
                                        <p:cTn id="12" dur="500"/>
                                        <p:tgtEl>
                                          <p:spTgt spid="512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44"/>
                                        </p:tgtEl>
                                        <p:attrNameLst>
                                          <p:attrName>style.visibility</p:attrName>
                                        </p:attrNameLst>
                                      </p:cBhvr>
                                      <p:to>
                                        <p:strVal val="visible"/>
                                      </p:to>
                                    </p:set>
                                    <p:animEffect transition="in" filter="dissolve">
                                      <p:cBhvr>
                                        <p:cTn id="17" dur="500"/>
                                        <p:tgtEl>
                                          <p:spTgt spid="512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45"/>
                                        </p:tgtEl>
                                        <p:attrNameLst>
                                          <p:attrName>style.visibility</p:attrName>
                                        </p:attrNameLst>
                                      </p:cBhvr>
                                      <p:to>
                                        <p:strVal val="visible"/>
                                      </p:to>
                                    </p:set>
                                    <p:animEffect transition="in" filter="dissolve">
                                      <p:cBhvr>
                                        <p:cTn id="22" dur="500"/>
                                        <p:tgtEl>
                                          <p:spTgt spid="5124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269"/>
                                        </p:tgtEl>
                                        <p:attrNameLst>
                                          <p:attrName>style.visibility</p:attrName>
                                        </p:attrNameLst>
                                      </p:cBhvr>
                                      <p:to>
                                        <p:strVal val="visible"/>
                                      </p:to>
                                    </p:set>
                                    <p:animEffect transition="in" filter="dissolve">
                                      <p:cBhvr>
                                        <p:cTn id="27" dur="500"/>
                                        <p:tgtEl>
                                          <p:spTgt spid="5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4" grpId="0"/>
      <p:bldP spid="51245" grpId="0"/>
      <p:bldP spid="5126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15363" name="Rectangle 11"/>
          <p:cNvSpPr>
            <a:spLocks noChangeArrowheads="1"/>
          </p:cNvSpPr>
          <p:nvPr/>
        </p:nvSpPr>
        <p:spPr bwMode="auto">
          <a:xfrm>
            <a:off x="0" y="3249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15364" name="Rectangle 13"/>
          <p:cNvSpPr>
            <a:spLocks noChangeArrowheads="1"/>
          </p:cNvSpPr>
          <p:nvPr/>
        </p:nvSpPr>
        <p:spPr bwMode="auto">
          <a:xfrm>
            <a:off x="0" y="3170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15365" name="Text Box 18"/>
          <p:cNvSpPr txBox="1">
            <a:spLocks noChangeArrowheads="1"/>
          </p:cNvSpPr>
          <p:nvPr/>
        </p:nvSpPr>
        <p:spPr bwMode="auto">
          <a:xfrm>
            <a:off x="1295400" y="1914525"/>
            <a:ext cx="1925638"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Look Back</a:t>
            </a:r>
            <a:endParaRPr lang="en-US" altLang="en-US" sz="2400" b="0">
              <a:latin typeface="Verdana" pitchFamily="34" charset="0"/>
            </a:endParaRPr>
          </a:p>
        </p:txBody>
      </p:sp>
      <p:grpSp>
        <p:nvGrpSpPr>
          <p:cNvPr id="15366" name="Group 19"/>
          <p:cNvGrpSpPr>
            <a:grpSpLocks/>
          </p:cNvGrpSpPr>
          <p:nvPr/>
        </p:nvGrpSpPr>
        <p:grpSpPr bwMode="auto">
          <a:xfrm>
            <a:off x="533400" y="1762125"/>
            <a:ext cx="838200" cy="676275"/>
            <a:chOff x="1758" y="3408"/>
            <a:chExt cx="528" cy="426"/>
          </a:xfrm>
        </p:grpSpPr>
        <p:pic>
          <p:nvPicPr>
            <p:cNvPr id="15377"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45" name="Text Box 21"/>
            <p:cNvSpPr txBox="1">
              <a:spLocks noChangeArrowheads="1"/>
            </p:cNvSpPr>
            <p:nvPr/>
          </p:nvSpPr>
          <p:spPr bwMode="auto">
            <a:xfrm>
              <a:off x="1758" y="3504"/>
              <a:ext cx="528"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4</a:t>
              </a:r>
            </a:p>
          </p:txBody>
        </p:sp>
      </p:grpSp>
      <p:sp>
        <p:nvSpPr>
          <p:cNvPr id="15367" name="Rectangle 22"/>
          <p:cNvSpPr>
            <a:spLocks noChangeArrowheads="1"/>
          </p:cNvSpPr>
          <p:nvPr/>
        </p:nvSpPr>
        <p:spPr bwMode="auto">
          <a:xfrm>
            <a:off x="914400" y="2590800"/>
            <a:ext cx="6832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ts val="300"/>
              </a:spcBef>
              <a:spcAft>
                <a:spcPts val="300"/>
              </a:spcAft>
            </a:pPr>
            <a:r>
              <a:rPr lang="en-US" altLang="en-US" sz="2400" b="0">
                <a:latin typeface="Verdana" pitchFamily="34" charset="0"/>
              </a:rPr>
              <a:t>Check your answer by substituting it back into the original formula.</a:t>
            </a:r>
          </a:p>
        </p:txBody>
      </p:sp>
      <p:sp>
        <p:nvSpPr>
          <p:cNvPr id="52248" name="Rectangle 24"/>
          <p:cNvSpPr>
            <a:spLocks noChangeArrowheads="1"/>
          </p:cNvSpPr>
          <p:nvPr/>
        </p:nvSpPr>
        <p:spPr bwMode="auto">
          <a:xfrm>
            <a:off x="0" y="2906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pic>
        <p:nvPicPr>
          <p:cNvPr id="52252" name="Picture 2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581400"/>
            <a:ext cx="16954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56" name="Group 32"/>
          <p:cNvGrpSpPr>
            <a:grpSpLocks/>
          </p:cNvGrpSpPr>
          <p:nvPr/>
        </p:nvGrpSpPr>
        <p:grpSpPr bwMode="auto">
          <a:xfrm>
            <a:off x="1295400" y="5257800"/>
            <a:ext cx="2044700" cy="482600"/>
            <a:chOff x="816" y="3312"/>
            <a:chExt cx="1288" cy="304"/>
          </a:xfrm>
        </p:grpSpPr>
        <p:sp>
          <p:nvSpPr>
            <p:cNvPr id="15375" name="Text Box 30"/>
            <p:cNvSpPr txBox="1">
              <a:spLocks noChangeArrowheads="1"/>
            </p:cNvSpPr>
            <p:nvPr/>
          </p:nvSpPr>
          <p:spPr bwMode="auto">
            <a:xfrm>
              <a:off x="816" y="3312"/>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59 = 59</a:t>
              </a:r>
            </a:p>
          </p:txBody>
        </p:sp>
        <p:sp>
          <p:nvSpPr>
            <p:cNvPr id="15376" name="Text Box 31"/>
            <p:cNvSpPr txBox="1">
              <a:spLocks noChangeArrowheads="1"/>
            </p:cNvSpPr>
            <p:nvPr/>
          </p:nvSpPr>
          <p:spPr bwMode="auto">
            <a:xfrm>
              <a:off x="1624" y="3328"/>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a:latin typeface="Verdana" pitchFamily="34" charset="0"/>
                  <a:sym typeface="Wingdings" pitchFamily="2" charset="2"/>
                </a:rPr>
                <a:t></a:t>
              </a:r>
            </a:p>
          </p:txBody>
        </p:sp>
      </p:grpSp>
      <p:grpSp>
        <p:nvGrpSpPr>
          <p:cNvPr id="52258" name="Group 34"/>
          <p:cNvGrpSpPr>
            <a:grpSpLocks/>
          </p:cNvGrpSpPr>
          <p:nvPr/>
        </p:nvGrpSpPr>
        <p:grpSpPr bwMode="auto">
          <a:xfrm>
            <a:off x="1447800" y="4419600"/>
            <a:ext cx="2219325" cy="733425"/>
            <a:chOff x="912" y="2784"/>
            <a:chExt cx="1398" cy="462"/>
          </a:xfrm>
        </p:grpSpPr>
        <p:pic>
          <p:nvPicPr>
            <p:cNvPr id="15373" name="Picture 2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 y="2784"/>
              <a:ext cx="1398"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4" name="Text Box 33"/>
            <p:cNvSpPr txBox="1">
              <a:spLocks noChangeArrowheads="1"/>
            </p:cNvSpPr>
            <p:nvPr/>
          </p:nvSpPr>
          <p:spPr bwMode="auto">
            <a:xfrm>
              <a:off x="1152" y="2792"/>
              <a:ext cx="19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1600" b="0"/>
                <a:t>?</a:t>
              </a:r>
            </a:p>
          </p:txBody>
        </p:sp>
      </p:grpSp>
      <p:sp>
        <p:nvSpPr>
          <p:cNvPr id="15372" name="Text Box 3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2 Continued</a:t>
            </a:r>
            <a:endParaRPr lang="en-US" altLang="en-US" sz="2600" b="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nodePh="1">
                                  <p:stCondLst>
                                    <p:cond delay="0"/>
                                  </p:stCondLst>
                                  <p:endCondLst>
                                    <p:cond evt="begin" delay="0">
                                      <p:tn val="5"/>
                                    </p:cond>
                                  </p:endCondLst>
                                  <p:childTnLst>
                                    <p:set>
                                      <p:cBhvr>
                                        <p:cTn id="6" dur="1" fill="hold">
                                          <p:stCondLst>
                                            <p:cond delay="0"/>
                                          </p:stCondLst>
                                        </p:cTn>
                                        <p:tgtEl>
                                          <p:spTgt spid="52248"/>
                                        </p:tgtEl>
                                        <p:attrNameLst>
                                          <p:attrName>style.visibility</p:attrName>
                                        </p:attrNameLst>
                                      </p:cBhvr>
                                      <p:to>
                                        <p:strVal val="visible"/>
                                      </p:to>
                                    </p:set>
                                    <p:animEffect transition="in" filter="dissolve">
                                      <p:cBhvr>
                                        <p:cTn id="7" dur="500"/>
                                        <p:tgtEl>
                                          <p:spTgt spid="522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52252"/>
                                        </p:tgtEl>
                                        <p:attrNameLst>
                                          <p:attrName>style.visibility</p:attrName>
                                        </p:attrNameLst>
                                      </p:cBhvr>
                                      <p:to>
                                        <p:strVal val="visible"/>
                                      </p:to>
                                    </p:set>
                                    <p:anim calcmode="lin" valueType="num">
                                      <p:cBhvr additive="base">
                                        <p:cTn id="12" dur="500" fill="hold"/>
                                        <p:tgtEl>
                                          <p:spTgt spid="52252"/>
                                        </p:tgtEl>
                                        <p:attrNameLst>
                                          <p:attrName>ppt_x</p:attrName>
                                        </p:attrNameLst>
                                      </p:cBhvr>
                                      <p:tavLst>
                                        <p:tav tm="0">
                                          <p:val>
                                            <p:strVal val="0-#ppt_w/2"/>
                                          </p:val>
                                        </p:tav>
                                        <p:tav tm="100000">
                                          <p:val>
                                            <p:strVal val="#ppt_x"/>
                                          </p:val>
                                        </p:tav>
                                      </p:tavLst>
                                    </p:anim>
                                    <p:anim calcmode="lin" valueType="num">
                                      <p:cBhvr additive="base">
                                        <p:cTn id="13" dur="500" fill="hold"/>
                                        <p:tgtEl>
                                          <p:spTgt spid="52252"/>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52258"/>
                                        </p:tgtEl>
                                        <p:attrNameLst>
                                          <p:attrName>style.visibility</p:attrName>
                                        </p:attrNameLst>
                                      </p:cBhvr>
                                      <p:to>
                                        <p:strVal val="visible"/>
                                      </p:to>
                                    </p:set>
                                    <p:animEffect transition="in" filter="box(in)">
                                      <p:cBhvr>
                                        <p:cTn id="18" dur="500"/>
                                        <p:tgtEl>
                                          <p:spTgt spid="5225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52256"/>
                                        </p:tgtEl>
                                        <p:attrNameLst>
                                          <p:attrName>style.visibility</p:attrName>
                                        </p:attrNameLst>
                                      </p:cBhvr>
                                      <p:to>
                                        <p:strVal val="visible"/>
                                      </p:to>
                                    </p:set>
                                    <p:anim calcmode="lin" valueType="num">
                                      <p:cBhvr additive="base">
                                        <p:cTn id="23" dur="500" fill="hold"/>
                                        <p:tgtEl>
                                          <p:spTgt spid="52256"/>
                                        </p:tgtEl>
                                        <p:attrNameLst>
                                          <p:attrName>ppt_x</p:attrName>
                                        </p:attrNameLst>
                                      </p:cBhvr>
                                      <p:tavLst>
                                        <p:tav tm="0">
                                          <p:val>
                                            <p:strVal val="0-#ppt_w/2"/>
                                          </p:val>
                                        </p:tav>
                                        <p:tav tm="100000">
                                          <p:val>
                                            <p:strVal val="#ppt_x"/>
                                          </p:val>
                                        </p:tav>
                                      </p:tavLst>
                                    </p:anim>
                                    <p:anim calcmode="lin" valueType="num">
                                      <p:cBhvr additive="base">
                                        <p:cTn id="24" dur="500" fill="hold"/>
                                        <p:tgtEl>
                                          <p:spTgt spid="522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11430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2</a:t>
            </a:r>
            <a:endParaRPr lang="en-US" altLang="en-US" sz="2600" b="0">
              <a:solidFill>
                <a:schemeClr val="accent2"/>
              </a:solidFill>
              <a:latin typeface="Arial MT Bl" charset="0"/>
            </a:endParaRP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066800"/>
            <a:ext cx="60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8" name="Text Box 5"/>
          <p:cNvSpPr txBox="1">
            <a:spLocks noChangeArrowheads="1"/>
          </p:cNvSpPr>
          <p:nvPr/>
        </p:nvSpPr>
        <p:spPr bwMode="auto">
          <a:xfrm>
            <a:off x="152400" y="1812925"/>
            <a:ext cx="89916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nSpc>
                <a:spcPct val="125000"/>
              </a:lnSpc>
              <a:spcBef>
                <a:spcPct val="50000"/>
              </a:spcBef>
            </a:pPr>
            <a:r>
              <a:rPr lang="en-US" altLang="en-US" sz="2400">
                <a:latin typeface="Verdana" pitchFamily="34" charset="0"/>
              </a:rPr>
              <a:t>What is the temperature in degrees Celsius </a:t>
            </a:r>
            <a:r>
              <a:rPr lang="en-US" altLang="en-US" sz="2400" i="1">
                <a:latin typeface="Verdana" pitchFamily="34" charset="0"/>
              </a:rPr>
              <a:t>C</a:t>
            </a:r>
            <a:r>
              <a:rPr lang="en-US" altLang="en-US" sz="2400">
                <a:latin typeface="Verdana" pitchFamily="34" charset="0"/>
              </a:rPr>
              <a:t> when it is 86°F? Solve the equation </a:t>
            </a:r>
            <a:r>
              <a:rPr lang="en-US" altLang="en-US" sz="2400" i="1">
                <a:latin typeface="Verdana" pitchFamily="34" charset="0"/>
              </a:rPr>
              <a:t>C</a:t>
            </a:r>
            <a:r>
              <a:rPr lang="en-US" altLang="en-US" sz="2400">
                <a:latin typeface="Verdana" pitchFamily="34" charset="0"/>
              </a:rPr>
              <a:t> =    (</a:t>
            </a:r>
            <a:r>
              <a:rPr lang="en-US" altLang="en-US" sz="2400" i="1">
                <a:latin typeface="Verdana" pitchFamily="34" charset="0"/>
              </a:rPr>
              <a:t>F</a:t>
            </a:r>
            <a:r>
              <a:rPr lang="en-US" altLang="en-US" sz="2400">
                <a:latin typeface="Verdana" pitchFamily="34" charset="0"/>
              </a:rPr>
              <a:t> – 32) for </a:t>
            </a:r>
            <a:r>
              <a:rPr lang="en-US" altLang="en-US" sz="2400" i="1">
                <a:latin typeface="Verdana" pitchFamily="34" charset="0"/>
              </a:rPr>
              <a:t>C</a:t>
            </a:r>
            <a:r>
              <a:rPr lang="en-US" altLang="en-US" sz="2400">
                <a:latin typeface="Verdana" pitchFamily="34" charset="0"/>
              </a:rPr>
              <a:t> and justify each step.</a:t>
            </a:r>
          </a:p>
        </p:txBody>
      </p:sp>
      <p:grpSp>
        <p:nvGrpSpPr>
          <p:cNvPr id="16389" name="Group 6"/>
          <p:cNvGrpSpPr>
            <a:grpSpLocks/>
          </p:cNvGrpSpPr>
          <p:nvPr/>
        </p:nvGrpSpPr>
        <p:grpSpPr bwMode="auto">
          <a:xfrm>
            <a:off x="7061200" y="2181225"/>
            <a:ext cx="457200" cy="822325"/>
            <a:chOff x="4368" y="2256"/>
            <a:chExt cx="288" cy="518"/>
          </a:xfrm>
        </p:grpSpPr>
        <p:sp>
          <p:nvSpPr>
            <p:cNvPr id="16390" name="Text Box 7"/>
            <p:cNvSpPr txBox="1">
              <a:spLocks noChangeArrowheads="1"/>
            </p:cNvSpPr>
            <p:nvPr/>
          </p:nvSpPr>
          <p:spPr bwMode="auto">
            <a:xfrm>
              <a:off x="4368" y="2256"/>
              <a:ext cx="28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a:latin typeface="Verdana" pitchFamily="34" charset="0"/>
                </a:rPr>
                <a:t>5 9</a:t>
              </a:r>
            </a:p>
          </p:txBody>
        </p:sp>
        <p:sp>
          <p:nvSpPr>
            <p:cNvPr id="16391" name="Line 8"/>
            <p:cNvSpPr>
              <a:spLocks noChangeShapeType="1"/>
            </p:cNvSpPr>
            <p:nvPr/>
          </p:nvSpPr>
          <p:spPr bwMode="auto">
            <a:xfrm>
              <a:off x="4384" y="2504"/>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3"/>
          <p:cNvGrpSpPr>
            <a:grpSpLocks/>
          </p:cNvGrpSpPr>
          <p:nvPr/>
        </p:nvGrpSpPr>
        <p:grpSpPr bwMode="auto">
          <a:xfrm>
            <a:off x="466725" y="1828800"/>
            <a:ext cx="5324475" cy="762000"/>
            <a:chOff x="180" y="2016"/>
            <a:chExt cx="3354" cy="480"/>
          </a:xfrm>
        </p:grpSpPr>
        <p:grpSp>
          <p:nvGrpSpPr>
            <p:cNvPr id="17416" name="Group 4"/>
            <p:cNvGrpSpPr>
              <a:grpSpLocks/>
            </p:cNvGrpSpPr>
            <p:nvPr/>
          </p:nvGrpSpPr>
          <p:grpSpPr bwMode="auto">
            <a:xfrm>
              <a:off x="341" y="2016"/>
              <a:ext cx="480" cy="480"/>
              <a:chOff x="432" y="528"/>
              <a:chExt cx="480" cy="480"/>
            </a:xfrm>
          </p:grpSpPr>
          <p:pic>
            <p:nvPicPr>
              <p:cNvPr id="17418"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6326" name="Text Box 6"/>
              <p:cNvSpPr txBox="1">
                <a:spLocks noChangeArrowheads="1"/>
              </p:cNvSpPr>
              <p:nvPr/>
            </p:nvSpPr>
            <p:spPr bwMode="auto">
              <a:xfrm>
                <a:off x="494" y="54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1</a:t>
                </a:r>
                <a:endParaRPr lang="en-US" sz="2400" b="0">
                  <a:latin typeface="Verdana" pitchFamily="34" charset="0"/>
                </a:endParaRPr>
              </a:p>
            </p:txBody>
          </p:sp>
        </p:grpSp>
        <p:sp>
          <p:nvSpPr>
            <p:cNvPr id="17417" name="Text Box 7"/>
            <p:cNvSpPr txBox="1">
              <a:spLocks noChangeArrowheads="1"/>
            </p:cNvSpPr>
            <p:nvPr/>
          </p:nvSpPr>
          <p:spPr bwMode="auto">
            <a:xfrm>
              <a:off x="180" y="2064"/>
              <a:ext cx="3354"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000">
                  <a:latin typeface="Verdana" pitchFamily="34" charset="0"/>
                </a:rPr>
                <a:t>           </a:t>
              </a:r>
              <a:r>
                <a:rPr lang="en-US" altLang="en-US" sz="2400">
                  <a:latin typeface="Verdana" pitchFamily="34" charset="0"/>
                </a:rPr>
                <a:t>Understand the Problem</a:t>
              </a:r>
              <a:endParaRPr lang="en-US" altLang="en-US" sz="2400" b="0">
                <a:latin typeface="Verdana" pitchFamily="34" charset="0"/>
              </a:endParaRPr>
            </a:p>
          </p:txBody>
        </p:sp>
      </p:grpSp>
      <p:sp>
        <p:nvSpPr>
          <p:cNvPr id="56328" name="Rectangle 8"/>
          <p:cNvSpPr>
            <a:spLocks noChangeArrowheads="1"/>
          </p:cNvSpPr>
          <p:nvPr/>
        </p:nvSpPr>
        <p:spPr bwMode="auto">
          <a:xfrm>
            <a:off x="914400" y="2568575"/>
            <a:ext cx="7467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a:latin typeface="Verdana" pitchFamily="34" charset="0"/>
              </a:rPr>
              <a:t>The</a:t>
            </a:r>
            <a:r>
              <a:rPr lang="en-US" altLang="en-US" sz="2400" b="0">
                <a:latin typeface="Verdana" pitchFamily="34" charset="0"/>
              </a:rPr>
              <a:t> </a:t>
            </a:r>
            <a:r>
              <a:rPr lang="en-US" altLang="en-US" sz="2400">
                <a:latin typeface="Verdana" pitchFamily="34" charset="0"/>
              </a:rPr>
              <a:t>answer will be the temperature in degrees Celsius.</a:t>
            </a:r>
            <a:endParaRPr lang="en-US" altLang="en-US" sz="2400" b="0">
              <a:latin typeface="Verdana" pitchFamily="34" charset="0"/>
            </a:endParaRPr>
          </a:p>
          <a:p>
            <a:pPr eaLnBrk="1" hangingPunct="1"/>
            <a:r>
              <a:rPr lang="en-US" altLang="en-US" sz="2400">
                <a:latin typeface="Verdana" pitchFamily="34" charset="0"/>
              </a:rPr>
              <a:t>List the important information:</a:t>
            </a:r>
          </a:p>
        </p:txBody>
      </p:sp>
      <p:sp>
        <p:nvSpPr>
          <p:cNvPr id="56329" name="Rectangle 9"/>
          <p:cNvSpPr>
            <a:spLocks noChangeArrowheads="1"/>
          </p:cNvSpPr>
          <p:nvPr/>
        </p:nvSpPr>
        <p:spPr bwMode="auto">
          <a:xfrm>
            <a:off x="3200400" y="4105275"/>
            <a:ext cx="1211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F</a:t>
            </a:r>
            <a:r>
              <a:rPr lang="en-US" altLang="en-US" sz="2400" b="0">
                <a:latin typeface="Verdana" pitchFamily="34" charset="0"/>
              </a:rPr>
              <a:t> = 86</a:t>
            </a:r>
          </a:p>
        </p:txBody>
      </p:sp>
      <p:sp>
        <p:nvSpPr>
          <p:cNvPr id="17413"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pic>
        <p:nvPicPr>
          <p:cNvPr id="56333" name="Picture 1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962400"/>
            <a:ext cx="1924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 Box 16"/>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2 Continued</a:t>
            </a:r>
            <a:endParaRPr lang="en-US" altLang="en-US" sz="2600" b="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28"/>
                                        </p:tgtEl>
                                        <p:attrNameLst>
                                          <p:attrName>style.visibility</p:attrName>
                                        </p:attrNameLst>
                                      </p:cBhvr>
                                      <p:to>
                                        <p:strVal val="visible"/>
                                      </p:to>
                                    </p:set>
                                    <p:animEffect transition="in" filter="dissolve">
                                      <p:cBhvr>
                                        <p:cTn id="7" dur="500"/>
                                        <p:tgtEl>
                                          <p:spTgt spid="563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6333"/>
                                        </p:tgtEl>
                                        <p:attrNameLst>
                                          <p:attrName>style.visibility</p:attrName>
                                        </p:attrNameLst>
                                      </p:cBhvr>
                                      <p:to>
                                        <p:strVal val="visible"/>
                                      </p:to>
                                    </p:set>
                                    <p:animEffect transition="in" filter="dissolve">
                                      <p:cBhvr>
                                        <p:cTn id="12" dur="500"/>
                                        <p:tgtEl>
                                          <p:spTgt spid="563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6329"/>
                                        </p:tgtEl>
                                        <p:attrNameLst>
                                          <p:attrName>style.visibility</p:attrName>
                                        </p:attrNameLst>
                                      </p:cBhvr>
                                      <p:to>
                                        <p:strVal val="visible"/>
                                      </p:to>
                                    </p:set>
                                    <p:animEffect transition="in" filter="checkerboard(across)">
                                      <p:cBhvr>
                                        <p:cTn id="17" dur="500"/>
                                        <p:tgtEl>
                                          <p:spTgt spid="56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8" grpId="0"/>
      <p:bldP spid="563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grpSp>
        <p:nvGrpSpPr>
          <p:cNvPr id="18435" name="Group 4"/>
          <p:cNvGrpSpPr>
            <a:grpSpLocks/>
          </p:cNvGrpSpPr>
          <p:nvPr/>
        </p:nvGrpSpPr>
        <p:grpSpPr bwMode="auto">
          <a:xfrm>
            <a:off x="838200" y="1905000"/>
            <a:ext cx="2895600" cy="647700"/>
            <a:chOff x="384" y="1248"/>
            <a:chExt cx="1824" cy="408"/>
          </a:xfrm>
        </p:grpSpPr>
        <p:grpSp>
          <p:nvGrpSpPr>
            <p:cNvPr id="18438" name="Group 5"/>
            <p:cNvGrpSpPr>
              <a:grpSpLocks/>
            </p:cNvGrpSpPr>
            <p:nvPr/>
          </p:nvGrpSpPr>
          <p:grpSpPr bwMode="auto">
            <a:xfrm>
              <a:off x="384" y="1248"/>
              <a:ext cx="360" cy="408"/>
              <a:chOff x="3681" y="3579"/>
              <a:chExt cx="360" cy="408"/>
            </a:xfrm>
          </p:grpSpPr>
          <p:pic>
            <p:nvPicPr>
              <p:cNvPr id="1844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351" name="Text Box 7"/>
              <p:cNvSpPr txBox="1">
                <a:spLocks noChangeArrowheads="1"/>
              </p:cNvSpPr>
              <p:nvPr/>
            </p:nvSpPr>
            <p:spPr bwMode="auto">
              <a:xfrm>
                <a:off x="3744" y="360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2</a:t>
                </a:r>
                <a:endParaRPr lang="en-US" sz="2400" b="0">
                  <a:latin typeface="Verdana" pitchFamily="34" charset="0"/>
                </a:endParaRPr>
              </a:p>
            </p:txBody>
          </p:sp>
        </p:grpSp>
        <p:sp>
          <p:nvSpPr>
            <p:cNvPr id="18439" name="Text Box 8"/>
            <p:cNvSpPr txBox="1">
              <a:spLocks noChangeArrowheads="1"/>
            </p:cNvSpPr>
            <p:nvPr/>
          </p:nvSpPr>
          <p:spPr bwMode="auto">
            <a:xfrm>
              <a:off x="793" y="1278"/>
              <a:ext cx="1415"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Make a Plan</a:t>
              </a:r>
              <a:endParaRPr lang="en-US" altLang="en-US" sz="2400" b="0">
                <a:latin typeface="Verdana" pitchFamily="34" charset="0"/>
              </a:endParaRPr>
            </a:p>
          </p:txBody>
        </p:sp>
      </p:grpSp>
      <p:sp>
        <p:nvSpPr>
          <p:cNvPr id="57353" name="Rectangle 9"/>
          <p:cNvSpPr>
            <a:spLocks noChangeArrowheads="1"/>
          </p:cNvSpPr>
          <p:nvPr/>
        </p:nvSpPr>
        <p:spPr bwMode="auto">
          <a:xfrm>
            <a:off x="990600" y="2667000"/>
            <a:ext cx="6629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Substitute the given information into the formula and solve.</a:t>
            </a:r>
          </a:p>
        </p:txBody>
      </p:sp>
      <p:sp>
        <p:nvSpPr>
          <p:cNvPr id="18437" name="Text Box 1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2 Continued</a:t>
            </a:r>
            <a:endParaRPr lang="en-US" altLang="en-US" sz="2600" b="0">
              <a:solidFill>
                <a:schemeClr val="accent2"/>
              </a:solidFill>
              <a:latin typeface="Arial MT B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7353"/>
                                        </p:tgtEl>
                                        <p:attrNameLst>
                                          <p:attrName>style.visibility</p:attrName>
                                        </p:attrNameLst>
                                      </p:cBhvr>
                                      <p:to>
                                        <p:strVal val="visible"/>
                                      </p:to>
                                    </p:set>
                                    <p:animEffect transition="in" filter="dissolve">
                                      <p:cBhvr>
                                        <p:cTn id="7" dur="500"/>
                                        <p:tgtEl>
                                          <p:spTgt spid="57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grpSp>
        <p:nvGrpSpPr>
          <p:cNvPr id="19459" name="Group 4"/>
          <p:cNvGrpSpPr>
            <a:grpSpLocks/>
          </p:cNvGrpSpPr>
          <p:nvPr/>
        </p:nvGrpSpPr>
        <p:grpSpPr bwMode="auto">
          <a:xfrm>
            <a:off x="685800" y="1828800"/>
            <a:ext cx="1857375" cy="704850"/>
            <a:chOff x="288" y="996"/>
            <a:chExt cx="1170" cy="444"/>
          </a:xfrm>
        </p:grpSpPr>
        <p:sp>
          <p:nvSpPr>
            <p:cNvPr id="19471" name="Text Box 5"/>
            <p:cNvSpPr txBox="1">
              <a:spLocks noChangeArrowheads="1"/>
            </p:cNvSpPr>
            <p:nvPr/>
          </p:nvSpPr>
          <p:spPr bwMode="auto">
            <a:xfrm>
              <a:off x="755" y="1074"/>
              <a:ext cx="70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Solve</a:t>
              </a:r>
              <a:endParaRPr lang="en-US" altLang="en-US" sz="2400" b="0">
                <a:latin typeface="Verdana" pitchFamily="34" charset="0"/>
              </a:endParaRPr>
            </a:p>
          </p:txBody>
        </p:sp>
        <p:grpSp>
          <p:nvGrpSpPr>
            <p:cNvPr id="19472" name="Group 6"/>
            <p:cNvGrpSpPr>
              <a:grpSpLocks/>
            </p:cNvGrpSpPr>
            <p:nvPr/>
          </p:nvGrpSpPr>
          <p:grpSpPr bwMode="auto">
            <a:xfrm>
              <a:off x="288" y="996"/>
              <a:ext cx="444" cy="444"/>
              <a:chOff x="2592" y="864"/>
              <a:chExt cx="444" cy="444"/>
            </a:xfrm>
          </p:grpSpPr>
          <p:pic>
            <p:nvPicPr>
              <p:cNvPr id="1947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376" name="Text Box 8"/>
              <p:cNvSpPr txBox="1">
                <a:spLocks noChangeArrowheads="1"/>
              </p:cNvSpPr>
              <p:nvPr/>
            </p:nvSpPr>
            <p:spPr bwMode="auto">
              <a:xfrm>
                <a:off x="2706" y="939"/>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3</a:t>
                </a:r>
              </a:p>
            </p:txBody>
          </p:sp>
        </p:grpSp>
      </p:grpSp>
      <p:sp>
        <p:nvSpPr>
          <p:cNvPr id="19460" name="Rectangle 9"/>
          <p:cNvSpPr>
            <a:spLocks noChangeArrowheads="1"/>
          </p:cNvSpPr>
          <p:nvPr/>
        </p:nvSpPr>
        <p:spPr bwMode="auto">
          <a:xfrm>
            <a:off x="53340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19461" name="Rectangle 10"/>
          <p:cNvSpPr>
            <a:spLocks noChangeArrowheads="1"/>
          </p:cNvSpPr>
          <p:nvPr/>
        </p:nvSpPr>
        <p:spPr bwMode="auto">
          <a:xfrm>
            <a:off x="533400" y="3246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58380" name="Rectangle 12"/>
          <p:cNvSpPr>
            <a:spLocks noChangeArrowheads="1"/>
          </p:cNvSpPr>
          <p:nvPr/>
        </p:nvSpPr>
        <p:spPr bwMode="auto">
          <a:xfrm>
            <a:off x="806450" y="5029200"/>
            <a:ext cx="475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C </a:t>
            </a:r>
            <a:r>
              <a:rPr lang="en-US" altLang="en-US" sz="2400" b="0">
                <a:latin typeface="Verdana" pitchFamily="34" charset="0"/>
              </a:rPr>
              <a:t>= 30	          Simplify.	</a:t>
            </a:r>
          </a:p>
        </p:txBody>
      </p:sp>
      <p:sp>
        <p:nvSpPr>
          <p:cNvPr id="58383" name="Rectangle 15"/>
          <p:cNvSpPr>
            <a:spLocks noChangeArrowheads="1"/>
          </p:cNvSpPr>
          <p:nvPr/>
        </p:nvSpPr>
        <p:spPr bwMode="auto">
          <a:xfrm>
            <a:off x="3505200" y="2743200"/>
            <a:ext cx="292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Given equation</a:t>
            </a:r>
            <a:r>
              <a:rPr lang="en-US" altLang="en-US" b="0"/>
              <a:t>	</a:t>
            </a:r>
          </a:p>
        </p:txBody>
      </p:sp>
      <p:sp>
        <p:nvSpPr>
          <p:cNvPr id="58386" name="Rectangle 18"/>
          <p:cNvSpPr>
            <a:spLocks noChangeArrowheads="1"/>
          </p:cNvSpPr>
          <p:nvPr/>
        </p:nvSpPr>
        <p:spPr bwMode="auto">
          <a:xfrm>
            <a:off x="3473450" y="3552825"/>
            <a:ext cx="567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Substitution Property of Equality	</a:t>
            </a:r>
          </a:p>
        </p:txBody>
      </p:sp>
      <p:pic>
        <p:nvPicPr>
          <p:cNvPr id="58388" name="Picture 2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590800"/>
            <a:ext cx="1924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89" name="Picture 21"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381375"/>
            <a:ext cx="20955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90" name="Picture 22"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4267200"/>
            <a:ext cx="14287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91" name="Rectangle 23"/>
          <p:cNvSpPr>
            <a:spLocks noChangeArrowheads="1"/>
          </p:cNvSpPr>
          <p:nvPr/>
        </p:nvSpPr>
        <p:spPr bwMode="auto">
          <a:xfrm>
            <a:off x="3505200" y="4381500"/>
            <a:ext cx="201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Simplify.</a:t>
            </a:r>
            <a:r>
              <a:rPr lang="en-US" altLang="en-US" b="0"/>
              <a:t>	</a:t>
            </a:r>
          </a:p>
        </p:txBody>
      </p:sp>
      <p:sp>
        <p:nvSpPr>
          <p:cNvPr id="19469" name="Text Box 26"/>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2 Continued</a:t>
            </a:r>
            <a:endParaRPr lang="en-US" altLang="en-US" sz="2600" b="0">
              <a:solidFill>
                <a:schemeClr val="accent2"/>
              </a:solidFill>
              <a:latin typeface="Arial MT Bl" charset="0"/>
            </a:endParaRPr>
          </a:p>
        </p:txBody>
      </p:sp>
      <p:sp>
        <p:nvSpPr>
          <p:cNvPr id="58395" name="Rectangle 27"/>
          <p:cNvSpPr>
            <a:spLocks noChangeArrowheads="1"/>
          </p:cNvSpPr>
          <p:nvPr/>
        </p:nvSpPr>
        <p:spPr bwMode="auto">
          <a:xfrm>
            <a:off x="806450" y="5638800"/>
            <a:ext cx="201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C </a:t>
            </a:r>
            <a:r>
              <a:rPr lang="en-US" altLang="en-US" sz="2400" b="0">
                <a:latin typeface="Verdana" pitchFamily="34" charset="0"/>
              </a:rPr>
              <a:t>= 30</a:t>
            </a:r>
            <a:r>
              <a:rPr lang="en-US" altLang="en-US" sz="2400" b="0">
                <a:cs typeface="Arial" charset="0"/>
              </a:rPr>
              <a:t>°</a:t>
            </a:r>
            <a:r>
              <a:rPr lang="en-US" altLang="en-US" sz="2400" b="0">
                <a:latin typeface="Verdana"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8388"/>
                                        </p:tgtEl>
                                        <p:attrNameLst>
                                          <p:attrName>style.visibility</p:attrName>
                                        </p:attrNameLst>
                                      </p:cBhvr>
                                      <p:to>
                                        <p:strVal val="visible"/>
                                      </p:to>
                                    </p:set>
                                    <p:animEffect transition="in" filter="dissolve">
                                      <p:cBhvr>
                                        <p:cTn id="7" dur="500"/>
                                        <p:tgtEl>
                                          <p:spTgt spid="5838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8383"/>
                                        </p:tgtEl>
                                        <p:attrNameLst>
                                          <p:attrName>style.visibility</p:attrName>
                                        </p:attrNameLst>
                                      </p:cBhvr>
                                      <p:to>
                                        <p:strVal val="visible"/>
                                      </p:to>
                                    </p:set>
                                    <p:animEffect transition="in" filter="dissolve">
                                      <p:cBhvr>
                                        <p:cTn id="10" dur="500"/>
                                        <p:tgtEl>
                                          <p:spTgt spid="5838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6" fill="hold" nodeType="clickEffect">
                                  <p:stCondLst>
                                    <p:cond delay="0"/>
                                  </p:stCondLst>
                                  <p:childTnLst>
                                    <p:set>
                                      <p:cBhvr>
                                        <p:cTn id="14" dur="1" fill="hold">
                                          <p:stCondLst>
                                            <p:cond delay="0"/>
                                          </p:stCondLst>
                                        </p:cTn>
                                        <p:tgtEl>
                                          <p:spTgt spid="58389"/>
                                        </p:tgtEl>
                                        <p:attrNameLst>
                                          <p:attrName>style.visibility</p:attrName>
                                        </p:attrNameLst>
                                      </p:cBhvr>
                                      <p:to>
                                        <p:strVal val="visible"/>
                                      </p:to>
                                    </p:set>
                                    <p:animEffect transition="in" filter="barn(inHorizontal)">
                                      <p:cBhvr>
                                        <p:cTn id="15" dur="500"/>
                                        <p:tgtEl>
                                          <p:spTgt spid="58389"/>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58386"/>
                                        </p:tgtEl>
                                        <p:attrNameLst>
                                          <p:attrName>style.visibility</p:attrName>
                                        </p:attrNameLst>
                                      </p:cBhvr>
                                      <p:to>
                                        <p:strVal val="visible"/>
                                      </p:to>
                                    </p:set>
                                    <p:animEffect transition="in" filter="barn(inHorizontal)">
                                      <p:cBhvr>
                                        <p:cTn id="18" dur="500"/>
                                        <p:tgtEl>
                                          <p:spTgt spid="5838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nodeType="clickEffect">
                                  <p:stCondLst>
                                    <p:cond delay="0"/>
                                  </p:stCondLst>
                                  <p:childTnLst>
                                    <p:set>
                                      <p:cBhvr>
                                        <p:cTn id="22" dur="1" fill="hold">
                                          <p:stCondLst>
                                            <p:cond delay="0"/>
                                          </p:stCondLst>
                                        </p:cTn>
                                        <p:tgtEl>
                                          <p:spTgt spid="58390"/>
                                        </p:tgtEl>
                                        <p:attrNameLst>
                                          <p:attrName>style.visibility</p:attrName>
                                        </p:attrNameLst>
                                      </p:cBhvr>
                                      <p:to>
                                        <p:strVal val="visible"/>
                                      </p:to>
                                    </p:set>
                                    <p:animEffect transition="in" filter="checkerboard(across)">
                                      <p:cBhvr>
                                        <p:cTn id="23" dur="500"/>
                                        <p:tgtEl>
                                          <p:spTgt spid="58390"/>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58391"/>
                                        </p:tgtEl>
                                        <p:attrNameLst>
                                          <p:attrName>style.visibility</p:attrName>
                                        </p:attrNameLst>
                                      </p:cBhvr>
                                      <p:to>
                                        <p:strVal val="visible"/>
                                      </p:to>
                                    </p:set>
                                    <p:animEffect transition="in" filter="checkerboard(across)">
                                      <p:cBhvr>
                                        <p:cTn id="26" dur="500"/>
                                        <p:tgtEl>
                                          <p:spTgt spid="5839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58380"/>
                                        </p:tgtEl>
                                        <p:attrNameLst>
                                          <p:attrName>style.visibility</p:attrName>
                                        </p:attrNameLst>
                                      </p:cBhvr>
                                      <p:to>
                                        <p:strVal val="visible"/>
                                      </p:to>
                                    </p:set>
                                    <p:animEffect transition="in" filter="box(out)">
                                      <p:cBhvr>
                                        <p:cTn id="31" dur="500"/>
                                        <p:tgtEl>
                                          <p:spTgt spid="5838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58395"/>
                                        </p:tgtEl>
                                        <p:attrNameLst>
                                          <p:attrName>style.visibility</p:attrName>
                                        </p:attrNameLst>
                                      </p:cBhvr>
                                      <p:to>
                                        <p:strVal val="visible"/>
                                      </p:to>
                                    </p:set>
                                    <p:animEffect transition="in" filter="box(out)">
                                      <p:cBhvr>
                                        <p:cTn id="36" dur="500"/>
                                        <p:tgtEl>
                                          <p:spTgt spid="58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80" grpId="0"/>
      <p:bldP spid="58383" grpId="0"/>
      <p:bldP spid="58386" grpId="0"/>
      <p:bldP spid="58391" grpId="0"/>
      <p:bldP spid="5839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20483" name="Rectangle 4"/>
          <p:cNvSpPr>
            <a:spLocks noChangeArrowheads="1"/>
          </p:cNvSpPr>
          <p:nvPr/>
        </p:nvSpPr>
        <p:spPr bwMode="auto">
          <a:xfrm>
            <a:off x="0" y="3249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20484" name="Rectangle 5"/>
          <p:cNvSpPr>
            <a:spLocks noChangeArrowheads="1"/>
          </p:cNvSpPr>
          <p:nvPr/>
        </p:nvSpPr>
        <p:spPr bwMode="auto">
          <a:xfrm>
            <a:off x="0" y="3170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sp>
        <p:nvSpPr>
          <p:cNvPr id="20485" name="Text Box 6"/>
          <p:cNvSpPr txBox="1">
            <a:spLocks noChangeArrowheads="1"/>
          </p:cNvSpPr>
          <p:nvPr/>
        </p:nvSpPr>
        <p:spPr bwMode="auto">
          <a:xfrm>
            <a:off x="1295400" y="1914525"/>
            <a:ext cx="1925638"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a:latin typeface="Verdana" pitchFamily="34" charset="0"/>
              </a:rPr>
              <a:t>Look Back</a:t>
            </a:r>
            <a:endParaRPr lang="en-US" altLang="en-US" sz="2400" b="0">
              <a:latin typeface="Verdana" pitchFamily="34" charset="0"/>
            </a:endParaRPr>
          </a:p>
        </p:txBody>
      </p:sp>
      <p:grpSp>
        <p:nvGrpSpPr>
          <p:cNvPr id="20486" name="Group 7"/>
          <p:cNvGrpSpPr>
            <a:grpSpLocks/>
          </p:cNvGrpSpPr>
          <p:nvPr/>
        </p:nvGrpSpPr>
        <p:grpSpPr bwMode="auto">
          <a:xfrm>
            <a:off x="533400" y="1762125"/>
            <a:ext cx="838200" cy="676275"/>
            <a:chOff x="1758" y="3408"/>
            <a:chExt cx="528" cy="426"/>
          </a:xfrm>
        </p:grpSpPr>
        <p:pic>
          <p:nvPicPr>
            <p:cNvPr id="20497"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401" name="Text Box 9"/>
            <p:cNvSpPr txBox="1">
              <a:spLocks noChangeArrowheads="1"/>
            </p:cNvSpPr>
            <p:nvPr/>
          </p:nvSpPr>
          <p:spPr bwMode="auto">
            <a:xfrm>
              <a:off x="1758" y="3504"/>
              <a:ext cx="528"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defRPr/>
              </a:pPr>
              <a:r>
                <a:rPr lang="en-US" sz="2400">
                  <a:solidFill>
                    <a:schemeClr val="bg1"/>
                  </a:solidFill>
                  <a:effectLst>
                    <a:outerShdw blurRad="38100" dist="38100" dir="2700000" algn="tl">
                      <a:srgbClr val="C0C0C0"/>
                    </a:outerShdw>
                  </a:effectLst>
                  <a:latin typeface="Verdana" pitchFamily="34" charset="0"/>
                </a:rPr>
                <a:t>4</a:t>
              </a:r>
            </a:p>
          </p:txBody>
        </p:sp>
      </p:grpSp>
      <p:sp>
        <p:nvSpPr>
          <p:cNvPr id="20487" name="Rectangle 10"/>
          <p:cNvSpPr>
            <a:spLocks noChangeArrowheads="1"/>
          </p:cNvSpPr>
          <p:nvPr/>
        </p:nvSpPr>
        <p:spPr bwMode="auto">
          <a:xfrm>
            <a:off x="914400" y="2590800"/>
            <a:ext cx="6832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ts val="300"/>
              </a:spcBef>
              <a:spcAft>
                <a:spcPts val="300"/>
              </a:spcAft>
            </a:pPr>
            <a:r>
              <a:rPr lang="en-US" altLang="en-US" sz="2400" b="0">
                <a:latin typeface="Verdana" pitchFamily="34" charset="0"/>
              </a:rPr>
              <a:t>Check your answer by substituting it back into the original formula.</a:t>
            </a:r>
          </a:p>
        </p:txBody>
      </p:sp>
      <p:sp>
        <p:nvSpPr>
          <p:cNvPr id="59403" name="Rectangle 11"/>
          <p:cNvSpPr>
            <a:spLocks noChangeArrowheads="1"/>
          </p:cNvSpPr>
          <p:nvPr/>
        </p:nvSpPr>
        <p:spPr bwMode="auto">
          <a:xfrm>
            <a:off x="0" y="2906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ltLang="en-US"/>
          </a:p>
        </p:txBody>
      </p:sp>
      <p:grpSp>
        <p:nvGrpSpPr>
          <p:cNvPr id="59407" name="Group 15"/>
          <p:cNvGrpSpPr>
            <a:grpSpLocks/>
          </p:cNvGrpSpPr>
          <p:nvPr/>
        </p:nvGrpSpPr>
        <p:grpSpPr bwMode="auto">
          <a:xfrm>
            <a:off x="1104900" y="5308600"/>
            <a:ext cx="2044700" cy="482600"/>
            <a:chOff x="816" y="3312"/>
            <a:chExt cx="1288" cy="304"/>
          </a:xfrm>
        </p:grpSpPr>
        <p:sp>
          <p:nvSpPr>
            <p:cNvPr id="20495" name="Text Box 16"/>
            <p:cNvSpPr txBox="1">
              <a:spLocks noChangeArrowheads="1"/>
            </p:cNvSpPr>
            <p:nvPr/>
          </p:nvSpPr>
          <p:spPr bwMode="auto">
            <a:xfrm>
              <a:off x="816" y="3312"/>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30 = 30</a:t>
              </a:r>
            </a:p>
          </p:txBody>
        </p:sp>
        <p:sp>
          <p:nvSpPr>
            <p:cNvPr id="20496" name="Text Box 17"/>
            <p:cNvSpPr txBox="1">
              <a:spLocks noChangeArrowheads="1"/>
            </p:cNvSpPr>
            <p:nvPr/>
          </p:nvSpPr>
          <p:spPr bwMode="auto">
            <a:xfrm>
              <a:off x="1624" y="3328"/>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a:latin typeface="Verdana" pitchFamily="34" charset="0"/>
                  <a:sym typeface="Wingdings" pitchFamily="2" charset="2"/>
                </a:rPr>
                <a:t></a:t>
              </a:r>
            </a:p>
          </p:txBody>
        </p:sp>
      </p:grpSp>
      <p:pic>
        <p:nvPicPr>
          <p:cNvPr id="59410" name="Picture 1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581400"/>
            <a:ext cx="1924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1" name="Text Box 2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2 Continued</a:t>
            </a:r>
            <a:endParaRPr lang="en-US" altLang="en-US" sz="2600" b="0">
              <a:solidFill>
                <a:schemeClr val="accent2"/>
              </a:solidFill>
              <a:latin typeface="Arial MT Bl" charset="0"/>
            </a:endParaRPr>
          </a:p>
        </p:txBody>
      </p:sp>
      <p:grpSp>
        <p:nvGrpSpPr>
          <p:cNvPr id="59416" name="Group 24"/>
          <p:cNvGrpSpPr>
            <a:grpSpLocks/>
          </p:cNvGrpSpPr>
          <p:nvPr/>
        </p:nvGrpSpPr>
        <p:grpSpPr bwMode="auto">
          <a:xfrm>
            <a:off x="1219200" y="4457700"/>
            <a:ext cx="2247900" cy="771525"/>
            <a:chOff x="768" y="2808"/>
            <a:chExt cx="1416" cy="486"/>
          </a:xfrm>
        </p:grpSpPr>
        <p:pic>
          <p:nvPicPr>
            <p:cNvPr id="20493" name="Picture 1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 y="2832"/>
              <a:ext cx="1416"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4" name="Text Box 23"/>
            <p:cNvSpPr txBox="1">
              <a:spLocks noChangeArrowheads="1"/>
            </p:cNvSpPr>
            <p:nvPr/>
          </p:nvSpPr>
          <p:spPr bwMode="auto">
            <a:xfrm>
              <a:off x="1016" y="2808"/>
              <a:ext cx="3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b="0"/>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nodePh="1">
                                  <p:stCondLst>
                                    <p:cond delay="0"/>
                                  </p:stCondLst>
                                  <p:endCondLst>
                                    <p:cond evt="begin" delay="0">
                                      <p:tn val="5"/>
                                    </p:cond>
                                  </p:endCondLst>
                                  <p:childTnLst>
                                    <p:set>
                                      <p:cBhvr>
                                        <p:cTn id="6" dur="1" fill="hold">
                                          <p:stCondLst>
                                            <p:cond delay="0"/>
                                          </p:stCondLst>
                                        </p:cTn>
                                        <p:tgtEl>
                                          <p:spTgt spid="59403"/>
                                        </p:tgtEl>
                                        <p:attrNameLst>
                                          <p:attrName>style.visibility</p:attrName>
                                        </p:attrNameLst>
                                      </p:cBhvr>
                                      <p:to>
                                        <p:strVal val="visible"/>
                                      </p:to>
                                    </p:set>
                                    <p:animEffect transition="in" filter="dissolve">
                                      <p:cBhvr>
                                        <p:cTn id="7" dur="500"/>
                                        <p:tgtEl>
                                          <p:spTgt spid="594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9410"/>
                                        </p:tgtEl>
                                        <p:attrNameLst>
                                          <p:attrName>style.visibility</p:attrName>
                                        </p:attrNameLst>
                                      </p:cBhvr>
                                      <p:to>
                                        <p:strVal val="visible"/>
                                      </p:to>
                                    </p:set>
                                    <p:animEffect transition="in" filter="dissolve">
                                      <p:cBhvr>
                                        <p:cTn id="12" dur="500"/>
                                        <p:tgtEl>
                                          <p:spTgt spid="594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9416"/>
                                        </p:tgtEl>
                                        <p:attrNameLst>
                                          <p:attrName>style.visibility</p:attrName>
                                        </p:attrNameLst>
                                      </p:cBhvr>
                                      <p:to>
                                        <p:strVal val="visible"/>
                                      </p:to>
                                    </p:set>
                                    <p:animEffect transition="in" filter="box(in)">
                                      <p:cBhvr>
                                        <p:cTn id="17" dur="500"/>
                                        <p:tgtEl>
                                          <p:spTgt spid="594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nodeType="clickEffect">
                                  <p:stCondLst>
                                    <p:cond delay="0"/>
                                  </p:stCondLst>
                                  <p:childTnLst>
                                    <p:set>
                                      <p:cBhvr>
                                        <p:cTn id="21" dur="1" fill="hold">
                                          <p:stCondLst>
                                            <p:cond delay="0"/>
                                          </p:stCondLst>
                                        </p:cTn>
                                        <p:tgtEl>
                                          <p:spTgt spid="59407"/>
                                        </p:tgtEl>
                                        <p:attrNameLst>
                                          <p:attrName>style.visibility</p:attrName>
                                        </p:attrNameLst>
                                      </p:cBhvr>
                                      <p:to>
                                        <p:strVal val="visible"/>
                                      </p:to>
                                    </p:set>
                                    <p:anim calcmode="lin" valueType="num">
                                      <p:cBhvr additive="base">
                                        <p:cTn id="22" dur="500" fill="hold"/>
                                        <p:tgtEl>
                                          <p:spTgt spid="59407"/>
                                        </p:tgtEl>
                                        <p:attrNameLst>
                                          <p:attrName>ppt_x</p:attrName>
                                        </p:attrNameLst>
                                      </p:cBhvr>
                                      <p:tavLst>
                                        <p:tav tm="0">
                                          <p:val>
                                            <p:strVal val="0-#ppt_w/2"/>
                                          </p:val>
                                        </p:tav>
                                        <p:tav tm="100000">
                                          <p:val>
                                            <p:strVal val="#ppt_x"/>
                                          </p:val>
                                        </p:tav>
                                      </p:tavLst>
                                    </p:anim>
                                    <p:anim calcmode="lin" valueType="num">
                                      <p:cBhvr additive="base">
                                        <p:cTn id="23" dur="500" fill="hold"/>
                                        <p:tgtEl>
                                          <p:spTgt spid="594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0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1219200"/>
            <a:ext cx="8153400" cy="4724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800" dirty="0">
                <a:solidFill>
                  <a:srgbClr val="3333CC"/>
                </a:solidFill>
                <a:latin typeface="Verdana" pitchFamily="34" charset="0"/>
              </a:rPr>
              <a:t>Warm Up</a:t>
            </a:r>
            <a:endParaRPr lang="en-US" altLang="en-US" sz="2800" b="0" dirty="0">
              <a:latin typeface="Verdana" pitchFamily="34" charset="0"/>
            </a:endParaRPr>
          </a:p>
          <a:p>
            <a:pPr eaLnBrk="1" hangingPunct="1"/>
            <a:r>
              <a:rPr lang="en-US" altLang="en-US" sz="2800" dirty="0">
                <a:latin typeface="Verdana" pitchFamily="34" charset="0"/>
              </a:rPr>
              <a:t>Solve each equation.</a:t>
            </a:r>
          </a:p>
          <a:p>
            <a:pPr eaLnBrk="1" hangingPunct="1"/>
            <a:endParaRPr lang="en-US" altLang="en-US" sz="800" dirty="0">
              <a:latin typeface="Verdana" pitchFamily="34" charset="0"/>
            </a:endParaRPr>
          </a:p>
          <a:p>
            <a:pPr eaLnBrk="1" hangingPunct="1"/>
            <a:endParaRPr lang="en-US" altLang="en-US" sz="800" b="0" dirty="0">
              <a:latin typeface="Verdana" pitchFamily="34" charset="0"/>
            </a:endParaRPr>
          </a:p>
          <a:p>
            <a:pPr eaLnBrk="1" hangingPunct="1">
              <a:lnSpc>
                <a:spcPct val="140000"/>
              </a:lnSpc>
            </a:pPr>
            <a:r>
              <a:rPr lang="en-US" altLang="en-US" sz="2800" dirty="0">
                <a:latin typeface="Verdana" pitchFamily="34" charset="0"/>
              </a:rPr>
              <a:t>1.</a:t>
            </a:r>
            <a:r>
              <a:rPr lang="en-US" altLang="en-US" sz="2800" b="0" dirty="0">
                <a:latin typeface="Verdana" pitchFamily="34" charset="0"/>
              </a:rPr>
              <a:t> </a:t>
            </a:r>
            <a:r>
              <a:rPr lang="en-US" altLang="en-US" sz="2800" b="0" dirty="0">
                <a:latin typeface="Verdana" pitchFamily="34" charset="0"/>
                <a:sym typeface="Symbol" pitchFamily="18" charset="2"/>
              </a:rPr>
              <a:t>3</a:t>
            </a:r>
            <a:r>
              <a:rPr lang="en-US" altLang="en-US" sz="2800" b="0" i="1" dirty="0">
                <a:latin typeface="Verdana" pitchFamily="34" charset="0"/>
                <a:sym typeface="Symbol" pitchFamily="18" charset="2"/>
              </a:rPr>
              <a:t>x</a:t>
            </a:r>
            <a:r>
              <a:rPr lang="en-US" altLang="en-US" sz="2800" b="0" dirty="0">
                <a:latin typeface="Verdana" pitchFamily="34" charset="0"/>
                <a:sym typeface="Symbol" pitchFamily="18" charset="2"/>
              </a:rPr>
              <a:t> + 5 = 17</a:t>
            </a:r>
          </a:p>
          <a:p>
            <a:pPr eaLnBrk="1" hangingPunct="1">
              <a:lnSpc>
                <a:spcPct val="140000"/>
              </a:lnSpc>
            </a:pPr>
            <a:r>
              <a:rPr lang="en-US" altLang="en-US" sz="2800" dirty="0">
                <a:latin typeface="Verdana" pitchFamily="34" charset="0"/>
                <a:sym typeface="Symbol" pitchFamily="18" charset="2"/>
              </a:rPr>
              <a:t>2.</a:t>
            </a:r>
            <a:r>
              <a:rPr lang="en-US" altLang="en-US" sz="2800" b="0" dirty="0">
                <a:latin typeface="Verdana" pitchFamily="34" charset="0"/>
                <a:sym typeface="Symbol" pitchFamily="18" charset="2"/>
              </a:rPr>
              <a:t> </a:t>
            </a:r>
            <a:r>
              <a:rPr lang="en-US" altLang="en-US" sz="2800" b="0" i="1" dirty="0">
                <a:latin typeface="Verdana" pitchFamily="34" charset="0"/>
                <a:sym typeface="Symbol" pitchFamily="18" charset="2"/>
              </a:rPr>
              <a:t>r</a:t>
            </a:r>
            <a:r>
              <a:rPr lang="en-US" altLang="en-US" sz="2800" b="0" dirty="0">
                <a:latin typeface="Verdana" pitchFamily="34" charset="0"/>
                <a:sym typeface="Symbol" pitchFamily="18" charset="2"/>
              </a:rPr>
              <a:t> – 3.5 = 8.7</a:t>
            </a:r>
          </a:p>
          <a:p>
            <a:pPr eaLnBrk="1" hangingPunct="1">
              <a:lnSpc>
                <a:spcPct val="140000"/>
              </a:lnSpc>
              <a:spcAft>
                <a:spcPct val="50000"/>
              </a:spcAft>
            </a:pPr>
            <a:r>
              <a:rPr lang="en-US" altLang="en-US" sz="2800" dirty="0">
                <a:latin typeface="Verdana" pitchFamily="34" charset="0"/>
                <a:sym typeface="Symbol" pitchFamily="18" charset="2"/>
              </a:rPr>
              <a:t>3.</a:t>
            </a:r>
            <a:r>
              <a:rPr lang="en-US" altLang="en-US" sz="2800" b="0" dirty="0">
                <a:latin typeface="Verdana" pitchFamily="34" charset="0"/>
                <a:sym typeface="Symbol" pitchFamily="18" charset="2"/>
              </a:rPr>
              <a:t> 4</a:t>
            </a:r>
            <a:r>
              <a:rPr lang="en-US" altLang="en-US" sz="2800" b="0" i="1" dirty="0">
                <a:latin typeface="Verdana" pitchFamily="34" charset="0"/>
                <a:sym typeface="Symbol" pitchFamily="18" charset="2"/>
              </a:rPr>
              <a:t>t</a:t>
            </a:r>
            <a:r>
              <a:rPr lang="en-US" altLang="en-US" sz="2800" b="0" dirty="0">
                <a:latin typeface="Verdana" pitchFamily="34" charset="0"/>
                <a:sym typeface="Symbol" pitchFamily="18" charset="2"/>
              </a:rPr>
              <a:t> – 7 = 8</a:t>
            </a:r>
            <a:r>
              <a:rPr lang="en-US" altLang="en-US" sz="2800" b="0" i="1" dirty="0">
                <a:latin typeface="Verdana" pitchFamily="34" charset="0"/>
                <a:sym typeface="Symbol" pitchFamily="18" charset="2"/>
              </a:rPr>
              <a:t>t</a:t>
            </a:r>
            <a:r>
              <a:rPr lang="en-US" altLang="en-US" sz="2800" b="0" dirty="0">
                <a:latin typeface="Verdana" pitchFamily="34" charset="0"/>
                <a:sym typeface="Symbol" pitchFamily="18" charset="2"/>
              </a:rPr>
              <a:t> + 3</a:t>
            </a:r>
          </a:p>
          <a:p>
            <a:pPr eaLnBrk="1" hangingPunct="1">
              <a:lnSpc>
                <a:spcPct val="140000"/>
              </a:lnSpc>
              <a:spcAft>
                <a:spcPct val="50000"/>
              </a:spcAft>
            </a:pPr>
            <a:r>
              <a:rPr lang="en-US" altLang="en-US" sz="2800" dirty="0">
                <a:latin typeface="Verdana" pitchFamily="34" charset="0"/>
                <a:sym typeface="Symbol" pitchFamily="18" charset="2"/>
              </a:rPr>
              <a:t>4.</a:t>
            </a:r>
            <a:r>
              <a:rPr lang="en-US" altLang="en-US" sz="2800" b="0" dirty="0">
                <a:latin typeface="Verdana" pitchFamily="34" charset="0"/>
                <a:sym typeface="Symbol" pitchFamily="18" charset="2"/>
              </a:rPr>
              <a:t> </a:t>
            </a:r>
          </a:p>
          <a:p>
            <a:pPr eaLnBrk="1" hangingPunct="1">
              <a:lnSpc>
                <a:spcPct val="140000"/>
              </a:lnSpc>
              <a:spcAft>
                <a:spcPct val="50000"/>
              </a:spcAft>
            </a:pPr>
            <a:r>
              <a:rPr lang="en-US" altLang="en-US" sz="2800" dirty="0">
                <a:latin typeface="Verdana" pitchFamily="34" charset="0"/>
                <a:sym typeface="Symbol" pitchFamily="18" charset="2"/>
              </a:rPr>
              <a:t>5.</a:t>
            </a:r>
            <a:r>
              <a:rPr lang="en-US" altLang="en-US" sz="2800" b="0" dirty="0">
                <a:latin typeface="Verdana" pitchFamily="34" charset="0"/>
                <a:sym typeface="Symbol" pitchFamily="18" charset="2"/>
              </a:rPr>
              <a:t> 2(</a:t>
            </a:r>
            <a:r>
              <a:rPr lang="en-US" altLang="en-US" sz="2800" b="0" i="1" dirty="0">
                <a:latin typeface="Verdana" pitchFamily="34" charset="0"/>
                <a:sym typeface="Symbol" pitchFamily="18" charset="2"/>
              </a:rPr>
              <a:t>y</a:t>
            </a:r>
            <a:r>
              <a:rPr lang="en-US" altLang="en-US" sz="2800" b="0" dirty="0">
                <a:latin typeface="Verdana" pitchFamily="34" charset="0"/>
                <a:sym typeface="Symbol" pitchFamily="18" charset="2"/>
              </a:rPr>
              <a:t> – 5) – 20 = 0</a:t>
            </a:r>
            <a:r>
              <a:rPr lang="en-US" altLang="en-US" sz="2800" b="0" dirty="0">
                <a:solidFill>
                  <a:srgbClr val="FF0000"/>
                </a:solidFill>
                <a:latin typeface="Verdana" pitchFamily="34" charset="0"/>
              </a:rPr>
              <a:t>		</a:t>
            </a:r>
          </a:p>
        </p:txBody>
      </p:sp>
      <p:sp>
        <p:nvSpPr>
          <p:cNvPr id="7171" name="Text Box 3"/>
          <p:cNvSpPr txBox="1">
            <a:spLocks noChangeArrowheads="1"/>
          </p:cNvSpPr>
          <p:nvPr/>
        </p:nvSpPr>
        <p:spPr bwMode="auto">
          <a:xfrm>
            <a:off x="3848100" y="2466975"/>
            <a:ext cx="1162050"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800" b="0" i="1">
                <a:solidFill>
                  <a:srgbClr val="FF3300"/>
                </a:solidFill>
                <a:latin typeface="Verdana" pitchFamily="34" charset="0"/>
                <a:sym typeface="Symbol" pitchFamily="18" charset="2"/>
              </a:rPr>
              <a:t>x</a:t>
            </a:r>
            <a:r>
              <a:rPr lang="en-US" altLang="en-US" sz="2800" b="0">
                <a:solidFill>
                  <a:srgbClr val="FF3300"/>
                </a:solidFill>
                <a:latin typeface="Verdana" pitchFamily="34" charset="0"/>
                <a:sym typeface="Symbol" pitchFamily="18" charset="2"/>
              </a:rPr>
              <a:t> = 4</a:t>
            </a:r>
            <a:endParaRPr lang="en-US" altLang="en-US" sz="2800" b="0">
              <a:latin typeface="Verdana" pitchFamily="34" charset="0"/>
              <a:sym typeface="Symbol" pitchFamily="18" charset="2"/>
            </a:endParaRPr>
          </a:p>
        </p:txBody>
      </p:sp>
      <p:sp>
        <p:nvSpPr>
          <p:cNvPr id="7172" name="Text Box 4"/>
          <p:cNvSpPr txBox="1">
            <a:spLocks noChangeArrowheads="1"/>
          </p:cNvSpPr>
          <p:nvPr/>
        </p:nvSpPr>
        <p:spPr bwMode="auto">
          <a:xfrm>
            <a:off x="3587750" y="3062288"/>
            <a:ext cx="1682750" cy="519112"/>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800" b="0" i="1">
                <a:solidFill>
                  <a:srgbClr val="FF3300"/>
                </a:solidFill>
                <a:latin typeface="Verdana" pitchFamily="34" charset="0"/>
                <a:sym typeface="Symbol" pitchFamily="18" charset="2"/>
              </a:rPr>
              <a:t>r</a:t>
            </a:r>
            <a:r>
              <a:rPr lang="en-US" altLang="en-US" sz="2800" b="0">
                <a:solidFill>
                  <a:srgbClr val="FF3300"/>
                </a:solidFill>
                <a:latin typeface="Verdana" pitchFamily="34" charset="0"/>
                <a:sym typeface="Symbol" pitchFamily="18" charset="2"/>
              </a:rPr>
              <a:t> = 12.2</a:t>
            </a:r>
          </a:p>
        </p:txBody>
      </p:sp>
      <p:sp>
        <p:nvSpPr>
          <p:cNvPr id="7195" name="Text Box 27"/>
          <p:cNvSpPr txBox="1">
            <a:spLocks noChangeArrowheads="1"/>
          </p:cNvSpPr>
          <p:nvPr/>
        </p:nvSpPr>
        <p:spPr bwMode="auto">
          <a:xfrm>
            <a:off x="2590800" y="4495800"/>
            <a:ext cx="16271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800" b="0" i="1">
                <a:solidFill>
                  <a:srgbClr val="FF3300"/>
                </a:solidFill>
                <a:latin typeface="Verdana" pitchFamily="34" charset="0"/>
                <a:sym typeface="Symbol" pitchFamily="18" charset="2"/>
              </a:rPr>
              <a:t>n</a:t>
            </a:r>
            <a:r>
              <a:rPr lang="en-US" altLang="en-US" sz="2800" b="0">
                <a:solidFill>
                  <a:srgbClr val="FF3300"/>
                </a:solidFill>
                <a:latin typeface="Verdana" pitchFamily="34" charset="0"/>
                <a:sym typeface="Symbol" pitchFamily="18" charset="2"/>
              </a:rPr>
              <a:t> = –38</a:t>
            </a:r>
          </a:p>
        </p:txBody>
      </p:sp>
      <p:sp>
        <p:nvSpPr>
          <p:cNvPr id="7196" name="Text Box 28"/>
          <p:cNvSpPr txBox="1">
            <a:spLocks noChangeArrowheads="1"/>
          </p:cNvSpPr>
          <p:nvPr/>
        </p:nvSpPr>
        <p:spPr bwMode="auto">
          <a:xfrm>
            <a:off x="4787900" y="5257800"/>
            <a:ext cx="138747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800" b="0" i="1">
                <a:solidFill>
                  <a:srgbClr val="FF3300"/>
                </a:solidFill>
                <a:latin typeface="Verdana" pitchFamily="34" charset="0"/>
                <a:sym typeface="Symbol" pitchFamily="18" charset="2"/>
              </a:rPr>
              <a:t>y</a:t>
            </a:r>
            <a:r>
              <a:rPr lang="en-US" altLang="en-US" sz="2800" b="0">
                <a:solidFill>
                  <a:srgbClr val="FF3300"/>
                </a:solidFill>
                <a:latin typeface="Verdana" pitchFamily="34" charset="0"/>
                <a:sym typeface="Symbol" pitchFamily="18" charset="2"/>
              </a:rPr>
              <a:t> = 15</a:t>
            </a:r>
          </a:p>
        </p:txBody>
      </p:sp>
      <p:grpSp>
        <p:nvGrpSpPr>
          <p:cNvPr id="7203" name="Group 35"/>
          <p:cNvGrpSpPr>
            <a:grpSpLocks/>
          </p:cNvGrpSpPr>
          <p:nvPr/>
        </p:nvGrpSpPr>
        <p:grpSpPr bwMode="auto">
          <a:xfrm>
            <a:off x="3825875" y="3530600"/>
            <a:ext cx="1508125" cy="822325"/>
            <a:chOff x="2410" y="2224"/>
            <a:chExt cx="950" cy="518"/>
          </a:xfrm>
        </p:grpSpPr>
        <p:sp>
          <p:nvSpPr>
            <p:cNvPr id="3081" name="Text Box 5"/>
            <p:cNvSpPr txBox="1">
              <a:spLocks noChangeArrowheads="1"/>
            </p:cNvSpPr>
            <p:nvPr/>
          </p:nvSpPr>
          <p:spPr bwMode="auto">
            <a:xfrm>
              <a:off x="2410" y="2313"/>
              <a:ext cx="766" cy="32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800" b="0" i="1">
                  <a:solidFill>
                    <a:srgbClr val="FF3300"/>
                  </a:solidFill>
                  <a:latin typeface="Verdana" pitchFamily="34" charset="0"/>
                  <a:sym typeface="Symbol" pitchFamily="18" charset="2"/>
                </a:rPr>
                <a:t>t</a:t>
              </a:r>
              <a:r>
                <a:rPr lang="en-US" altLang="en-US" sz="2800" b="0">
                  <a:solidFill>
                    <a:srgbClr val="FF3300"/>
                  </a:solidFill>
                  <a:latin typeface="Verdana" pitchFamily="34" charset="0"/>
                  <a:sym typeface="Symbol" pitchFamily="18" charset="2"/>
                </a:rPr>
                <a:t> = – </a:t>
              </a:r>
            </a:p>
          </p:txBody>
        </p:sp>
        <p:grpSp>
          <p:nvGrpSpPr>
            <p:cNvPr id="3082" name="Group 34"/>
            <p:cNvGrpSpPr>
              <a:grpSpLocks/>
            </p:cNvGrpSpPr>
            <p:nvPr/>
          </p:nvGrpSpPr>
          <p:grpSpPr bwMode="auto">
            <a:xfrm>
              <a:off x="3072" y="2224"/>
              <a:ext cx="288" cy="518"/>
              <a:chOff x="4800" y="2640"/>
              <a:chExt cx="288" cy="518"/>
            </a:xfrm>
          </p:grpSpPr>
          <p:sp>
            <p:nvSpPr>
              <p:cNvPr id="3083" name="Text Box 32"/>
              <p:cNvSpPr txBox="1">
                <a:spLocks noChangeArrowheads="1"/>
              </p:cNvSpPr>
              <p:nvPr/>
            </p:nvSpPr>
            <p:spPr bwMode="auto">
              <a:xfrm>
                <a:off x="4800" y="2640"/>
                <a:ext cx="28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solidFill>
                      <a:srgbClr val="FF0000"/>
                    </a:solidFill>
                    <a:latin typeface="Verdana" pitchFamily="34" charset="0"/>
                  </a:rPr>
                  <a:t>5 2</a:t>
                </a:r>
              </a:p>
            </p:txBody>
          </p:sp>
          <p:sp>
            <p:nvSpPr>
              <p:cNvPr id="3084" name="Line 33"/>
              <p:cNvSpPr>
                <a:spLocks noChangeShapeType="1"/>
              </p:cNvSpPr>
              <p:nvPr/>
            </p:nvSpPr>
            <p:spPr bwMode="auto">
              <a:xfrm>
                <a:off x="4816" y="2904"/>
                <a:ext cx="192"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pic>
        <p:nvPicPr>
          <p:cNvPr id="3080" name="Picture 3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445000"/>
            <a:ext cx="14097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wipe(up)">
                                      <p:cBhvr>
                                        <p:cTn id="12" dur="500"/>
                                        <p:tgtEl>
                                          <p:spTgt spid="71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7203"/>
                                        </p:tgtEl>
                                        <p:attrNameLst>
                                          <p:attrName>style.visibility</p:attrName>
                                        </p:attrNameLst>
                                      </p:cBhvr>
                                      <p:to>
                                        <p:strVal val="visible"/>
                                      </p:to>
                                    </p:set>
                                    <p:animEffect transition="in" filter="wipe(up)">
                                      <p:cBhvr>
                                        <p:cTn id="17" dur="500"/>
                                        <p:tgtEl>
                                          <p:spTgt spid="72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195"/>
                                        </p:tgtEl>
                                        <p:attrNameLst>
                                          <p:attrName>style.visibility</p:attrName>
                                        </p:attrNameLst>
                                      </p:cBhvr>
                                      <p:to>
                                        <p:strVal val="visible"/>
                                      </p:to>
                                    </p:set>
                                    <p:animEffect transition="in" filter="wipe(up)">
                                      <p:cBhvr>
                                        <p:cTn id="22" dur="500"/>
                                        <p:tgtEl>
                                          <p:spTgt spid="719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7196"/>
                                        </p:tgtEl>
                                        <p:attrNameLst>
                                          <p:attrName>style.visibility</p:attrName>
                                        </p:attrNameLst>
                                      </p:cBhvr>
                                      <p:to>
                                        <p:strVal val="visible"/>
                                      </p:to>
                                    </p:set>
                                    <p:animEffect transition="in" filter="wipe(up)">
                                      <p:cBhvr>
                                        <p:cTn id="27" dur="500"/>
                                        <p:tgtEl>
                                          <p:spTgt spid="7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2" grpId="0" autoUpdateAnimBg="0"/>
      <p:bldP spid="7195" grpId="0" autoUpdateAnimBg="0"/>
      <p:bldP spid="719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81000" y="1371600"/>
            <a:ext cx="8763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Like algebra, geometry also uses numbers, variables, and operations. For example, segment lengths and angle measures are numbers. So you can use these same properties of equality to write algebraic proofs in geometry.</a:t>
            </a:r>
          </a:p>
        </p:txBody>
      </p:sp>
      <p:grpSp>
        <p:nvGrpSpPr>
          <p:cNvPr id="33801" name="Group 9"/>
          <p:cNvGrpSpPr>
            <a:grpSpLocks/>
          </p:cNvGrpSpPr>
          <p:nvPr/>
        </p:nvGrpSpPr>
        <p:grpSpPr bwMode="auto">
          <a:xfrm>
            <a:off x="457200" y="3657600"/>
            <a:ext cx="7854950" cy="2398713"/>
            <a:chOff x="288" y="2304"/>
            <a:chExt cx="4948" cy="1511"/>
          </a:xfrm>
        </p:grpSpPr>
        <p:grpSp>
          <p:nvGrpSpPr>
            <p:cNvPr id="21508" name="Group 4"/>
            <p:cNvGrpSpPr>
              <a:grpSpLocks/>
            </p:cNvGrpSpPr>
            <p:nvPr/>
          </p:nvGrpSpPr>
          <p:grpSpPr bwMode="auto">
            <a:xfrm>
              <a:off x="288" y="2304"/>
              <a:ext cx="4948" cy="1511"/>
              <a:chOff x="236" y="2256"/>
              <a:chExt cx="4948" cy="1511"/>
            </a:xfrm>
          </p:grpSpPr>
          <p:sp>
            <p:nvSpPr>
              <p:cNvPr id="21511" name="Text Box 5"/>
              <p:cNvSpPr txBox="1">
                <a:spLocks noChangeArrowheads="1"/>
              </p:cNvSpPr>
              <p:nvPr/>
            </p:nvSpPr>
            <p:spPr bwMode="auto">
              <a:xfrm>
                <a:off x="240" y="2547"/>
                <a:ext cx="4944" cy="122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endParaRPr lang="en-US" altLang="en-US" sz="2400" b="0">
                  <a:latin typeface="Verdana" pitchFamily="34" charset="0"/>
                </a:endParaRPr>
              </a:p>
              <a:p>
                <a:pPr lvl="2">
                  <a:spcBef>
                    <a:spcPct val="50000"/>
                  </a:spcBef>
                </a:pPr>
                <a:r>
                  <a:rPr lang="en-US" altLang="en-US" sz="2400" b="0">
                    <a:latin typeface="Verdana" pitchFamily="34" charset="0"/>
                  </a:rPr>
                  <a:t>               </a:t>
                </a:r>
                <a:r>
                  <a:rPr lang="en-US" altLang="en-US" sz="2400" b="0" i="1">
                    <a:latin typeface="Verdana" pitchFamily="34" charset="0"/>
                  </a:rPr>
                  <a:t>A</a:t>
                </a:r>
                <a:r>
                  <a:rPr lang="en-US" altLang="en-US" sz="2400" b="0">
                    <a:latin typeface="Verdana" pitchFamily="34" charset="0"/>
                  </a:rPr>
                  <a:t>                       </a:t>
                </a:r>
                <a:r>
                  <a:rPr lang="en-US" altLang="en-US" sz="2400" b="0" i="1">
                    <a:latin typeface="Verdana" pitchFamily="34" charset="0"/>
                  </a:rPr>
                  <a:t>B</a:t>
                </a:r>
              </a:p>
              <a:p>
                <a:pPr>
                  <a:spcBef>
                    <a:spcPct val="50000"/>
                  </a:spcBef>
                </a:pPr>
                <a:r>
                  <a:rPr lang="en-US" altLang="en-US" sz="2400" b="0" i="1">
                    <a:latin typeface="Verdana" pitchFamily="34" charset="0"/>
                  </a:rPr>
                  <a:t>AB</a:t>
                </a:r>
                <a:r>
                  <a:rPr lang="en-US" altLang="en-US" sz="2400" b="0">
                    <a:latin typeface="Verdana" pitchFamily="34" charset="0"/>
                  </a:rPr>
                  <a:t> represents the length </a:t>
                </a:r>
                <a:r>
                  <a:rPr lang="en-US" altLang="en-US" sz="2400" b="0" i="1">
                    <a:latin typeface="Verdana" pitchFamily="34" charset="0"/>
                  </a:rPr>
                  <a:t>AB</a:t>
                </a:r>
                <a:r>
                  <a:rPr lang="en-US" altLang="en-US" sz="2400" b="0">
                    <a:latin typeface="Verdana" pitchFamily="34" charset="0"/>
                  </a:rPr>
                  <a:t>, so you can think of </a:t>
                </a:r>
                <a:r>
                  <a:rPr lang="en-US" altLang="en-US" sz="2400" b="0" i="1">
                    <a:latin typeface="Verdana" pitchFamily="34" charset="0"/>
                  </a:rPr>
                  <a:t>AB</a:t>
                </a:r>
                <a:r>
                  <a:rPr lang="en-US" altLang="en-US" sz="2400" b="0">
                    <a:latin typeface="Verdana" pitchFamily="34" charset="0"/>
                  </a:rPr>
                  <a:t> as a variable representing a number.</a:t>
                </a:r>
              </a:p>
            </p:txBody>
          </p:sp>
          <p:sp>
            <p:nvSpPr>
              <p:cNvPr id="21512" name="Text Box 6"/>
              <p:cNvSpPr txBox="1">
                <a:spLocks noChangeArrowheads="1"/>
              </p:cNvSpPr>
              <p:nvPr/>
            </p:nvSpPr>
            <p:spPr bwMode="auto">
              <a:xfrm>
                <a:off x="236" y="2256"/>
                <a:ext cx="1728"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solidFill>
                      <a:schemeClr val="bg1"/>
                    </a:solidFill>
                    <a:latin typeface="Verdana" pitchFamily="34" charset="0"/>
                  </a:rPr>
                  <a:t>Helpful Hint</a:t>
                </a:r>
                <a:endParaRPr lang="en-US" altLang="en-US" sz="2400">
                  <a:latin typeface="Verdana" pitchFamily="34" charset="0"/>
                </a:endParaRPr>
              </a:p>
            </p:txBody>
          </p:sp>
        </p:grpSp>
        <p:sp>
          <p:nvSpPr>
            <p:cNvPr id="21509" name="Line 7"/>
            <p:cNvSpPr>
              <a:spLocks noChangeShapeType="1"/>
            </p:cNvSpPr>
            <p:nvPr/>
          </p:nvSpPr>
          <p:spPr bwMode="auto">
            <a:xfrm flipH="1">
              <a:off x="2016" y="2864"/>
              <a:ext cx="1680" cy="0"/>
            </a:xfrm>
            <a:prstGeom prst="line">
              <a:avLst/>
            </a:prstGeom>
            <a:noFill/>
            <a:ln w="571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Line 8"/>
            <p:cNvSpPr>
              <a:spLocks noChangeShapeType="1"/>
            </p:cNvSpPr>
            <p:nvPr/>
          </p:nvSpPr>
          <p:spPr bwMode="auto">
            <a:xfrm>
              <a:off x="2832" y="3344"/>
              <a:ext cx="28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ppt_w</p:attrName>
                                        </p:attrNameLst>
                                      </p:cBhvr>
                                      <p:tavLst>
                                        <p:tav tm="0">
                                          <p:val>
                                            <p:fltVal val="0"/>
                                          </p:val>
                                        </p:tav>
                                        <p:tav tm="100000">
                                          <p:val>
                                            <p:strVal val="#ppt_w"/>
                                          </p:val>
                                        </p:tav>
                                      </p:tavLst>
                                    </p:anim>
                                    <p:anim calcmode="lin" valueType="num">
                                      <p:cBhvr>
                                        <p:cTn id="8" dur="500" fill="hold"/>
                                        <p:tgtEl>
                                          <p:spTgt spid="33794"/>
                                        </p:tgtEl>
                                        <p:attrNameLst>
                                          <p:attrName>ppt_h</p:attrName>
                                        </p:attrNameLst>
                                      </p:cBhvr>
                                      <p:tavLst>
                                        <p:tav tm="0">
                                          <p:val>
                                            <p:fltVal val="0"/>
                                          </p:val>
                                        </p:tav>
                                        <p:tav tm="100000">
                                          <p:val>
                                            <p:strVal val="#ppt_h"/>
                                          </p:val>
                                        </p:tav>
                                      </p:tavLst>
                                    </p:anim>
                                    <p:anim calcmode="lin" valueType="num">
                                      <p:cBhvr>
                                        <p:cTn id="9" dur="500" fill="hold"/>
                                        <p:tgtEl>
                                          <p:spTgt spid="33794"/>
                                        </p:tgtEl>
                                        <p:attrNameLst>
                                          <p:attrName>ppt_x</p:attrName>
                                        </p:attrNameLst>
                                      </p:cBhvr>
                                      <p:tavLst>
                                        <p:tav tm="0">
                                          <p:val>
                                            <p:fltVal val="0.5"/>
                                          </p:val>
                                        </p:tav>
                                        <p:tav tm="100000">
                                          <p:val>
                                            <p:strVal val="#ppt_x"/>
                                          </p:val>
                                        </p:tav>
                                      </p:tavLst>
                                    </p:anim>
                                    <p:anim calcmode="lin" valueType="num">
                                      <p:cBhvr>
                                        <p:cTn id="10" dur="500" fill="hold"/>
                                        <p:tgtEl>
                                          <p:spTgt spid="33794"/>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9" presetClass="entr" presetSubtype="0" fill="hold" nodeType="afterEffect">
                                  <p:stCondLst>
                                    <p:cond delay="0"/>
                                  </p:stCondLst>
                                  <p:childTnLst>
                                    <p:set>
                                      <p:cBhvr>
                                        <p:cTn id="13" dur="1" fill="hold">
                                          <p:stCondLst>
                                            <p:cond delay="0"/>
                                          </p:stCondLst>
                                        </p:cTn>
                                        <p:tgtEl>
                                          <p:spTgt spid="33801"/>
                                        </p:tgtEl>
                                        <p:attrNameLst>
                                          <p:attrName>style.visibility</p:attrName>
                                        </p:attrNameLst>
                                      </p:cBhvr>
                                      <p:to>
                                        <p:strVal val="visible"/>
                                      </p:to>
                                    </p:set>
                                    <p:animEffect transition="in" filter="dissolve">
                                      <p:cBhvr>
                                        <p:cTn id="14" dur="500"/>
                                        <p:tgtEl>
                                          <p:spTgt spid="33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304800" y="1828800"/>
            <a:ext cx="8237538"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Write a justification for each step.</a:t>
            </a: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lgn="ctr">
              <a:spcBef>
                <a:spcPct val="50000"/>
              </a:spcBef>
            </a:pPr>
            <a:endParaRPr lang="en-US" altLang="en-US" sz="2400" b="0" i="1">
              <a:latin typeface="Verdana" pitchFamily="34" charset="0"/>
            </a:endParaRPr>
          </a:p>
        </p:txBody>
      </p:sp>
      <p:sp>
        <p:nvSpPr>
          <p:cNvPr id="22531"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3: Solving an Equation in Geometry</a:t>
            </a:r>
            <a:endParaRPr lang="en-US" altLang="en-US" sz="2600" b="0">
              <a:solidFill>
                <a:schemeClr val="accent2"/>
              </a:solidFill>
              <a:latin typeface="Arial MT Bl" charset="0"/>
            </a:endParaRPr>
          </a:p>
        </p:txBody>
      </p:sp>
      <p:sp>
        <p:nvSpPr>
          <p:cNvPr id="34820" name="Text Box 4"/>
          <p:cNvSpPr txBox="1">
            <a:spLocks noChangeArrowheads="1"/>
          </p:cNvSpPr>
          <p:nvPr/>
        </p:nvSpPr>
        <p:spPr bwMode="auto">
          <a:xfrm>
            <a:off x="838200" y="35052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i="1">
                <a:latin typeface="Verdana" pitchFamily="34" charset="0"/>
              </a:rPr>
              <a:t>NO </a:t>
            </a:r>
            <a:r>
              <a:rPr lang="en-US" altLang="en-US" sz="2400" b="0">
                <a:latin typeface="Verdana" pitchFamily="34" charset="0"/>
              </a:rPr>
              <a:t>= </a:t>
            </a:r>
            <a:r>
              <a:rPr lang="en-US" altLang="en-US" sz="2400" b="0" i="1">
                <a:latin typeface="Verdana" pitchFamily="34" charset="0"/>
              </a:rPr>
              <a:t>NM </a:t>
            </a:r>
            <a:r>
              <a:rPr lang="en-US" altLang="en-US" sz="2400" b="0">
                <a:latin typeface="Verdana" pitchFamily="34" charset="0"/>
              </a:rPr>
              <a:t>+ </a:t>
            </a:r>
            <a:r>
              <a:rPr lang="en-US" altLang="en-US" sz="2400" b="0" i="1">
                <a:latin typeface="Verdana" pitchFamily="34" charset="0"/>
              </a:rPr>
              <a:t>MO</a:t>
            </a:r>
          </a:p>
        </p:txBody>
      </p:sp>
      <p:sp>
        <p:nvSpPr>
          <p:cNvPr id="34822" name="Text Box 6"/>
          <p:cNvSpPr txBox="1">
            <a:spLocks noChangeArrowheads="1"/>
          </p:cNvSpPr>
          <p:nvPr/>
        </p:nvSpPr>
        <p:spPr bwMode="auto">
          <a:xfrm>
            <a:off x="304800" y="39624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solidFill>
                  <a:srgbClr val="33CC33"/>
                </a:solidFill>
                <a:latin typeface="Verdana" pitchFamily="34" charset="0"/>
              </a:rPr>
              <a:t>4</a:t>
            </a:r>
            <a:r>
              <a:rPr lang="en-US" altLang="en-US" sz="2400" b="0" i="1">
                <a:solidFill>
                  <a:srgbClr val="33CC33"/>
                </a:solidFill>
                <a:latin typeface="Verdana" pitchFamily="34" charset="0"/>
              </a:rPr>
              <a:t>x</a:t>
            </a:r>
            <a:r>
              <a:rPr lang="en-US" altLang="en-US" sz="2400" b="0">
                <a:solidFill>
                  <a:srgbClr val="33CC33"/>
                </a:solidFill>
                <a:latin typeface="Verdana" pitchFamily="34" charset="0"/>
              </a:rPr>
              <a:t> – 4</a:t>
            </a:r>
            <a:r>
              <a:rPr lang="en-US" altLang="en-US" sz="2400" b="0">
                <a:latin typeface="Verdana" pitchFamily="34" charset="0"/>
              </a:rPr>
              <a:t> = </a:t>
            </a:r>
            <a:r>
              <a:rPr lang="en-US" altLang="en-US" sz="2400" b="0">
                <a:solidFill>
                  <a:srgbClr val="CC0000"/>
                </a:solidFill>
                <a:latin typeface="Verdana" pitchFamily="34" charset="0"/>
              </a:rPr>
              <a:t>2</a:t>
            </a:r>
            <a:r>
              <a:rPr lang="en-US" altLang="en-US" sz="2400" b="0" i="1">
                <a:solidFill>
                  <a:srgbClr val="CC0000"/>
                </a:solidFill>
                <a:latin typeface="Verdana" pitchFamily="34" charset="0"/>
              </a:rPr>
              <a:t>x</a:t>
            </a:r>
            <a:r>
              <a:rPr lang="en-US" altLang="en-US" sz="2400" b="0">
                <a:latin typeface="Verdana" pitchFamily="34" charset="0"/>
              </a:rPr>
              <a:t> + </a:t>
            </a:r>
            <a:r>
              <a:rPr lang="en-US" altLang="en-US" sz="2400" b="0">
                <a:solidFill>
                  <a:srgbClr val="3333FF"/>
                </a:solidFill>
                <a:latin typeface="Verdana" pitchFamily="34" charset="0"/>
              </a:rPr>
              <a:t>(3</a:t>
            </a:r>
            <a:r>
              <a:rPr lang="en-US" altLang="en-US" sz="2400" b="0" i="1">
                <a:solidFill>
                  <a:srgbClr val="3333FF"/>
                </a:solidFill>
                <a:latin typeface="Verdana" pitchFamily="34" charset="0"/>
              </a:rPr>
              <a:t>x</a:t>
            </a:r>
            <a:r>
              <a:rPr lang="en-US" altLang="en-US" sz="2400" b="0">
                <a:solidFill>
                  <a:srgbClr val="3333FF"/>
                </a:solidFill>
                <a:latin typeface="Verdana" pitchFamily="34" charset="0"/>
              </a:rPr>
              <a:t> – 9)</a:t>
            </a:r>
            <a:r>
              <a:rPr lang="en-US" altLang="en-US" sz="2400" b="0">
                <a:latin typeface="Verdana" pitchFamily="34" charset="0"/>
              </a:rPr>
              <a:t> </a:t>
            </a:r>
          </a:p>
        </p:txBody>
      </p:sp>
      <p:sp>
        <p:nvSpPr>
          <p:cNvPr id="34824" name="Text Box 8"/>
          <p:cNvSpPr txBox="1">
            <a:spLocks noChangeArrowheads="1"/>
          </p:cNvSpPr>
          <p:nvPr/>
        </p:nvSpPr>
        <p:spPr bwMode="auto">
          <a:xfrm>
            <a:off x="4000500" y="3962400"/>
            <a:ext cx="48387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Substitution Property of Equality</a:t>
            </a:r>
            <a:endParaRPr lang="en-US" altLang="en-US" sz="2400" b="0" i="1">
              <a:sym typeface="Symbol" pitchFamily="18" charset="2"/>
            </a:endParaRPr>
          </a:p>
        </p:txBody>
      </p:sp>
      <p:pic>
        <p:nvPicPr>
          <p:cNvPr id="22535"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7688" y="2317750"/>
            <a:ext cx="5116512" cy="126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27" name="Text Box 11"/>
          <p:cNvSpPr txBox="1">
            <a:spLocks noChangeArrowheads="1"/>
          </p:cNvSpPr>
          <p:nvPr/>
        </p:nvSpPr>
        <p:spPr bwMode="auto">
          <a:xfrm>
            <a:off x="3975100" y="35306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Segment Addition Post.</a:t>
            </a:r>
            <a:endParaRPr lang="en-US" altLang="en-US" sz="2400" b="0" i="1">
              <a:sym typeface="Symbol" pitchFamily="18" charset="2"/>
            </a:endParaRPr>
          </a:p>
        </p:txBody>
      </p:sp>
      <p:sp>
        <p:nvSpPr>
          <p:cNvPr id="34828" name="Text Box 12"/>
          <p:cNvSpPr txBox="1">
            <a:spLocks noChangeArrowheads="1"/>
          </p:cNvSpPr>
          <p:nvPr/>
        </p:nvSpPr>
        <p:spPr bwMode="auto">
          <a:xfrm>
            <a:off x="304800" y="44958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4</a:t>
            </a:r>
            <a:r>
              <a:rPr lang="en-US" altLang="en-US" sz="2400" b="0" i="1">
                <a:latin typeface="Verdana" pitchFamily="34" charset="0"/>
              </a:rPr>
              <a:t>x</a:t>
            </a:r>
            <a:r>
              <a:rPr lang="en-US" altLang="en-US" sz="2400" b="0">
                <a:latin typeface="Verdana" pitchFamily="34" charset="0"/>
              </a:rPr>
              <a:t> – 4 = 5</a:t>
            </a:r>
            <a:r>
              <a:rPr lang="en-US" altLang="en-US" sz="2400" b="0" i="1">
                <a:latin typeface="Verdana" pitchFamily="34" charset="0"/>
              </a:rPr>
              <a:t>x</a:t>
            </a:r>
            <a:r>
              <a:rPr lang="en-US" altLang="en-US" sz="2400" b="0">
                <a:latin typeface="Verdana" pitchFamily="34" charset="0"/>
              </a:rPr>
              <a:t> – 9 </a:t>
            </a:r>
          </a:p>
        </p:txBody>
      </p:sp>
      <p:sp>
        <p:nvSpPr>
          <p:cNvPr id="34829" name="Text Box 13"/>
          <p:cNvSpPr txBox="1">
            <a:spLocks noChangeArrowheads="1"/>
          </p:cNvSpPr>
          <p:nvPr/>
        </p:nvSpPr>
        <p:spPr bwMode="auto">
          <a:xfrm>
            <a:off x="4000500" y="45212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Simplify. </a:t>
            </a:r>
            <a:endParaRPr lang="en-US" altLang="en-US" sz="2400" b="0" i="1">
              <a:sym typeface="Symbol" pitchFamily="18" charset="2"/>
            </a:endParaRPr>
          </a:p>
        </p:txBody>
      </p:sp>
      <p:sp>
        <p:nvSpPr>
          <p:cNvPr id="34830" name="Text Box 14"/>
          <p:cNvSpPr txBox="1">
            <a:spLocks noChangeArrowheads="1"/>
          </p:cNvSpPr>
          <p:nvPr/>
        </p:nvSpPr>
        <p:spPr bwMode="auto">
          <a:xfrm>
            <a:off x="304800" y="50292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     –4 = </a:t>
            </a:r>
            <a:r>
              <a:rPr lang="en-US" altLang="en-US" sz="2400" b="0" i="1">
                <a:latin typeface="Verdana" pitchFamily="34" charset="0"/>
              </a:rPr>
              <a:t>x</a:t>
            </a:r>
            <a:r>
              <a:rPr lang="en-US" altLang="en-US" sz="2400" b="0">
                <a:latin typeface="Verdana" pitchFamily="34" charset="0"/>
              </a:rPr>
              <a:t> – 9 </a:t>
            </a:r>
          </a:p>
        </p:txBody>
      </p:sp>
      <p:sp>
        <p:nvSpPr>
          <p:cNvPr id="34833" name="Text Box 17"/>
          <p:cNvSpPr txBox="1">
            <a:spLocks noChangeArrowheads="1"/>
          </p:cNvSpPr>
          <p:nvPr/>
        </p:nvSpPr>
        <p:spPr bwMode="auto">
          <a:xfrm>
            <a:off x="1041400" y="5486400"/>
            <a:ext cx="266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5 = </a:t>
            </a:r>
            <a:r>
              <a:rPr lang="en-US" altLang="en-US" sz="2400" b="0" i="1">
                <a:latin typeface="Verdana" pitchFamily="34" charset="0"/>
              </a:rPr>
              <a:t>x</a:t>
            </a:r>
            <a:r>
              <a:rPr lang="en-US" altLang="en-US" sz="2400" b="0">
                <a:latin typeface="Verdana" pitchFamily="34" charset="0"/>
              </a:rPr>
              <a:t> </a:t>
            </a:r>
          </a:p>
        </p:txBody>
      </p:sp>
      <p:sp>
        <p:nvSpPr>
          <p:cNvPr id="34834" name="Text Box 18"/>
          <p:cNvSpPr txBox="1">
            <a:spLocks noChangeArrowheads="1"/>
          </p:cNvSpPr>
          <p:nvPr/>
        </p:nvSpPr>
        <p:spPr bwMode="auto">
          <a:xfrm>
            <a:off x="4000500" y="54991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Addition Property of Equality</a:t>
            </a:r>
            <a:endParaRPr lang="en-US" altLang="en-US" sz="2400" b="0" i="1">
              <a:sym typeface="Symbol" pitchFamily="18" charset="2"/>
            </a:endParaRPr>
          </a:p>
        </p:txBody>
      </p:sp>
      <p:sp>
        <p:nvSpPr>
          <p:cNvPr id="34835" name="Text Box 19"/>
          <p:cNvSpPr txBox="1">
            <a:spLocks noChangeArrowheads="1"/>
          </p:cNvSpPr>
          <p:nvPr/>
        </p:nvSpPr>
        <p:spPr bwMode="auto">
          <a:xfrm>
            <a:off x="4000500" y="5032375"/>
            <a:ext cx="4876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Subtraction Property of Equality</a:t>
            </a:r>
            <a:endParaRPr lang="en-US" altLang="en-US" sz="2400" b="0" i="1">
              <a:sym typeface="Symbol" pitchFamily="18"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wipe(up)">
                                      <p:cBhvr>
                                        <p:cTn id="7" dur="500"/>
                                        <p:tgtEl>
                                          <p:spTgt spid="34820"/>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4827"/>
                                        </p:tgtEl>
                                        <p:attrNameLst>
                                          <p:attrName>style.visibility</p:attrName>
                                        </p:attrNameLst>
                                      </p:cBhvr>
                                      <p:to>
                                        <p:strVal val="visible"/>
                                      </p:to>
                                    </p:set>
                                    <p:animEffect transition="in" filter="wipe(up)">
                                      <p:cBhvr>
                                        <p:cTn id="10" dur="500"/>
                                        <p:tgtEl>
                                          <p:spTgt spid="3482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4822"/>
                                        </p:tgtEl>
                                        <p:attrNameLst>
                                          <p:attrName>style.visibility</p:attrName>
                                        </p:attrNameLst>
                                      </p:cBhvr>
                                      <p:to>
                                        <p:strVal val="visible"/>
                                      </p:to>
                                    </p:set>
                                    <p:animEffect transition="in" filter="wipe(up)">
                                      <p:cBhvr>
                                        <p:cTn id="15" dur="500"/>
                                        <p:tgtEl>
                                          <p:spTgt spid="34822"/>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34824"/>
                                        </p:tgtEl>
                                        <p:attrNameLst>
                                          <p:attrName>style.visibility</p:attrName>
                                        </p:attrNameLst>
                                      </p:cBhvr>
                                      <p:to>
                                        <p:strVal val="visible"/>
                                      </p:to>
                                    </p:set>
                                    <p:animEffect transition="in" filter="wipe(up)">
                                      <p:cBhvr>
                                        <p:cTn id="18" dur="500"/>
                                        <p:tgtEl>
                                          <p:spTgt spid="3482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34828"/>
                                        </p:tgtEl>
                                        <p:attrNameLst>
                                          <p:attrName>style.visibility</p:attrName>
                                        </p:attrNameLst>
                                      </p:cBhvr>
                                      <p:to>
                                        <p:strVal val="visible"/>
                                      </p:to>
                                    </p:set>
                                    <p:animEffect transition="in" filter="wipe(up)">
                                      <p:cBhvr>
                                        <p:cTn id="23" dur="500"/>
                                        <p:tgtEl>
                                          <p:spTgt spid="34828"/>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34829"/>
                                        </p:tgtEl>
                                        <p:attrNameLst>
                                          <p:attrName>style.visibility</p:attrName>
                                        </p:attrNameLst>
                                      </p:cBhvr>
                                      <p:to>
                                        <p:strVal val="visible"/>
                                      </p:to>
                                    </p:set>
                                    <p:animEffect transition="in" filter="wipe(up)">
                                      <p:cBhvr>
                                        <p:cTn id="26" dur="500"/>
                                        <p:tgtEl>
                                          <p:spTgt spid="3482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34830"/>
                                        </p:tgtEl>
                                        <p:attrNameLst>
                                          <p:attrName>style.visibility</p:attrName>
                                        </p:attrNameLst>
                                      </p:cBhvr>
                                      <p:to>
                                        <p:strVal val="visible"/>
                                      </p:to>
                                    </p:set>
                                    <p:animEffect transition="in" filter="wipe(up)">
                                      <p:cBhvr>
                                        <p:cTn id="31" dur="500"/>
                                        <p:tgtEl>
                                          <p:spTgt spid="34830"/>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34835"/>
                                        </p:tgtEl>
                                        <p:attrNameLst>
                                          <p:attrName>style.visibility</p:attrName>
                                        </p:attrNameLst>
                                      </p:cBhvr>
                                      <p:to>
                                        <p:strVal val="visible"/>
                                      </p:to>
                                    </p:set>
                                    <p:animEffect transition="in" filter="wipe(up)">
                                      <p:cBhvr>
                                        <p:cTn id="34" dur="500"/>
                                        <p:tgtEl>
                                          <p:spTgt spid="348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34833"/>
                                        </p:tgtEl>
                                        <p:attrNameLst>
                                          <p:attrName>style.visibility</p:attrName>
                                        </p:attrNameLst>
                                      </p:cBhvr>
                                      <p:to>
                                        <p:strVal val="visible"/>
                                      </p:to>
                                    </p:set>
                                    <p:animEffect transition="in" filter="wipe(up)">
                                      <p:cBhvr>
                                        <p:cTn id="39" dur="500"/>
                                        <p:tgtEl>
                                          <p:spTgt spid="34833"/>
                                        </p:tgtEl>
                                      </p:cBhvr>
                                    </p:animEffect>
                                  </p:childTnLst>
                                </p:cTn>
                              </p:par>
                              <p:par>
                                <p:cTn id="40" presetID="22" presetClass="entr" presetSubtype="1" fill="hold" grpId="0" nodeType="withEffect">
                                  <p:stCondLst>
                                    <p:cond delay="0"/>
                                  </p:stCondLst>
                                  <p:childTnLst>
                                    <p:set>
                                      <p:cBhvr>
                                        <p:cTn id="41" dur="1" fill="hold">
                                          <p:stCondLst>
                                            <p:cond delay="0"/>
                                          </p:stCondLst>
                                        </p:cTn>
                                        <p:tgtEl>
                                          <p:spTgt spid="34834"/>
                                        </p:tgtEl>
                                        <p:attrNameLst>
                                          <p:attrName>style.visibility</p:attrName>
                                        </p:attrNameLst>
                                      </p:cBhvr>
                                      <p:to>
                                        <p:strVal val="visible"/>
                                      </p:to>
                                    </p:set>
                                    <p:animEffect transition="in" filter="wipe(up)">
                                      <p:cBhvr>
                                        <p:cTn id="42" dur="500"/>
                                        <p:tgtEl>
                                          <p:spTgt spid="34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2" grpId="0"/>
      <p:bldP spid="34824" grpId="0"/>
      <p:bldP spid="34827" grpId="0"/>
      <p:bldP spid="34828" grpId="0"/>
      <p:bldP spid="34829" grpId="0"/>
      <p:bldP spid="34830" grpId="0"/>
      <p:bldP spid="34833" grpId="0"/>
      <p:bldP spid="34834" grpId="0"/>
      <p:bldP spid="3483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838200"/>
            <a:ext cx="2184400" cy="255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55"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3 </a:t>
            </a:r>
            <a:endParaRPr lang="en-US" altLang="en-US" sz="2600" b="0">
              <a:solidFill>
                <a:schemeClr val="accent2"/>
              </a:solidFill>
              <a:latin typeface="Arial MT Bl" charset="0"/>
            </a:endParaRPr>
          </a:p>
        </p:txBody>
      </p:sp>
      <p:sp>
        <p:nvSpPr>
          <p:cNvPr id="23556" name="Text Box 3"/>
          <p:cNvSpPr txBox="1">
            <a:spLocks noChangeArrowheads="1"/>
          </p:cNvSpPr>
          <p:nvPr/>
        </p:nvSpPr>
        <p:spPr bwMode="auto">
          <a:xfrm>
            <a:off x="152400" y="17526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Write a justification for each step.</a:t>
            </a:r>
            <a:endParaRPr lang="en-US" altLang="en-US" sz="2400" b="0">
              <a:latin typeface="Times" pitchFamily="18" charset="0"/>
            </a:endParaRPr>
          </a:p>
        </p:txBody>
      </p:sp>
      <p:sp>
        <p:nvSpPr>
          <p:cNvPr id="35846" name="Text Box 6"/>
          <p:cNvSpPr txBox="1">
            <a:spLocks noChangeArrowheads="1"/>
          </p:cNvSpPr>
          <p:nvPr/>
        </p:nvSpPr>
        <p:spPr bwMode="auto">
          <a:xfrm>
            <a:off x="1028700" y="4914900"/>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i="1">
                <a:latin typeface="Verdana" pitchFamily="34" charset="0"/>
              </a:rPr>
              <a:t>x</a:t>
            </a:r>
            <a:r>
              <a:rPr lang="en-US" altLang="en-US" sz="2400" b="0">
                <a:latin typeface="Verdana" pitchFamily="34" charset="0"/>
              </a:rPr>
              <a:t> = 11 </a:t>
            </a:r>
          </a:p>
        </p:txBody>
      </p:sp>
      <p:sp>
        <p:nvSpPr>
          <p:cNvPr id="35847" name="Text Box 7"/>
          <p:cNvSpPr txBox="1">
            <a:spLocks noChangeArrowheads="1"/>
          </p:cNvSpPr>
          <p:nvPr/>
        </p:nvSpPr>
        <p:spPr bwMode="auto">
          <a:xfrm>
            <a:off x="5410200" y="33655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Subst. Prop. of Equality</a:t>
            </a:r>
            <a:endParaRPr lang="en-US" altLang="en-US" sz="2400" b="0" i="1">
              <a:sym typeface="Symbol" pitchFamily="18" charset="2"/>
            </a:endParaRPr>
          </a:p>
        </p:txBody>
      </p:sp>
      <p:sp>
        <p:nvSpPr>
          <p:cNvPr id="35856" name="Text Box 16"/>
          <p:cNvSpPr txBox="1">
            <a:spLocks noChangeArrowheads="1"/>
          </p:cNvSpPr>
          <p:nvPr/>
        </p:nvSpPr>
        <p:spPr bwMode="auto">
          <a:xfrm>
            <a:off x="673100" y="3314700"/>
            <a:ext cx="4889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solidFill>
                  <a:srgbClr val="FF3300"/>
                </a:solidFill>
                <a:latin typeface="Verdana" pitchFamily="34" charset="0"/>
              </a:rPr>
              <a:t>8</a:t>
            </a:r>
            <a:r>
              <a:rPr lang="en-US" altLang="en-US" sz="2400" b="0" i="1">
                <a:solidFill>
                  <a:srgbClr val="FF3300"/>
                </a:solidFill>
                <a:latin typeface="Verdana" pitchFamily="34" charset="0"/>
              </a:rPr>
              <a:t>x</a:t>
            </a:r>
            <a:r>
              <a:rPr lang="en-US" altLang="en-US" sz="2400" b="0">
                <a:solidFill>
                  <a:srgbClr val="FF3300"/>
                </a:solidFill>
                <a:latin typeface="Verdana" pitchFamily="34" charset="0"/>
              </a:rPr>
              <a:t>°</a:t>
            </a:r>
            <a:r>
              <a:rPr lang="en-US" altLang="en-US" sz="2400" b="0">
                <a:solidFill>
                  <a:srgbClr val="33CC33"/>
                </a:solidFill>
                <a:latin typeface="Verdana" pitchFamily="34" charset="0"/>
              </a:rPr>
              <a:t> </a:t>
            </a:r>
            <a:r>
              <a:rPr lang="en-US" altLang="en-US" sz="2400" b="0">
                <a:latin typeface="Verdana" pitchFamily="34" charset="0"/>
              </a:rPr>
              <a:t>=</a:t>
            </a:r>
            <a:r>
              <a:rPr lang="en-US" altLang="en-US" sz="2400" b="0">
                <a:solidFill>
                  <a:srgbClr val="33CC33"/>
                </a:solidFill>
                <a:latin typeface="Verdana" pitchFamily="34" charset="0"/>
              </a:rPr>
              <a:t> </a:t>
            </a:r>
            <a:r>
              <a:rPr lang="en-US" altLang="en-US" sz="2400" b="0">
                <a:solidFill>
                  <a:srgbClr val="006699"/>
                </a:solidFill>
                <a:latin typeface="Verdana" pitchFamily="34" charset="0"/>
              </a:rPr>
              <a:t>(3</a:t>
            </a:r>
            <a:r>
              <a:rPr lang="en-US" altLang="en-US" sz="2400" b="0" i="1">
                <a:solidFill>
                  <a:srgbClr val="006699"/>
                </a:solidFill>
                <a:latin typeface="Verdana" pitchFamily="34" charset="0"/>
              </a:rPr>
              <a:t>x</a:t>
            </a:r>
            <a:r>
              <a:rPr lang="en-US" altLang="en-US" sz="2400" b="0">
                <a:solidFill>
                  <a:srgbClr val="006699"/>
                </a:solidFill>
                <a:latin typeface="Verdana" pitchFamily="34" charset="0"/>
              </a:rPr>
              <a:t> + 5)°</a:t>
            </a:r>
            <a:r>
              <a:rPr lang="en-US" altLang="en-US" sz="2400" b="0">
                <a:solidFill>
                  <a:srgbClr val="33CC33"/>
                </a:solidFill>
                <a:latin typeface="Verdana" pitchFamily="34" charset="0"/>
              </a:rPr>
              <a:t> </a:t>
            </a:r>
            <a:r>
              <a:rPr lang="en-US" altLang="en-US" sz="2400" b="0">
                <a:latin typeface="Verdana" pitchFamily="34" charset="0"/>
              </a:rPr>
              <a:t>+</a:t>
            </a:r>
            <a:r>
              <a:rPr lang="en-US" altLang="en-US" sz="2400" b="0">
                <a:solidFill>
                  <a:srgbClr val="33CC33"/>
                </a:solidFill>
                <a:latin typeface="Verdana" pitchFamily="34" charset="0"/>
              </a:rPr>
              <a:t> (6</a:t>
            </a:r>
            <a:r>
              <a:rPr lang="en-US" altLang="en-US" sz="2400" b="0" i="1">
                <a:solidFill>
                  <a:srgbClr val="33CC33"/>
                </a:solidFill>
                <a:latin typeface="Verdana" pitchFamily="34" charset="0"/>
              </a:rPr>
              <a:t>x</a:t>
            </a:r>
            <a:r>
              <a:rPr lang="en-US" altLang="en-US" sz="2400" b="0">
                <a:solidFill>
                  <a:srgbClr val="33CC33"/>
                </a:solidFill>
                <a:latin typeface="Verdana" pitchFamily="34" charset="0"/>
              </a:rPr>
              <a:t> – 16)°</a:t>
            </a:r>
            <a:r>
              <a:rPr lang="en-US" altLang="en-US" sz="2400" b="0">
                <a:latin typeface="Verdana" pitchFamily="34" charset="0"/>
              </a:rPr>
              <a:t> </a:t>
            </a:r>
          </a:p>
        </p:txBody>
      </p:sp>
      <p:sp>
        <p:nvSpPr>
          <p:cNvPr id="35857" name="Text Box 17"/>
          <p:cNvSpPr txBox="1">
            <a:spLocks noChangeArrowheads="1"/>
          </p:cNvSpPr>
          <p:nvPr/>
        </p:nvSpPr>
        <p:spPr bwMode="auto">
          <a:xfrm>
            <a:off x="838200" y="39243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8</a:t>
            </a:r>
            <a:r>
              <a:rPr lang="en-US" altLang="en-US" sz="2400" b="0" i="1">
                <a:latin typeface="Verdana" pitchFamily="34" charset="0"/>
              </a:rPr>
              <a:t>x</a:t>
            </a:r>
            <a:r>
              <a:rPr lang="en-US" altLang="en-US" sz="2400" b="0">
                <a:latin typeface="Verdana" pitchFamily="34" charset="0"/>
              </a:rPr>
              <a:t> = 9</a:t>
            </a:r>
            <a:r>
              <a:rPr lang="en-US" altLang="en-US" sz="2400" b="0" i="1">
                <a:latin typeface="Verdana" pitchFamily="34" charset="0"/>
              </a:rPr>
              <a:t>x</a:t>
            </a:r>
            <a:r>
              <a:rPr lang="en-US" altLang="en-US" sz="2400" b="0">
                <a:latin typeface="Verdana" pitchFamily="34" charset="0"/>
              </a:rPr>
              <a:t> – 11 </a:t>
            </a:r>
          </a:p>
        </p:txBody>
      </p:sp>
      <p:sp>
        <p:nvSpPr>
          <p:cNvPr id="35858" name="Text Box 18"/>
          <p:cNvSpPr txBox="1">
            <a:spLocks noChangeArrowheads="1"/>
          </p:cNvSpPr>
          <p:nvPr/>
        </p:nvSpPr>
        <p:spPr bwMode="auto">
          <a:xfrm>
            <a:off x="5410200" y="3924300"/>
            <a:ext cx="19812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Simplify.</a:t>
            </a:r>
            <a:endParaRPr lang="en-US" altLang="en-US" sz="2400" b="0" i="1">
              <a:sym typeface="Symbol" pitchFamily="18" charset="2"/>
            </a:endParaRPr>
          </a:p>
        </p:txBody>
      </p:sp>
      <p:sp>
        <p:nvSpPr>
          <p:cNvPr id="35859" name="Text Box 19"/>
          <p:cNvSpPr txBox="1">
            <a:spLocks noChangeArrowheads="1"/>
          </p:cNvSpPr>
          <p:nvPr/>
        </p:nvSpPr>
        <p:spPr bwMode="auto">
          <a:xfrm>
            <a:off x="838200" y="43815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a:t>
            </a:r>
            <a:r>
              <a:rPr lang="en-US" altLang="en-US" sz="2400" b="0" i="1">
                <a:latin typeface="Verdana" pitchFamily="34" charset="0"/>
              </a:rPr>
              <a:t>x</a:t>
            </a:r>
            <a:r>
              <a:rPr lang="en-US" altLang="en-US" sz="2400" b="0">
                <a:latin typeface="Verdana" pitchFamily="34" charset="0"/>
              </a:rPr>
              <a:t> = –11 </a:t>
            </a:r>
          </a:p>
        </p:txBody>
      </p:sp>
      <p:sp>
        <p:nvSpPr>
          <p:cNvPr id="35861" name="Text Box 21"/>
          <p:cNvSpPr txBox="1">
            <a:spLocks noChangeArrowheads="1"/>
          </p:cNvSpPr>
          <p:nvPr/>
        </p:nvSpPr>
        <p:spPr bwMode="auto">
          <a:xfrm>
            <a:off x="5435600" y="43942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Subtr. Prop. of Equality.</a:t>
            </a:r>
            <a:endParaRPr lang="en-US" altLang="en-US" sz="2400" b="0" i="1">
              <a:sym typeface="Symbol" pitchFamily="18" charset="2"/>
            </a:endParaRPr>
          </a:p>
        </p:txBody>
      </p:sp>
      <p:sp>
        <p:nvSpPr>
          <p:cNvPr id="35862" name="Text Box 22"/>
          <p:cNvSpPr txBox="1">
            <a:spLocks noChangeArrowheads="1"/>
          </p:cNvSpPr>
          <p:nvPr/>
        </p:nvSpPr>
        <p:spPr bwMode="auto">
          <a:xfrm>
            <a:off x="5461000" y="49149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rPr>
              <a:t>Mult. Prop. of Equality.</a:t>
            </a:r>
            <a:endParaRPr lang="en-US" altLang="en-US" sz="2400" b="0" i="1">
              <a:sym typeface="Symbol" pitchFamily="18" charset="2"/>
            </a:endParaRPr>
          </a:p>
        </p:txBody>
      </p:sp>
      <p:grpSp>
        <p:nvGrpSpPr>
          <p:cNvPr id="35864" name="Group 24"/>
          <p:cNvGrpSpPr>
            <a:grpSpLocks/>
          </p:cNvGrpSpPr>
          <p:nvPr/>
        </p:nvGrpSpPr>
        <p:grpSpPr bwMode="auto">
          <a:xfrm>
            <a:off x="76200" y="2844800"/>
            <a:ext cx="7543800" cy="469900"/>
            <a:chOff x="48" y="1792"/>
            <a:chExt cx="4752" cy="296"/>
          </a:xfrm>
        </p:grpSpPr>
        <p:sp>
          <p:nvSpPr>
            <p:cNvPr id="23566" name="Text Box 5"/>
            <p:cNvSpPr txBox="1">
              <a:spLocks noChangeArrowheads="1"/>
            </p:cNvSpPr>
            <p:nvPr/>
          </p:nvSpPr>
          <p:spPr bwMode="auto">
            <a:xfrm>
              <a:off x="3408" y="1792"/>
              <a:ext cx="13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3333FF"/>
                  </a:solidFill>
                  <a:sym typeface="Symbol" pitchFamily="18" charset="2"/>
                </a:rPr>
                <a:t> </a:t>
              </a:r>
              <a:r>
                <a:rPr lang="en-US" altLang="en-US" sz="2400" b="0" i="1">
                  <a:solidFill>
                    <a:srgbClr val="3333FF"/>
                  </a:solidFill>
                </a:rPr>
                <a:t>Add. Post.</a:t>
              </a:r>
              <a:endParaRPr lang="en-US" altLang="en-US" sz="2400" b="0" i="1">
                <a:sym typeface="Symbol" pitchFamily="18" charset="2"/>
              </a:endParaRPr>
            </a:p>
          </p:txBody>
        </p:sp>
        <p:sp>
          <p:nvSpPr>
            <p:cNvPr id="23567" name="Text Box 23"/>
            <p:cNvSpPr txBox="1">
              <a:spLocks noChangeArrowheads="1"/>
            </p:cNvSpPr>
            <p:nvPr/>
          </p:nvSpPr>
          <p:spPr bwMode="auto">
            <a:xfrm>
              <a:off x="48" y="1800"/>
              <a:ext cx="33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m</a:t>
              </a:r>
              <a:r>
                <a:rPr lang="en-US" altLang="en-US" sz="2400" b="0">
                  <a:latin typeface="Verdana" pitchFamily="34" charset="0"/>
                  <a:sym typeface="Symbol" pitchFamily="18" charset="2"/>
                </a:rPr>
                <a:t></a:t>
              </a:r>
              <a:r>
                <a:rPr lang="en-US" altLang="en-US" sz="2400" b="0" i="1">
                  <a:latin typeface="Verdana" pitchFamily="34" charset="0"/>
                  <a:sym typeface="Symbol" pitchFamily="18" charset="2"/>
                </a:rPr>
                <a:t>ABC</a:t>
              </a:r>
              <a:r>
                <a:rPr lang="en-US" altLang="en-US" sz="2400" b="0">
                  <a:latin typeface="Verdana" pitchFamily="34" charset="0"/>
                  <a:sym typeface="Symbol" pitchFamily="18" charset="2"/>
                </a:rPr>
                <a:t> = m</a:t>
              </a:r>
              <a:r>
                <a:rPr lang="en-US" altLang="en-US" sz="2400" b="0" i="1">
                  <a:latin typeface="Verdana" pitchFamily="34" charset="0"/>
                  <a:sym typeface="Symbol" pitchFamily="18" charset="2"/>
                </a:rPr>
                <a:t>ABD</a:t>
              </a:r>
              <a:r>
                <a:rPr lang="en-US" altLang="en-US" sz="2400" b="0">
                  <a:latin typeface="Verdana" pitchFamily="34" charset="0"/>
                  <a:sym typeface="Symbol" pitchFamily="18" charset="2"/>
                </a:rPr>
                <a:t> + m</a:t>
              </a:r>
              <a:r>
                <a:rPr lang="en-US" altLang="en-US" sz="2400" b="0" i="1">
                  <a:latin typeface="Verdana" pitchFamily="34" charset="0"/>
                  <a:sym typeface="Symbol" pitchFamily="18" charset="2"/>
                </a:rPr>
                <a:t>DBC</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35864"/>
                                        </p:tgtEl>
                                        <p:attrNameLst>
                                          <p:attrName>style.visibility</p:attrName>
                                        </p:attrNameLst>
                                      </p:cBhvr>
                                      <p:to>
                                        <p:strVal val="visible"/>
                                      </p:to>
                                    </p:set>
                                    <p:animEffect transition="in" filter="barn(inHorizontal)">
                                      <p:cBhvr>
                                        <p:cTn id="7" dur="500"/>
                                        <p:tgtEl>
                                          <p:spTgt spid="358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5856"/>
                                        </p:tgtEl>
                                        <p:attrNameLst>
                                          <p:attrName>style.visibility</p:attrName>
                                        </p:attrNameLst>
                                      </p:cBhvr>
                                      <p:to>
                                        <p:strVal val="visible"/>
                                      </p:to>
                                    </p:set>
                                    <p:animEffect transition="in" filter="barn(inHorizontal)">
                                      <p:cBhvr>
                                        <p:cTn id="12" dur="500"/>
                                        <p:tgtEl>
                                          <p:spTgt spid="35856"/>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35847"/>
                                        </p:tgtEl>
                                        <p:attrNameLst>
                                          <p:attrName>style.visibility</p:attrName>
                                        </p:attrNameLst>
                                      </p:cBhvr>
                                      <p:to>
                                        <p:strVal val="visible"/>
                                      </p:to>
                                    </p:set>
                                    <p:animEffect transition="in" filter="barn(inHorizontal)">
                                      <p:cBhvr>
                                        <p:cTn id="15" dur="500"/>
                                        <p:tgtEl>
                                          <p:spTgt spid="3584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6" fill="hold" grpId="0" nodeType="clickEffect">
                                  <p:stCondLst>
                                    <p:cond delay="0"/>
                                  </p:stCondLst>
                                  <p:childTnLst>
                                    <p:set>
                                      <p:cBhvr>
                                        <p:cTn id="19" dur="1" fill="hold">
                                          <p:stCondLst>
                                            <p:cond delay="0"/>
                                          </p:stCondLst>
                                        </p:cTn>
                                        <p:tgtEl>
                                          <p:spTgt spid="35857"/>
                                        </p:tgtEl>
                                        <p:attrNameLst>
                                          <p:attrName>style.visibility</p:attrName>
                                        </p:attrNameLst>
                                      </p:cBhvr>
                                      <p:to>
                                        <p:strVal val="visible"/>
                                      </p:to>
                                    </p:set>
                                    <p:animEffect transition="in" filter="barn(inHorizontal)">
                                      <p:cBhvr>
                                        <p:cTn id="20" dur="500"/>
                                        <p:tgtEl>
                                          <p:spTgt spid="35857"/>
                                        </p:tgtEl>
                                      </p:cBhvr>
                                    </p:animEffect>
                                  </p:childTnLst>
                                </p:cTn>
                              </p:par>
                              <p:par>
                                <p:cTn id="21" presetID="16" presetClass="entr" presetSubtype="26" fill="hold" grpId="0" nodeType="withEffect">
                                  <p:stCondLst>
                                    <p:cond delay="0"/>
                                  </p:stCondLst>
                                  <p:childTnLst>
                                    <p:set>
                                      <p:cBhvr>
                                        <p:cTn id="22" dur="1" fill="hold">
                                          <p:stCondLst>
                                            <p:cond delay="0"/>
                                          </p:stCondLst>
                                        </p:cTn>
                                        <p:tgtEl>
                                          <p:spTgt spid="35858"/>
                                        </p:tgtEl>
                                        <p:attrNameLst>
                                          <p:attrName>style.visibility</p:attrName>
                                        </p:attrNameLst>
                                      </p:cBhvr>
                                      <p:to>
                                        <p:strVal val="visible"/>
                                      </p:to>
                                    </p:set>
                                    <p:animEffect transition="in" filter="barn(inHorizontal)">
                                      <p:cBhvr>
                                        <p:cTn id="23" dur="500"/>
                                        <p:tgtEl>
                                          <p:spTgt spid="3585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5859"/>
                                        </p:tgtEl>
                                        <p:attrNameLst>
                                          <p:attrName>style.visibility</p:attrName>
                                        </p:attrNameLst>
                                      </p:cBhvr>
                                      <p:to>
                                        <p:strVal val="visible"/>
                                      </p:to>
                                    </p:set>
                                    <p:animEffect transition="in" filter="barn(inHorizontal)">
                                      <p:cBhvr>
                                        <p:cTn id="28" dur="500"/>
                                        <p:tgtEl>
                                          <p:spTgt spid="35859"/>
                                        </p:tgtEl>
                                      </p:cBhvr>
                                    </p:animEffect>
                                  </p:childTnLst>
                                </p:cTn>
                              </p:par>
                              <p:par>
                                <p:cTn id="29" presetID="16" presetClass="entr" presetSubtype="26" fill="hold" grpId="0" nodeType="withEffect">
                                  <p:stCondLst>
                                    <p:cond delay="0"/>
                                  </p:stCondLst>
                                  <p:childTnLst>
                                    <p:set>
                                      <p:cBhvr>
                                        <p:cTn id="30" dur="1" fill="hold">
                                          <p:stCondLst>
                                            <p:cond delay="0"/>
                                          </p:stCondLst>
                                        </p:cTn>
                                        <p:tgtEl>
                                          <p:spTgt spid="35861"/>
                                        </p:tgtEl>
                                        <p:attrNameLst>
                                          <p:attrName>style.visibility</p:attrName>
                                        </p:attrNameLst>
                                      </p:cBhvr>
                                      <p:to>
                                        <p:strVal val="visible"/>
                                      </p:to>
                                    </p:set>
                                    <p:animEffect transition="in" filter="barn(inHorizontal)">
                                      <p:cBhvr>
                                        <p:cTn id="31" dur="500"/>
                                        <p:tgtEl>
                                          <p:spTgt spid="3586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6" fill="hold" grpId="0" nodeType="clickEffect">
                                  <p:stCondLst>
                                    <p:cond delay="0"/>
                                  </p:stCondLst>
                                  <p:childTnLst>
                                    <p:set>
                                      <p:cBhvr>
                                        <p:cTn id="35" dur="1" fill="hold">
                                          <p:stCondLst>
                                            <p:cond delay="0"/>
                                          </p:stCondLst>
                                        </p:cTn>
                                        <p:tgtEl>
                                          <p:spTgt spid="35846"/>
                                        </p:tgtEl>
                                        <p:attrNameLst>
                                          <p:attrName>style.visibility</p:attrName>
                                        </p:attrNameLst>
                                      </p:cBhvr>
                                      <p:to>
                                        <p:strVal val="visible"/>
                                      </p:to>
                                    </p:set>
                                    <p:animEffect transition="in" filter="barn(inHorizontal)">
                                      <p:cBhvr>
                                        <p:cTn id="36" dur="500"/>
                                        <p:tgtEl>
                                          <p:spTgt spid="35846"/>
                                        </p:tgtEl>
                                      </p:cBhvr>
                                    </p:animEffect>
                                  </p:childTnLst>
                                </p:cTn>
                              </p:par>
                              <p:par>
                                <p:cTn id="37" presetID="16" presetClass="entr" presetSubtype="26" fill="hold" grpId="0" nodeType="withEffect">
                                  <p:stCondLst>
                                    <p:cond delay="0"/>
                                  </p:stCondLst>
                                  <p:childTnLst>
                                    <p:set>
                                      <p:cBhvr>
                                        <p:cTn id="38" dur="1" fill="hold">
                                          <p:stCondLst>
                                            <p:cond delay="0"/>
                                          </p:stCondLst>
                                        </p:cTn>
                                        <p:tgtEl>
                                          <p:spTgt spid="35862"/>
                                        </p:tgtEl>
                                        <p:attrNameLst>
                                          <p:attrName>style.visibility</p:attrName>
                                        </p:attrNameLst>
                                      </p:cBhvr>
                                      <p:to>
                                        <p:strVal val="visible"/>
                                      </p:to>
                                    </p:set>
                                    <p:animEffect transition="in" filter="barn(inHorizontal)">
                                      <p:cBhvr>
                                        <p:cTn id="39" dur="500"/>
                                        <p:tgtEl>
                                          <p:spTgt spid="35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6" grpId="0"/>
      <p:bldP spid="35847" grpId="0"/>
      <p:bldP spid="35856" grpId="0"/>
      <p:bldP spid="35857" grpId="0"/>
      <p:bldP spid="35858" grpId="0"/>
      <p:bldP spid="35859" grpId="0"/>
      <p:bldP spid="35861" grpId="0"/>
      <p:bldP spid="3586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533400" y="2286000"/>
            <a:ext cx="7848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You learned in Chapter 1 that segments with equal lengths are congruent and that angles with equal measures are congruent. So the Reflexive, Symmetric, and Transitive Properties of Equality have corresponding properties of congruence.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p:cTn id="7" dur="500" fill="hold"/>
                                        <p:tgtEl>
                                          <p:spTgt spid="53250"/>
                                        </p:tgtEl>
                                        <p:attrNameLst>
                                          <p:attrName>ppt_w</p:attrName>
                                        </p:attrNameLst>
                                      </p:cBhvr>
                                      <p:tavLst>
                                        <p:tav tm="0">
                                          <p:val>
                                            <p:fltVal val="0"/>
                                          </p:val>
                                        </p:tav>
                                        <p:tav tm="100000">
                                          <p:val>
                                            <p:strVal val="#ppt_w"/>
                                          </p:val>
                                        </p:tav>
                                      </p:tavLst>
                                    </p:anim>
                                    <p:anim calcmode="lin" valueType="num">
                                      <p:cBhvr>
                                        <p:cTn id="8" dur="500" fill="hold"/>
                                        <p:tgtEl>
                                          <p:spTgt spid="53250"/>
                                        </p:tgtEl>
                                        <p:attrNameLst>
                                          <p:attrName>ppt_h</p:attrName>
                                        </p:attrNameLst>
                                      </p:cBhvr>
                                      <p:tavLst>
                                        <p:tav tm="0">
                                          <p:val>
                                            <p:fltVal val="0"/>
                                          </p:val>
                                        </p:tav>
                                        <p:tav tm="100000">
                                          <p:val>
                                            <p:strVal val="#ppt_h"/>
                                          </p:val>
                                        </p:tav>
                                      </p:tavLst>
                                    </p:anim>
                                    <p:anim calcmode="lin" valueType="num">
                                      <p:cBhvr>
                                        <p:cTn id="9" dur="500" fill="hold"/>
                                        <p:tgtEl>
                                          <p:spTgt spid="53250"/>
                                        </p:tgtEl>
                                        <p:attrNameLst>
                                          <p:attrName>ppt_x</p:attrName>
                                        </p:attrNameLst>
                                      </p:cBhvr>
                                      <p:tavLst>
                                        <p:tav tm="0">
                                          <p:val>
                                            <p:fltVal val="0.5"/>
                                          </p:val>
                                        </p:tav>
                                        <p:tav tm="100000">
                                          <p:val>
                                            <p:strVal val="#ppt_x"/>
                                          </p:val>
                                        </p:tav>
                                      </p:tavLst>
                                    </p:anim>
                                    <p:anim calcmode="lin" valueType="num">
                                      <p:cBhvr>
                                        <p:cTn id="10" dur="500" fill="hold"/>
                                        <p:tgtEl>
                                          <p:spTgt spid="5325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1143000"/>
            <a:ext cx="9144000" cy="4710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11"/>
          <p:cNvGrpSpPr>
            <a:grpSpLocks/>
          </p:cNvGrpSpPr>
          <p:nvPr/>
        </p:nvGrpSpPr>
        <p:grpSpPr bwMode="auto">
          <a:xfrm>
            <a:off x="685800" y="2286000"/>
            <a:ext cx="7854950" cy="1298575"/>
            <a:chOff x="284" y="3072"/>
            <a:chExt cx="4948" cy="818"/>
          </a:xfrm>
        </p:grpSpPr>
        <p:sp>
          <p:nvSpPr>
            <p:cNvPr id="26627" name="Text Box 12"/>
            <p:cNvSpPr txBox="1">
              <a:spLocks noChangeArrowheads="1"/>
            </p:cNvSpPr>
            <p:nvPr/>
          </p:nvSpPr>
          <p:spPr bwMode="auto">
            <a:xfrm>
              <a:off x="288" y="3360"/>
              <a:ext cx="4944" cy="53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latin typeface="Verdana" pitchFamily="34" charset="0"/>
                </a:rPr>
                <a:t>Numbers are equal (=) and figures are congruent (</a:t>
              </a:r>
              <a:r>
                <a:rPr lang="en-US" altLang="en-US" sz="2400" b="0">
                  <a:latin typeface="Verdana" pitchFamily="34" charset="0"/>
                  <a:sym typeface="Symbol" pitchFamily="18" charset="2"/>
                </a:rPr>
                <a:t></a:t>
              </a:r>
              <a:r>
                <a:rPr lang="en-US" altLang="en-US" sz="2400" b="0">
                  <a:latin typeface="Verdana" pitchFamily="34" charset="0"/>
                </a:rPr>
                <a:t>).</a:t>
              </a:r>
              <a:endParaRPr lang="en-US" altLang="en-US" sz="800" b="0">
                <a:latin typeface="Verdana" pitchFamily="34" charset="0"/>
              </a:endParaRPr>
            </a:p>
          </p:txBody>
        </p:sp>
        <p:sp>
          <p:nvSpPr>
            <p:cNvPr id="26628" name="Text Box 13"/>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solidFill>
                    <a:schemeClr val="bg1"/>
                  </a:solidFill>
                  <a:latin typeface="Verdana" pitchFamily="34" charset="0"/>
                </a:rPr>
                <a:t>Remember!</a:t>
              </a:r>
              <a:endParaRPr lang="en-US" altLang="en-US" sz="2400">
                <a:latin typeface="Verdana" pitchFamily="34" charset="0"/>
              </a:endParaRP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304800" y="1828800"/>
            <a:ext cx="8237538"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Identify the property that justifies each statement.</a:t>
            </a:r>
          </a:p>
          <a:p>
            <a:pPr>
              <a:spcBef>
                <a:spcPct val="50000"/>
              </a:spcBef>
            </a:pPr>
            <a:r>
              <a:rPr lang="en-US" altLang="en-US" sz="2400">
                <a:latin typeface="Verdana" pitchFamily="34" charset="0"/>
              </a:rPr>
              <a:t>A. </a:t>
            </a:r>
            <a:r>
              <a:rPr lang="en-US" altLang="en-US" sz="2400">
                <a:latin typeface="Verdana" pitchFamily="34" charset="0"/>
                <a:sym typeface="Symbol" pitchFamily="18" charset="2"/>
              </a:rPr>
              <a:t></a:t>
            </a:r>
            <a:r>
              <a:rPr lang="en-US" altLang="en-US" sz="2400" i="1">
                <a:latin typeface="Verdana" pitchFamily="34" charset="0"/>
                <a:sym typeface="Symbol" pitchFamily="18" charset="2"/>
              </a:rPr>
              <a:t>QRS</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QRS</a:t>
            </a:r>
            <a:r>
              <a:rPr lang="en-US" altLang="en-US" sz="2400">
                <a:latin typeface="Verdana" pitchFamily="34" charset="0"/>
                <a:sym typeface="Symbol" pitchFamily="18" charset="2"/>
              </a:rPr>
              <a:t> </a:t>
            </a:r>
          </a:p>
          <a:p>
            <a:pPr>
              <a:spcBef>
                <a:spcPct val="50000"/>
              </a:spcBef>
            </a:pPr>
            <a:r>
              <a:rPr lang="en-US" altLang="en-US" sz="2400">
                <a:latin typeface="Verdana" pitchFamily="34" charset="0"/>
              </a:rPr>
              <a:t>B. m</a:t>
            </a:r>
            <a:r>
              <a:rPr lang="en-US" altLang="en-US" sz="2400">
                <a:latin typeface="Verdana" pitchFamily="34" charset="0"/>
                <a:sym typeface="Symbol" pitchFamily="18" charset="2"/>
              </a:rPr>
              <a:t>1 = m2</a:t>
            </a:r>
            <a:r>
              <a:rPr lang="en-US" altLang="en-US" sz="2400">
                <a:latin typeface="Verdana" pitchFamily="34" charset="0"/>
              </a:rPr>
              <a:t> so m</a:t>
            </a:r>
            <a:r>
              <a:rPr lang="en-US" altLang="en-US" sz="2400">
                <a:latin typeface="Verdana" pitchFamily="34" charset="0"/>
                <a:sym typeface="Symbol" pitchFamily="18" charset="2"/>
              </a:rPr>
              <a:t>2 = m1</a:t>
            </a:r>
            <a:r>
              <a:rPr lang="en-US" altLang="en-US" sz="2400">
                <a:latin typeface="Verdana" pitchFamily="34" charset="0"/>
              </a:rPr>
              <a:t> </a:t>
            </a:r>
          </a:p>
          <a:p>
            <a:pPr>
              <a:spcBef>
                <a:spcPct val="50000"/>
              </a:spcBef>
            </a:pPr>
            <a:r>
              <a:rPr lang="en-US" altLang="en-US" sz="2400">
                <a:latin typeface="Verdana" pitchFamily="34" charset="0"/>
              </a:rPr>
              <a:t>C. </a:t>
            </a:r>
            <a:r>
              <a:rPr lang="en-US" altLang="en-US" sz="2400" i="1">
                <a:latin typeface="Verdana" pitchFamily="34" charset="0"/>
              </a:rPr>
              <a:t>AB </a:t>
            </a:r>
            <a:r>
              <a:rPr lang="en-US" altLang="en-US" sz="2400">
                <a:latin typeface="Verdana" pitchFamily="34" charset="0"/>
                <a:sym typeface="Symbol" pitchFamily="18" charset="2"/>
              </a:rPr>
              <a:t> </a:t>
            </a:r>
            <a:r>
              <a:rPr lang="en-US" altLang="en-US" sz="2400" i="1">
                <a:latin typeface="Verdana" pitchFamily="34" charset="0"/>
              </a:rPr>
              <a:t>CD</a:t>
            </a:r>
            <a:r>
              <a:rPr lang="en-US" altLang="en-US" sz="2400">
                <a:latin typeface="Verdana" pitchFamily="34" charset="0"/>
              </a:rPr>
              <a:t> and </a:t>
            </a:r>
            <a:r>
              <a:rPr lang="en-US" altLang="en-US" sz="2400" i="1">
                <a:latin typeface="Verdana" pitchFamily="34" charset="0"/>
              </a:rPr>
              <a:t>CD </a:t>
            </a:r>
            <a:r>
              <a:rPr lang="en-US" altLang="en-US" sz="2400">
                <a:latin typeface="Verdana" pitchFamily="34" charset="0"/>
                <a:sym typeface="Symbol" pitchFamily="18" charset="2"/>
              </a:rPr>
              <a:t> </a:t>
            </a:r>
            <a:r>
              <a:rPr lang="en-US" altLang="en-US" sz="2400" i="1">
                <a:latin typeface="Verdana" pitchFamily="34" charset="0"/>
              </a:rPr>
              <a:t>EF</a:t>
            </a:r>
            <a:r>
              <a:rPr lang="en-US" altLang="en-US" sz="2400">
                <a:latin typeface="Verdana" pitchFamily="34" charset="0"/>
              </a:rPr>
              <a:t>, so </a:t>
            </a:r>
            <a:r>
              <a:rPr lang="en-US" altLang="en-US" sz="2400" i="1">
                <a:latin typeface="Verdana" pitchFamily="34" charset="0"/>
              </a:rPr>
              <a:t>AB</a:t>
            </a:r>
            <a:r>
              <a:rPr lang="en-US" altLang="en-US" sz="2400">
                <a:latin typeface="Verdana" pitchFamily="34" charset="0"/>
              </a:rPr>
              <a:t> </a:t>
            </a:r>
            <a:r>
              <a:rPr lang="en-US" altLang="en-US" sz="2400">
                <a:latin typeface="Verdana" pitchFamily="34" charset="0"/>
                <a:sym typeface="Symbol" pitchFamily="18" charset="2"/>
              </a:rPr>
              <a:t> </a:t>
            </a:r>
            <a:r>
              <a:rPr lang="en-US" altLang="en-US" sz="2400" i="1">
                <a:latin typeface="Verdana" pitchFamily="34" charset="0"/>
              </a:rPr>
              <a:t>EF</a:t>
            </a:r>
            <a:r>
              <a:rPr lang="en-US" altLang="en-US" sz="2400">
                <a:latin typeface="Verdana" pitchFamily="34" charset="0"/>
              </a:rPr>
              <a:t>.</a:t>
            </a:r>
          </a:p>
          <a:p>
            <a:pPr>
              <a:spcBef>
                <a:spcPct val="50000"/>
              </a:spcBef>
            </a:pPr>
            <a:r>
              <a:rPr lang="en-US" altLang="en-US" sz="2400">
                <a:latin typeface="Verdana" pitchFamily="34" charset="0"/>
              </a:rPr>
              <a:t>D. 32° = 32°</a:t>
            </a:r>
          </a:p>
        </p:txBody>
      </p:sp>
      <p:sp>
        <p:nvSpPr>
          <p:cNvPr id="27651" name="Text Box 3"/>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4: Identifying Property of Equality and Congruence</a:t>
            </a:r>
            <a:endParaRPr lang="en-US" altLang="en-US" sz="2600" b="0">
              <a:solidFill>
                <a:schemeClr val="accent2"/>
              </a:solidFill>
              <a:latin typeface="Arial MT Bl" charset="0"/>
            </a:endParaRPr>
          </a:p>
        </p:txBody>
      </p:sp>
      <p:sp>
        <p:nvSpPr>
          <p:cNvPr id="27652" name="Line 21"/>
          <p:cNvSpPr>
            <a:spLocks noChangeShapeType="1"/>
          </p:cNvSpPr>
          <p:nvPr/>
        </p:nvSpPr>
        <p:spPr bwMode="auto">
          <a:xfrm>
            <a:off x="838200" y="3919538"/>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3" name="Line 22"/>
          <p:cNvSpPr>
            <a:spLocks noChangeShapeType="1"/>
          </p:cNvSpPr>
          <p:nvPr/>
        </p:nvSpPr>
        <p:spPr bwMode="auto">
          <a:xfrm>
            <a:off x="1727200" y="3911600"/>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4" name="Line 23"/>
          <p:cNvSpPr>
            <a:spLocks noChangeShapeType="1"/>
          </p:cNvSpPr>
          <p:nvPr/>
        </p:nvSpPr>
        <p:spPr bwMode="auto">
          <a:xfrm>
            <a:off x="3048000" y="3919538"/>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5" name="Line 24"/>
          <p:cNvSpPr>
            <a:spLocks noChangeShapeType="1"/>
          </p:cNvSpPr>
          <p:nvPr/>
        </p:nvSpPr>
        <p:spPr bwMode="auto">
          <a:xfrm>
            <a:off x="3930650" y="3919538"/>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6" name="Line 25"/>
          <p:cNvSpPr>
            <a:spLocks noChangeShapeType="1"/>
          </p:cNvSpPr>
          <p:nvPr/>
        </p:nvSpPr>
        <p:spPr bwMode="auto">
          <a:xfrm>
            <a:off x="5921375" y="3908425"/>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26"/>
          <p:cNvSpPr>
            <a:spLocks noChangeShapeType="1"/>
          </p:cNvSpPr>
          <p:nvPr/>
        </p:nvSpPr>
        <p:spPr bwMode="auto">
          <a:xfrm>
            <a:off x="5029200" y="3919538"/>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6" name="Text Box 28"/>
          <p:cNvSpPr txBox="1">
            <a:spLocks noChangeArrowheads="1"/>
          </p:cNvSpPr>
          <p:nvPr/>
        </p:nvSpPr>
        <p:spPr bwMode="auto">
          <a:xfrm>
            <a:off x="6172200" y="3273425"/>
            <a:ext cx="27432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rPr>
              <a:t>Symm. Prop. of = </a:t>
            </a:r>
            <a:endParaRPr lang="en-US" altLang="en-US" sz="2400" b="0">
              <a:solidFill>
                <a:srgbClr val="3333FF"/>
              </a:solidFill>
              <a:sym typeface="Symbol" pitchFamily="18" charset="2"/>
            </a:endParaRPr>
          </a:p>
        </p:txBody>
      </p:sp>
      <p:sp>
        <p:nvSpPr>
          <p:cNvPr id="37917" name="Text Box 29"/>
          <p:cNvSpPr txBox="1">
            <a:spLocks noChangeArrowheads="1"/>
          </p:cNvSpPr>
          <p:nvPr/>
        </p:nvSpPr>
        <p:spPr bwMode="auto">
          <a:xfrm>
            <a:off x="6477000" y="3810000"/>
            <a:ext cx="25146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rPr>
              <a:t>Trans. Prop of </a:t>
            </a:r>
            <a:r>
              <a:rPr lang="en-US" altLang="en-US" sz="2400">
                <a:solidFill>
                  <a:srgbClr val="3333FF"/>
                </a:solidFill>
                <a:latin typeface="Verdana" pitchFamily="34" charset="0"/>
                <a:sym typeface="Symbol" pitchFamily="18" charset="2"/>
              </a:rPr>
              <a:t></a:t>
            </a:r>
          </a:p>
        </p:txBody>
      </p:sp>
      <p:sp>
        <p:nvSpPr>
          <p:cNvPr id="37918" name="Text Box 30"/>
          <p:cNvSpPr txBox="1">
            <a:spLocks noChangeArrowheads="1"/>
          </p:cNvSpPr>
          <p:nvPr/>
        </p:nvSpPr>
        <p:spPr bwMode="auto">
          <a:xfrm>
            <a:off x="2667000" y="4413250"/>
            <a:ext cx="27432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rPr>
              <a:t>Reflex. Prop. of = </a:t>
            </a:r>
            <a:endParaRPr lang="en-US" altLang="en-US" sz="2400" b="0">
              <a:solidFill>
                <a:srgbClr val="3333FF"/>
              </a:solidFill>
              <a:sym typeface="Symbol" pitchFamily="18" charset="2"/>
            </a:endParaRPr>
          </a:p>
        </p:txBody>
      </p:sp>
      <p:sp>
        <p:nvSpPr>
          <p:cNvPr id="37896" name="Text Box 8"/>
          <p:cNvSpPr txBox="1">
            <a:spLocks noChangeArrowheads="1"/>
          </p:cNvSpPr>
          <p:nvPr/>
        </p:nvSpPr>
        <p:spPr bwMode="auto">
          <a:xfrm>
            <a:off x="3429000" y="2717800"/>
            <a:ext cx="2667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rPr>
              <a:t>Reflex. Prop. of </a:t>
            </a:r>
            <a:r>
              <a:rPr lang="en-US" altLang="en-US" sz="2400" b="0">
                <a:solidFill>
                  <a:srgbClr val="3333FF"/>
                </a:solidFill>
                <a:sym typeface="Symbol" pitchFamily="18" charset="2"/>
              </a:rPr>
              <a:t>.</a:t>
            </a:r>
            <a:r>
              <a:rPr lang="en-US" altLang="en-US" sz="2400" b="0">
                <a:solidFill>
                  <a:srgbClr val="3333FF"/>
                </a:solidFill>
              </a:rPr>
              <a:t> </a:t>
            </a:r>
            <a:endParaRPr lang="en-US" altLang="en-US" sz="2400" b="0">
              <a:solidFill>
                <a:srgbClr val="3333FF"/>
              </a:solidFill>
              <a:sym typeface="Symbol" pitchFamily="18"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896"/>
                                        </p:tgtEl>
                                        <p:attrNameLst>
                                          <p:attrName>style.visibility</p:attrName>
                                        </p:attrNameLst>
                                      </p:cBhvr>
                                      <p:to>
                                        <p:strVal val="visible"/>
                                      </p:to>
                                    </p:set>
                                    <p:animEffect transition="in" filter="dissolve">
                                      <p:cBhvr>
                                        <p:cTn id="7" dur="500"/>
                                        <p:tgtEl>
                                          <p:spTgt spid="378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7916"/>
                                        </p:tgtEl>
                                        <p:attrNameLst>
                                          <p:attrName>style.visibility</p:attrName>
                                        </p:attrNameLst>
                                      </p:cBhvr>
                                      <p:to>
                                        <p:strVal val="visible"/>
                                      </p:to>
                                    </p:set>
                                    <p:animEffect transition="in" filter="dissolve">
                                      <p:cBhvr>
                                        <p:cTn id="12" dur="500"/>
                                        <p:tgtEl>
                                          <p:spTgt spid="379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7917"/>
                                        </p:tgtEl>
                                        <p:attrNameLst>
                                          <p:attrName>style.visibility</p:attrName>
                                        </p:attrNameLst>
                                      </p:cBhvr>
                                      <p:to>
                                        <p:strVal val="visible"/>
                                      </p:to>
                                    </p:set>
                                    <p:animEffect transition="in" filter="dissolve">
                                      <p:cBhvr>
                                        <p:cTn id="17" dur="500"/>
                                        <p:tgtEl>
                                          <p:spTgt spid="379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7918"/>
                                        </p:tgtEl>
                                        <p:attrNameLst>
                                          <p:attrName>style.visibility</p:attrName>
                                        </p:attrNameLst>
                                      </p:cBhvr>
                                      <p:to>
                                        <p:strVal val="visible"/>
                                      </p:to>
                                    </p:set>
                                    <p:animEffect transition="in" filter="dissolve">
                                      <p:cBhvr>
                                        <p:cTn id="22" dur="500"/>
                                        <p:tgtEl>
                                          <p:spTgt spid="37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16" grpId="0"/>
      <p:bldP spid="37917" grpId="0"/>
      <p:bldP spid="37918" grpId="0"/>
      <p:bldP spid="3789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4 </a:t>
            </a:r>
            <a:endParaRPr lang="en-US" altLang="en-US" sz="2600" b="0">
              <a:solidFill>
                <a:schemeClr val="accent2"/>
              </a:solidFill>
              <a:latin typeface="Arial MT Bl" charset="0"/>
            </a:endParaRPr>
          </a:p>
        </p:txBody>
      </p:sp>
      <p:sp>
        <p:nvSpPr>
          <p:cNvPr id="28675" name="Text Box 4"/>
          <p:cNvSpPr txBox="1">
            <a:spLocks noChangeArrowheads="1"/>
          </p:cNvSpPr>
          <p:nvPr/>
        </p:nvSpPr>
        <p:spPr bwMode="auto">
          <a:xfrm>
            <a:off x="304800" y="1676400"/>
            <a:ext cx="86106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Identify the property that justifies each statement.</a:t>
            </a:r>
          </a:p>
          <a:p>
            <a:pPr>
              <a:spcBef>
                <a:spcPct val="50000"/>
              </a:spcBef>
            </a:pPr>
            <a:r>
              <a:rPr lang="en-US" altLang="en-US" sz="2400">
                <a:latin typeface="Verdana" pitchFamily="34" charset="0"/>
              </a:rPr>
              <a:t>4a. </a:t>
            </a:r>
            <a:r>
              <a:rPr lang="en-US" altLang="en-US" sz="2400" i="1">
                <a:latin typeface="Verdana" pitchFamily="34" charset="0"/>
              </a:rPr>
              <a:t>DE</a:t>
            </a:r>
            <a:r>
              <a:rPr lang="en-US" altLang="en-US" sz="2400">
                <a:latin typeface="Verdana" pitchFamily="34" charset="0"/>
              </a:rPr>
              <a:t> = </a:t>
            </a:r>
            <a:r>
              <a:rPr lang="en-US" altLang="en-US" sz="2400" i="1">
                <a:latin typeface="Verdana" pitchFamily="34" charset="0"/>
              </a:rPr>
              <a:t>GH</a:t>
            </a:r>
            <a:r>
              <a:rPr lang="en-US" altLang="en-US" sz="2400">
                <a:latin typeface="Verdana" pitchFamily="34" charset="0"/>
              </a:rPr>
              <a:t>, so </a:t>
            </a:r>
            <a:r>
              <a:rPr lang="en-US" altLang="en-US" sz="2400" i="1">
                <a:latin typeface="Verdana" pitchFamily="34" charset="0"/>
              </a:rPr>
              <a:t>GH</a:t>
            </a:r>
            <a:r>
              <a:rPr lang="en-US" altLang="en-US" sz="2400">
                <a:latin typeface="Verdana" pitchFamily="34" charset="0"/>
              </a:rPr>
              <a:t> = </a:t>
            </a:r>
            <a:r>
              <a:rPr lang="en-US" altLang="en-US" sz="2400" i="1">
                <a:latin typeface="Verdana" pitchFamily="34" charset="0"/>
              </a:rPr>
              <a:t>DE</a:t>
            </a:r>
            <a:r>
              <a:rPr lang="en-US" altLang="en-US" sz="2400">
                <a:latin typeface="Verdana" pitchFamily="34" charset="0"/>
              </a:rPr>
              <a:t>.</a:t>
            </a:r>
          </a:p>
          <a:p>
            <a:pPr>
              <a:spcBef>
                <a:spcPct val="50000"/>
              </a:spcBef>
            </a:pPr>
            <a:r>
              <a:rPr lang="en-US" altLang="en-US" sz="2400">
                <a:latin typeface="Verdana" pitchFamily="34" charset="0"/>
              </a:rPr>
              <a:t>4b. 94° = 94°</a:t>
            </a:r>
          </a:p>
          <a:p>
            <a:pPr>
              <a:spcBef>
                <a:spcPct val="50000"/>
              </a:spcBef>
            </a:pPr>
            <a:r>
              <a:rPr lang="en-US" altLang="en-US" sz="2400">
                <a:latin typeface="Verdana" pitchFamily="34" charset="0"/>
              </a:rPr>
              <a:t>4c. 0 = </a:t>
            </a:r>
            <a:r>
              <a:rPr lang="en-US" altLang="en-US" sz="2400" i="1">
                <a:latin typeface="Verdana" pitchFamily="34" charset="0"/>
              </a:rPr>
              <a:t>a</a:t>
            </a:r>
            <a:r>
              <a:rPr lang="en-US" altLang="en-US" sz="2400">
                <a:latin typeface="Verdana" pitchFamily="34" charset="0"/>
              </a:rPr>
              <a:t>, and </a:t>
            </a:r>
            <a:r>
              <a:rPr lang="en-US" altLang="en-US" sz="2400" i="1">
                <a:latin typeface="Verdana" pitchFamily="34" charset="0"/>
              </a:rPr>
              <a:t>a</a:t>
            </a:r>
            <a:r>
              <a:rPr lang="en-US" altLang="en-US" sz="2400">
                <a:latin typeface="Verdana" pitchFamily="34" charset="0"/>
              </a:rPr>
              <a:t> = </a:t>
            </a:r>
            <a:r>
              <a:rPr lang="en-US" altLang="en-US" sz="2400" i="1">
                <a:latin typeface="Verdana" pitchFamily="34" charset="0"/>
              </a:rPr>
              <a:t>x</a:t>
            </a:r>
            <a:r>
              <a:rPr lang="en-US" altLang="en-US" sz="2400">
                <a:latin typeface="Verdana" pitchFamily="34" charset="0"/>
              </a:rPr>
              <a:t>. So 0 = </a:t>
            </a:r>
            <a:r>
              <a:rPr lang="en-US" altLang="en-US" sz="2400" i="1">
                <a:latin typeface="Verdana" pitchFamily="34" charset="0"/>
              </a:rPr>
              <a:t>x</a:t>
            </a:r>
            <a:r>
              <a:rPr lang="en-US" altLang="en-US" sz="2400">
                <a:latin typeface="Verdana" pitchFamily="34" charset="0"/>
              </a:rPr>
              <a:t>.</a:t>
            </a:r>
          </a:p>
          <a:p>
            <a:pPr>
              <a:spcBef>
                <a:spcPct val="50000"/>
              </a:spcBef>
            </a:pPr>
            <a:r>
              <a:rPr lang="en-US" altLang="en-US" sz="2400">
                <a:latin typeface="Verdana" pitchFamily="34" charset="0"/>
              </a:rPr>
              <a:t>4d. </a:t>
            </a:r>
            <a:r>
              <a:rPr lang="en-US" altLang="en-US" sz="2400">
                <a:latin typeface="Verdana" pitchFamily="34" charset="0"/>
                <a:sym typeface="Symbol" pitchFamily="18" charset="2"/>
              </a:rPr>
              <a:t></a:t>
            </a:r>
            <a:r>
              <a:rPr lang="en-US" altLang="en-US" sz="2400" i="1">
                <a:latin typeface="Verdana" pitchFamily="34" charset="0"/>
                <a:sym typeface="Symbol" pitchFamily="18" charset="2"/>
              </a:rPr>
              <a:t>A</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Y</a:t>
            </a:r>
            <a:r>
              <a:rPr lang="en-US" altLang="en-US" sz="2400">
                <a:latin typeface="Verdana" pitchFamily="34" charset="0"/>
              </a:rPr>
              <a:t>, so </a:t>
            </a:r>
            <a:r>
              <a:rPr lang="en-US" altLang="en-US" sz="2400">
                <a:latin typeface="Verdana" pitchFamily="34" charset="0"/>
                <a:sym typeface="Symbol" pitchFamily="18" charset="2"/>
              </a:rPr>
              <a:t></a:t>
            </a:r>
            <a:r>
              <a:rPr lang="en-US" altLang="en-US" sz="2400" i="1">
                <a:latin typeface="Verdana" pitchFamily="34" charset="0"/>
                <a:sym typeface="Symbol" pitchFamily="18" charset="2"/>
              </a:rPr>
              <a:t>Y</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A</a:t>
            </a:r>
          </a:p>
        </p:txBody>
      </p:sp>
      <p:sp>
        <p:nvSpPr>
          <p:cNvPr id="38931" name="Text Box 19"/>
          <p:cNvSpPr txBox="1">
            <a:spLocks noChangeArrowheads="1"/>
          </p:cNvSpPr>
          <p:nvPr/>
        </p:nvSpPr>
        <p:spPr bwMode="auto">
          <a:xfrm>
            <a:off x="4724400" y="2581275"/>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rPr>
              <a:t>Sym. Prop. of = </a:t>
            </a:r>
            <a:endParaRPr lang="en-US" altLang="en-US" sz="2400" b="0">
              <a:solidFill>
                <a:srgbClr val="FF3300"/>
              </a:solidFill>
              <a:sym typeface="Symbol" pitchFamily="18" charset="2"/>
            </a:endParaRPr>
          </a:p>
        </p:txBody>
      </p:sp>
      <p:sp>
        <p:nvSpPr>
          <p:cNvPr id="38932" name="Text Box 20"/>
          <p:cNvSpPr txBox="1">
            <a:spLocks noChangeArrowheads="1"/>
          </p:cNvSpPr>
          <p:nvPr/>
        </p:nvSpPr>
        <p:spPr bwMode="auto">
          <a:xfrm>
            <a:off x="2819400" y="3135313"/>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rPr>
              <a:t>Reflex. Prop. of = </a:t>
            </a:r>
            <a:endParaRPr lang="en-US" altLang="en-US" sz="2400" b="0">
              <a:solidFill>
                <a:srgbClr val="FF3300"/>
              </a:solidFill>
              <a:sym typeface="Symbol" pitchFamily="18" charset="2"/>
            </a:endParaRPr>
          </a:p>
        </p:txBody>
      </p:sp>
      <p:sp>
        <p:nvSpPr>
          <p:cNvPr id="38933" name="Text Box 21"/>
          <p:cNvSpPr txBox="1">
            <a:spLocks noChangeArrowheads="1"/>
          </p:cNvSpPr>
          <p:nvPr/>
        </p:nvSpPr>
        <p:spPr bwMode="auto">
          <a:xfrm>
            <a:off x="5562600" y="36703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rPr>
              <a:t>Trans. Prop. of =</a:t>
            </a:r>
            <a:endParaRPr lang="en-US" altLang="en-US" sz="2400" b="0">
              <a:solidFill>
                <a:srgbClr val="FF3300"/>
              </a:solidFill>
              <a:sym typeface="Symbol" pitchFamily="18" charset="2"/>
            </a:endParaRPr>
          </a:p>
        </p:txBody>
      </p:sp>
      <p:sp>
        <p:nvSpPr>
          <p:cNvPr id="38934" name="Text Box 22"/>
          <p:cNvSpPr txBox="1">
            <a:spLocks noChangeArrowheads="1"/>
          </p:cNvSpPr>
          <p:nvPr/>
        </p:nvSpPr>
        <p:spPr bwMode="auto">
          <a:xfrm>
            <a:off x="4648200" y="4241800"/>
            <a:ext cx="4191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rPr>
              <a:t>Sym. Prop. of </a:t>
            </a:r>
            <a:r>
              <a:rPr lang="en-US" altLang="en-US" sz="2400" b="0">
                <a:solidFill>
                  <a:srgbClr val="FF3300"/>
                </a:solidFill>
                <a:sym typeface="Symbol" pitchFamily="18" charset="2"/>
              </a:rPr>
              <a:t></a:t>
            </a:r>
            <a:r>
              <a:rPr lang="en-US" altLang="en-US" sz="2400" b="0">
                <a:solidFill>
                  <a:srgbClr val="FF3300"/>
                </a:solidFill>
              </a:rPr>
              <a:t> </a:t>
            </a:r>
            <a:endParaRPr lang="en-US" altLang="en-US" sz="2400" b="0">
              <a:solidFill>
                <a:srgbClr val="FF3300"/>
              </a:solidFill>
              <a:sym typeface="Symbol" pitchFamily="18"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8931"/>
                                        </p:tgtEl>
                                        <p:attrNameLst>
                                          <p:attrName>style.visibility</p:attrName>
                                        </p:attrNameLst>
                                      </p:cBhvr>
                                      <p:to>
                                        <p:strVal val="visible"/>
                                      </p:to>
                                    </p:set>
                                    <p:animEffect transition="in" filter="wipe(up)">
                                      <p:cBhvr>
                                        <p:cTn id="7" dur="500"/>
                                        <p:tgtEl>
                                          <p:spTgt spid="389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8932"/>
                                        </p:tgtEl>
                                        <p:attrNameLst>
                                          <p:attrName>style.visibility</p:attrName>
                                        </p:attrNameLst>
                                      </p:cBhvr>
                                      <p:to>
                                        <p:strVal val="visible"/>
                                      </p:to>
                                    </p:set>
                                    <p:animEffect transition="in" filter="wipe(up)">
                                      <p:cBhvr>
                                        <p:cTn id="12" dur="500"/>
                                        <p:tgtEl>
                                          <p:spTgt spid="389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8933"/>
                                        </p:tgtEl>
                                        <p:attrNameLst>
                                          <p:attrName>style.visibility</p:attrName>
                                        </p:attrNameLst>
                                      </p:cBhvr>
                                      <p:to>
                                        <p:strVal val="visible"/>
                                      </p:to>
                                    </p:set>
                                    <p:animEffect transition="in" filter="wipe(up)">
                                      <p:cBhvr>
                                        <p:cTn id="17" dur="500"/>
                                        <p:tgtEl>
                                          <p:spTgt spid="389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8934"/>
                                        </p:tgtEl>
                                        <p:attrNameLst>
                                          <p:attrName>style.visibility</p:attrName>
                                        </p:attrNameLst>
                                      </p:cBhvr>
                                      <p:to>
                                        <p:strVal val="visible"/>
                                      </p:to>
                                    </p:set>
                                    <p:animEffect transition="in" filter="wipe(up)">
                                      <p:cBhvr>
                                        <p:cTn id="22" dur="500"/>
                                        <p:tgtEl>
                                          <p:spTgt spid="38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31" grpId="0"/>
      <p:bldP spid="38932" grpId="0"/>
      <p:bldP spid="38933" grpId="0"/>
      <p:bldP spid="3893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Lesson Quiz: Part I</a:t>
            </a:r>
          </a:p>
        </p:txBody>
      </p:sp>
      <p:sp>
        <p:nvSpPr>
          <p:cNvPr id="29699" name="Text Box 3"/>
          <p:cNvSpPr txBox="1">
            <a:spLocks noChangeArrowheads="1"/>
          </p:cNvSpPr>
          <p:nvPr/>
        </p:nvSpPr>
        <p:spPr bwMode="auto">
          <a:xfrm>
            <a:off x="457200" y="1600200"/>
            <a:ext cx="7924800" cy="18303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Solve each equation. Write a justification for each step.</a:t>
            </a:r>
            <a:endParaRPr lang="en-US" altLang="en-US" sz="2000" b="0">
              <a:latin typeface="Verdana" pitchFamily="34" charset="0"/>
            </a:endParaRPr>
          </a:p>
          <a:p>
            <a:pPr>
              <a:lnSpc>
                <a:spcPct val="125000"/>
              </a:lnSpc>
              <a:spcBef>
                <a:spcPct val="50000"/>
              </a:spcBef>
            </a:pPr>
            <a:r>
              <a:rPr lang="en-US" altLang="en-US" sz="2400">
                <a:latin typeface="Verdana" pitchFamily="34" charset="0"/>
              </a:rPr>
              <a:t>1.</a:t>
            </a:r>
            <a:r>
              <a:rPr lang="en-US" altLang="en-US" sz="2400" b="0">
                <a:latin typeface="Verdana" pitchFamily="34" charset="0"/>
              </a:rPr>
              <a:t> 		</a:t>
            </a:r>
          </a:p>
          <a:p>
            <a:pPr>
              <a:spcBef>
                <a:spcPct val="50000"/>
              </a:spcBef>
            </a:pPr>
            <a:r>
              <a:rPr lang="en-US" altLang="en-US" sz="800" b="0"/>
              <a:t> </a:t>
            </a:r>
          </a:p>
          <a:p>
            <a:pPr>
              <a:spcBef>
                <a:spcPct val="50000"/>
              </a:spcBef>
            </a:pPr>
            <a:endParaRPr lang="en-US" altLang="en-US" sz="800" b="0"/>
          </a:p>
        </p:txBody>
      </p:sp>
      <p:pic>
        <p:nvPicPr>
          <p:cNvPr id="29700" name="Picture 2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400" y="2476500"/>
            <a:ext cx="1371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41" name="Group 33"/>
          <p:cNvGrpSpPr>
            <a:grpSpLocks/>
          </p:cNvGrpSpPr>
          <p:nvPr/>
        </p:nvGrpSpPr>
        <p:grpSpPr bwMode="auto">
          <a:xfrm>
            <a:off x="838200" y="3276600"/>
            <a:ext cx="6400800" cy="1917700"/>
            <a:chOff x="528" y="2064"/>
            <a:chExt cx="4032" cy="1208"/>
          </a:xfrm>
        </p:grpSpPr>
        <p:grpSp>
          <p:nvGrpSpPr>
            <p:cNvPr id="29702" name="Group 31"/>
            <p:cNvGrpSpPr>
              <a:grpSpLocks/>
            </p:cNvGrpSpPr>
            <p:nvPr/>
          </p:nvGrpSpPr>
          <p:grpSpPr bwMode="auto">
            <a:xfrm>
              <a:off x="528" y="2592"/>
              <a:ext cx="4032" cy="288"/>
              <a:chOff x="528" y="2592"/>
              <a:chExt cx="4032" cy="288"/>
            </a:xfrm>
          </p:grpSpPr>
          <p:sp>
            <p:nvSpPr>
              <p:cNvPr id="29709" name="Text Box 23"/>
              <p:cNvSpPr txBox="1">
                <a:spLocks noChangeArrowheads="1"/>
              </p:cNvSpPr>
              <p:nvPr/>
            </p:nvSpPr>
            <p:spPr bwMode="auto">
              <a:xfrm>
                <a:off x="528" y="2592"/>
                <a:ext cx="1440"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FF0000"/>
                    </a:solidFill>
                    <a:latin typeface="Verdana" pitchFamily="34" charset="0"/>
                  </a:rPr>
                  <a:t>z</a:t>
                </a:r>
                <a:r>
                  <a:rPr lang="en-US" altLang="en-US" sz="2400" b="0">
                    <a:solidFill>
                      <a:srgbClr val="FF0000"/>
                    </a:solidFill>
                    <a:latin typeface="Verdana" pitchFamily="34" charset="0"/>
                  </a:rPr>
                  <a:t> – 5 = –12</a:t>
                </a:r>
              </a:p>
            </p:txBody>
          </p:sp>
          <p:sp>
            <p:nvSpPr>
              <p:cNvPr id="29710" name="Text Box 25"/>
              <p:cNvSpPr txBox="1">
                <a:spLocks noChangeArrowheads="1"/>
              </p:cNvSpPr>
              <p:nvPr/>
            </p:nvSpPr>
            <p:spPr bwMode="auto">
              <a:xfrm>
                <a:off x="1968" y="2592"/>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Mult. Prop. of =</a:t>
                </a:r>
                <a:endParaRPr lang="en-US" altLang="en-US" sz="2400" b="0"/>
              </a:p>
            </p:txBody>
          </p:sp>
        </p:grpSp>
        <p:grpSp>
          <p:nvGrpSpPr>
            <p:cNvPr id="29703" name="Group 32"/>
            <p:cNvGrpSpPr>
              <a:grpSpLocks/>
            </p:cNvGrpSpPr>
            <p:nvPr/>
          </p:nvGrpSpPr>
          <p:grpSpPr bwMode="auto">
            <a:xfrm>
              <a:off x="912" y="2984"/>
              <a:ext cx="3648" cy="288"/>
              <a:chOff x="912" y="2984"/>
              <a:chExt cx="3648" cy="288"/>
            </a:xfrm>
          </p:grpSpPr>
          <p:sp>
            <p:nvSpPr>
              <p:cNvPr id="29707" name="Text Box 24"/>
              <p:cNvSpPr txBox="1">
                <a:spLocks noChangeArrowheads="1"/>
              </p:cNvSpPr>
              <p:nvPr/>
            </p:nvSpPr>
            <p:spPr bwMode="auto">
              <a:xfrm>
                <a:off x="912" y="2984"/>
                <a:ext cx="898"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i="1">
                    <a:solidFill>
                      <a:srgbClr val="FF0000"/>
                    </a:solidFill>
                    <a:latin typeface="Verdana" pitchFamily="34" charset="0"/>
                  </a:rPr>
                  <a:t>z</a:t>
                </a:r>
                <a:r>
                  <a:rPr lang="en-US" altLang="en-US" sz="2400" b="0">
                    <a:solidFill>
                      <a:srgbClr val="FF0000"/>
                    </a:solidFill>
                    <a:latin typeface="Verdana" pitchFamily="34" charset="0"/>
                  </a:rPr>
                  <a:t> = –7</a:t>
                </a:r>
              </a:p>
            </p:txBody>
          </p:sp>
          <p:sp>
            <p:nvSpPr>
              <p:cNvPr id="29708" name="Text Box 26"/>
              <p:cNvSpPr txBox="1">
                <a:spLocks noChangeArrowheads="1"/>
              </p:cNvSpPr>
              <p:nvPr/>
            </p:nvSpPr>
            <p:spPr bwMode="auto">
              <a:xfrm>
                <a:off x="1968" y="2984"/>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Add. Prop. of =</a:t>
                </a:r>
                <a:endParaRPr lang="en-US" altLang="en-US" sz="2400" b="0"/>
              </a:p>
            </p:txBody>
          </p:sp>
        </p:grpSp>
        <p:grpSp>
          <p:nvGrpSpPr>
            <p:cNvPr id="29704" name="Group 30"/>
            <p:cNvGrpSpPr>
              <a:grpSpLocks/>
            </p:cNvGrpSpPr>
            <p:nvPr/>
          </p:nvGrpSpPr>
          <p:grpSpPr bwMode="auto">
            <a:xfrm>
              <a:off x="672" y="2064"/>
              <a:ext cx="2352" cy="462"/>
              <a:chOff x="672" y="2064"/>
              <a:chExt cx="2352" cy="462"/>
            </a:xfrm>
          </p:grpSpPr>
          <p:sp>
            <p:nvSpPr>
              <p:cNvPr id="29705" name="Text Box 5"/>
              <p:cNvSpPr txBox="1">
                <a:spLocks noChangeArrowheads="1"/>
              </p:cNvSpPr>
              <p:nvPr/>
            </p:nvSpPr>
            <p:spPr bwMode="auto">
              <a:xfrm>
                <a:off x="1968" y="2136"/>
                <a:ext cx="1056"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Given</a:t>
                </a:r>
                <a:endParaRPr lang="en-US" altLang="en-US" sz="2400" b="0"/>
              </a:p>
            </p:txBody>
          </p:sp>
          <p:pic>
            <p:nvPicPr>
              <p:cNvPr id="29706" name="Picture 2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2064"/>
                <a:ext cx="864"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441"/>
                                        </p:tgtEl>
                                        <p:attrNameLst>
                                          <p:attrName>style.visibility</p:attrName>
                                        </p:attrNameLst>
                                      </p:cBhvr>
                                      <p:to>
                                        <p:strVal val="visible"/>
                                      </p:to>
                                    </p:set>
                                    <p:animEffect transition="in" filter="box(in)">
                                      <p:cBhvr>
                                        <p:cTn id="7" dur="500"/>
                                        <p:tgtEl>
                                          <p:spTgt spid="17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Lesson Quiz: Part II</a:t>
            </a:r>
          </a:p>
        </p:txBody>
      </p:sp>
      <p:sp>
        <p:nvSpPr>
          <p:cNvPr id="30723" name="Text Box 3"/>
          <p:cNvSpPr txBox="1">
            <a:spLocks noChangeArrowheads="1"/>
          </p:cNvSpPr>
          <p:nvPr/>
        </p:nvSpPr>
        <p:spPr bwMode="auto">
          <a:xfrm>
            <a:off x="457200" y="1600200"/>
            <a:ext cx="7924800" cy="18303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Solve each equation. Write a justification for each step.</a:t>
            </a:r>
            <a:endParaRPr lang="en-US" altLang="en-US" sz="2000" b="0">
              <a:latin typeface="Verdana" pitchFamily="34" charset="0"/>
            </a:endParaRPr>
          </a:p>
          <a:p>
            <a:pPr>
              <a:lnSpc>
                <a:spcPct val="125000"/>
              </a:lnSpc>
              <a:spcBef>
                <a:spcPct val="50000"/>
              </a:spcBef>
            </a:pPr>
            <a:r>
              <a:rPr lang="en-US" altLang="en-US" sz="2400">
                <a:latin typeface="Verdana" pitchFamily="34" charset="0"/>
              </a:rPr>
              <a:t>2.</a:t>
            </a:r>
            <a:r>
              <a:rPr lang="en-US" altLang="en-US" sz="2400" b="0">
                <a:latin typeface="Verdana" pitchFamily="34" charset="0"/>
              </a:rPr>
              <a:t> </a:t>
            </a:r>
            <a:r>
              <a:rPr lang="en-US" altLang="en-US" sz="2400">
                <a:latin typeface="Verdana" pitchFamily="34" charset="0"/>
              </a:rPr>
              <a:t>6</a:t>
            </a:r>
            <a:r>
              <a:rPr lang="en-US" altLang="en-US" sz="2400" i="1">
                <a:latin typeface="Verdana" pitchFamily="34" charset="0"/>
              </a:rPr>
              <a:t>r</a:t>
            </a:r>
            <a:r>
              <a:rPr lang="en-US" altLang="en-US" sz="2400">
                <a:latin typeface="Verdana" pitchFamily="34" charset="0"/>
              </a:rPr>
              <a:t> – 3 = –2(</a:t>
            </a:r>
            <a:r>
              <a:rPr lang="en-US" altLang="en-US" sz="2400" i="1">
                <a:latin typeface="Verdana" pitchFamily="34" charset="0"/>
              </a:rPr>
              <a:t>r</a:t>
            </a:r>
            <a:r>
              <a:rPr lang="en-US" altLang="en-US" sz="2400">
                <a:latin typeface="Verdana" pitchFamily="34" charset="0"/>
              </a:rPr>
              <a:t> + 1) </a:t>
            </a:r>
            <a:r>
              <a:rPr lang="en-US" altLang="en-US" sz="2400" b="0">
                <a:latin typeface="Verdana" pitchFamily="34" charset="0"/>
              </a:rPr>
              <a:t>		</a:t>
            </a:r>
          </a:p>
          <a:p>
            <a:pPr>
              <a:spcBef>
                <a:spcPct val="50000"/>
              </a:spcBef>
            </a:pPr>
            <a:r>
              <a:rPr lang="en-US" altLang="en-US" sz="800" b="0"/>
              <a:t> </a:t>
            </a:r>
          </a:p>
          <a:p>
            <a:pPr>
              <a:spcBef>
                <a:spcPct val="50000"/>
              </a:spcBef>
            </a:pPr>
            <a:endParaRPr lang="en-US" altLang="en-US" sz="800" b="0"/>
          </a:p>
        </p:txBody>
      </p:sp>
      <p:grpSp>
        <p:nvGrpSpPr>
          <p:cNvPr id="40978" name="Group 18"/>
          <p:cNvGrpSpPr>
            <a:grpSpLocks/>
          </p:cNvGrpSpPr>
          <p:nvPr/>
        </p:nvGrpSpPr>
        <p:grpSpPr bwMode="auto">
          <a:xfrm>
            <a:off x="990600" y="3124200"/>
            <a:ext cx="7164388" cy="2773363"/>
            <a:chOff x="623" y="1851"/>
            <a:chExt cx="4513" cy="1747"/>
          </a:xfrm>
        </p:grpSpPr>
        <p:sp>
          <p:nvSpPr>
            <p:cNvPr id="30725" name="Text Box 4"/>
            <p:cNvSpPr txBox="1">
              <a:spLocks noChangeArrowheads="1"/>
            </p:cNvSpPr>
            <p:nvPr/>
          </p:nvSpPr>
          <p:spPr bwMode="auto">
            <a:xfrm>
              <a:off x="2536" y="1851"/>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Given</a:t>
              </a:r>
              <a:endParaRPr lang="en-US" altLang="en-US" sz="2400" b="0"/>
            </a:p>
          </p:txBody>
        </p:sp>
        <p:sp>
          <p:nvSpPr>
            <p:cNvPr id="30726" name="Text Box 7"/>
            <p:cNvSpPr txBox="1">
              <a:spLocks noChangeArrowheads="1"/>
            </p:cNvSpPr>
            <p:nvPr/>
          </p:nvSpPr>
          <p:spPr bwMode="auto">
            <a:xfrm>
              <a:off x="636" y="2208"/>
              <a:ext cx="1996"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6</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3 = –2</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2</a:t>
              </a:r>
              <a:endParaRPr lang="en-US" altLang="en-US" sz="2400" b="0">
                <a:latin typeface="Verdana" pitchFamily="34" charset="0"/>
              </a:endParaRPr>
            </a:p>
          </p:txBody>
        </p:sp>
        <p:sp>
          <p:nvSpPr>
            <p:cNvPr id="30727" name="Text Box 8"/>
            <p:cNvSpPr txBox="1">
              <a:spLocks noChangeArrowheads="1"/>
            </p:cNvSpPr>
            <p:nvPr/>
          </p:nvSpPr>
          <p:spPr bwMode="auto">
            <a:xfrm>
              <a:off x="658" y="2544"/>
              <a:ext cx="1646"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8</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3 = –2</a:t>
              </a:r>
              <a:endParaRPr lang="en-US" altLang="en-US" sz="2400" b="0">
                <a:latin typeface="Verdana" pitchFamily="34" charset="0"/>
              </a:endParaRPr>
            </a:p>
          </p:txBody>
        </p:sp>
        <p:sp>
          <p:nvSpPr>
            <p:cNvPr id="30728" name="Text Box 9"/>
            <p:cNvSpPr txBox="1">
              <a:spLocks noChangeArrowheads="1"/>
            </p:cNvSpPr>
            <p:nvPr/>
          </p:nvSpPr>
          <p:spPr bwMode="auto">
            <a:xfrm>
              <a:off x="2544" y="2208"/>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Distrib. Prop.</a:t>
              </a:r>
              <a:endParaRPr lang="en-US" altLang="en-US" sz="2400" b="0"/>
            </a:p>
          </p:txBody>
        </p:sp>
        <p:sp>
          <p:nvSpPr>
            <p:cNvPr id="30729" name="Text Box 10"/>
            <p:cNvSpPr txBox="1">
              <a:spLocks noChangeArrowheads="1"/>
            </p:cNvSpPr>
            <p:nvPr/>
          </p:nvSpPr>
          <p:spPr bwMode="auto">
            <a:xfrm>
              <a:off x="2544" y="2540"/>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Add. Prop. of =</a:t>
              </a:r>
              <a:endParaRPr lang="en-US" altLang="en-US" sz="2400" b="0"/>
            </a:p>
          </p:txBody>
        </p:sp>
        <p:sp>
          <p:nvSpPr>
            <p:cNvPr id="30730" name="Text Box 11"/>
            <p:cNvSpPr txBox="1">
              <a:spLocks noChangeArrowheads="1"/>
            </p:cNvSpPr>
            <p:nvPr/>
          </p:nvSpPr>
          <p:spPr bwMode="auto">
            <a:xfrm>
              <a:off x="623" y="1872"/>
              <a:ext cx="191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6</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3 = –2(</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+ 1)</a:t>
              </a:r>
              <a:endParaRPr lang="en-US" altLang="en-US" sz="2400" b="0">
                <a:latin typeface="Verdana" pitchFamily="34" charset="0"/>
              </a:endParaRPr>
            </a:p>
          </p:txBody>
        </p:sp>
        <p:sp>
          <p:nvSpPr>
            <p:cNvPr id="30731" name="Text Box 12"/>
            <p:cNvSpPr txBox="1">
              <a:spLocks noChangeArrowheads="1"/>
            </p:cNvSpPr>
            <p:nvPr/>
          </p:nvSpPr>
          <p:spPr bwMode="auto">
            <a:xfrm>
              <a:off x="1056" y="2832"/>
              <a:ext cx="102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8</a:t>
              </a:r>
              <a:r>
                <a:rPr lang="en-US" altLang="en-US" sz="2400" b="0" i="1">
                  <a:solidFill>
                    <a:srgbClr val="FF3300"/>
                  </a:solidFill>
                  <a:latin typeface="Verdana" pitchFamily="34" charset="0"/>
                </a:rPr>
                <a:t>r</a:t>
              </a:r>
              <a:r>
                <a:rPr lang="en-US" altLang="en-US" sz="2400" b="0">
                  <a:solidFill>
                    <a:srgbClr val="FF3300"/>
                  </a:solidFill>
                  <a:latin typeface="Verdana" pitchFamily="34" charset="0"/>
                </a:rPr>
                <a:t> = 1</a:t>
              </a:r>
              <a:endParaRPr lang="en-US" altLang="en-US" sz="2400" b="0"/>
            </a:p>
          </p:txBody>
        </p:sp>
        <p:sp>
          <p:nvSpPr>
            <p:cNvPr id="30732" name="Text Box 13"/>
            <p:cNvSpPr txBox="1">
              <a:spLocks noChangeArrowheads="1"/>
            </p:cNvSpPr>
            <p:nvPr/>
          </p:nvSpPr>
          <p:spPr bwMode="auto">
            <a:xfrm>
              <a:off x="2544" y="2832"/>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Add. Prop. of =</a:t>
              </a:r>
              <a:endParaRPr lang="en-US" altLang="en-US" sz="2400" b="0"/>
            </a:p>
          </p:txBody>
        </p:sp>
        <p:sp>
          <p:nvSpPr>
            <p:cNvPr id="30733" name="Text Box 16"/>
            <p:cNvSpPr txBox="1">
              <a:spLocks noChangeArrowheads="1"/>
            </p:cNvSpPr>
            <p:nvPr/>
          </p:nvSpPr>
          <p:spPr bwMode="auto">
            <a:xfrm>
              <a:off x="2544" y="3216"/>
              <a:ext cx="259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Div. Prop. of =</a:t>
              </a:r>
              <a:endParaRPr lang="en-US" altLang="en-US" sz="2400" b="0"/>
            </a:p>
          </p:txBody>
        </p:sp>
        <p:pic>
          <p:nvPicPr>
            <p:cNvPr id="30734" name="Picture 1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2" y="3136"/>
              <a:ext cx="456"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0978"/>
                                        </p:tgtEl>
                                        <p:attrNameLst>
                                          <p:attrName>style.visibility</p:attrName>
                                        </p:attrNameLst>
                                      </p:cBhvr>
                                      <p:to>
                                        <p:strVal val="visible"/>
                                      </p:to>
                                    </p:set>
                                    <p:animEffect transition="in" filter="dissolve">
                                      <p:cBhvr>
                                        <p:cTn id="7" dur="500"/>
                                        <p:tgtEl>
                                          <p:spTgt spid="40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24384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20000"/>
              </a:spcBef>
            </a:pPr>
            <a:r>
              <a:rPr lang="en-US" altLang="en-US" sz="3200" b="0">
                <a:latin typeface="Verdana" pitchFamily="34" charset="0"/>
              </a:rPr>
              <a:t>Review properties of equality and use them to write algebraic proofs.</a:t>
            </a:r>
          </a:p>
          <a:p>
            <a:pPr eaLnBrk="1" hangingPunct="1">
              <a:spcBef>
                <a:spcPct val="20000"/>
              </a:spcBef>
            </a:pPr>
            <a:endParaRPr lang="en-US" altLang="en-US" sz="1000" b="0">
              <a:latin typeface="Verdana" pitchFamily="34" charset="0"/>
            </a:endParaRPr>
          </a:p>
          <a:p>
            <a:pPr eaLnBrk="1" hangingPunct="1">
              <a:spcBef>
                <a:spcPct val="20000"/>
              </a:spcBef>
            </a:pPr>
            <a:r>
              <a:rPr lang="en-US" altLang="en-US" sz="3200" b="0">
                <a:latin typeface="Verdana" pitchFamily="34" charset="0"/>
              </a:rPr>
              <a:t>Identify properties of equality and congruence.</a:t>
            </a:r>
            <a:r>
              <a:rPr lang="en-US" altLang="en-US" sz="3200" b="0"/>
              <a:t> </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US" altLang="en-US" sz="3600" b="0" i="1">
                <a:solidFill>
                  <a:srgbClr val="FF6600"/>
                </a:solidFill>
                <a:latin typeface="Arial Black" pitchFamily="34" charset="0"/>
              </a:rPr>
              <a:t>Objectives</a:t>
            </a:r>
            <a:endParaRPr lang="en-US" altLang="en-US" sz="3600" b="0" i="1">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Lesson Quiz: Part III</a:t>
            </a:r>
          </a:p>
        </p:txBody>
      </p:sp>
      <p:sp>
        <p:nvSpPr>
          <p:cNvPr id="31747" name="Text Box 3"/>
          <p:cNvSpPr txBox="1">
            <a:spLocks noChangeArrowheads="1"/>
          </p:cNvSpPr>
          <p:nvPr/>
        </p:nvSpPr>
        <p:spPr bwMode="auto">
          <a:xfrm>
            <a:off x="457200" y="1614488"/>
            <a:ext cx="7924800" cy="3109912"/>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Identify the property that justifies each statement.</a:t>
            </a:r>
            <a:endParaRPr lang="en-US" altLang="en-US" sz="2000" b="0">
              <a:latin typeface="Verdana" pitchFamily="34" charset="0"/>
            </a:endParaRPr>
          </a:p>
          <a:p>
            <a:pPr>
              <a:lnSpc>
                <a:spcPct val="125000"/>
              </a:lnSpc>
              <a:spcBef>
                <a:spcPct val="50000"/>
              </a:spcBef>
            </a:pPr>
            <a:r>
              <a:rPr lang="en-US" altLang="en-US" sz="2400">
                <a:latin typeface="Verdana" pitchFamily="34" charset="0"/>
              </a:rPr>
              <a:t>3. </a:t>
            </a:r>
            <a:r>
              <a:rPr lang="en-US" altLang="en-US" sz="2400" i="1">
                <a:latin typeface="Verdana" pitchFamily="34" charset="0"/>
              </a:rPr>
              <a:t>x</a:t>
            </a:r>
            <a:r>
              <a:rPr lang="en-US" altLang="en-US" sz="2400">
                <a:latin typeface="Verdana" pitchFamily="34" charset="0"/>
              </a:rPr>
              <a:t> = </a:t>
            </a:r>
            <a:r>
              <a:rPr lang="en-US" altLang="en-US" sz="2400" i="1">
                <a:latin typeface="Verdana" pitchFamily="34" charset="0"/>
              </a:rPr>
              <a:t>y</a:t>
            </a:r>
            <a:r>
              <a:rPr lang="en-US" altLang="en-US" sz="2400">
                <a:latin typeface="Verdana" pitchFamily="34" charset="0"/>
              </a:rPr>
              <a:t> and </a:t>
            </a:r>
            <a:r>
              <a:rPr lang="en-US" altLang="en-US" sz="2400" i="1">
                <a:latin typeface="Verdana" pitchFamily="34" charset="0"/>
              </a:rPr>
              <a:t>y</a:t>
            </a:r>
            <a:r>
              <a:rPr lang="en-US" altLang="en-US" sz="2400">
                <a:latin typeface="Verdana" pitchFamily="34" charset="0"/>
              </a:rPr>
              <a:t> = </a:t>
            </a:r>
            <a:r>
              <a:rPr lang="en-US" altLang="en-US" sz="2400" i="1">
                <a:latin typeface="Verdana" pitchFamily="34" charset="0"/>
              </a:rPr>
              <a:t>z</a:t>
            </a:r>
            <a:r>
              <a:rPr lang="en-US" altLang="en-US" sz="2400">
                <a:latin typeface="Verdana" pitchFamily="34" charset="0"/>
              </a:rPr>
              <a:t>, so </a:t>
            </a:r>
            <a:r>
              <a:rPr lang="en-US" altLang="en-US" sz="2400" i="1">
                <a:latin typeface="Verdana" pitchFamily="34" charset="0"/>
              </a:rPr>
              <a:t>x</a:t>
            </a:r>
            <a:r>
              <a:rPr lang="en-US" altLang="en-US" sz="2400">
                <a:latin typeface="Verdana" pitchFamily="34" charset="0"/>
              </a:rPr>
              <a:t> = </a:t>
            </a:r>
            <a:r>
              <a:rPr lang="en-US" altLang="en-US" sz="2400" i="1">
                <a:latin typeface="Verdana" pitchFamily="34" charset="0"/>
              </a:rPr>
              <a:t>z</a:t>
            </a:r>
            <a:r>
              <a:rPr lang="en-US" altLang="en-US" sz="2400">
                <a:latin typeface="Verdana" pitchFamily="34" charset="0"/>
              </a:rPr>
              <a:t>.</a:t>
            </a:r>
          </a:p>
          <a:p>
            <a:pPr>
              <a:lnSpc>
                <a:spcPct val="125000"/>
              </a:lnSpc>
              <a:spcBef>
                <a:spcPct val="50000"/>
              </a:spcBef>
            </a:pPr>
            <a:r>
              <a:rPr lang="en-US" altLang="en-US" sz="2400">
                <a:latin typeface="Verdana" pitchFamily="34" charset="0"/>
              </a:rPr>
              <a:t>4. </a:t>
            </a:r>
            <a:r>
              <a:rPr lang="en-US" altLang="en-US" sz="2400">
                <a:latin typeface="Verdana" pitchFamily="34" charset="0"/>
                <a:sym typeface="Symbol" pitchFamily="18" charset="2"/>
              </a:rPr>
              <a:t></a:t>
            </a:r>
            <a:r>
              <a:rPr lang="en-US" altLang="en-US" sz="2400" i="1">
                <a:latin typeface="Verdana" pitchFamily="34" charset="0"/>
                <a:sym typeface="Symbol" pitchFamily="18" charset="2"/>
              </a:rPr>
              <a:t>DEF</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DEF</a:t>
            </a:r>
            <a:r>
              <a:rPr lang="en-US" altLang="en-US" sz="2400">
                <a:latin typeface="Verdana" pitchFamily="34" charset="0"/>
                <a:sym typeface="Symbol" pitchFamily="18" charset="2"/>
              </a:rPr>
              <a:t> </a:t>
            </a:r>
            <a:endParaRPr lang="en-US" altLang="en-US" sz="2400">
              <a:latin typeface="Verdana" pitchFamily="34" charset="0"/>
            </a:endParaRPr>
          </a:p>
          <a:p>
            <a:pPr>
              <a:lnSpc>
                <a:spcPct val="125000"/>
              </a:lnSpc>
              <a:spcBef>
                <a:spcPct val="50000"/>
              </a:spcBef>
            </a:pPr>
            <a:r>
              <a:rPr lang="en-US" altLang="en-US" sz="2400">
                <a:latin typeface="Verdana" pitchFamily="34" charset="0"/>
              </a:rPr>
              <a:t>5. </a:t>
            </a:r>
            <a:r>
              <a:rPr lang="en-US" altLang="en-US" sz="2400" i="1">
                <a:latin typeface="Verdana" pitchFamily="34" charset="0"/>
              </a:rPr>
              <a:t>AB</a:t>
            </a:r>
            <a:r>
              <a:rPr lang="en-US" altLang="en-US" sz="2400">
                <a:latin typeface="Verdana" pitchFamily="34" charset="0"/>
              </a:rPr>
              <a:t> </a:t>
            </a:r>
            <a:r>
              <a:rPr lang="en-US" altLang="en-US" sz="2400">
                <a:latin typeface="Verdana" pitchFamily="34" charset="0"/>
                <a:sym typeface="Symbol" pitchFamily="18" charset="2"/>
              </a:rPr>
              <a:t></a:t>
            </a:r>
            <a:r>
              <a:rPr lang="en-US" altLang="en-US" sz="2400">
                <a:latin typeface="Verdana" pitchFamily="34" charset="0"/>
              </a:rPr>
              <a:t> </a:t>
            </a:r>
            <a:r>
              <a:rPr lang="en-US" altLang="en-US" sz="2400" i="1">
                <a:latin typeface="Verdana" pitchFamily="34" charset="0"/>
              </a:rPr>
              <a:t>CD</a:t>
            </a:r>
            <a:r>
              <a:rPr lang="en-US" altLang="en-US" sz="2400">
                <a:latin typeface="Verdana" pitchFamily="34" charset="0"/>
              </a:rPr>
              <a:t>, so </a:t>
            </a:r>
            <a:r>
              <a:rPr lang="en-US" altLang="en-US" sz="2400" i="1">
                <a:latin typeface="Verdana" pitchFamily="34" charset="0"/>
              </a:rPr>
              <a:t>CD</a:t>
            </a:r>
            <a:r>
              <a:rPr lang="en-US" altLang="en-US" sz="2400">
                <a:latin typeface="Verdana" pitchFamily="34" charset="0"/>
              </a:rPr>
              <a:t> </a:t>
            </a:r>
            <a:r>
              <a:rPr lang="en-US" altLang="en-US" sz="2400">
                <a:latin typeface="Verdana" pitchFamily="34" charset="0"/>
                <a:sym typeface="Symbol" pitchFamily="18" charset="2"/>
              </a:rPr>
              <a:t></a:t>
            </a:r>
            <a:r>
              <a:rPr lang="en-US" altLang="en-US" sz="2400">
                <a:latin typeface="Verdana" pitchFamily="34" charset="0"/>
              </a:rPr>
              <a:t> </a:t>
            </a:r>
            <a:r>
              <a:rPr lang="en-US" altLang="en-US" sz="2400" i="1">
                <a:latin typeface="Verdana" pitchFamily="34" charset="0"/>
              </a:rPr>
              <a:t>AB</a:t>
            </a:r>
            <a:r>
              <a:rPr lang="en-US" altLang="en-US" sz="2400">
                <a:latin typeface="Verdana" pitchFamily="34" charset="0"/>
              </a:rPr>
              <a:t>.</a:t>
            </a:r>
            <a:r>
              <a:rPr lang="en-US" altLang="en-US" sz="2400" b="0">
                <a:latin typeface="Verdana" pitchFamily="34" charset="0"/>
              </a:rPr>
              <a:t>	</a:t>
            </a:r>
          </a:p>
          <a:p>
            <a:pPr>
              <a:spcBef>
                <a:spcPct val="50000"/>
              </a:spcBef>
            </a:pPr>
            <a:r>
              <a:rPr lang="en-US" altLang="en-US" sz="800" b="0"/>
              <a:t> </a:t>
            </a:r>
          </a:p>
          <a:p>
            <a:pPr>
              <a:spcBef>
                <a:spcPct val="50000"/>
              </a:spcBef>
            </a:pPr>
            <a:endParaRPr lang="en-US" altLang="en-US" sz="800" b="0"/>
          </a:p>
        </p:txBody>
      </p:sp>
      <p:sp>
        <p:nvSpPr>
          <p:cNvPr id="43012" name="Text Box 4"/>
          <p:cNvSpPr txBox="1">
            <a:spLocks noChangeArrowheads="1"/>
          </p:cNvSpPr>
          <p:nvPr/>
        </p:nvSpPr>
        <p:spPr bwMode="auto">
          <a:xfrm>
            <a:off x="5334000" y="2590800"/>
            <a:ext cx="4114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Trans. Prop. of =</a:t>
            </a:r>
            <a:endParaRPr lang="en-US" altLang="en-US" sz="2400" b="0"/>
          </a:p>
        </p:txBody>
      </p:sp>
      <p:sp>
        <p:nvSpPr>
          <p:cNvPr id="43023" name="Text Box 15"/>
          <p:cNvSpPr txBox="1">
            <a:spLocks noChangeArrowheads="1"/>
          </p:cNvSpPr>
          <p:nvPr/>
        </p:nvSpPr>
        <p:spPr bwMode="auto">
          <a:xfrm>
            <a:off x="3429000" y="3238500"/>
            <a:ext cx="4114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Reflex. Prop. of </a:t>
            </a:r>
            <a:r>
              <a:rPr lang="en-US" altLang="en-US" sz="2400" b="0">
                <a:solidFill>
                  <a:srgbClr val="FF3300"/>
                </a:solidFill>
                <a:latin typeface="Verdana" pitchFamily="34" charset="0"/>
                <a:sym typeface="Symbol" pitchFamily="18" charset="2"/>
              </a:rPr>
              <a:t></a:t>
            </a:r>
            <a:endParaRPr lang="en-US" altLang="en-US" sz="2400" b="0">
              <a:sym typeface="Symbol" pitchFamily="18" charset="2"/>
            </a:endParaRPr>
          </a:p>
        </p:txBody>
      </p:sp>
      <p:sp>
        <p:nvSpPr>
          <p:cNvPr id="31750" name="Line 20"/>
          <p:cNvSpPr>
            <a:spLocks noChangeShapeType="1"/>
          </p:cNvSpPr>
          <p:nvPr/>
        </p:nvSpPr>
        <p:spPr bwMode="auto">
          <a:xfrm>
            <a:off x="990600" y="3962400"/>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21"/>
          <p:cNvSpPr>
            <a:spLocks noChangeShapeType="1"/>
          </p:cNvSpPr>
          <p:nvPr/>
        </p:nvSpPr>
        <p:spPr bwMode="auto">
          <a:xfrm>
            <a:off x="1828800" y="3962400"/>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22"/>
          <p:cNvSpPr>
            <a:spLocks noChangeShapeType="1"/>
          </p:cNvSpPr>
          <p:nvPr/>
        </p:nvSpPr>
        <p:spPr bwMode="auto">
          <a:xfrm>
            <a:off x="2895600" y="3962400"/>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Line 23"/>
          <p:cNvSpPr>
            <a:spLocks noChangeShapeType="1"/>
          </p:cNvSpPr>
          <p:nvPr/>
        </p:nvSpPr>
        <p:spPr bwMode="auto">
          <a:xfrm>
            <a:off x="3887788" y="3962400"/>
            <a:ext cx="4572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032" name="Text Box 24"/>
          <p:cNvSpPr txBox="1">
            <a:spLocks noChangeArrowheads="1"/>
          </p:cNvSpPr>
          <p:nvPr/>
        </p:nvSpPr>
        <p:spPr bwMode="auto">
          <a:xfrm>
            <a:off x="4800600" y="3841750"/>
            <a:ext cx="4114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FF3300"/>
                </a:solidFill>
                <a:latin typeface="Verdana" pitchFamily="34" charset="0"/>
              </a:rPr>
              <a:t>Sym. Prop. of </a:t>
            </a:r>
            <a:r>
              <a:rPr lang="en-US" altLang="en-US" sz="2400" b="0">
                <a:solidFill>
                  <a:srgbClr val="FF3300"/>
                </a:solidFill>
                <a:latin typeface="Verdana" pitchFamily="34" charset="0"/>
                <a:sym typeface="Symbol" pitchFamily="18" charset="2"/>
              </a:rPr>
              <a:t></a:t>
            </a:r>
            <a:r>
              <a:rPr lang="en-US" altLang="en-US" sz="2400" b="0">
                <a:solidFill>
                  <a:srgbClr val="FF3300"/>
                </a:solidFill>
                <a:latin typeface="Verdana" pitchFamily="34" charset="0"/>
              </a:rPr>
              <a:t> </a:t>
            </a:r>
            <a:endParaRPr lang="en-US" altLang="en-US" sz="2400" b="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012"/>
                                        </p:tgtEl>
                                        <p:attrNameLst>
                                          <p:attrName>style.visibility</p:attrName>
                                        </p:attrNameLst>
                                      </p:cBhvr>
                                      <p:to>
                                        <p:strVal val="visible"/>
                                      </p:to>
                                    </p:set>
                                    <p:animEffect transition="in" filter="dissolve">
                                      <p:cBhvr>
                                        <p:cTn id="7" dur="500"/>
                                        <p:tgtEl>
                                          <p:spTgt spid="430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023"/>
                                        </p:tgtEl>
                                        <p:attrNameLst>
                                          <p:attrName>style.visibility</p:attrName>
                                        </p:attrNameLst>
                                      </p:cBhvr>
                                      <p:to>
                                        <p:strVal val="visible"/>
                                      </p:to>
                                    </p:set>
                                    <p:animEffect transition="in" filter="dissolve">
                                      <p:cBhvr>
                                        <p:cTn id="12" dur="500"/>
                                        <p:tgtEl>
                                          <p:spTgt spid="430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032"/>
                                        </p:tgtEl>
                                        <p:attrNameLst>
                                          <p:attrName>style.visibility</p:attrName>
                                        </p:attrNameLst>
                                      </p:cBhvr>
                                      <p:to>
                                        <p:strVal val="visible"/>
                                      </p:to>
                                    </p:set>
                                    <p:animEffect transition="in" filter="dissolve">
                                      <p:cBhvr>
                                        <p:cTn id="17" dur="500"/>
                                        <p:tgtEl>
                                          <p:spTgt spid="43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autoUpdateAnimBg="0"/>
      <p:bldP spid="43023" grpId="0" autoUpdateAnimBg="0"/>
      <p:bldP spid="4303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762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20000"/>
              </a:spcBef>
            </a:pPr>
            <a:r>
              <a:rPr lang="en-US" altLang="en-US" sz="3200" b="0">
                <a:latin typeface="Verdana" pitchFamily="34" charset="0"/>
              </a:rPr>
              <a:t>proof</a:t>
            </a:r>
          </a:p>
          <a:p>
            <a:pPr eaLnBrk="1" hangingPunct="1">
              <a:spcBef>
                <a:spcPct val="20000"/>
              </a:spcBef>
            </a:pPr>
            <a:endParaRPr lang="en-US" altLang="en-US" sz="3200" b="0"/>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US" altLang="en-US" sz="3600" b="0" i="1">
                <a:solidFill>
                  <a:srgbClr val="FF0000"/>
                </a:solidFill>
                <a:latin typeface="Arial Black" pitchFamily="34" charset="0"/>
              </a:rPr>
              <a:t>Vocabulary</a:t>
            </a:r>
            <a:endParaRPr lang="en-US" altLang="en-US" sz="3600" b="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52400" y="1844675"/>
            <a:ext cx="8763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A </a:t>
            </a:r>
            <a:r>
              <a:rPr lang="en-US" altLang="en-US" sz="2400" u="sng">
                <a:latin typeface="Verdana" pitchFamily="34" charset="0"/>
              </a:rPr>
              <a:t>proof</a:t>
            </a:r>
            <a:r>
              <a:rPr lang="en-US" altLang="en-US" sz="2400" b="0">
                <a:latin typeface="Verdana" pitchFamily="34" charset="0"/>
              </a:rPr>
              <a:t> is an argument that uses logic, definitions, properties, and previously proven statements to show that a conclusion is true.</a:t>
            </a:r>
          </a:p>
        </p:txBody>
      </p:sp>
      <p:sp>
        <p:nvSpPr>
          <p:cNvPr id="29700" name="Text Box 4"/>
          <p:cNvSpPr txBox="1">
            <a:spLocks noChangeArrowheads="1"/>
          </p:cNvSpPr>
          <p:nvPr/>
        </p:nvSpPr>
        <p:spPr bwMode="auto">
          <a:xfrm>
            <a:off x="228600" y="3308350"/>
            <a:ext cx="8763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a:latin typeface="Verdana" pitchFamily="34" charset="0"/>
              </a:rPr>
              <a:t>An important part of writing a proof is giving justifications to show that every step is valid.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anim calcmode="lin" valueType="num">
                                      <p:cBhvr>
                                        <p:cTn id="9" dur="500" fill="hold"/>
                                        <p:tgtEl>
                                          <p:spTgt spid="29698"/>
                                        </p:tgtEl>
                                        <p:attrNameLst>
                                          <p:attrName>ppt_x</p:attrName>
                                        </p:attrNameLst>
                                      </p:cBhvr>
                                      <p:tavLst>
                                        <p:tav tm="0">
                                          <p:val>
                                            <p:fltVal val="0.5"/>
                                          </p:val>
                                        </p:tav>
                                        <p:tav tm="100000">
                                          <p:val>
                                            <p:strVal val="#ppt_x"/>
                                          </p:val>
                                        </p:tav>
                                      </p:tavLst>
                                    </p:anim>
                                    <p:anim calcmode="lin" valueType="num">
                                      <p:cBhvr>
                                        <p:cTn id="10" dur="500" fill="hold"/>
                                        <p:tgtEl>
                                          <p:spTgt spid="29698"/>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29700"/>
                                        </p:tgtEl>
                                        <p:attrNameLst>
                                          <p:attrName>style.visibility</p:attrName>
                                        </p:attrNameLst>
                                      </p:cBhvr>
                                      <p:to>
                                        <p:strVal val="visible"/>
                                      </p:to>
                                    </p:set>
                                    <p:anim calcmode="lin" valueType="num">
                                      <p:cBhvr>
                                        <p:cTn id="15" dur="500" fill="hold"/>
                                        <p:tgtEl>
                                          <p:spTgt spid="29700"/>
                                        </p:tgtEl>
                                        <p:attrNameLst>
                                          <p:attrName>ppt_w</p:attrName>
                                        </p:attrNameLst>
                                      </p:cBhvr>
                                      <p:tavLst>
                                        <p:tav tm="0">
                                          <p:val>
                                            <p:fltVal val="0"/>
                                          </p:val>
                                        </p:tav>
                                        <p:tav tm="100000">
                                          <p:val>
                                            <p:strVal val="#ppt_w"/>
                                          </p:val>
                                        </p:tav>
                                      </p:tavLst>
                                    </p:anim>
                                    <p:anim calcmode="lin" valueType="num">
                                      <p:cBhvr>
                                        <p:cTn id="16" dur="500" fill="hold"/>
                                        <p:tgtEl>
                                          <p:spTgt spid="29700"/>
                                        </p:tgtEl>
                                        <p:attrNameLst>
                                          <p:attrName>ppt_h</p:attrName>
                                        </p:attrNameLst>
                                      </p:cBhvr>
                                      <p:tavLst>
                                        <p:tav tm="0">
                                          <p:val>
                                            <p:fltVal val="0"/>
                                          </p:val>
                                        </p:tav>
                                        <p:tav tm="100000">
                                          <p:val>
                                            <p:strVal val="#ppt_h"/>
                                          </p:val>
                                        </p:tav>
                                      </p:tavLst>
                                    </p:anim>
                                    <p:anim calcmode="lin" valueType="num">
                                      <p:cBhvr>
                                        <p:cTn id="17" dur="500" fill="hold"/>
                                        <p:tgtEl>
                                          <p:spTgt spid="29700"/>
                                        </p:tgtEl>
                                        <p:attrNameLst>
                                          <p:attrName>ppt_x</p:attrName>
                                        </p:attrNameLst>
                                      </p:cBhvr>
                                      <p:tavLst>
                                        <p:tav tm="0">
                                          <p:val>
                                            <p:fltVal val="0.5"/>
                                          </p:val>
                                        </p:tav>
                                        <p:tav tm="100000">
                                          <p:val>
                                            <p:strVal val="#ppt_x"/>
                                          </p:val>
                                        </p:tav>
                                      </p:tavLst>
                                    </p:anim>
                                    <p:anim calcmode="lin" valueType="num">
                                      <p:cBhvr>
                                        <p:cTn id="18" dur="500" fill="hold"/>
                                        <p:tgtEl>
                                          <p:spTgt spid="2970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70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1422400"/>
            <a:ext cx="9144000"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4"/>
          <p:cNvGrpSpPr>
            <a:grpSpLocks/>
          </p:cNvGrpSpPr>
          <p:nvPr/>
        </p:nvGrpSpPr>
        <p:grpSpPr bwMode="auto">
          <a:xfrm>
            <a:off x="304800" y="2667000"/>
            <a:ext cx="7854950" cy="1481138"/>
            <a:chOff x="284" y="3072"/>
            <a:chExt cx="4948" cy="933"/>
          </a:xfrm>
        </p:grpSpPr>
        <p:sp>
          <p:nvSpPr>
            <p:cNvPr id="8195" name="Text Box 19"/>
            <p:cNvSpPr txBox="1">
              <a:spLocks noChangeArrowheads="1"/>
            </p:cNvSpPr>
            <p:nvPr/>
          </p:nvSpPr>
          <p:spPr bwMode="auto">
            <a:xfrm>
              <a:off x="288" y="3360"/>
              <a:ext cx="4944" cy="645"/>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latin typeface="Verdana" pitchFamily="34" charset="0"/>
                </a:rPr>
                <a:t>The Distributive Property states that</a:t>
              </a:r>
            </a:p>
            <a:p>
              <a:pPr>
                <a:spcBef>
                  <a:spcPct val="50000"/>
                </a:spcBef>
              </a:pPr>
              <a:r>
                <a:rPr lang="en-US" altLang="en-US" sz="2400" b="0">
                  <a:latin typeface="Verdana" pitchFamily="34" charset="0"/>
                </a:rPr>
                <a:t> </a:t>
              </a:r>
              <a:r>
                <a:rPr lang="en-US" altLang="en-US" sz="2400" b="0" i="1">
                  <a:solidFill>
                    <a:srgbClr val="FF3300"/>
                  </a:solidFill>
                  <a:latin typeface="Verdana" pitchFamily="34" charset="0"/>
                </a:rPr>
                <a:t>a</a:t>
              </a:r>
              <a:r>
                <a:rPr lang="en-US" altLang="en-US" sz="2400" b="0">
                  <a:latin typeface="Verdana" pitchFamily="34" charset="0"/>
                </a:rPr>
                <a:t>(</a:t>
              </a:r>
              <a:r>
                <a:rPr lang="en-US" altLang="en-US" sz="2400" b="0" i="1">
                  <a:solidFill>
                    <a:srgbClr val="006699"/>
                  </a:solidFill>
                  <a:latin typeface="Verdana" pitchFamily="34" charset="0"/>
                </a:rPr>
                <a:t>b</a:t>
              </a:r>
              <a:r>
                <a:rPr lang="en-US" altLang="en-US" sz="2400" b="0">
                  <a:latin typeface="Verdana" pitchFamily="34" charset="0"/>
                </a:rPr>
                <a:t> + </a:t>
              </a:r>
              <a:r>
                <a:rPr lang="en-US" altLang="en-US" sz="2400" b="0" i="1">
                  <a:solidFill>
                    <a:srgbClr val="00CC00"/>
                  </a:solidFill>
                  <a:latin typeface="Verdana" pitchFamily="34" charset="0"/>
                </a:rPr>
                <a:t>c</a:t>
              </a:r>
              <a:r>
                <a:rPr lang="en-US" altLang="en-US" sz="2400" b="0">
                  <a:latin typeface="Verdana" pitchFamily="34" charset="0"/>
                </a:rPr>
                <a:t>) = </a:t>
              </a:r>
              <a:r>
                <a:rPr lang="en-US" altLang="en-US" sz="2400" b="0" i="1">
                  <a:solidFill>
                    <a:srgbClr val="FF3300"/>
                  </a:solidFill>
                  <a:latin typeface="Verdana" pitchFamily="34" charset="0"/>
                </a:rPr>
                <a:t>a</a:t>
              </a:r>
              <a:r>
                <a:rPr lang="en-US" altLang="en-US" sz="2400" b="0" i="1">
                  <a:solidFill>
                    <a:srgbClr val="006699"/>
                  </a:solidFill>
                  <a:latin typeface="Verdana" pitchFamily="34" charset="0"/>
                </a:rPr>
                <a:t>b</a:t>
              </a:r>
              <a:r>
                <a:rPr lang="en-US" altLang="en-US" sz="2400" b="0">
                  <a:latin typeface="Verdana" pitchFamily="34" charset="0"/>
                </a:rPr>
                <a:t> + </a:t>
              </a:r>
              <a:r>
                <a:rPr lang="en-US" altLang="en-US" sz="2400" b="0" i="1">
                  <a:solidFill>
                    <a:srgbClr val="FF3300"/>
                  </a:solidFill>
                  <a:latin typeface="Verdana" pitchFamily="34" charset="0"/>
                </a:rPr>
                <a:t>a</a:t>
              </a:r>
              <a:r>
                <a:rPr lang="en-US" altLang="en-US" sz="2400" b="0" i="1">
                  <a:solidFill>
                    <a:srgbClr val="00CC00"/>
                  </a:solidFill>
                  <a:latin typeface="Verdana" pitchFamily="34" charset="0"/>
                </a:rPr>
                <a:t>c</a:t>
              </a:r>
              <a:r>
                <a:rPr lang="en-US" altLang="en-US" sz="2400" b="0">
                  <a:latin typeface="Verdana" pitchFamily="34" charset="0"/>
                </a:rPr>
                <a:t>.</a:t>
              </a:r>
              <a:endParaRPr lang="en-US" altLang="en-US" sz="800" b="0">
                <a:latin typeface="Verdana" pitchFamily="34" charset="0"/>
              </a:endParaRPr>
            </a:p>
          </p:txBody>
        </p:sp>
        <p:sp>
          <p:nvSpPr>
            <p:cNvPr id="8196" name="Text Box 20"/>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solidFill>
                    <a:schemeClr val="bg1"/>
                  </a:solidFill>
                  <a:latin typeface="Verdana" pitchFamily="34" charset="0"/>
                </a:rPr>
                <a:t>Remember!</a:t>
              </a:r>
              <a:endParaRPr lang="en-US" altLang="en-US" sz="2400">
                <a:latin typeface="Verdana" pitchFamily="34" charset="0"/>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04800" y="1828800"/>
            <a:ext cx="8237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Solve the equation 4</a:t>
            </a:r>
            <a:r>
              <a:rPr lang="en-US" altLang="en-US" sz="2400" i="1">
                <a:latin typeface="Verdana" pitchFamily="34" charset="0"/>
              </a:rPr>
              <a:t>m</a:t>
            </a:r>
            <a:r>
              <a:rPr lang="en-US" altLang="en-US" sz="2400">
                <a:latin typeface="Verdana" pitchFamily="34" charset="0"/>
              </a:rPr>
              <a:t> – 8 = –12. Write a justification for each step.</a:t>
            </a:r>
            <a:endParaRPr lang="en-US" altLang="en-US" sz="2400" b="0">
              <a:latin typeface="Verdana" pitchFamily="34" charset="0"/>
            </a:endParaRPr>
          </a:p>
        </p:txBody>
      </p:sp>
      <p:sp>
        <p:nvSpPr>
          <p:cNvPr id="9219"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006699"/>
                </a:solidFill>
                <a:latin typeface="Arial Black" pitchFamily="34" charset="0"/>
              </a:rPr>
              <a:t>Example 1: Solving an Equation in Algebra</a:t>
            </a:r>
            <a:endParaRPr lang="en-US" altLang="en-US" sz="2600" b="0">
              <a:solidFill>
                <a:schemeClr val="accent2"/>
              </a:solidFill>
              <a:latin typeface="Arial MT Bl" charset="0"/>
            </a:endParaRPr>
          </a:p>
        </p:txBody>
      </p:sp>
      <p:sp>
        <p:nvSpPr>
          <p:cNvPr id="15384" name="Rectangle 24"/>
          <p:cNvSpPr>
            <a:spLocks noChangeArrowheads="1"/>
          </p:cNvSpPr>
          <p:nvPr/>
        </p:nvSpPr>
        <p:spPr bwMode="auto">
          <a:xfrm>
            <a:off x="431800" y="2667000"/>
            <a:ext cx="567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4</a:t>
            </a:r>
            <a:r>
              <a:rPr lang="en-US" altLang="en-US" sz="2400" b="0" i="1">
                <a:latin typeface="Verdana" pitchFamily="34" charset="0"/>
              </a:rPr>
              <a:t>m</a:t>
            </a:r>
            <a:r>
              <a:rPr lang="en-US" altLang="en-US" sz="2400" b="0">
                <a:latin typeface="Verdana" pitchFamily="34" charset="0"/>
              </a:rPr>
              <a:t> – 8 = –12         </a:t>
            </a:r>
            <a:r>
              <a:rPr lang="en-US" altLang="en-US" sz="2400" b="0">
                <a:solidFill>
                  <a:srgbClr val="3333FF"/>
                </a:solidFill>
                <a:latin typeface="Verdana" pitchFamily="34" charset="0"/>
              </a:rPr>
              <a:t>Given equation</a:t>
            </a:r>
            <a:r>
              <a:rPr lang="en-US" altLang="en-US" sz="2400" b="0">
                <a:latin typeface="Verdana" pitchFamily="34" charset="0"/>
              </a:rPr>
              <a:t>	</a:t>
            </a:r>
          </a:p>
        </p:txBody>
      </p:sp>
      <p:sp>
        <p:nvSpPr>
          <p:cNvPr id="15385" name="Rectangle 25"/>
          <p:cNvSpPr>
            <a:spLocks noChangeArrowheads="1"/>
          </p:cNvSpPr>
          <p:nvPr/>
        </p:nvSpPr>
        <p:spPr bwMode="auto">
          <a:xfrm>
            <a:off x="406400" y="3124200"/>
            <a:ext cx="7942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u="sng">
                <a:solidFill>
                  <a:srgbClr val="FF0000"/>
                </a:solidFill>
                <a:latin typeface="Verdana" pitchFamily="34" charset="0"/>
              </a:rPr>
              <a:t>      +8</a:t>
            </a:r>
            <a:r>
              <a:rPr lang="en-US" altLang="en-US" sz="2400" b="0">
                <a:solidFill>
                  <a:srgbClr val="FF0000"/>
                </a:solidFill>
                <a:latin typeface="Verdana" pitchFamily="34" charset="0"/>
              </a:rPr>
              <a:t>      </a:t>
            </a:r>
            <a:r>
              <a:rPr lang="en-US" altLang="en-US" sz="2400" b="0" u="sng">
                <a:solidFill>
                  <a:srgbClr val="FF0000"/>
                </a:solidFill>
                <a:latin typeface="Verdana" pitchFamily="34" charset="0"/>
              </a:rPr>
              <a:t>+8</a:t>
            </a:r>
            <a:r>
              <a:rPr lang="en-US" altLang="en-US" sz="2400">
                <a:solidFill>
                  <a:srgbClr val="FF0000"/>
                </a:solidFill>
                <a:latin typeface="Verdana" pitchFamily="34" charset="0"/>
              </a:rPr>
              <a:t>	    </a:t>
            </a:r>
            <a:r>
              <a:rPr lang="en-US" altLang="en-US" sz="2400" b="0">
                <a:solidFill>
                  <a:srgbClr val="3333FF"/>
                </a:solidFill>
                <a:latin typeface="Verdana" pitchFamily="34" charset="0"/>
              </a:rPr>
              <a:t>Addition Property of  Equality</a:t>
            </a:r>
            <a:r>
              <a:rPr lang="en-US" altLang="en-US" b="0">
                <a:latin typeface="Verdana" pitchFamily="34" charset="0"/>
              </a:rPr>
              <a:t> </a:t>
            </a:r>
          </a:p>
        </p:txBody>
      </p:sp>
      <p:sp>
        <p:nvSpPr>
          <p:cNvPr id="15386" name="Rectangle 26"/>
          <p:cNvSpPr>
            <a:spLocks noChangeArrowheads="1"/>
          </p:cNvSpPr>
          <p:nvPr/>
        </p:nvSpPr>
        <p:spPr bwMode="auto">
          <a:xfrm>
            <a:off x="381000" y="3581400"/>
            <a:ext cx="495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latin typeface="Verdana" pitchFamily="34" charset="0"/>
              </a:rPr>
              <a:t>4</a:t>
            </a:r>
            <a:r>
              <a:rPr lang="en-US" altLang="en-US" sz="2400" b="0" i="1">
                <a:latin typeface="Verdana" pitchFamily="34" charset="0"/>
              </a:rPr>
              <a:t>m</a:t>
            </a:r>
            <a:r>
              <a:rPr lang="en-US" altLang="en-US" sz="2400" b="0">
                <a:latin typeface="Verdana" pitchFamily="34" charset="0"/>
              </a:rPr>
              <a:t>       =  –4	    </a:t>
            </a:r>
            <a:r>
              <a:rPr lang="en-US" altLang="en-US" sz="2400" b="0">
                <a:solidFill>
                  <a:srgbClr val="3333FF"/>
                </a:solidFill>
                <a:latin typeface="Verdana" pitchFamily="34" charset="0"/>
              </a:rPr>
              <a:t>Simplify.</a:t>
            </a:r>
            <a:endParaRPr lang="en-US" altLang="en-US" b="0">
              <a:solidFill>
                <a:srgbClr val="3333FF"/>
              </a:solidFill>
              <a:latin typeface="Verdana" pitchFamily="34" charset="0"/>
            </a:endParaRPr>
          </a:p>
        </p:txBody>
      </p:sp>
      <p:sp>
        <p:nvSpPr>
          <p:cNvPr id="15390" name="Rectangle 30"/>
          <p:cNvSpPr>
            <a:spLocks noChangeArrowheads="1"/>
          </p:cNvSpPr>
          <p:nvPr/>
        </p:nvSpPr>
        <p:spPr bwMode="auto">
          <a:xfrm>
            <a:off x="1187450" y="4762500"/>
            <a:ext cx="475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i="1">
                <a:latin typeface="Verdana" pitchFamily="34" charset="0"/>
              </a:rPr>
              <a:t>m</a:t>
            </a:r>
            <a:r>
              <a:rPr lang="en-US" altLang="en-US" sz="2400" b="0">
                <a:latin typeface="Verdana" pitchFamily="34" charset="0"/>
              </a:rPr>
              <a:t>  =	–1	     </a:t>
            </a:r>
            <a:r>
              <a:rPr lang="en-US" altLang="en-US" sz="2400" b="0">
                <a:solidFill>
                  <a:srgbClr val="3333FF"/>
                </a:solidFill>
                <a:latin typeface="Verdana" pitchFamily="34" charset="0"/>
              </a:rPr>
              <a:t>Simplify.</a:t>
            </a:r>
            <a:r>
              <a:rPr lang="en-US" altLang="en-US" b="0">
                <a:latin typeface="Verdana" pitchFamily="34" charset="0"/>
              </a:rPr>
              <a:t>	</a:t>
            </a:r>
          </a:p>
        </p:txBody>
      </p:sp>
      <p:grpSp>
        <p:nvGrpSpPr>
          <p:cNvPr id="15403" name="Group 43"/>
          <p:cNvGrpSpPr>
            <a:grpSpLocks/>
          </p:cNvGrpSpPr>
          <p:nvPr/>
        </p:nvGrpSpPr>
        <p:grpSpPr bwMode="auto">
          <a:xfrm>
            <a:off x="1171575" y="4038600"/>
            <a:ext cx="7153275" cy="723900"/>
            <a:chOff x="738" y="2544"/>
            <a:chExt cx="4506" cy="456"/>
          </a:xfrm>
        </p:grpSpPr>
        <p:sp>
          <p:nvSpPr>
            <p:cNvPr id="9225" name="Rectangle 27"/>
            <p:cNvSpPr>
              <a:spLocks noChangeArrowheads="1"/>
            </p:cNvSpPr>
            <p:nvPr/>
          </p:nvSpPr>
          <p:spPr bwMode="auto">
            <a:xfrm>
              <a:off x="2248" y="2592"/>
              <a:ext cx="29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altLang="en-US" sz="2400" b="0">
                  <a:solidFill>
                    <a:srgbClr val="3333FF"/>
                  </a:solidFill>
                  <a:latin typeface="Verdana" pitchFamily="34" charset="0"/>
                </a:rPr>
                <a:t>Division Property of  Equality</a:t>
              </a:r>
              <a:r>
                <a:rPr lang="en-US" altLang="en-US" b="0">
                  <a:latin typeface="Verdana" pitchFamily="34" charset="0"/>
                </a:rPr>
                <a:t>	</a:t>
              </a:r>
            </a:p>
          </p:txBody>
        </p:sp>
        <p:pic>
          <p:nvPicPr>
            <p:cNvPr id="9226" name="Picture 4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 y="2544"/>
              <a:ext cx="798"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84"/>
                                        </p:tgtEl>
                                        <p:attrNameLst>
                                          <p:attrName>style.visibility</p:attrName>
                                        </p:attrNameLst>
                                      </p:cBhvr>
                                      <p:to>
                                        <p:strVal val="visible"/>
                                      </p:to>
                                    </p:set>
                                    <p:animEffect transition="in" filter="dissolve">
                                      <p:cBhvr>
                                        <p:cTn id="7" dur="500"/>
                                        <p:tgtEl>
                                          <p:spTgt spid="153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85"/>
                                        </p:tgtEl>
                                        <p:attrNameLst>
                                          <p:attrName>style.visibility</p:attrName>
                                        </p:attrNameLst>
                                      </p:cBhvr>
                                      <p:to>
                                        <p:strVal val="visible"/>
                                      </p:to>
                                    </p:set>
                                    <p:animEffect transition="in" filter="dissolve">
                                      <p:cBhvr>
                                        <p:cTn id="12" dur="500"/>
                                        <p:tgtEl>
                                          <p:spTgt spid="153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86"/>
                                        </p:tgtEl>
                                        <p:attrNameLst>
                                          <p:attrName>style.visibility</p:attrName>
                                        </p:attrNameLst>
                                      </p:cBhvr>
                                      <p:to>
                                        <p:strVal val="visible"/>
                                      </p:to>
                                    </p:set>
                                    <p:animEffect transition="in" filter="dissolve">
                                      <p:cBhvr>
                                        <p:cTn id="17" dur="500"/>
                                        <p:tgtEl>
                                          <p:spTgt spid="153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5403"/>
                                        </p:tgtEl>
                                        <p:attrNameLst>
                                          <p:attrName>style.visibility</p:attrName>
                                        </p:attrNameLst>
                                      </p:cBhvr>
                                      <p:to>
                                        <p:strVal val="visible"/>
                                      </p:to>
                                    </p:set>
                                    <p:animEffect transition="in" filter="dissolve">
                                      <p:cBhvr>
                                        <p:cTn id="22" dur="500"/>
                                        <p:tgtEl>
                                          <p:spTgt spid="154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90"/>
                                        </p:tgtEl>
                                        <p:attrNameLst>
                                          <p:attrName>style.visibility</p:attrName>
                                        </p:attrNameLst>
                                      </p:cBhvr>
                                      <p:to>
                                        <p:strVal val="visible"/>
                                      </p:to>
                                    </p:set>
                                    <p:animEffect transition="in" filter="dissolve">
                                      <p:cBhvr>
                                        <p:cTn id="27" dur="500"/>
                                        <p:tgtEl>
                                          <p:spTgt spid="15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4" grpId="0"/>
      <p:bldP spid="15385" grpId="0"/>
      <p:bldP spid="15386" grpId="0"/>
      <p:bldP spid="153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a:spcBef>
                <a:spcPct val="50000"/>
              </a:spcBef>
            </a:pPr>
            <a:r>
              <a:rPr lang="en-US" altLang="en-US" sz="2400" b="0">
                <a:solidFill>
                  <a:srgbClr val="FF0000"/>
                </a:solidFill>
                <a:latin typeface="Arial Black" pitchFamily="34" charset="0"/>
              </a:rPr>
              <a:t>Check It Out!</a:t>
            </a:r>
            <a:r>
              <a:rPr lang="en-US" altLang="en-US" sz="2400" b="0">
                <a:solidFill>
                  <a:srgbClr val="006699"/>
                </a:solidFill>
                <a:latin typeface="Arial Black" pitchFamily="34" charset="0"/>
              </a:rPr>
              <a:t> Example 1 </a:t>
            </a:r>
            <a:endParaRPr lang="en-US" altLang="en-US" sz="2600" b="0">
              <a:solidFill>
                <a:schemeClr val="accent2"/>
              </a:solidFill>
              <a:latin typeface="Arial MT Bl" charset="0"/>
            </a:endParaRPr>
          </a:p>
        </p:txBody>
      </p:sp>
      <p:grpSp>
        <p:nvGrpSpPr>
          <p:cNvPr id="16419" name="Group 35"/>
          <p:cNvGrpSpPr>
            <a:grpSpLocks/>
          </p:cNvGrpSpPr>
          <p:nvPr/>
        </p:nvGrpSpPr>
        <p:grpSpPr bwMode="auto">
          <a:xfrm>
            <a:off x="1371600" y="4660900"/>
            <a:ext cx="3581400" cy="457200"/>
            <a:chOff x="864" y="2936"/>
            <a:chExt cx="2256" cy="288"/>
          </a:xfrm>
        </p:grpSpPr>
        <p:sp>
          <p:nvSpPr>
            <p:cNvPr id="10253" name="Text Box 24"/>
            <p:cNvSpPr txBox="1">
              <a:spLocks noChangeArrowheads="1"/>
            </p:cNvSpPr>
            <p:nvPr/>
          </p:nvSpPr>
          <p:spPr bwMode="auto">
            <a:xfrm>
              <a:off x="864" y="2936"/>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US" altLang="en-US" sz="2400" b="0" i="1">
                  <a:latin typeface="Verdana" pitchFamily="34" charset="0"/>
                </a:rPr>
                <a:t>t</a:t>
              </a:r>
              <a:r>
                <a:rPr lang="en-US" altLang="en-US" sz="2400" b="0">
                  <a:latin typeface="Verdana" pitchFamily="34" charset="0"/>
                </a:rPr>
                <a:t> = –14 </a:t>
              </a:r>
            </a:p>
          </p:txBody>
        </p:sp>
        <p:sp>
          <p:nvSpPr>
            <p:cNvPr id="10254" name="Text Box 26"/>
            <p:cNvSpPr txBox="1">
              <a:spLocks noChangeArrowheads="1"/>
            </p:cNvSpPr>
            <p:nvPr/>
          </p:nvSpPr>
          <p:spPr bwMode="auto">
            <a:xfrm>
              <a:off x="1968" y="2936"/>
              <a:ext cx="1152"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latin typeface="Verdana" pitchFamily="34" charset="0"/>
                </a:rPr>
                <a:t>Simplify.</a:t>
              </a:r>
              <a:endParaRPr lang="en-US" altLang="en-US" sz="2400" b="0">
                <a:latin typeface="Verdana" pitchFamily="34" charset="0"/>
                <a:sym typeface="Symbol" pitchFamily="18" charset="2"/>
              </a:endParaRPr>
            </a:p>
          </p:txBody>
        </p:sp>
      </p:grpSp>
      <p:grpSp>
        <p:nvGrpSpPr>
          <p:cNvPr id="10244" name="Group 30"/>
          <p:cNvGrpSpPr>
            <a:grpSpLocks/>
          </p:cNvGrpSpPr>
          <p:nvPr/>
        </p:nvGrpSpPr>
        <p:grpSpPr bwMode="auto">
          <a:xfrm>
            <a:off x="304800" y="1714500"/>
            <a:ext cx="8610600" cy="936625"/>
            <a:chOff x="192" y="1080"/>
            <a:chExt cx="5424" cy="590"/>
          </a:xfrm>
        </p:grpSpPr>
        <p:sp>
          <p:nvSpPr>
            <p:cNvPr id="10251" name="Text Box 19"/>
            <p:cNvSpPr txBox="1">
              <a:spLocks noChangeArrowheads="1"/>
            </p:cNvSpPr>
            <p:nvPr/>
          </p:nvSpPr>
          <p:spPr bwMode="auto">
            <a:xfrm>
              <a:off x="192" y="1152"/>
              <a:ext cx="542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a:latin typeface="Verdana" pitchFamily="34" charset="0"/>
                </a:rPr>
                <a:t>Solve the equation            . Write a justification for each step.</a:t>
              </a:r>
              <a:endParaRPr lang="en-US" altLang="en-US" sz="2400" b="0">
                <a:latin typeface="Times" pitchFamily="18" charset="0"/>
              </a:endParaRPr>
            </a:p>
          </p:txBody>
        </p:sp>
        <p:pic>
          <p:nvPicPr>
            <p:cNvPr id="10252" name="Picture 2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0" y="1080"/>
              <a:ext cx="72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417" name="Group 33"/>
          <p:cNvGrpSpPr>
            <a:grpSpLocks/>
          </p:cNvGrpSpPr>
          <p:nvPr/>
        </p:nvGrpSpPr>
        <p:grpSpPr bwMode="auto">
          <a:xfrm>
            <a:off x="1219200" y="2743200"/>
            <a:ext cx="6096000" cy="723900"/>
            <a:chOff x="768" y="1728"/>
            <a:chExt cx="3840" cy="456"/>
          </a:xfrm>
        </p:grpSpPr>
        <p:sp>
          <p:nvSpPr>
            <p:cNvPr id="10249" name="Text Box 22"/>
            <p:cNvSpPr txBox="1">
              <a:spLocks noChangeArrowheads="1"/>
            </p:cNvSpPr>
            <p:nvPr/>
          </p:nvSpPr>
          <p:spPr bwMode="auto">
            <a:xfrm>
              <a:off x="1968" y="1824"/>
              <a:ext cx="2640"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latin typeface="Verdana" pitchFamily="34" charset="0"/>
                </a:rPr>
                <a:t>Given equation</a:t>
              </a:r>
              <a:endParaRPr lang="en-US" altLang="en-US" sz="2400" b="0">
                <a:latin typeface="Verdana" pitchFamily="34" charset="0"/>
                <a:sym typeface="Symbol" pitchFamily="18" charset="2"/>
              </a:endParaRPr>
            </a:p>
          </p:txBody>
        </p:sp>
        <p:pic>
          <p:nvPicPr>
            <p:cNvPr id="10250" name="Picture 3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 y="1728"/>
              <a:ext cx="678"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418" name="Group 34"/>
          <p:cNvGrpSpPr>
            <a:grpSpLocks/>
          </p:cNvGrpSpPr>
          <p:nvPr/>
        </p:nvGrpSpPr>
        <p:grpSpPr bwMode="auto">
          <a:xfrm>
            <a:off x="723900" y="3657600"/>
            <a:ext cx="8496300" cy="809625"/>
            <a:chOff x="456" y="2304"/>
            <a:chExt cx="5352" cy="510"/>
          </a:xfrm>
        </p:grpSpPr>
        <p:sp>
          <p:nvSpPr>
            <p:cNvPr id="10247" name="Text Box 25"/>
            <p:cNvSpPr txBox="1">
              <a:spLocks noChangeArrowheads="1"/>
            </p:cNvSpPr>
            <p:nvPr/>
          </p:nvSpPr>
          <p:spPr bwMode="auto">
            <a:xfrm>
              <a:off x="1968" y="2400"/>
              <a:ext cx="3840"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spcBef>
                  <a:spcPct val="50000"/>
                </a:spcBef>
              </a:pPr>
              <a:r>
                <a:rPr lang="en-US" altLang="en-US" sz="2400" b="0">
                  <a:solidFill>
                    <a:srgbClr val="3333FF"/>
                  </a:solidFill>
                  <a:latin typeface="Verdana" pitchFamily="34" charset="0"/>
                </a:rPr>
                <a:t>Multiplication Property of Equality.</a:t>
              </a:r>
              <a:endParaRPr lang="en-US" altLang="en-US" sz="2400" b="0">
                <a:latin typeface="Verdana" pitchFamily="34" charset="0"/>
                <a:sym typeface="Symbol" pitchFamily="18" charset="2"/>
              </a:endParaRPr>
            </a:p>
          </p:txBody>
        </p:sp>
        <p:pic>
          <p:nvPicPr>
            <p:cNvPr id="10248" name="Picture 3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 y="2304"/>
              <a:ext cx="1278" cy="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417"/>
                                        </p:tgtEl>
                                        <p:attrNameLst>
                                          <p:attrName>style.visibility</p:attrName>
                                        </p:attrNameLst>
                                      </p:cBhvr>
                                      <p:to>
                                        <p:strVal val="visible"/>
                                      </p:to>
                                    </p:set>
                                    <p:animEffect transition="in" filter="box(in)">
                                      <p:cBhvr>
                                        <p:cTn id="7" dur="500"/>
                                        <p:tgtEl>
                                          <p:spTgt spid="16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6418"/>
                                        </p:tgtEl>
                                        <p:attrNameLst>
                                          <p:attrName>style.visibility</p:attrName>
                                        </p:attrNameLst>
                                      </p:cBhvr>
                                      <p:to>
                                        <p:strVal val="visible"/>
                                      </p:to>
                                    </p:set>
                                    <p:animEffect transition="in" filter="box(out)">
                                      <p:cBhvr>
                                        <p:cTn id="12" dur="500"/>
                                        <p:tgtEl>
                                          <p:spTgt spid="164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6419"/>
                                        </p:tgtEl>
                                        <p:attrNameLst>
                                          <p:attrName>style.visibility</p:attrName>
                                        </p:attrNameLst>
                                      </p:cBhvr>
                                      <p:to>
                                        <p:strVal val="visible"/>
                                      </p:to>
                                    </p:set>
                                    <p:animEffect transition="in" filter="box(in)">
                                      <p:cBhvr>
                                        <p:cTn id="17" dur="500"/>
                                        <p:tgtEl>
                                          <p:spTgt spid="16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1127</TotalTime>
  <Words>1114</Words>
  <Application>Microsoft Office PowerPoint</Application>
  <PresentationFormat>On-screen Show (4:3)</PresentationFormat>
  <Paragraphs>188</Paragraphs>
  <Slides>30</Slides>
  <Notes>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118</cp:revision>
  <dcterms:created xsi:type="dcterms:W3CDTF">2002-10-14T18:20:28Z</dcterms:created>
  <dcterms:modified xsi:type="dcterms:W3CDTF">2014-01-15T16:43:24Z</dcterms:modified>
</cp:coreProperties>
</file>