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60" r:id="rId3"/>
    <p:sldId id="262" r:id="rId4"/>
    <p:sldId id="269" r:id="rId5"/>
    <p:sldId id="276" r:id="rId6"/>
    <p:sldId id="266" r:id="rId7"/>
    <p:sldId id="264" r:id="rId8"/>
    <p:sldId id="267" r:id="rId9"/>
    <p:sldId id="283" r:id="rId10"/>
    <p:sldId id="297" r:id="rId11"/>
    <p:sldId id="296" r:id="rId12"/>
    <p:sldId id="298" r:id="rId13"/>
    <p:sldId id="285" r:id="rId14"/>
    <p:sldId id="286" r:id="rId15"/>
    <p:sldId id="289" r:id="rId16"/>
    <p:sldId id="299" r:id="rId17"/>
    <p:sldId id="290" r:id="rId18"/>
    <p:sldId id="291" r:id="rId19"/>
    <p:sldId id="300" r:id="rId20"/>
    <p:sldId id="301" r:id="rId21"/>
    <p:sldId id="302" r:id="rId22"/>
    <p:sldId id="268" r:id="rId23"/>
    <p:sldId id="303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3333FF"/>
    <a:srgbClr val="0000FF"/>
    <a:srgbClr val="FF3300"/>
    <a:srgbClr val="FF0000"/>
    <a:srgbClr val="0099CC"/>
    <a:srgbClr val="99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02" autoAdjust="0"/>
    <p:restoredTop sz="93412" autoAdjust="0"/>
  </p:normalViewPr>
  <p:slideViewPr>
    <p:cSldViewPr>
      <p:cViewPr>
        <p:scale>
          <a:sx n="109" d="100"/>
          <a:sy n="109" d="100"/>
        </p:scale>
        <p:origin x="-150" y="108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A9A2C2D4-6064-461F-B11A-3AF70F81F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60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B7C420-7BB2-400E-A419-32F71423277A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5A8353-4010-4B5B-A34E-EB5FE7DE6BDB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4E64B-16CD-4159-BFA1-034BDC2C8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2323E-D288-47B9-AB0B-76DC6ABEF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F5D16-C1E9-4209-950C-56C7F2774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9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15B90-8649-456C-8252-1903B927D4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0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C0B31-5ACF-4918-869C-0B229D322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13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1B07B-8E8F-4ACE-94A6-FD888EEC04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2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7B637-0400-4E59-85B6-020356981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84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12039F-7A81-494F-A360-9F03FC48E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94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A1FCF-5D27-434F-AE7D-F5245569E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2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43E8F-4961-48F6-AF40-4D01D9E9E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57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1EF40-855E-4E82-9CB9-F902F2422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1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E07A8BD2-1C47-4DAF-8B47-A7DA65271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35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Geometric Proof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Geometric Proof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0" y="65532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800975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81925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8001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 geometric proof begins with </a:t>
            </a:r>
            <a:r>
              <a:rPr lang="en-US" altLang="en-US" sz="2400" i="1">
                <a:latin typeface="Verdana" pitchFamily="34" charset="0"/>
              </a:rPr>
              <a:t>Given</a:t>
            </a:r>
            <a:r>
              <a:rPr lang="en-US" altLang="en-US" sz="2400">
                <a:latin typeface="Verdana" pitchFamily="34" charset="0"/>
              </a:rPr>
              <a:t> and </a:t>
            </a:r>
            <a:r>
              <a:rPr lang="en-US" altLang="en-US" sz="2400" i="1">
                <a:latin typeface="Verdana" pitchFamily="34" charset="0"/>
              </a:rPr>
              <a:t>Prove</a:t>
            </a:r>
            <a:r>
              <a:rPr lang="en-US" altLang="en-US" sz="2400">
                <a:latin typeface="Verdana" pitchFamily="34" charset="0"/>
              </a:rPr>
              <a:t> statements, which restate the hypothesis and conclusion of the conjecture. In a </a:t>
            </a:r>
            <a:r>
              <a:rPr lang="en-US" altLang="en-US" sz="2400" b="1" u="sng">
                <a:latin typeface="Verdana" pitchFamily="34" charset="0"/>
              </a:rPr>
              <a:t>two-column proof</a:t>
            </a:r>
            <a:r>
              <a:rPr lang="en-US" altLang="en-US" sz="2400">
                <a:latin typeface="Verdana" pitchFamily="34" charset="0"/>
              </a:rPr>
              <a:t>, you list the steps of the proof in the left column. You write the matching reason for each step in the right column.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23753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Fill in the blanks to complete the two-column proof.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Given: </a:t>
            </a:r>
            <a:r>
              <a:rPr lang="en-US" altLang="en-US" sz="2400" i="1">
                <a:latin typeface="Verdana" pitchFamily="34" charset="0"/>
              </a:rPr>
              <a:t>XY</a:t>
            </a:r>
          </a:p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Prove: </a:t>
            </a:r>
            <a:r>
              <a:rPr lang="en-US" altLang="en-US" sz="2400" i="1">
                <a:latin typeface="Verdana" pitchFamily="34" charset="0"/>
              </a:rPr>
              <a:t>XY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</a:t>
            </a:r>
            <a:r>
              <a:rPr lang="en-US" altLang="en-US" sz="2400" i="1">
                <a:latin typeface="Verdana" pitchFamily="34" charset="0"/>
              </a:rPr>
              <a:t> XY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Completing a Two-Column Proof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40" name="Line 11"/>
          <p:cNvSpPr>
            <a:spLocks noChangeShapeType="1"/>
          </p:cNvSpPr>
          <p:nvPr/>
        </p:nvSpPr>
        <p:spPr bwMode="auto">
          <a:xfrm>
            <a:off x="1600200" y="2667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12"/>
          <p:cNvSpPr>
            <a:spLocks noChangeShapeType="1"/>
          </p:cNvSpPr>
          <p:nvPr/>
        </p:nvSpPr>
        <p:spPr bwMode="auto">
          <a:xfrm>
            <a:off x="1633538" y="3200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13"/>
          <p:cNvSpPr>
            <a:spLocks noChangeShapeType="1"/>
          </p:cNvSpPr>
          <p:nvPr/>
        </p:nvSpPr>
        <p:spPr bwMode="auto">
          <a:xfrm>
            <a:off x="2427288" y="32004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343" name="Picture 1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438400"/>
            <a:ext cx="20574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3102" name="Group 94"/>
          <p:cNvGraphicFramePr>
            <a:graphicFrameLocks noGrp="1"/>
          </p:cNvGraphicFramePr>
          <p:nvPr/>
        </p:nvGraphicFramePr>
        <p:xfrm>
          <a:off x="762000" y="3733800"/>
          <a:ext cx="7162800" cy="1828800"/>
        </p:xfrm>
        <a:graphic>
          <a:graphicData uri="http://schemas.openxmlformats.org/drawingml/2006/table">
            <a:tbl>
              <a:tblPr/>
              <a:tblGrid>
                <a:gridCol w="3505200"/>
                <a:gridCol w="36576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Statements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Reasons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Given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</a:t>
                      </a:r>
                      <a:r>
                        <a:rPr kumimoji="0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XY = XY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Def. of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  <a:sym typeface="Symbol" pitchFamily="18" charset="2"/>
                        </a:rPr>
                        <a:t>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segs.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3096" name="Object 88"/>
          <p:cNvGraphicFramePr>
            <a:graphicFrameLocks noChangeAspect="1"/>
          </p:cNvGraphicFramePr>
          <p:nvPr/>
        </p:nvGraphicFramePr>
        <p:xfrm>
          <a:off x="1643063" y="4191000"/>
          <a:ext cx="533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1" name="Equation" r:id="rId4" imgW="355600" imgH="279400" progId="Equation.DSMT4">
                  <p:embed/>
                </p:oleObj>
              </mc:Choice>
              <mc:Fallback>
                <p:oleObj name="Equation" r:id="rId4" imgW="355600" imgH="279400" progId="Equation.DSMT4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191000"/>
                        <a:ext cx="533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97" name="Rectangle 89"/>
          <p:cNvSpPr>
            <a:spLocks noChangeArrowheads="1"/>
          </p:cNvSpPr>
          <p:nvPr/>
        </p:nvSpPr>
        <p:spPr bwMode="auto">
          <a:xfrm>
            <a:off x="4670425" y="4648200"/>
            <a:ext cx="2911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300"/>
              </a:spcBef>
              <a:spcAft>
                <a:spcPts val="300"/>
              </a:spcAft>
            </a:pPr>
            <a:r>
              <a:rPr lang="en-US" altLang="en-US" sz="2400">
                <a:latin typeface="Verdana" pitchFamily="34" charset="0"/>
              </a:rPr>
              <a:t>Reflex. Prop. of =</a:t>
            </a:r>
            <a:endParaRPr lang="en-US" altLang="en-US" sz="2400" i="1">
              <a:solidFill>
                <a:srgbClr val="3366FF"/>
              </a:solidFill>
              <a:latin typeface="Verdana" pitchFamily="34" charset="0"/>
            </a:endParaRPr>
          </a:p>
        </p:txBody>
      </p:sp>
      <p:grpSp>
        <p:nvGrpSpPr>
          <p:cNvPr id="43098" name="Group 90"/>
          <p:cNvGrpSpPr>
            <a:grpSpLocks/>
          </p:cNvGrpSpPr>
          <p:nvPr/>
        </p:nvGrpSpPr>
        <p:grpSpPr bwMode="auto">
          <a:xfrm>
            <a:off x="1284288" y="5094288"/>
            <a:ext cx="1535112" cy="430212"/>
            <a:chOff x="2496" y="3209"/>
            <a:chExt cx="967" cy="271"/>
          </a:xfrm>
        </p:grpSpPr>
        <p:graphicFrame>
          <p:nvGraphicFramePr>
            <p:cNvPr id="14365" name="Object 91"/>
            <p:cNvGraphicFramePr>
              <a:graphicFrameLocks noChangeAspect="1"/>
            </p:cNvGraphicFramePr>
            <p:nvPr/>
          </p:nvGraphicFramePr>
          <p:xfrm>
            <a:off x="2496" y="3216"/>
            <a:ext cx="336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2" name="Equation" r:id="rId6" imgW="355600" imgH="279400" progId="Equation.DSMT4">
                    <p:embed/>
                  </p:oleObj>
                </mc:Choice>
                <mc:Fallback>
                  <p:oleObj name="Equation" r:id="rId6" imgW="355600" imgH="279400" progId="Equation.DSMT4">
                    <p:embed/>
                    <p:pic>
                      <p:nvPicPr>
                        <p:cNvPr id="0" name="Object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6" y="3216"/>
                          <a:ext cx="336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366" name="Object 92"/>
            <p:cNvGraphicFramePr>
              <a:graphicFrameLocks noChangeAspect="1"/>
            </p:cNvGraphicFramePr>
            <p:nvPr/>
          </p:nvGraphicFramePr>
          <p:xfrm>
            <a:off x="3045" y="3209"/>
            <a:ext cx="336" cy="2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73" name="Equation" r:id="rId7" imgW="355600" imgH="279400" progId="Equation.DSMT4">
                    <p:embed/>
                  </p:oleObj>
                </mc:Choice>
                <mc:Fallback>
                  <p:oleObj name="Equation" r:id="rId7" imgW="355600" imgH="279400" progId="Equation.DSMT4">
                    <p:embed/>
                    <p:pic>
                      <p:nvPicPr>
                        <p:cNvPr id="0" name="Object 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5" y="3209"/>
                          <a:ext cx="336" cy="26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367" name="Text Box 93"/>
            <p:cNvSpPr txBox="1">
              <a:spLocks noChangeArrowheads="1"/>
            </p:cNvSpPr>
            <p:nvPr/>
          </p:nvSpPr>
          <p:spPr bwMode="auto">
            <a:xfrm>
              <a:off x="2839" y="3243"/>
              <a:ext cx="6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ym typeface="Symbol" pitchFamily="18" charset="2"/>
                </a:rPr>
                <a:t>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9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152400" y="1295400"/>
            <a:ext cx="87630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Fill in the blanks to complete a two-column proof of one case of the Congruent Supplements Theorem.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Given: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are supplementary, and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	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000">
                <a:latin typeface="Verdana" pitchFamily="34" charset="0"/>
              </a:rPr>
              <a:t> are supplementary.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Prove: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 3</a:t>
            </a:r>
            <a:r>
              <a:rPr lang="en-US" altLang="en-US" sz="2000" b="1">
                <a:latin typeface="Verdan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Proof:</a:t>
            </a:r>
          </a:p>
        </p:txBody>
      </p:sp>
      <p:pic>
        <p:nvPicPr>
          <p:cNvPr id="15364" name="Picture 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981200"/>
            <a:ext cx="1981200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5" name="Picture 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0"/>
            <a:ext cx="4905375" cy="265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68" name="Text Box 36"/>
          <p:cNvSpPr txBox="1">
            <a:spLocks noChangeArrowheads="1"/>
          </p:cNvSpPr>
          <p:nvPr/>
        </p:nvSpPr>
        <p:spPr bwMode="auto">
          <a:xfrm>
            <a:off x="5105400" y="4014788"/>
            <a:ext cx="4038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eriod"/>
            </a:pPr>
            <a:r>
              <a:rPr lang="en-US" altLang="en-US" sz="20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000">
                <a:latin typeface="Verdana" pitchFamily="34" charset="0"/>
              </a:rPr>
              <a:t>2 are supp., 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000">
                <a:latin typeface="Verdana" pitchFamily="34" charset="0"/>
              </a:rPr>
              <a:t> are supp.</a:t>
            </a:r>
          </a:p>
        </p:txBody>
      </p:sp>
      <p:sp>
        <p:nvSpPr>
          <p:cNvPr id="44069" name="Text Box 37"/>
          <p:cNvSpPr txBox="1">
            <a:spLocks noChangeArrowheads="1"/>
          </p:cNvSpPr>
          <p:nvPr/>
        </p:nvSpPr>
        <p:spPr bwMode="auto">
          <a:xfrm>
            <a:off x="5105400" y="4784725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b.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000">
                <a:latin typeface="Verdana" pitchFamily="34" charset="0"/>
              </a:rPr>
              <a:t>+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000">
                <a:latin typeface="Verdana" pitchFamily="34" charset="0"/>
              </a:rPr>
              <a:t>2 =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+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000">
                <a:latin typeface="Verdana" pitchFamily="34" charset="0"/>
              </a:rPr>
              <a:t> </a:t>
            </a:r>
          </a:p>
        </p:txBody>
      </p:sp>
      <p:sp>
        <p:nvSpPr>
          <p:cNvPr id="44070" name="Text Box 38"/>
          <p:cNvSpPr txBox="1">
            <a:spLocks noChangeArrowheads="1"/>
          </p:cNvSpPr>
          <p:nvPr/>
        </p:nvSpPr>
        <p:spPr bwMode="auto">
          <a:xfrm>
            <a:off x="5105400" y="5378450"/>
            <a:ext cx="312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c. Subtr. Prop. of =</a:t>
            </a:r>
          </a:p>
        </p:txBody>
      </p:sp>
      <p:sp>
        <p:nvSpPr>
          <p:cNvPr id="44071" name="Text Box 39"/>
          <p:cNvSpPr txBox="1">
            <a:spLocks noChangeArrowheads="1"/>
          </p:cNvSpPr>
          <p:nvPr/>
        </p:nvSpPr>
        <p:spPr bwMode="auto">
          <a:xfrm>
            <a:off x="5105400" y="5927725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d. </a:t>
            </a:r>
            <a:r>
              <a:rPr lang="en-US" altLang="en-US">
                <a:sym typeface="Symbol" pitchFamily="18" charset="2"/>
              </a:rPr>
              <a:t>1  3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8" grpId="0" autoUpdateAnimBg="0"/>
      <p:bldP spid="44069" grpId="0" autoUpdateAnimBg="0"/>
      <p:bldP spid="44070" grpId="0" autoUpdateAnimBg="0"/>
      <p:bldP spid="4407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609600" y="1844675"/>
            <a:ext cx="8077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Before you start writing a proof, you should plan out your logic. Sometimes you will be given a plan for a more challenging proof. This plan will detail the major steps of the proof for you.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820025" cy="3571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609600" y="2362200"/>
            <a:ext cx="7854950" cy="2033588"/>
            <a:chOff x="236" y="2256"/>
            <a:chExt cx="4948" cy="1281"/>
          </a:xfrm>
        </p:grpSpPr>
        <p:sp>
          <p:nvSpPr>
            <p:cNvPr id="18435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99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If a diagram for a proof is not provided, draw your own and mark the given information on it. But do not mark the information in the Prove statement on it.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52400" y="1584325"/>
            <a:ext cx="82375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Use the given plan to write a two-column proof.</a:t>
            </a:r>
            <a:endParaRPr lang="en-US" altLang="en-US" sz="2000">
              <a:latin typeface="Times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Writing a Two-Column Proof from a Plan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52400" y="1965325"/>
            <a:ext cx="876300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Given: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are supplementary, and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	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 3</a:t>
            </a:r>
            <a:r>
              <a:rPr lang="en-US" altLang="en-US" sz="2000" b="1">
                <a:latin typeface="Verdana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Prove: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are supplementary. </a:t>
            </a:r>
          </a:p>
          <a:p>
            <a:pPr eaLnBrk="1" hangingPunct="1">
              <a:spcBef>
                <a:spcPct val="50000"/>
              </a:spcBef>
            </a:pPr>
            <a:endParaRPr lang="en-US" altLang="en-US" sz="2000"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Plan: </a:t>
            </a:r>
            <a:r>
              <a:rPr lang="en-US" altLang="en-US" sz="2000">
                <a:latin typeface="Verdana" pitchFamily="34" charset="0"/>
              </a:rPr>
              <a:t>Use the definitions of supplementary and congruent angles and substitution to show that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 </a:t>
            </a:r>
            <a:r>
              <a:rPr lang="en-US" altLang="en-US" sz="2000">
                <a:latin typeface="Verdana" pitchFamily="34" charset="0"/>
              </a:rPr>
              <a:t>+ m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 = 180°.</a:t>
            </a:r>
            <a:r>
              <a:rPr lang="en-US" altLang="en-US" sz="2000">
                <a:latin typeface="Verdana" pitchFamily="34" charset="0"/>
              </a:rPr>
              <a:t> By the definition of supplementary angles,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are supplementary.</a:t>
            </a:r>
          </a:p>
        </p:txBody>
      </p:sp>
      <p:pic>
        <p:nvPicPr>
          <p:cNvPr id="1946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286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58414" name="Group 46"/>
          <p:cNvGraphicFramePr>
            <a:graphicFrameLocks noGrp="1"/>
          </p:cNvGraphicFramePr>
          <p:nvPr/>
        </p:nvGraphicFramePr>
        <p:xfrm>
          <a:off x="228600" y="1600200"/>
          <a:ext cx="8610600" cy="4660900"/>
        </p:xfrm>
        <a:graphic>
          <a:graphicData uri="http://schemas.openxmlformats.org/drawingml/2006/table">
            <a:tbl>
              <a:tblPr/>
              <a:tblGrid>
                <a:gridCol w="4997450"/>
                <a:gridCol w="3613150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Statements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Reasons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11" name="Text Box 43"/>
          <p:cNvSpPr txBox="1">
            <a:spLocks noChangeArrowheads="1"/>
          </p:cNvSpPr>
          <p:nvPr/>
        </p:nvSpPr>
        <p:spPr bwMode="auto">
          <a:xfrm>
            <a:off x="609600" y="2209800"/>
            <a:ext cx="57150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200">
                <a:latin typeface="Verdana" pitchFamily="34" charset="0"/>
              </a:rPr>
              <a:t>and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200">
                <a:latin typeface="Verdana" pitchFamily="34" charset="0"/>
              </a:rPr>
              <a:t> are supplementary.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Verdana" pitchFamily="34" charset="0"/>
                <a:sym typeface="Symbol" pitchFamily="18" charset="2"/>
              </a:rPr>
              <a:t>1  3</a:t>
            </a:r>
            <a:r>
              <a:rPr lang="en-US" altLang="en-US" sz="2200" b="1">
                <a:latin typeface="Verdana" pitchFamily="34" charset="0"/>
              </a:rPr>
              <a:t> </a:t>
            </a:r>
            <a:endParaRPr lang="en-US" altLang="en-US" sz="2200">
              <a:latin typeface="Verdana" pitchFamily="34" charset="0"/>
            </a:endParaRP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5715000" y="2198688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  <a:sym typeface="Symbol" pitchFamily="18" charset="2"/>
              </a:rPr>
              <a:t>Given</a:t>
            </a:r>
            <a:endParaRPr lang="en-US" altLang="en-US" sz="2400"/>
          </a:p>
        </p:txBody>
      </p:sp>
      <p:sp>
        <p:nvSpPr>
          <p:cNvPr id="58416" name="Text Box 48"/>
          <p:cNvSpPr txBox="1">
            <a:spLocks noChangeArrowheads="1"/>
          </p:cNvSpPr>
          <p:nvPr/>
        </p:nvSpPr>
        <p:spPr bwMode="auto">
          <a:xfrm>
            <a:off x="685800" y="3124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400">
                <a:latin typeface="Verdana" pitchFamily="34" charset="0"/>
              </a:rPr>
              <a:t>= 180° </a:t>
            </a:r>
          </a:p>
        </p:txBody>
      </p:sp>
      <p:sp>
        <p:nvSpPr>
          <p:cNvPr id="58417" name="Text Box 49"/>
          <p:cNvSpPr txBox="1">
            <a:spLocks noChangeArrowheads="1"/>
          </p:cNvSpPr>
          <p:nvPr/>
        </p:nvSpPr>
        <p:spPr bwMode="auto">
          <a:xfrm>
            <a:off x="5703888" y="3124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Def. of supp.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s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58418" name="Text Box 50"/>
          <p:cNvSpPr txBox="1">
            <a:spLocks noChangeArrowheads="1"/>
          </p:cNvSpPr>
          <p:nvPr/>
        </p:nvSpPr>
        <p:spPr bwMode="auto">
          <a:xfrm>
            <a:off x="685800" y="4038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=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58419" name="Text Box 51"/>
          <p:cNvSpPr txBox="1">
            <a:spLocks noChangeArrowheads="1"/>
          </p:cNvSpPr>
          <p:nvPr/>
        </p:nvSpPr>
        <p:spPr bwMode="auto">
          <a:xfrm>
            <a:off x="685800" y="4800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400">
                <a:latin typeface="Verdana" pitchFamily="34" charset="0"/>
              </a:rPr>
              <a:t>= 180° </a:t>
            </a:r>
          </a:p>
        </p:txBody>
      </p:sp>
      <p:sp>
        <p:nvSpPr>
          <p:cNvPr id="58420" name="Text Box 52"/>
          <p:cNvSpPr txBox="1">
            <a:spLocks noChangeArrowheads="1"/>
          </p:cNvSpPr>
          <p:nvPr/>
        </p:nvSpPr>
        <p:spPr bwMode="auto">
          <a:xfrm>
            <a:off x="685800" y="5516563"/>
            <a:ext cx="50292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2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200">
                <a:latin typeface="Verdana" pitchFamily="34" charset="0"/>
              </a:rPr>
              <a:t> and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200">
                <a:latin typeface="Verdana" pitchFamily="34" charset="0"/>
              </a:rPr>
              <a:t>are supplementary</a:t>
            </a:r>
          </a:p>
        </p:txBody>
      </p:sp>
      <p:sp>
        <p:nvSpPr>
          <p:cNvPr id="58421" name="Text Box 53"/>
          <p:cNvSpPr txBox="1">
            <a:spLocks noChangeArrowheads="1"/>
          </p:cNvSpPr>
          <p:nvPr/>
        </p:nvSpPr>
        <p:spPr bwMode="auto">
          <a:xfrm>
            <a:off x="5715000" y="40386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Def.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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s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58422" name="Text Box 54"/>
          <p:cNvSpPr txBox="1">
            <a:spLocks noChangeArrowheads="1"/>
          </p:cNvSpPr>
          <p:nvPr/>
        </p:nvSpPr>
        <p:spPr bwMode="auto">
          <a:xfrm>
            <a:off x="5715000" y="47894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Subst. </a:t>
            </a:r>
          </a:p>
        </p:txBody>
      </p:sp>
      <p:sp>
        <p:nvSpPr>
          <p:cNvPr id="58423" name="Text Box 55"/>
          <p:cNvSpPr txBox="1">
            <a:spLocks noChangeArrowheads="1"/>
          </p:cNvSpPr>
          <p:nvPr/>
        </p:nvSpPr>
        <p:spPr bwMode="auto">
          <a:xfrm>
            <a:off x="5715000" y="54864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Def. of supp.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s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8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8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5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58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1" grpId="0"/>
      <p:bldP spid="58415" grpId="0"/>
      <p:bldP spid="58416" grpId="0"/>
      <p:bldP spid="58417" grpId="0"/>
      <p:bldP spid="58418" grpId="0"/>
      <p:bldP spid="58419" grpId="0"/>
      <p:bldP spid="58420" grpId="0"/>
      <p:bldP spid="58421" grpId="0"/>
      <p:bldP spid="58422" grpId="0"/>
      <p:bldP spid="584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1143000"/>
            <a:ext cx="8305800" cy="4648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Determine whether each statement is true or false. If false, give a counterexample.</a:t>
            </a:r>
          </a:p>
          <a:p>
            <a:pPr eaLnBrk="1" hangingPunct="1"/>
            <a:endParaRPr lang="en-US" altLang="en-US" sz="2000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It two angles are complementary, then they are 	not congruent. </a:t>
            </a:r>
            <a:endParaRPr lang="en-US" altLang="en-US" sz="2400" b="1">
              <a:latin typeface="Verdana" pitchFamily="34" charset="0"/>
              <a:sym typeface="Symbol" pitchFamily="18" charset="2"/>
            </a:endParaRPr>
          </a:p>
          <a:p>
            <a:pPr eaLnBrk="1" hangingPunct="1"/>
            <a:endParaRPr lang="en-US" altLang="en-US" sz="2400" b="1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If two angles are congruent to the same angle, 	then they are congruent to each other.</a:t>
            </a:r>
            <a:endParaRPr lang="en-US" altLang="en-US" b="1">
              <a:latin typeface="Verdana" pitchFamily="34" charset="0"/>
              <a:sym typeface="Symbol" pitchFamily="18" charset="2"/>
            </a:endParaRPr>
          </a:p>
          <a:p>
            <a:pPr eaLnBrk="1" hangingPunct="1"/>
            <a:endParaRPr lang="en-US" altLang="en-US" sz="2400" b="1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  <a:sym typeface="Symbol" pitchFamily="18" charset="2"/>
              </a:rPr>
              <a:t>3.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Supplementary angles are congruent.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	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140075" y="2982913"/>
            <a:ext cx="3032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false; 45° and 45°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6934200" y="4092575"/>
            <a:ext cx="809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true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762000" y="5181600"/>
            <a:ext cx="322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false; 60° and 120°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4" grpId="0" autoUpdateAnimBg="0"/>
      <p:bldP spid="719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52400" y="1584325"/>
            <a:ext cx="82375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Use the given plan to write a two-column proof if one case of Congruent Complements Theorem.</a:t>
            </a:r>
            <a:endParaRPr lang="en-US" altLang="en-US" sz="2000">
              <a:latin typeface="Times" pitchFamily="18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52400" y="2438400"/>
            <a:ext cx="87630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Given: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latin typeface="Verdana" pitchFamily="34" charset="0"/>
              </a:rPr>
              <a:t> are complementary, and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Verdana" pitchFamily="34" charset="0"/>
              </a:rPr>
              <a:t>	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000">
                <a:latin typeface="Verdana" pitchFamily="34" charset="0"/>
              </a:rPr>
              <a:t>and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000">
                <a:latin typeface="Verdana" pitchFamily="34" charset="0"/>
              </a:rPr>
              <a:t> are complementary. </a:t>
            </a:r>
            <a:endParaRPr lang="en-US" altLang="en-US" sz="2000" b="1">
              <a:latin typeface="Verdana" pitchFamily="34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Prove: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 3</a:t>
            </a:r>
            <a:endParaRPr lang="en-US" altLang="en-US" sz="2000"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000">
              <a:latin typeface="Verdan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latin typeface="Verdana" pitchFamily="34" charset="0"/>
              </a:rPr>
              <a:t>Plan: </a:t>
            </a:r>
            <a:r>
              <a:rPr lang="en-US" altLang="en-US" sz="2000">
                <a:latin typeface="Verdana" pitchFamily="34" charset="0"/>
              </a:rPr>
              <a:t>The measures of complementary angles add to 90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° by definition.</a:t>
            </a:r>
            <a:r>
              <a:rPr lang="en-US" altLang="en-US" sz="2000">
                <a:latin typeface="Verdana" pitchFamily="34" charset="0"/>
              </a:rPr>
              <a:t> Use substitution to show that the sums of both pairs are equal. Use the Subtraction Property and the definition of congruent angles to conclude that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1 </a:t>
            </a:r>
            <a:r>
              <a:rPr lang="en-US" altLang="en-US" sz="2000">
                <a:latin typeface="Verdana" pitchFamily="34" charset="0"/>
              </a:rPr>
              <a:t> </a:t>
            </a:r>
            <a:r>
              <a:rPr lang="en-US" altLang="en-US" sz="20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000">
                <a:latin typeface="Verdana" pitchFamily="34" charset="0"/>
              </a:rPr>
              <a:t>.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38400"/>
            <a:ext cx="213360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60464" name="Group 48"/>
          <p:cNvGraphicFramePr>
            <a:graphicFrameLocks noGrp="1"/>
          </p:cNvGraphicFramePr>
          <p:nvPr/>
        </p:nvGraphicFramePr>
        <p:xfrm>
          <a:off x="228600" y="1219200"/>
          <a:ext cx="8610600" cy="5257800"/>
        </p:xfrm>
        <a:graphic>
          <a:graphicData uri="http://schemas.openxmlformats.org/drawingml/2006/table">
            <a:tbl>
              <a:tblPr/>
              <a:tblGrid>
                <a:gridCol w="4997450"/>
                <a:gridCol w="3613150"/>
              </a:tblGrid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Statements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Reasons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99CC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1.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2.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.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3. 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Times New Roman" pitchFamily="18" charset="0"/>
                          <a:cs typeface="Arial" pitchFamily="34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0445" name="Text Box 29"/>
          <p:cNvSpPr txBox="1">
            <a:spLocks noChangeArrowheads="1"/>
          </p:cNvSpPr>
          <p:nvPr/>
        </p:nvSpPr>
        <p:spPr bwMode="auto">
          <a:xfrm>
            <a:off x="609600" y="1676400"/>
            <a:ext cx="5715000" cy="93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>
                <a:latin typeface="Verdana" pitchFamily="34" charset="0"/>
                <a:sym typeface="Symbol" pitchFamily="18" charset="2"/>
              </a:rPr>
              <a:t>1 </a:t>
            </a:r>
            <a:r>
              <a:rPr lang="en-US" altLang="en-US" sz="2200">
                <a:latin typeface="Verdana" pitchFamily="34" charset="0"/>
              </a:rPr>
              <a:t>and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200">
                <a:latin typeface="Verdana" pitchFamily="34" charset="0"/>
              </a:rPr>
              <a:t> are complementary.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200">
                <a:latin typeface="Verdana" pitchFamily="34" charset="0"/>
              </a:rPr>
              <a:t>and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200">
                <a:latin typeface="Verdana" pitchFamily="34" charset="0"/>
              </a:rPr>
              <a:t> are complementary.</a:t>
            </a:r>
          </a:p>
        </p:txBody>
      </p:sp>
      <p:sp>
        <p:nvSpPr>
          <p:cNvPr id="60446" name="Text Box 30"/>
          <p:cNvSpPr txBox="1">
            <a:spLocks noChangeArrowheads="1"/>
          </p:cNvSpPr>
          <p:nvPr/>
        </p:nvSpPr>
        <p:spPr bwMode="auto">
          <a:xfrm>
            <a:off x="5715000" y="1665288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  <a:sym typeface="Symbol" pitchFamily="18" charset="2"/>
              </a:rPr>
              <a:t>Given</a:t>
            </a:r>
            <a:endParaRPr lang="en-US" altLang="en-US" sz="2400"/>
          </a:p>
        </p:txBody>
      </p:sp>
      <p:sp>
        <p:nvSpPr>
          <p:cNvPr id="60447" name="Text Box 31"/>
          <p:cNvSpPr txBox="1">
            <a:spLocks noChangeArrowheads="1"/>
          </p:cNvSpPr>
          <p:nvPr/>
        </p:nvSpPr>
        <p:spPr bwMode="auto">
          <a:xfrm>
            <a:off x="685800" y="2590800"/>
            <a:ext cx="350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400">
                <a:latin typeface="Verdana" pitchFamily="34" charset="0"/>
              </a:rPr>
              <a:t>= 90°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3 </a:t>
            </a:r>
            <a:r>
              <a:rPr lang="en-US" altLang="en-US" sz="2400">
                <a:latin typeface="Verdana" pitchFamily="34" charset="0"/>
              </a:rPr>
              <a:t>= 90° </a:t>
            </a:r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5703888" y="25908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Def. of comp.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s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60449" name="Text Box 33"/>
          <p:cNvSpPr txBox="1">
            <a:spLocks noChangeArrowheads="1"/>
          </p:cNvSpPr>
          <p:nvPr/>
        </p:nvSpPr>
        <p:spPr bwMode="auto">
          <a:xfrm>
            <a:off x="685800" y="3505200"/>
            <a:ext cx="480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=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60450" name="Text Box 34"/>
          <p:cNvSpPr txBox="1">
            <a:spLocks noChangeArrowheads="1"/>
          </p:cNvSpPr>
          <p:nvPr/>
        </p:nvSpPr>
        <p:spPr bwMode="auto">
          <a:xfrm>
            <a:off x="685800" y="4267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=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60451" name="Text Box 35"/>
          <p:cNvSpPr txBox="1">
            <a:spLocks noChangeArrowheads="1"/>
          </p:cNvSpPr>
          <p:nvPr/>
        </p:nvSpPr>
        <p:spPr bwMode="auto">
          <a:xfrm>
            <a:off x="685800" y="498316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  <a:sym typeface="Symbol" pitchFamily="18" charset="2"/>
              </a:rPr>
              <a:t>m1 = m3</a:t>
            </a:r>
          </a:p>
        </p:txBody>
      </p:sp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5715000" y="3505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Subst. </a:t>
            </a:r>
          </a:p>
        </p:txBody>
      </p:sp>
      <p:sp>
        <p:nvSpPr>
          <p:cNvPr id="60453" name="Text Box 37"/>
          <p:cNvSpPr txBox="1">
            <a:spLocks noChangeArrowheads="1"/>
          </p:cNvSpPr>
          <p:nvPr/>
        </p:nvSpPr>
        <p:spPr bwMode="auto">
          <a:xfrm>
            <a:off x="5715000" y="425608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Reflex. Prop. of = </a:t>
            </a:r>
          </a:p>
        </p:txBody>
      </p:sp>
      <p:sp>
        <p:nvSpPr>
          <p:cNvPr id="60454" name="Text Box 38"/>
          <p:cNvSpPr txBox="1">
            <a:spLocks noChangeArrowheads="1"/>
          </p:cNvSpPr>
          <p:nvPr/>
        </p:nvSpPr>
        <p:spPr bwMode="auto">
          <a:xfrm>
            <a:off x="5715000" y="5029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Subtr. Prop. of =</a:t>
            </a:r>
            <a:endParaRPr lang="en-US" altLang="en-US" sz="2400">
              <a:latin typeface="Verdana" pitchFamily="34" charset="0"/>
              <a:sym typeface="Symbol" pitchFamily="18" charset="2"/>
            </a:endParaRPr>
          </a:p>
        </p:txBody>
      </p:sp>
      <p:sp>
        <p:nvSpPr>
          <p:cNvPr id="60461" name="Text Box 45"/>
          <p:cNvSpPr txBox="1">
            <a:spLocks noChangeArrowheads="1"/>
          </p:cNvSpPr>
          <p:nvPr/>
        </p:nvSpPr>
        <p:spPr bwMode="auto">
          <a:xfrm>
            <a:off x="685800" y="5715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  <a:sym typeface="Symbol" pitchFamily="18" charset="2"/>
              </a:rPr>
              <a:t>1  3</a:t>
            </a:r>
          </a:p>
        </p:txBody>
      </p:sp>
      <p:sp>
        <p:nvSpPr>
          <p:cNvPr id="60462" name="Text Box 46"/>
          <p:cNvSpPr txBox="1">
            <a:spLocks noChangeArrowheads="1"/>
          </p:cNvSpPr>
          <p:nvPr/>
        </p:nvSpPr>
        <p:spPr bwMode="auto">
          <a:xfrm>
            <a:off x="5715000" y="5761038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Def.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 s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0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6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45" grpId="0"/>
      <p:bldP spid="60446" grpId="0"/>
      <p:bldP spid="60447" grpId="0"/>
      <p:bldP spid="60448" grpId="0"/>
      <p:bldP spid="60449" grpId="0"/>
      <p:bldP spid="60450" grpId="0"/>
      <p:bldP spid="60451" grpId="0"/>
      <p:bldP spid="60452" grpId="0"/>
      <p:bldP spid="60453" grpId="0"/>
      <p:bldP spid="60454" grpId="0"/>
      <p:bldP spid="60461" grpId="0"/>
      <p:bldP spid="6046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457200" y="1374775"/>
            <a:ext cx="7772400" cy="502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a justification for each step, given that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ABC</a:t>
            </a:r>
            <a:r>
              <a:rPr lang="en-US" altLang="en-US" sz="2400" b="1">
                <a:latin typeface="Verdana" pitchFamily="34" charset="0"/>
              </a:rPr>
              <a:t> = 90° and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 b="1">
                <a:latin typeface="Verdana" pitchFamily="34" charset="0"/>
              </a:rPr>
              <a:t> = 4m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 b="1">
                <a:latin typeface="Verdana" pitchFamily="34" charset="0"/>
              </a:rPr>
              <a:t>.</a:t>
            </a:r>
            <a:r>
              <a:rPr lang="en-US" altLang="en-US" sz="2400">
                <a:latin typeface="Verdana" pitchFamily="34" charset="0"/>
              </a:rPr>
              <a:t>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sz="2400" b="1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1.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ABC</a:t>
            </a:r>
            <a:r>
              <a:rPr lang="en-US" altLang="en-US" sz="2400">
                <a:latin typeface="Verdana" pitchFamily="34" charset="0"/>
              </a:rPr>
              <a:t> = 90° and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= 4m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endParaRPr lang="en-US" altLang="en-US" sz="2400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2.</a:t>
            </a:r>
            <a:r>
              <a:rPr lang="en-US" altLang="en-US" sz="2400">
                <a:latin typeface="Verdana" pitchFamily="34" charset="0"/>
              </a:rPr>
              <a:t>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=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ABC</a:t>
            </a:r>
            <a:endParaRPr lang="en-US" altLang="en-US" sz="2400" i="1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4m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 = 90°</a:t>
            </a:r>
            <a:endParaRPr lang="en-US" altLang="en-US" sz="2400" b="1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4.</a:t>
            </a:r>
            <a:r>
              <a:rPr lang="en-US" altLang="en-US" sz="2400">
                <a:latin typeface="Verdana" pitchFamily="34" charset="0"/>
              </a:rPr>
              <a:t> 5m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= 90°</a:t>
            </a:r>
            <a:endParaRPr lang="en-US" altLang="en-US" sz="2400">
              <a:latin typeface="Verdana" pitchFamily="34" charset="0"/>
            </a:endParaRP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5.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= 18°</a:t>
            </a:r>
            <a:endParaRPr lang="en-US" altLang="en-US" sz="800"/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248400" y="3352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Given</a:t>
            </a:r>
            <a:endParaRPr lang="en-US" altLang="en-US" sz="2400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4616450" y="399415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  <a:sym typeface="Symbol" pitchFamily="18" charset="2"/>
              </a:rPr>
              <a:t> </a:t>
            </a: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Add. Post.</a:t>
            </a:r>
            <a:endParaRPr lang="en-US" altLang="en-US" sz="2400"/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4343400" y="46482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Subst.</a:t>
            </a:r>
            <a:endParaRPr lang="en-US" altLang="en-US" sz="2400"/>
          </a:p>
        </p:txBody>
      </p:sp>
      <p:sp>
        <p:nvSpPr>
          <p:cNvPr id="17438" name="Text Box 30"/>
          <p:cNvSpPr txBox="1">
            <a:spLocks noChangeArrowheads="1"/>
          </p:cNvSpPr>
          <p:nvPr/>
        </p:nvSpPr>
        <p:spPr bwMode="auto">
          <a:xfrm>
            <a:off x="2895600" y="5291138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Simplify</a:t>
            </a:r>
            <a:endParaRPr lang="en-US" altLang="en-US" sz="2400"/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2895600" y="6008688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3300"/>
                </a:solidFill>
                <a:latin typeface="Verdana" pitchFamily="34" charset="0"/>
              </a:rPr>
              <a:t>Div. Prop. of =.</a:t>
            </a:r>
            <a:endParaRPr lang="en-US" altLang="en-US" sz="2400"/>
          </a:p>
        </p:txBody>
      </p:sp>
      <p:pic>
        <p:nvPicPr>
          <p:cNvPr id="23561" name="Picture 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133600"/>
            <a:ext cx="15240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utoUpdateAnimBg="0"/>
      <p:bldP spid="17435" grpId="0" autoUpdateAnimBg="0"/>
      <p:bldP spid="17437" grpId="0" autoUpdateAnimBg="0"/>
      <p:bldP spid="17438" grpId="0" autoUpdateAnimBg="0"/>
      <p:bldP spid="1743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28600" y="1295400"/>
            <a:ext cx="7772400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200" b="1">
                <a:latin typeface="Verdana" pitchFamily="34" charset="0"/>
              </a:rPr>
              <a:t>2. Use the given plan to write a two-column proof. </a:t>
            </a:r>
          </a:p>
          <a:p>
            <a:pPr>
              <a:spcBef>
                <a:spcPct val="50000"/>
              </a:spcBef>
            </a:pPr>
            <a:r>
              <a:rPr lang="en-US" altLang="en-US" sz="2200" b="1">
                <a:latin typeface="Verdana" pitchFamily="34" charset="0"/>
              </a:rPr>
              <a:t>Given: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200">
                <a:latin typeface="Verdana" pitchFamily="34" charset="0"/>
              </a:rPr>
              <a:t>,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200">
                <a:latin typeface="Verdana" pitchFamily="34" charset="0"/>
              </a:rPr>
              <a:t>,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3</a:t>
            </a:r>
            <a:r>
              <a:rPr lang="en-US" altLang="en-US" sz="2200">
                <a:latin typeface="Verdana" pitchFamily="34" charset="0"/>
              </a:rPr>
              <a:t>,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4</a:t>
            </a:r>
            <a:r>
              <a:rPr lang="en-US" altLang="en-US" sz="2200">
                <a:latin typeface="Verdana" pitchFamily="34" charset="0"/>
              </a:rPr>
              <a:t> 		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sz="2200" b="1">
                <a:latin typeface="Verdana" pitchFamily="34" charset="0"/>
              </a:rPr>
              <a:t>Prove: </a:t>
            </a:r>
            <a:r>
              <a:rPr lang="en-US" altLang="en-US" sz="2200">
                <a:latin typeface="Verdana" pitchFamily="34" charset="0"/>
              </a:rPr>
              <a:t>m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200">
                <a:latin typeface="Verdana" pitchFamily="34" charset="0"/>
              </a:rPr>
              <a:t> + m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200">
                <a:latin typeface="Verdana" pitchFamily="34" charset="0"/>
              </a:rPr>
              <a:t>= m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200">
                <a:latin typeface="Verdana" pitchFamily="34" charset="0"/>
              </a:rPr>
              <a:t> + m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4</a:t>
            </a:r>
          </a:p>
          <a:p>
            <a:pPr>
              <a:spcBef>
                <a:spcPct val="50000"/>
              </a:spcBef>
            </a:pPr>
            <a:r>
              <a:rPr lang="en-US" altLang="en-US" sz="2200" b="1">
                <a:latin typeface="Verdana" pitchFamily="34" charset="0"/>
                <a:sym typeface="Symbol" pitchFamily="18" charset="2"/>
              </a:rPr>
              <a:t>Plan: </a:t>
            </a:r>
            <a:r>
              <a:rPr lang="en-US" altLang="en-US" sz="2200">
                <a:latin typeface="Verdana" pitchFamily="34" charset="0"/>
                <a:sym typeface="Symbol" pitchFamily="18" charset="2"/>
              </a:rPr>
              <a:t>Use the linear Pair Theorem to show that the angle pairs are supplementary. Then use the definition of supplementary and substitution.</a:t>
            </a:r>
            <a:endParaRPr lang="en-US" altLang="en-US" sz="2200">
              <a:latin typeface="Verdana" pitchFamily="34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4580" name="Text Box 10"/>
          <p:cNvSpPr txBox="1">
            <a:spLocks noChangeArrowheads="1"/>
          </p:cNvSpPr>
          <p:nvPr/>
        </p:nvSpPr>
        <p:spPr bwMode="auto">
          <a:xfrm>
            <a:off x="533400" y="3810000"/>
            <a:ext cx="777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61456" name="Text Box 16"/>
          <p:cNvSpPr txBox="1">
            <a:spLocks noChangeArrowheads="1"/>
          </p:cNvSpPr>
          <p:nvPr/>
        </p:nvSpPr>
        <p:spPr bwMode="auto">
          <a:xfrm>
            <a:off x="304800" y="4267200"/>
            <a:ext cx="5715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11175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1.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  1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and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2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are supp.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	1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and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4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are supp.</a:t>
            </a:r>
          </a:p>
        </p:txBody>
      </p:sp>
      <p:sp>
        <p:nvSpPr>
          <p:cNvPr id="61457" name="Text Box 17"/>
          <p:cNvSpPr txBox="1">
            <a:spLocks noChangeArrowheads="1"/>
          </p:cNvSpPr>
          <p:nvPr/>
        </p:nvSpPr>
        <p:spPr bwMode="auto">
          <a:xfrm>
            <a:off x="4267200" y="4305300"/>
            <a:ext cx="3341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1.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 Linear Pair Thm.</a:t>
            </a:r>
            <a:endParaRPr lang="en-US" altLang="en-US" sz="2000">
              <a:solidFill>
                <a:srgbClr val="FF0000"/>
              </a:solidFill>
            </a:endParaRPr>
          </a:p>
        </p:txBody>
      </p:sp>
      <p:sp>
        <p:nvSpPr>
          <p:cNvPr id="61458" name="Text Box 18"/>
          <p:cNvSpPr txBox="1">
            <a:spLocks noChangeArrowheads="1"/>
          </p:cNvSpPr>
          <p:nvPr/>
        </p:nvSpPr>
        <p:spPr bwMode="auto">
          <a:xfrm>
            <a:off x="228600" y="5181600"/>
            <a:ext cx="42560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47663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</a:rPr>
              <a:t>2.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+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2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= 180°, 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	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+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4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= 180° </a:t>
            </a:r>
          </a:p>
        </p:txBody>
      </p:sp>
      <p:sp>
        <p:nvSpPr>
          <p:cNvPr id="61459" name="Text Box 19"/>
          <p:cNvSpPr txBox="1">
            <a:spLocks noChangeArrowheads="1"/>
          </p:cNvSpPr>
          <p:nvPr/>
        </p:nvSpPr>
        <p:spPr bwMode="auto">
          <a:xfrm>
            <a:off x="4267200" y="5105400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</a:rPr>
              <a:t>2.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Def. of supp.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s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61460" name="Text Box 20"/>
          <p:cNvSpPr txBox="1">
            <a:spLocks noChangeArrowheads="1"/>
          </p:cNvSpPr>
          <p:nvPr/>
        </p:nvSpPr>
        <p:spPr bwMode="auto">
          <a:xfrm>
            <a:off x="228600" y="6096000"/>
            <a:ext cx="57038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</a:rPr>
              <a:t>3.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+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2 =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1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+ m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4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61461" name="Text Box 21"/>
          <p:cNvSpPr txBox="1">
            <a:spLocks noChangeArrowheads="1"/>
          </p:cNvSpPr>
          <p:nvPr/>
        </p:nvSpPr>
        <p:spPr bwMode="auto">
          <a:xfrm>
            <a:off x="4267200" y="6080125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FF0000"/>
                </a:solidFill>
                <a:latin typeface="Verdana" pitchFamily="34" charset="0"/>
              </a:rPr>
              <a:t>3. </a:t>
            </a:r>
            <a:r>
              <a:rPr lang="en-US" altLang="en-US" sz="2000">
                <a:solidFill>
                  <a:srgbClr val="FF0000"/>
                </a:solidFill>
                <a:latin typeface="Verdana" pitchFamily="34" charset="0"/>
              </a:rPr>
              <a:t>Subst. </a:t>
            </a:r>
          </a:p>
        </p:txBody>
      </p:sp>
      <p:pic>
        <p:nvPicPr>
          <p:cNvPr id="24587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05000"/>
            <a:ext cx="2943225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6" grpId="0"/>
      <p:bldP spid="61457" grpId="0"/>
      <p:bldP spid="61458" grpId="0"/>
      <p:bldP spid="61459" grpId="0"/>
      <p:bldP spid="61460" grpId="0"/>
      <p:bldP spid="6146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60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Write two-column proofs.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Prove geometric theorems by using deductive reasoning.</a:t>
            </a:r>
            <a:r>
              <a:rPr lang="en-US" altLang="en-US" sz="3200"/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1295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theorem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two-column proof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28600" y="1828800"/>
            <a:ext cx="8763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When writing a proof, it is important to justify each logical step with a reason. You can use symbols and abbreviations, but they must be clear enough so that anyone who reads your proof will understand them.</a:t>
            </a:r>
          </a:p>
        </p:txBody>
      </p:sp>
      <p:grpSp>
        <p:nvGrpSpPr>
          <p:cNvPr id="31758" name="Group 14"/>
          <p:cNvGrpSpPr>
            <a:grpSpLocks/>
          </p:cNvGrpSpPr>
          <p:nvPr/>
        </p:nvGrpSpPr>
        <p:grpSpPr bwMode="auto">
          <a:xfrm>
            <a:off x="533400" y="4267200"/>
            <a:ext cx="2819400" cy="609600"/>
            <a:chOff x="336" y="2688"/>
            <a:chExt cx="1776" cy="384"/>
          </a:xfrm>
        </p:grpSpPr>
        <p:sp>
          <p:nvSpPr>
            <p:cNvPr id="6155" name="AutoShape 6"/>
            <p:cNvSpPr>
              <a:spLocks noChangeArrowheads="1"/>
            </p:cNvSpPr>
            <p:nvPr/>
          </p:nvSpPr>
          <p:spPr bwMode="auto">
            <a:xfrm>
              <a:off x="336" y="2688"/>
              <a:ext cx="1296" cy="384"/>
            </a:xfrm>
            <a:prstGeom prst="flowChartTerminator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6" name="Line 7"/>
            <p:cNvSpPr>
              <a:spLocks noChangeShapeType="1"/>
            </p:cNvSpPr>
            <p:nvPr/>
          </p:nvSpPr>
          <p:spPr bwMode="auto">
            <a:xfrm>
              <a:off x="1632" y="2880"/>
              <a:ext cx="48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Text Box 10"/>
            <p:cNvSpPr txBox="1">
              <a:spLocks noChangeArrowheads="1"/>
            </p:cNvSpPr>
            <p:nvPr/>
          </p:nvSpPr>
          <p:spPr bwMode="auto">
            <a:xfrm>
              <a:off x="398" y="2730"/>
              <a:ext cx="13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Hypothesis</a:t>
              </a:r>
            </a:p>
          </p:txBody>
        </p:sp>
      </p:grpSp>
      <p:grpSp>
        <p:nvGrpSpPr>
          <p:cNvPr id="31760" name="Group 16"/>
          <p:cNvGrpSpPr>
            <a:grpSpLocks/>
          </p:cNvGrpSpPr>
          <p:nvPr/>
        </p:nvGrpSpPr>
        <p:grpSpPr bwMode="auto">
          <a:xfrm>
            <a:off x="6629400" y="4244975"/>
            <a:ext cx="2297113" cy="609600"/>
            <a:chOff x="4176" y="2688"/>
            <a:chExt cx="1447" cy="384"/>
          </a:xfrm>
        </p:grpSpPr>
        <p:sp>
          <p:nvSpPr>
            <p:cNvPr id="6153" name="AutoShape 9"/>
            <p:cNvSpPr>
              <a:spLocks noChangeArrowheads="1"/>
            </p:cNvSpPr>
            <p:nvPr/>
          </p:nvSpPr>
          <p:spPr bwMode="auto">
            <a:xfrm>
              <a:off x="4176" y="2688"/>
              <a:ext cx="1296" cy="384"/>
            </a:xfrm>
            <a:prstGeom prst="flowChartTerminator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4" name="Text Box 11"/>
            <p:cNvSpPr txBox="1">
              <a:spLocks noChangeArrowheads="1"/>
            </p:cNvSpPr>
            <p:nvPr/>
          </p:nvSpPr>
          <p:spPr bwMode="auto">
            <a:xfrm>
              <a:off x="4231" y="2722"/>
              <a:ext cx="13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Conclusion</a:t>
              </a:r>
            </a:p>
          </p:txBody>
        </p:sp>
      </p:grpSp>
      <p:grpSp>
        <p:nvGrpSpPr>
          <p:cNvPr id="31759" name="Group 15"/>
          <p:cNvGrpSpPr>
            <a:grpSpLocks/>
          </p:cNvGrpSpPr>
          <p:nvPr/>
        </p:nvGrpSpPr>
        <p:grpSpPr bwMode="auto">
          <a:xfrm>
            <a:off x="3363913" y="3722688"/>
            <a:ext cx="3265487" cy="1828800"/>
            <a:chOff x="2126" y="2352"/>
            <a:chExt cx="2057" cy="1152"/>
          </a:xfrm>
        </p:grpSpPr>
        <p:sp>
          <p:nvSpPr>
            <p:cNvPr id="6150" name="AutoShape 8"/>
            <p:cNvSpPr>
              <a:spLocks noChangeArrowheads="1"/>
            </p:cNvSpPr>
            <p:nvPr/>
          </p:nvSpPr>
          <p:spPr bwMode="auto">
            <a:xfrm>
              <a:off x="2126" y="2352"/>
              <a:ext cx="1584" cy="1152"/>
            </a:xfrm>
            <a:prstGeom prst="flowChartTerminator">
              <a:avLst/>
            </a:prstGeom>
            <a:noFill/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51" name="Text Box 12"/>
            <p:cNvSpPr txBox="1">
              <a:spLocks noChangeArrowheads="1"/>
            </p:cNvSpPr>
            <p:nvPr/>
          </p:nvSpPr>
          <p:spPr bwMode="auto">
            <a:xfrm>
              <a:off x="2256" y="2448"/>
              <a:ext cx="1392" cy="9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lnSpc>
                  <a:spcPct val="95000"/>
                </a:lnSpc>
                <a:buFontTx/>
                <a:buChar char="•"/>
              </a:pPr>
              <a:r>
                <a:rPr lang="en-US" altLang="en-US" sz="2400">
                  <a:latin typeface="Verdana" pitchFamily="34" charset="0"/>
                </a:rPr>
                <a:t> Definitions</a:t>
              </a:r>
            </a:p>
            <a:p>
              <a:pPr eaLnBrk="1" hangingPunct="1">
                <a:lnSpc>
                  <a:spcPct val="95000"/>
                </a:lnSpc>
                <a:buFontTx/>
                <a:buChar char="•"/>
              </a:pPr>
              <a:r>
                <a:rPr lang="en-US" altLang="en-US" sz="2400">
                  <a:latin typeface="Verdana" pitchFamily="34" charset="0"/>
                </a:rPr>
                <a:t> Postulates</a:t>
              </a:r>
            </a:p>
            <a:p>
              <a:pPr eaLnBrk="1" hangingPunct="1">
                <a:lnSpc>
                  <a:spcPct val="95000"/>
                </a:lnSpc>
                <a:buFontTx/>
                <a:buChar char="•"/>
              </a:pPr>
              <a:r>
                <a:rPr lang="en-US" altLang="en-US" sz="2400">
                  <a:latin typeface="Verdana" pitchFamily="34" charset="0"/>
                </a:rPr>
                <a:t> Properties</a:t>
              </a:r>
            </a:p>
            <a:p>
              <a:pPr eaLnBrk="1" hangingPunct="1">
                <a:lnSpc>
                  <a:spcPct val="95000"/>
                </a:lnSpc>
                <a:buFontTx/>
                <a:buChar char="•"/>
              </a:pPr>
              <a:r>
                <a:rPr lang="en-US" altLang="en-US" sz="2400">
                  <a:latin typeface="Verdana" pitchFamily="34" charset="0"/>
                </a:rPr>
                <a:t> Theorems</a:t>
              </a:r>
            </a:p>
          </p:txBody>
        </p:sp>
        <p:sp>
          <p:nvSpPr>
            <p:cNvPr id="6152" name="Line 13"/>
            <p:cNvSpPr>
              <a:spLocks noChangeShapeType="1"/>
            </p:cNvSpPr>
            <p:nvPr/>
          </p:nvSpPr>
          <p:spPr bwMode="auto">
            <a:xfrm>
              <a:off x="3703" y="2880"/>
              <a:ext cx="480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 type="stealth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600200"/>
            <a:ext cx="3424238" cy="150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04800" y="1600200"/>
            <a:ext cx="5029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a justification for each step, given that 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 b="1">
                <a:latin typeface="Verdana" pitchFamily="34" charset="0"/>
              </a:rPr>
              <a:t> and 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 b="1">
                <a:latin typeface="Verdana" pitchFamily="34" charset="0"/>
              </a:rPr>
              <a:t>are supplementary and m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b="1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 b="1">
                <a:latin typeface="Verdana" pitchFamily="34" charset="0"/>
              </a:rPr>
              <a:t> = 45°.</a:t>
            </a:r>
          </a:p>
        </p:txBody>
      </p:sp>
      <p:sp>
        <p:nvSpPr>
          <p:cNvPr id="7172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Writing Justifications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304800" y="3429000"/>
            <a:ext cx="5562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latin typeface="Verdana" pitchFamily="34" charset="0"/>
              </a:rPr>
              <a:t>1.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>
                <a:latin typeface="Verdana" pitchFamily="34" charset="0"/>
              </a:rPr>
              <a:t> and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</a:rPr>
              <a:t>are supplementary.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2400">
                <a:latin typeface="Verdana" pitchFamily="34" charset="0"/>
              </a:rPr>
              <a:t>	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>
                <a:latin typeface="Verdana" pitchFamily="34" charset="0"/>
              </a:rPr>
              <a:t> = 45° 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5943600" y="3505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Given information</a:t>
            </a:r>
          </a:p>
        </p:txBody>
      </p:sp>
      <p:sp>
        <p:nvSpPr>
          <p:cNvPr id="15387" name="Text Box 27"/>
          <p:cNvSpPr txBox="1">
            <a:spLocks noChangeArrowheads="1"/>
          </p:cNvSpPr>
          <p:nvPr/>
        </p:nvSpPr>
        <p:spPr bwMode="auto">
          <a:xfrm>
            <a:off x="304800" y="436245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latin typeface="Verdana" pitchFamily="34" charset="0"/>
              </a:rPr>
              <a:t>2.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>
                <a:latin typeface="Verdana" pitchFamily="34" charset="0"/>
              </a:rPr>
              <a:t>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</a:rPr>
              <a:t>= 180° </a:t>
            </a:r>
          </a:p>
        </p:txBody>
      </p: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5943600" y="4343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Def. of supp </a:t>
            </a:r>
            <a:r>
              <a:rPr lang="en-US" altLang="en-US" sz="2400" b="1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s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304800" y="50292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latin typeface="Verdana" pitchFamily="34" charset="0"/>
              </a:rPr>
              <a:t>3. </a:t>
            </a:r>
            <a:r>
              <a:rPr lang="en-US" altLang="en-US" sz="2400">
                <a:latin typeface="Verdana" pitchFamily="34" charset="0"/>
              </a:rPr>
              <a:t>45° + 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</a:rPr>
              <a:t>= 180° </a:t>
            </a:r>
          </a:p>
        </p:txBody>
      </p:sp>
      <p:sp>
        <p:nvSpPr>
          <p:cNvPr id="15390" name="Text Box 30"/>
          <p:cNvSpPr txBox="1">
            <a:spLocks noChangeArrowheads="1"/>
          </p:cNvSpPr>
          <p:nvPr/>
        </p:nvSpPr>
        <p:spPr bwMode="auto">
          <a:xfrm>
            <a:off x="5943600" y="501015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Subst. Prop of = </a:t>
            </a: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5938838" y="5410200"/>
            <a:ext cx="1757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solidFill>
                  <a:srgbClr val="3366FF"/>
                </a:solidFill>
                <a:latin typeface="Verdana" pitchFamily="34" charset="0"/>
              </a:rPr>
              <a:t>Steps 1, 2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304800" y="5867400"/>
            <a:ext cx="556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m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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B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>
                <a:latin typeface="Verdana" pitchFamily="34" charset="0"/>
              </a:rPr>
              <a:t>= 135° 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5943600" y="584835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Subtr. Prop of =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5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5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0" dur="500"/>
                                        <p:tgtEl>
                                          <p:spTgt spid="15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1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5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15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5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6" grpId="0"/>
      <p:bldP spid="15386" grpId="0"/>
      <p:bldP spid="15387" grpId="0"/>
      <p:bldP spid="15388" grpId="0"/>
      <p:bldP spid="15389" grpId="0"/>
      <p:bldP spid="15390" grpId="0"/>
      <p:bldP spid="15391" grpId="0"/>
      <p:bldP spid="15392" grpId="0"/>
      <p:bldP spid="153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35"/>
          <p:cNvGrpSpPr>
            <a:grpSpLocks/>
          </p:cNvGrpSpPr>
          <p:nvPr/>
        </p:nvGrpSpPr>
        <p:grpSpPr bwMode="auto">
          <a:xfrm>
            <a:off x="685800" y="2133600"/>
            <a:ext cx="7854950" cy="1668463"/>
            <a:chOff x="236" y="2256"/>
            <a:chExt cx="4948" cy="1051"/>
          </a:xfrm>
        </p:grpSpPr>
        <p:sp>
          <p:nvSpPr>
            <p:cNvPr id="8195" name="Text Box 8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When a justification is based on more than the previous step, you can note this after the reason, as in Example 1 Step 3.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8196" name="Text Box 9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9219" name="Group 46"/>
          <p:cNvGrpSpPr>
            <a:grpSpLocks/>
          </p:cNvGrpSpPr>
          <p:nvPr/>
        </p:nvGrpSpPr>
        <p:grpSpPr bwMode="auto">
          <a:xfrm>
            <a:off x="457200" y="1371600"/>
            <a:ext cx="4114800" cy="1552575"/>
            <a:chOff x="288" y="864"/>
            <a:chExt cx="2592" cy="978"/>
          </a:xfrm>
        </p:grpSpPr>
        <p:sp>
          <p:nvSpPr>
            <p:cNvPr id="9240" name="Text Box 19"/>
            <p:cNvSpPr txBox="1">
              <a:spLocks noChangeArrowheads="1"/>
            </p:cNvSpPr>
            <p:nvPr/>
          </p:nvSpPr>
          <p:spPr bwMode="auto">
            <a:xfrm>
              <a:off x="288" y="864"/>
              <a:ext cx="2592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Write a justification for each step, given that </a:t>
              </a:r>
              <a:r>
                <a:rPr lang="en-US" altLang="en-US" sz="2400" b="1" i="1">
                  <a:latin typeface="Verdana" pitchFamily="34" charset="0"/>
                </a:rPr>
                <a:t>B</a:t>
              </a:r>
              <a:r>
                <a:rPr lang="en-US" altLang="en-US" sz="2400" b="1">
                  <a:latin typeface="Verdana" pitchFamily="34" charset="0"/>
                </a:rPr>
                <a:t> is the midpoint of </a:t>
              </a:r>
              <a:r>
                <a:rPr lang="en-US" altLang="en-US" sz="2400" b="1" i="1">
                  <a:latin typeface="Verdana" pitchFamily="34" charset="0"/>
                </a:rPr>
                <a:t>AC</a:t>
              </a:r>
              <a:r>
                <a:rPr lang="en-US" altLang="en-US" sz="2400" b="1">
                  <a:latin typeface="Verdana" pitchFamily="34" charset="0"/>
                </a:rPr>
                <a:t> and </a:t>
              </a:r>
              <a:r>
                <a:rPr lang="en-US" altLang="en-US" sz="2400" b="1" i="1">
                  <a:latin typeface="Verdana" pitchFamily="34" charset="0"/>
                </a:rPr>
                <a:t>AB</a:t>
              </a:r>
              <a:r>
                <a:rPr lang="en-US" altLang="en-US" sz="2400" b="1">
                  <a:latin typeface="Verdana" pitchFamily="34" charset="0"/>
                </a:rPr>
                <a:t> </a:t>
              </a:r>
              <a:r>
                <a:rPr lang="en-US" altLang="en-US" sz="2400" b="1">
                  <a:latin typeface="Verdana" pitchFamily="34" charset="0"/>
                  <a:sym typeface="Symbol" pitchFamily="18" charset="2"/>
                </a:rPr>
                <a:t></a:t>
              </a:r>
              <a:r>
                <a:rPr lang="en-US" altLang="en-US" sz="2400" b="1">
                  <a:latin typeface="Verdana" pitchFamily="34" charset="0"/>
                </a:rPr>
                <a:t> </a:t>
              </a:r>
              <a:r>
                <a:rPr lang="en-US" altLang="en-US" sz="2400" b="1" i="1">
                  <a:latin typeface="Verdana" pitchFamily="34" charset="0"/>
                </a:rPr>
                <a:t>EF</a:t>
              </a:r>
              <a:r>
                <a:rPr lang="en-US" altLang="en-US" sz="2400" b="1">
                  <a:latin typeface="Verdana" pitchFamily="34" charset="0"/>
                </a:rPr>
                <a:t>.</a:t>
              </a:r>
              <a:endParaRPr lang="en-US" altLang="en-US" sz="2400">
                <a:latin typeface="Times" pitchFamily="18" charset="0"/>
              </a:endParaRPr>
            </a:p>
          </p:txBody>
        </p:sp>
        <p:sp>
          <p:nvSpPr>
            <p:cNvPr id="9241" name="Line 42"/>
            <p:cNvSpPr>
              <a:spLocks noChangeShapeType="1"/>
            </p:cNvSpPr>
            <p:nvPr/>
          </p:nvSpPr>
          <p:spPr bwMode="auto">
            <a:xfrm>
              <a:off x="645" y="159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Line 43"/>
            <p:cNvSpPr>
              <a:spLocks noChangeShapeType="1"/>
            </p:cNvSpPr>
            <p:nvPr/>
          </p:nvSpPr>
          <p:spPr bwMode="auto">
            <a:xfrm>
              <a:off x="1454" y="1591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3" name="Line 45"/>
            <p:cNvSpPr>
              <a:spLocks noChangeShapeType="1"/>
            </p:cNvSpPr>
            <p:nvPr/>
          </p:nvSpPr>
          <p:spPr bwMode="auto">
            <a:xfrm>
              <a:off x="1968" y="1591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0" name="Group 50"/>
          <p:cNvGrpSpPr>
            <a:grpSpLocks/>
          </p:cNvGrpSpPr>
          <p:nvPr/>
        </p:nvGrpSpPr>
        <p:grpSpPr bwMode="auto">
          <a:xfrm>
            <a:off x="304800" y="3200400"/>
            <a:ext cx="5562600" cy="457200"/>
            <a:chOff x="192" y="2016"/>
            <a:chExt cx="3504" cy="288"/>
          </a:xfrm>
        </p:grpSpPr>
        <p:sp>
          <p:nvSpPr>
            <p:cNvPr id="9238" name="Line 44"/>
            <p:cNvSpPr>
              <a:spLocks noChangeShapeType="1"/>
            </p:cNvSpPr>
            <p:nvPr/>
          </p:nvSpPr>
          <p:spPr bwMode="auto">
            <a:xfrm>
              <a:off x="2503" y="2064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9" name="Text Box 47"/>
            <p:cNvSpPr txBox="1">
              <a:spLocks noChangeArrowheads="1"/>
            </p:cNvSpPr>
            <p:nvPr/>
          </p:nvSpPr>
          <p:spPr bwMode="auto">
            <a:xfrm>
              <a:off x="192" y="2016"/>
              <a:ext cx="35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400" b="1">
                  <a:latin typeface="Verdana" pitchFamily="34" charset="0"/>
                </a:rPr>
                <a:t>1. </a:t>
              </a:r>
              <a:r>
                <a:rPr lang="en-US" altLang="en-US" sz="2400" i="1">
                  <a:latin typeface="Verdana" pitchFamily="34" charset="0"/>
                  <a:sym typeface="Symbol" pitchFamily="18" charset="2"/>
                </a:rPr>
                <a:t>B</a:t>
              </a:r>
              <a:r>
                <a:rPr lang="en-US" altLang="en-US" sz="2400">
                  <a:latin typeface="Verdana" pitchFamily="34" charset="0"/>
                  <a:sym typeface="Symbol" pitchFamily="18" charset="2"/>
                </a:rPr>
                <a:t> </a:t>
              </a:r>
              <a:r>
                <a:rPr lang="en-US" altLang="en-US" sz="2400">
                  <a:latin typeface="Verdana" pitchFamily="34" charset="0"/>
                </a:rPr>
                <a:t>is the midpoint of </a:t>
              </a:r>
              <a:r>
                <a:rPr lang="en-US" altLang="en-US" sz="2400" i="1">
                  <a:latin typeface="Verdana" pitchFamily="34" charset="0"/>
                </a:rPr>
                <a:t>AC</a:t>
              </a:r>
              <a:r>
                <a:rPr lang="en-US" altLang="en-US" sz="2400">
                  <a:latin typeface="Verdana" pitchFamily="34" charset="0"/>
                </a:rPr>
                <a:t>. </a:t>
              </a:r>
            </a:p>
          </p:txBody>
        </p:sp>
      </p:grp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4876800" y="3200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Given information</a:t>
            </a:r>
          </a:p>
        </p:txBody>
      </p:sp>
      <p:grpSp>
        <p:nvGrpSpPr>
          <p:cNvPr id="9222" name="Group 56"/>
          <p:cNvGrpSpPr>
            <a:grpSpLocks/>
          </p:cNvGrpSpPr>
          <p:nvPr/>
        </p:nvGrpSpPr>
        <p:grpSpPr bwMode="auto">
          <a:xfrm>
            <a:off x="304800" y="3810000"/>
            <a:ext cx="5562600" cy="457200"/>
            <a:chOff x="192" y="2400"/>
            <a:chExt cx="3504" cy="288"/>
          </a:xfrm>
        </p:grpSpPr>
        <p:sp>
          <p:nvSpPr>
            <p:cNvPr id="9235" name="Line 52"/>
            <p:cNvSpPr>
              <a:spLocks noChangeShapeType="1"/>
            </p:cNvSpPr>
            <p:nvPr/>
          </p:nvSpPr>
          <p:spPr bwMode="auto">
            <a:xfrm>
              <a:off x="51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Text Box 53"/>
            <p:cNvSpPr txBox="1">
              <a:spLocks noChangeArrowheads="1"/>
            </p:cNvSpPr>
            <p:nvPr/>
          </p:nvSpPr>
          <p:spPr bwMode="auto">
            <a:xfrm>
              <a:off x="192" y="2400"/>
              <a:ext cx="35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400" b="1">
                  <a:latin typeface="Verdana" pitchFamily="34" charset="0"/>
                </a:rPr>
                <a:t>2. </a:t>
              </a:r>
              <a:r>
                <a:rPr lang="en-US" altLang="en-US" sz="2400" i="1">
                  <a:latin typeface="Verdana" pitchFamily="34" charset="0"/>
                </a:rPr>
                <a:t>AB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i="1">
                  <a:latin typeface="Verdana" pitchFamily="34" charset="0"/>
                  <a:sym typeface="Symbol" pitchFamily="18" charset="2"/>
                </a:rPr>
                <a:t>BC</a:t>
              </a:r>
              <a:r>
                <a:rPr lang="en-US" altLang="en-US" sz="2400">
                  <a:latin typeface="Verdana" pitchFamily="34" charset="0"/>
                </a:rPr>
                <a:t> </a:t>
              </a:r>
            </a:p>
          </p:txBody>
        </p:sp>
        <p:sp>
          <p:nvSpPr>
            <p:cNvPr id="9237" name="Line 55"/>
            <p:cNvSpPr>
              <a:spLocks noChangeShapeType="1"/>
            </p:cNvSpPr>
            <p:nvPr/>
          </p:nvSpPr>
          <p:spPr bwMode="auto">
            <a:xfrm>
              <a:off x="99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3" name="Group 57"/>
          <p:cNvGrpSpPr>
            <a:grpSpLocks/>
          </p:cNvGrpSpPr>
          <p:nvPr/>
        </p:nvGrpSpPr>
        <p:grpSpPr bwMode="auto">
          <a:xfrm>
            <a:off x="304800" y="4419600"/>
            <a:ext cx="5562600" cy="457200"/>
            <a:chOff x="192" y="2400"/>
            <a:chExt cx="3504" cy="288"/>
          </a:xfrm>
        </p:grpSpPr>
        <p:sp>
          <p:nvSpPr>
            <p:cNvPr id="9232" name="Line 58"/>
            <p:cNvSpPr>
              <a:spLocks noChangeShapeType="1"/>
            </p:cNvSpPr>
            <p:nvPr/>
          </p:nvSpPr>
          <p:spPr bwMode="auto">
            <a:xfrm>
              <a:off x="51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Text Box 59"/>
            <p:cNvSpPr txBox="1">
              <a:spLocks noChangeArrowheads="1"/>
            </p:cNvSpPr>
            <p:nvPr/>
          </p:nvSpPr>
          <p:spPr bwMode="auto">
            <a:xfrm>
              <a:off x="192" y="2400"/>
              <a:ext cx="35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400" b="1">
                  <a:latin typeface="Verdana" pitchFamily="34" charset="0"/>
                </a:rPr>
                <a:t>3. </a:t>
              </a:r>
              <a:r>
                <a:rPr lang="en-US" altLang="en-US" sz="2400" i="1">
                  <a:latin typeface="Verdana" pitchFamily="34" charset="0"/>
                </a:rPr>
                <a:t>AB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i="1">
                  <a:latin typeface="Verdana" pitchFamily="34" charset="0"/>
                  <a:sym typeface="Symbol" pitchFamily="18" charset="2"/>
                </a:rPr>
                <a:t>EF</a:t>
              </a:r>
              <a:r>
                <a:rPr lang="en-US" altLang="en-US" sz="2400">
                  <a:latin typeface="Verdana" pitchFamily="34" charset="0"/>
                </a:rPr>
                <a:t> </a:t>
              </a:r>
            </a:p>
          </p:txBody>
        </p:sp>
        <p:sp>
          <p:nvSpPr>
            <p:cNvPr id="9234" name="Line 60"/>
            <p:cNvSpPr>
              <a:spLocks noChangeShapeType="1"/>
            </p:cNvSpPr>
            <p:nvPr/>
          </p:nvSpPr>
          <p:spPr bwMode="auto">
            <a:xfrm>
              <a:off x="99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224" name="Group 61"/>
          <p:cNvGrpSpPr>
            <a:grpSpLocks/>
          </p:cNvGrpSpPr>
          <p:nvPr/>
        </p:nvGrpSpPr>
        <p:grpSpPr bwMode="auto">
          <a:xfrm>
            <a:off x="304800" y="5029200"/>
            <a:ext cx="5562600" cy="457200"/>
            <a:chOff x="192" y="2400"/>
            <a:chExt cx="3504" cy="288"/>
          </a:xfrm>
        </p:grpSpPr>
        <p:sp>
          <p:nvSpPr>
            <p:cNvPr id="9229" name="Line 62"/>
            <p:cNvSpPr>
              <a:spLocks noChangeShapeType="1"/>
            </p:cNvSpPr>
            <p:nvPr/>
          </p:nvSpPr>
          <p:spPr bwMode="auto">
            <a:xfrm>
              <a:off x="51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Text Box 63"/>
            <p:cNvSpPr txBox="1">
              <a:spLocks noChangeArrowheads="1"/>
            </p:cNvSpPr>
            <p:nvPr/>
          </p:nvSpPr>
          <p:spPr bwMode="auto">
            <a:xfrm>
              <a:off x="192" y="2400"/>
              <a:ext cx="35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457200" algn="l"/>
                </a:tabLs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en-US" sz="2400" b="1">
                  <a:latin typeface="Verdana" pitchFamily="34" charset="0"/>
                </a:rPr>
                <a:t>4. </a:t>
              </a:r>
              <a:r>
                <a:rPr lang="en-US" altLang="en-US" sz="2400" i="1">
                  <a:latin typeface="Verdana" pitchFamily="34" charset="0"/>
                </a:rPr>
                <a:t>BC</a:t>
              </a:r>
              <a:r>
                <a:rPr lang="en-US" altLang="en-US" sz="2400">
                  <a:latin typeface="Verdana" pitchFamily="34" charset="0"/>
                </a:rPr>
                <a:t> </a:t>
              </a:r>
              <a:r>
                <a:rPr lang="en-US" altLang="en-US" sz="2400">
                  <a:latin typeface="Verdana" pitchFamily="34" charset="0"/>
                  <a:sym typeface="Symbol" pitchFamily="18" charset="2"/>
                </a:rPr>
                <a:t> </a:t>
              </a:r>
              <a:r>
                <a:rPr lang="en-US" altLang="en-US" sz="2400" i="1">
                  <a:latin typeface="Verdana" pitchFamily="34" charset="0"/>
                  <a:sym typeface="Symbol" pitchFamily="18" charset="2"/>
                </a:rPr>
                <a:t>EF</a:t>
              </a:r>
              <a:r>
                <a:rPr lang="en-US" altLang="en-US" sz="2400">
                  <a:latin typeface="Verdana" pitchFamily="34" charset="0"/>
                </a:rPr>
                <a:t> </a:t>
              </a:r>
            </a:p>
          </p:txBody>
        </p:sp>
        <p:sp>
          <p:nvSpPr>
            <p:cNvPr id="9231" name="Line 64"/>
            <p:cNvSpPr>
              <a:spLocks noChangeShapeType="1"/>
            </p:cNvSpPr>
            <p:nvPr/>
          </p:nvSpPr>
          <p:spPr bwMode="auto">
            <a:xfrm>
              <a:off x="994" y="2448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49" name="Text Box 65"/>
          <p:cNvSpPr txBox="1">
            <a:spLocks noChangeArrowheads="1"/>
          </p:cNvSpPr>
          <p:nvPr/>
        </p:nvSpPr>
        <p:spPr bwMode="auto">
          <a:xfrm>
            <a:off x="4876800" y="3810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Def. of mdpt.</a:t>
            </a:r>
          </a:p>
        </p:txBody>
      </p:sp>
      <p:sp>
        <p:nvSpPr>
          <p:cNvPr id="16450" name="Text Box 66"/>
          <p:cNvSpPr txBox="1">
            <a:spLocks noChangeArrowheads="1"/>
          </p:cNvSpPr>
          <p:nvPr/>
        </p:nvSpPr>
        <p:spPr bwMode="auto">
          <a:xfrm>
            <a:off x="4876800" y="4343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Given information</a:t>
            </a:r>
          </a:p>
        </p:txBody>
      </p:sp>
      <p:sp>
        <p:nvSpPr>
          <p:cNvPr id="16451" name="Text Box 67"/>
          <p:cNvSpPr txBox="1">
            <a:spLocks noChangeArrowheads="1"/>
          </p:cNvSpPr>
          <p:nvPr/>
        </p:nvSpPr>
        <p:spPr bwMode="auto">
          <a:xfrm>
            <a:off x="4876800" y="5029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Trans. Prop.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</a:t>
            </a:r>
          </a:p>
        </p:txBody>
      </p:sp>
      <p:pic>
        <p:nvPicPr>
          <p:cNvPr id="9228" name="Picture 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524000"/>
            <a:ext cx="2838450" cy="149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32" grpId="0"/>
      <p:bldP spid="16449" grpId="0"/>
      <p:bldP spid="16450" grpId="0"/>
      <p:bldP spid="164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" y="2590800"/>
            <a:ext cx="769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 </a:t>
            </a:r>
            <a:r>
              <a:rPr lang="en-US" altLang="en-US" sz="2400" b="1" u="sng">
                <a:latin typeface="Verdana" pitchFamily="34" charset="0"/>
              </a:rPr>
              <a:t>theorem</a:t>
            </a:r>
            <a:r>
              <a:rPr lang="en-US" altLang="en-US" sz="2400">
                <a:latin typeface="Verdana" pitchFamily="34" charset="0"/>
              </a:rPr>
              <a:t> is any statement that you can prove. Once you have proven a theorem, you can use it as a reason in later proofs.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1035</Words>
  <Application>Microsoft Office PowerPoint</Application>
  <PresentationFormat>On-screen Show (4:3)</PresentationFormat>
  <Paragraphs>178</Paragraphs>
  <Slides>23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Verdana</vt:lpstr>
      <vt:lpstr>Arial Black</vt:lpstr>
      <vt:lpstr>Symbol</vt:lpstr>
      <vt:lpstr>Arial MT Bl</vt:lpstr>
      <vt:lpstr>Times</vt:lpstr>
      <vt:lpstr>Times New Roman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142</cp:revision>
  <dcterms:created xsi:type="dcterms:W3CDTF">2002-10-14T18:20:28Z</dcterms:created>
  <dcterms:modified xsi:type="dcterms:W3CDTF">2014-01-16T12:20:25Z</dcterms:modified>
</cp:coreProperties>
</file>