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7" r:id="rId2"/>
    <p:sldId id="260" r:id="rId3"/>
    <p:sldId id="262" r:id="rId4"/>
    <p:sldId id="269" r:id="rId5"/>
    <p:sldId id="274" r:id="rId6"/>
    <p:sldId id="295" r:id="rId7"/>
    <p:sldId id="266" r:id="rId8"/>
    <p:sldId id="275" r:id="rId9"/>
    <p:sldId id="267" r:id="rId10"/>
    <p:sldId id="276" r:id="rId11"/>
    <p:sldId id="278" r:id="rId12"/>
    <p:sldId id="279" r:id="rId13"/>
    <p:sldId id="281" r:id="rId14"/>
    <p:sldId id="282" r:id="rId15"/>
    <p:sldId id="280" r:id="rId16"/>
    <p:sldId id="296" r:id="rId17"/>
    <p:sldId id="283" r:id="rId18"/>
    <p:sldId id="291" r:id="rId19"/>
    <p:sldId id="292" r:id="rId20"/>
    <p:sldId id="286" r:id="rId21"/>
    <p:sldId id="287" r:id="rId22"/>
    <p:sldId id="293" r:id="rId23"/>
    <p:sldId id="288" r:id="rId24"/>
    <p:sldId id="294" r:id="rId25"/>
    <p:sldId id="268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9" autoAdjust="0"/>
    <p:restoredTop sz="93412" autoAdjust="0"/>
  </p:normalViewPr>
  <p:slideViewPr>
    <p:cSldViewPr>
      <p:cViewPr>
        <p:scale>
          <a:sx n="109" d="100"/>
          <a:sy n="109" d="100"/>
        </p:scale>
        <p:origin x="-198" y="252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DBF958E-3B50-4C17-986C-B22EFEC70F0F}" type="datetimeFigureOut">
              <a:rPr lang="en-US"/>
              <a:pPr>
                <a:defRPr/>
              </a:pPr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C10303C-567D-4DE7-889E-5448CE640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08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fld id="{7DC6B991-0CF6-4343-850C-FC1F4B8D0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16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7E8D84A-2D8D-4BCE-A490-252FD97598F4}" type="slidenum">
              <a:rPr lang="en-US" altLang="en-US" sz="1200" b="0">
                <a:latin typeface="Arial" pitchFamily="34" charset="0"/>
              </a:rPr>
              <a:pPr eaLnBrk="1" hangingPunct="1"/>
              <a:t>21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11C18A0-3E1E-4172-AE4D-F040302D184D}" type="slidenum">
              <a:rPr lang="en-US" altLang="en-US" sz="1200" b="0">
                <a:latin typeface="Arial" pitchFamily="34" charset="0"/>
              </a:rPr>
              <a:pPr eaLnBrk="1" hangingPunct="1"/>
              <a:t>22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DF35961-6102-4DC0-920E-108336678F56}" type="slidenum">
              <a:rPr lang="en-US" altLang="en-US" sz="1200" b="0">
                <a:latin typeface="Arial" pitchFamily="34" charset="0"/>
              </a:rPr>
              <a:pPr eaLnBrk="1" hangingPunct="1"/>
              <a:t>25</a:t>
            </a:fld>
            <a:endParaRPr lang="en-US" altLang="en-US" sz="1200" b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30EB7-0E66-4451-B8F7-363DAF4CB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4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49594-617A-4777-B3DC-BA351E35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6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E96A4-4BAF-42D5-8455-537328697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7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0F091-317D-4B1A-B6D4-A31E7713B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1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2D0D3-4129-4ADE-A3DE-9B55A250C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97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316EA-CF6E-4743-8941-D01412BD7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1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2E65E-4095-4583-A8D5-64825EEF3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5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82A56-CE22-4D60-BECC-593326D29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3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606AA-EC4F-4187-8F47-35C301C53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2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F3D66-81C6-4E86-B264-736E6E962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90DB1-7D82-428B-A3F8-F38A6D111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6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>
                <a:latin typeface="+mn-lt"/>
              </a:defRPr>
            </a:lvl1pPr>
          </a:lstStyle>
          <a:p>
            <a:pPr>
              <a:defRPr/>
            </a:pPr>
            <a:fld id="{235F9823-17BE-47D3-A36B-8089D4004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2746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Flowchart and Paragraph Proofs</a:t>
            </a:r>
            <a:endParaRPr lang="en-US" altLang="en-US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26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Flowchart and Paragraph Proofs</a:t>
            </a:r>
            <a:endParaRPr lang="en-US" altLang="en-US" b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27425" y="2351088"/>
            <a:ext cx="18557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762000" y="25908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1.</a:t>
            </a:r>
            <a:r>
              <a:rPr lang="en-US" altLang="en-US" b="0"/>
              <a:t> </a:t>
            </a:r>
            <a:r>
              <a:rPr lang="en-US" altLang="en-US" b="0" i="1"/>
              <a:t>RS</a:t>
            </a:r>
            <a:r>
              <a:rPr lang="en-US" altLang="en-US" b="0"/>
              <a:t> = </a:t>
            </a:r>
            <a:r>
              <a:rPr lang="en-US" altLang="en-US" b="0" i="1"/>
              <a:t>UV</a:t>
            </a:r>
            <a:r>
              <a:rPr lang="en-US" altLang="en-US" b="0"/>
              <a:t>, </a:t>
            </a:r>
            <a:r>
              <a:rPr lang="en-US" altLang="en-US" b="0" i="1"/>
              <a:t>ST</a:t>
            </a:r>
            <a:r>
              <a:rPr lang="en-US" altLang="en-US" b="0"/>
              <a:t> = </a:t>
            </a:r>
            <a:r>
              <a:rPr lang="en-US" altLang="en-US" b="0" i="1"/>
              <a:t>TU</a:t>
            </a:r>
            <a:endParaRPr lang="en-US" altLang="en-US" b="0" i="1">
              <a:latin typeface="Arial" pitchFamily="34" charset="0"/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762000" y="320040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2.</a:t>
            </a:r>
            <a:r>
              <a:rPr lang="en-US" altLang="en-US" b="0"/>
              <a:t> </a:t>
            </a:r>
            <a:r>
              <a:rPr lang="en-US" altLang="en-US" b="0" i="1"/>
              <a:t>RS </a:t>
            </a:r>
            <a:r>
              <a:rPr lang="en-US" altLang="en-US" b="0"/>
              <a:t>+ </a:t>
            </a:r>
            <a:r>
              <a:rPr lang="en-US" altLang="en-US" b="0" i="1"/>
              <a:t>ST</a:t>
            </a:r>
            <a:r>
              <a:rPr lang="en-US" altLang="en-US" b="0"/>
              <a:t> = </a:t>
            </a:r>
            <a:r>
              <a:rPr lang="en-US" altLang="en-US" b="0" i="1"/>
              <a:t>TU</a:t>
            </a:r>
            <a:r>
              <a:rPr lang="en-US" altLang="en-US" b="0"/>
              <a:t> + </a:t>
            </a:r>
            <a:r>
              <a:rPr lang="en-US" altLang="en-US" b="0" i="1"/>
              <a:t>UV</a:t>
            </a:r>
            <a:r>
              <a:rPr lang="en-US" altLang="en-US" b="0"/>
              <a:t>  </a:t>
            </a:r>
            <a:endParaRPr lang="en-US" altLang="en-US" b="0">
              <a:latin typeface="Arial" pitchFamily="34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762000" y="3749675"/>
            <a:ext cx="365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3.</a:t>
            </a:r>
            <a:r>
              <a:rPr lang="en-US" altLang="en-US" b="0"/>
              <a:t> </a:t>
            </a:r>
            <a:r>
              <a:rPr lang="en-US" altLang="en-US" b="0" i="1"/>
              <a:t>RS</a:t>
            </a:r>
            <a:r>
              <a:rPr lang="en-US" altLang="en-US" b="0"/>
              <a:t> + </a:t>
            </a:r>
            <a:r>
              <a:rPr lang="en-US" altLang="en-US" b="0" i="1"/>
              <a:t>ST</a:t>
            </a:r>
            <a:r>
              <a:rPr lang="en-US" altLang="en-US" b="0"/>
              <a:t> = </a:t>
            </a:r>
            <a:r>
              <a:rPr lang="en-US" altLang="en-US" b="0" i="1"/>
              <a:t>RT</a:t>
            </a:r>
            <a:r>
              <a:rPr lang="en-US" altLang="en-US" b="0"/>
              <a:t>, </a:t>
            </a:r>
          </a:p>
          <a:p>
            <a:r>
              <a:rPr lang="en-US" altLang="en-US" b="0"/>
              <a:t>	</a:t>
            </a:r>
            <a:r>
              <a:rPr lang="en-US" altLang="en-US" b="0" i="1"/>
              <a:t>TU</a:t>
            </a:r>
            <a:r>
              <a:rPr lang="en-US" altLang="en-US" b="0"/>
              <a:t> + </a:t>
            </a:r>
            <a:r>
              <a:rPr lang="en-US" altLang="en-US" b="0" i="1"/>
              <a:t>UV</a:t>
            </a:r>
            <a:r>
              <a:rPr lang="en-US" altLang="en-US" b="0"/>
              <a:t> = </a:t>
            </a:r>
            <a:r>
              <a:rPr lang="en-US" altLang="en-US" b="0" i="1"/>
              <a:t>TV</a:t>
            </a:r>
            <a:endParaRPr lang="en-US" altLang="en-US" b="0" i="1">
              <a:latin typeface="Arial" pitchFamily="34" charset="0"/>
            </a:endParaRP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762000" y="44958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4.</a:t>
            </a:r>
            <a:r>
              <a:rPr lang="en-US" altLang="en-US" b="0"/>
              <a:t> </a:t>
            </a:r>
            <a:r>
              <a:rPr lang="en-US" altLang="en-US" b="0" i="1"/>
              <a:t>RT</a:t>
            </a:r>
            <a:r>
              <a:rPr lang="en-US" altLang="en-US" b="0"/>
              <a:t> = </a:t>
            </a:r>
            <a:r>
              <a:rPr lang="en-US" altLang="en-US" b="0" i="1"/>
              <a:t>TV</a:t>
            </a:r>
            <a:endParaRPr lang="en-US" altLang="en-US" b="0" i="1">
              <a:latin typeface="Arial" pitchFamily="34" charset="0"/>
            </a:endParaRPr>
          </a:p>
        </p:txBody>
      </p:sp>
      <p:grpSp>
        <p:nvGrpSpPr>
          <p:cNvPr id="31776" name="Group 32"/>
          <p:cNvGrpSpPr>
            <a:grpSpLocks/>
          </p:cNvGrpSpPr>
          <p:nvPr/>
        </p:nvGrpSpPr>
        <p:grpSpPr bwMode="auto">
          <a:xfrm>
            <a:off x="762000" y="5029200"/>
            <a:ext cx="2819400" cy="457200"/>
            <a:chOff x="528" y="3120"/>
            <a:chExt cx="1776" cy="288"/>
          </a:xfrm>
        </p:grpSpPr>
        <p:sp>
          <p:nvSpPr>
            <p:cNvPr id="11288" name="Text Box 15"/>
            <p:cNvSpPr txBox="1">
              <a:spLocks noChangeArrowheads="1"/>
            </p:cNvSpPr>
            <p:nvPr/>
          </p:nvSpPr>
          <p:spPr bwMode="auto">
            <a:xfrm>
              <a:off x="528" y="3120"/>
              <a:ext cx="17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5.</a:t>
              </a:r>
              <a:r>
                <a:rPr lang="en-US" altLang="en-US" b="0"/>
                <a:t> </a:t>
              </a:r>
              <a:r>
                <a:rPr lang="en-US" altLang="en-US" b="0" i="1"/>
                <a:t>RT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 </a:t>
              </a:r>
              <a:r>
                <a:rPr lang="en-US" altLang="en-US" b="0" i="1"/>
                <a:t>TV</a:t>
              </a:r>
              <a:endParaRPr lang="en-US" altLang="en-US" b="0" i="1">
                <a:latin typeface="Arial" pitchFamily="34" charset="0"/>
              </a:endParaRPr>
            </a:p>
          </p:txBody>
        </p:sp>
        <p:sp>
          <p:nvSpPr>
            <p:cNvPr id="11289" name="Line 19"/>
            <p:cNvSpPr>
              <a:spLocks noChangeShapeType="1"/>
            </p:cNvSpPr>
            <p:nvPr/>
          </p:nvSpPr>
          <p:spPr bwMode="auto">
            <a:xfrm>
              <a:off x="878" y="3168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20"/>
            <p:cNvSpPr>
              <a:spLocks noChangeShapeType="1"/>
            </p:cNvSpPr>
            <p:nvPr/>
          </p:nvSpPr>
          <p:spPr bwMode="auto">
            <a:xfrm>
              <a:off x="1364" y="3168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1765" name="Group 21"/>
          <p:cNvGraphicFramePr>
            <a:graphicFrameLocks noGrp="1"/>
          </p:cNvGraphicFramePr>
          <p:nvPr/>
        </p:nvGraphicFramePr>
        <p:xfrm>
          <a:off x="685800" y="2057400"/>
          <a:ext cx="7467600" cy="3597275"/>
        </p:xfrm>
        <a:graphic>
          <a:graphicData uri="http://schemas.openxmlformats.org/drawingml/2006/table">
            <a:tbl>
              <a:tblPr/>
              <a:tblGrid>
                <a:gridCol w="3733800"/>
                <a:gridCol w="3733800"/>
              </a:tblGrid>
              <a:tr h="5182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Statements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79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4495800" y="2590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>
                <a:sym typeface="Symbol" pitchFamily="18" charset="2"/>
              </a:rPr>
              <a:t>1. </a:t>
            </a:r>
            <a:r>
              <a:rPr lang="en-US" altLang="en-US" b="0">
                <a:sym typeface="Symbol" pitchFamily="18" charset="2"/>
              </a:rPr>
              <a:t>Given</a:t>
            </a:r>
          </a:p>
        </p:txBody>
      </p:sp>
      <p:sp>
        <p:nvSpPr>
          <p:cNvPr id="31778" name="Text Box 34"/>
          <p:cNvSpPr txBox="1">
            <a:spLocks noChangeArrowheads="1"/>
          </p:cNvSpPr>
          <p:nvPr/>
        </p:nvSpPr>
        <p:spPr bwMode="auto">
          <a:xfrm>
            <a:off x="4495800" y="32004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>
                <a:sym typeface="Symbol" pitchFamily="18" charset="2"/>
              </a:rPr>
              <a:t>2. </a:t>
            </a:r>
            <a:r>
              <a:rPr lang="en-US" altLang="en-US" b="0">
                <a:sym typeface="Symbol" pitchFamily="18" charset="2"/>
              </a:rPr>
              <a:t>Add. Prop. of =</a:t>
            </a:r>
          </a:p>
        </p:txBody>
      </p:sp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4495800" y="3733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>
                <a:sym typeface="Symbol" pitchFamily="18" charset="2"/>
              </a:rPr>
              <a:t>3. </a:t>
            </a:r>
            <a:r>
              <a:rPr lang="en-US" altLang="en-US" b="0">
                <a:sym typeface="Symbol" pitchFamily="18" charset="2"/>
              </a:rPr>
              <a:t>Seg. Add. Post.</a:t>
            </a:r>
          </a:p>
        </p:txBody>
      </p:sp>
      <p:sp>
        <p:nvSpPr>
          <p:cNvPr id="31780" name="Text Box 36"/>
          <p:cNvSpPr txBox="1">
            <a:spLocks noChangeArrowheads="1"/>
          </p:cNvSpPr>
          <p:nvPr/>
        </p:nvSpPr>
        <p:spPr bwMode="auto">
          <a:xfrm>
            <a:off x="4495800" y="4495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>
                <a:sym typeface="Symbol" pitchFamily="18" charset="2"/>
              </a:rPr>
              <a:t>4. </a:t>
            </a:r>
            <a:r>
              <a:rPr lang="en-US" altLang="en-US" b="0">
                <a:sym typeface="Symbol" pitchFamily="18" charset="2"/>
              </a:rPr>
              <a:t>Subst.</a:t>
            </a:r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4495800" y="5029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>
                <a:sym typeface="Symbol" pitchFamily="18" charset="2"/>
              </a:rPr>
              <a:t>5. </a:t>
            </a:r>
            <a:r>
              <a:rPr lang="en-US" altLang="en-US" b="0">
                <a:sym typeface="Symbol" pitchFamily="18" charset="2"/>
              </a:rPr>
              <a:t>Def. of  segs.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 autoUpdateAnimBg="0"/>
      <p:bldP spid="31756" grpId="0" autoUpdateAnimBg="0"/>
      <p:bldP spid="31757" grpId="0" autoUpdateAnimBg="0"/>
      <p:bldP spid="31758" grpId="0" autoUpdateAnimBg="0"/>
      <p:bldP spid="31777" grpId="0"/>
      <p:bldP spid="31778" grpId="0"/>
      <p:bldP spid="31779" grpId="0"/>
      <p:bldP spid="31780" grpId="0"/>
      <p:bldP spid="317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04800" y="3124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Prove: 2</a:t>
            </a:r>
            <a:r>
              <a:rPr lang="en-US" altLang="en-US" i="1"/>
              <a:t>AB</a:t>
            </a:r>
            <a:r>
              <a:rPr lang="en-US" altLang="en-US"/>
              <a:t> = </a:t>
            </a:r>
            <a:r>
              <a:rPr lang="en-US" altLang="en-US" i="1"/>
              <a:t>AC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two-column proof to write a flowchart proof.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2: Writing a Flowchart Proof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04800" y="2743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Given: </a:t>
            </a:r>
            <a:r>
              <a:rPr lang="en-US" altLang="en-US" i="1"/>
              <a:t>B</a:t>
            </a:r>
            <a:r>
              <a:rPr lang="en-US" altLang="en-US"/>
              <a:t> is the midpoint of </a:t>
            </a:r>
            <a:r>
              <a:rPr lang="en-US" altLang="en-US" i="1"/>
              <a:t>AC</a:t>
            </a:r>
            <a:r>
              <a:rPr lang="en-US" altLang="en-US"/>
              <a:t>.</a:t>
            </a:r>
          </a:p>
        </p:txBody>
      </p:sp>
      <p:sp>
        <p:nvSpPr>
          <p:cNvPr id="12294" name="Line 15"/>
          <p:cNvSpPr>
            <a:spLocks noChangeShapeType="1"/>
          </p:cNvSpPr>
          <p:nvPr/>
        </p:nvSpPr>
        <p:spPr bwMode="auto">
          <a:xfrm>
            <a:off x="5105400" y="2819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295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057400"/>
            <a:ext cx="218122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05200"/>
            <a:ext cx="6553200" cy="298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609600" y="1600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Flowchart proof:</a:t>
            </a:r>
          </a:p>
        </p:txBody>
      </p:sp>
      <p:pic>
        <p:nvPicPr>
          <p:cNvPr id="3585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538" y="2286000"/>
            <a:ext cx="19050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61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75000"/>
            <a:ext cx="1684338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64" name="Picture 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8" y="4214813"/>
            <a:ext cx="1912937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66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67063"/>
            <a:ext cx="1717675" cy="99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68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4173538"/>
            <a:ext cx="1595438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69" name="Picture 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938" y="5156200"/>
            <a:ext cx="1393825" cy="75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04800" y="2209800"/>
            <a:ext cx="6172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Given: </a:t>
            </a:r>
            <a:r>
              <a:rPr lang="en-US" altLang="en-US">
                <a:sym typeface="Symbol" pitchFamily="18" charset="2"/>
              </a:rPr>
              <a:t>2  4</a:t>
            </a:r>
          </a:p>
          <a:p>
            <a:pPr eaLnBrk="1" hangingPunct="1"/>
            <a:r>
              <a:rPr lang="en-US" altLang="en-US"/>
              <a:t>Prove: m</a:t>
            </a:r>
            <a:r>
              <a:rPr lang="en-US" altLang="en-US">
                <a:sym typeface="Symbol" pitchFamily="18" charset="2"/>
              </a:rPr>
              <a:t>1  m3</a:t>
            </a:r>
            <a:endParaRPr lang="en-US" altLang="en-US"/>
          </a:p>
          <a:p>
            <a:pPr eaLnBrk="1" hangingPunct="1"/>
            <a:r>
              <a:rPr lang="en-US" altLang="en-US"/>
              <a:t>Two-column Proof:</a:t>
            </a:r>
          </a:p>
        </p:txBody>
      </p:sp>
      <p:sp>
        <p:nvSpPr>
          <p:cNvPr id="14340" name="Text Box 16"/>
          <p:cNvSpPr txBox="1">
            <a:spLocks noChangeArrowheads="1"/>
          </p:cNvSpPr>
          <p:nvPr/>
        </p:nvSpPr>
        <p:spPr bwMode="auto">
          <a:xfrm>
            <a:off x="304800" y="1371600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two-column proof to write a flowchart proof.</a:t>
            </a:r>
            <a:endParaRPr lang="en-US" altLang="en-US" b="0">
              <a:latin typeface="Times" pitchFamily="18" charset="0"/>
            </a:endParaRPr>
          </a:p>
        </p:txBody>
      </p:sp>
      <p:pic>
        <p:nvPicPr>
          <p:cNvPr id="14341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5638800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25908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8921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3908425"/>
            <a:ext cx="16573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953000"/>
            <a:ext cx="14128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4838700"/>
            <a:ext cx="14890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75" y="5784850"/>
            <a:ext cx="130651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5638800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8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133600"/>
            <a:ext cx="25908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762000" y="1600200"/>
            <a:ext cx="7543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A </a:t>
            </a:r>
            <a:r>
              <a:rPr lang="en-US" altLang="en-US" u="sng"/>
              <a:t>paragraph proof</a:t>
            </a:r>
            <a:r>
              <a:rPr lang="en-US" altLang="en-US" b="0"/>
              <a:t> is a style of proof that presents the steps of the proof and their matching reasons as sentences in a paragraph. Although this style of proof is less formal than a two-column proof, you still must include every step.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7724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04800" y="16922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paragraph proof to write a two-column proof.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3: Reading a Paragraph Proof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6172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en-US" altLang="en-US"/>
              <a:t>Given: </a:t>
            </a:r>
            <a:r>
              <a:rPr lang="en-US" altLang="en-US" sz="2000" b="0">
                <a:sym typeface="Symbol" pitchFamily="18" charset="2"/>
              </a:rPr>
              <a:t>m1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2</a:t>
            </a:r>
            <a:r>
              <a:rPr lang="en-US" altLang="en-US" sz="2000" b="0"/>
              <a:t> = m</a:t>
            </a:r>
            <a:r>
              <a:rPr lang="en-US" altLang="en-US" sz="2000" b="0">
                <a:sym typeface="Symbol" pitchFamily="18" charset="2"/>
              </a:rPr>
              <a:t>4</a:t>
            </a:r>
            <a:r>
              <a:rPr lang="en-US" altLang="en-US"/>
              <a:t>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/>
              <a:t>Prove: </a:t>
            </a:r>
            <a:r>
              <a:rPr lang="en-US" altLang="en-US" sz="2000" b="0">
                <a:sym typeface="Symbol" pitchFamily="18" charset="2"/>
              </a:rPr>
              <a:t>m3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1</a:t>
            </a:r>
            <a:r>
              <a:rPr lang="en-US" altLang="en-US" sz="2000" b="0"/>
              <a:t> + m</a:t>
            </a:r>
            <a:r>
              <a:rPr lang="en-US" altLang="en-US" sz="2000" b="0">
                <a:sym typeface="Symbol" pitchFamily="18" charset="2"/>
              </a:rPr>
              <a:t>2 = 180°</a:t>
            </a:r>
            <a:r>
              <a:rPr lang="en-US" altLang="en-US"/>
              <a:t> </a:t>
            </a:r>
          </a:p>
        </p:txBody>
      </p:sp>
      <p:sp>
        <p:nvSpPr>
          <p:cNvPr id="18437" name="Text Box 18"/>
          <p:cNvSpPr txBox="1">
            <a:spLocks noChangeArrowheads="1"/>
          </p:cNvSpPr>
          <p:nvPr/>
        </p:nvSpPr>
        <p:spPr bwMode="auto">
          <a:xfrm>
            <a:off x="304800" y="3505200"/>
            <a:ext cx="7391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1963" indent="-461963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Paragraph Proof:</a:t>
            </a:r>
            <a:r>
              <a:rPr lang="en-US" altLang="en-US" b="0"/>
              <a:t> It is given that</a:t>
            </a:r>
          </a:p>
          <a:p>
            <a:pPr eaLnBrk="1" hangingPunct="1"/>
            <a:r>
              <a:rPr lang="en-US" altLang="en-US" b="0">
                <a:sym typeface="Symbol" pitchFamily="18" charset="2"/>
              </a:rPr>
              <a:t>	m1 </a:t>
            </a:r>
            <a:r>
              <a:rPr lang="en-US" altLang="en-US" b="0"/>
              <a:t>+ m</a:t>
            </a:r>
            <a:r>
              <a:rPr lang="en-US" altLang="en-US" b="0">
                <a:sym typeface="Symbol" pitchFamily="18" charset="2"/>
              </a:rPr>
              <a:t>2</a:t>
            </a:r>
            <a:r>
              <a:rPr lang="en-US" altLang="en-US" b="0"/>
              <a:t> = m</a:t>
            </a:r>
            <a:r>
              <a:rPr lang="en-US" altLang="en-US" b="0">
                <a:sym typeface="Symbol" pitchFamily="18" charset="2"/>
              </a:rPr>
              <a:t>4. 3</a:t>
            </a:r>
            <a:r>
              <a:rPr lang="en-US" altLang="en-US" b="0"/>
              <a:t> and </a:t>
            </a:r>
            <a:r>
              <a:rPr lang="en-US" altLang="en-US" b="0">
                <a:sym typeface="Symbol" pitchFamily="18" charset="2"/>
              </a:rPr>
              <a:t>4</a:t>
            </a:r>
            <a:r>
              <a:rPr lang="en-US" altLang="en-US" b="0"/>
              <a:t> are</a:t>
            </a:r>
          </a:p>
          <a:p>
            <a:pPr eaLnBrk="1" hangingPunct="1"/>
            <a:r>
              <a:rPr lang="en-US" altLang="en-US" b="0"/>
              <a:t>	supplementary by the Linear Pair Theorem. So </a:t>
            </a:r>
            <a:r>
              <a:rPr lang="en-US" altLang="en-US" b="0">
                <a:sym typeface="Symbol" pitchFamily="18" charset="2"/>
              </a:rPr>
              <a:t>m3 </a:t>
            </a:r>
            <a:r>
              <a:rPr lang="en-US" altLang="en-US" b="0"/>
              <a:t>+ m</a:t>
            </a:r>
            <a:r>
              <a:rPr lang="en-US" altLang="en-US" b="0">
                <a:sym typeface="Symbol" pitchFamily="18" charset="2"/>
              </a:rPr>
              <a:t>4</a:t>
            </a:r>
            <a:r>
              <a:rPr lang="en-US" altLang="en-US" b="0"/>
              <a:t> = 180° by definition. By Substitution, </a:t>
            </a:r>
            <a:r>
              <a:rPr lang="en-US" altLang="en-US" b="0">
                <a:sym typeface="Symbol" pitchFamily="18" charset="2"/>
              </a:rPr>
              <a:t>m3 </a:t>
            </a:r>
            <a:r>
              <a:rPr lang="en-US" altLang="en-US" b="0"/>
              <a:t>+ m</a:t>
            </a:r>
            <a:r>
              <a:rPr lang="en-US" altLang="en-US" b="0">
                <a:sym typeface="Symbol" pitchFamily="18" charset="2"/>
              </a:rPr>
              <a:t>1 </a:t>
            </a:r>
            <a:r>
              <a:rPr lang="en-US" altLang="en-US" b="0"/>
              <a:t>+ m</a:t>
            </a:r>
            <a:r>
              <a:rPr lang="en-US" altLang="en-US" b="0">
                <a:sym typeface="Symbol" pitchFamily="18" charset="2"/>
              </a:rPr>
              <a:t>2</a:t>
            </a:r>
            <a:r>
              <a:rPr lang="en-US" altLang="en-US" b="0"/>
              <a:t> = 180°. </a:t>
            </a:r>
          </a:p>
        </p:txBody>
      </p:sp>
      <p:pic>
        <p:nvPicPr>
          <p:cNvPr id="18438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62200"/>
            <a:ext cx="19621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14"/>
          <p:cNvSpPr txBox="1">
            <a:spLocks noChangeArrowheads="1"/>
          </p:cNvSpPr>
          <p:nvPr/>
        </p:nvSpPr>
        <p:spPr bwMode="auto">
          <a:xfrm>
            <a:off x="609600" y="17526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Two-column proof:</a:t>
            </a:r>
          </a:p>
        </p:txBody>
      </p:sp>
      <p:graphicFrame>
        <p:nvGraphicFramePr>
          <p:cNvPr id="51239" name="Group 39"/>
          <p:cNvGraphicFramePr>
            <a:graphicFrameLocks noGrp="1"/>
          </p:cNvGraphicFramePr>
          <p:nvPr/>
        </p:nvGraphicFramePr>
        <p:xfrm>
          <a:off x="685800" y="2446338"/>
          <a:ext cx="7467600" cy="3192547"/>
        </p:xfrm>
        <a:graphic>
          <a:graphicData uri="http://schemas.openxmlformats.org/drawingml/2006/table">
            <a:tbl>
              <a:tblPr/>
              <a:tblGrid>
                <a:gridCol w="3733800"/>
                <a:gridCol w="3733800"/>
              </a:tblGrid>
              <a:tr h="5180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Statements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74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28" name="Text Box 28"/>
          <p:cNvSpPr txBox="1">
            <a:spLocks noChangeArrowheads="1"/>
          </p:cNvSpPr>
          <p:nvPr/>
        </p:nvSpPr>
        <p:spPr bwMode="auto">
          <a:xfrm>
            <a:off x="685800" y="3070225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1. </a:t>
            </a:r>
            <a:r>
              <a:rPr lang="en-US" altLang="en-US" sz="2000" b="0">
                <a:sym typeface="Symbol" pitchFamily="18" charset="2"/>
              </a:rPr>
              <a:t>m1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2</a:t>
            </a:r>
            <a:r>
              <a:rPr lang="en-US" altLang="en-US" sz="2000" b="0"/>
              <a:t> = m</a:t>
            </a:r>
            <a:r>
              <a:rPr lang="en-US" altLang="en-US" sz="2000" b="0">
                <a:sym typeface="Symbol" pitchFamily="18" charset="2"/>
              </a:rPr>
              <a:t>4</a:t>
            </a:r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4419600" y="3132138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1. </a:t>
            </a:r>
            <a:r>
              <a:rPr lang="en-US" altLang="en-US" sz="2000" b="0">
                <a:sym typeface="Symbol" pitchFamily="18" charset="2"/>
              </a:rPr>
              <a:t>Given</a:t>
            </a:r>
          </a:p>
        </p:txBody>
      </p: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685800" y="3725863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2. </a:t>
            </a:r>
            <a:r>
              <a:rPr lang="en-US" altLang="en-US" sz="2000" b="0">
                <a:sym typeface="Symbol" pitchFamily="18" charset="2"/>
              </a:rPr>
              <a:t>3 </a:t>
            </a:r>
            <a:r>
              <a:rPr lang="en-US" altLang="en-US" sz="2000" b="0"/>
              <a:t>and </a:t>
            </a:r>
            <a:r>
              <a:rPr lang="en-US" altLang="en-US" sz="2000" b="0">
                <a:sym typeface="Symbol" pitchFamily="18" charset="2"/>
              </a:rPr>
              <a:t>4</a:t>
            </a:r>
            <a:r>
              <a:rPr lang="en-US" altLang="en-US" sz="2000" b="0"/>
              <a:t> are supp.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4419600" y="3725863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2. </a:t>
            </a:r>
            <a:r>
              <a:rPr lang="en-US" altLang="en-US" sz="2000" b="0">
                <a:sym typeface="Symbol" pitchFamily="18" charset="2"/>
              </a:rPr>
              <a:t>Linear Pair Theorem</a:t>
            </a:r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685800" y="4275138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3. </a:t>
            </a:r>
            <a:r>
              <a:rPr lang="en-US" altLang="en-US" sz="2000" b="0">
                <a:sym typeface="Symbol" pitchFamily="18" charset="2"/>
              </a:rPr>
              <a:t>m3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4</a:t>
            </a:r>
            <a:r>
              <a:rPr lang="en-US" altLang="en-US" sz="2000" b="0"/>
              <a:t> = 180°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4419600" y="4275138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3. </a:t>
            </a:r>
            <a:r>
              <a:rPr lang="en-US" altLang="en-US" sz="2000" b="0">
                <a:sym typeface="Symbol" pitchFamily="18" charset="2"/>
              </a:rPr>
              <a:t>Def. of supp. s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685800" y="4868863"/>
            <a:ext cx="373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4. </a:t>
            </a:r>
            <a:r>
              <a:rPr lang="en-US" altLang="en-US" sz="2000" b="0">
                <a:sym typeface="Symbol" pitchFamily="18" charset="2"/>
              </a:rPr>
              <a:t>m3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1 + m2 = 180°</a:t>
            </a:r>
            <a:r>
              <a:rPr lang="en-US" altLang="en-US" sz="2000" b="0"/>
              <a:t> 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4419600" y="4868863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4. </a:t>
            </a:r>
            <a:r>
              <a:rPr lang="en-US" altLang="en-US" sz="2000" b="0">
                <a:sym typeface="Symbol" pitchFamily="18" charset="2"/>
              </a:rPr>
              <a:t>Substitution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8" grpId="0"/>
      <p:bldP spid="51229" grpId="0"/>
      <p:bldP spid="51230" grpId="0"/>
      <p:bldP spid="51231" grpId="0"/>
      <p:bldP spid="51232" grpId="0"/>
      <p:bldP spid="51233" grpId="0"/>
      <p:bldP spid="51234" grpId="0"/>
      <p:bldP spid="512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04800" y="2225675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Given: </a:t>
            </a:r>
            <a:r>
              <a:rPr lang="en-US" altLang="en-US" b="0">
                <a:sym typeface="Symbol" pitchFamily="18" charset="2"/>
              </a:rPr>
              <a:t></a:t>
            </a:r>
            <a:r>
              <a:rPr lang="en-US" altLang="en-US" b="0" i="1">
                <a:sym typeface="Symbol" pitchFamily="18" charset="2"/>
              </a:rPr>
              <a:t>WXY</a:t>
            </a:r>
            <a:r>
              <a:rPr lang="en-US" altLang="en-US" b="0">
                <a:sym typeface="Symbol" pitchFamily="18" charset="2"/>
              </a:rPr>
              <a:t> </a:t>
            </a:r>
            <a:r>
              <a:rPr lang="en-US" altLang="en-US" b="0"/>
              <a:t>is a right angle. </a:t>
            </a:r>
            <a:r>
              <a:rPr lang="en-US" altLang="en-US" b="0">
                <a:sym typeface="Symbol" pitchFamily="18" charset="2"/>
              </a:rPr>
              <a:t>1  3</a:t>
            </a:r>
          </a:p>
          <a:p>
            <a:pPr eaLnBrk="1" hangingPunct="1"/>
            <a:r>
              <a:rPr lang="en-US" altLang="en-US"/>
              <a:t>Prove: </a:t>
            </a:r>
            <a:r>
              <a:rPr lang="en-US" altLang="en-US" b="0">
                <a:sym typeface="Symbol" pitchFamily="18" charset="2"/>
              </a:rPr>
              <a:t>1 </a:t>
            </a:r>
            <a:r>
              <a:rPr lang="en-US" altLang="en-US" b="0"/>
              <a:t>and </a:t>
            </a:r>
            <a:r>
              <a:rPr lang="en-US" altLang="en-US" b="0">
                <a:sym typeface="Symbol" pitchFamily="18" charset="2"/>
              </a:rPr>
              <a:t>2 </a:t>
            </a:r>
            <a:r>
              <a:rPr lang="en-US" altLang="en-US" b="0"/>
              <a:t>are complementary. 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304800" y="1295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paragraph proof to write a two-column proof.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304800" y="3276600"/>
            <a:ext cx="86868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98463" indent="-398463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Paragraph Proof:</a:t>
            </a:r>
            <a:r>
              <a:rPr lang="en-US" altLang="en-US" b="0"/>
              <a:t> Since </a:t>
            </a:r>
            <a:r>
              <a:rPr lang="en-US" altLang="en-US" b="0">
                <a:sym typeface="Symbol" pitchFamily="18" charset="2"/>
              </a:rPr>
              <a:t></a:t>
            </a:r>
            <a:r>
              <a:rPr lang="en-US" altLang="en-US" b="0" i="1">
                <a:sym typeface="Symbol" pitchFamily="18" charset="2"/>
              </a:rPr>
              <a:t>WXY</a:t>
            </a:r>
            <a:r>
              <a:rPr lang="en-US" altLang="en-US" b="0">
                <a:sym typeface="Symbol" pitchFamily="18" charset="2"/>
              </a:rPr>
              <a:t> </a:t>
            </a:r>
            <a:r>
              <a:rPr lang="en-US" altLang="en-US" b="0"/>
              <a:t>is a right angle, m</a:t>
            </a:r>
            <a:r>
              <a:rPr lang="en-US" altLang="en-US" b="0">
                <a:sym typeface="Symbol" pitchFamily="18" charset="2"/>
              </a:rPr>
              <a:t></a:t>
            </a:r>
            <a:r>
              <a:rPr lang="en-US" altLang="en-US" b="0" i="1">
                <a:sym typeface="Symbol" pitchFamily="18" charset="2"/>
              </a:rPr>
              <a:t>WXY </a:t>
            </a:r>
            <a:r>
              <a:rPr lang="en-US" altLang="en-US" b="0">
                <a:sym typeface="Symbol" pitchFamily="18" charset="2"/>
              </a:rPr>
              <a:t>= 90° </a:t>
            </a:r>
            <a:r>
              <a:rPr lang="en-US" altLang="en-US" b="0"/>
              <a:t>by the definition of a right angle. By the Angle Addition Postulate, m</a:t>
            </a:r>
            <a:r>
              <a:rPr lang="en-US" altLang="en-US" b="0">
                <a:sym typeface="Symbol" pitchFamily="18" charset="2"/>
              </a:rPr>
              <a:t></a:t>
            </a:r>
            <a:r>
              <a:rPr lang="en-US" altLang="en-US" b="0" i="1">
                <a:sym typeface="Symbol" pitchFamily="18" charset="2"/>
              </a:rPr>
              <a:t>WXY</a:t>
            </a:r>
            <a:r>
              <a:rPr lang="en-US" altLang="en-US" b="0">
                <a:sym typeface="Symbol" pitchFamily="18" charset="2"/>
              </a:rPr>
              <a:t> = m2 + m3.</a:t>
            </a:r>
            <a:r>
              <a:rPr lang="en-US" altLang="en-US" b="0"/>
              <a:t> By substitution, </a:t>
            </a:r>
            <a:r>
              <a:rPr lang="en-US" altLang="en-US" b="0">
                <a:sym typeface="Symbol" pitchFamily="18" charset="2"/>
              </a:rPr>
              <a:t>m2 + m3</a:t>
            </a:r>
            <a:r>
              <a:rPr lang="en-US" altLang="en-US" b="0"/>
              <a:t> = 90°. Since </a:t>
            </a:r>
            <a:r>
              <a:rPr lang="en-US" altLang="en-US" b="0">
                <a:sym typeface="Symbol" pitchFamily="18" charset="2"/>
              </a:rPr>
              <a:t>1  3, m1 = m3 </a:t>
            </a:r>
            <a:r>
              <a:rPr lang="en-US" altLang="en-US" b="0"/>
              <a:t>by the definition of congruent angles. Using substitution, </a:t>
            </a:r>
            <a:r>
              <a:rPr lang="en-US" altLang="en-US" b="0">
                <a:sym typeface="Symbol" pitchFamily="18" charset="2"/>
              </a:rPr>
              <a:t>m2 + m1</a:t>
            </a:r>
            <a:r>
              <a:rPr lang="en-US" altLang="en-US" b="0"/>
              <a:t> = 90°. Thus by the definition of complementary angles, </a:t>
            </a:r>
            <a:r>
              <a:rPr lang="en-US" altLang="en-US" b="0">
                <a:sym typeface="Symbol" pitchFamily="18" charset="2"/>
              </a:rPr>
              <a:t>1 </a:t>
            </a:r>
            <a:r>
              <a:rPr lang="en-US" altLang="en-US" b="0"/>
              <a:t>and </a:t>
            </a:r>
            <a:r>
              <a:rPr lang="en-US" altLang="en-US" b="0">
                <a:sym typeface="Symbol" pitchFamily="18" charset="2"/>
              </a:rPr>
              <a:t>2 </a:t>
            </a:r>
            <a:r>
              <a:rPr lang="en-US" altLang="en-US" b="0"/>
              <a:t>are complementary.</a:t>
            </a:r>
          </a:p>
        </p:txBody>
      </p:sp>
      <p:pic>
        <p:nvPicPr>
          <p:cNvPr id="20486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905000"/>
            <a:ext cx="198120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219200"/>
            <a:ext cx="8153400" cy="4343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1963" indent="-461963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3333CC"/>
                </a:solidFill>
              </a:rPr>
              <a:t>Warm Up</a:t>
            </a:r>
            <a:endParaRPr lang="en-US" altLang="en-US" sz="2800" b="0"/>
          </a:p>
          <a:p>
            <a:pPr eaLnBrk="1" hangingPunct="1"/>
            <a:r>
              <a:rPr lang="en-US" altLang="en-US"/>
              <a:t>Complete each sentence.</a:t>
            </a:r>
          </a:p>
          <a:p>
            <a:pPr eaLnBrk="1" hangingPunct="1"/>
            <a:endParaRPr lang="en-US" altLang="en-US" sz="800" b="0"/>
          </a:p>
          <a:p>
            <a:pPr eaLnBrk="1" hangingPunct="1">
              <a:lnSpc>
                <a:spcPct val="140000"/>
              </a:lnSpc>
            </a:pPr>
            <a:r>
              <a:rPr lang="en-US" altLang="en-US"/>
              <a:t>1.</a:t>
            </a:r>
            <a:r>
              <a:rPr lang="en-US" altLang="en-US" b="0"/>
              <a:t> </a:t>
            </a:r>
            <a:r>
              <a:rPr lang="en-US" altLang="en-US" b="0">
                <a:sym typeface="Symbol" pitchFamily="18" charset="2"/>
              </a:rPr>
              <a:t>If the measures of two angles are </a:t>
            </a:r>
            <a:r>
              <a:rPr lang="en-US" altLang="en-US" b="0" u="sng">
                <a:sym typeface="Symbol" pitchFamily="18" charset="2"/>
              </a:rPr>
              <a:t>  ?  </a:t>
            </a:r>
            <a:r>
              <a:rPr lang="en-US" altLang="en-US" b="0">
                <a:sym typeface="Symbol" pitchFamily="18" charset="2"/>
              </a:rPr>
              <a:t>, then the angles are congruent.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>
                <a:sym typeface="Symbol" pitchFamily="18" charset="2"/>
              </a:rPr>
              <a:t>2.</a:t>
            </a:r>
            <a:r>
              <a:rPr lang="en-US" altLang="en-US" b="0">
                <a:sym typeface="Symbol" pitchFamily="18" charset="2"/>
              </a:rPr>
              <a:t> If two angles form a </a:t>
            </a:r>
            <a:r>
              <a:rPr lang="en-US" altLang="en-US" b="0" u="sng">
                <a:sym typeface="Symbol" pitchFamily="18" charset="2"/>
              </a:rPr>
              <a:t>  ?  </a:t>
            </a:r>
            <a:r>
              <a:rPr lang="en-US" altLang="en-US" b="0">
                <a:sym typeface="Symbol" pitchFamily="18" charset="2"/>
              </a:rPr>
              <a:t>, then they are supplementary.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>
                <a:sym typeface="Symbol" pitchFamily="18" charset="2"/>
              </a:rPr>
              <a:t>3.</a:t>
            </a:r>
            <a:r>
              <a:rPr lang="en-US" altLang="en-US" b="0">
                <a:sym typeface="Symbol" pitchFamily="18" charset="2"/>
              </a:rPr>
              <a:t> If two angles are complementary to the same angle, then the two angles are </a:t>
            </a:r>
            <a:r>
              <a:rPr lang="en-US" altLang="en-US" b="0" u="sng">
                <a:sym typeface="Symbol" pitchFamily="18" charset="2"/>
              </a:rPr>
              <a:t>  ?  </a:t>
            </a:r>
            <a:r>
              <a:rPr lang="en-US" altLang="en-US" b="0">
                <a:sym typeface="Symbol" pitchFamily="18" charset="2"/>
              </a:rPr>
              <a:t>.</a:t>
            </a:r>
          </a:p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419600" y="2819400"/>
            <a:ext cx="101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sym typeface="Symbol" pitchFamily="18" charset="2"/>
              </a:rPr>
              <a:t>equal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451225" y="3821113"/>
            <a:ext cx="173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sym typeface="Symbol" pitchFamily="18" charset="2"/>
              </a:rPr>
              <a:t>linear pair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6573838" y="4876800"/>
            <a:ext cx="1731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sym typeface="Symbol" pitchFamily="18" charset="2"/>
              </a:rPr>
              <a:t>congruent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94" grpId="0" autoUpdateAnimBg="0"/>
      <p:bldP spid="719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43180" name="Group 172"/>
          <p:cNvGraphicFramePr>
            <a:graphicFrameLocks noGrp="1"/>
          </p:cNvGraphicFramePr>
          <p:nvPr/>
        </p:nvGraphicFramePr>
        <p:xfrm>
          <a:off x="228600" y="1676400"/>
          <a:ext cx="8610600" cy="4238626"/>
        </p:xfrm>
        <a:graphic>
          <a:graphicData uri="http://schemas.openxmlformats.org/drawingml/2006/table">
            <a:tbl>
              <a:tblPr/>
              <a:tblGrid>
                <a:gridCol w="4648200"/>
                <a:gridCol w="3962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Statements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Reasons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WXY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is a right angle.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Given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m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WXY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= 90°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Def. of right angle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m2 + m3 =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m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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WXY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 Angle Add. Postulate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m2 + m3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90°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Subst.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1  3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Given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m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1 = m3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Def. of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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m2 + m1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= 90°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Subst.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1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and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2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are comp.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Def. of comp. angles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04800" y="25908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Prove: </a:t>
            </a:r>
            <a:r>
              <a:rPr lang="en-US" altLang="en-US" sz="2000" b="0">
                <a:sym typeface="Symbol" pitchFamily="18" charset="2"/>
              </a:rPr>
              <a:t>3 </a:t>
            </a:r>
            <a:r>
              <a:rPr lang="en-US" altLang="en-US" sz="2000" b="0"/>
              <a:t>and </a:t>
            </a:r>
            <a:r>
              <a:rPr lang="en-US" altLang="en-US" sz="2000" b="0">
                <a:sym typeface="Symbol" pitchFamily="18" charset="2"/>
              </a:rPr>
              <a:t>4 </a:t>
            </a:r>
            <a:r>
              <a:rPr lang="en-US" altLang="en-US" sz="2000" b="0"/>
              <a:t>are complementary</a:t>
            </a:r>
            <a:r>
              <a:rPr lang="en-US" altLang="en-US" b="0"/>
              <a:t>  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4: Writing a Paragraph Proof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617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Given: </a:t>
            </a:r>
            <a:r>
              <a:rPr lang="en-US" altLang="en-US" sz="2000" b="0">
                <a:sym typeface="Symbol" pitchFamily="18" charset="2"/>
              </a:rPr>
              <a:t>1 </a:t>
            </a:r>
            <a:r>
              <a:rPr lang="en-US" altLang="en-US" sz="2000" b="0"/>
              <a:t>and </a:t>
            </a:r>
            <a:r>
              <a:rPr lang="en-US" altLang="en-US" sz="2000" b="0">
                <a:sym typeface="Symbol" pitchFamily="18" charset="2"/>
              </a:rPr>
              <a:t>2 </a:t>
            </a:r>
            <a:r>
              <a:rPr lang="en-US" altLang="en-US" sz="2000" b="0"/>
              <a:t>are complementary</a:t>
            </a:r>
          </a:p>
        </p:txBody>
      </p:sp>
      <p:pic>
        <p:nvPicPr>
          <p:cNvPr id="22533" name="Picture 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75" y="1600200"/>
            <a:ext cx="1914525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4" name="Text Box 56"/>
          <p:cNvSpPr txBox="1">
            <a:spLocks noChangeArrowheads="1"/>
          </p:cNvSpPr>
          <p:nvPr/>
        </p:nvSpPr>
        <p:spPr bwMode="auto">
          <a:xfrm>
            <a:off x="304800" y="12350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two-column proof to write a paragraph proof.</a:t>
            </a:r>
            <a:endParaRPr lang="en-US" altLang="en-US" b="0">
              <a:latin typeface="Times" pitchFamily="18" charset="0"/>
            </a:endParaRPr>
          </a:p>
        </p:txBody>
      </p:sp>
      <p:grpSp>
        <p:nvGrpSpPr>
          <p:cNvPr id="22535" name="Group 59"/>
          <p:cNvGrpSpPr>
            <a:grpSpLocks/>
          </p:cNvGrpSpPr>
          <p:nvPr/>
        </p:nvGrpSpPr>
        <p:grpSpPr bwMode="auto">
          <a:xfrm>
            <a:off x="0" y="3048000"/>
            <a:ext cx="7219950" cy="3381375"/>
            <a:chOff x="0" y="1920"/>
            <a:chExt cx="4548" cy="2130"/>
          </a:xfrm>
        </p:grpSpPr>
        <p:pic>
          <p:nvPicPr>
            <p:cNvPr id="22536" name="Picture 5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20"/>
              <a:ext cx="4548" cy="2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537" name="Text Box 57"/>
            <p:cNvSpPr txBox="1">
              <a:spLocks noChangeArrowheads="1"/>
            </p:cNvSpPr>
            <p:nvPr/>
          </p:nvSpPr>
          <p:spPr bwMode="auto">
            <a:xfrm>
              <a:off x="302" y="3430"/>
              <a:ext cx="1536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/>
                <a:t>m</a:t>
              </a:r>
              <a:r>
                <a:rPr lang="en-US" altLang="en-US" sz="1800" b="0">
                  <a:sym typeface="Symbol" pitchFamily="18" charset="2"/>
                </a:rPr>
                <a:t></a:t>
              </a:r>
              <a:r>
                <a:rPr lang="en-US" altLang="en-US" sz="1800" b="0"/>
                <a:t>3 + m</a:t>
              </a:r>
              <a:r>
                <a:rPr lang="en-US" altLang="en-US" sz="1800" b="0">
                  <a:sym typeface="Symbol" pitchFamily="18" charset="2"/>
                </a:rPr>
                <a:t>4 = 90</a:t>
              </a:r>
              <a:r>
                <a:rPr lang="en-US" altLang="en-US" sz="1800" b="0">
                  <a:latin typeface="Arial" pitchFamily="34" charset="0"/>
                  <a:cs typeface="Arial" pitchFamily="34" charset="0"/>
                  <a:sym typeface="Symbol" pitchFamily="18" charset="2"/>
                </a:rPr>
                <a:t>°</a:t>
              </a:r>
            </a:p>
          </p:txBody>
        </p:sp>
        <p:sp>
          <p:nvSpPr>
            <p:cNvPr id="22538" name="Text Box 58"/>
            <p:cNvSpPr txBox="1">
              <a:spLocks noChangeArrowheads="1"/>
            </p:cNvSpPr>
            <p:nvPr/>
          </p:nvSpPr>
          <p:spPr bwMode="auto">
            <a:xfrm>
              <a:off x="288" y="3726"/>
              <a:ext cx="1975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ym typeface="Symbol" pitchFamily="18" charset="2"/>
                </a:rPr>
                <a:t></a:t>
              </a:r>
              <a:r>
                <a:rPr lang="en-US" altLang="en-US" sz="1800" b="0"/>
                <a:t>3 and </a:t>
              </a:r>
              <a:r>
                <a:rPr lang="en-US" altLang="en-US" sz="1800" b="0">
                  <a:sym typeface="Symbol" pitchFamily="18" charset="2"/>
                </a:rPr>
                <a:t>4 are comp.</a:t>
              </a:r>
              <a:endParaRPr lang="en-US" altLang="en-US" sz="1800" b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54299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6000"/>
            <a:ext cx="7343775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6" name="Text Box 28"/>
          <p:cNvSpPr txBox="1">
            <a:spLocks noChangeArrowheads="1"/>
          </p:cNvSpPr>
          <p:nvPr/>
        </p:nvSpPr>
        <p:spPr bwMode="auto">
          <a:xfrm>
            <a:off x="533400" y="1828800"/>
            <a:ext cx="617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Paragraph proof:</a:t>
            </a:r>
            <a:endParaRPr lang="en-US" altLang="en-US" b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2362200"/>
            <a:ext cx="6172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Given: </a:t>
            </a:r>
            <a:r>
              <a:rPr lang="en-US" altLang="en-US" b="0">
                <a:sym typeface="Symbol" pitchFamily="18" charset="2"/>
              </a:rPr>
              <a:t>1  4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/>
              <a:t>Prove: </a:t>
            </a:r>
            <a:r>
              <a:rPr lang="en-US" altLang="en-US" b="0">
                <a:sym typeface="Symbol" pitchFamily="18" charset="2"/>
              </a:rPr>
              <a:t>2  3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/>
              <a:t>Two-column proof: </a:t>
            </a: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304800" y="13716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two-column proof to write a paragraph proof.</a:t>
            </a:r>
            <a:endParaRPr lang="en-US" altLang="en-US" b="0">
              <a:latin typeface="Times" pitchFamily="18" charset="0"/>
            </a:endParaRPr>
          </a:p>
        </p:txBody>
      </p:sp>
      <p:pic>
        <p:nvPicPr>
          <p:cNvPr id="24581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362200"/>
            <a:ext cx="242887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2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733800"/>
            <a:ext cx="584835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914400" y="4191000"/>
            <a:ext cx="7239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0"/>
              <a:t>It is given that </a:t>
            </a:r>
            <a:r>
              <a:rPr lang="en-US" altLang="en-US" b="0">
                <a:sym typeface="Symbol" pitchFamily="18" charset="2"/>
              </a:rPr>
              <a:t>1  4</a:t>
            </a:r>
            <a:r>
              <a:rPr lang="en-US" altLang="en-US" b="0"/>
              <a:t>. By the Vertical Angles Theorem, </a:t>
            </a:r>
            <a:r>
              <a:rPr lang="en-US" altLang="en-US" b="0">
                <a:sym typeface="Symbol" pitchFamily="18" charset="2"/>
              </a:rPr>
              <a:t>1  2</a:t>
            </a:r>
            <a:r>
              <a:rPr lang="en-US" altLang="en-US" b="0"/>
              <a:t> and </a:t>
            </a:r>
            <a:r>
              <a:rPr lang="en-US" altLang="en-US" b="0">
                <a:sym typeface="Symbol" pitchFamily="18" charset="2"/>
              </a:rPr>
              <a:t>3  4</a:t>
            </a:r>
            <a:r>
              <a:rPr lang="en-US" altLang="en-US" b="0"/>
              <a:t>. By the Transitive Property of </a:t>
            </a:r>
            <a:r>
              <a:rPr lang="en-US" altLang="en-US" b="0">
                <a:sym typeface="Symbol" pitchFamily="18" charset="2"/>
              </a:rPr>
              <a:t>Congruence</a:t>
            </a:r>
            <a:r>
              <a:rPr lang="en-US" altLang="en-US" b="0"/>
              <a:t>, </a:t>
            </a:r>
            <a:r>
              <a:rPr lang="en-US" altLang="en-US" b="0">
                <a:sym typeface="Symbol" pitchFamily="18" charset="2"/>
              </a:rPr>
              <a:t>2  4.</a:t>
            </a:r>
            <a:r>
              <a:rPr lang="en-US" altLang="en-US"/>
              <a:t> </a:t>
            </a:r>
            <a:r>
              <a:rPr lang="en-US" altLang="en-US" b="0"/>
              <a:t>Also by the Transitive Property of Congruence, </a:t>
            </a:r>
            <a:r>
              <a:rPr lang="en-US" altLang="en-US" b="0">
                <a:sym typeface="Symbol" pitchFamily="18" charset="2"/>
              </a:rPr>
              <a:t>2  3</a:t>
            </a:r>
            <a:r>
              <a:rPr lang="en-US" altLang="en-US" b="0"/>
              <a:t>.</a:t>
            </a:r>
          </a:p>
        </p:txBody>
      </p:sp>
      <p:sp>
        <p:nvSpPr>
          <p:cNvPr id="25603" name="Text Box 18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4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584835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5" name="Text Box 20"/>
          <p:cNvSpPr txBox="1">
            <a:spLocks noChangeArrowheads="1"/>
          </p:cNvSpPr>
          <p:nvPr/>
        </p:nvSpPr>
        <p:spPr bwMode="auto">
          <a:xfrm>
            <a:off x="914400" y="37338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Paragraph proof: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81000" y="1149350"/>
            <a:ext cx="79248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two-column proof at right to write the following.</a:t>
            </a:r>
            <a:endParaRPr lang="en-US" altLang="en-US" b="0"/>
          </a:p>
          <a:p>
            <a:pPr>
              <a:spcBef>
                <a:spcPct val="50000"/>
              </a:spcBef>
            </a:pPr>
            <a:r>
              <a:rPr lang="en-US" altLang="en-US"/>
              <a:t>1.</a:t>
            </a:r>
            <a:r>
              <a:rPr lang="en-US" altLang="en-US" b="0"/>
              <a:t> a flowchart proof 		</a:t>
            </a:r>
          </a:p>
          <a:p>
            <a:pPr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/>
              <a:t>2.</a:t>
            </a:r>
            <a:r>
              <a:rPr lang="en-US" altLang="en-US" b="0"/>
              <a:t> a paragraph proof</a:t>
            </a:r>
          </a:p>
          <a:p>
            <a:pPr>
              <a:spcBef>
                <a:spcPct val="50000"/>
              </a:spcBef>
            </a:pPr>
            <a:endParaRPr lang="en-US" altLang="en-US" b="0">
              <a:latin typeface="Arial" pitchFamily="34" charset="0"/>
            </a:endParaRPr>
          </a:p>
        </p:txBody>
      </p:sp>
      <p:pic>
        <p:nvPicPr>
          <p:cNvPr id="26628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28800"/>
            <a:ext cx="3438525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9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38400"/>
            <a:ext cx="312420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40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24400"/>
            <a:ext cx="32766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828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Write flowchart and paragraph proofs.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800" b="0"/>
          </a:p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Prove geometric theorems by using deductive reasoning.</a:t>
            </a:r>
            <a:r>
              <a:rPr lang="en-US" altLang="en-US" sz="3200" b="0">
                <a:latin typeface="Arial" pitchFamily="34" charset="0"/>
              </a:rPr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 i="1">
              <a:solidFill>
                <a:srgbClr val="FF66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flowchart proof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paragraph proof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 b="0">
              <a:latin typeface="Arial" pitchFamily="34" charset="0"/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33400" y="1844675"/>
            <a:ext cx="8229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A second style of proof is a </a:t>
            </a:r>
            <a:r>
              <a:rPr lang="en-US" altLang="en-US"/>
              <a:t>flowchart proof</a:t>
            </a:r>
            <a:r>
              <a:rPr lang="en-US" altLang="en-US" b="0"/>
              <a:t>, which uses boxes and arrows to show the structure of the proof.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33400" y="3063875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The justification for each step is written below the box.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7762875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4"/>
          <p:cNvSpPr txBox="1">
            <a:spLocks noChangeArrowheads="1"/>
          </p:cNvSpPr>
          <p:nvPr/>
        </p:nvSpPr>
        <p:spPr bwMode="auto">
          <a:xfrm>
            <a:off x="304800" y="32766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Prove: </a:t>
            </a:r>
            <a:r>
              <a:rPr lang="en-US" altLang="en-US">
                <a:sym typeface="Symbol" pitchFamily="18" charset="2"/>
              </a:rPr>
              <a:t>2</a:t>
            </a:r>
            <a:r>
              <a:rPr lang="en-US" altLang="en-US" b="0">
                <a:sym typeface="Symbol" pitchFamily="18" charset="2"/>
              </a:rPr>
              <a:t> </a:t>
            </a:r>
            <a:r>
              <a:rPr lang="en-US" altLang="en-US"/>
              <a:t>and </a:t>
            </a:r>
            <a:r>
              <a:rPr lang="en-US" altLang="en-US">
                <a:sym typeface="Symbol" pitchFamily="18" charset="2"/>
              </a:rPr>
              <a:t>1</a:t>
            </a:r>
            <a:r>
              <a:rPr lang="en-US" altLang="en-US" b="0">
                <a:sym typeface="Symbol" pitchFamily="18" charset="2"/>
              </a:rPr>
              <a:t> </a:t>
            </a:r>
            <a:r>
              <a:rPr lang="en-US" altLang="en-US"/>
              <a:t>are comp.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flowchart proof to write a two-column proof.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8196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1: Reading a Flowchart Proof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7" name="Text Box 16"/>
          <p:cNvSpPr txBox="1">
            <a:spLocks noChangeArrowheads="1"/>
          </p:cNvSpPr>
          <p:nvPr/>
        </p:nvSpPr>
        <p:spPr bwMode="auto">
          <a:xfrm>
            <a:off x="304800" y="2590800"/>
            <a:ext cx="617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204913" indent="-1204913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Given: </a:t>
            </a:r>
            <a:r>
              <a:rPr lang="en-US" altLang="en-US">
                <a:sym typeface="Symbol" pitchFamily="18" charset="2"/>
              </a:rPr>
              <a:t>2 </a:t>
            </a:r>
            <a:r>
              <a:rPr lang="en-US" altLang="en-US"/>
              <a:t>and </a:t>
            </a:r>
            <a:r>
              <a:rPr lang="en-US" altLang="en-US">
                <a:sym typeface="Symbol" pitchFamily="18" charset="2"/>
              </a:rPr>
              <a:t>3</a:t>
            </a:r>
            <a:r>
              <a:rPr lang="en-US" altLang="en-US"/>
              <a:t> are comp.</a:t>
            </a:r>
          </a:p>
          <a:p>
            <a:pPr eaLnBrk="1" hangingPunct="1"/>
            <a:r>
              <a:rPr lang="en-US" altLang="en-US">
                <a:sym typeface="Symbol" pitchFamily="18" charset="2"/>
              </a:rPr>
              <a:t>	1  3</a:t>
            </a:r>
            <a:endParaRPr lang="en-US" altLang="en-US"/>
          </a:p>
        </p:txBody>
      </p:sp>
      <p:pic>
        <p:nvPicPr>
          <p:cNvPr id="8198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62200"/>
            <a:ext cx="24860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733800"/>
            <a:ext cx="2819400" cy="279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0" name="Text Box 31"/>
          <p:cNvSpPr txBox="1">
            <a:spLocks noChangeArrowheads="1"/>
          </p:cNvSpPr>
          <p:nvPr/>
        </p:nvSpPr>
        <p:spPr bwMode="auto">
          <a:xfrm>
            <a:off x="304800" y="3886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Flowchart proof: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Rectangle 27"/>
          <p:cNvSpPr>
            <a:spLocks noChangeArrowheads="1"/>
          </p:cNvSpPr>
          <p:nvPr/>
        </p:nvSpPr>
        <p:spPr bwMode="auto">
          <a:xfrm>
            <a:off x="755650" y="1447800"/>
            <a:ext cx="343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/>
              <a:t>Two-column proof:</a:t>
            </a:r>
          </a:p>
        </p:txBody>
      </p:sp>
      <p:graphicFrame>
        <p:nvGraphicFramePr>
          <p:cNvPr id="30792" name="Group 72"/>
          <p:cNvGraphicFramePr>
            <a:graphicFrameLocks noGrp="1"/>
          </p:cNvGraphicFramePr>
          <p:nvPr/>
        </p:nvGraphicFramePr>
        <p:xfrm>
          <a:off x="762000" y="1981200"/>
          <a:ext cx="7467600" cy="3597275"/>
        </p:xfrm>
        <a:graphic>
          <a:graphicData uri="http://schemas.openxmlformats.org/drawingml/2006/table">
            <a:tbl>
              <a:tblPr/>
              <a:tblGrid>
                <a:gridCol w="3733800"/>
                <a:gridCol w="3733800"/>
              </a:tblGrid>
              <a:tr h="5182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Statements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Reasons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79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762000" y="2605088"/>
            <a:ext cx="3733800" cy="74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1. </a:t>
            </a:r>
            <a:r>
              <a:rPr lang="en-US" altLang="en-US" sz="2000" b="0">
                <a:sym typeface="Symbol" pitchFamily="18" charset="2"/>
              </a:rPr>
              <a:t>2 </a:t>
            </a:r>
            <a:r>
              <a:rPr lang="en-US" altLang="en-US" sz="2000" b="0"/>
              <a:t>and </a:t>
            </a:r>
            <a:r>
              <a:rPr lang="en-US" altLang="en-US" sz="2000" b="0">
                <a:sym typeface="Symbol" pitchFamily="18" charset="2"/>
              </a:rPr>
              <a:t>3</a:t>
            </a:r>
            <a:r>
              <a:rPr lang="en-US" altLang="en-US" sz="2000" b="0"/>
              <a:t> are comp.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en-US" sz="2000" b="0">
                <a:sym typeface="Symbol" pitchFamily="18" charset="2"/>
              </a:rPr>
              <a:t>	1  3</a:t>
            </a:r>
          </a:p>
        </p:txBody>
      </p:sp>
      <p:sp>
        <p:nvSpPr>
          <p:cNvPr id="30768" name="Text Box 48"/>
          <p:cNvSpPr txBox="1">
            <a:spLocks noChangeArrowheads="1"/>
          </p:cNvSpPr>
          <p:nvPr/>
        </p:nvSpPr>
        <p:spPr bwMode="auto">
          <a:xfrm>
            <a:off x="4495800" y="2667000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1. </a:t>
            </a:r>
            <a:r>
              <a:rPr lang="en-US" altLang="en-US" sz="2000" b="0">
                <a:sym typeface="Symbol" pitchFamily="18" charset="2"/>
              </a:rPr>
              <a:t>Given</a:t>
            </a:r>
          </a:p>
        </p:txBody>
      </p:sp>
      <p:sp>
        <p:nvSpPr>
          <p:cNvPr id="30769" name="Text Box 49"/>
          <p:cNvSpPr txBox="1">
            <a:spLocks noChangeArrowheads="1"/>
          </p:cNvSpPr>
          <p:nvPr/>
        </p:nvSpPr>
        <p:spPr bwMode="auto">
          <a:xfrm>
            <a:off x="762000" y="3429000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2. </a:t>
            </a:r>
            <a:r>
              <a:rPr lang="en-US" altLang="en-US" sz="2000" b="0">
                <a:sym typeface="Symbol" pitchFamily="18" charset="2"/>
              </a:rPr>
              <a:t>m2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3</a:t>
            </a:r>
            <a:r>
              <a:rPr lang="en-US" altLang="en-US" sz="2000" b="0"/>
              <a:t> = 90°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30770" name="Text Box 50"/>
          <p:cNvSpPr txBox="1">
            <a:spLocks noChangeArrowheads="1"/>
          </p:cNvSpPr>
          <p:nvPr/>
        </p:nvSpPr>
        <p:spPr bwMode="auto">
          <a:xfrm>
            <a:off x="4495800" y="3429000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2. </a:t>
            </a:r>
            <a:r>
              <a:rPr lang="en-US" altLang="en-US" sz="2000" b="0">
                <a:sym typeface="Symbol" pitchFamily="18" charset="2"/>
              </a:rPr>
              <a:t>Def. of comp. s</a:t>
            </a:r>
          </a:p>
        </p:txBody>
      </p:sp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762000" y="3946525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3. </a:t>
            </a:r>
            <a:r>
              <a:rPr lang="en-US" altLang="en-US" sz="2000" b="0">
                <a:sym typeface="Symbol" pitchFamily="18" charset="2"/>
              </a:rPr>
              <a:t>m1 </a:t>
            </a:r>
            <a:r>
              <a:rPr lang="en-US" altLang="en-US" sz="2000" b="0"/>
              <a:t>= m</a:t>
            </a:r>
            <a:r>
              <a:rPr lang="en-US" altLang="en-US" sz="2000" b="0">
                <a:sym typeface="Symbol" pitchFamily="18" charset="2"/>
              </a:rPr>
              <a:t>3</a:t>
            </a:r>
            <a:r>
              <a:rPr lang="en-US" altLang="en-US" sz="2000" b="0"/>
              <a:t> 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30772" name="Text Box 52"/>
          <p:cNvSpPr txBox="1">
            <a:spLocks noChangeArrowheads="1"/>
          </p:cNvSpPr>
          <p:nvPr/>
        </p:nvSpPr>
        <p:spPr bwMode="auto">
          <a:xfrm>
            <a:off x="4495800" y="3946525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3. </a:t>
            </a:r>
            <a:r>
              <a:rPr lang="en-US" altLang="en-US" sz="2000" b="0">
                <a:sym typeface="Symbol" pitchFamily="18" charset="2"/>
              </a:rPr>
              <a:t>Def. of  s</a:t>
            </a:r>
          </a:p>
        </p:txBody>
      </p:sp>
      <p:sp>
        <p:nvSpPr>
          <p:cNvPr id="30773" name="Text Box 53"/>
          <p:cNvSpPr txBox="1">
            <a:spLocks noChangeArrowheads="1"/>
          </p:cNvSpPr>
          <p:nvPr/>
        </p:nvSpPr>
        <p:spPr bwMode="auto">
          <a:xfrm>
            <a:off x="762000" y="4403725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4. </a:t>
            </a:r>
            <a:r>
              <a:rPr lang="en-US" altLang="en-US" sz="2000" b="0">
                <a:sym typeface="Symbol" pitchFamily="18" charset="2"/>
              </a:rPr>
              <a:t>m2 </a:t>
            </a:r>
            <a:r>
              <a:rPr lang="en-US" altLang="en-US" sz="2000" b="0"/>
              <a:t>+ m</a:t>
            </a:r>
            <a:r>
              <a:rPr lang="en-US" altLang="en-US" sz="2000" b="0">
                <a:sym typeface="Symbol" pitchFamily="18" charset="2"/>
              </a:rPr>
              <a:t>1 = 90°</a:t>
            </a:r>
            <a:r>
              <a:rPr lang="en-US" altLang="en-US" sz="2000" b="0"/>
              <a:t> 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30774" name="Text Box 54"/>
          <p:cNvSpPr txBox="1">
            <a:spLocks noChangeArrowheads="1"/>
          </p:cNvSpPr>
          <p:nvPr/>
        </p:nvSpPr>
        <p:spPr bwMode="auto">
          <a:xfrm>
            <a:off x="4495800" y="4403725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4. </a:t>
            </a:r>
            <a:r>
              <a:rPr lang="en-US" altLang="en-US" sz="2000" b="0">
                <a:sym typeface="Symbol" pitchFamily="18" charset="2"/>
              </a:rPr>
              <a:t>Subst.</a:t>
            </a:r>
          </a:p>
        </p:txBody>
      </p:sp>
      <p:sp>
        <p:nvSpPr>
          <p:cNvPr id="30788" name="Text Box 68"/>
          <p:cNvSpPr txBox="1">
            <a:spLocks noChangeArrowheads="1"/>
          </p:cNvSpPr>
          <p:nvPr/>
        </p:nvSpPr>
        <p:spPr bwMode="auto">
          <a:xfrm>
            <a:off x="762000" y="4876800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5. </a:t>
            </a:r>
            <a:r>
              <a:rPr lang="en-US" altLang="en-US" sz="2000" b="0">
                <a:sym typeface="Symbol" pitchFamily="18" charset="2"/>
              </a:rPr>
              <a:t>2 </a:t>
            </a:r>
            <a:r>
              <a:rPr lang="en-US" altLang="en-US" sz="2000" b="0"/>
              <a:t>and </a:t>
            </a:r>
            <a:r>
              <a:rPr lang="en-US" altLang="en-US" sz="2000" b="0">
                <a:sym typeface="Symbol" pitchFamily="18" charset="2"/>
              </a:rPr>
              <a:t>1 are comp.</a:t>
            </a:r>
            <a:r>
              <a:rPr lang="en-US" altLang="en-US" sz="2000" b="0"/>
              <a:t> </a:t>
            </a:r>
            <a:endParaRPr lang="en-US" altLang="en-US" sz="2000" b="0">
              <a:sym typeface="Symbol" pitchFamily="18" charset="2"/>
            </a:endParaRPr>
          </a:p>
        </p:txBody>
      </p:sp>
      <p:sp>
        <p:nvSpPr>
          <p:cNvPr id="30789" name="Text Box 69"/>
          <p:cNvSpPr txBox="1">
            <a:spLocks noChangeArrowheads="1"/>
          </p:cNvSpPr>
          <p:nvPr/>
        </p:nvSpPr>
        <p:spPr bwMode="auto">
          <a:xfrm>
            <a:off x="4495800" y="4876800"/>
            <a:ext cx="373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lang="en-US" altLang="en-US" sz="2000">
                <a:sym typeface="Symbol" pitchFamily="18" charset="2"/>
              </a:rPr>
              <a:t>5. </a:t>
            </a:r>
            <a:r>
              <a:rPr lang="en-US" altLang="en-US" sz="2000" b="0">
                <a:sym typeface="Symbol" pitchFamily="18" charset="2"/>
              </a:rPr>
              <a:t>Def. of comp. s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7" grpId="0"/>
      <p:bldP spid="30768" grpId="0"/>
      <p:bldP spid="30769" grpId="0"/>
      <p:bldP spid="30770" grpId="0"/>
      <p:bldP spid="30771" grpId="0"/>
      <p:bldP spid="30772" grpId="0"/>
      <p:bldP spid="30773" grpId="0"/>
      <p:bldP spid="30774" grpId="0"/>
      <p:bldP spid="30788" grpId="0"/>
      <p:bldP spid="307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17"/>
          <p:cNvSpPr txBox="1">
            <a:spLocks noChangeArrowheads="1"/>
          </p:cNvSpPr>
          <p:nvPr/>
        </p:nvSpPr>
        <p:spPr bwMode="auto">
          <a:xfrm>
            <a:off x="304800" y="2438400"/>
            <a:ext cx="6172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Given: </a:t>
            </a:r>
            <a:r>
              <a:rPr lang="en-US" altLang="en-US" i="1"/>
              <a:t>RS</a:t>
            </a:r>
            <a:r>
              <a:rPr lang="en-US" altLang="en-US"/>
              <a:t> = </a:t>
            </a:r>
            <a:r>
              <a:rPr lang="en-US" altLang="en-US" i="1"/>
              <a:t>UV</a:t>
            </a:r>
            <a:r>
              <a:rPr lang="en-US" altLang="en-US"/>
              <a:t>, </a:t>
            </a:r>
            <a:r>
              <a:rPr lang="en-US" altLang="en-US" i="1"/>
              <a:t>ST</a:t>
            </a:r>
            <a:r>
              <a:rPr lang="en-US" altLang="en-US"/>
              <a:t> = </a:t>
            </a:r>
            <a:r>
              <a:rPr lang="en-US" altLang="en-US" i="1"/>
              <a:t>TU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Prove: </a:t>
            </a:r>
            <a:r>
              <a:rPr lang="en-US" altLang="en-US" i="1"/>
              <a:t>RT </a:t>
            </a:r>
            <a:r>
              <a:rPr lang="en-US" altLang="en-US">
                <a:sym typeface="Symbol" pitchFamily="18" charset="2"/>
              </a:rPr>
              <a:t>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 i="1"/>
              <a:t>TV</a:t>
            </a:r>
            <a:r>
              <a:rPr lang="en-US" altLang="en-US"/>
              <a:t> </a:t>
            </a:r>
          </a:p>
        </p:txBody>
      </p:sp>
      <p:sp>
        <p:nvSpPr>
          <p:cNvPr id="10244" name="Text Box 19"/>
          <p:cNvSpPr txBox="1">
            <a:spLocks noChangeArrowheads="1"/>
          </p:cNvSpPr>
          <p:nvPr/>
        </p:nvSpPr>
        <p:spPr bwMode="auto">
          <a:xfrm>
            <a:off x="304800" y="16002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Use the given flowchart proof to write a two-column proof.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0245" name="Text Box 21"/>
          <p:cNvSpPr txBox="1">
            <a:spLocks noChangeArrowheads="1"/>
          </p:cNvSpPr>
          <p:nvPr/>
        </p:nvSpPr>
        <p:spPr bwMode="auto">
          <a:xfrm>
            <a:off x="304800" y="3505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Flowchart proof:</a:t>
            </a:r>
          </a:p>
        </p:txBody>
      </p:sp>
      <p:sp>
        <p:nvSpPr>
          <p:cNvPr id="10246" name="Line 23"/>
          <p:cNvSpPr>
            <a:spLocks noChangeShapeType="1"/>
          </p:cNvSpPr>
          <p:nvPr/>
        </p:nvSpPr>
        <p:spPr bwMode="auto">
          <a:xfrm>
            <a:off x="1611313" y="3070225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24"/>
          <p:cNvSpPr>
            <a:spLocks noChangeShapeType="1"/>
          </p:cNvSpPr>
          <p:nvPr/>
        </p:nvSpPr>
        <p:spPr bwMode="auto">
          <a:xfrm>
            <a:off x="2459038" y="3070225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8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09800"/>
            <a:ext cx="30289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9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191000"/>
            <a:ext cx="52197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1092</Words>
  <Application>Microsoft Office PowerPoint</Application>
  <PresentationFormat>On-screen Show (4:3)</PresentationFormat>
  <Paragraphs>158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Verdana</vt:lpstr>
      <vt:lpstr>Arial</vt:lpstr>
      <vt:lpstr>Arial Black</vt:lpstr>
      <vt:lpstr>Symbol</vt:lpstr>
      <vt:lpstr>Times</vt:lpstr>
      <vt:lpstr>Arial MT Bl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208</cp:revision>
  <dcterms:created xsi:type="dcterms:W3CDTF">2002-10-14T18:20:28Z</dcterms:created>
  <dcterms:modified xsi:type="dcterms:W3CDTF">2014-01-17T15:02:52Z</dcterms:modified>
</cp:coreProperties>
</file>