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60" r:id="rId3"/>
    <p:sldId id="262" r:id="rId4"/>
    <p:sldId id="263" r:id="rId5"/>
    <p:sldId id="275" r:id="rId6"/>
    <p:sldId id="282" r:id="rId7"/>
    <p:sldId id="274" r:id="rId8"/>
    <p:sldId id="267" r:id="rId9"/>
    <p:sldId id="289" r:id="rId10"/>
    <p:sldId id="272" r:id="rId11"/>
    <p:sldId id="264" r:id="rId12"/>
    <p:sldId id="276" r:id="rId13"/>
    <p:sldId id="283" r:id="rId14"/>
    <p:sldId id="290" r:id="rId15"/>
    <p:sldId id="279" r:id="rId16"/>
    <p:sldId id="291" r:id="rId17"/>
    <p:sldId id="277" r:id="rId18"/>
    <p:sldId id="288" r:id="rId19"/>
    <p:sldId id="280" r:id="rId20"/>
    <p:sldId id="284" r:id="rId21"/>
    <p:sldId id="278" r:id="rId22"/>
    <p:sldId id="285" r:id="rId23"/>
    <p:sldId id="286" r:id="rId24"/>
    <p:sldId id="281" r:id="rId25"/>
    <p:sldId id="270" r:id="rId26"/>
    <p:sldId id="271" r:id="rId27"/>
  </p:sldIdLst>
  <p:sldSz cx="9144000" cy="6858000" type="screen4x3"/>
  <p:notesSz cx="6858000" cy="9144000"/>
  <p:custDataLst>
    <p:tags r:id="rId2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3300"/>
    <a:srgbClr val="3366FF"/>
    <a:srgbClr val="FF0000"/>
    <a:srgbClr val="006699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3412" autoAdjust="0"/>
  </p:normalViewPr>
  <p:slideViewPr>
    <p:cSldViewPr>
      <p:cViewPr>
        <p:scale>
          <a:sx n="102" d="100"/>
          <a:sy n="102" d="100"/>
        </p:scale>
        <p:origin x="-108" y="-90"/>
      </p:cViewPr>
      <p:guideLst>
        <p:guide orient="horz" pos="5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3470EEDE-F2B0-4747-8626-622171C4D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010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A53D2-64A9-4776-8FED-7342C33B9E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447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C0BD4-0EB9-4BBF-A1BD-53C60CB478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107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21E2D-5D2B-44F9-9847-2F5F0EE7EB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49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516AF-C88F-4522-9855-E779F6FB2A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09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B36D05-7A04-48E7-A2C4-E676791C1A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910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172F7-7B9A-40C5-BF10-C069EAF390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333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01B22-F057-4E30-A043-6E14B1D3F9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076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80A30-8154-485C-B01D-839709557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16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2B84B-7971-4E50-B308-C50D03BD53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87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BBCB3-03BF-45F0-90ED-9BA9B47AB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71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7E7E5-ECAE-4FC0-A551-71FA4C946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320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6A90C-303D-4CB6-B8F6-F65B1FA4B0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60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00CBA3E4-5EED-456E-9C4E-13ED8FC0AB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-3175" y="6556375"/>
            <a:ext cx="2746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pic>
          <p:nvPicPr>
            <p:cNvPr id="1035" name="Picture 7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1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 userDrawn="1"/>
        </p:nvSpPr>
        <p:spPr bwMode="auto">
          <a:xfrm>
            <a:off x="1066800" y="98425"/>
            <a:ext cx="807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Proving Lines Parallel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2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3513"/>
            <a:ext cx="7772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Proving Lines Parallel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0" y="6553200"/>
            <a:ext cx="2743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00200"/>
            <a:ext cx="8534400" cy="110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304800" y="3048000"/>
            <a:ext cx="84582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Converse of the Corresponding Angles Postulate is used to construct parallel lines. The Parallel Postulate guarantees that for any line </a:t>
            </a:r>
            <a:r>
              <a:rPr lang="en-US" altLang="en-US" i="1"/>
              <a:t>ℓ</a:t>
            </a:r>
            <a:r>
              <a:rPr lang="en-US" altLang="en-US"/>
              <a:t>, you can always construct a parallel line through a point that is not on </a:t>
            </a:r>
            <a:r>
              <a:rPr lang="en-US" altLang="en-US" i="1"/>
              <a:t>ℓ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762000"/>
            <a:ext cx="6858000" cy="567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534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Use the given information and the theorems you have learned to show that </a:t>
            </a:r>
            <a:r>
              <a:rPr lang="en-US" altLang="en-US" sz="2400" b="1" i="1"/>
              <a:t>r</a:t>
            </a:r>
            <a:r>
              <a:rPr lang="en-US" altLang="en-US" sz="2400" b="1"/>
              <a:t> || </a:t>
            </a:r>
            <a:r>
              <a:rPr lang="en-US" altLang="en-US" sz="2400" b="1" i="1"/>
              <a:t>s</a:t>
            </a:r>
            <a:r>
              <a:rPr lang="en-US" altLang="en-US" sz="2400" b="1"/>
              <a:t>.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2A: Determining Whether Lines are Parallel</a:t>
            </a:r>
          </a:p>
        </p:txBody>
      </p:sp>
      <p:pic>
        <p:nvPicPr>
          <p:cNvPr id="1331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743200"/>
            <a:ext cx="3176588" cy="209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7" name="Rectangle 8"/>
          <p:cNvSpPr>
            <a:spLocks noChangeArrowheads="1"/>
          </p:cNvSpPr>
          <p:nvPr/>
        </p:nvSpPr>
        <p:spPr bwMode="auto">
          <a:xfrm>
            <a:off x="381000" y="3048000"/>
            <a:ext cx="16462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b="1"/>
              <a:t>4 </a:t>
            </a:r>
            <a:r>
              <a:rPr lang="en-US" altLang="en-US" sz="2400">
                <a:sym typeface="Symbol" pitchFamily="18" charset="2"/>
              </a:rPr>
              <a:t></a:t>
            </a:r>
            <a:r>
              <a:rPr lang="en-US" altLang="en-US" b="1"/>
              <a:t> 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b="1"/>
              <a:t>8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533400" y="4953000"/>
            <a:ext cx="8245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/>
              <a:t>4 </a:t>
            </a:r>
            <a:r>
              <a:rPr lang="en-US" altLang="en-US" sz="2400">
                <a:sym typeface="Symbol" pitchFamily="18" charset="2"/>
              </a:rPr>
              <a:t></a:t>
            </a:r>
            <a:r>
              <a:rPr lang="en-US" altLang="en-US" sz="2400" b="1"/>
              <a:t> 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/>
              <a:t>8	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4 and 8 are alternate exterior angles.</a:t>
            </a: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533400" y="5562600"/>
            <a:ext cx="6042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i="1">
                <a:sym typeface="Symbol" pitchFamily="18" charset="2"/>
              </a:rPr>
              <a:t>r</a:t>
            </a:r>
            <a:r>
              <a:rPr lang="en-US" altLang="en-US" sz="2400">
                <a:sym typeface="Symbol" pitchFamily="18" charset="2"/>
              </a:rPr>
              <a:t> || </a:t>
            </a:r>
            <a:r>
              <a:rPr lang="en-US" altLang="en-US" sz="2400" i="1">
                <a:sym typeface="Symbol" pitchFamily="18" charset="2"/>
              </a:rPr>
              <a:t>s</a:t>
            </a:r>
            <a:r>
              <a:rPr lang="en-US" altLang="en-US" sz="2400">
                <a:sym typeface="Symbol" pitchFamily="18" charset="2"/>
              </a:rPr>
              <a:t>		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Conv. Of Alt. Int. s Thm.</a:t>
            </a:r>
            <a:endParaRPr lang="en-US" altLang="en-US" sz="2400">
              <a:solidFill>
                <a:srgbClr val="3366FF"/>
              </a:solidFill>
              <a:sym typeface="Symbol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3" grpId="0"/>
      <p:bldP spid="3175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304800" y="2209800"/>
            <a:ext cx="5257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/>
              <a:t>m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 b="1"/>
              <a:t>2 = (10</a:t>
            </a:r>
            <a:r>
              <a:rPr lang="en-US" altLang="en-US" sz="2400" b="1" i="1"/>
              <a:t>x</a:t>
            </a:r>
            <a:r>
              <a:rPr lang="en-US" altLang="en-US" sz="2400" b="1"/>
              <a:t> + 8)°, </a:t>
            </a:r>
          </a:p>
          <a:p>
            <a:pPr eaLnBrk="1" hangingPunct="1"/>
            <a:r>
              <a:rPr lang="en-US" altLang="en-US" sz="2400" b="1"/>
              <a:t>m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 b="1"/>
              <a:t>3 = (25</a:t>
            </a:r>
            <a:r>
              <a:rPr lang="en-US" altLang="en-US" sz="2400" b="1" i="1"/>
              <a:t>x</a:t>
            </a:r>
            <a:r>
              <a:rPr lang="en-US" altLang="en-US" sz="2400" b="1"/>
              <a:t> – 3)°, </a:t>
            </a:r>
            <a:r>
              <a:rPr lang="en-US" altLang="en-US" sz="2400" b="1" i="1"/>
              <a:t>x</a:t>
            </a:r>
            <a:r>
              <a:rPr lang="en-US" altLang="en-US" sz="2400" b="1"/>
              <a:t> = 5</a:t>
            </a:r>
          </a:p>
        </p:txBody>
      </p:sp>
      <p:sp>
        <p:nvSpPr>
          <p:cNvPr id="14339" name="Text Box 7"/>
          <p:cNvSpPr txBox="1">
            <a:spLocks noChangeArrowheads="1"/>
          </p:cNvSpPr>
          <p:nvPr/>
        </p:nvSpPr>
        <p:spPr bwMode="auto">
          <a:xfrm>
            <a:off x="304800" y="1295400"/>
            <a:ext cx="8534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Use the given information and the theorems you have learned to show that </a:t>
            </a:r>
            <a:r>
              <a:rPr lang="en-US" altLang="en-US" sz="2400" b="1" i="1"/>
              <a:t>r</a:t>
            </a:r>
            <a:r>
              <a:rPr lang="en-US" altLang="en-US" sz="2400" b="1"/>
              <a:t> || </a:t>
            </a:r>
            <a:r>
              <a:rPr lang="en-US" altLang="en-US" sz="2400" b="1" i="1"/>
              <a:t>s</a:t>
            </a:r>
            <a:r>
              <a:rPr lang="en-US" altLang="en-US" sz="2400" b="1"/>
              <a:t>.</a:t>
            </a:r>
          </a:p>
        </p:txBody>
      </p:sp>
      <p:sp>
        <p:nvSpPr>
          <p:cNvPr id="14340" name="Text Box 8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2B: Determining Whether Lines are Parallel</a:t>
            </a:r>
          </a:p>
        </p:txBody>
      </p:sp>
      <p:pic>
        <p:nvPicPr>
          <p:cNvPr id="14341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133600"/>
            <a:ext cx="3176588" cy="209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2" name="Text Box 11"/>
          <p:cNvSpPr txBox="1">
            <a:spLocks noChangeArrowheads="1"/>
          </p:cNvSpPr>
          <p:nvPr/>
        </p:nvSpPr>
        <p:spPr bwMode="auto">
          <a:xfrm>
            <a:off x="304800" y="3962400"/>
            <a:ext cx="8305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sym typeface="Symbol" pitchFamily="18" charset="2"/>
              </a:rPr>
              <a:t>m</a:t>
            </a:r>
            <a:r>
              <a:rPr lang="en-US" altLang="en-US" sz="2400"/>
              <a:t>2 = </a:t>
            </a:r>
            <a:r>
              <a:rPr lang="en-US" altLang="en-US" sz="2400">
                <a:sym typeface="Symbol" pitchFamily="18" charset="2"/>
              </a:rPr>
              <a:t>10</a:t>
            </a:r>
            <a:r>
              <a:rPr lang="en-US" altLang="en-US" sz="2400" i="1">
                <a:sym typeface="Symbol" pitchFamily="18" charset="2"/>
              </a:rPr>
              <a:t>x </a:t>
            </a:r>
            <a:r>
              <a:rPr lang="en-US" altLang="en-US" sz="2400">
                <a:sym typeface="Symbol" pitchFamily="18" charset="2"/>
              </a:rPr>
              <a:t>+ </a:t>
            </a:r>
            <a:r>
              <a:rPr lang="en-US" altLang="en-US" sz="2400"/>
              <a:t>8</a:t>
            </a:r>
          </a:p>
          <a:p>
            <a:pPr eaLnBrk="1" hangingPunct="1"/>
            <a:r>
              <a:rPr lang="en-US" altLang="en-US" sz="2400"/>
              <a:t>        = 10</a:t>
            </a:r>
            <a:r>
              <a:rPr lang="en-US" altLang="en-US" sz="2400">
                <a:solidFill>
                  <a:srgbClr val="FF0000"/>
                </a:solidFill>
              </a:rPr>
              <a:t>(5) </a:t>
            </a:r>
            <a:r>
              <a:rPr lang="en-US" altLang="en-US" sz="2400"/>
              <a:t>+ 8 = 58</a:t>
            </a:r>
            <a:r>
              <a:rPr lang="en-US" altLang="en-US" sz="2400">
                <a:solidFill>
                  <a:srgbClr val="FF0000"/>
                </a:solidFill>
              </a:rPr>
              <a:t>		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Substitute 5 for x.</a:t>
            </a:r>
            <a:endParaRPr lang="en-US" altLang="en-US">
              <a:solidFill>
                <a:srgbClr val="3366FF"/>
              </a:solidFill>
            </a:endParaRPr>
          </a:p>
        </p:txBody>
      </p:sp>
      <p:sp>
        <p:nvSpPr>
          <p:cNvPr id="14343" name="Text Box 12"/>
          <p:cNvSpPr txBox="1">
            <a:spLocks noChangeArrowheads="1"/>
          </p:cNvSpPr>
          <p:nvPr/>
        </p:nvSpPr>
        <p:spPr bwMode="auto">
          <a:xfrm>
            <a:off x="381000" y="5257800"/>
            <a:ext cx="845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sym typeface="Symbol" pitchFamily="18" charset="2"/>
              </a:rPr>
              <a:t>m</a:t>
            </a:r>
            <a:r>
              <a:rPr lang="en-US" altLang="en-US" sz="2400"/>
              <a:t>3 = </a:t>
            </a:r>
            <a:r>
              <a:rPr lang="en-US" altLang="en-US" sz="2400">
                <a:sym typeface="Symbol" pitchFamily="18" charset="2"/>
              </a:rPr>
              <a:t>25</a:t>
            </a:r>
            <a:r>
              <a:rPr lang="en-US" altLang="en-US" sz="2400" i="1">
                <a:sym typeface="Symbol" pitchFamily="18" charset="2"/>
              </a:rPr>
              <a:t>x</a:t>
            </a:r>
            <a:r>
              <a:rPr lang="en-US" altLang="en-US" sz="2400">
                <a:sym typeface="Symbol" pitchFamily="18" charset="2"/>
              </a:rPr>
              <a:t> – 3</a:t>
            </a:r>
            <a:endParaRPr lang="en-US" altLang="en-US" sz="2400"/>
          </a:p>
          <a:p>
            <a:pPr eaLnBrk="1" hangingPunct="1"/>
            <a:r>
              <a:rPr lang="en-US" altLang="en-US" sz="2400"/>
              <a:t>        = 25</a:t>
            </a:r>
            <a:r>
              <a:rPr lang="en-US" altLang="en-US" sz="2400">
                <a:solidFill>
                  <a:srgbClr val="FF0000"/>
                </a:solidFill>
              </a:rPr>
              <a:t>(5) </a:t>
            </a:r>
            <a:r>
              <a:rPr lang="en-US" altLang="en-US" sz="2400">
                <a:sym typeface="Symbol" pitchFamily="18" charset="2"/>
              </a:rPr>
              <a:t>– </a:t>
            </a:r>
            <a:r>
              <a:rPr lang="en-US" altLang="en-US" sz="2400"/>
              <a:t>3 = 122</a:t>
            </a:r>
            <a:r>
              <a:rPr lang="en-US" altLang="en-US" sz="2400">
                <a:solidFill>
                  <a:srgbClr val="FF0000"/>
                </a:solidFill>
              </a:rPr>
              <a:t>	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Substitute 5 for x.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04800" y="2209800"/>
            <a:ext cx="5257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/>
              <a:t>m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 b="1"/>
              <a:t>2 = (10</a:t>
            </a:r>
            <a:r>
              <a:rPr lang="en-US" altLang="en-US" sz="2400" b="1" i="1"/>
              <a:t>x</a:t>
            </a:r>
            <a:r>
              <a:rPr lang="en-US" altLang="en-US" sz="2400" b="1"/>
              <a:t> + 8)°, </a:t>
            </a:r>
          </a:p>
          <a:p>
            <a:pPr eaLnBrk="1" hangingPunct="1"/>
            <a:r>
              <a:rPr lang="en-US" altLang="en-US" sz="2400" b="1"/>
              <a:t>m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 b="1"/>
              <a:t>3 = (25</a:t>
            </a:r>
            <a:r>
              <a:rPr lang="en-US" altLang="en-US" sz="2400" b="1" i="1"/>
              <a:t>x</a:t>
            </a:r>
            <a:r>
              <a:rPr lang="en-US" altLang="en-US" sz="2400" b="1"/>
              <a:t> – 3)°, </a:t>
            </a:r>
            <a:r>
              <a:rPr lang="en-US" altLang="en-US" sz="2400" b="1" i="1"/>
              <a:t>x</a:t>
            </a:r>
            <a:r>
              <a:rPr lang="en-US" altLang="en-US" sz="2400" b="1"/>
              <a:t> = 5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304800" y="1295400"/>
            <a:ext cx="8534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Use the given information and the theorems you have learned to show that </a:t>
            </a:r>
            <a:r>
              <a:rPr lang="en-US" altLang="en-US" sz="2400" b="1" i="1"/>
              <a:t>r</a:t>
            </a:r>
            <a:r>
              <a:rPr lang="en-US" altLang="en-US" sz="2400" b="1"/>
              <a:t> || </a:t>
            </a:r>
            <a:r>
              <a:rPr lang="en-US" altLang="en-US" sz="2400" b="1" i="1"/>
              <a:t>s</a:t>
            </a:r>
            <a:r>
              <a:rPr lang="en-US" altLang="en-US" sz="2400" b="1"/>
              <a:t>.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2B Continued</a:t>
            </a:r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133600"/>
            <a:ext cx="3176588" cy="209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381000" y="5410200"/>
            <a:ext cx="853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i="1">
                <a:sym typeface="Symbol" pitchFamily="18" charset="2"/>
              </a:rPr>
              <a:t>r</a:t>
            </a:r>
            <a:r>
              <a:rPr lang="en-US" altLang="en-US" sz="2400">
                <a:sym typeface="Symbol" pitchFamily="18" charset="2"/>
              </a:rPr>
              <a:t> || </a:t>
            </a:r>
            <a:r>
              <a:rPr lang="en-US" altLang="en-US" sz="2400" i="1">
                <a:sym typeface="Symbol" pitchFamily="18" charset="2"/>
              </a:rPr>
              <a:t>s</a:t>
            </a:r>
            <a:r>
              <a:rPr lang="en-US" altLang="en-US" sz="2400">
                <a:sym typeface="Symbol" pitchFamily="18" charset="2"/>
              </a:rPr>
              <a:t>		    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Conv. of Same-Side Int. s Thm.</a:t>
            </a:r>
          </a:p>
        </p:txBody>
      </p:sp>
      <p:sp>
        <p:nvSpPr>
          <p:cNvPr id="15367" name="Text Box 9"/>
          <p:cNvSpPr txBox="1">
            <a:spLocks noChangeArrowheads="1"/>
          </p:cNvSpPr>
          <p:nvPr/>
        </p:nvSpPr>
        <p:spPr bwMode="auto">
          <a:xfrm>
            <a:off x="457200" y="3932238"/>
            <a:ext cx="464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sym typeface="Symbol" pitchFamily="18" charset="2"/>
              </a:rPr>
              <a:t>m</a:t>
            </a:r>
            <a:r>
              <a:rPr lang="en-US" altLang="en-US" sz="2400"/>
              <a:t>2 + m</a:t>
            </a:r>
            <a:r>
              <a:rPr lang="en-US" altLang="en-US" sz="2400">
                <a:sym typeface="Symbol" pitchFamily="18" charset="2"/>
              </a:rPr>
              <a:t>3</a:t>
            </a:r>
            <a:r>
              <a:rPr lang="en-US" altLang="en-US" sz="2400"/>
              <a:t> = </a:t>
            </a:r>
            <a:r>
              <a:rPr lang="en-US" altLang="en-US" sz="2400">
                <a:sym typeface="Symbol" pitchFamily="18" charset="2"/>
              </a:rPr>
              <a:t>58° + 122°</a:t>
            </a: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2514600" y="4343400"/>
            <a:ext cx="7696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457450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2457450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2457450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2457450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2457450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57450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57450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57450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57450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/>
              <a:t>= 180°</a:t>
            </a:r>
            <a:r>
              <a:rPr lang="en-US" altLang="en-US" sz="2400">
                <a:solidFill>
                  <a:srgbClr val="FF0000"/>
                </a:solidFill>
              </a:rPr>
              <a:t>	</a:t>
            </a:r>
            <a:r>
              <a:rPr lang="en-US" altLang="en-US" sz="2400" i="1">
                <a:solidFill>
                  <a:srgbClr val="006699"/>
                </a:solidFill>
                <a:sym typeface="Symbol" pitchFamily="18" charset="2"/>
              </a:rPr>
              <a:t>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2 and 3 are same-side 		interior angles.</a:t>
            </a:r>
            <a:endParaRPr lang="en-US" altLang="en-US">
              <a:solidFill>
                <a:srgbClr val="3366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4" grpId="0"/>
      <p:bldP spid="481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457200" y="28194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m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 b="1"/>
              <a:t>4 = m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 b="1"/>
              <a:t>8</a:t>
            </a:r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381000" y="1524000"/>
            <a:ext cx="845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/>
              <a:t>Refer to the diagram. Use the given information and the theorems you have learned to show that </a:t>
            </a:r>
            <a:r>
              <a:rPr lang="en-US" altLang="en-US" sz="2400" b="1" i="1"/>
              <a:t>r </a:t>
            </a:r>
            <a:r>
              <a:rPr lang="en-US" altLang="en-US" sz="2400" b="1"/>
              <a:t>|| </a:t>
            </a:r>
            <a:r>
              <a:rPr lang="en-US" altLang="en-US" sz="2400" b="1" i="1"/>
              <a:t>s</a:t>
            </a:r>
            <a:r>
              <a:rPr lang="en-US" altLang="en-US" sz="2400" b="1"/>
              <a:t>.</a:t>
            </a:r>
          </a:p>
        </p:txBody>
      </p:sp>
      <p:pic>
        <p:nvPicPr>
          <p:cNvPr id="16389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286000"/>
            <a:ext cx="2968625" cy="1947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533400" y="4648200"/>
            <a:ext cx="8245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/>
              <a:t>4 </a:t>
            </a:r>
            <a:r>
              <a:rPr lang="en-US" altLang="en-US" sz="2400">
                <a:sym typeface="Symbol" pitchFamily="18" charset="2"/>
              </a:rPr>
              <a:t></a:t>
            </a:r>
            <a:r>
              <a:rPr lang="en-US" altLang="en-US" sz="2400" b="1"/>
              <a:t> 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/>
              <a:t>8	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4 and 8 are alternate exterior angles.</a:t>
            </a:r>
          </a:p>
        </p:txBody>
      </p:sp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533400" y="5257800"/>
            <a:ext cx="5988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i="1">
                <a:sym typeface="Symbol" pitchFamily="18" charset="2"/>
              </a:rPr>
              <a:t>r</a:t>
            </a:r>
            <a:r>
              <a:rPr lang="en-US" altLang="en-US" sz="2400">
                <a:sym typeface="Symbol" pitchFamily="18" charset="2"/>
              </a:rPr>
              <a:t> || </a:t>
            </a:r>
            <a:r>
              <a:rPr lang="en-US" altLang="en-US" sz="2400" i="1">
                <a:sym typeface="Symbol" pitchFamily="18" charset="2"/>
              </a:rPr>
              <a:t>s</a:t>
            </a:r>
            <a:r>
              <a:rPr lang="en-US" altLang="en-US" sz="2400">
                <a:sym typeface="Symbol" pitchFamily="18" charset="2"/>
              </a:rPr>
              <a:t>		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Conv. of Alt. Int. s Thm.</a:t>
            </a:r>
            <a:endParaRPr lang="en-US" altLang="en-US" sz="2400">
              <a:solidFill>
                <a:srgbClr val="3366FF"/>
              </a:solidFill>
              <a:sym typeface="Symbol" pitchFamily="18" charset="2"/>
            </a:endParaRPr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914400" y="33528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ym typeface="Symbol" pitchFamily="18" charset="2"/>
              </a:rPr>
              <a:t></a:t>
            </a:r>
            <a:r>
              <a:rPr lang="en-US" altLang="en-US" sz="2400"/>
              <a:t>4 </a:t>
            </a:r>
            <a:r>
              <a:rPr lang="en-US" altLang="en-US" sz="2400">
                <a:sym typeface="Symbol" pitchFamily="18" charset="2"/>
              </a:rPr>
              <a:t></a:t>
            </a:r>
            <a:r>
              <a:rPr lang="en-US" altLang="en-US" sz="2400"/>
              <a:t> </a:t>
            </a:r>
            <a:r>
              <a:rPr lang="en-US" altLang="en-US" sz="2400">
                <a:sym typeface="Symbol" pitchFamily="18" charset="2"/>
              </a:rPr>
              <a:t></a:t>
            </a:r>
            <a:r>
              <a:rPr lang="en-US" altLang="en-US" sz="2400"/>
              <a:t>8  </a:t>
            </a:r>
            <a:r>
              <a:rPr lang="en-US" altLang="en-US" sz="2400" i="1">
                <a:solidFill>
                  <a:srgbClr val="3366FF"/>
                </a:solidFill>
              </a:rPr>
              <a:t>Congruent angles</a:t>
            </a:r>
            <a:r>
              <a:rPr lang="en-US" altLang="en-US" sz="2400"/>
              <a:t> </a:t>
            </a:r>
            <a:endParaRPr lang="en-US" altLang="en-US" sz="24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9" grpId="0"/>
      <p:bldP spid="34830" grpId="0"/>
      <p:bldP spid="3483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381000" y="1447800"/>
            <a:ext cx="845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/>
              <a:t>Refer to the diagram. Use the given information and the theorems you have learned to show that </a:t>
            </a:r>
            <a:r>
              <a:rPr lang="en-US" altLang="en-US" sz="2400" b="1" i="1"/>
              <a:t>r </a:t>
            </a:r>
            <a:r>
              <a:rPr lang="en-US" altLang="en-US" sz="2400" b="1"/>
              <a:t>|| </a:t>
            </a:r>
            <a:r>
              <a:rPr lang="en-US" altLang="en-US" sz="2400" b="1" i="1"/>
              <a:t>s</a:t>
            </a:r>
            <a:r>
              <a:rPr lang="en-US" altLang="en-US" sz="2400" b="1"/>
              <a:t>.</a:t>
            </a:r>
          </a:p>
        </p:txBody>
      </p:sp>
      <p:pic>
        <p:nvPicPr>
          <p:cNvPr id="1741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286000"/>
            <a:ext cx="2968625" cy="1947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381000" y="2819400"/>
            <a:ext cx="5715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m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 b="1"/>
              <a:t>3 = 2</a:t>
            </a:r>
            <a:r>
              <a:rPr lang="en-US" altLang="en-US" sz="2400" b="1" i="1"/>
              <a:t>x</a:t>
            </a:r>
            <a:r>
              <a:rPr lang="en-US" altLang="en-US" sz="2400" b="1">
                <a:sym typeface="Symbol" pitchFamily="18" charset="2"/>
              </a:rPr>
              <a:t>, </a:t>
            </a:r>
            <a:r>
              <a:rPr lang="en-US" altLang="en-US" sz="2400" b="1"/>
              <a:t>m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 b="1"/>
              <a:t>7 = (</a:t>
            </a:r>
            <a:r>
              <a:rPr lang="en-US" altLang="en-US" sz="2400" b="1" i="1"/>
              <a:t>x</a:t>
            </a:r>
            <a:r>
              <a:rPr lang="en-US" altLang="en-US" sz="2400" b="1"/>
              <a:t> + 50)</a:t>
            </a:r>
            <a:r>
              <a:rPr lang="en-US" altLang="en-US" sz="2400" b="1">
                <a:sym typeface="Symbol" pitchFamily="18" charset="2"/>
              </a:rPr>
              <a:t>, </a:t>
            </a:r>
            <a:br>
              <a:rPr lang="en-US" altLang="en-US" sz="2400" b="1">
                <a:sym typeface="Symbol" pitchFamily="18" charset="2"/>
              </a:rPr>
            </a:br>
            <a:r>
              <a:rPr lang="en-US" altLang="en-US" sz="2400" b="1" i="1">
                <a:sym typeface="Symbol" pitchFamily="18" charset="2"/>
              </a:rPr>
              <a:t>x</a:t>
            </a:r>
            <a:r>
              <a:rPr lang="en-US" altLang="en-US" sz="2400" b="1">
                <a:sym typeface="Symbol" pitchFamily="18" charset="2"/>
              </a:rPr>
              <a:t> = 50</a:t>
            </a: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304800" y="56388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ym typeface="Symbol" pitchFamily="18" charset="2"/>
              </a:rPr>
              <a:t>m</a:t>
            </a:r>
            <a:r>
              <a:rPr lang="en-US" altLang="en-US" sz="2400"/>
              <a:t>3 </a:t>
            </a:r>
            <a:r>
              <a:rPr lang="en-US" altLang="en-US" sz="2400">
                <a:sym typeface="Symbol" pitchFamily="18" charset="2"/>
              </a:rPr>
              <a:t>=</a:t>
            </a:r>
            <a:r>
              <a:rPr lang="en-US" altLang="en-US" sz="2400"/>
              <a:t> </a:t>
            </a:r>
            <a:r>
              <a:rPr lang="en-US" altLang="en-US" sz="2400">
                <a:sym typeface="Symbol" pitchFamily="18" charset="2"/>
              </a:rPr>
              <a:t>100 and m</a:t>
            </a:r>
            <a:r>
              <a:rPr lang="en-US" altLang="en-US" sz="2400"/>
              <a:t>7 </a:t>
            </a:r>
            <a:r>
              <a:rPr lang="en-US" altLang="en-US" sz="2400">
                <a:sym typeface="Symbol" pitchFamily="18" charset="2"/>
              </a:rPr>
              <a:t>=</a:t>
            </a:r>
            <a:r>
              <a:rPr lang="en-US" altLang="en-US" sz="2400"/>
              <a:t> </a:t>
            </a:r>
            <a:r>
              <a:rPr lang="en-US" altLang="en-US" sz="2400">
                <a:sym typeface="Symbol" pitchFamily="18" charset="2"/>
              </a:rPr>
              <a:t>100</a:t>
            </a:r>
          </a:p>
        </p:txBody>
      </p:sp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636588" y="6096000"/>
            <a:ext cx="1420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sym typeface="Symbol" pitchFamily="18" charset="2"/>
              </a:rPr>
              <a:t></a:t>
            </a:r>
            <a:r>
              <a:rPr lang="en-US" altLang="en-US" sz="2400"/>
              <a:t>3 </a:t>
            </a:r>
            <a:r>
              <a:rPr lang="en-US" altLang="en-US" sz="2400">
                <a:sym typeface="Symbol" pitchFamily="18" charset="2"/>
              </a:rPr>
              <a:t> 7</a:t>
            </a: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2667000" y="6096000"/>
            <a:ext cx="594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ym typeface="Symbol" pitchFamily="18" charset="2"/>
              </a:rPr>
              <a:t>r||s</a:t>
            </a:r>
            <a:r>
              <a:rPr lang="en-US" altLang="en-US" sz="2400">
                <a:solidFill>
                  <a:srgbClr val="006699"/>
                </a:solidFill>
              </a:rPr>
              <a:t>    </a:t>
            </a:r>
            <a:r>
              <a:rPr lang="en-US" altLang="en-US" sz="2400" i="1">
                <a:solidFill>
                  <a:srgbClr val="3366FF"/>
                </a:solidFill>
              </a:rPr>
              <a:t>Conv. of the Alt. Int. 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s Thm.</a:t>
            </a:r>
            <a:endParaRPr lang="en-US" altLang="en-US" sz="2400" i="1">
              <a:solidFill>
                <a:srgbClr val="3366FF"/>
              </a:solidFill>
            </a:endParaRP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304800" y="3810000"/>
            <a:ext cx="8305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sym typeface="Symbol" pitchFamily="18" charset="2"/>
              </a:rPr>
              <a:t>m</a:t>
            </a:r>
            <a:r>
              <a:rPr lang="en-US" altLang="en-US" sz="2400"/>
              <a:t>3 = </a:t>
            </a:r>
            <a:r>
              <a:rPr lang="en-US" altLang="en-US" sz="2400">
                <a:sym typeface="Symbol" pitchFamily="18" charset="2"/>
              </a:rPr>
              <a:t>2</a:t>
            </a:r>
            <a:r>
              <a:rPr lang="en-US" altLang="en-US" sz="2400" i="1">
                <a:sym typeface="Symbol" pitchFamily="18" charset="2"/>
              </a:rPr>
              <a:t>x</a:t>
            </a:r>
            <a:endParaRPr lang="en-US" altLang="en-US" sz="2400"/>
          </a:p>
          <a:p>
            <a:pPr eaLnBrk="1" hangingPunct="1"/>
            <a:r>
              <a:rPr lang="en-US" altLang="en-US" sz="2400"/>
              <a:t>        = 2</a:t>
            </a:r>
            <a:r>
              <a:rPr lang="en-US" altLang="en-US" sz="2400">
                <a:solidFill>
                  <a:srgbClr val="FF0000"/>
                </a:solidFill>
              </a:rPr>
              <a:t>(50) </a:t>
            </a:r>
            <a:r>
              <a:rPr lang="en-US" altLang="en-US" sz="2400"/>
              <a:t>= 100°</a:t>
            </a:r>
            <a:r>
              <a:rPr lang="en-US" altLang="en-US" sz="2400">
                <a:solidFill>
                  <a:srgbClr val="FF0000"/>
                </a:solidFill>
              </a:rPr>
              <a:t>		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Substitute 50 for x.</a:t>
            </a:r>
            <a:endParaRPr lang="en-US" altLang="en-US">
              <a:solidFill>
                <a:srgbClr val="3366FF"/>
              </a:solidFill>
            </a:endParaRP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304800" y="4664075"/>
            <a:ext cx="845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sym typeface="Symbol" pitchFamily="18" charset="2"/>
              </a:rPr>
              <a:t>m</a:t>
            </a:r>
            <a:r>
              <a:rPr lang="en-US" altLang="en-US" sz="2400"/>
              <a:t>7 = </a:t>
            </a:r>
            <a:r>
              <a:rPr lang="en-US" altLang="en-US" sz="2400" i="1">
                <a:sym typeface="Symbol" pitchFamily="18" charset="2"/>
              </a:rPr>
              <a:t>x</a:t>
            </a:r>
            <a:r>
              <a:rPr lang="en-US" altLang="en-US" sz="2400">
                <a:sym typeface="Symbol" pitchFamily="18" charset="2"/>
              </a:rPr>
              <a:t> + 50</a:t>
            </a:r>
            <a:endParaRPr lang="en-US" altLang="en-US" sz="2400"/>
          </a:p>
          <a:p>
            <a:pPr eaLnBrk="1" hangingPunct="1"/>
            <a:r>
              <a:rPr lang="en-US" altLang="en-US" sz="2400"/>
              <a:t>        = </a:t>
            </a:r>
            <a:r>
              <a:rPr lang="en-US" altLang="en-US" sz="2400">
                <a:solidFill>
                  <a:srgbClr val="FF0000"/>
                </a:solidFill>
              </a:rPr>
              <a:t>50 </a:t>
            </a:r>
            <a:r>
              <a:rPr lang="en-US" altLang="en-US" sz="2400">
                <a:sym typeface="Symbol" pitchFamily="18" charset="2"/>
              </a:rPr>
              <a:t>+ </a:t>
            </a:r>
            <a:r>
              <a:rPr lang="en-US" altLang="en-US" sz="2400"/>
              <a:t>50 = 100° 	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Substitute 5 for x.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1" grpId="0"/>
      <p:bldP spid="49162" grpId="0"/>
      <p:bldP spid="49163" grpId="0"/>
      <p:bldP spid="49164" grpId="0"/>
      <p:bldP spid="4916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3: </a:t>
            </a:r>
            <a:r>
              <a:rPr lang="en-US" altLang="en-US" sz="2600">
                <a:solidFill>
                  <a:srgbClr val="006699"/>
                </a:solidFill>
                <a:latin typeface="Arial Black" pitchFamily="34" charset="0"/>
              </a:rPr>
              <a:t>Proving Lines Parallel</a:t>
            </a:r>
          </a:p>
        </p:txBody>
      </p:sp>
      <p:sp>
        <p:nvSpPr>
          <p:cNvPr id="18435" name="Rectangle 7"/>
          <p:cNvSpPr>
            <a:spLocks noChangeArrowheads="1"/>
          </p:cNvSpPr>
          <p:nvPr/>
        </p:nvSpPr>
        <p:spPr bwMode="auto">
          <a:xfrm>
            <a:off x="304800" y="1828800"/>
            <a:ext cx="5791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/>
              <a:t>Given:</a:t>
            </a:r>
            <a:r>
              <a:rPr lang="en-US" altLang="en-US" sz="2400"/>
              <a:t> </a:t>
            </a:r>
            <a:r>
              <a:rPr lang="en-US" altLang="en-US" sz="2400" i="1"/>
              <a:t>p || r </a:t>
            </a:r>
            <a:r>
              <a:rPr lang="en-US" altLang="en-US" sz="2400"/>
              <a:t>, 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/>
              <a:t>1 </a:t>
            </a:r>
            <a:r>
              <a:rPr lang="en-US" altLang="en-US" sz="2400" b="1">
                <a:sym typeface="Symbol" pitchFamily="18" charset="2"/>
              </a:rPr>
              <a:t></a:t>
            </a:r>
            <a:r>
              <a:rPr lang="en-US" altLang="en-US" sz="2400" b="1"/>
              <a:t> 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/>
              <a:t>3</a:t>
            </a:r>
          </a:p>
          <a:p>
            <a:pPr eaLnBrk="1" hangingPunct="1"/>
            <a:r>
              <a:rPr lang="en-US" altLang="en-US" sz="2400" b="1"/>
              <a:t>Prove:</a:t>
            </a:r>
            <a:r>
              <a:rPr lang="en-US" altLang="en-US" sz="2400"/>
              <a:t> ℓ || </a:t>
            </a:r>
            <a:r>
              <a:rPr lang="en-US" altLang="en-US" sz="2400" i="1"/>
              <a:t>m</a:t>
            </a:r>
          </a:p>
        </p:txBody>
      </p:sp>
      <p:pic>
        <p:nvPicPr>
          <p:cNvPr id="18436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819400"/>
            <a:ext cx="4800600" cy="3078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  <a:endParaRPr lang="en-US" altLang="en-US" sz="2600">
              <a:solidFill>
                <a:srgbClr val="006699"/>
              </a:solidFill>
              <a:latin typeface="Arial Black" pitchFamily="34" charset="0"/>
            </a:endParaRPr>
          </a:p>
        </p:txBody>
      </p:sp>
      <p:graphicFrame>
        <p:nvGraphicFramePr>
          <p:cNvPr id="46125" name="Group 45"/>
          <p:cNvGraphicFramePr>
            <a:graphicFrameLocks noGrp="1"/>
          </p:cNvGraphicFramePr>
          <p:nvPr/>
        </p:nvGraphicFramePr>
        <p:xfrm>
          <a:off x="609600" y="2057400"/>
          <a:ext cx="8077200" cy="3135313"/>
        </p:xfrm>
        <a:graphic>
          <a:graphicData uri="http://schemas.openxmlformats.org/drawingml/2006/table">
            <a:tbl>
              <a:tblPr/>
              <a:tblGrid>
                <a:gridCol w="3429000"/>
                <a:gridCol w="4648200"/>
              </a:tblGrid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Verdana" pitchFamily="34" charset="0"/>
                        </a:rPr>
                        <a:t>Statements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Verdana" pitchFamily="34" charset="0"/>
                        </a:rPr>
                        <a:t>Reasons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endPara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sym typeface="Symbol" pitchFamily="18" charset="2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endPara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Verdana" pitchFamily="34" charset="0"/>
                        <a:sym typeface="Symbol" pitchFamily="18" charset="2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rgbClr val="0066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rgbClr val="0066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115" name="Text Box 35"/>
          <p:cNvSpPr txBox="1">
            <a:spLocks noChangeArrowheads="1"/>
          </p:cNvSpPr>
          <p:nvPr/>
        </p:nvSpPr>
        <p:spPr bwMode="auto">
          <a:xfrm>
            <a:off x="652463" y="2619375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1.</a:t>
            </a:r>
            <a:r>
              <a:rPr lang="en-US" altLang="en-US" sz="2400"/>
              <a:t> </a:t>
            </a:r>
            <a:r>
              <a:rPr lang="en-US" altLang="en-US" sz="2400" i="1"/>
              <a:t>p</a:t>
            </a:r>
            <a:r>
              <a:rPr lang="en-US" altLang="en-US" sz="2400"/>
              <a:t> || </a:t>
            </a:r>
            <a:r>
              <a:rPr lang="en-US" altLang="en-US" sz="2400" i="1"/>
              <a:t>r</a:t>
            </a:r>
          </a:p>
        </p:txBody>
      </p:sp>
      <p:sp>
        <p:nvSpPr>
          <p:cNvPr id="46116" name="Text Box 36"/>
          <p:cNvSpPr txBox="1">
            <a:spLocks noChangeArrowheads="1"/>
          </p:cNvSpPr>
          <p:nvPr/>
        </p:nvSpPr>
        <p:spPr bwMode="auto">
          <a:xfrm>
            <a:off x="685800" y="47244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5.</a:t>
            </a:r>
            <a:r>
              <a:rPr lang="en-US" altLang="en-US" sz="2400"/>
              <a:t> ℓ ||</a:t>
            </a:r>
            <a:r>
              <a:rPr lang="en-US" altLang="en-US" sz="2400" i="1"/>
              <a:t>m</a:t>
            </a:r>
          </a:p>
        </p:txBody>
      </p:sp>
      <p:sp>
        <p:nvSpPr>
          <p:cNvPr id="46117" name="Text Box 37"/>
          <p:cNvSpPr txBox="1">
            <a:spLocks noChangeArrowheads="1"/>
          </p:cNvSpPr>
          <p:nvPr/>
        </p:nvSpPr>
        <p:spPr bwMode="auto">
          <a:xfrm>
            <a:off x="671513" y="31242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2.</a:t>
            </a:r>
            <a:r>
              <a:rPr lang="en-US" altLang="en-US" sz="2400"/>
              <a:t> </a:t>
            </a:r>
            <a:r>
              <a:rPr lang="en-US" altLang="en-US" sz="2400">
                <a:sym typeface="Symbol" pitchFamily="18" charset="2"/>
              </a:rPr>
              <a:t>3  2</a:t>
            </a:r>
          </a:p>
        </p:txBody>
      </p:sp>
      <p:sp>
        <p:nvSpPr>
          <p:cNvPr id="46118" name="Text Box 38"/>
          <p:cNvSpPr txBox="1">
            <a:spLocks noChangeArrowheads="1"/>
          </p:cNvSpPr>
          <p:nvPr/>
        </p:nvSpPr>
        <p:spPr bwMode="auto">
          <a:xfrm>
            <a:off x="671513" y="36576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3.</a:t>
            </a:r>
            <a:r>
              <a:rPr lang="en-US" altLang="en-US" sz="2400"/>
              <a:t> </a:t>
            </a:r>
            <a:r>
              <a:rPr lang="en-US" altLang="en-US" sz="2400">
                <a:sym typeface="Symbol" pitchFamily="18" charset="2"/>
              </a:rPr>
              <a:t>1  3</a:t>
            </a:r>
          </a:p>
        </p:txBody>
      </p:sp>
      <p:sp>
        <p:nvSpPr>
          <p:cNvPr id="46119" name="Text Box 39"/>
          <p:cNvSpPr txBox="1">
            <a:spLocks noChangeArrowheads="1"/>
          </p:cNvSpPr>
          <p:nvPr/>
        </p:nvSpPr>
        <p:spPr bwMode="auto">
          <a:xfrm>
            <a:off x="638175" y="41910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4.</a:t>
            </a:r>
            <a:r>
              <a:rPr lang="en-US" altLang="en-US" sz="2400"/>
              <a:t> </a:t>
            </a:r>
            <a:r>
              <a:rPr lang="en-US" altLang="en-US" sz="2400">
                <a:sym typeface="Symbol" pitchFamily="18" charset="2"/>
              </a:rPr>
              <a:t>1  2</a:t>
            </a:r>
          </a:p>
        </p:txBody>
      </p:sp>
      <p:sp>
        <p:nvSpPr>
          <p:cNvPr id="46120" name="Text Box 40"/>
          <p:cNvSpPr txBox="1">
            <a:spLocks noChangeArrowheads="1"/>
          </p:cNvSpPr>
          <p:nvPr/>
        </p:nvSpPr>
        <p:spPr bwMode="auto">
          <a:xfrm>
            <a:off x="4114800" y="31242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3300"/>
                </a:solidFill>
              </a:rPr>
              <a:t>2.</a:t>
            </a:r>
            <a:r>
              <a:rPr lang="en-US" altLang="en-US" sz="2400">
                <a:solidFill>
                  <a:srgbClr val="003300"/>
                </a:solidFill>
              </a:rPr>
              <a:t> Alt. Ext. </a:t>
            </a:r>
            <a:r>
              <a:rPr lang="en-US" altLang="en-US" sz="2400">
                <a:solidFill>
                  <a:srgbClr val="003300"/>
                </a:solidFill>
                <a:sym typeface="Symbol" pitchFamily="18" charset="2"/>
              </a:rPr>
              <a:t>s Thm.</a:t>
            </a:r>
            <a:endParaRPr lang="en-US" altLang="en-US" sz="2400">
              <a:solidFill>
                <a:srgbClr val="003300"/>
              </a:solidFill>
            </a:endParaRPr>
          </a:p>
        </p:txBody>
      </p:sp>
      <p:sp>
        <p:nvSpPr>
          <p:cNvPr id="46121" name="Text Box 41"/>
          <p:cNvSpPr txBox="1">
            <a:spLocks noChangeArrowheads="1"/>
          </p:cNvSpPr>
          <p:nvPr/>
        </p:nvSpPr>
        <p:spPr bwMode="auto">
          <a:xfrm>
            <a:off x="4114800" y="25908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1.</a:t>
            </a:r>
            <a:r>
              <a:rPr lang="en-US" altLang="en-US" sz="2400"/>
              <a:t> Given</a:t>
            </a:r>
            <a:endParaRPr lang="en-US" altLang="en-US" sz="2400" i="1"/>
          </a:p>
        </p:txBody>
      </p:sp>
      <p:sp>
        <p:nvSpPr>
          <p:cNvPr id="46122" name="Text Box 42"/>
          <p:cNvSpPr txBox="1">
            <a:spLocks noChangeArrowheads="1"/>
          </p:cNvSpPr>
          <p:nvPr/>
        </p:nvSpPr>
        <p:spPr bwMode="auto">
          <a:xfrm>
            <a:off x="4114800" y="36576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3300"/>
                </a:solidFill>
              </a:rPr>
              <a:t>3.</a:t>
            </a:r>
            <a:r>
              <a:rPr lang="en-US" altLang="en-US" sz="2400">
                <a:solidFill>
                  <a:srgbClr val="003300"/>
                </a:solidFill>
              </a:rPr>
              <a:t> Given</a:t>
            </a:r>
          </a:p>
        </p:txBody>
      </p:sp>
      <p:sp>
        <p:nvSpPr>
          <p:cNvPr id="46123" name="Text Box 43"/>
          <p:cNvSpPr txBox="1">
            <a:spLocks noChangeArrowheads="1"/>
          </p:cNvSpPr>
          <p:nvPr/>
        </p:nvSpPr>
        <p:spPr bwMode="auto">
          <a:xfrm>
            <a:off x="4114800" y="41910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3300"/>
                </a:solidFill>
              </a:rPr>
              <a:t>4.</a:t>
            </a:r>
            <a:r>
              <a:rPr lang="en-US" altLang="en-US" sz="2400">
                <a:solidFill>
                  <a:srgbClr val="003300"/>
                </a:solidFill>
              </a:rPr>
              <a:t> Trans. Prop. of </a:t>
            </a:r>
            <a:r>
              <a:rPr lang="en-US" altLang="en-US" sz="2400">
                <a:sym typeface="Symbol" pitchFamily="18" charset="2"/>
              </a:rPr>
              <a:t></a:t>
            </a:r>
          </a:p>
        </p:txBody>
      </p:sp>
      <p:sp>
        <p:nvSpPr>
          <p:cNvPr id="46124" name="Text Box 44"/>
          <p:cNvSpPr txBox="1">
            <a:spLocks noChangeArrowheads="1"/>
          </p:cNvSpPr>
          <p:nvPr/>
        </p:nvSpPr>
        <p:spPr bwMode="auto">
          <a:xfrm>
            <a:off x="4114800" y="47244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3300"/>
                </a:solidFill>
              </a:rPr>
              <a:t>5.</a:t>
            </a:r>
            <a:r>
              <a:rPr lang="en-US" altLang="en-US" sz="2400">
                <a:solidFill>
                  <a:srgbClr val="003300"/>
                </a:solidFill>
              </a:rPr>
              <a:t> Conv. of Corr. </a:t>
            </a:r>
            <a:r>
              <a:rPr lang="en-US" altLang="en-US" sz="2400">
                <a:solidFill>
                  <a:srgbClr val="003300"/>
                </a:solidFill>
                <a:sym typeface="Symbol" pitchFamily="18" charset="2"/>
              </a:rPr>
              <a:t>s  Post.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6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6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6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6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6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6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6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15" grpId="0"/>
      <p:bldP spid="46116" grpId="0"/>
      <p:bldP spid="46117" grpId="0"/>
      <p:bldP spid="46118" grpId="0"/>
      <p:bldP spid="46119" grpId="0"/>
      <p:bldP spid="46120" grpId="0"/>
      <p:bldP spid="46121" grpId="0"/>
      <p:bldP spid="46122" grpId="0"/>
      <p:bldP spid="46123" grpId="0"/>
      <p:bldP spid="461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Rectangle 6"/>
          <p:cNvSpPr>
            <a:spLocks noChangeArrowheads="1"/>
          </p:cNvSpPr>
          <p:nvPr/>
        </p:nvSpPr>
        <p:spPr bwMode="auto">
          <a:xfrm>
            <a:off x="457200" y="1752600"/>
            <a:ext cx="815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/>
              <a:t>Given: </a:t>
            </a:r>
            <a:r>
              <a:rPr lang="en-US" altLang="en-US" sz="2400">
                <a:sym typeface="Symbol" pitchFamily="18" charset="2"/>
              </a:rPr>
              <a:t></a:t>
            </a:r>
            <a:r>
              <a:rPr lang="en-US" altLang="en-US" sz="2400"/>
              <a:t>1 </a:t>
            </a:r>
            <a:r>
              <a:rPr lang="en-US" altLang="en-US" sz="2400">
                <a:sym typeface="Symbol" pitchFamily="18" charset="2"/>
              </a:rPr>
              <a:t></a:t>
            </a:r>
            <a:r>
              <a:rPr lang="en-US" altLang="en-US" sz="2400"/>
              <a:t> </a:t>
            </a:r>
            <a:r>
              <a:rPr lang="en-US" altLang="en-US" sz="2400">
                <a:sym typeface="Symbol" pitchFamily="18" charset="2"/>
              </a:rPr>
              <a:t></a:t>
            </a:r>
            <a:r>
              <a:rPr lang="en-US" altLang="en-US" sz="2400"/>
              <a:t>4, </a:t>
            </a:r>
            <a:r>
              <a:rPr lang="en-US" altLang="en-US" sz="2400">
                <a:sym typeface="Symbol" pitchFamily="18" charset="2"/>
              </a:rPr>
              <a:t></a:t>
            </a:r>
            <a:r>
              <a:rPr lang="en-US" altLang="en-US" sz="2400"/>
              <a:t>3 and </a:t>
            </a:r>
            <a:r>
              <a:rPr lang="en-US" altLang="en-US" sz="2400">
                <a:sym typeface="Symbol" pitchFamily="18" charset="2"/>
              </a:rPr>
              <a:t></a:t>
            </a:r>
            <a:r>
              <a:rPr lang="en-US" altLang="en-US" sz="2400"/>
              <a:t>4 are supplementary.</a:t>
            </a:r>
          </a:p>
        </p:txBody>
      </p:sp>
      <p:sp>
        <p:nvSpPr>
          <p:cNvPr id="20484" name="Rectangle 8"/>
          <p:cNvSpPr>
            <a:spLocks noChangeArrowheads="1"/>
          </p:cNvSpPr>
          <p:nvPr/>
        </p:nvSpPr>
        <p:spPr bwMode="auto">
          <a:xfrm>
            <a:off x="533400" y="2286000"/>
            <a:ext cx="2335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/>
              <a:t>Prove:</a:t>
            </a:r>
            <a:r>
              <a:rPr lang="en-US" altLang="en-US" sz="2400"/>
              <a:t> ℓ</a:t>
            </a:r>
            <a:r>
              <a:rPr lang="en-US" altLang="en-US" sz="2400" b="1"/>
              <a:t> || </a:t>
            </a:r>
            <a:r>
              <a:rPr lang="en-US" altLang="en-US" sz="2400" i="1"/>
              <a:t>m</a:t>
            </a:r>
          </a:p>
        </p:txBody>
      </p:sp>
      <p:pic>
        <p:nvPicPr>
          <p:cNvPr id="20485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124200"/>
            <a:ext cx="4562475" cy="238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28600" y="1143000"/>
            <a:ext cx="8686800" cy="4724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463550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3550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3550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3550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3550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3333CC"/>
                </a:solidFill>
              </a:rPr>
              <a:t>Warm Up</a:t>
            </a:r>
            <a:endParaRPr lang="en-US" altLang="en-US"/>
          </a:p>
          <a:p>
            <a:pPr eaLnBrk="1" hangingPunct="1"/>
            <a:r>
              <a:rPr lang="en-US" altLang="en-US" sz="2400" b="1"/>
              <a:t>State the converse of each statement.</a:t>
            </a:r>
          </a:p>
          <a:p>
            <a:pPr eaLnBrk="1" hangingPunct="1"/>
            <a:endParaRPr lang="en-US" altLang="en-US" sz="800"/>
          </a:p>
          <a:p>
            <a:pPr eaLnBrk="1" hangingPunct="1">
              <a:lnSpc>
                <a:spcPct val="140000"/>
              </a:lnSpc>
            </a:pPr>
            <a:r>
              <a:rPr lang="en-US" altLang="en-US" sz="2400" b="1"/>
              <a:t>1.</a:t>
            </a:r>
            <a:r>
              <a:rPr lang="en-US" altLang="en-US" sz="2400"/>
              <a:t> </a:t>
            </a:r>
            <a:r>
              <a:rPr lang="en-US" altLang="en-US" sz="2400">
                <a:sym typeface="Symbol" pitchFamily="18" charset="2"/>
              </a:rPr>
              <a:t>If </a:t>
            </a:r>
            <a:r>
              <a:rPr lang="en-US" altLang="en-US" sz="2400" i="1">
                <a:sym typeface="Symbol" pitchFamily="18" charset="2"/>
              </a:rPr>
              <a:t>a</a:t>
            </a:r>
            <a:r>
              <a:rPr lang="en-US" altLang="en-US" sz="2400">
                <a:sym typeface="Symbol" pitchFamily="18" charset="2"/>
              </a:rPr>
              <a:t> = </a:t>
            </a:r>
            <a:r>
              <a:rPr lang="en-US" altLang="en-US" sz="2400" i="1">
                <a:sym typeface="Symbol" pitchFamily="18" charset="2"/>
              </a:rPr>
              <a:t>b</a:t>
            </a:r>
            <a:r>
              <a:rPr lang="en-US" altLang="en-US" sz="2400">
                <a:sym typeface="Symbol" pitchFamily="18" charset="2"/>
              </a:rPr>
              <a:t>, then </a:t>
            </a:r>
            <a:r>
              <a:rPr lang="en-US" altLang="en-US" sz="2400" i="1">
                <a:sym typeface="Symbol" pitchFamily="18" charset="2"/>
              </a:rPr>
              <a:t>a</a:t>
            </a:r>
            <a:r>
              <a:rPr lang="en-US" altLang="en-US" sz="2400">
                <a:sym typeface="Symbol" pitchFamily="18" charset="2"/>
              </a:rPr>
              <a:t> + </a:t>
            </a:r>
            <a:r>
              <a:rPr lang="en-US" altLang="en-US" sz="2400" i="1">
                <a:sym typeface="Symbol" pitchFamily="18" charset="2"/>
              </a:rPr>
              <a:t>c</a:t>
            </a:r>
            <a:r>
              <a:rPr lang="en-US" altLang="en-US" sz="2400">
                <a:sym typeface="Symbol" pitchFamily="18" charset="2"/>
              </a:rPr>
              <a:t> = </a:t>
            </a:r>
            <a:r>
              <a:rPr lang="en-US" altLang="en-US" sz="2400" i="1">
                <a:sym typeface="Symbol" pitchFamily="18" charset="2"/>
              </a:rPr>
              <a:t>b</a:t>
            </a:r>
            <a:r>
              <a:rPr lang="en-US" altLang="en-US" sz="2400">
                <a:sym typeface="Symbol" pitchFamily="18" charset="2"/>
              </a:rPr>
              <a:t> + </a:t>
            </a:r>
            <a:r>
              <a:rPr lang="en-US" altLang="en-US" sz="2400" i="1">
                <a:sym typeface="Symbol" pitchFamily="18" charset="2"/>
              </a:rPr>
              <a:t>c</a:t>
            </a:r>
            <a:r>
              <a:rPr lang="en-US" altLang="en-US" sz="2400">
                <a:sym typeface="Symbol" pitchFamily="18" charset="2"/>
              </a:rPr>
              <a:t>.</a:t>
            </a:r>
          </a:p>
          <a:p>
            <a:pPr eaLnBrk="1" hangingPunct="1">
              <a:lnSpc>
                <a:spcPct val="140000"/>
              </a:lnSpc>
            </a:pPr>
            <a:endParaRPr lang="en-US" altLang="en-US" sz="2400" b="1">
              <a:sym typeface="Symbol" pitchFamily="18" charset="2"/>
            </a:endParaRPr>
          </a:p>
          <a:p>
            <a:pPr eaLnBrk="1" hangingPunct="1"/>
            <a:r>
              <a:rPr lang="en-US" altLang="en-US" sz="2400" b="1">
                <a:sym typeface="Symbol" pitchFamily="18" charset="2"/>
              </a:rPr>
              <a:t>2.</a:t>
            </a:r>
            <a:r>
              <a:rPr lang="en-US" altLang="en-US" sz="2400">
                <a:sym typeface="Symbol" pitchFamily="18" charset="2"/>
              </a:rPr>
              <a:t> If m</a:t>
            </a:r>
            <a:r>
              <a:rPr lang="en-US" altLang="en-US" sz="2400" i="1">
                <a:sym typeface="Symbol" pitchFamily="18" charset="2"/>
              </a:rPr>
              <a:t>A</a:t>
            </a:r>
            <a:r>
              <a:rPr lang="en-US" altLang="en-US" sz="2400">
                <a:sym typeface="Symbol" pitchFamily="18" charset="2"/>
              </a:rPr>
              <a:t> + m</a:t>
            </a:r>
            <a:r>
              <a:rPr lang="en-US" altLang="en-US" sz="2400" i="1">
                <a:sym typeface="Symbol" pitchFamily="18" charset="2"/>
              </a:rPr>
              <a:t>B</a:t>
            </a:r>
            <a:r>
              <a:rPr lang="en-US" altLang="en-US" sz="2400">
                <a:sym typeface="Symbol" pitchFamily="18" charset="2"/>
              </a:rPr>
              <a:t> = 90°, then </a:t>
            </a:r>
            <a:r>
              <a:rPr lang="en-US" altLang="en-US" sz="2400" i="1">
                <a:sym typeface="Symbol" pitchFamily="18" charset="2"/>
              </a:rPr>
              <a:t>A</a:t>
            </a:r>
            <a:r>
              <a:rPr lang="en-US" altLang="en-US" sz="2400">
                <a:sym typeface="Symbol" pitchFamily="18" charset="2"/>
              </a:rPr>
              <a:t> and </a:t>
            </a:r>
            <a:r>
              <a:rPr lang="en-US" altLang="en-US" sz="2400" i="1">
                <a:sym typeface="Symbol" pitchFamily="18" charset="2"/>
              </a:rPr>
              <a:t>B</a:t>
            </a:r>
            <a:r>
              <a:rPr lang="en-US" altLang="en-US" sz="2400">
                <a:sym typeface="Symbol" pitchFamily="18" charset="2"/>
              </a:rPr>
              <a:t> are </a:t>
            </a:r>
            <a:br>
              <a:rPr lang="en-US" altLang="en-US" sz="2400">
                <a:sym typeface="Symbol" pitchFamily="18" charset="2"/>
              </a:rPr>
            </a:br>
            <a:r>
              <a:rPr lang="en-US" altLang="en-US" sz="2400">
                <a:sym typeface="Symbol" pitchFamily="18" charset="2"/>
              </a:rPr>
              <a:t>	complementary.</a:t>
            </a:r>
          </a:p>
          <a:p>
            <a:pPr eaLnBrk="1" hangingPunct="1">
              <a:lnSpc>
                <a:spcPct val="140000"/>
              </a:lnSpc>
            </a:pPr>
            <a:endParaRPr lang="en-US" altLang="en-US" sz="2400" b="1">
              <a:sym typeface="Symbol" pitchFamily="18" charset="2"/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en-US" sz="2400" b="1">
                <a:sym typeface="Symbol" pitchFamily="18" charset="2"/>
              </a:rPr>
              <a:t>3.</a:t>
            </a:r>
            <a:r>
              <a:rPr lang="en-US" altLang="en-US" sz="2400">
                <a:sym typeface="Symbol" pitchFamily="18" charset="2"/>
              </a:rPr>
              <a:t> If </a:t>
            </a:r>
            <a:r>
              <a:rPr lang="en-US" altLang="en-US" sz="2400" i="1">
                <a:sym typeface="Symbol" pitchFamily="18" charset="2"/>
              </a:rPr>
              <a:t>AB</a:t>
            </a:r>
            <a:r>
              <a:rPr lang="en-US" altLang="en-US" sz="2400">
                <a:sym typeface="Symbol" pitchFamily="18" charset="2"/>
              </a:rPr>
              <a:t> + </a:t>
            </a:r>
            <a:r>
              <a:rPr lang="en-US" altLang="en-US" sz="2400" i="1">
                <a:sym typeface="Symbol" pitchFamily="18" charset="2"/>
              </a:rPr>
              <a:t>BC</a:t>
            </a:r>
            <a:r>
              <a:rPr lang="en-US" altLang="en-US" sz="2400">
                <a:sym typeface="Symbol" pitchFamily="18" charset="2"/>
              </a:rPr>
              <a:t> = </a:t>
            </a:r>
            <a:r>
              <a:rPr lang="en-US" altLang="en-US" sz="2400" i="1">
                <a:sym typeface="Symbol" pitchFamily="18" charset="2"/>
              </a:rPr>
              <a:t>AC</a:t>
            </a:r>
            <a:r>
              <a:rPr lang="en-US" altLang="en-US" sz="2400">
                <a:sym typeface="Symbol" pitchFamily="18" charset="2"/>
              </a:rPr>
              <a:t>, then </a:t>
            </a:r>
            <a:r>
              <a:rPr lang="en-US" altLang="en-US" sz="2400" i="1">
                <a:sym typeface="Symbol" pitchFamily="18" charset="2"/>
              </a:rPr>
              <a:t>A</a:t>
            </a:r>
            <a:r>
              <a:rPr lang="en-US" altLang="en-US" sz="2400">
                <a:sym typeface="Symbol" pitchFamily="18" charset="2"/>
              </a:rPr>
              <a:t>, </a:t>
            </a:r>
            <a:r>
              <a:rPr lang="en-US" altLang="en-US" sz="2400" i="1">
                <a:sym typeface="Symbol" pitchFamily="18" charset="2"/>
              </a:rPr>
              <a:t>B</a:t>
            </a:r>
            <a:r>
              <a:rPr lang="en-US" altLang="en-US" sz="2400">
                <a:sym typeface="Symbol" pitchFamily="18" charset="2"/>
              </a:rPr>
              <a:t>, and </a:t>
            </a:r>
            <a:r>
              <a:rPr lang="en-US" altLang="en-US" sz="2400" i="1">
                <a:sym typeface="Symbol" pitchFamily="18" charset="2"/>
              </a:rPr>
              <a:t>C</a:t>
            </a:r>
            <a:r>
              <a:rPr lang="en-US" altLang="en-US" sz="2400">
                <a:sym typeface="Symbol" pitchFamily="18" charset="2"/>
              </a:rPr>
              <a:t> are collinear.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685800" y="2590800"/>
            <a:ext cx="4579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sym typeface="Symbol" pitchFamily="18" charset="2"/>
              </a:rPr>
              <a:t>If </a:t>
            </a:r>
            <a:r>
              <a:rPr lang="en-US" altLang="en-US" sz="2400" i="1">
                <a:solidFill>
                  <a:srgbClr val="FF3300"/>
                </a:solidFill>
                <a:sym typeface="Symbol" pitchFamily="18" charset="2"/>
              </a:rPr>
              <a:t>a</a:t>
            </a:r>
            <a:r>
              <a:rPr lang="en-US" altLang="en-US" sz="2400">
                <a:solidFill>
                  <a:srgbClr val="FF3300"/>
                </a:solidFill>
                <a:sym typeface="Symbol" pitchFamily="18" charset="2"/>
              </a:rPr>
              <a:t> + </a:t>
            </a:r>
            <a:r>
              <a:rPr lang="en-US" altLang="en-US" sz="2400" i="1">
                <a:solidFill>
                  <a:srgbClr val="FF3300"/>
                </a:solidFill>
                <a:sym typeface="Symbol" pitchFamily="18" charset="2"/>
              </a:rPr>
              <a:t>c</a:t>
            </a:r>
            <a:r>
              <a:rPr lang="en-US" altLang="en-US" sz="2400">
                <a:solidFill>
                  <a:srgbClr val="FF3300"/>
                </a:solidFill>
                <a:sym typeface="Symbol" pitchFamily="18" charset="2"/>
              </a:rPr>
              <a:t> = </a:t>
            </a:r>
            <a:r>
              <a:rPr lang="en-US" altLang="en-US" sz="2400" i="1">
                <a:solidFill>
                  <a:srgbClr val="FF3300"/>
                </a:solidFill>
                <a:sym typeface="Symbol" pitchFamily="18" charset="2"/>
              </a:rPr>
              <a:t>b</a:t>
            </a:r>
            <a:r>
              <a:rPr lang="en-US" altLang="en-US" sz="2400">
                <a:solidFill>
                  <a:srgbClr val="FF3300"/>
                </a:solidFill>
                <a:sym typeface="Symbol" pitchFamily="18" charset="2"/>
              </a:rPr>
              <a:t> + </a:t>
            </a:r>
            <a:r>
              <a:rPr lang="en-US" altLang="en-US" sz="2400" i="1">
                <a:solidFill>
                  <a:srgbClr val="FF3300"/>
                </a:solidFill>
                <a:sym typeface="Symbol" pitchFamily="18" charset="2"/>
              </a:rPr>
              <a:t>c</a:t>
            </a:r>
            <a:r>
              <a:rPr lang="en-US" altLang="en-US" sz="2400">
                <a:solidFill>
                  <a:srgbClr val="FF3300"/>
                </a:solidFill>
                <a:sym typeface="Symbol" pitchFamily="18" charset="2"/>
              </a:rPr>
              <a:t>, then </a:t>
            </a:r>
            <a:r>
              <a:rPr lang="en-US" altLang="en-US" sz="2400" i="1">
                <a:solidFill>
                  <a:srgbClr val="FF3300"/>
                </a:solidFill>
                <a:sym typeface="Symbol" pitchFamily="18" charset="2"/>
              </a:rPr>
              <a:t>a</a:t>
            </a:r>
            <a:r>
              <a:rPr lang="en-US" altLang="en-US" sz="2400">
                <a:solidFill>
                  <a:srgbClr val="FF3300"/>
                </a:solidFill>
                <a:sym typeface="Symbol" pitchFamily="18" charset="2"/>
              </a:rPr>
              <a:t> = </a:t>
            </a:r>
            <a:r>
              <a:rPr lang="en-US" altLang="en-US" sz="2400" i="1">
                <a:solidFill>
                  <a:srgbClr val="FF3300"/>
                </a:solidFill>
                <a:sym typeface="Symbol" pitchFamily="18" charset="2"/>
              </a:rPr>
              <a:t>b</a:t>
            </a:r>
            <a:r>
              <a:rPr lang="en-US" altLang="en-US" sz="2400">
                <a:solidFill>
                  <a:srgbClr val="FF3300"/>
                </a:solidFill>
                <a:sym typeface="Symbol" pitchFamily="18" charset="2"/>
              </a:rPr>
              <a:t>.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85800" y="3733800"/>
            <a:ext cx="5791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sym typeface="Symbol" pitchFamily="18" charset="2"/>
              </a:rPr>
              <a:t>If </a:t>
            </a:r>
            <a:r>
              <a:rPr lang="en-US" altLang="en-US" sz="2400" i="1">
                <a:solidFill>
                  <a:srgbClr val="FF3300"/>
                </a:solidFill>
                <a:sym typeface="Symbol" pitchFamily="18" charset="2"/>
              </a:rPr>
              <a:t>A</a:t>
            </a:r>
            <a:r>
              <a:rPr lang="en-US" altLang="en-US" sz="2400">
                <a:solidFill>
                  <a:srgbClr val="FF3300"/>
                </a:solidFill>
                <a:sym typeface="Symbol" pitchFamily="18" charset="2"/>
              </a:rPr>
              <a:t> and </a:t>
            </a:r>
            <a:r>
              <a:rPr lang="en-US" altLang="en-US" sz="1800">
                <a:solidFill>
                  <a:srgbClr val="FF3300"/>
                </a:solidFill>
                <a:latin typeface="Arial" charset="0"/>
                <a:sym typeface="Symbol" pitchFamily="18" charset="2"/>
              </a:rPr>
              <a:t></a:t>
            </a:r>
            <a:r>
              <a:rPr lang="en-US" altLang="en-US" sz="1800">
                <a:latin typeface="Arial" charset="0"/>
                <a:sym typeface="Symbol" pitchFamily="18" charset="2"/>
              </a:rPr>
              <a:t> </a:t>
            </a:r>
            <a:r>
              <a:rPr lang="en-US" altLang="en-US" sz="2400" i="1">
                <a:solidFill>
                  <a:srgbClr val="FF3300"/>
                </a:solidFill>
                <a:sym typeface="Symbol" pitchFamily="18" charset="2"/>
              </a:rPr>
              <a:t>B</a:t>
            </a:r>
            <a:r>
              <a:rPr lang="en-US" altLang="en-US" sz="2400">
                <a:solidFill>
                  <a:srgbClr val="FF3300"/>
                </a:solidFill>
                <a:sym typeface="Symbol" pitchFamily="18" charset="2"/>
              </a:rPr>
              <a:t> are complementary, then m</a:t>
            </a:r>
            <a:r>
              <a:rPr lang="en-US" altLang="en-US" sz="1800">
                <a:solidFill>
                  <a:srgbClr val="FF3300"/>
                </a:solidFill>
                <a:latin typeface="Arial" charset="0"/>
                <a:sym typeface="Symbol" pitchFamily="18" charset="2"/>
              </a:rPr>
              <a:t></a:t>
            </a:r>
            <a:r>
              <a:rPr lang="en-US" altLang="en-US" sz="2400" i="1">
                <a:solidFill>
                  <a:srgbClr val="FF3300"/>
                </a:solidFill>
                <a:sym typeface="Symbol" pitchFamily="18" charset="2"/>
              </a:rPr>
              <a:t>A</a:t>
            </a:r>
            <a:r>
              <a:rPr lang="en-US" altLang="en-US" sz="2400">
                <a:solidFill>
                  <a:srgbClr val="FF3300"/>
                </a:solidFill>
                <a:sym typeface="Symbol" pitchFamily="18" charset="2"/>
              </a:rPr>
              <a:t> + m</a:t>
            </a:r>
            <a:r>
              <a:rPr lang="en-US" altLang="en-US" sz="1800">
                <a:solidFill>
                  <a:srgbClr val="FF3300"/>
                </a:solidFill>
                <a:latin typeface="Arial" charset="0"/>
                <a:sym typeface="Symbol" pitchFamily="18" charset="2"/>
              </a:rPr>
              <a:t></a:t>
            </a:r>
            <a:r>
              <a:rPr lang="en-US" altLang="en-US" sz="2400" i="1">
                <a:solidFill>
                  <a:srgbClr val="FF3300"/>
                </a:solidFill>
                <a:sym typeface="Symbol" pitchFamily="18" charset="2"/>
              </a:rPr>
              <a:t>B</a:t>
            </a:r>
            <a:r>
              <a:rPr lang="en-US" altLang="en-US" sz="2400">
                <a:solidFill>
                  <a:srgbClr val="FF3300"/>
                </a:solidFill>
                <a:sym typeface="Symbol" pitchFamily="18" charset="2"/>
              </a:rPr>
              <a:t> =90°.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85800" y="4876800"/>
            <a:ext cx="7583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sym typeface="Symbol" pitchFamily="18" charset="2"/>
              </a:rPr>
              <a:t>If </a:t>
            </a:r>
            <a:r>
              <a:rPr lang="en-US" altLang="en-US" sz="2400" i="1">
                <a:solidFill>
                  <a:srgbClr val="FF3300"/>
                </a:solidFill>
                <a:sym typeface="Symbol" pitchFamily="18" charset="2"/>
              </a:rPr>
              <a:t>A</a:t>
            </a:r>
            <a:r>
              <a:rPr lang="en-US" altLang="en-US" sz="2400">
                <a:solidFill>
                  <a:srgbClr val="FF3300"/>
                </a:solidFill>
                <a:sym typeface="Symbol" pitchFamily="18" charset="2"/>
              </a:rPr>
              <a:t>, </a:t>
            </a:r>
            <a:r>
              <a:rPr lang="en-US" altLang="en-US" sz="2400" i="1">
                <a:solidFill>
                  <a:srgbClr val="FF3300"/>
                </a:solidFill>
                <a:sym typeface="Symbol" pitchFamily="18" charset="2"/>
              </a:rPr>
              <a:t>B</a:t>
            </a:r>
            <a:r>
              <a:rPr lang="en-US" altLang="en-US" sz="2400">
                <a:solidFill>
                  <a:srgbClr val="FF3300"/>
                </a:solidFill>
                <a:sym typeface="Symbol" pitchFamily="18" charset="2"/>
              </a:rPr>
              <a:t>, and</a:t>
            </a:r>
            <a:r>
              <a:rPr lang="en-US" altLang="en-US" sz="2400" i="1">
                <a:solidFill>
                  <a:srgbClr val="FF3300"/>
                </a:solidFill>
                <a:sym typeface="Symbol" pitchFamily="18" charset="2"/>
              </a:rPr>
              <a:t> C</a:t>
            </a:r>
            <a:r>
              <a:rPr lang="en-US" altLang="en-US" sz="2400">
                <a:solidFill>
                  <a:srgbClr val="FF3300"/>
                </a:solidFill>
                <a:sym typeface="Symbol" pitchFamily="18" charset="2"/>
              </a:rPr>
              <a:t> are collinear, then</a:t>
            </a:r>
            <a:r>
              <a:rPr lang="en-US" altLang="en-US" sz="2400" i="1">
                <a:solidFill>
                  <a:srgbClr val="FF3300"/>
                </a:solidFill>
                <a:sym typeface="Symbol" pitchFamily="18" charset="2"/>
              </a:rPr>
              <a:t> AB </a:t>
            </a:r>
            <a:r>
              <a:rPr lang="en-US" altLang="en-US" sz="2400">
                <a:solidFill>
                  <a:srgbClr val="FF3300"/>
                </a:solidFill>
                <a:sym typeface="Symbol" pitchFamily="18" charset="2"/>
              </a:rPr>
              <a:t>+ </a:t>
            </a:r>
            <a:r>
              <a:rPr lang="en-US" altLang="en-US" sz="2400" i="1">
                <a:solidFill>
                  <a:srgbClr val="FF3300"/>
                </a:solidFill>
                <a:sym typeface="Symbol" pitchFamily="18" charset="2"/>
              </a:rPr>
              <a:t>BC</a:t>
            </a:r>
            <a:r>
              <a:rPr lang="en-US" altLang="en-US" sz="2400">
                <a:solidFill>
                  <a:srgbClr val="FF3300"/>
                </a:solidFill>
                <a:sym typeface="Symbol" pitchFamily="18" charset="2"/>
              </a:rPr>
              <a:t> = </a:t>
            </a:r>
            <a:r>
              <a:rPr lang="en-US" altLang="en-US" sz="2400" i="1">
                <a:solidFill>
                  <a:srgbClr val="FF3300"/>
                </a:solidFill>
                <a:sym typeface="Symbol" pitchFamily="18" charset="2"/>
              </a:rPr>
              <a:t>AC.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72" grpId="0" autoUpdateAnimBg="0"/>
      <p:bldP spid="7173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aphicFrame>
        <p:nvGraphicFramePr>
          <p:cNvPr id="42053" name="Group 69"/>
          <p:cNvGraphicFramePr>
            <a:graphicFrameLocks noGrp="1"/>
          </p:cNvGraphicFramePr>
          <p:nvPr/>
        </p:nvGraphicFramePr>
        <p:xfrm>
          <a:off x="304800" y="1676400"/>
          <a:ext cx="8610600" cy="4552950"/>
        </p:xfrm>
        <a:graphic>
          <a:graphicData uri="http://schemas.openxmlformats.org/drawingml/2006/table">
            <a:tbl>
              <a:tblPr/>
              <a:tblGrid>
                <a:gridCol w="4037013"/>
                <a:gridCol w="4573587"/>
              </a:tblGrid>
              <a:tr h="4571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Statements</a:t>
                      </a: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Reasons</a:t>
                      </a: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571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sym typeface="Symbol" pitchFamily="18" charset="2"/>
                      </a:endParaRP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sym typeface="Symbol" pitchFamily="18" charset="2"/>
                      </a:endParaRP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 </a:t>
                      </a: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sym typeface="Symbol" pitchFamily="18" charset="2"/>
                      </a:endParaRP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sym typeface="Symbol" pitchFamily="18" charset="2"/>
                      </a:endParaRP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sym typeface="Symbol" pitchFamily="18" charset="2"/>
                      </a:endParaRP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endPara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rgbClr val="006699"/>
                        </a:solidFill>
                        <a:effectLst/>
                        <a:latin typeface="Verdana" pitchFamily="34" charset="0"/>
                        <a:sym typeface="Symbol" pitchFamily="18" charset="2"/>
                      </a:endParaRP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sym typeface="Symbol" pitchFamily="18" charset="2"/>
                      </a:endParaRP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rgbClr val="0066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59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rgbClr val="006699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rgbClr val="0066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2" marB="4571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037" name="Text Box 53"/>
          <p:cNvSpPr txBox="1">
            <a:spLocks noChangeArrowheads="1"/>
          </p:cNvSpPr>
          <p:nvPr/>
        </p:nvSpPr>
        <p:spPr bwMode="auto">
          <a:xfrm>
            <a:off x="366713" y="2162175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1.</a:t>
            </a:r>
            <a:r>
              <a:rPr lang="en-US" altLang="en-US" sz="2400"/>
              <a:t> </a:t>
            </a:r>
            <a:r>
              <a:rPr lang="en-US" altLang="en-US" sz="2400">
                <a:sym typeface="Symbol" pitchFamily="18" charset="2"/>
              </a:rPr>
              <a:t>1  4</a:t>
            </a:r>
          </a:p>
        </p:txBody>
      </p:sp>
      <p:sp>
        <p:nvSpPr>
          <p:cNvPr id="42038" name="Text Box 54"/>
          <p:cNvSpPr txBox="1">
            <a:spLocks noChangeArrowheads="1"/>
          </p:cNvSpPr>
          <p:nvPr/>
        </p:nvSpPr>
        <p:spPr bwMode="auto">
          <a:xfrm>
            <a:off x="4405313" y="21336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1.</a:t>
            </a:r>
            <a:r>
              <a:rPr lang="en-US" altLang="en-US" sz="2400"/>
              <a:t> Given</a:t>
            </a:r>
            <a:endParaRPr lang="en-US" altLang="en-US" sz="2400" i="1"/>
          </a:p>
        </p:txBody>
      </p:sp>
      <p:sp>
        <p:nvSpPr>
          <p:cNvPr id="42039" name="Text Box 55"/>
          <p:cNvSpPr txBox="1">
            <a:spLocks noChangeArrowheads="1"/>
          </p:cNvSpPr>
          <p:nvPr/>
        </p:nvSpPr>
        <p:spPr bwMode="auto">
          <a:xfrm>
            <a:off x="366713" y="25908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2.</a:t>
            </a:r>
            <a:r>
              <a:rPr lang="en-US" altLang="en-US" sz="2400"/>
              <a:t> m</a:t>
            </a:r>
            <a:r>
              <a:rPr lang="en-US" altLang="en-US" sz="2400">
                <a:sym typeface="Symbol" pitchFamily="18" charset="2"/>
              </a:rPr>
              <a:t>1 = m4</a:t>
            </a:r>
          </a:p>
        </p:txBody>
      </p:sp>
      <p:sp>
        <p:nvSpPr>
          <p:cNvPr id="42040" name="Text Box 56"/>
          <p:cNvSpPr txBox="1">
            <a:spLocks noChangeArrowheads="1"/>
          </p:cNvSpPr>
          <p:nvPr/>
        </p:nvSpPr>
        <p:spPr bwMode="auto">
          <a:xfrm>
            <a:off x="4386263" y="25908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2.</a:t>
            </a:r>
            <a:r>
              <a:rPr lang="en-US" altLang="en-US" sz="2400"/>
              <a:t> </a:t>
            </a:r>
            <a:r>
              <a:rPr lang="en-US" altLang="en-US" sz="2400">
                <a:solidFill>
                  <a:srgbClr val="003300"/>
                </a:solidFill>
              </a:rPr>
              <a:t>Def. </a:t>
            </a:r>
            <a:r>
              <a:rPr lang="en-US" altLang="en-US" sz="2400">
                <a:solidFill>
                  <a:srgbClr val="003300"/>
                </a:solidFill>
                <a:sym typeface="Symbol" pitchFamily="18" charset="2"/>
              </a:rPr>
              <a:t></a:t>
            </a:r>
            <a:r>
              <a:rPr lang="en-US" altLang="en-US" sz="2400">
                <a:solidFill>
                  <a:srgbClr val="003300"/>
                </a:solidFill>
              </a:rPr>
              <a:t> </a:t>
            </a:r>
            <a:r>
              <a:rPr lang="en-US" altLang="en-US" sz="2400">
                <a:solidFill>
                  <a:srgbClr val="003300"/>
                </a:solidFill>
                <a:sym typeface="Symbol" pitchFamily="18" charset="2"/>
              </a:rPr>
              <a:t>s </a:t>
            </a:r>
          </a:p>
        </p:txBody>
      </p:sp>
      <p:sp>
        <p:nvSpPr>
          <p:cNvPr id="42041" name="Text Box 57"/>
          <p:cNvSpPr txBox="1">
            <a:spLocks noChangeArrowheads="1"/>
          </p:cNvSpPr>
          <p:nvPr/>
        </p:nvSpPr>
        <p:spPr bwMode="auto">
          <a:xfrm>
            <a:off x="366713" y="3048000"/>
            <a:ext cx="3900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3.</a:t>
            </a:r>
            <a:r>
              <a:rPr lang="en-US" altLang="en-US" sz="2400"/>
              <a:t> 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/>
              <a:t>3 and</a:t>
            </a:r>
            <a:r>
              <a:rPr lang="en-US" altLang="en-US" sz="2400" b="1"/>
              <a:t> 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/>
              <a:t>4 are supp.</a:t>
            </a:r>
          </a:p>
        </p:txBody>
      </p:sp>
      <p:sp>
        <p:nvSpPr>
          <p:cNvPr id="42042" name="Text Box 58"/>
          <p:cNvSpPr txBox="1">
            <a:spLocks noChangeArrowheads="1"/>
          </p:cNvSpPr>
          <p:nvPr/>
        </p:nvSpPr>
        <p:spPr bwMode="auto">
          <a:xfrm>
            <a:off x="4419600" y="30480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3.</a:t>
            </a:r>
            <a:r>
              <a:rPr lang="en-US" altLang="en-US" sz="2400"/>
              <a:t> </a:t>
            </a:r>
            <a:r>
              <a:rPr lang="en-US" altLang="en-US" sz="2400">
                <a:solidFill>
                  <a:srgbClr val="003300"/>
                </a:solidFill>
              </a:rPr>
              <a:t>Given</a:t>
            </a:r>
            <a:endParaRPr lang="en-US" altLang="en-US" sz="2400">
              <a:solidFill>
                <a:srgbClr val="003300"/>
              </a:solidFill>
              <a:sym typeface="Symbol" pitchFamily="18" charset="2"/>
            </a:endParaRPr>
          </a:p>
        </p:txBody>
      </p:sp>
      <p:sp>
        <p:nvSpPr>
          <p:cNvPr id="42043" name="Text Box 59"/>
          <p:cNvSpPr txBox="1">
            <a:spLocks noChangeArrowheads="1"/>
          </p:cNvSpPr>
          <p:nvPr/>
        </p:nvSpPr>
        <p:spPr bwMode="auto">
          <a:xfrm>
            <a:off x="366713" y="3505200"/>
            <a:ext cx="3900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4.</a:t>
            </a:r>
            <a:r>
              <a:rPr lang="en-US" altLang="en-US" sz="2400"/>
              <a:t> m</a:t>
            </a:r>
            <a:r>
              <a:rPr lang="en-US" altLang="en-US" sz="2400">
                <a:sym typeface="Symbol" pitchFamily="18" charset="2"/>
              </a:rPr>
              <a:t>3 + m4 = 180</a:t>
            </a:r>
          </a:p>
        </p:txBody>
      </p:sp>
      <p:sp>
        <p:nvSpPr>
          <p:cNvPr id="42044" name="Text Box 60"/>
          <p:cNvSpPr txBox="1">
            <a:spLocks noChangeArrowheads="1"/>
          </p:cNvSpPr>
          <p:nvPr/>
        </p:nvSpPr>
        <p:spPr bwMode="auto">
          <a:xfrm>
            <a:off x="4391025" y="35052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3300"/>
                </a:solidFill>
              </a:rPr>
              <a:t>4.</a:t>
            </a:r>
            <a:r>
              <a:rPr lang="en-US" altLang="en-US" sz="2400">
                <a:solidFill>
                  <a:srgbClr val="003300"/>
                </a:solidFill>
              </a:rPr>
              <a:t> Trans. Prop. of </a:t>
            </a:r>
            <a:r>
              <a:rPr lang="en-US" altLang="en-US" sz="2400">
                <a:sym typeface="Symbol" pitchFamily="18" charset="2"/>
              </a:rPr>
              <a:t></a:t>
            </a:r>
          </a:p>
        </p:txBody>
      </p:sp>
      <p:sp>
        <p:nvSpPr>
          <p:cNvPr id="42045" name="Text Box 61"/>
          <p:cNvSpPr txBox="1">
            <a:spLocks noChangeArrowheads="1"/>
          </p:cNvSpPr>
          <p:nvPr/>
        </p:nvSpPr>
        <p:spPr bwMode="auto">
          <a:xfrm>
            <a:off x="366713" y="3962400"/>
            <a:ext cx="3900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5.</a:t>
            </a:r>
            <a:r>
              <a:rPr lang="en-US" altLang="en-US" sz="2400"/>
              <a:t> m</a:t>
            </a:r>
            <a:r>
              <a:rPr lang="en-US" altLang="en-US" sz="2400">
                <a:sym typeface="Symbol" pitchFamily="18" charset="2"/>
              </a:rPr>
              <a:t>3 + m1 = 180</a:t>
            </a:r>
          </a:p>
        </p:txBody>
      </p:sp>
      <p:sp>
        <p:nvSpPr>
          <p:cNvPr id="42046" name="Text Box 62"/>
          <p:cNvSpPr txBox="1">
            <a:spLocks noChangeArrowheads="1"/>
          </p:cNvSpPr>
          <p:nvPr/>
        </p:nvSpPr>
        <p:spPr bwMode="auto">
          <a:xfrm>
            <a:off x="4405313" y="39624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3300"/>
                </a:solidFill>
              </a:rPr>
              <a:t>5.</a:t>
            </a:r>
            <a:r>
              <a:rPr lang="en-US" altLang="en-US" sz="2400">
                <a:solidFill>
                  <a:srgbClr val="003300"/>
                </a:solidFill>
              </a:rPr>
              <a:t> Substitution</a:t>
            </a:r>
            <a:endParaRPr lang="en-US" altLang="en-US" sz="2400">
              <a:solidFill>
                <a:srgbClr val="003300"/>
              </a:solidFill>
              <a:sym typeface="Symbol" pitchFamily="18" charset="2"/>
            </a:endParaRPr>
          </a:p>
        </p:txBody>
      </p:sp>
      <p:sp>
        <p:nvSpPr>
          <p:cNvPr id="42047" name="Text Box 63"/>
          <p:cNvSpPr txBox="1">
            <a:spLocks noChangeArrowheads="1"/>
          </p:cNvSpPr>
          <p:nvPr/>
        </p:nvSpPr>
        <p:spPr bwMode="auto">
          <a:xfrm>
            <a:off x="366713" y="4419600"/>
            <a:ext cx="3900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6.</a:t>
            </a:r>
            <a:r>
              <a:rPr lang="en-US" altLang="en-US" sz="2400"/>
              <a:t> m</a:t>
            </a:r>
            <a:r>
              <a:rPr lang="en-US" altLang="en-US" sz="2400">
                <a:sym typeface="Symbol" pitchFamily="18" charset="2"/>
              </a:rPr>
              <a:t>2 = m3</a:t>
            </a:r>
          </a:p>
        </p:txBody>
      </p:sp>
      <p:sp>
        <p:nvSpPr>
          <p:cNvPr id="42048" name="Text Box 64"/>
          <p:cNvSpPr txBox="1">
            <a:spLocks noChangeArrowheads="1"/>
          </p:cNvSpPr>
          <p:nvPr/>
        </p:nvSpPr>
        <p:spPr bwMode="auto">
          <a:xfrm>
            <a:off x="4419600" y="44196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6.</a:t>
            </a:r>
            <a:r>
              <a:rPr lang="en-US" altLang="en-US" sz="2400"/>
              <a:t> Vert.</a:t>
            </a:r>
            <a:r>
              <a:rPr lang="en-US" altLang="en-US" sz="2400">
                <a:sym typeface="Symbol" pitchFamily="18" charset="2"/>
              </a:rPr>
              <a:t>s Thm.</a:t>
            </a:r>
          </a:p>
        </p:txBody>
      </p:sp>
      <p:sp>
        <p:nvSpPr>
          <p:cNvPr id="42049" name="Text Box 65"/>
          <p:cNvSpPr txBox="1">
            <a:spLocks noChangeArrowheads="1"/>
          </p:cNvSpPr>
          <p:nvPr/>
        </p:nvSpPr>
        <p:spPr bwMode="auto">
          <a:xfrm>
            <a:off x="366713" y="4876800"/>
            <a:ext cx="3900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7.</a:t>
            </a:r>
            <a:r>
              <a:rPr lang="en-US" altLang="en-US" sz="2400"/>
              <a:t> m</a:t>
            </a:r>
            <a:r>
              <a:rPr lang="en-US" altLang="en-US" sz="2400">
                <a:sym typeface="Symbol" pitchFamily="18" charset="2"/>
              </a:rPr>
              <a:t>2 + m1 = 180</a:t>
            </a:r>
          </a:p>
        </p:txBody>
      </p:sp>
      <p:sp>
        <p:nvSpPr>
          <p:cNvPr id="42050" name="Text Box 66"/>
          <p:cNvSpPr txBox="1">
            <a:spLocks noChangeArrowheads="1"/>
          </p:cNvSpPr>
          <p:nvPr/>
        </p:nvSpPr>
        <p:spPr bwMode="auto">
          <a:xfrm>
            <a:off x="4419600" y="48768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7.</a:t>
            </a:r>
            <a:r>
              <a:rPr lang="en-US" altLang="en-US" sz="2400"/>
              <a:t> Substitution</a:t>
            </a:r>
            <a:endParaRPr lang="en-US" altLang="en-US" sz="2400">
              <a:sym typeface="Symbol" pitchFamily="18" charset="2"/>
            </a:endParaRPr>
          </a:p>
        </p:txBody>
      </p:sp>
      <p:sp>
        <p:nvSpPr>
          <p:cNvPr id="42051" name="Text Box 67"/>
          <p:cNvSpPr txBox="1">
            <a:spLocks noChangeArrowheads="1"/>
          </p:cNvSpPr>
          <p:nvPr/>
        </p:nvSpPr>
        <p:spPr bwMode="auto">
          <a:xfrm>
            <a:off x="381000" y="5334000"/>
            <a:ext cx="3900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8.</a:t>
            </a:r>
            <a:r>
              <a:rPr lang="en-US" altLang="en-US" sz="2400"/>
              <a:t> ℓ || </a:t>
            </a:r>
            <a:r>
              <a:rPr lang="en-US" altLang="en-US" sz="2400" i="1"/>
              <a:t>m</a:t>
            </a:r>
            <a:endParaRPr lang="en-US" altLang="en-US" sz="2400">
              <a:sym typeface="Symbol" pitchFamily="18" charset="2"/>
            </a:endParaRPr>
          </a:p>
        </p:txBody>
      </p:sp>
      <p:sp>
        <p:nvSpPr>
          <p:cNvPr id="42052" name="Text Box 68"/>
          <p:cNvSpPr txBox="1">
            <a:spLocks noChangeArrowheads="1"/>
          </p:cNvSpPr>
          <p:nvPr/>
        </p:nvSpPr>
        <p:spPr bwMode="auto">
          <a:xfrm>
            <a:off x="4433888" y="5334000"/>
            <a:ext cx="47101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8.</a:t>
            </a:r>
            <a:r>
              <a:rPr lang="en-US" altLang="en-US" sz="2400"/>
              <a:t> Conv. of Same-Side Interior 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>
                <a:sym typeface="Symbol" pitchFamily="18" charset="2"/>
              </a:rPr>
              <a:t>s</a:t>
            </a:r>
            <a:r>
              <a:rPr lang="en-US" altLang="en-US" sz="2400" b="1"/>
              <a:t> </a:t>
            </a:r>
            <a:r>
              <a:rPr lang="en-US" altLang="en-US" sz="2400"/>
              <a:t>Post.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2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2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2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2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2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2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2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2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2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2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42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4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4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4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37" grpId="0"/>
      <p:bldP spid="42038" grpId="0"/>
      <p:bldP spid="42039" grpId="0"/>
      <p:bldP spid="42040" grpId="0"/>
      <p:bldP spid="42041" grpId="0"/>
      <p:bldP spid="42042" grpId="0"/>
      <p:bldP spid="42043" grpId="0"/>
      <p:bldP spid="42044" grpId="0"/>
      <p:bldP spid="42045" grpId="0"/>
      <p:bldP spid="42046" grpId="0"/>
      <p:bldP spid="42047" grpId="0"/>
      <p:bldP spid="42048" grpId="0"/>
      <p:bldP spid="42049" grpId="0"/>
      <p:bldP spid="42050" grpId="0"/>
      <p:bldP spid="42051" grpId="0"/>
      <p:bldP spid="4205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4: </a:t>
            </a:r>
            <a:r>
              <a:rPr lang="en-US" altLang="en-US" sz="2600">
                <a:solidFill>
                  <a:srgbClr val="006699"/>
                </a:solidFill>
                <a:latin typeface="Arial Black" pitchFamily="34" charset="0"/>
              </a:rPr>
              <a:t>Carpentry Application</a:t>
            </a:r>
          </a:p>
        </p:txBody>
      </p:sp>
      <p:sp>
        <p:nvSpPr>
          <p:cNvPr id="22531" name="Rectangle 7"/>
          <p:cNvSpPr>
            <a:spLocks noChangeArrowheads="1"/>
          </p:cNvSpPr>
          <p:nvPr/>
        </p:nvSpPr>
        <p:spPr bwMode="auto">
          <a:xfrm>
            <a:off x="381000" y="1447800"/>
            <a:ext cx="77724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/>
              <a:t>A carpenter is creating a woodwork pattern and wants two long pieces to be parallel. m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 b="1"/>
              <a:t>1= (8</a:t>
            </a:r>
            <a:r>
              <a:rPr lang="en-US" altLang="en-US" sz="2400" b="1" i="1"/>
              <a:t>x </a:t>
            </a:r>
            <a:r>
              <a:rPr lang="en-US" altLang="en-US" sz="2400" b="1"/>
              <a:t>+ 20)° and m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 b="1"/>
              <a:t>2 = (2</a:t>
            </a:r>
            <a:r>
              <a:rPr lang="en-US" altLang="en-US" sz="2400" b="1" i="1"/>
              <a:t>x </a:t>
            </a:r>
            <a:r>
              <a:rPr lang="en-US" altLang="en-US" sz="2400" b="1"/>
              <a:t>+ 10)°. If </a:t>
            </a:r>
            <a:r>
              <a:rPr lang="en-US" altLang="en-US" sz="2400" b="1" i="1"/>
              <a:t>x </a:t>
            </a:r>
            <a:r>
              <a:rPr lang="en-US" altLang="en-US" sz="2400" b="1"/>
              <a:t>= 15, show that pieces A and B are parallel.</a:t>
            </a:r>
          </a:p>
        </p:txBody>
      </p:sp>
      <p:pic>
        <p:nvPicPr>
          <p:cNvPr id="225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352800"/>
            <a:ext cx="5159375" cy="2706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 Continued</a:t>
            </a:r>
            <a:endParaRPr lang="en-US" altLang="en-US" sz="2600">
              <a:solidFill>
                <a:srgbClr val="006699"/>
              </a:solidFill>
              <a:latin typeface="Arial Black" pitchFamily="34" charset="0"/>
            </a:endParaRP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304800" y="1676400"/>
            <a:ext cx="8610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A line through the center of the horizontal piece forms a transversal to pieces A and B.</a:t>
            </a: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304800" y="2895600"/>
            <a:ext cx="8305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ym typeface="Symbol" pitchFamily="18" charset="2"/>
              </a:rPr>
              <a:t>1 and 2 are same-side interior angles.  If 1 and 2 are supplementary, then pieces A and B are parallel.</a:t>
            </a:r>
          </a:p>
        </p:txBody>
      </p:sp>
      <p:sp>
        <p:nvSpPr>
          <p:cNvPr id="43020" name="Text Box 12"/>
          <p:cNvSpPr txBox="1">
            <a:spLocks noChangeArrowheads="1"/>
          </p:cNvSpPr>
          <p:nvPr/>
        </p:nvSpPr>
        <p:spPr bwMode="auto">
          <a:xfrm>
            <a:off x="304800" y="4572000"/>
            <a:ext cx="815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ym typeface="Symbol" pitchFamily="18" charset="2"/>
              </a:rPr>
              <a:t>Substitute 15 for </a:t>
            </a:r>
            <a:r>
              <a:rPr lang="en-US" altLang="en-US" i="1">
                <a:sym typeface="Symbol" pitchFamily="18" charset="2"/>
              </a:rPr>
              <a:t>x</a:t>
            </a:r>
            <a:r>
              <a:rPr lang="en-US" altLang="en-US">
                <a:sym typeface="Symbol" pitchFamily="18" charset="2"/>
              </a:rPr>
              <a:t> in each expression.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/>
      <p:bldP spid="43019" grpId="0"/>
      <p:bldP spid="430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 Continued</a:t>
            </a:r>
            <a:endParaRPr lang="en-US" altLang="en-US" sz="2600">
              <a:solidFill>
                <a:srgbClr val="006699"/>
              </a:solidFill>
              <a:latin typeface="Arial Black" pitchFamily="34" charset="0"/>
            </a:endParaRP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457200" y="1447800"/>
            <a:ext cx="2600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/>
              <a:t>m</a:t>
            </a:r>
            <a:r>
              <a:rPr lang="en-US" altLang="en-US" sz="2400">
                <a:sym typeface="Symbol" pitchFamily="18" charset="2"/>
              </a:rPr>
              <a:t>1 = 8</a:t>
            </a:r>
            <a:r>
              <a:rPr lang="en-US" altLang="en-US" sz="2400" i="1">
                <a:sym typeface="Symbol" pitchFamily="18" charset="2"/>
              </a:rPr>
              <a:t>x</a:t>
            </a:r>
            <a:r>
              <a:rPr lang="en-US" altLang="en-US" sz="2400">
                <a:sym typeface="Symbol" pitchFamily="18" charset="2"/>
              </a:rPr>
              <a:t> + 20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1295400" y="2032000"/>
            <a:ext cx="3297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sym typeface="Symbol" pitchFamily="18" charset="2"/>
              </a:rPr>
              <a:t>= 8</a:t>
            </a:r>
            <a:r>
              <a:rPr lang="en-US" altLang="en-US" sz="2400">
                <a:solidFill>
                  <a:srgbClr val="FF0000"/>
                </a:solidFill>
                <a:sym typeface="Symbol" pitchFamily="18" charset="2"/>
              </a:rPr>
              <a:t>(15) </a:t>
            </a:r>
            <a:r>
              <a:rPr lang="en-US" altLang="en-US" sz="2400">
                <a:sym typeface="Symbol" pitchFamily="18" charset="2"/>
              </a:rPr>
              <a:t>+ 20 = 140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457200" y="2717800"/>
            <a:ext cx="2600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/>
              <a:t>m</a:t>
            </a:r>
            <a:r>
              <a:rPr lang="en-US" altLang="en-US" sz="2400">
                <a:sym typeface="Symbol" pitchFamily="18" charset="2"/>
              </a:rPr>
              <a:t>2 = 2</a:t>
            </a:r>
            <a:r>
              <a:rPr lang="en-US" altLang="en-US" sz="2400" i="1">
                <a:sym typeface="Symbol" pitchFamily="18" charset="2"/>
              </a:rPr>
              <a:t>x </a:t>
            </a:r>
            <a:r>
              <a:rPr lang="en-US" altLang="en-US" sz="2400">
                <a:sym typeface="Symbol" pitchFamily="18" charset="2"/>
              </a:rPr>
              <a:t>+ 10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1295400" y="3251200"/>
            <a:ext cx="3103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sym typeface="Symbol" pitchFamily="18" charset="2"/>
              </a:rPr>
              <a:t>= 2</a:t>
            </a:r>
            <a:r>
              <a:rPr lang="en-US" altLang="en-US" sz="2400">
                <a:solidFill>
                  <a:srgbClr val="FF0000"/>
                </a:solidFill>
                <a:sym typeface="Symbol" pitchFamily="18" charset="2"/>
              </a:rPr>
              <a:t>(15) </a:t>
            </a:r>
            <a:r>
              <a:rPr lang="en-US" altLang="en-US" sz="2400">
                <a:sym typeface="Symbol" pitchFamily="18" charset="2"/>
              </a:rPr>
              <a:t>+ 10 = 40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457200" y="3860800"/>
            <a:ext cx="3779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/>
              <a:t>m</a:t>
            </a:r>
            <a:r>
              <a:rPr lang="en-US" altLang="en-US" sz="2400">
                <a:sym typeface="Symbol" pitchFamily="18" charset="2"/>
              </a:rPr>
              <a:t>1+m2 = 140 + 40</a:t>
            </a: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2286000" y="4368800"/>
            <a:ext cx="1122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sym typeface="Symbol" pitchFamily="18" charset="2"/>
              </a:rPr>
              <a:t>= 180</a:t>
            </a:r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4953000" y="2057400"/>
            <a:ext cx="3182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66FF"/>
                </a:solidFill>
              </a:rPr>
              <a:t>Substitute 15 for x.</a:t>
            </a:r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4953000" y="3276600"/>
            <a:ext cx="3182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66FF"/>
                </a:solidFill>
              </a:rPr>
              <a:t>Substitute 15 for x.</a:t>
            </a: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5029200" y="3911600"/>
            <a:ext cx="3810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1 and 2 are supplementary</a:t>
            </a:r>
            <a:r>
              <a:rPr lang="en-US" altLang="en-US" sz="2400" i="1">
                <a:solidFill>
                  <a:srgbClr val="3366FF"/>
                </a:solidFill>
              </a:rPr>
              <a:t>.</a:t>
            </a:r>
          </a:p>
        </p:txBody>
      </p:sp>
      <p:sp>
        <p:nvSpPr>
          <p:cNvPr id="44045" name="Text Box 13"/>
          <p:cNvSpPr txBox="1">
            <a:spLocks noChangeArrowheads="1"/>
          </p:cNvSpPr>
          <p:nvPr/>
        </p:nvSpPr>
        <p:spPr bwMode="auto">
          <a:xfrm>
            <a:off x="457200" y="4978400"/>
            <a:ext cx="845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/>
              <a:t>The same-side interior angles are supplementary, so pieces A and B are parallel by the Converse of the Same-Side Interior Angles Theorem.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/>
      <p:bldP spid="44038" grpId="0"/>
      <p:bldP spid="44039" grpId="0"/>
      <p:bldP spid="44040" grpId="0"/>
      <p:bldP spid="44041" grpId="0"/>
      <p:bldP spid="44042" grpId="0"/>
      <p:bldP spid="44043" grpId="0"/>
      <p:bldP spid="44044" grpId="0"/>
      <p:bldP spid="4404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Rectangle 6"/>
          <p:cNvSpPr>
            <a:spLocks noChangeArrowheads="1"/>
          </p:cNvSpPr>
          <p:nvPr/>
        </p:nvSpPr>
        <p:spPr bwMode="auto">
          <a:xfrm>
            <a:off x="457200" y="1466850"/>
            <a:ext cx="45720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FF0000"/>
                </a:solidFill>
              </a:rPr>
              <a:t>What if…?</a:t>
            </a:r>
            <a:r>
              <a:rPr lang="en-US" altLang="en-US" sz="2400" b="1"/>
              <a:t> Suppose the corresponding angles on the opposite side of the boat measure (4</a:t>
            </a:r>
            <a:r>
              <a:rPr lang="en-US" altLang="en-US" sz="2400" b="1" i="1"/>
              <a:t>y </a:t>
            </a:r>
            <a:r>
              <a:rPr lang="en-US" altLang="en-US" sz="2400" b="1"/>
              <a:t>– 2)° and (3</a:t>
            </a:r>
            <a:r>
              <a:rPr lang="en-US" altLang="en-US" sz="2400" b="1" i="1"/>
              <a:t>y </a:t>
            </a:r>
            <a:r>
              <a:rPr lang="en-US" altLang="en-US" sz="2400" b="1"/>
              <a:t>+ 6)°, where </a:t>
            </a:r>
          </a:p>
          <a:p>
            <a:pPr eaLnBrk="1" hangingPunct="1"/>
            <a:r>
              <a:rPr lang="en-US" altLang="en-US" sz="2400" b="1" i="1"/>
              <a:t>y </a:t>
            </a:r>
            <a:r>
              <a:rPr lang="en-US" altLang="en-US" sz="2400" b="1"/>
              <a:t>= 8. Show that the oars are parallel.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152400" y="5119688"/>
            <a:ext cx="891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/>
              <a:t>4</a:t>
            </a:r>
            <a:r>
              <a:rPr lang="en-US" altLang="en-US" sz="2400" i="1"/>
              <a:t>y </a:t>
            </a:r>
            <a:r>
              <a:rPr lang="en-US" altLang="en-US" sz="2400"/>
              <a:t>– 2 = 4</a:t>
            </a:r>
            <a:r>
              <a:rPr lang="en-US" altLang="en-US" sz="2400">
                <a:solidFill>
                  <a:srgbClr val="FF0000"/>
                </a:solidFill>
              </a:rPr>
              <a:t>(8) </a:t>
            </a:r>
            <a:r>
              <a:rPr lang="en-US" altLang="en-US"/>
              <a:t>–</a:t>
            </a:r>
            <a:r>
              <a:rPr lang="en-US" altLang="en-US" sz="2400"/>
              <a:t> 2 = 30°        3</a:t>
            </a:r>
            <a:r>
              <a:rPr lang="en-US" altLang="en-US" sz="2400" i="1"/>
              <a:t>y </a:t>
            </a:r>
            <a:r>
              <a:rPr lang="en-US" altLang="en-US" sz="2400"/>
              <a:t>+ 6 = 3</a:t>
            </a:r>
            <a:r>
              <a:rPr lang="en-US" altLang="en-US" sz="2400">
                <a:solidFill>
                  <a:srgbClr val="FF0000"/>
                </a:solidFill>
              </a:rPr>
              <a:t>(8)</a:t>
            </a:r>
            <a:r>
              <a:rPr lang="en-US" altLang="en-US" sz="2400"/>
              <a:t> + 6 = 30°</a:t>
            </a:r>
            <a:endParaRPr lang="en-US" altLang="en-US" sz="2400">
              <a:solidFill>
                <a:srgbClr val="006699"/>
              </a:solidFill>
            </a:endParaRPr>
          </a:p>
        </p:txBody>
      </p:sp>
      <p:pic>
        <p:nvPicPr>
          <p:cNvPr id="25605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371600"/>
            <a:ext cx="3533775" cy="386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228600" y="5715000"/>
            <a:ext cx="876300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3366FF"/>
                </a:solidFill>
              </a:rPr>
              <a:t>The </a:t>
            </a:r>
            <a:r>
              <a:rPr lang="en-US" altLang="en-US" sz="2400">
                <a:solidFill>
                  <a:srgbClr val="3366FF"/>
                </a:solidFill>
                <a:sym typeface="Symbol" pitchFamily="18" charset="2"/>
              </a:rPr>
              <a:t>angles </a:t>
            </a:r>
            <a:r>
              <a:rPr lang="en-US" altLang="en-US" sz="2400">
                <a:solidFill>
                  <a:srgbClr val="3366FF"/>
                </a:solidFill>
              </a:rPr>
              <a:t>are </a:t>
            </a:r>
            <a:r>
              <a:rPr lang="en-US" altLang="en-US" sz="2400">
                <a:solidFill>
                  <a:srgbClr val="3366FF"/>
                </a:solidFill>
                <a:sym typeface="Symbol" pitchFamily="18" charset="2"/>
              </a:rPr>
              <a:t>congruent</a:t>
            </a:r>
            <a:r>
              <a:rPr lang="en-US" altLang="en-US" sz="2400">
                <a:solidFill>
                  <a:srgbClr val="3366FF"/>
                </a:solidFill>
              </a:rPr>
              <a:t>, so the oars are || by the Conv. of the Corr. </a:t>
            </a:r>
            <a:r>
              <a:rPr lang="en-US" altLang="en-US">
                <a:solidFill>
                  <a:srgbClr val="3366FF"/>
                </a:solidFill>
                <a:sym typeface="Symbol" pitchFamily="18" charset="2"/>
              </a:rPr>
              <a:t>s</a:t>
            </a:r>
            <a:r>
              <a:rPr lang="en-US" altLang="en-US" sz="2400">
                <a:solidFill>
                  <a:srgbClr val="3366FF"/>
                </a:solidFill>
              </a:rPr>
              <a:t> Post.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1" grpId="0"/>
      <p:bldP spid="3687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0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pic>
        <p:nvPicPr>
          <p:cNvPr id="26627" name="Picture 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371600"/>
            <a:ext cx="2328863" cy="176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28" name="Rectangle 42"/>
          <p:cNvSpPr>
            <a:spLocks noChangeArrowheads="1"/>
          </p:cNvSpPr>
          <p:nvPr/>
        </p:nvSpPr>
        <p:spPr bwMode="auto">
          <a:xfrm>
            <a:off x="381000" y="1752600"/>
            <a:ext cx="5715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/>
              <a:t>Name the postulate or theorem</a:t>
            </a:r>
          </a:p>
          <a:p>
            <a:pPr eaLnBrk="1" hangingPunct="1"/>
            <a:r>
              <a:rPr lang="en-US" altLang="en-US" sz="2400" b="1"/>
              <a:t>that proves </a:t>
            </a:r>
            <a:r>
              <a:rPr lang="en-US" altLang="en-US" sz="2400" b="1" i="1"/>
              <a:t>p </a:t>
            </a:r>
            <a:r>
              <a:rPr lang="en-US" altLang="en-US" sz="2400" b="1"/>
              <a:t>|| </a:t>
            </a:r>
            <a:r>
              <a:rPr lang="en-US" altLang="en-US" sz="2400" b="1" i="1"/>
              <a:t>r</a:t>
            </a:r>
            <a:r>
              <a:rPr lang="en-US" altLang="en-US" sz="2400" b="1"/>
              <a:t>.</a:t>
            </a:r>
          </a:p>
        </p:txBody>
      </p:sp>
      <p:sp>
        <p:nvSpPr>
          <p:cNvPr id="26629" name="Rectangle 43"/>
          <p:cNvSpPr>
            <a:spLocks noChangeArrowheads="1"/>
          </p:cNvSpPr>
          <p:nvPr/>
        </p:nvSpPr>
        <p:spPr bwMode="auto">
          <a:xfrm>
            <a:off x="438150" y="2771775"/>
            <a:ext cx="18907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/>
              <a:t>1. 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/>
              <a:t>4 </a:t>
            </a:r>
            <a:r>
              <a:rPr lang="en-US" altLang="en-US" sz="2400">
                <a:sym typeface="Symbol" pitchFamily="18" charset="2"/>
              </a:rPr>
              <a:t></a:t>
            </a:r>
            <a:r>
              <a:rPr lang="en-US" altLang="en-US" sz="2400" b="1"/>
              <a:t> 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sz="2400"/>
              <a:t>5</a:t>
            </a:r>
          </a:p>
        </p:txBody>
      </p:sp>
      <p:sp>
        <p:nvSpPr>
          <p:cNvPr id="20524" name="Rectangle 44"/>
          <p:cNvSpPr>
            <a:spLocks noChangeArrowheads="1"/>
          </p:cNvSpPr>
          <p:nvPr/>
        </p:nvSpPr>
        <p:spPr bwMode="auto">
          <a:xfrm>
            <a:off x="2876550" y="2771775"/>
            <a:ext cx="4197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</a:rPr>
              <a:t>Conv. of Alt. Int. </a:t>
            </a:r>
            <a:r>
              <a:rPr lang="en-US" altLang="en-US" b="1">
                <a:solidFill>
                  <a:srgbClr val="FF0000"/>
                </a:solidFill>
                <a:sym typeface="Symbol" pitchFamily="18" charset="2"/>
              </a:rPr>
              <a:t></a:t>
            </a:r>
            <a:r>
              <a:rPr lang="en-US" altLang="en-US" sz="2400">
                <a:solidFill>
                  <a:srgbClr val="FF0000"/>
                </a:solidFill>
                <a:sym typeface="Symbol" pitchFamily="18" charset="2"/>
              </a:rPr>
              <a:t>s</a:t>
            </a:r>
            <a:r>
              <a:rPr lang="en-US" altLang="en-US" sz="2400" b="1">
                <a:solidFill>
                  <a:srgbClr val="FF0000"/>
                </a:solidFill>
              </a:rPr>
              <a:t> </a:t>
            </a:r>
            <a:r>
              <a:rPr lang="en-US" altLang="en-US" sz="2400">
                <a:solidFill>
                  <a:srgbClr val="FF0000"/>
                </a:solidFill>
              </a:rPr>
              <a:t>Thm.</a:t>
            </a:r>
          </a:p>
        </p:txBody>
      </p:sp>
      <p:sp>
        <p:nvSpPr>
          <p:cNvPr id="26631" name="Rectangle 45"/>
          <p:cNvSpPr>
            <a:spLocks noChangeArrowheads="1"/>
          </p:cNvSpPr>
          <p:nvPr/>
        </p:nvSpPr>
        <p:spPr bwMode="auto">
          <a:xfrm>
            <a:off x="438150" y="3432175"/>
            <a:ext cx="19288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/>
              <a:t>2. 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sz="2400"/>
              <a:t>2 </a:t>
            </a:r>
            <a:r>
              <a:rPr lang="en-US" altLang="en-US" sz="2400">
                <a:sym typeface="Symbol" pitchFamily="18" charset="2"/>
              </a:rPr>
              <a:t></a:t>
            </a:r>
            <a:r>
              <a:rPr lang="en-US" altLang="en-US" sz="2400" b="1"/>
              <a:t> 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sz="2400"/>
              <a:t>7</a:t>
            </a:r>
          </a:p>
        </p:txBody>
      </p:sp>
      <p:sp>
        <p:nvSpPr>
          <p:cNvPr id="20526" name="Rectangle 46"/>
          <p:cNvSpPr>
            <a:spLocks noChangeArrowheads="1"/>
          </p:cNvSpPr>
          <p:nvPr/>
        </p:nvSpPr>
        <p:spPr bwMode="auto">
          <a:xfrm>
            <a:off x="2876550" y="3432175"/>
            <a:ext cx="4210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</a:rPr>
              <a:t>Conv. of Alt. Ext. </a:t>
            </a:r>
            <a:r>
              <a:rPr lang="en-US" altLang="en-US" sz="2400" b="1">
                <a:solidFill>
                  <a:srgbClr val="FF0000"/>
                </a:solidFill>
                <a:sym typeface="Symbol" pitchFamily="18" charset="2"/>
              </a:rPr>
              <a:t></a:t>
            </a:r>
            <a:r>
              <a:rPr lang="en-US" altLang="en-US" sz="2400">
                <a:solidFill>
                  <a:srgbClr val="FF0000"/>
                </a:solidFill>
                <a:sym typeface="Symbol" pitchFamily="18" charset="2"/>
              </a:rPr>
              <a:t>s</a:t>
            </a:r>
            <a:r>
              <a:rPr lang="en-US" altLang="en-US" sz="2400" b="1">
                <a:solidFill>
                  <a:srgbClr val="FF0000"/>
                </a:solidFill>
              </a:rPr>
              <a:t> </a:t>
            </a:r>
            <a:r>
              <a:rPr lang="en-US" altLang="en-US" sz="2400">
                <a:solidFill>
                  <a:srgbClr val="FF0000"/>
                </a:solidFill>
              </a:rPr>
              <a:t>Thm.</a:t>
            </a:r>
          </a:p>
        </p:txBody>
      </p:sp>
      <p:sp>
        <p:nvSpPr>
          <p:cNvPr id="26633" name="Rectangle 47"/>
          <p:cNvSpPr>
            <a:spLocks noChangeArrowheads="1"/>
          </p:cNvSpPr>
          <p:nvPr/>
        </p:nvSpPr>
        <p:spPr bwMode="auto">
          <a:xfrm>
            <a:off x="438150" y="4067175"/>
            <a:ext cx="19288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/>
              <a:t>3. 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sz="2400"/>
              <a:t>3 </a:t>
            </a:r>
            <a:r>
              <a:rPr lang="en-US" altLang="en-US" sz="2400">
                <a:sym typeface="Symbol" pitchFamily="18" charset="2"/>
              </a:rPr>
              <a:t></a:t>
            </a:r>
            <a:r>
              <a:rPr lang="en-US" altLang="en-US" sz="2400" b="1"/>
              <a:t> 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sz="2400"/>
              <a:t>7</a:t>
            </a:r>
          </a:p>
        </p:txBody>
      </p:sp>
      <p:sp>
        <p:nvSpPr>
          <p:cNvPr id="20528" name="Rectangle 48"/>
          <p:cNvSpPr>
            <a:spLocks noChangeArrowheads="1"/>
          </p:cNvSpPr>
          <p:nvPr/>
        </p:nvSpPr>
        <p:spPr bwMode="auto">
          <a:xfrm>
            <a:off x="2876550" y="4067175"/>
            <a:ext cx="37528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</a:rPr>
              <a:t>Conv. of Corr. </a:t>
            </a:r>
            <a:r>
              <a:rPr lang="en-US" altLang="en-US" b="1">
                <a:solidFill>
                  <a:srgbClr val="FF0000"/>
                </a:solidFill>
                <a:sym typeface="Symbol" pitchFamily="18" charset="2"/>
              </a:rPr>
              <a:t></a:t>
            </a:r>
            <a:r>
              <a:rPr lang="en-US" altLang="en-US" sz="2400">
                <a:solidFill>
                  <a:srgbClr val="FF0000"/>
                </a:solidFill>
                <a:sym typeface="Symbol" pitchFamily="18" charset="2"/>
              </a:rPr>
              <a:t>s</a:t>
            </a:r>
            <a:r>
              <a:rPr lang="en-US" altLang="en-US" sz="2400" b="1">
                <a:solidFill>
                  <a:srgbClr val="FF0000"/>
                </a:solidFill>
              </a:rPr>
              <a:t> </a:t>
            </a:r>
            <a:r>
              <a:rPr lang="en-US" altLang="en-US" sz="2400">
                <a:solidFill>
                  <a:srgbClr val="FF0000"/>
                </a:solidFill>
              </a:rPr>
              <a:t>Post.</a:t>
            </a:r>
          </a:p>
        </p:txBody>
      </p:sp>
      <p:sp>
        <p:nvSpPr>
          <p:cNvPr id="26635" name="Rectangle 49"/>
          <p:cNvSpPr>
            <a:spLocks noChangeArrowheads="1"/>
          </p:cNvSpPr>
          <p:nvPr/>
        </p:nvSpPr>
        <p:spPr bwMode="auto">
          <a:xfrm>
            <a:off x="438150" y="4752975"/>
            <a:ext cx="54371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/>
              <a:t>4. 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sz="2400"/>
              <a:t>3 and 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sz="2400"/>
              <a:t>5 are supplementary.</a:t>
            </a:r>
          </a:p>
        </p:txBody>
      </p:sp>
      <p:sp>
        <p:nvSpPr>
          <p:cNvPr id="20530" name="Rectangle 50"/>
          <p:cNvSpPr>
            <a:spLocks noChangeArrowheads="1"/>
          </p:cNvSpPr>
          <p:nvPr/>
        </p:nvSpPr>
        <p:spPr bwMode="auto">
          <a:xfrm>
            <a:off x="819150" y="5410200"/>
            <a:ext cx="579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</a:rPr>
              <a:t>Conv. of Same-Side Int. </a:t>
            </a:r>
            <a:r>
              <a:rPr lang="en-US" altLang="en-US" b="1">
                <a:solidFill>
                  <a:srgbClr val="FF0000"/>
                </a:solidFill>
                <a:sym typeface="Symbol" pitchFamily="18" charset="2"/>
              </a:rPr>
              <a:t></a:t>
            </a:r>
            <a:r>
              <a:rPr lang="en-US" altLang="en-US" sz="2400">
                <a:solidFill>
                  <a:srgbClr val="FF0000"/>
                </a:solidFill>
                <a:sym typeface="Symbol" pitchFamily="18" charset="2"/>
              </a:rPr>
              <a:t>s</a:t>
            </a:r>
            <a:r>
              <a:rPr lang="en-US" altLang="en-US" sz="2400" b="1">
                <a:solidFill>
                  <a:srgbClr val="FF0000"/>
                </a:solidFill>
              </a:rPr>
              <a:t> </a:t>
            </a:r>
            <a:r>
              <a:rPr lang="en-US" altLang="en-US" sz="2400">
                <a:solidFill>
                  <a:srgbClr val="FF0000"/>
                </a:solidFill>
              </a:rPr>
              <a:t>Thm.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4" grpId="0"/>
      <p:bldP spid="20526" grpId="0"/>
      <p:bldP spid="2053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6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27651" name="Rectangle 66"/>
          <p:cNvSpPr>
            <a:spLocks noChangeArrowheads="1"/>
          </p:cNvSpPr>
          <p:nvPr/>
        </p:nvSpPr>
        <p:spPr bwMode="auto">
          <a:xfrm>
            <a:off x="457200" y="1752600"/>
            <a:ext cx="807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/>
              <a:t>Use the theorems and given information to prove </a:t>
            </a:r>
            <a:r>
              <a:rPr lang="en-US" altLang="en-US" sz="2400" b="1" i="1"/>
              <a:t>p || r</a:t>
            </a:r>
            <a:r>
              <a:rPr lang="en-US" altLang="en-US" sz="2400" b="1"/>
              <a:t>.</a:t>
            </a:r>
          </a:p>
        </p:txBody>
      </p:sp>
      <p:sp>
        <p:nvSpPr>
          <p:cNvPr id="27652" name="Rectangle 67"/>
          <p:cNvSpPr>
            <a:spLocks noChangeArrowheads="1"/>
          </p:cNvSpPr>
          <p:nvPr/>
        </p:nvSpPr>
        <p:spPr bwMode="auto">
          <a:xfrm>
            <a:off x="381000" y="2971800"/>
            <a:ext cx="845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/>
              <a:t>5. </a:t>
            </a:r>
            <a:r>
              <a:rPr lang="en-US" altLang="en-US" sz="2400"/>
              <a:t>m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/>
              <a:t>2 </a:t>
            </a:r>
            <a:r>
              <a:rPr lang="en-US" altLang="en-US" sz="2400" b="1"/>
              <a:t>= </a:t>
            </a:r>
            <a:r>
              <a:rPr lang="en-US" altLang="en-US" sz="2400"/>
              <a:t>(5</a:t>
            </a:r>
            <a:r>
              <a:rPr lang="en-US" altLang="en-US" sz="2400" i="1"/>
              <a:t>x </a:t>
            </a:r>
            <a:r>
              <a:rPr lang="en-US" altLang="en-US" sz="2400" b="1"/>
              <a:t>+ </a:t>
            </a:r>
            <a:r>
              <a:rPr lang="en-US" altLang="en-US" sz="2400"/>
              <a:t>20)°, m 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sz="2400"/>
              <a:t>7 </a:t>
            </a:r>
            <a:r>
              <a:rPr lang="en-US" altLang="en-US" sz="2400" b="1"/>
              <a:t>= </a:t>
            </a:r>
            <a:r>
              <a:rPr lang="en-US" altLang="en-US" sz="2400"/>
              <a:t>(7</a:t>
            </a:r>
            <a:r>
              <a:rPr lang="en-US" altLang="en-US" sz="2400" i="1"/>
              <a:t>x </a:t>
            </a:r>
            <a:r>
              <a:rPr lang="en-US" altLang="en-US" sz="2400" b="1"/>
              <a:t>+ </a:t>
            </a:r>
            <a:r>
              <a:rPr lang="en-US" altLang="en-US" sz="2400"/>
              <a:t>8)°, and </a:t>
            </a:r>
            <a:r>
              <a:rPr lang="en-US" altLang="en-US" sz="2400" i="1"/>
              <a:t>x </a:t>
            </a:r>
            <a:r>
              <a:rPr lang="en-US" altLang="en-US" sz="2400" b="1"/>
              <a:t>= </a:t>
            </a:r>
            <a:r>
              <a:rPr lang="en-US" altLang="en-US" sz="2400"/>
              <a:t>6</a:t>
            </a:r>
          </a:p>
        </p:txBody>
      </p:sp>
      <p:sp>
        <p:nvSpPr>
          <p:cNvPr id="23620" name="Rectangle 68"/>
          <p:cNvSpPr>
            <a:spLocks noChangeArrowheads="1"/>
          </p:cNvSpPr>
          <p:nvPr/>
        </p:nvSpPr>
        <p:spPr bwMode="auto">
          <a:xfrm>
            <a:off x="838200" y="3581400"/>
            <a:ext cx="63246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</a:rPr>
              <a:t>m</a:t>
            </a:r>
            <a:r>
              <a:rPr lang="en-US" altLang="en-US" sz="2400" b="1">
                <a:solidFill>
                  <a:srgbClr val="FF0000"/>
                </a:solidFill>
                <a:sym typeface="Symbol" pitchFamily="18" charset="2"/>
              </a:rPr>
              <a:t></a:t>
            </a:r>
            <a:r>
              <a:rPr lang="en-US" altLang="en-US" sz="2400">
                <a:solidFill>
                  <a:srgbClr val="FF0000"/>
                </a:solidFill>
              </a:rPr>
              <a:t>2 </a:t>
            </a:r>
            <a:r>
              <a:rPr lang="en-US" altLang="en-US" sz="2400" b="1">
                <a:solidFill>
                  <a:srgbClr val="FF0000"/>
                </a:solidFill>
              </a:rPr>
              <a:t>= </a:t>
            </a:r>
            <a:r>
              <a:rPr lang="en-US" altLang="en-US" sz="2400">
                <a:solidFill>
                  <a:srgbClr val="FF0000"/>
                </a:solidFill>
              </a:rPr>
              <a:t>5</a:t>
            </a:r>
            <a:r>
              <a:rPr lang="en-US" altLang="en-US" sz="2400" b="1">
                <a:solidFill>
                  <a:srgbClr val="FF0000"/>
                </a:solidFill>
              </a:rPr>
              <a:t>(</a:t>
            </a:r>
            <a:r>
              <a:rPr lang="en-US" altLang="en-US" sz="2400">
                <a:solidFill>
                  <a:srgbClr val="FF0000"/>
                </a:solidFill>
              </a:rPr>
              <a:t>6</a:t>
            </a:r>
            <a:r>
              <a:rPr lang="en-US" altLang="en-US" sz="2400" b="1">
                <a:solidFill>
                  <a:srgbClr val="FF0000"/>
                </a:solidFill>
              </a:rPr>
              <a:t>) + </a:t>
            </a:r>
            <a:r>
              <a:rPr lang="en-US" altLang="en-US" sz="2400">
                <a:solidFill>
                  <a:srgbClr val="FF0000"/>
                </a:solidFill>
              </a:rPr>
              <a:t>20 </a:t>
            </a:r>
            <a:r>
              <a:rPr lang="en-US" altLang="en-US" sz="2400" b="1">
                <a:solidFill>
                  <a:srgbClr val="FF0000"/>
                </a:solidFill>
              </a:rPr>
              <a:t>= </a:t>
            </a:r>
            <a:r>
              <a:rPr lang="en-US" altLang="en-US" sz="2400">
                <a:solidFill>
                  <a:srgbClr val="FF0000"/>
                </a:solidFill>
              </a:rPr>
              <a:t>50°</a:t>
            </a:r>
          </a:p>
          <a:p>
            <a:pPr eaLnBrk="1" hangingPunct="1"/>
            <a:r>
              <a:rPr lang="en-US" altLang="en-US" sz="2400">
                <a:solidFill>
                  <a:srgbClr val="FF0000"/>
                </a:solidFill>
              </a:rPr>
              <a:t>m</a:t>
            </a:r>
            <a:r>
              <a:rPr lang="en-US" altLang="en-US" sz="2400" b="1">
                <a:solidFill>
                  <a:srgbClr val="FF0000"/>
                </a:solidFill>
                <a:sym typeface="Symbol" pitchFamily="18" charset="2"/>
              </a:rPr>
              <a:t></a:t>
            </a:r>
            <a:r>
              <a:rPr lang="en-US" altLang="en-US" sz="2400">
                <a:solidFill>
                  <a:srgbClr val="FF0000"/>
                </a:solidFill>
              </a:rPr>
              <a:t>7 </a:t>
            </a:r>
            <a:r>
              <a:rPr lang="en-US" altLang="en-US" sz="2400" b="1">
                <a:solidFill>
                  <a:srgbClr val="FF0000"/>
                </a:solidFill>
              </a:rPr>
              <a:t>= </a:t>
            </a:r>
            <a:r>
              <a:rPr lang="en-US" altLang="en-US" sz="2400">
                <a:solidFill>
                  <a:srgbClr val="FF0000"/>
                </a:solidFill>
              </a:rPr>
              <a:t>7</a:t>
            </a:r>
            <a:r>
              <a:rPr lang="en-US" altLang="en-US" sz="2400" b="1">
                <a:solidFill>
                  <a:srgbClr val="FF0000"/>
                </a:solidFill>
              </a:rPr>
              <a:t>(</a:t>
            </a:r>
            <a:r>
              <a:rPr lang="en-US" altLang="en-US" sz="2400">
                <a:solidFill>
                  <a:srgbClr val="FF0000"/>
                </a:solidFill>
              </a:rPr>
              <a:t>6</a:t>
            </a:r>
            <a:r>
              <a:rPr lang="en-US" altLang="en-US" sz="2400" b="1">
                <a:solidFill>
                  <a:srgbClr val="FF0000"/>
                </a:solidFill>
              </a:rPr>
              <a:t>) + </a:t>
            </a:r>
            <a:r>
              <a:rPr lang="en-US" altLang="en-US" sz="2400">
                <a:solidFill>
                  <a:srgbClr val="FF0000"/>
                </a:solidFill>
              </a:rPr>
              <a:t>8 </a:t>
            </a:r>
            <a:r>
              <a:rPr lang="en-US" altLang="en-US" sz="2400" b="1">
                <a:solidFill>
                  <a:srgbClr val="FF0000"/>
                </a:solidFill>
              </a:rPr>
              <a:t>= </a:t>
            </a:r>
            <a:r>
              <a:rPr lang="en-US" altLang="en-US" sz="2400">
                <a:solidFill>
                  <a:srgbClr val="FF0000"/>
                </a:solidFill>
              </a:rPr>
              <a:t>50°</a:t>
            </a:r>
          </a:p>
          <a:p>
            <a:pPr eaLnBrk="1" hangingPunct="1"/>
            <a:r>
              <a:rPr lang="en-US" altLang="en-US" sz="2400">
                <a:solidFill>
                  <a:srgbClr val="FF0000"/>
                </a:solidFill>
              </a:rPr>
              <a:t>m</a:t>
            </a:r>
            <a:r>
              <a:rPr lang="en-US" altLang="en-US" sz="2400" b="1">
                <a:solidFill>
                  <a:srgbClr val="FF0000"/>
                </a:solidFill>
                <a:sym typeface="Symbol" pitchFamily="18" charset="2"/>
              </a:rPr>
              <a:t></a:t>
            </a:r>
            <a:r>
              <a:rPr lang="en-US" altLang="en-US" sz="2400">
                <a:solidFill>
                  <a:srgbClr val="FF0000"/>
                </a:solidFill>
              </a:rPr>
              <a:t>2 </a:t>
            </a:r>
            <a:r>
              <a:rPr lang="en-US" altLang="en-US" sz="2400" b="1">
                <a:solidFill>
                  <a:srgbClr val="FF0000"/>
                </a:solidFill>
              </a:rPr>
              <a:t>= </a:t>
            </a:r>
            <a:r>
              <a:rPr lang="en-US" altLang="en-US" sz="2400">
                <a:solidFill>
                  <a:srgbClr val="FF0000"/>
                </a:solidFill>
              </a:rPr>
              <a:t>m</a:t>
            </a:r>
            <a:r>
              <a:rPr lang="en-US" altLang="en-US" sz="2400" b="1">
                <a:solidFill>
                  <a:srgbClr val="FF0000"/>
                </a:solidFill>
                <a:sym typeface="Symbol" pitchFamily="18" charset="2"/>
              </a:rPr>
              <a:t></a:t>
            </a:r>
            <a:r>
              <a:rPr lang="en-US" altLang="en-US" sz="2400">
                <a:solidFill>
                  <a:srgbClr val="FF0000"/>
                </a:solidFill>
              </a:rPr>
              <a:t>7, so </a:t>
            </a:r>
            <a:r>
              <a:rPr lang="en-US" altLang="en-US" sz="2400" b="1">
                <a:solidFill>
                  <a:srgbClr val="FF0000"/>
                </a:solidFill>
                <a:sym typeface="Symbol" pitchFamily="18" charset="2"/>
              </a:rPr>
              <a:t></a:t>
            </a:r>
            <a:r>
              <a:rPr lang="en-US" altLang="en-US" sz="2400">
                <a:solidFill>
                  <a:srgbClr val="FF0000"/>
                </a:solidFill>
              </a:rPr>
              <a:t>2 </a:t>
            </a:r>
            <a:r>
              <a:rPr lang="en-US" altLang="en-US" sz="2400" b="1">
                <a:solidFill>
                  <a:srgbClr val="FF0000"/>
                </a:solidFill>
              </a:rPr>
              <a:t>≅ </a:t>
            </a:r>
            <a:r>
              <a:rPr lang="en-US" altLang="en-US" sz="2400" b="1">
                <a:solidFill>
                  <a:srgbClr val="FF0000"/>
                </a:solidFill>
                <a:sym typeface="Symbol" pitchFamily="18" charset="2"/>
              </a:rPr>
              <a:t></a:t>
            </a:r>
            <a:r>
              <a:rPr lang="en-US" altLang="en-US" sz="2400">
                <a:solidFill>
                  <a:srgbClr val="FF0000"/>
                </a:solidFill>
              </a:rPr>
              <a:t>7</a:t>
            </a:r>
          </a:p>
          <a:p>
            <a:pPr eaLnBrk="1" hangingPunct="1"/>
            <a:endParaRPr lang="en-US" altLang="en-US" sz="2400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 sz="2400" i="1">
                <a:solidFill>
                  <a:srgbClr val="FF0000"/>
                </a:solidFill>
              </a:rPr>
              <a:t>p || r </a:t>
            </a:r>
            <a:r>
              <a:rPr lang="en-US" altLang="en-US" sz="2400">
                <a:solidFill>
                  <a:srgbClr val="FF0000"/>
                </a:solidFill>
              </a:rPr>
              <a:t>by the Conv. of Alt. Ext. </a:t>
            </a:r>
            <a:r>
              <a:rPr lang="en-US" altLang="en-US" sz="2400" b="1">
                <a:solidFill>
                  <a:srgbClr val="FF0000"/>
                </a:solidFill>
                <a:sym typeface="Symbol" pitchFamily="18" charset="2"/>
              </a:rPr>
              <a:t></a:t>
            </a:r>
            <a:r>
              <a:rPr lang="en-US" altLang="en-US" sz="2400">
                <a:solidFill>
                  <a:srgbClr val="FF0000"/>
                </a:solidFill>
                <a:sym typeface="Symbol" pitchFamily="18" charset="2"/>
              </a:rPr>
              <a:t>s</a:t>
            </a:r>
            <a:r>
              <a:rPr lang="en-US" altLang="en-US" sz="2400" b="1">
                <a:solidFill>
                  <a:srgbClr val="FF0000"/>
                </a:solidFill>
              </a:rPr>
              <a:t> </a:t>
            </a:r>
            <a:r>
              <a:rPr lang="en-US" altLang="en-US" sz="2400">
                <a:solidFill>
                  <a:srgbClr val="FF0000"/>
                </a:solidFill>
              </a:rPr>
              <a:t>Thm.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610600" cy="1143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Use the angles formed by a transversal to prove two lines are parallel.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9"/>
          <p:cNvSpPr>
            <a:spLocks noChangeArrowheads="1"/>
          </p:cNvSpPr>
          <p:nvPr/>
        </p:nvSpPr>
        <p:spPr bwMode="auto">
          <a:xfrm>
            <a:off x="381000" y="1752600"/>
            <a:ext cx="83820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Recall that the converse of a theorem is found by exchanging the hypothesis and conclusion. The converse of a theorem is not automatically true. If it is true, it must be stated as a postulate or proved as a separate theorem.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752600"/>
            <a:ext cx="8382000" cy="297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743200"/>
            <a:ext cx="2722563" cy="202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23753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Use the Converse of the Corresponding Angles Postulate and the given information to show that </a:t>
            </a:r>
            <a:r>
              <a:rPr lang="en-US" altLang="en-US" sz="2400" b="1" i="1"/>
              <a:t>ℓ</a:t>
            </a:r>
            <a:r>
              <a:rPr lang="en-US" altLang="en-US" sz="2400" b="1"/>
              <a:t> || </a:t>
            </a:r>
            <a:r>
              <a:rPr lang="en-US" altLang="en-US" sz="2400" b="1" i="1"/>
              <a:t>m</a:t>
            </a:r>
            <a:r>
              <a:rPr lang="en-US" altLang="en-US" sz="2400" b="1"/>
              <a:t>.</a:t>
            </a:r>
          </a:p>
        </p:txBody>
      </p:sp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1A: Using the Converse of the Corresponding Angles Postulate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81000" y="3124200"/>
            <a:ext cx="16462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b="1"/>
              <a:t>4 </a:t>
            </a:r>
            <a:r>
              <a:rPr lang="en-US" altLang="en-US" sz="2400">
                <a:sym typeface="Symbol" pitchFamily="18" charset="2"/>
              </a:rPr>
              <a:t></a:t>
            </a:r>
            <a:r>
              <a:rPr lang="en-US" altLang="en-US" b="1"/>
              <a:t> 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b="1"/>
              <a:t>8</a:t>
            </a:r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515938" y="4724400"/>
            <a:ext cx="81708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sym typeface="Symbol" pitchFamily="18" charset="2"/>
              </a:rPr>
              <a:t></a:t>
            </a:r>
            <a:r>
              <a:rPr lang="en-US" altLang="en-US" sz="2400"/>
              <a:t>4 </a:t>
            </a:r>
            <a:r>
              <a:rPr lang="en-US" altLang="en-US" sz="2400">
                <a:sym typeface="Symbol" pitchFamily="18" charset="2"/>
              </a:rPr>
              <a:t></a:t>
            </a:r>
            <a:r>
              <a:rPr lang="en-US" altLang="en-US" sz="2400"/>
              <a:t> </a:t>
            </a:r>
            <a:r>
              <a:rPr lang="en-US" altLang="en-US" sz="2400">
                <a:sym typeface="Symbol" pitchFamily="18" charset="2"/>
              </a:rPr>
              <a:t></a:t>
            </a:r>
            <a:r>
              <a:rPr lang="en-US" altLang="en-US" sz="2400"/>
              <a:t>8	   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</a:t>
            </a:r>
            <a:r>
              <a:rPr lang="en-US" altLang="en-US" sz="2400" i="1">
                <a:solidFill>
                  <a:srgbClr val="3366FF"/>
                </a:solidFill>
              </a:rPr>
              <a:t>4 and 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8 are corresponding angles.</a:t>
            </a:r>
            <a:r>
              <a:rPr lang="en-US" altLang="en-US" sz="2400"/>
              <a:t> </a:t>
            </a: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668338" y="5257800"/>
            <a:ext cx="586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i="1"/>
              <a:t>ℓ</a:t>
            </a:r>
            <a:r>
              <a:rPr lang="en-US" altLang="en-US" sz="2400"/>
              <a:t> || </a:t>
            </a:r>
            <a:r>
              <a:rPr lang="en-US" altLang="en-US" sz="2400" i="1"/>
              <a:t>m</a:t>
            </a:r>
            <a:r>
              <a:rPr lang="en-US" altLang="en-US" sz="2400"/>
              <a:t>     	   </a:t>
            </a:r>
            <a:r>
              <a:rPr lang="en-US" altLang="en-US" sz="2400" i="1">
                <a:solidFill>
                  <a:srgbClr val="3366FF"/>
                </a:solidFill>
              </a:rPr>
              <a:t>Conv. of Corr. 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s Post.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4" grpId="0"/>
      <p:bldP spid="3789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04800" y="1676400"/>
            <a:ext cx="823753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Use the Converse of the Corresponding Angles Postulate and the given information to show that </a:t>
            </a:r>
            <a:r>
              <a:rPr lang="en-US" altLang="en-US" sz="2400" b="1" i="1"/>
              <a:t>ℓ</a:t>
            </a:r>
            <a:r>
              <a:rPr lang="en-US" altLang="en-US" sz="2400" b="1"/>
              <a:t> || </a:t>
            </a:r>
            <a:r>
              <a:rPr lang="en-US" altLang="en-US" sz="2400" b="1" i="1"/>
              <a:t>m</a:t>
            </a:r>
            <a:r>
              <a:rPr lang="en-US" altLang="en-US" sz="2400" b="1"/>
              <a:t>.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1B: Using the Converse of the Corresponding Angles Postulate</a:t>
            </a:r>
          </a:p>
        </p:txBody>
      </p:sp>
      <p:pic>
        <p:nvPicPr>
          <p:cNvPr id="819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438400"/>
            <a:ext cx="2722563" cy="202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7" name="Rectangle 8"/>
          <p:cNvSpPr>
            <a:spLocks noChangeArrowheads="1"/>
          </p:cNvSpPr>
          <p:nvPr/>
        </p:nvSpPr>
        <p:spPr bwMode="auto">
          <a:xfrm>
            <a:off x="304800" y="3048000"/>
            <a:ext cx="6096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/>
              <a:t>m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 b="1"/>
              <a:t>3 = (4</a:t>
            </a:r>
            <a:r>
              <a:rPr lang="en-US" altLang="en-US" sz="2400" b="1" i="1"/>
              <a:t>x</a:t>
            </a:r>
            <a:r>
              <a:rPr lang="en-US" altLang="en-US" sz="2400" b="1"/>
              <a:t> – 80)°, </a:t>
            </a:r>
          </a:p>
          <a:p>
            <a:pPr eaLnBrk="1" hangingPunct="1"/>
            <a:r>
              <a:rPr lang="en-US" altLang="en-US" sz="2400" b="1"/>
              <a:t>m</a:t>
            </a:r>
            <a:r>
              <a:rPr lang="en-US" altLang="en-US" sz="2400" b="1">
                <a:sym typeface="Symbol" pitchFamily="18" charset="2"/>
              </a:rPr>
              <a:t></a:t>
            </a:r>
            <a:r>
              <a:rPr lang="en-US" altLang="en-US" sz="2400" b="1"/>
              <a:t>7 = (3</a:t>
            </a:r>
            <a:r>
              <a:rPr lang="en-US" altLang="en-US" sz="2400" b="1" i="1"/>
              <a:t>x</a:t>
            </a:r>
            <a:r>
              <a:rPr lang="en-US" altLang="en-US" sz="2400" b="1"/>
              <a:t> – 50)°, </a:t>
            </a:r>
            <a:r>
              <a:rPr lang="en-US" altLang="en-US" sz="2400" b="1" i="1"/>
              <a:t>x</a:t>
            </a:r>
            <a:r>
              <a:rPr lang="en-US" altLang="en-US" sz="2400" b="1"/>
              <a:t> = 30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304800" y="4419600"/>
            <a:ext cx="7754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/>
              <a:t>m</a:t>
            </a:r>
            <a:r>
              <a:rPr lang="en-US" altLang="en-US" sz="2400">
                <a:sym typeface="Symbol" pitchFamily="18" charset="2"/>
              </a:rPr>
              <a:t>3 = 4</a:t>
            </a:r>
            <a:r>
              <a:rPr lang="en-US" altLang="en-US" sz="2400">
                <a:solidFill>
                  <a:srgbClr val="FF0000"/>
                </a:solidFill>
                <a:sym typeface="Symbol" pitchFamily="18" charset="2"/>
              </a:rPr>
              <a:t>(30)</a:t>
            </a:r>
            <a:r>
              <a:rPr lang="en-US" altLang="en-US" sz="2400">
                <a:sym typeface="Symbol" pitchFamily="18" charset="2"/>
              </a:rPr>
              <a:t> – 80 = 40</a:t>
            </a:r>
            <a:r>
              <a:rPr lang="en-US" altLang="en-US" sz="2400"/>
              <a:t>	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Substitute 30 for x.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304800" y="4876800"/>
            <a:ext cx="841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/>
              <a:t>m</a:t>
            </a:r>
            <a:r>
              <a:rPr lang="en-US" altLang="en-US" sz="2400">
                <a:sym typeface="Symbol" pitchFamily="18" charset="2"/>
              </a:rPr>
              <a:t>8 = 3</a:t>
            </a:r>
            <a:r>
              <a:rPr lang="en-US" altLang="en-US" sz="2400">
                <a:solidFill>
                  <a:srgbClr val="FF0000"/>
                </a:solidFill>
                <a:sym typeface="Symbol" pitchFamily="18" charset="2"/>
              </a:rPr>
              <a:t>(30) </a:t>
            </a:r>
            <a:r>
              <a:rPr lang="en-US" altLang="en-US" sz="2400">
                <a:sym typeface="Symbol" pitchFamily="18" charset="2"/>
              </a:rPr>
              <a:t>– 50 = 40	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Substitute 30 for x.</a:t>
            </a:r>
            <a:r>
              <a:rPr lang="en-US" altLang="en-US" sz="2400">
                <a:solidFill>
                  <a:srgbClr val="3366FF"/>
                </a:solidFill>
                <a:sym typeface="Symbol" pitchFamily="18" charset="2"/>
              </a:rPr>
              <a:t>	</a:t>
            </a:r>
            <a:endParaRPr lang="en-US" altLang="en-US" sz="2400">
              <a:solidFill>
                <a:srgbClr val="3366FF"/>
              </a:solidFill>
            </a:endParaRP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838200" y="6096000"/>
            <a:ext cx="780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/>
              <a:t>ℓ || m     		 	    </a:t>
            </a:r>
            <a:r>
              <a:rPr lang="en-US" altLang="en-US" sz="2400" i="1">
                <a:solidFill>
                  <a:srgbClr val="3366FF"/>
                </a:solidFill>
              </a:rPr>
              <a:t>Conv. of Corr. 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s Post.</a:t>
            </a: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609600" y="5715000"/>
            <a:ext cx="6410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sym typeface="Symbol" pitchFamily="18" charset="2"/>
              </a:rPr>
              <a:t>3  8			      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Def. of  s.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304800" y="5334000"/>
            <a:ext cx="836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/>
              <a:t>m</a:t>
            </a:r>
            <a:r>
              <a:rPr lang="en-US" altLang="en-US" sz="2400">
                <a:sym typeface="Symbol" pitchFamily="18" charset="2"/>
              </a:rPr>
              <a:t>3 = m8			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Trans. Prop. of Equality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5" grpId="0"/>
      <p:bldP spid="29706" grpId="0"/>
      <p:bldP spid="29707" grpId="0"/>
      <p:bldP spid="29708" grpId="0"/>
      <p:bldP spid="2970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1a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Text Box 19"/>
          <p:cNvSpPr txBox="1">
            <a:spLocks noChangeArrowheads="1"/>
          </p:cNvSpPr>
          <p:nvPr/>
        </p:nvSpPr>
        <p:spPr bwMode="auto">
          <a:xfrm>
            <a:off x="457200" y="1219200"/>
            <a:ext cx="8237538" cy="418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Use the Converse of the Corresponding Angles Postulate and the given information to show that </a:t>
            </a:r>
            <a:r>
              <a:rPr lang="en-US" altLang="en-US" sz="2400" b="1" i="1"/>
              <a:t>ℓ</a:t>
            </a:r>
            <a:r>
              <a:rPr lang="en-US" altLang="en-US" sz="2400" b="1"/>
              <a:t> || </a:t>
            </a:r>
            <a:r>
              <a:rPr lang="en-US" altLang="en-US" sz="2400" b="1" i="1"/>
              <a:t>m</a:t>
            </a:r>
            <a:r>
              <a:rPr lang="en-US" altLang="en-US" sz="2400" b="1"/>
              <a:t>.</a:t>
            </a:r>
          </a:p>
          <a:p>
            <a:pPr>
              <a:spcBef>
                <a:spcPct val="50000"/>
              </a:spcBef>
            </a:pPr>
            <a:endParaRPr lang="en-US" altLang="en-US" sz="900" b="1"/>
          </a:p>
          <a:p>
            <a:pPr>
              <a:spcBef>
                <a:spcPct val="50000"/>
              </a:spcBef>
            </a:pPr>
            <a:endParaRPr lang="en-US" altLang="en-US" sz="900" b="1"/>
          </a:p>
          <a:p>
            <a:pPr>
              <a:spcBef>
                <a:spcPct val="50000"/>
              </a:spcBef>
            </a:pPr>
            <a:r>
              <a:rPr lang="en-US" altLang="en-US" sz="2400" b="1"/>
              <a:t>m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sz="2400" b="1"/>
              <a:t>1 = m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sz="2400" b="1"/>
              <a:t>3</a:t>
            </a:r>
          </a:p>
          <a:p>
            <a:pPr>
              <a:spcBef>
                <a:spcPct val="50000"/>
              </a:spcBef>
            </a:pPr>
            <a:endParaRPr lang="en-US" altLang="en-US" sz="2400" b="1"/>
          </a:p>
          <a:p>
            <a:pPr>
              <a:spcBef>
                <a:spcPct val="50000"/>
              </a:spcBef>
            </a:pPr>
            <a:endParaRPr lang="en-US" altLang="en-US" sz="2400" b="1"/>
          </a:p>
          <a:p>
            <a:pPr>
              <a:spcBef>
                <a:spcPct val="50000"/>
              </a:spcBef>
            </a:pPr>
            <a:endParaRPr lang="en-US" altLang="en-US" sz="800" b="1"/>
          </a:p>
          <a:p>
            <a:pPr eaLnBrk="1" hangingPunct="1"/>
            <a:endParaRPr lang="en-US" altLang="en-US" sz="800">
              <a:solidFill>
                <a:srgbClr val="FF0000"/>
              </a:solidFill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endParaRPr lang="en-US" altLang="en-US" sz="2400">
              <a:solidFill>
                <a:srgbClr val="006699"/>
              </a:solidFill>
            </a:endParaRPr>
          </a:p>
        </p:txBody>
      </p:sp>
      <p:pic>
        <p:nvPicPr>
          <p:cNvPr id="9220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057400"/>
            <a:ext cx="2362200" cy="2312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409" name="Rectangle 25"/>
          <p:cNvSpPr>
            <a:spLocks noChangeArrowheads="1"/>
          </p:cNvSpPr>
          <p:nvPr/>
        </p:nvSpPr>
        <p:spPr bwMode="auto">
          <a:xfrm>
            <a:off x="609600" y="4587875"/>
            <a:ext cx="6019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173288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2173288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2173288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2173288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2173288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73288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73288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73288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73288" algn="l"/>
              </a:tabLs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sym typeface="Symbol" pitchFamily="18" charset="2"/>
              </a:rPr>
              <a:t></a:t>
            </a:r>
            <a:r>
              <a:rPr lang="en-US" altLang="en-US" sz="2400"/>
              <a:t>1 </a:t>
            </a:r>
            <a:r>
              <a:rPr lang="en-US" altLang="en-US" sz="2400">
                <a:sym typeface="Symbol" pitchFamily="18" charset="2"/>
              </a:rPr>
              <a:t></a:t>
            </a:r>
            <a:r>
              <a:rPr lang="en-US" altLang="en-US" sz="2400"/>
              <a:t> </a:t>
            </a:r>
            <a:r>
              <a:rPr lang="en-US" altLang="en-US" sz="2400">
                <a:sym typeface="Symbol" pitchFamily="18" charset="2"/>
              </a:rPr>
              <a:t></a:t>
            </a:r>
            <a:r>
              <a:rPr lang="en-US" altLang="en-US" sz="2400"/>
              <a:t>3	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</a:t>
            </a:r>
            <a:r>
              <a:rPr lang="en-US" altLang="en-US" sz="2400" i="1">
                <a:solidFill>
                  <a:srgbClr val="3366FF"/>
                </a:solidFill>
              </a:rPr>
              <a:t>1 and 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3 are 	corresponding angles.</a:t>
            </a:r>
            <a:r>
              <a:rPr lang="en-US" altLang="en-US" sz="2400"/>
              <a:t> </a:t>
            </a:r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609600" y="5410200"/>
            <a:ext cx="586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i="1"/>
              <a:t>ℓ</a:t>
            </a:r>
            <a:r>
              <a:rPr lang="en-US" altLang="en-US" sz="2400"/>
              <a:t> || </a:t>
            </a:r>
            <a:r>
              <a:rPr lang="en-US" altLang="en-US" sz="2400" i="1"/>
              <a:t>m</a:t>
            </a:r>
            <a:r>
              <a:rPr lang="en-US" altLang="en-US" sz="2400"/>
              <a:t>     	   </a:t>
            </a:r>
            <a:r>
              <a:rPr lang="en-US" altLang="en-US" sz="2400" i="1">
                <a:solidFill>
                  <a:srgbClr val="3366FF"/>
                </a:solidFill>
              </a:rPr>
              <a:t>Conv. of Corr. 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s Post.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9" grpId="0"/>
      <p:bldP spid="164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1b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457200" y="1219200"/>
            <a:ext cx="8237538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Use the Converse of the Corresponding Angles Postulate and the given information to show that </a:t>
            </a:r>
            <a:r>
              <a:rPr lang="en-US" altLang="en-US" sz="2400" b="1" i="1"/>
              <a:t>ℓ</a:t>
            </a:r>
            <a:r>
              <a:rPr lang="en-US" altLang="en-US" sz="2400" b="1"/>
              <a:t> || </a:t>
            </a:r>
            <a:r>
              <a:rPr lang="en-US" altLang="en-US" sz="2400" b="1" i="1"/>
              <a:t>m</a:t>
            </a:r>
            <a:r>
              <a:rPr lang="en-US" altLang="en-US" sz="2400" b="1"/>
              <a:t>.</a:t>
            </a:r>
          </a:p>
          <a:p>
            <a:pPr>
              <a:spcBef>
                <a:spcPct val="50000"/>
              </a:spcBef>
            </a:pPr>
            <a:r>
              <a:rPr lang="en-US" altLang="en-US" sz="2400" b="1"/>
              <a:t>m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sz="2400" b="1"/>
              <a:t>7 = (4</a:t>
            </a:r>
            <a:r>
              <a:rPr lang="en-US" altLang="en-US" sz="2400" b="1" i="1"/>
              <a:t>x</a:t>
            </a:r>
            <a:r>
              <a:rPr lang="en-US" altLang="en-US" sz="2400" b="1"/>
              <a:t> + 25)°, </a:t>
            </a:r>
          </a:p>
          <a:p>
            <a:pPr>
              <a:spcBef>
                <a:spcPct val="50000"/>
              </a:spcBef>
            </a:pPr>
            <a:r>
              <a:rPr lang="en-US" altLang="en-US" sz="2400" b="1"/>
              <a:t>m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sz="2400" b="1"/>
              <a:t>5 = (5</a:t>
            </a:r>
            <a:r>
              <a:rPr lang="en-US" altLang="en-US" sz="2400" b="1" i="1"/>
              <a:t>x</a:t>
            </a:r>
            <a:r>
              <a:rPr lang="en-US" altLang="en-US" sz="2400" b="1"/>
              <a:t> + 12)°, </a:t>
            </a:r>
            <a:r>
              <a:rPr lang="en-US" altLang="en-US" sz="2400" b="1" i="1"/>
              <a:t>x</a:t>
            </a:r>
            <a:r>
              <a:rPr lang="en-US" altLang="en-US" sz="2400" b="1"/>
              <a:t> = 13</a:t>
            </a:r>
          </a:p>
          <a:p>
            <a:pPr eaLnBrk="1" hangingPunct="1"/>
            <a:endParaRPr lang="en-US" altLang="en-US" sz="800" b="1">
              <a:solidFill>
                <a:srgbClr val="FF0000"/>
              </a:solidFill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endParaRPr lang="en-US" altLang="en-US" sz="2400">
              <a:solidFill>
                <a:srgbClr val="006699"/>
              </a:solidFill>
            </a:endParaRPr>
          </a:p>
        </p:txBody>
      </p:sp>
      <p:pic>
        <p:nvPicPr>
          <p:cNvPr id="1024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057400"/>
            <a:ext cx="2362200" cy="2312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304800" y="4343400"/>
            <a:ext cx="7754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/>
              <a:t>m</a:t>
            </a:r>
            <a:r>
              <a:rPr lang="en-US" altLang="en-US" sz="2400">
                <a:sym typeface="Symbol" pitchFamily="18" charset="2"/>
              </a:rPr>
              <a:t>7 = 4</a:t>
            </a:r>
            <a:r>
              <a:rPr lang="en-US" altLang="en-US" sz="2400">
                <a:solidFill>
                  <a:srgbClr val="FF0000"/>
                </a:solidFill>
                <a:sym typeface="Symbol" pitchFamily="18" charset="2"/>
              </a:rPr>
              <a:t>(13)</a:t>
            </a:r>
            <a:r>
              <a:rPr lang="en-US" altLang="en-US" sz="2400">
                <a:sym typeface="Symbol" pitchFamily="18" charset="2"/>
              </a:rPr>
              <a:t> + 25 = 77</a:t>
            </a:r>
            <a:r>
              <a:rPr lang="en-US" altLang="en-US" sz="2400"/>
              <a:t>	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Substitute 13 for x.</a:t>
            </a:r>
          </a:p>
        </p:txBody>
      </p:sp>
      <p:sp>
        <p:nvSpPr>
          <p:cNvPr id="47114" name="Rectangle 10"/>
          <p:cNvSpPr>
            <a:spLocks noChangeArrowheads="1"/>
          </p:cNvSpPr>
          <p:nvPr/>
        </p:nvSpPr>
        <p:spPr bwMode="auto">
          <a:xfrm>
            <a:off x="304800" y="4800600"/>
            <a:ext cx="841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/>
              <a:t>m</a:t>
            </a:r>
            <a:r>
              <a:rPr lang="en-US" altLang="en-US" sz="2400">
                <a:sym typeface="Symbol" pitchFamily="18" charset="2"/>
              </a:rPr>
              <a:t>5 = 5</a:t>
            </a:r>
            <a:r>
              <a:rPr lang="en-US" altLang="en-US" sz="2400">
                <a:solidFill>
                  <a:srgbClr val="FF0000"/>
                </a:solidFill>
                <a:sym typeface="Symbol" pitchFamily="18" charset="2"/>
              </a:rPr>
              <a:t>(13) </a:t>
            </a:r>
            <a:r>
              <a:rPr lang="en-US" altLang="en-US" sz="2400">
                <a:sym typeface="Symbol" pitchFamily="18" charset="2"/>
              </a:rPr>
              <a:t>+ 12 = 77	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Substitute 13 for x.</a:t>
            </a:r>
            <a:r>
              <a:rPr lang="en-US" altLang="en-US" sz="2400">
                <a:solidFill>
                  <a:srgbClr val="3366FF"/>
                </a:solidFill>
                <a:sym typeface="Symbol" pitchFamily="18" charset="2"/>
              </a:rPr>
              <a:t>	</a:t>
            </a:r>
            <a:endParaRPr lang="en-US" altLang="en-US" sz="2400">
              <a:solidFill>
                <a:srgbClr val="3366FF"/>
              </a:solidFill>
            </a:endParaRPr>
          </a:p>
        </p:txBody>
      </p:sp>
      <p:sp>
        <p:nvSpPr>
          <p:cNvPr id="47115" name="Rectangle 11"/>
          <p:cNvSpPr>
            <a:spLocks noChangeArrowheads="1"/>
          </p:cNvSpPr>
          <p:nvPr/>
        </p:nvSpPr>
        <p:spPr bwMode="auto">
          <a:xfrm>
            <a:off x="838200" y="6019800"/>
            <a:ext cx="780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/>
              <a:t>ℓ || m     		 	    </a:t>
            </a:r>
            <a:r>
              <a:rPr lang="en-US" altLang="en-US" sz="2400" i="1">
                <a:solidFill>
                  <a:srgbClr val="3366FF"/>
                </a:solidFill>
              </a:rPr>
              <a:t>Conv. of Corr. 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s Post.</a:t>
            </a:r>
          </a:p>
        </p:txBody>
      </p:sp>
      <p:sp>
        <p:nvSpPr>
          <p:cNvPr id="47116" name="Rectangle 12"/>
          <p:cNvSpPr>
            <a:spLocks noChangeArrowheads="1"/>
          </p:cNvSpPr>
          <p:nvPr/>
        </p:nvSpPr>
        <p:spPr bwMode="auto">
          <a:xfrm>
            <a:off x="609600" y="5638800"/>
            <a:ext cx="6410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>
                <a:sym typeface="Symbol" pitchFamily="18" charset="2"/>
              </a:rPr>
              <a:t>7  5			      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Def. of  s.</a:t>
            </a:r>
          </a:p>
        </p:txBody>
      </p:sp>
      <p:sp>
        <p:nvSpPr>
          <p:cNvPr id="47117" name="Rectangle 13"/>
          <p:cNvSpPr>
            <a:spLocks noChangeArrowheads="1"/>
          </p:cNvSpPr>
          <p:nvPr/>
        </p:nvSpPr>
        <p:spPr bwMode="auto">
          <a:xfrm>
            <a:off x="304800" y="5257800"/>
            <a:ext cx="836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/>
              <a:t>m</a:t>
            </a:r>
            <a:r>
              <a:rPr lang="en-US" altLang="en-US" sz="2400">
                <a:sym typeface="Symbol" pitchFamily="18" charset="2"/>
              </a:rPr>
              <a:t>7 = m5			</a:t>
            </a:r>
            <a:r>
              <a:rPr lang="en-US" altLang="en-US" sz="2400" i="1">
                <a:solidFill>
                  <a:srgbClr val="3366FF"/>
                </a:solidFill>
                <a:sym typeface="Symbol" pitchFamily="18" charset="2"/>
              </a:rPr>
              <a:t>Trans. Prop. of Equality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7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3" grpId="0"/>
      <p:bldP spid="47114" grpId="0"/>
      <p:bldP spid="47115" grpId="0"/>
      <p:bldP spid="47116" grpId="0"/>
      <p:bldP spid="471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</TotalTime>
  <Words>1518</Words>
  <Application>Microsoft Office PowerPoint</Application>
  <PresentationFormat>On-screen Show (4:3)</PresentationFormat>
  <Paragraphs>184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Verdana</vt:lpstr>
      <vt:lpstr>Arial</vt:lpstr>
      <vt:lpstr>Arial Black</vt:lpstr>
      <vt:lpstr>Symbol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40</cp:revision>
  <dcterms:created xsi:type="dcterms:W3CDTF">2002-10-14T18:20:28Z</dcterms:created>
  <dcterms:modified xsi:type="dcterms:W3CDTF">2014-01-23T12:28:31Z</dcterms:modified>
</cp:coreProperties>
</file>