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69" r:id="rId2"/>
    <p:sldId id="264" r:id="rId3"/>
    <p:sldId id="397" r:id="rId4"/>
    <p:sldId id="398" r:id="rId5"/>
    <p:sldId id="399" r:id="rId6"/>
    <p:sldId id="266" r:id="rId7"/>
    <p:sldId id="363" r:id="rId8"/>
    <p:sldId id="262" r:id="rId9"/>
    <p:sldId id="380" r:id="rId10"/>
    <p:sldId id="273" r:id="rId11"/>
    <p:sldId id="381" r:id="rId12"/>
    <p:sldId id="382" r:id="rId13"/>
    <p:sldId id="383" r:id="rId14"/>
    <p:sldId id="384" r:id="rId15"/>
    <p:sldId id="385" r:id="rId16"/>
    <p:sldId id="386" r:id="rId17"/>
    <p:sldId id="387" r:id="rId18"/>
    <p:sldId id="388" r:id="rId19"/>
    <p:sldId id="389" r:id="rId20"/>
    <p:sldId id="390" r:id="rId21"/>
    <p:sldId id="391" r:id="rId22"/>
    <p:sldId id="393" r:id="rId23"/>
    <p:sldId id="394" r:id="rId24"/>
    <p:sldId id="395" r:id="rId25"/>
    <p:sldId id="396" r:id="rId26"/>
  </p:sldIdLst>
  <p:sldSz cx="9144000" cy="6858000" type="screen4x3"/>
  <p:notesSz cx="6858000" cy="9144000"/>
  <p:custDataLst>
    <p:tags r:id="rId29"/>
  </p:custDataLst>
  <p:defaultTextStyle>
    <a:defPPr>
      <a:defRPr lang="en-US"/>
    </a:defPPr>
    <a:lvl1pPr algn="ctr" rtl="0" eaLnBrk="0" fontAlgn="base" hangingPunct="0">
      <a:spcBef>
        <a:spcPct val="50000"/>
      </a:spcBef>
      <a:spcAft>
        <a:spcPct val="0"/>
      </a:spcAft>
      <a:defRPr sz="3200" b="1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ctr" rtl="0" eaLnBrk="0" fontAlgn="base" hangingPunct="0">
      <a:spcBef>
        <a:spcPct val="50000"/>
      </a:spcBef>
      <a:spcAft>
        <a:spcPct val="0"/>
      </a:spcAft>
      <a:defRPr sz="3200" b="1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ctr" rtl="0" eaLnBrk="0" fontAlgn="base" hangingPunct="0">
      <a:spcBef>
        <a:spcPct val="50000"/>
      </a:spcBef>
      <a:spcAft>
        <a:spcPct val="0"/>
      </a:spcAft>
      <a:defRPr sz="3200" b="1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ctr" rtl="0" eaLnBrk="0" fontAlgn="base" hangingPunct="0">
      <a:spcBef>
        <a:spcPct val="50000"/>
      </a:spcBef>
      <a:spcAft>
        <a:spcPct val="0"/>
      </a:spcAft>
      <a:defRPr sz="3200" b="1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ctr" rtl="0" eaLnBrk="0" fontAlgn="base" hangingPunct="0">
      <a:spcBef>
        <a:spcPct val="50000"/>
      </a:spcBef>
      <a:spcAft>
        <a:spcPct val="0"/>
      </a:spcAft>
      <a:defRPr sz="3200" b="1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3200" b="1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3200" b="1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3200" b="1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3200" b="1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800080"/>
    <a:srgbClr val="FF3300"/>
    <a:srgbClr val="FF6600"/>
    <a:srgbClr val="CEE1FE"/>
    <a:srgbClr val="4F95FD"/>
    <a:srgbClr val="FFCCFF"/>
    <a:srgbClr val="3333CC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44" autoAdjust="0"/>
    <p:restoredTop sz="92884" autoAdjust="0"/>
  </p:normalViewPr>
  <p:slideViewPr>
    <p:cSldViewPr>
      <p:cViewPr>
        <p:scale>
          <a:sx n="64" d="100"/>
          <a:sy n="64" d="100"/>
        </p:scale>
        <p:origin x="-1254" y="-906"/>
      </p:cViewPr>
      <p:guideLst>
        <p:guide orient="horz" pos="2160"/>
        <p:guide orient="horz" pos="62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1992" y="-90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/>
            </a:lvl1pPr>
          </a:lstStyle>
          <a:p>
            <a:pPr>
              <a:defRPr/>
            </a:pPr>
            <a:fld id="{334A7B9C-7A5C-4ED1-A67A-046BC52BC0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1373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fld id="{807154CF-C9F2-4A81-A289-544F3FDCCA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1641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6CD436D7-7C42-4627-8C3F-1B68A82DB16A}" type="slidenum">
              <a:rPr lang="en-US" altLang="en-US" sz="1200" b="0" smtClean="0">
                <a:latin typeface="Times New Roman" pitchFamily="18" charset="0"/>
              </a:rPr>
              <a:pPr/>
              <a:t>2</a:t>
            </a:fld>
            <a:endParaRPr lang="en-US" altLang="en-US" sz="1200" b="0" smtClean="0">
              <a:latin typeface="Times New Roman" pitchFamily="18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769358-A72C-4653-866F-98FD110320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022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172B97-71E7-4979-A80E-A0A9E2AC18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146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A045DF-96CD-414D-B49A-022B092F98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045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B51B5A-2081-4F0D-9480-F1BEBE48DA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262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123EB8-8B8D-4576-93DB-3947FC3870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155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D732C8-1EDC-43A1-BBA6-26B76F57D3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693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DBC84D-80AB-4B14-9565-33E863004A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789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412F2D-0C82-4E05-9641-54A9B25176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001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686019-1264-4569-9DA6-0C75D94772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092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64F52E-A399-4ECE-B3CA-56F5441D7B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150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12F0E2-6F84-4183-8892-ED7D3C6A15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095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3"/>
          <p:cNvGrpSpPr>
            <a:grpSpLocks/>
          </p:cNvGrpSpPr>
          <p:nvPr userDrawn="1"/>
        </p:nvGrpSpPr>
        <p:grpSpPr bwMode="auto">
          <a:xfrm>
            <a:off x="0" y="6553200"/>
            <a:ext cx="9144000" cy="306388"/>
            <a:chOff x="0" y="4128"/>
            <a:chExt cx="5760" cy="193"/>
          </a:xfrm>
        </p:grpSpPr>
        <p:pic>
          <p:nvPicPr>
            <p:cNvPr id="2" name="Picture 9"/>
            <p:cNvPicPr>
              <a:picLocks noChangeAspect="1" noChangeArrowheads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129"/>
              <a:ext cx="576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6" name="Picture 12" descr="chater_screen"/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28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0">
                <a:latin typeface="+mn-lt"/>
              </a:defRPr>
            </a:lvl1pPr>
          </a:lstStyle>
          <a:p>
            <a:pPr>
              <a:defRPr/>
            </a:pPr>
            <a:fld id="{35B4F973-4A80-460B-B942-2ECFD5BEDE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2" name="Picture 8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Text Box 10"/>
          <p:cNvSpPr txBox="1">
            <a:spLocks noChangeArrowheads="1"/>
          </p:cNvSpPr>
          <p:nvPr userDrawn="1"/>
        </p:nvSpPr>
        <p:spPr bwMode="auto">
          <a:xfrm>
            <a:off x="0" y="6557963"/>
            <a:ext cx="26495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1400">
                <a:solidFill>
                  <a:schemeClr val="bg1"/>
                </a:solidFill>
              </a:rPr>
              <a:t>Holt McDougal Algebra 1</a:t>
            </a:r>
          </a:p>
        </p:txBody>
      </p:sp>
      <p:sp>
        <p:nvSpPr>
          <p:cNvPr id="1035" name="Text Box 12"/>
          <p:cNvSpPr txBox="1">
            <a:spLocks noChangeArrowheads="1"/>
          </p:cNvSpPr>
          <p:nvPr userDrawn="1"/>
        </p:nvSpPr>
        <p:spPr bwMode="auto">
          <a:xfrm>
            <a:off x="1095375" y="150813"/>
            <a:ext cx="8789988" cy="4333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lnSpc>
                <a:spcPct val="80000"/>
              </a:lnSpc>
              <a:spcBef>
                <a:spcPct val="0"/>
              </a:spcBef>
              <a:defRPr/>
            </a:pPr>
            <a:r>
              <a:rPr lang="en-US" sz="2800" b="0" smtClean="0">
                <a:solidFill>
                  <a:schemeClr val="bg1"/>
                </a:solidFill>
                <a:latin typeface="Arial Black" pitchFamily="34" charset="0"/>
              </a:rPr>
              <a:t>Solving for a Variable</a:t>
            </a:r>
            <a:endParaRPr lang="en-US" sz="2800" b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2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9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444625" y="212725"/>
            <a:ext cx="7470775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altLang="en-US" b="0">
                <a:solidFill>
                  <a:schemeClr val="bg1"/>
                </a:solidFill>
                <a:latin typeface="Arial Black" pitchFamily="34" charset="0"/>
              </a:rPr>
              <a:t>Solving for a Variable</a:t>
            </a:r>
            <a:endParaRPr lang="en-US" altLang="en-US" sz="2400" b="0"/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0" y="6553200"/>
            <a:ext cx="1981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en-US" altLang="en-US" sz="1400">
                <a:solidFill>
                  <a:schemeClr val="bg1"/>
                </a:solidFill>
              </a:rPr>
              <a:t>Holt Algebra 1</a:t>
            </a:r>
          </a:p>
        </p:txBody>
      </p:sp>
      <p:sp>
        <p:nvSpPr>
          <p:cNvPr id="19489" name="Text Box 33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657600" y="2390775"/>
            <a:ext cx="29718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2800" b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Warm Up</a:t>
            </a:r>
          </a:p>
        </p:txBody>
      </p:sp>
      <p:sp>
        <p:nvSpPr>
          <p:cNvPr id="19490" name="Text Box 34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3048000"/>
            <a:ext cx="40386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2800" b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Presentation</a:t>
            </a:r>
          </a:p>
        </p:txBody>
      </p:sp>
      <p:sp>
        <p:nvSpPr>
          <p:cNvPr id="19491" name="Text Box 35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3686175"/>
            <a:ext cx="40386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2800" b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Quiz</a:t>
            </a:r>
          </a:p>
        </p:txBody>
      </p:sp>
      <p:pic>
        <p:nvPicPr>
          <p:cNvPr id="2056" name="Picture 10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11"/>
          <p:cNvSpPr txBox="1">
            <a:spLocks noChangeArrowheads="1"/>
          </p:cNvSpPr>
          <p:nvPr/>
        </p:nvSpPr>
        <p:spPr bwMode="auto">
          <a:xfrm>
            <a:off x="76200" y="6553200"/>
            <a:ext cx="28400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1400">
                <a:solidFill>
                  <a:schemeClr val="bg1"/>
                </a:solidFill>
              </a:rPr>
              <a:t>Holt McDougal Algebra 1</a:t>
            </a:r>
          </a:p>
        </p:txBody>
      </p:sp>
    </p:spTree>
  </p:cSld>
  <p:clrMapOvr>
    <a:masterClrMapping/>
  </p:clrMapOvr>
  <p:transition advTm="88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3"/>
          <p:cNvSpPr txBox="1">
            <a:spLocks noChangeArrowheads="1"/>
          </p:cNvSpPr>
          <p:nvPr/>
        </p:nvSpPr>
        <p:spPr bwMode="auto">
          <a:xfrm>
            <a:off x="0" y="992188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Example 1: Application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3563938" y="3368675"/>
            <a:ext cx="4000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 i="1">
                <a:solidFill>
                  <a:schemeClr val="accent2"/>
                </a:solidFill>
                <a:latin typeface="Arial" charset="0"/>
              </a:rPr>
              <a:t>Locate d in the equation.</a:t>
            </a:r>
            <a:endParaRPr lang="en-US" altLang="en-US" sz="2400" b="0" i="1">
              <a:solidFill>
                <a:srgbClr val="3333FF"/>
              </a:solidFill>
              <a:latin typeface="Arial" charset="0"/>
            </a:endParaRPr>
          </a:p>
        </p:txBody>
      </p:sp>
      <p:sp>
        <p:nvSpPr>
          <p:cNvPr id="8196" name="Text Box 77"/>
          <p:cNvSpPr txBox="1">
            <a:spLocks noChangeArrowheads="1"/>
          </p:cNvSpPr>
          <p:nvPr/>
        </p:nvSpPr>
        <p:spPr bwMode="auto">
          <a:xfrm>
            <a:off x="355600" y="1439863"/>
            <a:ext cx="82677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/>
              <a:t>The formula </a:t>
            </a:r>
            <a:r>
              <a:rPr lang="en-US" altLang="en-US" sz="2400" i="1"/>
              <a:t>C</a:t>
            </a:r>
            <a:r>
              <a:rPr lang="en-US" altLang="en-US" sz="2400"/>
              <a:t> = </a:t>
            </a:r>
            <a:r>
              <a:rPr lang="en-US" altLang="en-US" sz="2400" i="1">
                <a:sym typeface="Symbol" pitchFamily="18" charset="2"/>
              </a:rPr>
              <a:t>d</a:t>
            </a:r>
            <a:r>
              <a:rPr lang="en-US" altLang="en-US" sz="2400">
                <a:sym typeface="Symbol" pitchFamily="18" charset="2"/>
              </a:rPr>
              <a:t> gives the circumference of a circle </a:t>
            </a:r>
            <a:r>
              <a:rPr lang="en-US" altLang="en-US" sz="2400" i="1">
                <a:sym typeface="Symbol" pitchFamily="18" charset="2"/>
              </a:rPr>
              <a:t>C</a:t>
            </a:r>
            <a:r>
              <a:rPr lang="en-US" altLang="en-US" sz="2400">
                <a:sym typeface="Symbol" pitchFamily="18" charset="2"/>
              </a:rPr>
              <a:t> in terms of diameter </a:t>
            </a:r>
            <a:r>
              <a:rPr lang="en-US" altLang="en-US" sz="2400" i="1">
                <a:sym typeface="Symbol" pitchFamily="18" charset="2"/>
              </a:rPr>
              <a:t>d</a:t>
            </a:r>
            <a:r>
              <a:rPr lang="en-US" altLang="en-US" sz="2400">
                <a:sym typeface="Symbol" pitchFamily="18" charset="2"/>
              </a:rPr>
              <a:t>. The circumference of a bowl is 18 inches. What is the bowl's diameter? Leave the symbol </a:t>
            </a:r>
            <a:r>
              <a:rPr lang="en-US" altLang="en-US" sz="2400" i="1">
                <a:sym typeface="Symbol" pitchFamily="18" charset="2"/>
              </a:rPr>
              <a:t></a:t>
            </a:r>
            <a:r>
              <a:rPr lang="en-US" altLang="en-US" sz="2400">
                <a:sym typeface="Symbol" pitchFamily="18" charset="2"/>
              </a:rPr>
              <a:t> in your answer.</a:t>
            </a:r>
            <a:r>
              <a:rPr lang="en-US" altLang="en-US" sz="2400" b="0"/>
              <a:t> </a:t>
            </a:r>
          </a:p>
        </p:txBody>
      </p:sp>
      <p:pic>
        <p:nvPicPr>
          <p:cNvPr id="25678" name="Picture 78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4150" y="3432175"/>
            <a:ext cx="9525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80" name="Picture 80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3825" y="3830638"/>
            <a:ext cx="10477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81" name="Picture 81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988" y="4618038"/>
            <a:ext cx="21050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82" name="Text Box 82"/>
          <p:cNvSpPr txBox="1">
            <a:spLocks noChangeArrowheads="1"/>
          </p:cNvSpPr>
          <p:nvPr/>
        </p:nvSpPr>
        <p:spPr bwMode="auto">
          <a:xfrm>
            <a:off x="457200" y="5378450"/>
            <a:ext cx="80391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/>
              <a:t>Now use this formula and the information given in the problem.</a:t>
            </a:r>
          </a:p>
        </p:txBody>
      </p:sp>
      <p:sp>
        <p:nvSpPr>
          <p:cNvPr id="25683" name="Text Box 83"/>
          <p:cNvSpPr txBox="1">
            <a:spLocks noChangeArrowheads="1"/>
          </p:cNvSpPr>
          <p:nvPr/>
        </p:nvSpPr>
        <p:spPr bwMode="auto">
          <a:xfrm>
            <a:off x="3563938" y="3752850"/>
            <a:ext cx="558006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39725" indent="-339725"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 i="1">
                <a:solidFill>
                  <a:schemeClr val="accent2"/>
                </a:solidFill>
                <a:latin typeface="Arial" charset="0"/>
              </a:rPr>
              <a:t>Since d is multiplied by </a:t>
            </a:r>
            <a:r>
              <a:rPr lang="en-US" altLang="en-US" sz="2400" b="0" i="1">
                <a:solidFill>
                  <a:schemeClr val="accent2"/>
                </a:solidFill>
                <a:latin typeface="Arial" charset="0"/>
                <a:sym typeface="Symbol" pitchFamily="18" charset="2"/>
              </a:rPr>
              <a:t>, divide both sides by  to undo the multiplication.</a:t>
            </a:r>
            <a:endParaRPr lang="en-US" altLang="en-US" sz="2400" b="0" i="1">
              <a:solidFill>
                <a:srgbClr val="3333FF"/>
              </a:solidFill>
              <a:latin typeface="Arial" charset="0"/>
              <a:sym typeface="Symbol" pitchFamily="18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5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5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5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5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25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/>
      <p:bldP spid="25682" grpId="0"/>
      <p:bldP spid="2568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0" y="992188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Example 1: Application Continued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9219" name="Picture 8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394075"/>
            <a:ext cx="21050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Text Box 9"/>
          <p:cNvSpPr txBox="1">
            <a:spLocks noChangeArrowheads="1"/>
          </p:cNvSpPr>
          <p:nvPr/>
        </p:nvSpPr>
        <p:spPr bwMode="auto">
          <a:xfrm>
            <a:off x="431800" y="4302125"/>
            <a:ext cx="80391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/>
              <a:t>Now use this formula and the information given in the problem.</a:t>
            </a:r>
          </a:p>
        </p:txBody>
      </p:sp>
      <p:pic>
        <p:nvPicPr>
          <p:cNvPr id="145418" name="Picture 10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088" y="4905375"/>
            <a:ext cx="16002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457200" y="5716588"/>
            <a:ext cx="5486400" cy="708025"/>
            <a:chOff x="632" y="4473"/>
            <a:chExt cx="3456" cy="446"/>
          </a:xfrm>
        </p:grpSpPr>
        <p:sp>
          <p:nvSpPr>
            <p:cNvPr id="9224" name="Text Box 4"/>
            <p:cNvSpPr txBox="1">
              <a:spLocks noChangeArrowheads="1"/>
            </p:cNvSpPr>
            <p:nvPr/>
          </p:nvSpPr>
          <p:spPr bwMode="auto">
            <a:xfrm>
              <a:off x="632" y="4533"/>
              <a:ext cx="345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/>
              <a:r>
                <a:rPr lang="en-US" altLang="en-US" sz="2400" b="0"/>
                <a:t>The bowl's diameter is     inches.</a:t>
              </a:r>
            </a:p>
          </p:txBody>
        </p:sp>
        <p:pic>
          <p:nvPicPr>
            <p:cNvPr id="9225" name="Picture 11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14" y="4473"/>
              <a:ext cx="252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223" name="Text Box 5"/>
          <p:cNvSpPr txBox="1">
            <a:spLocks noChangeArrowheads="1"/>
          </p:cNvSpPr>
          <p:nvPr/>
        </p:nvSpPr>
        <p:spPr bwMode="auto">
          <a:xfrm>
            <a:off x="358775" y="1449388"/>
            <a:ext cx="82677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/>
              <a:t>The formula </a:t>
            </a:r>
            <a:r>
              <a:rPr lang="en-US" altLang="en-US" sz="2400" i="1"/>
              <a:t>C</a:t>
            </a:r>
            <a:r>
              <a:rPr lang="en-US" altLang="en-US" sz="2400"/>
              <a:t> = </a:t>
            </a:r>
            <a:r>
              <a:rPr lang="en-US" altLang="en-US" sz="2400" i="1">
                <a:sym typeface="Symbol" pitchFamily="18" charset="2"/>
              </a:rPr>
              <a:t>d</a:t>
            </a:r>
            <a:r>
              <a:rPr lang="en-US" altLang="en-US" sz="2400">
                <a:sym typeface="Symbol" pitchFamily="18" charset="2"/>
              </a:rPr>
              <a:t> gives the circumference of a circle </a:t>
            </a:r>
            <a:r>
              <a:rPr lang="en-US" altLang="en-US" sz="2400" i="1">
                <a:sym typeface="Symbol" pitchFamily="18" charset="2"/>
              </a:rPr>
              <a:t>C</a:t>
            </a:r>
            <a:r>
              <a:rPr lang="en-US" altLang="en-US" sz="2400">
                <a:sym typeface="Symbol" pitchFamily="18" charset="2"/>
              </a:rPr>
              <a:t> in terms of diameter </a:t>
            </a:r>
            <a:r>
              <a:rPr lang="en-US" altLang="en-US" sz="2400" i="1">
                <a:sym typeface="Symbol" pitchFamily="18" charset="2"/>
              </a:rPr>
              <a:t>d</a:t>
            </a:r>
            <a:r>
              <a:rPr lang="en-US" altLang="en-US" sz="2400">
                <a:sym typeface="Symbol" pitchFamily="18" charset="2"/>
              </a:rPr>
              <a:t>. The circumference of a bowl is 18 inches. What is the bowl's diameter? Leave the symbol </a:t>
            </a:r>
            <a:r>
              <a:rPr lang="en-US" altLang="en-US" sz="2400" i="1">
                <a:sym typeface="Symbol" pitchFamily="18" charset="2"/>
              </a:rPr>
              <a:t></a:t>
            </a:r>
            <a:r>
              <a:rPr lang="en-US" altLang="en-US" sz="2400">
                <a:sym typeface="Symbol" pitchFamily="18" charset="2"/>
              </a:rPr>
              <a:t> in your answer.</a:t>
            </a:r>
            <a:r>
              <a:rPr lang="en-US" altLang="en-US" sz="2400" b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5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0" y="992188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 Example 1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46435" name="Text Box 3"/>
          <p:cNvSpPr txBox="1">
            <a:spLocks noChangeArrowheads="1"/>
          </p:cNvSpPr>
          <p:nvPr/>
        </p:nvSpPr>
        <p:spPr bwMode="auto">
          <a:xfrm>
            <a:off x="3695700" y="3192463"/>
            <a:ext cx="4000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 i="1">
                <a:solidFill>
                  <a:schemeClr val="accent2"/>
                </a:solidFill>
                <a:latin typeface="Arial" charset="0"/>
              </a:rPr>
              <a:t>Locate t in the equation.</a:t>
            </a:r>
            <a:endParaRPr lang="en-US" altLang="en-US" sz="2400" b="0" i="1">
              <a:solidFill>
                <a:srgbClr val="3333FF"/>
              </a:solidFill>
              <a:latin typeface="Arial" charset="0"/>
            </a:endParaRP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355600" y="1531938"/>
            <a:ext cx="82677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/>
              <a:t>Solve the formula </a:t>
            </a:r>
            <a:r>
              <a:rPr lang="en-US" altLang="en-US" sz="2400" i="1"/>
              <a:t>d</a:t>
            </a:r>
            <a:r>
              <a:rPr lang="en-US" altLang="en-US" sz="2400"/>
              <a:t> = </a:t>
            </a:r>
            <a:r>
              <a:rPr lang="en-US" altLang="en-US" sz="2400" i="1"/>
              <a:t>rt</a:t>
            </a:r>
            <a:r>
              <a:rPr lang="en-US" altLang="en-US" sz="2400"/>
              <a:t> for </a:t>
            </a:r>
            <a:r>
              <a:rPr lang="en-US" altLang="en-US" sz="2400" i="1"/>
              <a:t>t</a:t>
            </a:r>
            <a:r>
              <a:rPr lang="en-US" altLang="en-US" sz="2400"/>
              <a:t>. Find the time in hours that it would take Ernst Van Dyk to travel 26.2 miles if his average speed was 18 miles per hour. </a:t>
            </a:r>
          </a:p>
        </p:txBody>
      </p:sp>
      <p:sp>
        <p:nvSpPr>
          <p:cNvPr id="146440" name="Text Box 8"/>
          <p:cNvSpPr txBox="1">
            <a:spLocks noChangeArrowheads="1"/>
          </p:cNvSpPr>
          <p:nvPr/>
        </p:nvSpPr>
        <p:spPr bwMode="auto">
          <a:xfrm>
            <a:off x="457200" y="5486400"/>
            <a:ext cx="80391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/>
              <a:t>Now use this formula and the information given in the problem.</a:t>
            </a:r>
          </a:p>
        </p:txBody>
      </p:sp>
      <p:sp>
        <p:nvSpPr>
          <p:cNvPr id="146441" name="Text Box 9"/>
          <p:cNvSpPr txBox="1">
            <a:spLocks noChangeArrowheads="1"/>
          </p:cNvSpPr>
          <p:nvPr/>
        </p:nvSpPr>
        <p:spPr bwMode="auto">
          <a:xfrm>
            <a:off x="3695700" y="3627438"/>
            <a:ext cx="538321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39725" indent="-339725"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 i="1">
                <a:solidFill>
                  <a:schemeClr val="accent2"/>
                </a:solidFill>
                <a:latin typeface="Arial" charset="0"/>
              </a:rPr>
              <a:t>Since t is multiplied by </a:t>
            </a:r>
            <a:r>
              <a:rPr lang="en-US" altLang="en-US" sz="2400" b="0" i="1">
                <a:solidFill>
                  <a:schemeClr val="accent2"/>
                </a:solidFill>
                <a:latin typeface="Arial" charset="0"/>
                <a:sym typeface="Symbol" pitchFamily="18" charset="2"/>
              </a:rPr>
              <a:t>r, divide both sides by r to undo the multiplication.</a:t>
            </a:r>
            <a:endParaRPr lang="en-US" altLang="en-US" sz="2400" b="0" i="1">
              <a:solidFill>
                <a:srgbClr val="3333FF"/>
              </a:solidFill>
              <a:latin typeface="Arial" charset="0"/>
              <a:sym typeface="Symbol" pitchFamily="18" charset="2"/>
            </a:endParaRPr>
          </a:p>
        </p:txBody>
      </p:sp>
      <p:sp>
        <p:nvSpPr>
          <p:cNvPr id="146442" name="Text Box 10"/>
          <p:cNvSpPr txBox="1">
            <a:spLocks noChangeArrowheads="1"/>
          </p:cNvSpPr>
          <p:nvPr/>
        </p:nvSpPr>
        <p:spPr bwMode="auto">
          <a:xfrm>
            <a:off x="1524000" y="3170238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 i="1"/>
              <a:t>d</a:t>
            </a:r>
            <a:r>
              <a:rPr lang="en-US" altLang="en-US" sz="2400" b="0"/>
              <a:t> = </a:t>
            </a:r>
            <a:r>
              <a:rPr lang="en-US" altLang="en-US" sz="2400" b="0" i="1"/>
              <a:t>r</a:t>
            </a:r>
            <a:r>
              <a:rPr lang="en-US" altLang="en-US" sz="2400" b="0" i="1">
                <a:solidFill>
                  <a:srgbClr val="3333FF"/>
                </a:solidFill>
              </a:rPr>
              <a:t>t</a:t>
            </a:r>
          </a:p>
        </p:txBody>
      </p:sp>
      <p:pic>
        <p:nvPicPr>
          <p:cNvPr id="146443" name="Picture 11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8775" y="3659188"/>
            <a:ext cx="85725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6444" name="Picture 12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4925" y="4522788"/>
            <a:ext cx="188595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6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6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46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6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6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46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46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46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5" grpId="0"/>
      <p:bldP spid="146440" grpId="0"/>
      <p:bldP spid="146441" grpId="0"/>
      <p:bldP spid="14644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0" y="992188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 Example 1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1267" name="Text Box 5"/>
          <p:cNvSpPr txBox="1">
            <a:spLocks noChangeArrowheads="1"/>
          </p:cNvSpPr>
          <p:nvPr/>
        </p:nvSpPr>
        <p:spPr bwMode="auto">
          <a:xfrm>
            <a:off x="355600" y="1528763"/>
            <a:ext cx="82677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/>
              <a:t>Solve the formula </a:t>
            </a:r>
            <a:r>
              <a:rPr lang="en-US" altLang="en-US" sz="2400" i="1"/>
              <a:t>d</a:t>
            </a:r>
            <a:r>
              <a:rPr lang="en-US" altLang="en-US" sz="2400"/>
              <a:t> = </a:t>
            </a:r>
            <a:r>
              <a:rPr lang="en-US" altLang="en-US" sz="2400" i="1"/>
              <a:t>rt</a:t>
            </a:r>
            <a:r>
              <a:rPr lang="en-US" altLang="en-US" sz="2400"/>
              <a:t> for </a:t>
            </a:r>
            <a:r>
              <a:rPr lang="en-US" altLang="en-US" sz="2400" i="1"/>
              <a:t>t</a:t>
            </a:r>
            <a:r>
              <a:rPr lang="en-US" altLang="en-US" sz="2400"/>
              <a:t>. Find the time in hours that it would take Ernst Van Dyk to travel 26.2 miles if his average speed was 18 miles per hour. </a:t>
            </a:r>
          </a:p>
        </p:txBody>
      </p:sp>
      <p:pic>
        <p:nvPicPr>
          <p:cNvPr id="147463" name="Picture 7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963" y="3303588"/>
            <a:ext cx="29051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7464" name="Text Box 8"/>
          <p:cNvSpPr txBox="1">
            <a:spLocks noChangeArrowheads="1"/>
          </p:cNvSpPr>
          <p:nvPr/>
        </p:nvSpPr>
        <p:spPr bwMode="auto">
          <a:xfrm>
            <a:off x="400050" y="4411663"/>
            <a:ext cx="6065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/>
              <a:t>Van Dyk’s time was about 1.46 hours.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7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7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47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47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6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0" y="992188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Example 2A: Solving Formulas for a Variable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434975" y="1589088"/>
            <a:ext cx="8628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/>
              <a:t>The formula for the area of a triangle is </a:t>
            </a:r>
            <a:r>
              <a:rPr lang="en-US" altLang="en-US" sz="2400" i="1"/>
              <a:t>A =    bh,</a:t>
            </a:r>
            <a:endParaRPr lang="en-US" altLang="en-US" sz="2400"/>
          </a:p>
        </p:txBody>
      </p:sp>
      <p:sp>
        <p:nvSpPr>
          <p:cNvPr id="12292" name="Text Box 8"/>
          <p:cNvSpPr txBox="1">
            <a:spLocks noChangeArrowheads="1"/>
          </p:cNvSpPr>
          <p:nvPr/>
        </p:nvSpPr>
        <p:spPr bwMode="auto">
          <a:xfrm>
            <a:off x="390525" y="2074863"/>
            <a:ext cx="876141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7475" indent="-117475"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/>
              <a:t> where </a:t>
            </a:r>
            <a:r>
              <a:rPr lang="en-US" altLang="en-US" sz="2400" i="1"/>
              <a:t>b </a:t>
            </a:r>
            <a:r>
              <a:rPr lang="en-US" altLang="en-US" sz="2400"/>
              <a:t>is the length of the base, and </a:t>
            </a:r>
            <a:r>
              <a:rPr lang="en-US" altLang="en-US" sz="2400" i="1"/>
              <a:t>h</a:t>
            </a:r>
            <a:r>
              <a:rPr lang="en-US" altLang="en-US" sz="2400"/>
              <a:t> is the height. Solve for </a:t>
            </a:r>
            <a:r>
              <a:rPr lang="en-US" altLang="en-US" sz="2400" i="1"/>
              <a:t>h. </a:t>
            </a:r>
          </a:p>
        </p:txBody>
      </p:sp>
      <p:pic>
        <p:nvPicPr>
          <p:cNvPr id="12293" name="Picture 10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0538" y="1501775"/>
            <a:ext cx="2381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8491" name="Text Box 11"/>
          <p:cNvSpPr txBox="1">
            <a:spLocks noChangeArrowheads="1"/>
          </p:cNvSpPr>
          <p:nvPr/>
        </p:nvSpPr>
        <p:spPr bwMode="auto">
          <a:xfrm>
            <a:off x="3452813" y="3228975"/>
            <a:ext cx="4000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 i="1">
                <a:solidFill>
                  <a:srgbClr val="3333FF"/>
                </a:solidFill>
                <a:latin typeface="Arial" charset="0"/>
              </a:rPr>
              <a:t>Locate h in the equation.</a:t>
            </a: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842963" y="3130550"/>
            <a:ext cx="1673225" cy="647700"/>
            <a:chOff x="531" y="1866"/>
            <a:chExt cx="1054" cy="408"/>
          </a:xfrm>
        </p:grpSpPr>
        <p:sp>
          <p:nvSpPr>
            <p:cNvPr id="12309" name="Text Box 13"/>
            <p:cNvSpPr txBox="1">
              <a:spLocks noChangeArrowheads="1"/>
            </p:cNvSpPr>
            <p:nvPr/>
          </p:nvSpPr>
          <p:spPr bwMode="auto">
            <a:xfrm>
              <a:off x="531" y="1944"/>
              <a:ext cx="105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/>
              <a:r>
                <a:rPr lang="en-US" altLang="en-US" sz="2400" b="0"/>
                <a:t> </a:t>
              </a:r>
              <a:r>
                <a:rPr lang="en-US" altLang="en-US" sz="2400" b="0" i="1"/>
                <a:t>A =    b</a:t>
              </a:r>
              <a:r>
                <a:rPr lang="en-US" altLang="en-US" sz="2400" b="0" i="1">
                  <a:solidFill>
                    <a:srgbClr val="3333FF"/>
                  </a:solidFill>
                </a:rPr>
                <a:t>h</a:t>
              </a:r>
              <a:endParaRPr lang="en-US" altLang="en-US" sz="2400" b="0"/>
            </a:p>
          </p:txBody>
        </p:sp>
        <p:pic>
          <p:nvPicPr>
            <p:cNvPr id="12310" name="Picture 14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6" y="1866"/>
              <a:ext cx="13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3438525" y="3673475"/>
            <a:ext cx="5638800" cy="1076325"/>
            <a:chOff x="2181" y="2208"/>
            <a:chExt cx="3552" cy="678"/>
          </a:xfrm>
        </p:grpSpPr>
        <p:sp>
          <p:nvSpPr>
            <p:cNvPr id="12306" name="Text Box 15"/>
            <p:cNvSpPr txBox="1">
              <a:spLocks noChangeArrowheads="1"/>
            </p:cNvSpPr>
            <p:nvPr/>
          </p:nvSpPr>
          <p:spPr bwMode="auto">
            <a:xfrm>
              <a:off x="2181" y="2216"/>
              <a:ext cx="3552" cy="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39725" indent="-339725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>
                <a:lnSpc>
                  <a:spcPct val="120000"/>
                </a:lnSpc>
              </a:pPr>
              <a:r>
                <a:rPr lang="en-US" altLang="en-US" sz="2400" b="0" i="1">
                  <a:solidFill>
                    <a:srgbClr val="3333FF"/>
                  </a:solidFill>
                  <a:latin typeface="Arial" charset="0"/>
                  <a:cs typeface="Arial" charset="0"/>
                </a:rPr>
                <a:t>Since bh is multiplied by    , divide both sides by     to undo the multiplication.</a:t>
              </a:r>
            </a:p>
          </p:txBody>
        </p:sp>
        <p:pic>
          <p:nvPicPr>
            <p:cNvPr id="12307" name="Picture 17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38" y="2208"/>
              <a:ext cx="144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308" name="Picture 18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" y="2496"/>
              <a:ext cx="144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1017588" y="3992563"/>
            <a:ext cx="1416050" cy="1509712"/>
            <a:chOff x="641" y="2409"/>
            <a:chExt cx="892" cy="951"/>
          </a:xfrm>
        </p:grpSpPr>
        <p:sp>
          <p:nvSpPr>
            <p:cNvPr id="12303" name="Line 20"/>
            <p:cNvSpPr>
              <a:spLocks noChangeShapeType="1"/>
            </p:cNvSpPr>
            <p:nvPr/>
          </p:nvSpPr>
          <p:spPr bwMode="auto">
            <a:xfrm>
              <a:off x="641" y="2871"/>
              <a:ext cx="892" cy="9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pic>
          <p:nvPicPr>
            <p:cNvPr id="12304" name="Picture 21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1" y="2409"/>
              <a:ext cx="792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305" name="Picture 22" descr="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5" y="2922"/>
              <a:ext cx="540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48503" name="Text Box 23"/>
          <p:cNvSpPr txBox="1">
            <a:spLocks noChangeArrowheads="1"/>
          </p:cNvSpPr>
          <p:nvPr/>
        </p:nvSpPr>
        <p:spPr bwMode="auto">
          <a:xfrm>
            <a:off x="957263" y="4141788"/>
            <a:ext cx="1435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/>
              <a:t>2</a:t>
            </a:r>
            <a:r>
              <a:rPr lang="en-US" altLang="en-US" sz="2400" b="0" i="1"/>
              <a:t>A = bh</a:t>
            </a:r>
            <a:endParaRPr lang="en-US" altLang="en-US" sz="2400" b="0"/>
          </a:p>
        </p:txBody>
      </p:sp>
      <p:sp>
        <p:nvSpPr>
          <p:cNvPr id="148504" name="Text Box 24"/>
          <p:cNvSpPr txBox="1">
            <a:spLocks noChangeArrowheads="1"/>
          </p:cNvSpPr>
          <p:nvPr/>
        </p:nvSpPr>
        <p:spPr bwMode="auto">
          <a:xfrm>
            <a:off x="3438525" y="4803775"/>
            <a:ext cx="551973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39725" indent="-339725"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 i="1">
                <a:solidFill>
                  <a:srgbClr val="3333FF"/>
                </a:solidFill>
                <a:latin typeface="Arial" charset="0"/>
                <a:cs typeface="Arial" charset="0"/>
              </a:rPr>
              <a:t>Since h is multiplied by b, divide both sides by b to undo the multiplication. </a:t>
            </a:r>
          </a:p>
        </p:txBody>
      </p:sp>
      <p:pic>
        <p:nvPicPr>
          <p:cNvPr id="148505" name="Picture 25" descr="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175" y="4002088"/>
            <a:ext cx="1962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8511" name="Picture 31" descr="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463" y="4849813"/>
            <a:ext cx="119062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8512" name="Picture 32" descr="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038" y="5721350"/>
            <a:ext cx="9906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48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48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48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" dur="500"/>
                                        <p:tgtEl>
                                          <p:spTgt spid="1485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48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1000"/>
                                        <p:tgtEl>
                                          <p:spTgt spid="148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48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48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91" grpId="0"/>
      <p:bldP spid="148503" grpId="0"/>
      <p:bldP spid="14850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5"/>
          <p:cNvGrpSpPr>
            <a:grpSpLocks/>
          </p:cNvGrpSpPr>
          <p:nvPr/>
        </p:nvGrpSpPr>
        <p:grpSpPr bwMode="auto">
          <a:xfrm>
            <a:off x="746125" y="1952625"/>
            <a:ext cx="7854950" cy="1303338"/>
            <a:chOff x="236" y="2256"/>
            <a:chExt cx="4948" cy="821"/>
          </a:xfrm>
        </p:grpSpPr>
        <p:sp>
          <p:nvSpPr>
            <p:cNvPr id="13315" name="Text Box 6"/>
            <p:cNvSpPr txBox="1">
              <a:spLocks noChangeArrowheads="1"/>
            </p:cNvSpPr>
            <p:nvPr/>
          </p:nvSpPr>
          <p:spPr bwMode="auto">
            <a:xfrm>
              <a:off x="240" y="2547"/>
              <a:ext cx="4944" cy="530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/>
              <a:r>
                <a:rPr lang="en-US" altLang="en-US" sz="2400" b="0"/>
                <a:t>Dividing by a fraction is the same as multiplying by the reciprocal.</a:t>
              </a:r>
              <a:endParaRPr lang="en-US" altLang="en-US" sz="800" b="0"/>
            </a:p>
          </p:txBody>
        </p:sp>
        <p:sp>
          <p:nvSpPr>
            <p:cNvPr id="13316" name="Text Box 7"/>
            <p:cNvSpPr txBox="1">
              <a:spLocks noChangeArrowheads="1"/>
            </p:cNvSpPr>
            <p:nvPr/>
          </p:nvSpPr>
          <p:spPr bwMode="auto">
            <a:xfrm>
              <a:off x="236" y="2256"/>
              <a:ext cx="1728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400">
                  <a:solidFill>
                    <a:schemeClr val="bg1"/>
                  </a:solidFill>
                </a:rPr>
                <a:t>Remember!</a:t>
              </a:r>
              <a:endParaRPr lang="en-US" altLang="en-US" sz="24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5"/>
          <p:cNvSpPr txBox="1">
            <a:spLocks noChangeArrowheads="1"/>
          </p:cNvSpPr>
          <p:nvPr/>
        </p:nvSpPr>
        <p:spPr bwMode="auto">
          <a:xfrm>
            <a:off x="0" y="992188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Example 2B: Solving Formulas for a Variable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4339" name="Text Box 6"/>
          <p:cNvSpPr txBox="1">
            <a:spLocks noChangeArrowheads="1"/>
          </p:cNvSpPr>
          <p:nvPr/>
        </p:nvSpPr>
        <p:spPr bwMode="auto">
          <a:xfrm>
            <a:off x="434975" y="1420813"/>
            <a:ext cx="8709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/>
              <a:t>The formula for a person’s typing speed is                        </a:t>
            </a:r>
          </a:p>
        </p:txBody>
      </p:sp>
      <p:sp>
        <p:nvSpPr>
          <p:cNvPr id="14340" name="Text Box 14"/>
          <p:cNvSpPr txBox="1">
            <a:spLocks noChangeArrowheads="1"/>
          </p:cNvSpPr>
          <p:nvPr/>
        </p:nvSpPr>
        <p:spPr bwMode="auto">
          <a:xfrm>
            <a:off x="2414588" y="2181225"/>
            <a:ext cx="6729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 sz="2400"/>
          </a:p>
        </p:txBody>
      </p:sp>
      <p:sp>
        <p:nvSpPr>
          <p:cNvPr id="14341" name="Text Box 15"/>
          <p:cNvSpPr txBox="1">
            <a:spLocks noChangeArrowheads="1"/>
          </p:cNvSpPr>
          <p:nvPr/>
        </p:nvSpPr>
        <p:spPr bwMode="auto">
          <a:xfrm>
            <a:off x="2201863" y="1854200"/>
            <a:ext cx="69421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i="1"/>
              <a:t>,where s</a:t>
            </a:r>
            <a:r>
              <a:rPr lang="en-US" altLang="en-US" sz="2400"/>
              <a:t> is speed in words per minute, </a:t>
            </a:r>
          </a:p>
        </p:txBody>
      </p:sp>
      <p:sp>
        <p:nvSpPr>
          <p:cNvPr id="14342" name="Text Box 16"/>
          <p:cNvSpPr txBox="1">
            <a:spLocks noChangeArrowheads="1"/>
          </p:cNvSpPr>
          <p:nvPr/>
        </p:nvSpPr>
        <p:spPr bwMode="auto">
          <a:xfrm>
            <a:off x="446088" y="2322513"/>
            <a:ext cx="8440737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i="1"/>
              <a:t>w</a:t>
            </a:r>
            <a:r>
              <a:rPr lang="en-US" altLang="en-US" sz="2400"/>
              <a:t> is number of words typed, </a:t>
            </a:r>
            <a:r>
              <a:rPr lang="en-US" altLang="en-US" sz="2400" i="1"/>
              <a:t>e </a:t>
            </a:r>
            <a:r>
              <a:rPr lang="en-US" altLang="en-US" sz="2400"/>
              <a:t>is number of errors, and </a:t>
            </a:r>
            <a:r>
              <a:rPr lang="en-US" altLang="en-US" sz="2400" i="1"/>
              <a:t>m </a:t>
            </a:r>
            <a:r>
              <a:rPr lang="en-US" altLang="en-US" sz="2400"/>
              <a:t>is number of minutes typing. Solve for </a:t>
            </a:r>
            <a:r>
              <a:rPr lang="en-US" altLang="en-US" sz="2400" i="1"/>
              <a:t>e.</a:t>
            </a:r>
            <a:r>
              <a:rPr lang="en-US" altLang="en-US" sz="2400"/>
              <a:t> </a:t>
            </a:r>
            <a:endParaRPr lang="en-US" altLang="en-US" sz="2400" i="1"/>
          </a:p>
        </p:txBody>
      </p:sp>
      <p:sp>
        <p:nvSpPr>
          <p:cNvPr id="150549" name="Text Box 21"/>
          <p:cNvSpPr txBox="1">
            <a:spLocks noChangeArrowheads="1"/>
          </p:cNvSpPr>
          <p:nvPr/>
        </p:nvSpPr>
        <p:spPr bwMode="auto">
          <a:xfrm>
            <a:off x="4224338" y="3590925"/>
            <a:ext cx="4000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 i="1">
                <a:solidFill>
                  <a:srgbClr val="3333FF"/>
                </a:solidFill>
                <a:latin typeface="Arial" charset="0"/>
              </a:rPr>
              <a:t>Locate e in the equation.</a:t>
            </a:r>
          </a:p>
        </p:txBody>
      </p:sp>
      <p:sp>
        <p:nvSpPr>
          <p:cNvPr id="150554" name="Text Box 26"/>
          <p:cNvSpPr txBox="1">
            <a:spLocks noChangeArrowheads="1"/>
          </p:cNvSpPr>
          <p:nvPr/>
        </p:nvSpPr>
        <p:spPr bwMode="auto">
          <a:xfrm>
            <a:off x="4222750" y="4094163"/>
            <a:ext cx="4852988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39725" indent="-339725"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 i="1">
                <a:solidFill>
                  <a:srgbClr val="3333FF"/>
                </a:solidFill>
                <a:latin typeface="Arial" charset="0"/>
              </a:rPr>
              <a:t>Since w</a:t>
            </a:r>
            <a:r>
              <a:rPr lang="en-US" altLang="en-US" sz="2400" b="0" i="1">
                <a:solidFill>
                  <a:srgbClr val="3333FF"/>
                </a:solidFill>
                <a:latin typeface="Arial" charset="0"/>
                <a:cs typeface="Arial" charset="0"/>
              </a:rPr>
              <a:t>–10e</a:t>
            </a:r>
            <a:r>
              <a:rPr lang="en-US" altLang="en-US" sz="2400" b="0" i="1">
                <a:solidFill>
                  <a:srgbClr val="3333FF"/>
                </a:solidFill>
                <a:latin typeface="Arial" charset="0"/>
              </a:rPr>
              <a:t> is divided by </a:t>
            </a:r>
            <a:r>
              <a:rPr lang="en-US" altLang="en-US" sz="2400" b="0" i="1">
                <a:solidFill>
                  <a:srgbClr val="3333FF"/>
                </a:solidFill>
                <a:latin typeface="Arial" charset="0"/>
                <a:sym typeface="Symbol" pitchFamily="18" charset="2"/>
              </a:rPr>
              <a:t>m, multiply both sides by m to undo the division.</a:t>
            </a:r>
          </a:p>
        </p:txBody>
      </p:sp>
      <p:pic>
        <p:nvPicPr>
          <p:cNvPr id="150558" name="Picture 30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963" y="3590925"/>
            <a:ext cx="17526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6" name="Picture 31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213" y="1804988"/>
            <a:ext cx="17145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619125" y="4371975"/>
            <a:ext cx="2990850" cy="1317625"/>
            <a:chOff x="390" y="2754"/>
            <a:chExt cx="1884" cy="830"/>
          </a:xfrm>
        </p:grpSpPr>
        <p:pic>
          <p:nvPicPr>
            <p:cNvPr id="14354" name="Picture 29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0" y="2754"/>
              <a:ext cx="1884" cy="5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55" name="Text Box 33"/>
            <p:cNvSpPr txBox="1">
              <a:spLocks noChangeArrowheads="1"/>
            </p:cNvSpPr>
            <p:nvPr/>
          </p:nvSpPr>
          <p:spPr bwMode="auto">
            <a:xfrm>
              <a:off x="505" y="3296"/>
              <a:ext cx="146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/>
              <a:r>
                <a:rPr lang="en-US" altLang="en-US" sz="2400" b="0" i="1"/>
                <a:t>ms</a:t>
              </a:r>
              <a:r>
                <a:rPr lang="en-US" altLang="en-US" sz="2400" b="0"/>
                <a:t> = </a:t>
              </a:r>
              <a:r>
                <a:rPr lang="en-US" altLang="en-US" sz="2400" b="0" i="1"/>
                <a:t>w</a:t>
              </a:r>
              <a:r>
                <a:rPr lang="en-US" altLang="en-US" sz="2400" b="0"/>
                <a:t> – 10</a:t>
              </a:r>
              <a:r>
                <a:rPr lang="en-US" altLang="en-US" sz="2400" b="0" i="1"/>
                <a:t>e</a:t>
              </a:r>
            </a:p>
          </p:txBody>
        </p:sp>
      </p:grpSp>
      <p:grpSp>
        <p:nvGrpSpPr>
          <p:cNvPr id="3" name="Group 44"/>
          <p:cNvGrpSpPr>
            <a:grpSpLocks/>
          </p:cNvGrpSpPr>
          <p:nvPr/>
        </p:nvGrpSpPr>
        <p:grpSpPr bwMode="auto">
          <a:xfrm>
            <a:off x="119063" y="5535613"/>
            <a:ext cx="2898775" cy="857250"/>
            <a:chOff x="75" y="3487"/>
            <a:chExt cx="1826" cy="540"/>
          </a:xfrm>
        </p:grpSpPr>
        <p:sp>
          <p:nvSpPr>
            <p:cNvPr id="14350" name="Text Box 34"/>
            <p:cNvSpPr txBox="1">
              <a:spLocks noChangeArrowheads="1"/>
            </p:cNvSpPr>
            <p:nvPr/>
          </p:nvSpPr>
          <p:spPr bwMode="auto">
            <a:xfrm>
              <a:off x="412" y="3487"/>
              <a:ext cx="118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/>
              <a:r>
                <a:rPr lang="en-US" altLang="en-US" sz="2400" b="0">
                  <a:solidFill>
                    <a:srgbClr val="FF3300"/>
                  </a:solidFill>
                </a:rPr>
                <a:t>–</a:t>
              </a:r>
              <a:r>
                <a:rPr lang="en-US" altLang="en-US" sz="2400" b="0" i="1">
                  <a:solidFill>
                    <a:srgbClr val="FF3300"/>
                  </a:solidFill>
                </a:rPr>
                <a:t>w</a:t>
              </a:r>
              <a:r>
                <a:rPr lang="en-US" altLang="en-US" sz="2400" b="0">
                  <a:solidFill>
                    <a:srgbClr val="FF3300"/>
                  </a:solidFill>
                </a:rPr>
                <a:t>    –</a:t>
              </a:r>
              <a:r>
                <a:rPr lang="en-US" altLang="en-US" sz="2400" b="0" i="1">
                  <a:solidFill>
                    <a:srgbClr val="FF3300"/>
                  </a:solidFill>
                </a:rPr>
                <a:t>w</a:t>
              </a:r>
            </a:p>
          </p:txBody>
        </p:sp>
        <p:sp>
          <p:nvSpPr>
            <p:cNvPr id="14351" name="Line 35"/>
            <p:cNvSpPr>
              <a:spLocks noChangeShapeType="1"/>
            </p:cNvSpPr>
            <p:nvPr/>
          </p:nvSpPr>
          <p:spPr bwMode="auto">
            <a:xfrm>
              <a:off x="498" y="3772"/>
              <a:ext cx="334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352" name="Line 36"/>
            <p:cNvSpPr>
              <a:spLocks noChangeShapeType="1"/>
            </p:cNvSpPr>
            <p:nvPr/>
          </p:nvSpPr>
          <p:spPr bwMode="auto">
            <a:xfrm>
              <a:off x="1007" y="3777"/>
              <a:ext cx="334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353" name="Text Box 37"/>
            <p:cNvSpPr txBox="1">
              <a:spLocks noChangeArrowheads="1"/>
            </p:cNvSpPr>
            <p:nvPr/>
          </p:nvSpPr>
          <p:spPr bwMode="auto">
            <a:xfrm>
              <a:off x="75" y="3739"/>
              <a:ext cx="182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/>
              <a:r>
                <a:rPr lang="en-US" altLang="en-US" sz="2400" b="0" i="1"/>
                <a:t>ms</a:t>
              </a:r>
              <a:r>
                <a:rPr lang="en-US" altLang="en-US" sz="2400" b="0"/>
                <a:t> – </a:t>
              </a:r>
              <a:r>
                <a:rPr lang="en-US" altLang="en-US" sz="2400" b="0" i="1"/>
                <a:t>w</a:t>
              </a:r>
              <a:r>
                <a:rPr lang="en-US" altLang="en-US" sz="2400" b="0"/>
                <a:t> = –10</a:t>
              </a:r>
              <a:r>
                <a:rPr lang="en-US" altLang="en-US" sz="2400" b="0" i="1"/>
                <a:t>e</a:t>
              </a:r>
            </a:p>
          </p:txBody>
        </p:sp>
      </p:grpSp>
      <p:sp>
        <p:nvSpPr>
          <p:cNvPr id="150566" name="Text Box 38"/>
          <p:cNvSpPr txBox="1">
            <a:spLocks noChangeArrowheads="1"/>
          </p:cNvSpPr>
          <p:nvPr/>
        </p:nvSpPr>
        <p:spPr bwMode="auto">
          <a:xfrm>
            <a:off x="4222750" y="5322888"/>
            <a:ext cx="470535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39725" indent="-339725"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 i="1">
                <a:solidFill>
                  <a:srgbClr val="3333FF"/>
                </a:solidFill>
                <a:latin typeface="Arial" charset="0"/>
              </a:rPr>
              <a:t>Since w is added to </a:t>
            </a:r>
            <a:r>
              <a:rPr lang="en-US" altLang="en-US" sz="2400" b="0" i="1">
                <a:solidFill>
                  <a:srgbClr val="3333FF"/>
                </a:solidFill>
                <a:latin typeface="Arial" charset="0"/>
                <a:cs typeface="Arial" charset="0"/>
                <a:sym typeface="Symbol" pitchFamily="18" charset="2"/>
              </a:rPr>
              <a:t>–10e</a:t>
            </a:r>
            <a:r>
              <a:rPr lang="en-US" altLang="en-US" sz="2400" b="0" i="1">
                <a:solidFill>
                  <a:srgbClr val="3333FF"/>
                </a:solidFill>
                <a:latin typeface="Arial" charset="0"/>
                <a:sym typeface="Symbol" pitchFamily="18" charset="2"/>
              </a:rPr>
              <a:t>, subtract </a:t>
            </a:r>
            <a:r>
              <a:rPr lang="en-US" altLang="en-US" sz="2400" b="0" i="1">
                <a:solidFill>
                  <a:srgbClr val="3333FF"/>
                </a:solidFill>
                <a:latin typeface="Arial" charset="0"/>
                <a:cs typeface="Arial" charset="0"/>
                <a:sym typeface="Symbol" pitchFamily="18" charset="2"/>
              </a:rPr>
              <a:t>w</a:t>
            </a:r>
            <a:r>
              <a:rPr lang="en-US" altLang="en-US" sz="2400" b="0" i="1">
                <a:solidFill>
                  <a:srgbClr val="3333FF"/>
                </a:solidFill>
                <a:latin typeface="Arial" charset="0"/>
                <a:sym typeface="Symbol" pitchFamily="18" charset="2"/>
              </a:rPr>
              <a:t> from both sides to undo the addition.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50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50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50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0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0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0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0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49" grpId="0"/>
      <p:bldP spid="150554" grpId="0"/>
      <p:bldP spid="15056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0" y="992188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Example 2B: Solving Formulas for a Variable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5363" name="Text Box 5"/>
          <p:cNvSpPr txBox="1">
            <a:spLocks noChangeArrowheads="1"/>
          </p:cNvSpPr>
          <p:nvPr/>
        </p:nvSpPr>
        <p:spPr bwMode="auto">
          <a:xfrm>
            <a:off x="434975" y="1420813"/>
            <a:ext cx="8709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/>
              <a:t>The formula for a person’s typing speed is                        </a:t>
            </a:r>
          </a:p>
        </p:txBody>
      </p:sp>
      <p:sp>
        <p:nvSpPr>
          <p:cNvPr id="15364" name="Text Box 6"/>
          <p:cNvSpPr txBox="1">
            <a:spLocks noChangeArrowheads="1"/>
          </p:cNvSpPr>
          <p:nvPr/>
        </p:nvSpPr>
        <p:spPr bwMode="auto">
          <a:xfrm>
            <a:off x="2414588" y="2181225"/>
            <a:ext cx="6729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 sz="2400"/>
          </a:p>
        </p:txBody>
      </p:sp>
      <p:sp>
        <p:nvSpPr>
          <p:cNvPr id="15365" name="Text Box 7"/>
          <p:cNvSpPr txBox="1">
            <a:spLocks noChangeArrowheads="1"/>
          </p:cNvSpPr>
          <p:nvPr/>
        </p:nvSpPr>
        <p:spPr bwMode="auto">
          <a:xfrm>
            <a:off x="2201863" y="1854200"/>
            <a:ext cx="69421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i="1"/>
              <a:t>,where s</a:t>
            </a:r>
            <a:r>
              <a:rPr lang="en-US" altLang="en-US" sz="2400"/>
              <a:t> is speed in words per minute, </a:t>
            </a:r>
          </a:p>
        </p:txBody>
      </p:sp>
      <p:sp>
        <p:nvSpPr>
          <p:cNvPr id="15366" name="Text Box 8"/>
          <p:cNvSpPr txBox="1">
            <a:spLocks noChangeArrowheads="1"/>
          </p:cNvSpPr>
          <p:nvPr/>
        </p:nvSpPr>
        <p:spPr bwMode="auto">
          <a:xfrm>
            <a:off x="446088" y="2322513"/>
            <a:ext cx="8440737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i="1"/>
              <a:t>w</a:t>
            </a:r>
            <a:r>
              <a:rPr lang="en-US" altLang="en-US" sz="2400"/>
              <a:t> is number of words typed, </a:t>
            </a:r>
            <a:r>
              <a:rPr lang="en-US" altLang="en-US" sz="2400" i="1"/>
              <a:t>e </a:t>
            </a:r>
            <a:r>
              <a:rPr lang="en-US" altLang="en-US" sz="2400"/>
              <a:t>is number of errors, and </a:t>
            </a:r>
            <a:r>
              <a:rPr lang="en-US" altLang="en-US" sz="2400" i="1"/>
              <a:t>m </a:t>
            </a:r>
            <a:r>
              <a:rPr lang="en-US" altLang="en-US" sz="2400"/>
              <a:t>is number of minutes typing. Solve for </a:t>
            </a:r>
            <a:r>
              <a:rPr lang="en-US" altLang="en-US" sz="2400" i="1"/>
              <a:t>e.</a:t>
            </a:r>
            <a:r>
              <a:rPr lang="en-US" altLang="en-US" sz="2400"/>
              <a:t> </a:t>
            </a:r>
            <a:endParaRPr lang="en-US" altLang="en-US" sz="2400" i="1"/>
          </a:p>
        </p:txBody>
      </p:sp>
      <p:pic>
        <p:nvPicPr>
          <p:cNvPr id="15367" name="Picture 9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213" y="1804988"/>
            <a:ext cx="17145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1563" name="Text Box 11"/>
          <p:cNvSpPr txBox="1">
            <a:spLocks noChangeArrowheads="1"/>
          </p:cNvSpPr>
          <p:nvPr/>
        </p:nvSpPr>
        <p:spPr bwMode="auto">
          <a:xfrm>
            <a:off x="4222750" y="3636963"/>
            <a:ext cx="4852988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39725" indent="-339725"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 i="1">
                <a:solidFill>
                  <a:srgbClr val="3333FF"/>
                </a:solidFill>
                <a:latin typeface="Arial" charset="0"/>
              </a:rPr>
              <a:t>Since </a:t>
            </a:r>
            <a:r>
              <a:rPr lang="en-US" altLang="en-US" sz="2400" b="0" i="1">
                <a:solidFill>
                  <a:srgbClr val="3333FF"/>
                </a:solidFill>
                <a:latin typeface="Arial" charset="0"/>
                <a:cs typeface="Arial" charset="0"/>
              </a:rPr>
              <a:t>e</a:t>
            </a:r>
            <a:r>
              <a:rPr lang="en-US" altLang="en-US" sz="2400" b="0" i="1">
                <a:solidFill>
                  <a:srgbClr val="3333FF"/>
                </a:solidFill>
                <a:latin typeface="Arial" charset="0"/>
              </a:rPr>
              <a:t> is multiplied by </a:t>
            </a:r>
            <a:r>
              <a:rPr lang="en-US" altLang="en-US" sz="2400" b="0" i="1">
                <a:solidFill>
                  <a:srgbClr val="3333FF"/>
                </a:solidFill>
                <a:latin typeface="Arial" charset="0"/>
                <a:cs typeface="Arial" charset="0"/>
                <a:sym typeface="Symbol" pitchFamily="18" charset="2"/>
              </a:rPr>
              <a:t>–10</a:t>
            </a:r>
            <a:r>
              <a:rPr lang="en-US" altLang="en-US" sz="2400" b="0" i="1">
                <a:solidFill>
                  <a:srgbClr val="3333FF"/>
                </a:solidFill>
                <a:latin typeface="Arial" charset="0"/>
                <a:sym typeface="Symbol" pitchFamily="18" charset="2"/>
              </a:rPr>
              <a:t>, divide both sides by </a:t>
            </a:r>
            <a:r>
              <a:rPr lang="en-US" altLang="en-US" sz="2400" b="0" i="1">
                <a:solidFill>
                  <a:srgbClr val="3333FF"/>
                </a:solidFill>
                <a:latin typeface="Arial" charset="0"/>
                <a:cs typeface="Arial" charset="0"/>
                <a:sym typeface="Symbol" pitchFamily="18" charset="2"/>
              </a:rPr>
              <a:t>–10 </a:t>
            </a:r>
            <a:r>
              <a:rPr lang="en-US" altLang="en-US" sz="2400" b="0" i="1">
                <a:solidFill>
                  <a:srgbClr val="3333FF"/>
                </a:solidFill>
                <a:latin typeface="Arial" charset="0"/>
                <a:sym typeface="Symbol" pitchFamily="18" charset="2"/>
              </a:rPr>
              <a:t>to undo the multiplication.</a:t>
            </a:r>
          </a:p>
        </p:txBody>
      </p:sp>
      <p:pic>
        <p:nvPicPr>
          <p:cNvPr id="151564" name="Picture 12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650" y="3662363"/>
            <a:ext cx="22669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1565" name="Picture 13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613" y="4848225"/>
            <a:ext cx="16764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1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1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15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15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15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51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15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15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15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51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6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5"/>
          <p:cNvGrpSpPr>
            <a:grpSpLocks/>
          </p:cNvGrpSpPr>
          <p:nvPr/>
        </p:nvGrpSpPr>
        <p:grpSpPr bwMode="auto">
          <a:xfrm>
            <a:off x="381000" y="2119313"/>
            <a:ext cx="7854950" cy="1298575"/>
            <a:chOff x="284" y="3072"/>
            <a:chExt cx="4948" cy="818"/>
          </a:xfrm>
        </p:grpSpPr>
        <p:sp>
          <p:nvSpPr>
            <p:cNvPr id="16387" name="Text Box 6"/>
            <p:cNvSpPr txBox="1">
              <a:spLocks noChangeArrowheads="1"/>
            </p:cNvSpPr>
            <p:nvPr/>
          </p:nvSpPr>
          <p:spPr bwMode="auto">
            <a:xfrm>
              <a:off x="288" y="3360"/>
              <a:ext cx="4944" cy="530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/>
              <a:r>
                <a:rPr lang="en-US" altLang="en-US" sz="2400" b="0"/>
                <a:t>Dividing by a fraction is the same as multiplying by the reciprocal.</a:t>
              </a:r>
              <a:endParaRPr lang="en-US" altLang="en-US" sz="800" b="0"/>
            </a:p>
          </p:txBody>
        </p:sp>
        <p:sp>
          <p:nvSpPr>
            <p:cNvPr id="16388" name="Text Box 7"/>
            <p:cNvSpPr txBox="1">
              <a:spLocks noChangeArrowheads="1"/>
            </p:cNvSpPr>
            <p:nvPr/>
          </p:nvSpPr>
          <p:spPr bwMode="auto">
            <a:xfrm>
              <a:off x="284" y="3072"/>
              <a:ext cx="1536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400">
                  <a:solidFill>
                    <a:schemeClr val="bg1"/>
                  </a:solidFill>
                </a:rPr>
                <a:t>Remember!</a:t>
              </a:r>
              <a:endParaRPr lang="en-US" altLang="en-US" sz="24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5"/>
          <p:cNvSpPr txBox="1">
            <a:spLocks noChangeArrowheads="1"/>
          </p:cNvSpPr>
          <p:nvPr/>
        </p:nvSpPr>
        <p:spPr bwMode="auto">
          <a:xfrm>
            <a:off x="0" y="981075"/>
            <a:ext cx="9101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 Example 2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503238" y="1538288"/>
            <a:ext cx="75311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/>
              <a:t>The formula for an object’s final velocity is </a:t>
            </a:r>
            <a:r>
              <a:rPr lang="en-US" altLang="en-US" sz="2400" i="1"/>
              <a:t>f = i – gt, </a:t>
            </a:r>
            <a:r>
              <a:rPr lang="en-US" altLang="en-US" sz="2400"/>
              <a:t>where </a:t>
            </a:r>
            <a:r>
              <a:rPr lang="en-US" altLang="en-US" sz="2400" i="1"/>
              <a:t>i </a:t>
            </a:r>
            <a:r>
              <a:rPr lang="en-US" altLang="en-US" sz="2400"/>
              <a:t>is the object’s initial velocity, </a:t>
            </a:r>
            <a:r>
              <a:rPr lang="en-US" altLang="en-US" sz="2400" i="1"/>
              <a:t>g</a:t>
            </a:r>
            <a:r>
              <a:rPr lang="en-US" altLang="en-US" sz="2400"/>
              <a:t> is acceleration due to gravity, and </a:t>
            </a:r>
            <a:r>
              <a:rPr lang="en-US" altLang="en-US" sz="2400" i="1"/>
              <a:t>t</a:t>
            </a:r>
            <a:r>
              <a:rPr lang="en-US" altLang="en-US" sz="2400"/>
              <a:t> is time. Solve for </a:t>
            </a:r>
            <a:r>
              <a:rPr lang="en-US" altLang="en-US" sz="2400" i="1"/>
              <a:t>i</a:t>
            </a:r>
            <a:r>
              <a:rPr lang="en-US" altLang="en-US" sz="2400"/>
              <a:t>.</a:t>
            </a:r>
          </a:p>
        </p:txBody>
      </p:sp>
      <p:sp>
        <p:nvSpPr>
          <p:cNvPr id="153607" name="Text Box 7"/>
          <p:cNvSpPr txBox="1">
            <a:spLocks noChangeArrowheads="1"/>
          </p:cNvSpPr>
          <p:nvPr/>
        </p:nvSpPr>
        <p:spPr bwMode="auto">
          <a:xfrm>
            <a:off x="1338263" y="3230563"/>
            <a:ext cx="15605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 i="1"/>
              <a:t>f = </a:t>
            </a:r>
            <a:r>
              <a:rPr lang="en-US" altLang="en-US" sz="2400" b="0" i="1">
                <a:solidFill>
                  <a:srgbClr val="3333FF"/>
                </a:solidFill>
              </a:rPr>
              <a:t>i</a:t>
            </a:r>
            <a:r>
              <a:rPr lang="en-US" altLang="en-US" sz="2400" b="0" i="1"/>
              <a:t> – gt</a:t>
            </a:r>
          </a:p>
        </p:txBody>
      </p:sp>
      <p:sp>
        <p:nvSpPr>
          <p:cNvPr id="153608" name="Text Box 8"/>
          <p:cNvSpPr txBox="1">
            <a:spLocks noChangeArrowheads="1"/>
          </p:cNvSpPr>
          <p:nvPr/>
        </p:nvSpPr>
        <p:spPr bwMode="auto">
          <a:xfrm>
            <a:off x="4224338" y="3276600"/>
            <a:ext cx="4000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 i="1">
                <a:solidFill>
                  <a:srgbClr val="3333FF"/>
                </a:solidFill>
                <a:latin typeface="Arial" charset="0"/>
              </a:rPr>
              <a:t>Locate i in the equation.</a:t>
            </a:r>
          </a:p>
        </p:txBody>
      </p:sp>
      <p:sp>
        <p:nvSpPr>
          <p:cNvPr id="153609" name="Text Box 9"/>
          <p:cNvSpPr txBox="1">
            <a:spLocks noChangeArrowheads="1"/>
          </p:cNvSpPr>
          <p:nvPr/>
        </p:nvSpPr>
        <p:spPr bwMode="auto">
          <a:xfrm>
            <a:off x="4222750" y="4037013"/>
            <a:ext cx="470535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39725" indent="-339725"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 i="1">
                <a:solidFill>
                  <a:srgbClr val="3333FF"/>
                </a:solidFill>
                <a:latin typeface="Arial" charset="0"/>
              </a:rPr>
              <a:t>Since gt is subtracted  from </a:t>
            </a:r>
            <a:r>
              <a:rPr lang="en-US" altLang="en-US" sz="2400" b="0" i="1">
                <a:solidFill>
                  <a:srgbClr val="3333FF"/>
                </a:solidFill>
                <a:latin typeface="Arial" charset="0"/>
                <a:cs typeface="Arial" charset="0"/>
                <a:sym typeface="Symbol" pitchFamily="18" charset="2"/>
              </a:rPr>
              <a:t>i</a:t>
            </a:r>
            <a:r>
              <a:rPr lang="en-US" altLang="en-US" sz="2400" b="0" i="1">
                <a:solidFill>
                  <a:srgbClr val="3333FF"/>
                </a:solidFill>
                <a:latin typeface="Arial" charset="0"/>
                <a:sym typeface="Symbol" pitchFamily="18" charset="2"/>
              </a:rPr>
              <a:t>, add </a:t>
            </a:r>
            <a:r>
              <a:rPr lang="en-US" altLang="en-US" sz="2400" b="0" i="1">
                <a:solidFill>
                  <a:srgbClr val="3333FF"/>
                </a:solidFill>
                <a:latin typeface="Arial" charset="0"/>
                <a:cs typeface="Arial" charset="0"/>
                <a:sym typeface="Symbol" pitchFamily="18" charset="2"/>
              </a:rPr>
              <a:t>gt</a:t>
            </a:r>
            <a:r>
              <a:rPr lang="en-US" altLang="en-US" sz="2400" b="0" i="1">
                <a:solidFill>
                  <a:srgbClr val="3333FF"/>
                </a:solidFill>
                <a:latin typeface="Arial" charset="0"/>
                <a:sym typeface="Symbol" pitchFamily="18" charset="2"/>
              </a:rPr>
              <a:t> to both sides to undo the subtraction.</a:t>
            </a: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785813" y="4010025"/>
            <a:ext cx="2295525" cy="822325"/>
            <a:chOff x="495" y="2526"/>
            <a:chExt cx="1446" cy="518"/>
          </a:xfrm>
        </p:grpSpPr>
        <p:sp>
          <p:nvSpPr>
            <p:cNvPr id="17417" name="Text Box 10"/>
            <p:cNvSpPr txBox="1">
              <a:spLocks noChangeArrowheads="1"/>
            </p:cNvSpPr>
            <p:nvPr/>
          </p:nvSpPr>
          <p:spPr bwMode="auto">
            <a:xfrm>
              <a:off x="839" y="2526"/>
              <a:ext cx="98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/>
              <a:r>
                <a:rPr lang="en-US" altLang="en-US" sz="2400" b="0" i="1"/>
                <a:t>f = i – gt</a:t>
              </a:r>
            </a:p>
          </p:txBody>
        </p:sp>
        <p:sp>
          <p:nvSpPr>
            <p:cNvPr id="17418" name="Text Box 11"/>
            <p:cNvSpPr txBox="1">
              <a:spLocks noChangeArrowheads="1"/>
            </p:cNvSpPr>
            <p:nvPr/>
          </p:nvSpPr>
          <p:spPr bwMode="auto">
            <a:xfrm>
              <a:off x="495" y="2747"/>
              <a:ext cx="144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/>
              <a:r>
                <a:rPr lang="en-US" altLang="en-US" sz="2400" b="0">
                  <a:solidFill>
                    <a:srgbClr val="FF3300"/>
                  </a:solidFill>
                </a:rPr>
                <a:t>+ </a:t>
              </a:r>
              <a:r>
                <a:rPr lang="en-US" altLang="en-US" sz="2400" b="0" i="1">
                  <a:solidFill>
                    <a:srgbClr val="FF3300"/>
                  </a:solidFill>
                </a:rPr>
                <a:t>gt       +gt</a:t>
              </a:r>
            </a:p>
          </p:txBody>
        </p:sp>
        <p:sp>
          <p:nvSpPr>
            <p:cNvPr id="17419" name="Line 12"/>
            <p:cNvSpPr>
              <a:spLocks noChangeShapeType="1"/>
            </p:cNvSpPr>
            <p:nvPr/>
          </p:nvSpPr>
          <p:spPr bwMode="auto">
            <a:xfrm>
              <a:off x="710" y="3039"/>
              <a:ext cx="315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20" name="Line 13"/>
            <p:cNvSpPr>
              <a:spLocks noChangeShapeType="1"/>
            </p:cNvSpPr>
            <p:nvPr/>
          </p:nvSpPr>
          <p:spPr bwMode="auto">
            <a:xfrm>
              <a:off x="1498" y="3044"/>
              <a:ext cx="315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153614" name="Text Box 14"/>
          <p:cNvSpPr txBox="1">
            <a:spLocks noChangeArrowheads="1"/>
          </p:cNvSpPr>
          <p:nvPr/>
        </p:nvSpPr>
        <p:spPr bwMode="auto">
          <a:xfrm>
            <a:off x="568325" y="5118100"/>
            <a:ext cx="1724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 i="1"/>
              <a:t>f + gt = i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53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53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53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3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53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7" grpId="0"/>
      <p:bldP spid="153608" grpId="0"/>
      <p:bldP spid="153609" grpId="0"/>
      <p:bldP spid="1536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228600" y="1384300"/>
            <a:ext cx="8636000" cy="3868738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spcBef>
                <a:spcPct val="20000"/>
              </a:spcBef>
            </a:pPr>
            <a:r>
              <a:rPr lang="en-US" altLang="en-US" sz="2800">
                <a:solidFill>
                  <a:schemeClr val="accent2"/>
                </a:solidFill>
              </a:rPr>
              <a:t>Warm Up</a:t>
            </a:r>
            <a:endParaRPr lang="en-US" altLang="en-US" sz="2800" b="0"/>
          </a:p>
          <a:p>
            <a:pPr algn="l">
              <a:spcBef>
                <a:spcPct val="20000"/>
              </a:spcBef>
            </a:pPr>
            <a:r>
              <a:rPr lang="en-US" altLang="en-US" sz="2400"/>
              <a:t>Solve each equation.</a:t>
            </a:r>
            <a:endParaRPr lang="en-US" altLang="en-US" sz="800"/>
          </a:p>
          <a:p>
            <a:pPr algn="l">
              <a:lnSpc>
                <a:spcPct val="125000"/>
              </a:lnSpc>
              <a:spcBef>
                <a:spcPct val="0"/>
              </a:spcBef>
            </a:pPr>
            <a:r>
              <a:rPr lang="en-US" altLang="en-US" sz="2400"/>
              <a:t>1. </a:t>
            </a:r>
            <a:r>
              <a:rPr lang="en-US" altLang="en-US" sz="2400" b="0"/>
              <a:t>5 + </a:t>
            </a:r>
            <a:r>
              <a:rPr lang="en-US" altLang="en-US" sz="2400" b="0" i="1"/>
              <a:t>x</a:t>
            </a:r>
            <a:r>
              <a:rPr lang="en-US" altLang="en-US" sz="2400" b="0"/>
              <a:t> = –2</a:t>
            </a:r>
            <a:endParaRPr lang="en-US" altLang="en-US" sz="2400" b="0" i="1"/>
          </a:p>
          <a:p>
            <a:pPr algn="l">
              <a:lnSpc>
                <a:spcPct val="125000"/>
              </a:lnSpc>
              <a:spcBef>
                <a:spcPct val="0"/>
              </a:spcBef>
            </a:pPr>
            <a:r>
              <a:rPr lang="en-US" altLang="en-US" sz="2400"/>
              <a:t>2. </a:t>
            </a:r>
            <a:r>
              <a:rPr lang="en-US" altLang="en-US" sz="2400" b="0"/>
              <a:t>8</a:t>
            </a:r>
            <a:r>
              <a:rPr lang="en-US" altLang="en-US" sz="2400" b="0" i="1"/>
              <a:t>m</a:t>
            </a:r>
            <a:r>
              <a:rPr lang="en-US" altLang="en-US" sz="2400" b="0"/>
              <a:t> = 43 </a:t>
            </a:r>
          </a:p>
          <a:p>
            <a:pPr algn="l">
              <a:lnSpc>
                <a:spcPct val="125000"/>
              </a:lnSpc>
              <a:spcBef>
                <a:spcPct val="0"/>
              </a:spcBef>
            </a:pPr>
            <a:endParaRPr lang="en-US" altLang="en-US" sz="200"/>
          </a:p>
          <a:p>
            <a:pPr algn="l">
              <a:lnSpc>
                <a:spcPct val="125000"/>
              </a:lnSpc>
              <a:spcBef>
                <a:spcPct val="0"/>
              </a:spcBef>
            </a:pPr>
            <a:endParaRPr lang="en-US" altLang="en-US" sz="400"/>
          </a:p>
          <a:p>
            <a:pPr algn="l">
              <a:lnSpc>
                <a:spcPct val="125000"/>
              </a:lnSpc>
              <a:spcBef>
                <a:spcPct val="0"/>
              </a:spcBef>
            </a:pPr>
            <a:r>
              <a:rPr lang="en-US" altLang="en-US" sz="2400"/>
              <a:t>3. </a:t>
            </a:r>
            <a:endParaRPr lang="en-US" altLang="en-US" sz="800" b="0"/>
          </a:p>
          <a:p>
            <a:pPr algn="l">
              <a:lnSpc>
                <a:spcPct val="125000"/>
              </a:lnSpc>
              <a:spcBef>
                <a:spcPct val="0"/>
              </a:spcBef>
            </a:pPr>
            <a:endParaRPr lang="en-US" altLang="en-US" sz="200"/>
          </a:p>
          <a:p>
            <a:pPr algn="l">
              <a:lnSpc>
                <a:spcPct val="125000"/>
              </a:lnSpc>
              <a:spcBef>
                <a:spcPct val="0"/>
              </a:spcBef>
            </a:pPr>
            <a:endParaRPr lang="en-US" altLang="en-US" sz="200"/>
          </a:p>
          <a:p>
            <a:pPr algn="l">
              <a:lnSpc>
                <a:spcPct val="125000"/>
              </a:lnSpc>
              <a:spcBef>
                <a:spcPct val="0"/>
              </a:spcBef>
            </a:pPr>
            <a:endParaRPr lang="en-US" altLang="en-US" sz="200"/>
          </a:p>
          <a:p>
            <a:pPr algn="l">
              <a:lnSpc>
                <a:spcPct val="125000"/>
              </a:lnSpc>
              <a:spcBef>
                <a:spcPct val="0"/>
              </a:spcBef>
            </a:pPr>
            <a:endParaRPr lang="en-US" altLang="en-US" sz="200"/>
          </a:p>
          <a:p>
            <a:pPr algn="l">
              <a:lnSpc>
                <a:spcPct val="125000"/>
              </a:lnSpc>
              <a:spcBef>
                <a:spcPct val="0"/>
              </a:spcBef>
            </a:pPr>
            <a:endParaRPr lang="en-US" altLang="en-US" sz="200"/>
          </a:p>
          <a:p>
            <a:pPr algn="l">
              <a:lnSpc>
                <a:spcPct val="125000"/>
              </a:lnSpc>
              <a:spcBef>
                <a:spcPct val="0"/>
              </a:spcBef>
            </a:pPr>
            <a:endParaRPr lang="en-US" altLang="en-US" sz="200"/>
          </a:p>
          <a:p>
            <a:pPr algn="l">
              <a:lnSpc>
                <a:spcPct val="125000"/>
              </a:lnSpc>
              <a:spcBef>
                <a:spcPct val="0"/>
              </a:spcBef>
            </a:pPr>
            <a:endParaRPr lang="en-US" altLang="en-US" sz="200"/>
          </a:p>
          <a:p>
            <a:pPr algn="l">
              <a:lnSpc>
                <a:spcPct val="125000"/>
              </a:lnSpc>
              <a:spcBef>
                <a:spcPct val="0"/>
              </a:spcBef>
            </a:pPr>
            <a:r>
              <a:rPr lang="en-US" altLang="en-US" sz="2400"/>
              <a:t>4. </a:t>
            </a:r>
            <a:r>
              <a:rPr lang="en-US" altLang="en-US" sz="2400" b="0"/>
              <a:t>0.3s + 0.6 = 1.5</a:t>
            </a:r>
            <a:endParaRPr lang="en-US" altLang="en-US" sz="800"/>
          </a:p>
          <a:p>
            <a:pPr algn="l">
              <a:lnSpc>
                <a:spcPct val="125000"/>
              </a:lnSpc>
              <a:spcBef>
                <a:spcPct val="0"/>
              </a:spcBef>
            </a:pPr>
            <a:r>
              <a:rPr lang="en-US" altLang="en-US" sz="2400"/>
              <a:t>5. </a:t>
            </a:r>
            <a:r>
              <a:rPr lang="en-US" altLang="en-US" sz="2400" b="0"/>
              <a:t>10</a:t>
            </a:r>
            <a:r>
              <a:rPr lang="en-US" altLang="en-US" sz="2400" b="0" i="1"/>
              <a:t>k</a:t>
            </a:r>
            <a:r>
              <a:rPr lang="en-US" altLang="en-US" sz="2400" b="0"/>
              <a:t> – 6 = 9</a:t>
            </a:r>
            <a:r>
              <a:rPr lang="en-US" altLang="en-US" sz="2400" b="0" i="1"/>
              <a:t>k</a:t>
            </a:r>
            <a:r>
              <a:rPr lang="en-US" altLang="en-US" sz="2400" b="0"/>
              <a:t> + 2 </a:t>
            </a:r>
            <a:endParaRPr lang="en-US" altLang="en-US" sz="2400" b="0" i="1"/>
          </a:p>
          <a:p>
            <a:pPr algn="l">
              <a:lnSpc>
                <a:spcPct val="125000"/>
              </a:lnSpc>
              <a:spcBef>
                <a:spcPct val="0"/>
              </a:spcBef>
            </a:pPr>
            <a:r>
              <a:rPr lang="en-US" altLang="en-US" sz="2800" b="0">
                <a:solidFill>
                  <a:srgbClr val="FF0000"/>
                </a:solidFill>
              </a:rPr>
              <a:t>	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2462213" y="2374900"/>
            <a:ext cx="571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0">
                <a:solidFill>
                  <a:srgbClr val="FF3300"/>
                </a:solidFill>
                <a:sym typeface="Symbol" pitchFamily="18" charset="2"/>
              </a:rPr>
              <a:t>–7</a:t>
            </a:r>
            <a:endParaRPr lang="en-US" altLang="en-US" sz="2400" b="0" i="1">
              <a:solidFill>
                <a:srgbClr val="FF3300"/>
              </a:solidFill>
              <a:sym typeface="Symbol" pitchFamily="18" charset="2"/>
            </a:endParaRPr>
          </a:p>
        </p:txBody>
      </p:sp>
      <p:sp>
        <p:nvSpPr>
          <p:cNvPr id="10297" name="Text Box 57"/>
          <p:cNvSpPr txBox="1">
            <a:spLocks noChangeArrowheads="1"/>
          </p:cNvSpPr>
          <p:nvPr/>
        </p:nvSpPr>
        <p:spPr bwMode="auto">
          <a:xfrm>
            <a:off x="3427413" y="4102100"/>
            <a:ext cx="485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0">
                <a:solidFill>
                  <a:srgbClr val="FF3300"/>
                </a:solidFill>
                <a:sym typeface="Symbol" pitchFamily="18" charset="2"/>
              </a:rPr>
              <a:t>3 </a:t>
            </a:r>
          </a:p>
        </p:txBody>
      </p:sp>
      <p:sp>
        <p:nvSpPr>
          <p:cNvPr id="10298" name="Text Box 58"/>
          <p:cNvSpPr txBox="1">
            <a:spLocks noChangeArrowheads="1"/>
          </p:cNvSpPr>
          <p:nvPr/>
        </p:nvSpPr>
        <p:spPr bwMode="auto">
          <a:xfrm>
            <a:off x="2100263" y="3390900"/>
            <a:ext cx="571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0">
                <a:solidFill>
                  <a:srgbClr val="FF3300"/>
                </a:solidFill>
                <a:sym typeface="Symbol" pitchFamily="18" charset="2"/>
              </a:rPr>
              <a:t>19</a:t>
            </a:r>
          </a:p>
        </p:txBody>
      </p:sp>
      <p:graphicFrame>
        <p:nvGraphicFramePr>
          <p:cNvPr id="3078" name="Object 70"/>
          <p:cNvGraphicFramePr>
            <a:graphicFrameLocks noChangeAspect="1"/>
          </p:cNvGraphicFramePr>
          <p:nvPr/>
        </p:nvGraphicFramePr>
        <p:xfrm>
          <a:off x="4483100" y="3829050"/>
          <a:ext cx="17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4" imgW="177646" imgH="291847" progId="Equation.DSMT4">
                  <p:embed/>
                </p:oleObj>
              </mc:Choice>
              <mc:Fallback>
                <p:oleObj name="Equation" r:id="rId4" imgW="177646" imgH="291847" progId="Equation.DSMT4">
                  <p:embed/>
                  <p:pic>
                    <p:nvPicPr>
                      <p:cNvPr id="0" name="Object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3100" y="3829050"/>
                        <a:ext cx="17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1"/>
          <p:cNvGraphicFramePr>
            <a:graphicFrameLocks noChangeAspect="1"/>
          </p:cNvGraphicFramePr>
          <p:nvPr/>
        </p:nvGraphicFramePr>
        <p:xfrm>
          <a:off x="4483100" y="3829050"/>
          <a:ext cx="17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6" imgW="177646" imgH="291847" progId="Equation.DSMT4">
                  <p:embed/>
                </p:oleObj>
              </mc:Choice>
              <mc:Fallback>
                <p:oleObj name="Equation" r:id="rId6" imgW="177646" imgH="291847" progId="Equation.DSMT4">
                  <p:embed/>
                  <p:pic>
                    <p:nvPicPr>
                      <p:cNvPr id="0" name="Object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3100" y="3829050"/>
                        <a:ext cx="17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14" name="Text Box 74"/>
          <p:cNvSpPr txBox="1">
            <a:spLocks noChangeArrowheads="1"/>
          </p:cNvSpPr>
          <p:nvPr/>
        </p:nvSpPr>
        <p:spPr bwMode="auto">
          <a:xfrm>
            <a:off x="3492500" y="4559300"/>
            <a:ext cx="377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0">
                <a:solidFill>
                  <a:srgbClr val="FF3300"/>
                </a:solidFill>
                <a:sym typeface="Symbol" pitchFamily="18" charset="2"/>
              </a:rPr>
              <a:t>8</a:t>
            </a:r>
            <a:endParaRPr lang="en-US" altLang="en-US" sz="2400" b="0" i="1">
              <a:solidFill>
                <a:srgbClr val="FF3300"/>
              </a:solidFill>
              <a:sym typeface="Symbol" pitchFamily="18" charset="2"/>
            </a:endParaRPr>
          </a:p>
        </p:txBody>
      </p:sp>
      <p:pic>
        <p:nvPicPr>
          <p:cNvPr id="3081" name="Picture 81" descr="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788" y="3270250"/>
            <a:ext cx="1190625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2" name="Picture 82" descr="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1388" y="2706688"/>
            <a:ext cx="4286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utoUpdateAnimBg="0"/>
      <p:bldP spid="10297" grpId="0" autoUpdateAnimBg="0"/>
      <p:bldP spid="10298" grpId="0" autoUpdateAnimBg="0"/>
      <p:bldP spid="10314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5"/>
          <p:cNvSpPr txBox="1">
            <a:spLocks noChangeArrowheads="1"/>
          </p:cNvSpPr>
          <p:nvPr/>
        </p:nvSpPr>
        <p:spPr bwMode="auto">
          <a:xfrm>
            <a:off x="420688" y="1814513"/>
            <a:ext cx="8526462" cy="204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b="0"/>
              <a:t>A formula is a type of </a:t>
            </a:r>
            <a:r>
              <a:rPr lang="en-US" altLang="en-US" b="0" i="1"/>
              <a:t>literal equation</a:t>
            </a:r>
            <a:r>
              <a:rPr lang="en-US" altLang="en-US" b="0"/>
              <a:t>. A </a:t>
            </a:r>
            <a:r>
              <a:rPr lang="en-US" altLang="en-US" u="sng"/>
              <a:t>literal equation</a:t>
            </a:r>
            <a:r>
              <a:rPr lang="en-US" altLang="en-US" b="0"/>
              <a:t> is an equation with two or more variables. To solve for one of the variables, use inverse operations.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"/>
          <p:cNvSpPr txBox="1">
            <a:spLocks noChangeArrowheads="1"/>
          </p:cNvSpPr>
          <p:nvPr/>
        </p:nvSpPr>
        <p:spPr bwMode="auto">
          <a:xfrm>
            <a:off x="0" y="992188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Example 3: Solving Literal Equations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9459" name="Text Box 7"/>
          <p:cNvSpPr txBox="1">
            <a:spLocks noChangeArrowheads="1"/>
          </p:cNvSpPr>
          <p:nvPr/>
        </p:nvSpPr>
        <p:spPr bwMode="auto">
          <a:xfrm>
            <a:off x="793750" y="1687513"/>
            <a:ext cx="4622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/>
              <a:t>A. Solve </a:t>
            </a:r>
            <a:r>
              <a:rPr lang="en-US" altLang="en-US" sz="2400" i="1"/>
              <a:t>x</a:t>
            </a:r>
            <a:r>
              <a:rPr lang="en-US" altLang="en-US" sz="2400"/>
              <a:t> + </a:t>
            </a:r>
            <a:r>
              <a:rPr lang="en-US" altLang="en-US" sz="2400" i="1"/>
              <a:t>y</a:t>
            </a:r>
            <a:r>
              <a:rPr lang="en-US" altLang="en-US" sz="2400"/>
              <a:t> = 15 for </a:t>
            </a:r>
            <a:r>
              <a:rPr lang="en-US" altLang="en-US" sz="2400" i="1"/>
              <a:t>x.</a:t>
            </a:r>
            <a:endParaRPr lang="en-US" altLang="en-US" sz="2400"/>
          </a:p>
        </p:txBody>
      </p:sp>
      <p:sp>
        <p:nvSpPr>
          <p:cNvPr id="155657" name="Rectangle 9"/>
          <p:cNvSpPr>
            <a:spLocks noChangeArrowheads="1"/>
          </p:cNvSpPr>
          <p:nvPr/>
        </p:nvSpPr>
        <p:spPr bwMode="auto">
          <a:xfrm>
            <a:off x="885825" y="2211388"/>
            <a:ext cx="1970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0" i="1">
                <a:solidFill>
                  <a:srgbClr val="3333FF"/>
                </a:solidFill>
              </a:rPr>
              <a:t>x</a:t>
            </a:r>
            <a:r>
              <a:rPr lang="en-US" altLang="en-US" sz="2400" b="0"/>
              <a:t> + </a:t>
            </a:r>
            <a:r>
              <a:rPr lang="en-US" altLang="en-US" sz="2400" b="0" i="1"/>
              <a:t>y</a:t>
            </a:r>
            <a:r>
              <a:rPr lang="en-US" altLang="en-US" sz="2400" b="0"/>
              <a:t> = 15 </a:t>
            </a:r>
            <a:endParaRPr lang="en-US" altLang="en-US" sz="2400" b="0" i="1"/>
          </a:p>
        </p:txBody>
      </p:sp>
      <p:sp>
        <p:nvSpPr>
          <p:cNvPr id="155658" name="Text Box 10"/>
          <p:cNvSpPr txBox="1">
            <a:spLocks noChangeArrowheads="1"/>
          </p:cNvSpPr>
          <p:nvPr/>
        </p:nvSpPr>
        <p:spPr bwMode="auto">
          <a:xfrm>
            <a:off x="4567238" y="2247900"/>
            <a:ext cx="4000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 i="1">
                <a:solidFill>
                  <a:srgbClr val="3333FF"/>
                </a:solidFill>
                <a:latin typeface="Arial" charset="0"/>
              </a:rPr>
              <a:t>Locate x in the equation.</a:t>
            </a:r>
          </a:p>
        </p:txBody>
      </p:sp>
      <p:sp>
        <p:nvSpPr>
          <p:cNvPr id="155659" name="Text Box 11"/>
          <p:cNvSpPr txBox="1">
            <a:spLocks noChangeArrowheads="1"/>
          </p:cNvSpPr>
          <p:nvPr/>
        </p:nvSpPr>
        <p:spPr bwMode="auto">
          <a:xfrm>
            <a:off x="4567238" y="2836863"/>
            <a:ext cx="4535487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39725" indent="-339725"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 i="1">
                <a:solidFill>
                  <a:srgbClr val="3333FF"/>
                </a:solidFill>
                <a:latin typeface="Arial" charset="0"/>
              </a:rPr>
              <a:t>Since y is added to </a:t>
            </a:r>
            <a:r>
              <a:rPr lang="en-US" altLang="en-US" sz="2400" b="0" i="1">
                <a:solidFill>
                  <a:srgbClr val="3333FF"/>
                </a:solidFill>
                <a:latin typeface="Arial" charset="0"/>
                <a:cs typeface="Arial" charset="0"/>
                <a:sym typeface="Symbol" pitchFamily="18" charset="2"/>
              </a:rPr>
              <a:t>x</a:t>
            </a:r>
            <a:r>
              <a:rPr lang="en-US" altLang="en-US" sz="2400" b="0" i="1">
                <a:solidFill>
                  <a:srgbClr val="3333FF"/>
                </a:solidFill>
                <a:latin typeface="Arial" charset="0"/>
                <a:sym typeface="Symbol" pitchFamily="18" charset="2"/>
              </a:rPr>
              <a:t>, subtract y from both sides to undo the addition.</a:t>
            </a: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1033463" y="2538413"/>
            <a:ext cx="2595562" cy="896937"/>
            <a:chOff x="651" y="1599"/>
            <a:chExt cx="1635" cy="565"/>
          </a:xfrm>
        </p:grpSpPr>
        <p:sp>
          <p:nvSpPr>
            <p:cNvPr id="19470" name="Text Box 12"/>
            <p:cNvSpPr txBox="1">
              <a:spLocks noChangeArrowheads="1"/>
            </p:cNvSpPr>
            <p:nvPr/>
          </p:nvSpPr>
          <p:spPr bwMode="auto">
            <a:xfrm>
              <a:off x="789" y="1599"/>
              <a:ext cx="85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/>
              <a:r>
                <a:rPr lang="en-US" altLang="en-US" sz="2400" b="0">
                  <a:solidFill>
                    <a:srgbClr val="FF3300"/>
                  </a:solidFill>
                </a:rPr>
                <a:t>–</a:t>
              </a:r>
              <a:r>
                <a:rPr lang="en-US" altLang="en-US" sz="2400" b="0" i="1">
                  <a:solidFill>
                    <a:srgbClr val="FF3300"/>
                  </a:solidFill>
                </a:rPr>
                <a:t>y    –y</a:t>
              </a:r>
            </a:p>
          </p:txBody>
        </p:sp>
        <p:sp>
          <p:nvSpPr>
            <p:cNvPr id="19471" name="Line 13"/>
            <p:cNvSpPr>
              <a:spLocks noChangeShapeType="1"/>
            </p:cNvSpPr>
            <p:nvPr/>
          </p:nvSpPr>
          <p:spPr bwMode="auto">
            <a:xfrm>
              <a:off x="839" y="1901"/>
              <a:ext cx="288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9472" name="Line 14"/>
            <p:cNvSpPr>
              <a:spLocks noChangeShapeType="1"/>
            </p:cNvSpPr>
            <p:nvPr/>
          </p:nvSpPr>
          <p:spPr bwMode="auto">
            <a:xfrm>
              <a:off x="1429" y="1897"/>
              <a:ext cx="288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9473" name="Text Box 15"/>
            <p:cNvSpPr txBox="1">
              <a:spLocks noChangeArrowheads="1"/>
            </p:cNvSpPr>
            <p:nvPr/>
          </p:nvSpPr>
          <p:spPr bwMode="auto">
            <a:xfrm>
              <a:off x="651" y="1876"/>
              <a:ext cx="163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/>
              <a:r>
                <a:rPr lang="en-US" altLang="en-US" sz="2400" b="0" i="1"/>
                <a:t>x      = </a:t>
              </a:r>
              <a:r>
                <a:rPr lang="en-US" altLang="en-US" sz="2400" b="0"/>
                <a:t>–</a:t>
              </a:r>
              <a:r>
                <a:rPr lang="en-US" altLang="en-US" sz="2400" b="0" i="1"/>
                <a:t>y + </a:t>
              </a:r>
              <a:r>
                <a:rPr lang="en-US" altLang="en-US" sz="2400" b="0"/>
                <a:t>15</a:t>
              </a:r>
            </a:p>
          </p:txBody>
        </p:sp>
      </p:grpSp>
      <p:sp>
        <p:nvSpPr>
          <p:cNvPr id="19464" name="Text Box 16"/>
          <p:cNvSpPr txBox="1">
            <a:spLocks noChangeArrowheads="1"/>
          </p:cNvSpPr>
          <p:nvPr/>
        </p:nvSpPr>
        <p:spPr bwMode="auto">
          <a:xfrm>
            <a:off x="771525" y="3773488"/>
            <a:ext cx="3790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/>
              <a:t>B. Solve </a:t>
            </a:r>
            <a:r>
              <a:rPr lang="en-US" altLang="en-US" sz="2400" i="1"/>
              <a:t>pq = x </a:t>
            </a:r>
            <a:r>
              <a:rPr lang="en-US" altLang="en-US" sz="2400"/>
              <a:t>for</a:t>
            </a:r>
            <a:r>
              <a:rPr lang="en-US" altLang="en-US" sz="2400" i="1"/>
              <a:t> q.</a:t>
            </a:r>
            <a:endParaRPr lang="en-US" altLang="en-US" sz="2400"/>
          </a:p>
        </p:txBody>
      </p:sp>
      <p:sp>
        <p:nvSpPr>
          <p:cNvPr id="155665" name="Text Box 17"/>
          <p:cNvSpPr txBox="1">
            <a:spLocks noChangeArrowheads="1"/>
          </p:cNvSpPr>
          <p:nvPr/>
        </p:nvSpPr>
        <p:spPr bwMode="auto">
          <a:xfrm>
            <a:off x="808038" y="4281488"/>
            <a:ext cx="14271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/>
              <a:t> </a:t>
            </a:r>
            <a:r>
              <a:rPr lang="en-US" altLang="en-US" sz="2400" b="0" i="1"/>
              <a:t>p</a:t>
            </a:r>
            <a:r>
              <a:rPr lang="en-US" altLang="en-US" sz="2400" b="0" i="1">
                <a:solidFill>
                  <a:srgbClr val="3333FF"/>
                </a:solidFill>
              </a:rPr>
              <a:t>q</a:t>
            </a:r>
            <a:r>
              <a:rPr lang="en-US" altLang="en-US" sz="2400" b="0" i="1"/>
              <a:t> = x </a:t>
            </a:r>
            <a:endParaRPr lang="en-US" altLang="en-US" sz="2400" b="0"/>
          </a:p>
        </p:txBody>
      </p:sp>
      <p:sp>
        <p:nvSpPr>
          <p:cNvPr id="155666" name="Text Box 18"/>
          <p:cNvSpPr txBox="1">
            <a:spLocks noChangeArrowheads="1"/>
          </p:cNvSpPr>
          <p:nvPr/>
        </p:nvSpPr>
        <p:spPr bwMode="auto">
          <a:xfrm>
            <a:off x="4567238" y="4362450"/>
            <a:ext cx="4000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 i="1">
                <a:solidFill>
                  <a:srgbClr val="3333FF"/>
                </a:solidFill>
                <a:latin typeface="Arial" charset="0"/>
              </a:rPr>
              <a:t>Locate q in the equation.</a:t>
            </a:r>
          </a:p>
        </p:txBody>
      </p:sp>
      <p:sp>
        <p:nvSpPr>
          <p:cNvPr id="155667" name="Text Box 19"/>
          <p:cNvSpPr txBox="1">
            <a:spLocks noChangeArrowheads="1"/>
          </p:cNvSpPr>
          <p:nvPr/>
        </p:nvSpPr>
        <p:spPr bwMode="auto">
          <a:xfrm>
            <a:off x="4567238" y="4787900"/>
            <a:ext cx="4513262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39725" indent="-339725"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 i="1">
                <a:solidFill>
                  <a:srgbClr val="3333FF"/>
                </a:solidFill>
                <a:latin typeface="Arial" charset="0"/>
              </a:rPr>
              <a:t>Since </a:t>
            </a:r>
            <a:r>
              <a:rPr lang="en-US" altLang="en-US" sz="2400" b="0" i="1">
                <a:solidFill>
                  <a:srgbClr val="3333FF"/>
                </a:solidFill>
                <a:latin typeface="Arial" charset="0"/>
                <a:cs typeface="Arial" charset="0"/>
              </a:rPr>
              <a:t>q</a:t>
            </a:r>
            <a:r>
              <a:rPr lang="en-US" altLang="en-US" sz="2400" b="0" i="1">
                <a:solidFill>
                  <a:srgbClr val="3333FF"/>
                </a:solidFill>
                <a:latin typeface="Arial" charset="0"/>
              </a:rPr>
              <a:t> is multiplied by </a:t>
            </a:r>
            <a:r>
              <a:rPr lang="en-US" altLang="en-US" sz="2400" b="0" i="1">
                <a:solidFill>
                  <a:srgbClr val="3333FF"/>
                </a:solidFill>
                <a:latin typeface="Arial" charset="0"/>
                <a:cs typeface="Arial" charset="0"/>
                <a:sym typeface="Symbol" pitchFamily="18" charset="2"/>
              </a:rPr>
              <a:t>p</a:t>
            </a:r>
            <a:r>
              <a:rPr lang="en-US" altLang="en-US" sz="2400" b="0" i="1">
                <a:solidFill>
                  <a:srgbClr val="3333FF"/>
                </a:solidFill>
                <a:latin typeface="Arial" charset="0"/>
                <a:sym typeface="Symbol" pitchFamily="18" charset="2"/>
              </a:rPr>
              <a:t>, divide both sides by </a:t>
            </a:r>
            <a:r>
              <a:rPr lang="en-US" altLang="en-US" sz="2400" b="0" i="1">
                <a:solidFill>
                  <a:srgbClr val="3333FF"/>
                </a:solidFill>
                <a:latin typeface="Arial" charset="0"/>
                <a:cs typeface="Arial" charset="0"/>
                <a:sym typeface="Symbol" pitchFamily="18" charset="2"/>
              </a:rPr>
              <a:t>p </a:t>
            </a:r>
            <a:r>
              <a:rPr lang="en-US" altLang="en-US" sz="2400" b="0" i="1">
                <a:solidFill>
                  <a:srgbClr val="3333FF"/>
                </a:solidFill>
                <a:latin typeface="Arial" charset="0"/>
                <a:sym typeface="Symbol" pitchFamily="18" charset="2"/>
              </a:rPr>
              <a:t>to undo the multiplication.</a:t>
            </a:r>
          </a:p>
        </p:txBody>
      </p:sp>
      <p:pic>
        <p:nvPicPr>
          <p:cNvPr id="155668" name="Picture 20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" y="4791075"/>
            <a:ext cx="10287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5669" name="Picture 21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2538" y="5634038"/>
            <a:ext cx="8096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55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55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55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56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5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55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55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55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56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5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155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55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57" grpId="0"/>
      <p:bldP spid="155658" grpId="0"/>
      <p:bldP spid="155659" grpId="0"/>
      <p:bldP spid="155665" grpId="0"/>
      <p:bldP spid="155666" grpId="0"/>
      <p:bldP spid="15566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5"/>
          <p:cNvSpPr txBox="1">
            <a:spLocks noChangeArrowheads="1"/>
          </p:cNvSpPr>
          <p:nvPr/>
        </p:nvSpPr>
        <p:spPr bwMode="auto">
          <a:xfrm>
            <a:off x="0" y="992188"/>
            <a:ext cx="9101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 Example 3a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0483" name="Text Box 6"/>
          <p:cNvSpPr txBox="1">
            <a:spLocks noChangeArrowheads="1"/>
          </p:cNvSpPr>
          <p:nvPr/>
        </p:nvSpPr>
        <p:spPr bwMode="auto">
          <a:xfrm>
            <a:off x="844550" y="1658938"/>
            <a:ext cx="4019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/>
              <a:t>Solve 5 – </a:t>
            </a:r>
            <a:r>
              <a:rPr lang="en-US" altLang="en-US" sz="2400" i="1"/>
              <a:t>b</a:t>
            </a:r>
            <a:r>
              <a:rPr lang="en-US" altLang="en-US" sz="2400"/>
              <a:t> = 2</a:t>
            </a:r>
            <a:r>
              <a:rPr lang="en-US" altLang="en-US" sz="2400" i="1"/>
              <a:t>t </a:t>
            </a:r>
            <a:r>
              <a:rPr lang="en-US" altLang="en-US" sz="2400"/>
              <a:t>for </a:t>
            </a:r>
            <a:r>
              <a:rPr lang="en-US" altLang="en-US" sz="2400" i="1"/>
              <a:t>t.</a:t>
            </a:r>
          </a:p>
        </p:txBody>
      </p:sp>
      <p:sp>
        <p:nvSpPr>
          <p:cNvPr id="157703" name="Rectangle 7"/>
          <p:cNvSpPr>
            <a:spLocks noChangeArrowheads="1"/>
          </p:cNvSpPr>
          <p:nvPr/>
        </p:nvSpPr>
        <p:spPr bwMode="auto">
          <a:xfrm>
            <a:off x="1179513" y="2168525"/>
            <a:ext cx="1865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0"/>
              <a:t>5 – </a:t>
            </a:r>
            <a:r>
              <a:rPr lang="en-US" altLang="en-US" sz="2400" b="0" i="1"/>
              <a:t>b</a:t>
            </a:r>
            <a:r>
              <a:rPr lang="en-US" altLang="en-US" sz="2400" b="0"/>
              <a:t> = 2</a:t>
            </a:r>
            <a:r>
              <a:rPr lang="en-US" altLang="en-US" sz="2400" b="0" i="1">
                <a:solidFill>
                  <a:srgbClr val="3333FF"/>
                </a:solidFill>
              </a:rPr>
              <a:t>t</a:t>
            </a:r>
            <a:r>
              <a:rPr lang="en-US" altLang="en-US" sz="2400" b="0" i="1"/>
              <a:t> </a:t>
            </a:r>
          </a:p>
        </p:txBody>
      </p:sp>
      <p:sp>
        <p:nvSpPr>
          <p:cNvPr id="157704" name="Text Box 8"/>
          <p:cNvSpPr txBox="1">
            <a:spLocks noChangeArrowheads="1"/>
          </p:cNvSpPr>
          <p:nvPr/>
        </p:nvSpPr>
        <p:spPr bwMode="auto">
          <a:xfrm>
            <a:off x="4567238" y="2219325"/>
            <a:ext cx="4000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 i="1">
                <a:solidFill>
                  <a:srgbClr val="3333FF"/>
                </a:solidFill>
                <a:latin typeface="Arial" charset="0"/>
              </a:rPr>
              <a:t>Locate t in the equation.</a:t>
            </a:r>
          </a:p>
        </p:txBody>
      </p:sp>
      <p:sp>
        <p:nvSpPr>
          <p:cNvPr id="157705" name="Text Box 9"/>
          <p:cNvSpPr txBox="1">
            <a:spLocks noChangeArrowheads="1"/>
          </p:cNvSpPr>
          <p:nvPr/>
        </p:nvSpPr>
        <p:spPr bwMode="auto">
          <a:xfrm>
            <a:off x="4567238" y="3116263"/>
            <a:ext cx="4513262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39725" indent="-339725"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 i="1">
                <a:solidFill>
                  <a:srgbClr val="3333FF"/>
                </a:solidFill>
                <a:latin typeface="Arial" charset="0"/>
              </a:rPr>
              <a:t>Since </a:t>
            </a:r>
            <a:r>
              <a:rPr lang="en-US" altLang="en-US" sz="2400" b="0" i="1">
                <a:solidFill>
                  <a:srgbClr val="3333FF"/>
                </a:solidFill>
                <a:latin typeface="Arial" charset="0"/>
                <a:cs typeface="Arial" charset="0"/>
              </a:rPr>
              <a:t>t</a:t>
            </a:r>
            <a:r>
              <a:rPr lang="en-US" altLang="en-US" sz="2400" b="0" i="1">
                <a:solidFill>
                  <a:srgbClr val="3333FF"/>
                </a:solidFill>
                <a:latin typeface="Arial" charset="0"/>
              </a:rPr>
              <a:t> is multiplied by </a:t>
            </a:r>
            <a:r>
              <a:rPr lang="en-US" altLang="en-US" sz="2400" b="0" i="1">
                <a:solidFill>
                  <a:srgbClr val="3333FF"/>
                </a:solidFill>
                <a:latin typeface="Arial" charset="0"/>
                <a:cs typeface="Arial" charset="0"/>
                <a:sym typeface="Symbol" pitchFamily="18" charset="2"/>
              </a:rPr>
              <a:t>2</a:t>
            </a:r>
            <a:r>
              <a:rPr lang="en-US" altLang="en-US" sz="2400" b="0" i="1">
                <a:solidFill>
                  <a:srgbClr val="3333FF"/>
                </a:solidFill>
                <a:latin typeface="Arial" charset="0"/>
                <a:sym typeface="Symbol" pitchFamily="18" charset="2"/>
              </a:rPr>
              <a:t>, divide both sides by </a:t>
            </a:r>
            <a:r>
              <a:rPr lang="en-US" altLang="en-US" sz="2400" b="0" i="1">
                <a:solidFill>
                  <a:srgbClr val="3333FF"/>
                </a:solidFill>
                <a:latin typeface="Arial" charset="0"/>
                <a:cs typeface="Arial" charset="0"/>
                <a:sym typeface="Symbol" pitchFamily="18" charset="2"/>
              </a:rPr>
              <a:t>2 </a:t>
            </a:r>
            <a:r>
              <a:rPr lang="en-US" altLang="en-US" sz="2400" b="0" i="1">
                <a:solidFill>
                  <a:srgbClr val="3333FF"/>
                </a:solidFill>
                <a:latin typeface="Arial" charset="0"/>
                <a:sym typeface="Symbol" pitchFamily="18" charset="2"/>
              </a:rPr>
              <a:t>to undo the multiplication.</a:t>
            </a:r>
          </a:p>
        </p:txBody>
      </p:sp>
      <p:pic>
        <p:nvPicPr>
          <p:cNvPr id="157707" name="Picture 11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0650" y="3009900"/>
            <a:ext cx="141922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7711" name="Picture 15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0" y="4124325"/>
            <a:ext cx="122872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57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57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77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77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157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77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77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7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7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157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57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703" grpId="0"/>
      <p:bldP spid="157704" grpId="0"/>
      <p:bldP spid="15770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4"/>
          <p:cNvSpPr txBox="1">
            <a:spLocks noChangeArrowheads="1"/>
          </p:cNvSpPr>
          <p:nvPr/>
        </p:nvSpPr>
        <p:spPr bwMode="auto">
          <a:xfrm>
            <a:off x="0" y="981075"/>
            <a:ext cx="9101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 Example 3b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21507" name="Group 17"/>
          <p:cNvGrpSpPr>
            <a:grpSpLocks/>
          </p:cNvGrpSpPr>
          <p:nvPr/>
        </p:nvGrpSpPr>
        <p:grpSpPr bwMode="auto">
          <a:xfrm>
            <a:off x="1206500" y="1538288"/>
            <a:ext cx="3095625" cy="695325"/>
            <a:chOff x="760" y="1167"/>
            <a:chExt cx="1950" cy="438"/>
          </a:xfrm>
        </p:grpSpPr>
        <p:pic>
          <p:nvPicPr>
            <p:cNvPr id="21516" name="Picture 7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61" y="1167"/>
              <a:ext cx="624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517" name="Text Box 8"/>
            <p:cNvSpPr txBox="1">
              <a:spLocks noChangeArrowheads="1"/>
            </p:cNvSpPr>
            <p:nvPr/>
          </p:nvSpPr>
          <p:spPr bwMode="auto">
            <a:xfrm>
              <a:off x="760" y="1220"/>
              <a:ext cx="195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/>
              <a:r>
                <a:rPr lang="en-US" altLang="en-US" sz="2400"/>
                <a:t>Solve           for </a:t>
              </a:r>
              <a:r>
                <a:rPr lang="en-US" altLang="en-US" sz="2400" i="1"/>
                <a:t>V</a:t>
              </a:r>
              <a:endParaRPr lang="en-US" altLang="en-US" sz="2400"/>
            </a:p>
          </p:txBody>
        </p:sp>
      </p:grpSp>
      <p:pic>
        <p:nvPicPr>
          <p:cNvPr id="158729" name="Picture 9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8300" y="2281238"/>
            <a:ext cx="92392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8730" name="Text Box 10"/>
          <p:cNvSpPr txBox="1">
            <a:spLocks noChangeArrowheads="1"/>
          </p:cNvSpPr>
          <p:nvPr/>
        </p:nvSpPr>
        <p:spPr bwMode="auto">
          <a:xfrm>
            <a:off x="4222750" y="2447925"/>
            <a:ext cx="4000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 i="1">
                <a:solidFill>
                  <a:srgbClr val="3333FF"/>
                </a:solidFill>
                <a:latin typeface="Arial" charset="0"/>
              </a:rPr>
              <a:t>Locate V in the equation.</a:t>
            </a:r>
          </a:p>
        </p:txBody>
      </p:sp>
      <p:sp>
        <p:nvSpPr>
          <p:cNvPr id="158731" name="Text Box 11"/>
          <p:cNvSpPr txBox="1">
            <a:spLocks noChangeArrowheads="1"/>
          </p:cNvSpPr>
          <p:nvPr/>
        </p:nvSpPr>
        <p:spPr bwMode="auto">
          <a:xfrm>
            <a:off x="4222750" y="2994025"/>
            <a:ext cx="4852988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39725" indent="-339725"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 i="1">
                <a:solidFill>
                  <a:srgbClr val="3333FF"/>
                </a:solidFill>
                <a:latin typeface="Arial" charset="0"/>
              </a:rPr>
              <a:t>Since m is divided by </a:t>
            </a:r>
            <a:r>
              <a:rPr lang="en-US" altLang="en-US" sz="2400" b="0" i="1">
                <a:solidFill>
                  <a:srgbClr val="3333FF"/>
                </a:solidFill>
                <a:latin typeface="Arial" charset="0"/>
                <a:sym typeface="Symbol" pitchFamily="18" charset="2"/>
              </a:rPr>
              <a:t>V, multiply both sides by V to undo the division.</a:t>
            </a:r>
          </a:p>
        </p:txBody>
      </p:sp>
      <p:pic>
        <p:nvPicPr>
          <p:cNvPr id="158732" name="Picture 12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625" y="3052763"/>
            <a:ext cx="161925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8733" name="Text Box 13"/>
          <p:cNvSpPr txBox="1">
            <a:spLocks noChangeArrowheads="1"/>
          </p:cNvSpPr>
          <p:nvPr/>
        </p:nvSpPr>
        <p:spPr bwMode="auto">
          <a:xfrm>
            <a:off x="1277938" y="3933825"/>
            <a:ext cx="13890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 i="1"/>
              <a:t>VD = m</a:t>
            </a:r>
          </a:p>
        </p:txBody>
      </p:sp>
      <p:sp>
        <p:nvSpPr>
          <p:cNvPr id="158734" name="Text Box 14"/>
          <p:cNvSpPr txBox="1">
            <a:spLocks noChangeArrowheads="1"/>
          </p:cNvSpPr>
          <p:nvPr/>
        </p:nvSpPr>
        <p:spPr bwMode="auto">
          <a:xfrm>
            <a:off x="4222750" y="4473575"/>
            <a:ext cx="4852988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39725" indent="-339725"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 i="1">
                <a:solidFill>
                  <a:srgbClr val="3333FF"/>
                </a:solidFill>
                <a:latin typeface="Arial" charset="0"/>
              </a:rPr>
              <a:t>Since V is multiplied by </a:t>
            </a:r>
            <a:r>
              <a:rPr lang="en-US" altLang="en-US" sz="2400" b="0" i="1">
                <a:solidFill>
                  <a:srgbClr val="3333FF"/>
                </a:solidFill>
                <a:latin typeface="Arial" charset="0"/>
                <a:sym typeface="Symbol" pitchFamily="18" charset="2"/>
              </a:rPr>
              <a:t>D, divide both sides by D to undo the multiplication.</a:t>
            </a:r>
          </a:p>
        </p:txBody>
      </p:sp>
      <p:pic>
        <p:nvPicPr>
          <p:cNvPr id="158735" name="Picture 15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9700" y="4595813"/>
            <a:ext cx="112395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8736" name="Picture 16" descr="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8775" y="5453063"/>
            <a:ext cx="9144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58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58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87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8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158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8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8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8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8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158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58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87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87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87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87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158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58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30" grpId="0"/>
      <p:bldP spid="158731" grpId="0"/>
      <p:bldP spid="158733" grpId="0"/>
      <p:bldP spid="15873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4"/>
          <p:cNvSpPr txBox="1">
            <a:spLocks noChangeArrowheads="1"/>
          </p:cNvSpPr>
          <p:nvPr/>
        </p:nvSpPr>
        <p:spPr bwMode="auto">
          <a:xfrm>
            <a:off x="0" y="992188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Lesson Quiz: Part 1</a:t>
            </a:r>
          </a:p>
        </p:txBody>
      </p:sp>
      <p:sp>
        <p:nvSpPr>
          <p:cNvPr id="22531" name="Text Box 5"/>
          <p:cNvSpPr txBox="1">
            <a:spLocks noChangeArrowheads="1"/>
          </p:cNvSpPr>
          <p:nvPr/>
        </p:nvSpPr>
        <p:spPr bwMode="auto">
          <a:xfrm>
            <a:off x="457200" y="1343025"/>
            <a:ext cx="7924800" cy="405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lnSpc>
                <a:spcPct val="150000"/>
              </a:lnSpc>
            </a:pPr>
            <a:r>
              <a:rPr lang="en-US" altLang="en-US" sz="2400"/>
              <a:t>Solve for the indicated variable.</a:t>
            </a:r>
            <a:endParaRPr lang="en-US" altLang="en-US" sz="2000" b="0"/>
          </a:p>
          <a:p>
            <a:pPr algn="l">
              <a:lnSpc>
                <a:spcPct val="150000"/>
              </a:lnSpc>
            </a:pPr>
            <a:r>
              <a:rPr lang="en-US" altLang="en-US" sz="2400"/>
              <a:t>1.</a:t>
            </a:r>
            <a:r>
              <a:rPr lang="en-US" altLang="en-US" sz="2400" b="0"/>
              <a:t>  		</a:t>
            </a:r>
          </a:p>
          <a:p>
            <a:pPr algn="l">
              <a:lnSpc>
                <a:spcPct val="150000"/>
              </a:lnSpc>
            </a:pPr>
            <a:r>
              <a:rPr lang="en-US" altLang="en-US" sz="2400"/>
              <a:t>2.</a:t>
            </a:r>
            <a:r>
              <a:rPr lang="en-US" altLang="en-US" sz="2400" b="0"/>
              <a:t> </a:t>
            </a:r>
          </a:p>
          <a:p>
            <a:pPr algn="l">
              <a:lnSpc>
                <a:spcPct val="150000"/>
              </a:lnSpc>
            </a:pPr>
            <a:r>
              <a:rPr lang="en-US" altLang="en-US" sz="2400"/>
              <a:t>3.</a:t>
            </a:r>
            <a:r>
              <a:rPr lang="en-US" altLang="en-US" sz="2400" b="0"/>
              <a:t>  2</a:t>
            </a:r>
            <a:r>
              <a:rPr lang="en-US" altLang="en-US" sz="2400" b="0" i="1"/>
              <a:t>x</a:t>
            </a:r>
            <a:r>
              <a:rPr lang="en-US" altLang="en-US" sz="2400" b="0"/>
              <a:t> + 7</a:t>
            </a:r>
            <a:r>
              <a:rPr lang="en-US" altLang="en-US" sz="2400" b="0" i="1"/>
              <a:t>y = </a:t>
            </a:r>
            <a:r>
              <a:rPr lang="en-US" altLang="en-US" sz="2400" b="0"/>
              <a:t>14 for </a:t>
            </a:r>
            <a:r>
              <a:rPr lang="en-US" altLang="en-US" sz="2400" b="0" i="1"/>
              <a:t>y </a:t>
            </a:r>
            <a:endParaRPr lang="en-US" altLang="en-US" sz="2400"/>
          </a:p>
          <a:p>
            <a:pPr algn="l">
              <a:lnSpc>
                <a:spcPct val="150000"/>
              </a:lnSpc>
            </a:pPr>
            <a:r>
              <a:rPr lang="en-US" altLang="en-US" sz="2400"/>
              <a:t>4.</a:t>
            </a:r>
            <a:r>
              <a:rPr lang="en-US" altLang="en-US" sz="2400" b="0"/>
              <a:t> </a:t>
            </a:r>
            <a:endParaRPr lang="en-US" altLang="en-US" sz="2400" b="0">
              <a:latin typeface="Arial" charset="0"/>
            </a:endParaRPr>
          </a:p>
          <a:p>
            <a:pPr algn="l">
              <a:lnSpc>
                <a:spcPct val="150000"/>
              </a:lnSpc>
            </a:pPr>
            <a:r>
              <a:rPr lang="en-US" altLang="en-US" sz="800" b="0">
                <a:latin typeface="Arial" charset="0"/>
              </a:rPr>
              <a:t> </a:t>
            </a:r>
          </a:p>
          <a:p>
            <a:pPr algn="l">
              <a:lnSpc>
                <a:spcPct val="150000"/>
              </a:lnSpc>
            </a:pPr>
            <a:endParaRPr lang="en-US" altLang="en-US" sz="800" b="0">
              <a:latin typeface="Arial" charset="0"/>
            </a:endParaRPr>
          </a:p>
        </p:txBody>
      </p:sp>
      <p:sp>
        <p:nvSpPr>
          <p:cNvPr id="22532" name="Text Box 13"/>
          <p:cNvSpPr txBox="1">
            <a:spLocks noChangeArrowheads="1"/>
          </p:cNvSpPr>
          <p:nvPr/>
        </p:nvSpPr>
        <p:spPr bwMode="auto">
          <a:xfrm>
            <a:off x="1014413" y="2924175"/>
            <a:ext cx="2520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 i="1"/>
              <a:t>P = R – C </a:t>
            </a:r>
            <a:r>
              <a:rPr lang="en-US" altLang="en-US" sz="2400" b="0"/>
              <a:t>for </a:t>
            </a:r>
            <a:r>
              <a:rPr lang="en-US" altLang="en-US" sz="2400" b="0" i="1"/>
              <a:t>C</a:t>
            </a:r>
          </a:p>
        </p:txBody>
      </p:sp>
      <p:sp>
        <p:nvSpPr>
          <p:cNvPr id="159758" name="Text Box 14"/>
          <p:cNvSpPr txBox="1">
            <a:spLocks noChangeArrowheads="1"/>
          </p:cNvSpPr>
          <p:nvPr/>
        </p:nvSpPr>
        <p:spPr bwMode="auto">
          <a:xfrm>
            <a:off x="3827463" y="2928938"/>
            <a:ext cx="18811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 i="1">
                <a:solidFill>
                  <a:srgbClr val="FF3300"/>
                </a:solidFill>
              </a:rPr>
              <a:t>C = R – P</a:t>
            </a:r>
          </a:p>
        </p:txBody>
      </p:sp>
      <p:pic>
        <p:nvPicPr>
          <p:cNvPr id="22534" name="Picture 17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375" y="4324350"/>
            <a:ext cx="14097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5" name="Text Box 18"/>
          <p:cNvSpPr txBox="1">
            <a:spLocks noChangeArrowheads="1"/>
          </p:cNvSpPr>
          <p:nvPr/>
        </p:nvSpPr>
        <p:spPr bwMode="auto">
          <a:xfrm>
            <a:off x="2597150" y="4432300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/>
              <a:t>for </a:t>
            </a:r>
            <a:r>
              <a:rPr lang="en-US" altLang="en-US" sz="2400" b="0" i="1"/>
              <a:t>m</a:t>
            </a:r>
            <a:endParaRPr lang="en-US" altLang="en-US" sz="2400" b="0"/>
          </a:p>
        </p:txBody>
      </p:sp>
      <p:sp>
        <p:nvSpPr>
          <p:cNvPr id="159763" name="Text Box 19"/>
          <p:cNvSpPr txBox="1">
            <a:spLocks noChangeArrowheads="1"/>
          </p:cNvSpPr>
          <p:nvPr/>
        </p:nvSpPr>
        <p:spPr bwMode="auto">
          <a:xfrm>
            <a:off x="4011613" y="4460875"/>
            <a:ext cx="2498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 i="1">
                <a:solidFill>
                  <a:srgbClr val="FF3300"/>
                </a:solidFill>
              </a:rPr>
              <a:t>m = x</a:t>
            </a:r>
            <a:r>
              <a:rPr lang="en-US" altLang="en-US" sz="2400" b="0">
                <a:solidFill>
                  <a:srgbClr val="FF3300"/>
                </a:solidFill>
              </a:rPr>
              <a:t>(</a:t>
            </a:r>
            <a:r>
              <a:rPr lang="en-US" altLang="en-US" sz="2400" b="0" i="1">
                <a:solidFill>
                  <a:srgbClr val="FF3300"/>
                </a:solidFill>
              </a:rPr>
              <a:t>k – </a:t>
            </a:r>
            <a:r>
              <a:rPr lang="en-US" altLang="en-US" sz="2400" b="0">
                <a:solidFill>
                  <a:srgbClr val="FF3300"/>
                </a:solidFill>
              </a:rPr>
              <a:t>6</a:t>
            </a:r>
            <a:r>
              <a:rPr lang="en-US" altLang="en-US" sz="2400" b="0" i="1">
                <a:solidFill>
                  <a:srgbClr val="FF3300"/>
                </a:solidFill>
              </a:rPr>
              <a:t> </a:t>
            </a:r>
            <a:r>
              <a:rPr lang="en-US" altLang="en-US" sz="2400" b="0">
                <a:solidFill>
                  <a:srgbClr val="FF3300"/>
                </a:solidFill>
              </a:rPr>
              <a:t>)</a:t>
            </a:r>
          </a:p>
        </p:txBody>
      </p:sp>
      <p:pic>
        <p:nvPicPr>
          <p:cNvPr id="159765" name="Picture 21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9013" y="2166938"/>
            <a:ext cx="97155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9766" name="Picture 22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4813" y="3581400"/>
            <a:ext cx="165735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9" name="Text Box 24"/>
          <p:cNvSpPr txBox="1">
            <a:spLocks noChangeArrowheads="1"/>
          </p:cNvSpPr>
          <p:nvPr/>
        </p:nvSpPr>
        <p:spPr bwMode="auto">
          <a:xfrm>
            <a:off x="374650" y="5227638"/>
            <a:ext cx="6715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/>
              <a:t>5.</a:t>
            </a:r>
          </a:p>
        </p:txBody>
      </p:sp>
      <p:pic>
        <p:nvPicPr>
          <p:cNvPr id="22540" name="Picture 25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325" y="5153025"/>
            <a:ext cx="139065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41" name="Text Box 26"/>
          <p:cNvSpPr txBox="1">
            <a:spLocks noChangeArrowheads="1"/>
          </p:cNvSpPr>
          <p:nvPr/>
        </p:nvSpPr>
        <p:spPr bwMode="auto">
          <a:xfrm>
            <a:off x="2581275" y="5238750"/>
            <a:ext cx="928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/>
              <a:t>for </a:t>
            </a:r>
            <a:r>
              <a:rPr lang="en-US" altLang="en-US" sz="2400" b="0" i="1"/>
              <a:t>C</a:t>
            </a:r>
            <a:endParaRPr lang="en-US" altLang="en-US" sz="2400" b="0"/>
          </a:p>
        </p:txBody>
      </p:sp>
      <p:sp>
        <p:nvSpPr>
          <p:cNvPr id="159771" name="Text Box 27"/>
          <p:cNvSpPr txBox="1">
            <a:spLocks noChangeArrowheads="1"/>
          </p:cNvSpPr>
          <p:nvPr/>
        </p:nvSpPr>
        <p:spPr bwMode="auto">
          <a:xfrm>
            <a:off x="3821113" y="5253038"/>
            <a:ext cx="1868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 i="1">
                <a:solidFill>
                  <a:srgbClr val="FF3300"/>
                </a:solidFill>
              </a:rPr>
              <a:t>C = Rt + S</a:t>
            </a:r>
          </a:p>
        </p:txBody>
      </p:sp>
      <p:pic>
        <p:nvPicPr>
          <p:cNvPr id="22543" name="Picture 30" descr="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138" y="2166938"/>
            <a:ext cx="12573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44" name="Text Box 31"/>
          <p:cNvSpPr txBox="1">
            <a:spLocks noChangeArrowheads="1"/>
          </p:cNvSpPr>
          <p:nvPr/>
        </p:nvSpPr>
        <p:spPr bwMode="auto">
          <a:xfrm>
            <a:off x="2374900" y="2260600"/>
            <a:ext cx="909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/>
              <a:t>for </a:t>
            </a:r>
            <a:r>
              <a:rPr lang="en-US" altLang="en-US" sz="2400" b="0" i="1"/>
              <a:t>h</a:t>
            </a:r>
            <a:endParaRPr lang="en-US" altLang="en-US" sz="2400" b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9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59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59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59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59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58" grpId="0"/>
      <p:bldP spid="159763" grpId="0"/>
      <p:bldP spid="15977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4"/>
          <p:cNvSpPr txBox="1">
            <a:spLocks noChangeArrowheads="1"/>
          </p:cNvSpPr>
          <p:nvPr/>
        </p:nvSpPr>
        <p:spPr bwMode="auto">
          <a:xfrm>
            <a:off x="0" y="992188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Lesson Quiz: Part 2</a:t>
            </a:r>
          </a:p>
        </p:txBody>
      </p:sp>
      <p:sp>
        <p:nvSpPr>
          <p:cNvPr id="23555" name="Text Box 6"/>
          <p:cNvSpPr txBox="1">
            <a:spLocks noChangeArrowheads="1"/>
          </p:cNvSpPr>
          <p:nvPr/>
        </p:nvSpPr>
        <p:spPr bwMode="auto">
          <a:xfrm>
            <a:off x="438150" y="1570038"/>
            <a:ext cx="835025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/>
              <a:t>Euler’s formula, </a:t>
            </a:r>
            <a:r>
              <a:rPr lang="en-US" altLang="en-US" sz="2400" i="1"/>
              <a:t>V – E + F = </a:t>
            </a:r>
            <a:r>
              <a:rPr lang="en-US" altLang="en-US" sz="2400"/>
              <a:t>2, relates the number of vertices </a:t>
            </a:r>
            <a:r>
              <a:rPr lang="en-US" altLang="en-US" sz="2400" i="1"/>
              <a:t>V, </a:t>
            </a:r>
            <a:r>
              <a:rPr lang="en-US" altLang="en-US" sz="2400"/>
              <a:t>the number of edges </a:t>
            </a:r>
            <a:r>
              <a:rPr lang="en-US" altLang="en-US" sz="2400" i="1"/>
              <a:t>E,</a:t>
            </a:r>
            <a:r>
              <a:rPr lang="en-US" altLang="en-US" sz="2400"/>
              <a:t> and the number of faces </a:t>
            </a:r>
            <a:r>
              <a:rPr lang="en-US" altLang="en-US" sz="2400" i="1"/>
              <a:t>F</a:t>
            </a:r>
            <a:r>
              <a:rPr lang="en-US" altLang="en-US" sz="2400"/>
              <a:t> of a polyhedron.</a:t>
            </a:r>
          </a:p>
        </p:txBody>
      </p:sp>
      <p:sp>
        <p:nvSpPr>
          <p:cNvPr id="23556" name="Text Box 7"/>
          <p:cNvSpPr txBox="1">
            <a:spLocks noChangeArrowheads="1"/>
          </p:cNvSpPr>
          <p:nvPr/>
        </p:nvSpPr>
        <p:spPr bwMode="auto">
          <a:xfrm>
            <a:off x="569913" y="3095625"/>
            <a:ext cx="57737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/>
              <a:t>6. </a:t>
            </a:r>
            <a:r>
              <a:rPr lang="en-US" altLang="en-US" sz="2400" b="0"/>
              <a:t>Solve Euler’s formula for </a:t>
            </a:r>
            <a:r>
              <a:rPr lang="en-US" altLang="en-US" sz="2400" b="0" i="1"/>
              <a:t>F.</a:t>
            </a:r>
            <a:endParaRPr lang="en-US" altLang="en-US" sz="2400"/>
          </a:p>
        </p:txBody>
      </p:sp>
      <p:sp>
        <p:nvSpPr>
          <p:cNvPr id="23557" name="Text Box 8"/>
          <p:cNvSpPr txBox="1">
            <a:spLocks noChangeArrowheads="1"/>
          </p:cNvSpPr>
          <p:nvPr/>
        </p:nvSpPr>
        <p:spPr bwMode="auto">
          <a:xfrm>
            <a:off x="571500" y="3949700"/>
            <a:ext cx="81597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/>
              <a:t>7. </a:t>
            </a:r>
            <a:r>
              <a:rPr lang="en-US" altLang="en-US" sz="2400" b="0"/>
              <a:t>How many faces does a polyhedron with 8 vertices and 12 edges have?</a:t>
            </a:r>
            <a:endParaRPr lang="en-US" altLang="en-US" sz="2400"/>
          </a:p>
        </p:txBody>
      </p:sp>
      <p:sp>
        <p:nvSpPr>
          <p:cNvPr id="160777" name="Text Box 9"/>
          <p:cNvSpPr txBox="1">
            <a:spLocks noChangeArrowheads="1"/>
          </p:cNvSpPr>
          <p:nvPr/>
        </p:nvSpPr>
        <p:spPr bwMode="auto">
          <a:xfrm>
            <a:off x="5399088" y="3116263"/>
            <a:ext cx="2292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 i="1">
                <a:solidFill>
                  <a:srgbClr val="FF3300"/>
                </a:solidFill>
              </a:rPr>
              <a:t>F = </a:t>
            </a:r>
            <a:r>
              <a:rPr lang="en-US" altLang="en-US" sz="2400" b="0">
                <a:solidFill>
                  <a:srgbClr val="FF3300"/>
                </a:solidFill>
              </a:rPr>
              <a:t>2 – </a:t>
            </a:r>
            <a:r>
              <a:rPr lang="en-US" altLang="en-US" sz="2400" b="0" i="1">
                <a:solidFill>
                  <a:srgbClr val="FF3300"/>
                </a:solidFill>
              </a:rPr>
              <a:t>V</a:t>
            </a:r>
            <a:r>
              <a:rPr lang="en-US" altLang="en-US" sz="2400" b="0">
                <a:solidFill>
                  <a:srgbClr val="FF3300"/>
                </a:solidFill>
              </a:rPr>
              <a:t> + </a:t>
            </a:r>
            <a:r>
              <a:rPr lang="en-US" altLang="en-US" sz="2400" b="0" i="1">
                <a:solidFill>
                  <a:srgbClr val="FF3300"/>
                </a:solidFill>
              </a:rPr>
              <a:t>E</a:t>
            </a:r>
          </a:p>
        </p:txBody>
      </p:sp>
      <p:sp>
        <p:nvSpPr>
          <p:cNvPr id="160778" name="Text Box 10"/>
          <p:cNvSpPr txBox="1">
            <a:spLocks noChangeArrowheads="1"/>
          </p:cNvSpPr>
          <p:nvPr/>
        </p:nvSpPr>
        <p:spPr bwMode="auto">
          <a:xfrm>
            <a:off x="5734050" y="4324350"/>
            <a:ext cx="377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0">
                <a:solidFill>
                  <a:srgbClr val="FF3300"/>
                </a:solidFill>
              </a:rPr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0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0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7" grpId="0"/>
      <p:bldP spid="16077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6"/>
          <p:cNvSpPr>
            <a:spLocks noChangeArrowheads="1"/>
          </p:cNvSpPr>
          <p:nvPr/>
        </p:nvSpPr>
        <p:spPr bwMode="auto">
          <a:xfrm>
            <a:off x="381000" y="1304764"/>
            <a:ext cx="8255000" cy="17018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2800" dirty="0" smtClean="0"/>
              <a:t>Review Notes</a:t>
            </a:r>
            <a:r>
              <a:rPr lang="en-US" sz="2800" dirty="0"/>
              <a:t>:  </a:t>
            </a:r>
            <a:r>
              <a:rPr lang="en-US" sz="2800" i="1" dirty="0"/>
              <a:t>Solving for a Variable </a:t>
            </a:r>
            <a:r>
              <a:rPr lang="en-US" sz="2800" dirty="0"/>
              <a:t>on pg.  </a:t>
            </a:r>
            <a:r>
              <a:rPr lang="en-US" sz="2800" dirty="0" smtClean="0"/>
              <a:t>38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2800" dirty="0" smtClean="0"/>
              <a:t>Complete </a:t>
            </a:r>
            <a:r>
              <a:rPr lang="en-US" sz="2800" dirty="0"/>
              <a:t>#1-11 in notes</a:t>
            </a:r>
          </a:p>
        </p:txBody>
      </p:sp>
    </p:spTree>
    <p:extLst>
      <p:ext uri="{BB962C8B-B14F-4D97-AF65-F5344CB8AC3E}">
        <p14:creationId xmlns:p14="http://schemas.microsoft.com/office/powerpoint/2010/main" val="2138819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6"/>
          <p:cNvSpPr>
            <a:spLocks noChangeArrowheads="1"/>
          </p:cNvSpPr>
          <p:nvPr/>
        </p:nvSpPr>
        <p:spPr bwMode="auto">
          <a:xfrm>
            <a:off x="381000" y="1304764"/>
            <a:ext cx="8255000" cy="17018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2800" dirty="0"/>
              <a:t>Textbook pg. 79 #6, 8, 10, 18, 20, 30 on pg. 39 in notebook</a:t>
            </a:r>
          </a:p>
        </p:txBody>
      </p:sp>
    </p:spTree>
    <p:extLst>
      <p:ext uri="{BB962C8B-B14F-4D97-AF65-F5344CB8AC3E}">
        <p14:creationId xmlns:p14="http://schemas.microsoft.com/office/powerpoint/2010/main" val="1486921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6"/>
          <p:cNvSpPr>
            <a:spLocks noChangeArrowheads="1"/>
          </p:cNvSpPr>
          <p:nvPr/>
        </p:nvSpPr>
        <p:spPr bwMode="auto">
          <a:xfrm>
            <a:off x="381000" y="1304764"/>
            <a:ext cx="8255000" cy="17018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2800" dirty="0" smtClean="0"/>
              <a:t>Then complete inbox task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2800" dirty="0" smtClean="0"/>
              <a:t>Must be completed and turned in at end of period</a:t>
            </a:r>
          </a:p>
          <a:p>
            <a:pPr lvl="0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75368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26"/>
          <p:cNvSpPr>
            <a:spLocks noChangeArrowheads="1"/>
          </p:cNvSpPr>
          <p:nvPr/>
        </p:nvSpPr>
        <p:spPr bwMode="auto">
          <a:xfrm>
            <a:off x="381000" y="2006600"/>
            <a:ext cx="8255000" cy="17018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spcBef>
                <a:spcPct val="20000"/>
              </a:spcBef>
            </a:pPr>
            <a:r>
              <a:rPr lang="en-US" altLang="en-US" sz="2800" b="0" dirty="0"/>
              <a:t>Solve a formula for a given variable.</a:t>
            </a:r>
          </a:p>
          <a:p>
            <a:pPr algn="l">
              <a:spcBef>
                <a:spcPct val="20000"/>
              </a:spcBef>
            </a:pPr>
            <a:endParaRPr lang="en-US" altLang="en-US" sz="800" b="0" dirty="0"/>
          </a:p>
          <a:p>
            <a:pPr algn="l">
              <a:spcBef>
                <a:spcPct val="20000"/>
              </a:spcBef>
            </a:pPr>
            <a:r>
              <a:rPr lang="en-US" altLang="en-US" sz="2800" b="0" dirty="0"/>
              <a:t>Solve an equation in two or more variables for one of the variables.</a:t>
            </a:r>
            <a:endParaRPr lang="en-US" altLang="en-US" b="0" dirty="0">
              <a:latin typeface="Times New Roman" pitchFamily="18" charset="0"/>
            </a:endParaRPr>
          </a:p>
        </p:txBody>
      </p:sp>
      <p:sp>
        <p:nvSpPr>
          <p:cNvPr id="4099" name="Rectangle 1055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3600" b="0" i="1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altLang="en-US" sz="3600" b="0" i="1">
              <a:solidFill>
                <a:srgbClr val="FF66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1" name="Rectangle 3"/>
          <p:cNvSpPr>
            <a:spLocks noChangeArrowheads="1"/>
          </p:cNvSpPr>
          <p:nvPr/>
        </p:nvSpPr>
        <p:spPr bwMode="auto">
          <a:xfrm>
            <a:off x="914400" y="2019300"/>
            <a:ext cx="6934200" cy="14097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spcBef>
                <a:spcPct val="20000"/>
              </a:spcBef>
            </a:pPr>
            <a:r>
              <a:rPr lang="en-US" altLang="en-US" b="0"/>
              <a:t>formula</a:t>
            </a:r>
          </a:p>
          <a:p>
            <a:pPr algn="l">
              <a:spcBef>
                <a:spcPct val="20000"/>
              </a:spcBef>
            </a:pPr>
            <a:r>
              <a:rPr lang="en-US" altLang="en-US" b="0"/>
              <a:t>literal equation</a:t>
            </a:r>
            <a:endParaRPr lang="en-US" altLang="en-US" b="0">
              <a:latin typeface="Times New Roman" pitchFamily="18" charset="0"/>
            </a:endParaRP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0" y="12954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3600" b="0" i="1">
                <a:solidFill>
                  <a:srgbClr val="FF0000"/>
                </a:solidFill>
                <a:latin typeface="Arial Black" pitchFamily="34" charset="0"/>
              </a:rPr>
              <a:t>Vocabulary</a:t>
            </a:r>
            <a:endParaRPr lang="en-US" altLang="en-US" sz="3600" b="0" i="1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1" grpId="0" build="p" autoUpdateAnimBg="0" advAuto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8" name="Text Box 66"/>
          <p:cNvSpPr txBox="1">
            <a:spLocks noChangeArrowheads="1"/>
          </p:cNvSpPr>
          <p:nvPr/>
        </p:nvSpPr>
        <p:spPr bwMode="auto">
          <a:xfrm>
            <a:off x="533400" y="1447800"/>
            <a:ext cx="8153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/>
              <a:t>A </a:t>
            </a:r>
            <a:r>
              <a:rPr lang="en-US" altLang="en-US" sz="2400"/>
              <a:t>formula</a:t>
            </a:r>
            <a:r>
              <a:rPr lang="en-US" altLang="en-US" sz="2400" b="0"/>
              <a:t> is an equation that states a rule for a relationship among quantities. </a:t>
            </a:r>
          </a:p>
        </p:txBody>
      </p:sp>
      <p:sp>
        <p:nvSpPr>
          <p:cNvPr id="8284" name="Text Box 92"/>
          <p:cNvSpPr txBox="1">
            <a:spLocks noChangeArrowheads="1"/>
          </p:cNvSpPr>
          <p:nvPr/>
        </p:nvSpPr>
        <p:spPr bwMode="auto">
          <a:xfrm>
            <a:off x="534988" y="2541588"/>
            <a:ext cx="81534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/>
              <a:t>In the formula </a:t>
            </a:r>
            <a:r>
              <a:rPr lang="en-US" altLang="en-US" sz="2400" b="0" i="1"/>
              <a:t>d</a:t>
            </a:r>
            <a:r>
              <a:rPr lang="en-US" altLang="en-US" sz="2400" b="0"/>
              <a:t> = </a:t>
            </a:r>
            <a:r>
              <a:rPr lang="en-US" altLang="en-US" sz="2400" b="0" i="1"/>
              <a:t>rt</a:t>
            </a:r>
            <a:r>
              <a:rPr lang="en-US" altLang="en-US" sz="2400" b="0"/>
              <a:t>, </a:t>
            </a:r>
            <a:r>
              <a:rPr lang="en-US" altLang="en-US" sz="2400" b="0" i="1"/>
              <a:t>d</a:t>
            </a:r>
            <a:r>
              <a:rPr lang="en-US" altLang="en-US" sz="2400" b="0"/>
              <a:t> is isolated. You can "rearrange" a formula to isolate any variable by using inverse operations. This is called </a:t>
            </a:r>
            <a:r>
              <a:rPr lang="en-US" altLang="en-US" sz="2400" b="0" i="1"/>
              <a:t>solving for a variable</a:t>
            </a:r>
            <a:r>
              <a:rPr lang="en-US" altLang="en-US" sz="2400" b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8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58" grpId="0" autoUpdateAnimBg="0"/>
      <p:bldP spid="8284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4406" name="Group 22"/>
          <p:cNvGraphicFramePr>
            <a:graphicFrameLocks noGrp="1"/>
          </p:cNvGraphicFramePr>
          <p:nvPr/>
        </p:nvGraphicFramePr>
        <p:xfrm>
          <a:off x="419100" y="1346200"/>
          <a:ext cx="8280400" cy="4086473"/>
        </p:xfrm>
        <a:graphic>
          <a:graphicData uri="http://schemas.openxmlformats.org/drawingml/2006/table">
            <a:tbl>
              <a:tblPr/>
              <a:tblGrid>
                <a:gridCol w="8280400"/>
              </a:tblGrid>
              <a:tr h="82520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Solving for a Variable</a:t>
                      </a:r>
                    </a:p>
                  </a:txBody>
                  <a:tcPr marT="45704" marB="4570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</a:tr>
              <a:tr h="944777">
                <a:tc>
                  <a:txBody>
                    <a:bodyPr/>
                    <a:lstStyle/>
                    <a:p>
                      <a:pPr marL="1435100" marR="0" lvl="0" indent="-14351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Step 1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Locate the variable you are asked to solve for in the equation.</a:t>
                      </a:r>
                    </a:p>
                  </a:txBody>
                  <a:tcPr marT="45704" marB="4570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1462">
                <a:tc>
                  <a:txBody>
                    <a:bodyPr/>
                    <a:lstStyle/>
                    <a:p>
                      <a:pPr marL="1435100" marR="0" lvl="0" indent="-14351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Step 2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Identify the operations on this variable and the order in which they are applied.</a:t>
                      </a:r>
                    </a:p>
                  </a:txBody>
                  <a:tcPr marT="45704" marB="4570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4777">
                <a:tc>
                  <a:txBody>
                    <a:bodyPr/>
                    <a:lstStyle/>
                    <a:p>
                      <a:pPr marL="1435100" marR="0" lvl="0" indent="-14351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Step 3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Use inverse operations to undo operations and isolate the variable.</a:t>
                      </a:r>
                    </a:p>
                  </a:txBody>
                  <a:tcPr marT="45704" marB="4570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4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MTOOLS" val="&lt;WMTools ver=&quot;1.0&quot;&gt;&lt;Timings&gt;&lt;Slide id=&quot;269&quot; dur=&quot;.881&quot;/&gt;&lt;/Timings&gt;&lt;/WMTools&gt;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6132</TotalTime>
  <Words>1225</Words>
  <Application>Microsoft Office PowerPoint</Application>
  <PresentationFormat>On-screen Show (4:3)</PresentationFormat>
  <Paragraphs>143</Paragraphs>
  <Slides>25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Trenton Murphey</dc:creator>
  <cp:lastModifiedBy>Trenton Murphey</cp:lastModifiedBy>
  <cp:revision>182</cp:revision>
  <cp:lastPrinted>2002-10-02T17:02:09Z</cp:lastPrinted>
  <dcterms:created xsi:type="dcterms:W3CDTF">2002-04-04T21:42:53Z</dcterms:created>
  <dcterms:modified xsi:type="dcterms:W3CDTF">2014-01-23T23:55:30Z</dcterms:modified>
</cp:coreProperties>
</file>