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7" r:id="rId2"/>
    <p:sldId id="260" r:id="rId3"/>
    <p:sldId id="287" r:id="rId4"/>
    <p:sldId id="288" r:id="rId5"/>
    <p:sldId id="289" r:id="rId6"/>
    <p:sldId id="262" r:id="rId7"/>
    <p:sldId id="269" r:id="rId8"/>
    <p:sldId id="263" r:id="rId9"/>
    <p:sldId id="274" r:id="rId10"/>
    <p:sldId id="267" r:id="rId11"/>
    <p:sldId id="282" r:id="rId12"/>
    <p:sldId id="276" r:id="rId13"/>
    <p:sldId id="280" r:id="rId14"/>
    <p:sldId id="278" r:id="rId15"/>
    <p:sldId id="281" r:id="rId16"/>
    <p:sldId id="277" r:id="rId17"/>
    <p:sldId id="279" r:id="rId18"/>
    <p:sldId id="285" r:id="rId19"/>
    <p:sldId id="268" r:id="rId20"/>
    <p:sldId id="286" r:id="rId21"/>
  </p:sldIdLst>
  <p:sldSz cx="9144000" cy="6858000" type="screen4x3"/>
  <p:notesSz cx="6858000" cy="9144000"/>
  <p:custDataLst>
    <p:tags r:id="rId23"/>
  </p:custDataLst>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3EBED"/>
    <a:srgbClr val="009900"/>
    <a:srgbClr val="3366FF"/>
    <a:srgbClr val="FF0000"/>
    <a:srgbClr val="006699"/>
    <a:srgbClr val="FFFF00"/>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966" autoAdjust="0"/>
    <p:restoredTop sz="93412" autoAdjust="0"/>
  </p:normalViewPr>
  <p:slideViewPr>
    <p:cSldViewPr>
      <p:cViewPr>
        <p:scale>
          <a:sx n="102" d="100"/>
          <a:sy n="102" d="100"/>
        </p:scale>
        <p:origin x="-108" y="-90"/>
      </p:cViewPr>
      <p:guideLst>
        <p:guide orient="horz" pos="576"/>
        <p:guide pos="2880"/>
      </p:guideLst>
    </p:cSldViewPr>
  </p:slideViewPr>
  <p:notesTextViewPr>
    <p:cViewPr>
      <p:scale>
        <a:sx n="100" d="100"/>
        <a:sy n="100" d="100"/>
      </p:scale>
      <p:origin x="0" y="0"/>
    </p:cViewPr>
  </p:notesTextViewPr>
  <p:notesViewPr>
    <p:cSldViewPr>
      <p:cViewPr varScale="1">
        <p:scale>
          <a:sx n="50" d="100"/>
          <a:sy n="50" d="100"/>
        </p:scale>
        <p:origin x="-1992"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smtClean="0">
                <a:latin typeface="Arial" pitchFamily="34" charset="0"/>
              </a:defRPr>
            </a:lvl1pPr>
          </a:lstStyle>
          <a:p>
            <a:pPr>
              <a:defRPr/>
            </a:pPr>
            <a:endParaRPr lang="en-US"/>
          </a:p>
        </p:txBody>
      </p:sp>
      <p:sp>
        <p:nvSpPr>
          <p:cNvPr id="9219"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smtClean="0">
                <a:latin typeface="Arial" pitchFamily="34" charset="0"/>
              </a:defRPr>
            </a:lvl1pPr>
          </a:lstStyle>
          <a:p>
            <a:pPr>
              <a:defRPr/>
            </a:pPr>
            <a:endParaRPr lang="en-US"/>
          </a:p>
        </p:txBody>
      </p:sp>
      <p:sp>
        <p:nvSpPr>
          <p:cNvPr id="1946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9221"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9222"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smtClean="0">
                <a:latin typeface="Arial" pitchFamily="34" charset="0"/>
              </a:defRPr>
            </a:lvl1pPr>
          </a:lstStyle>
          <a:p>
            <a:pPr>
              <a:defRPr/>
            </a:pPr>
            <a:endParaRPr lang="en-US"/>
          </a:p>
        </p:txBody>
      </p:sp>
      <p:sp>
        <p:nvSpPr>
          <p:cNvPr id="9223"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smtClean="0">
                <a:latin typeface="Arial" pitchFamily="34" charset="0"/>
              </a:defRPr>
            </a:lvl1pPr>
          </a:lstStyle>
          <a:p>
            <a:pPr>
              <a:defRPr/>
            </a:pPr>
            <a:fld id="{1DBE2A49-C65C-4D8C-98E6-3F902AA2D2DF}" type="slidenum">
              <a:rPr lang="en-US"/>
              <a:pPr>
                <a:defRPr/>
              </a:pPr>
              <a:t>‹#›</a:t>
            </a:fld>
            <a:endParaRPr lang="en-US"/>
          </a:p>
        </p:txBody>
      </p:sp>
    </p:spTree>
    <p:extLst>
      <p:ext uri="{BB962C8B-B14F-4D97-AF65-F5344CB8AC3E}">
        <p14:creationId xmlns:p14="http://schemas.microsoft.com/office/powerpoint/2010/main" val="111141013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577B9E21-136F-4CF9-B8C0-11895DDCE4A7}" type="slidenum">
              <a:rPr lang="en-US" altLang="en-US"/>
              <a:pPr eaLnBrk="1" hangingPunct="1"/>
              <a:t>19</a:t>
            </a:fld>
            <a:endParaRPr lang="en-US" altLang="en-US"/>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xfrm>
            <a:off x="914400" y="4343400"/>
            <a:ext cx="5029200" cy="4114800"/>
          </a:xfrm>
          <a:noFill/>
        </p:spPr>
        <p:txBody>
          <a:bodyPr/>
          <a:lstStyle/>
          <a:p>
            <a:pPr eaLnBrk="1" hangingPunct="1"/>
            <a:endParaRPr lang="en-US" altLang="en-US" smtClean="0">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662E4125-244D-4027-A069-D7A85B03A231}" type="slidenum">
              <a:rPr lang="en-US" altLang="en-US"/>
              <a:pPr eaLnBrk="1" hangingPunct="1"/>
              <a:t>20</a:t>
            </a:fld>
            <a:endParaRPr lang="en-US" altLang="en-US"/>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xfrm>
            <a:off x="914400" y="4343400"/>
            <a:ext cx="5029200" cy="4114800"/>
          </a:xfrm>
          <a:noFill/>
        </p:spPr>
        <p:txBody>
          <a:bodyPr/>
          <a:lstStyle/>
          <a:p>
            <a:pPr eaLnBrk="1" hangingPunct="1"/>
            <a:endParaRPr lang="en-US" altLang="en-US" smtClean="0">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D9E1E2B-D561-45F8-AEF0-3CDBD7577C79}" type="slidenum">
              <a:rPr lang="en-US"/>
              <a:pPr>
                <a:defRPr/>
              </a:pPr>
              <a:t>‹#›</a:t>
            </a:fld>
            <a:endParaRPr lang="en-US"/>
          </a:p>
        </p:txBody>
      </p:sp>
    </p:spTree>
    <p:extLst>
      <p:ext uri="{BB962C8B-B14F-4D97-AF65-F5344CB8AC3E}">
        <p14:creationId xmlns:p14="http://schemas.microsoft.com/office/powerpoint/2010/main" val="521370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B3B604F-DB2C-4024-BC0C-BEC645487C87}" type="slidenum">
              <a:rPr lang="en-US"/>
              <a:pPr>
                <a:defRPr/>
              </a:pPr>
              <a:t>‹#›</a:t>
            </a:fld>
            <a:endParaRPr lang="en-US"/>
          </a:p>
        </p:txBody>
      </p:sp>
    </p:spTree>
    <p:extLst>
      <p:ext uri="{BB962C8B-B14F-4D97-AF65-F5344CB8AC3E}">
        <p14:creationId xmlns:p14="http://schemas.microsoft.com/office/powerpoint/2010/main" val="23247203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3D4070B-D4D9-4464-BF5B-7C56620F6E60}" type="slidenum">
              <a:rPr lang="en-US"/>
              <a:pPr>
                <a:defRPr/>
              </a:pPr>
              <a:t>‹#›</a:t>
            </a:fld>
            <a:endParaRPr lang="en-US"/>
          </a:p>
        </p:txBody>
      </p:sp>
    </p:spTree>
    <p:extLst>
      <p:ext uri="{BB962C8B-B14F-4D97-AF65-F5344CB8AC3E}">
        <p14:creationId xmlns:p14="http://schemas.microsoft.com/office/powerpoint/2010/main" val="555071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5F8D9DE-DA3F-4A6C-A8B6-63185B959D70}" type="slidenum">
              <a:rPr lang="en-US"/>
              <a:pPr>
                <a:defRPr/>
              </a:pPr>
              <a:t>‹#›</a:t>
            </a:fld>
            <a:endParaRPr lang="en-US"/>
          </a:p>
        </p:txBody>
      </p:sp>
    </p:spTree>
    <p:extLst>
      <p:ext uri="{BB962C8B-B14F-4D97-AF65-F5344CB8AC3E}">
        <p14:creationId xmlns:p14="http://schemas.microsoft.com/office/powerpoint/2010/main" val="13042358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8D48E66-E022-4F77-AD30-CF12544E98B9}" type="slidenum">
              <a:rPr lang="en-US"/>
              <a:pPr>
                <a:defRPr/>
              </a:pPr>
              <a:t>‹#›</a:t>
            </a:fld>
            <a:endParaRPr lang="en-US"/>
          </a:p>
        </p:txBody>
      </p:sp>
    </p:spTree>
    <p:extLst>
      <p:ext uri="{BB962C8B-B14F-4D97-AF65-F5344CB8AC3E}">
        <p14:creationId xmlns:p14="http://schemas.microsoft.com/office/powerpoint/2010/main" val="13639539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A5093E1-C949-45A2-BBA9-0D500EB3F9E6}" type="slidenum">
              <a:rPr lang="en-US"/>
              <a:pPr>
                <a:defRPr/>
              </a:pPr>
              <a:t>‹#›</a:t>
            </a:fld>
            <a:endParaRPr lang="en-US"/>
          </a:p>
        </p:txBody>
      </p:sp>
    </p:spTree>
    <p:extLst>
      <p:ext uri="{BB962C8B-B14F-4D97-AF65-F5344CB8AC3E}">
        <p14:creationId xmlns:p14="http://schemas.microsoft.com/office/powerpoint/2010/main" val="5804767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BC12AB75-32B8-4267-8226-4A7CEF62CC86}" type="slidenum">
              <a:rPr lang="en-US"/>
              <a:pPr>
                <a:defRPr/>
              </a:pPr>
              <a:t>‹#›</a:t>
            </a:fld>
            <a:endParaRPr lang="en-US"/>
          </a:p>
        </p:txBody>
      </p:sp>
    </p:spTree>
    <p:extLst>
      <p:ext uri="{BB962C8B-B14F-4D97-AF65-F5344CB8AC3E}">
        <p14:creationId xmlns:p14="http://schemas.microsoft.com/office/powerpoint/2010/main" val="3943067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87E1D693-3006-4407-9CD9-65610DAF602B}" type="slidenum">
              <a:rPr lang="en-US"/>
              <a:pPr>
                <a:defRPr/>
              </a:pPr>
              <a:t>‹#›</a:t>
            </a:fld>
            <a:endParaRPr lang="en-US"/>
          </a:p>
        </p:txBody>
      </p:sp>
    </p:spTree>
    <p:extLst>
      <p:ext uri="{BB962C8B-B14F-4D97-AF65-F5344CB8AC3E}">
        <p14:creationId xmlns:p14="http://schemas.microsoft.com/office/powerpoint/2010/main" val="13657292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90C73510-129A-44FA-AFF5-D053FF0B5610}" type="slidenum">
              <a:rPr lang="en-US"/>
              <a:pPr>
                <a:defRPr/>
              </a:pPr>
              <a:t>‹#›</a:t>
            </a:fld>
            <a:endParaRPr lang="en-US"/>
          </a:p>
        </p:txBody>
      </p:sp>
    </p:spTree>
    <p:extLst>
      <p:ext uri="{BB962C8B-B14F-4D97-AF65-F5344CB8AC3E}">
        <p14:creationId xmlns:p14="http://schemas.microsoft.com/office/powerpoint/2010/main" val="3433502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786DD62-B5FE-443C-BF56-5B51713C1B4C}" type="slidenum">
              <a:rPr lang="en-US"/>
              <a:pPr>
                <a:defRPr/>
              </a:pPr>
              <a:t>‹#›</a:t>
            </a:fld>
            <a:endParaRPr lang="en-US"/>
          </a:p>
        </p:txBody>
      </p:sp>
    </p:spTree>
    <p:extLst>
      <p:ext uri="{BB962C8B-B14F-4D97-AF65-F5344CB8AC3E}">
        <p14:creationId xmlns:p14="http://schemas.microsoft.com/office/powerpoint/2010/main" val="6950914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EAEC4C4-ED8F-4A55-967D-768116469DC3}" type="slidenum">
              <a:rPr lang="en-US"/>
              <a:pPr>
                <a:defRPr/>
              </a:pPr>
              <a:t>‹#›</a:t>
            </a:fld>
            <a:endParaRPr lang="en-US"/>
          </a:p>
        </p:txBody>
      </p:sp>
    </p:spTree>
    <p:extLst>
      <p:ext uri="{BB962C8B-B14F-4D97-AF65-F5344CB8AC3E}">
        <p14:creationId xmlns:p14="http://schemas.microsoft.com/office/powerpoint/2010/main" val="1048895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smtClean="0">
                <a:latin typeface="Arial" pitchFamily="34"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smtClean="0">
                <a:latin typeface="Arial" pitchFamily="34" charset="0"/>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smtClean="0">
                <a:latin typeface="Arial" pitchFamily="34" charset="0"/>
              </a:defRPr>
            </a:lvl1pPr>
          </a:lstStyle>
          <a:p>
            <a:pPr>
              <a:defRPr/>
            </a:pPr>
            <a:fld id="{1F667540-3891-4BED-A4F1-E1158A51D719}" type="slidenum">
              <a:rPr lang="en-US"/>
              <a:pPr>
                <a:defRPr/>
              </a:pPr>
              <a:t>‹#›</a:t>
            </a:fld>
            <a:endParaRPr lang="en-US"/>
          </a:p>
        </p:txBody>
      </p:sp>
      <p:pic>
        <p:nvPicPr>
          <p:cNvPr id="1031" name="Picture 8"/>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6554788"/>
            <a:ext cx="9144000" cy="3048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32" name="Text Box 9"/>
          <p:cNvSpPr txBox="1">
            <a:spLocks noChangeArrowheads="1"/>
          </p:cNvSpPr>
          <p:nvPr userDrawn="1"/>
        </p:nvSpPr>
        <p:spPr bwMode="auto">
          <a:xfrm>
            <a:off x="-3175" y="6556375"/>
            <a:ext cx="2746375" cy="3048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1400" b="1">
                <a:solidFill>
                  <a:schemeClr val="bg1"/>
                </a:solidFill>
                <a:latin typeface="Verdana" pitchFamily="34" charset="0"/>
              </a:rPr>
              <a:t>Holt McDougal Geometry</a:t>
            </a:r>
          </a:p>
        </p:txBody>
      </p:sp>
      <p:grpSp>
        <p:nvGrpSpPr>
          <p:cNvPr id="1033" name="Group 13"/>
          <p:cNvGrpSpPr>
            <a:grpSpLocks/>
          </p:cNvGrpSpPr>
          <p:nvPr userDrawn="1"/>
        </p:nvGrpSpPr>
        <p:grpSpPr bwMode="auto">
          <a:xfrm>
            <a:off x="0" y="0"/>
            <a:ext cx="9144000" cy="6862763"/>
            <a:chOff x="0" y="0"/>
            <a:chExt cx="5760" cy="4323"/>
          </a:xfrm>
        </p:grpSpPr>
        <p:pic>
          <p:nvPicPr>
            <p:cNvPr id="1035" name="Picture 7"/>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0" y="0"/>
              <a:ext cx="5760" cy="461"/>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descr="chater_screen"/>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2574" y="4131"/>
              <a:ext cx="3186"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34" name="Text Box 11"/>
          <p:cNvSpPr txBox="1">
            <a:spLocks noChangeArrowheads="1"/>
          </p:cNvSpPr>
          <p:nvPr userDrawn="1"/>
        </p:nvSpPr>
        <p:spPr bwMode="auto">
          <a:xfrm>
            <a:off x="1066800" y="98425"/>
            <a:ext cx="8077200" cy="579438"/>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3200">
                <a:solidFill>
                  <a:schemeClr val="bg1"/>
                </a:solidFill>
                <a:latin typeface="Arial Black" pitchFamily="34" charset="0"/>
              </a:rPr>
              <a:t>Perpendicular Lines</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defRPr>
      </a:lvl2pPr>
      <a:lvl3pPr algn="ctr" rtl="0" eaLnBrk="0" fontAlgn="base" hangingPunct="0">
        <a:spcBef>
          <a:spcPct val="0"/>
        </a:spcBef>
        <a:spcAft>
          <a:spcPct val="0"/>
        </a:spcAft>
        <a:defRPr sz="4400">
          <a:solidFill>
            <a:schemeClr val="tx2"/>
          </a:solidFill>
          <a:latin typeface="Arial" pitchFamily="34" charset="0"/>
        </a:defRPr>
      </a:lvl3pPr>
      <a:lvl4pPr algn="ctr" rtl="0" eaLnBrk="0" fontAlgn="base" hangingPunct="0">
        <a:spcBef>
          <a:spcPct val="0"/>
        </a:spcBef>
        <a:spcAft>
          <a:spcPct val="0"/>
        </a:spcAft>
        <a:defRPr sz="4400">
          <a:solidFill>
            <a:schemeClr val="tx2"/>
          </a:solidFill>
          <a:latin typeface="Arial" pitchFamily="34" charset="0"/>
        </a:defRPr>
      </a:lvl4pPr>
      <a:lvl5pPr algn="ctr" rtl="0" eaLnBrk="0" fontAlgn="base" hangingPunct="0">
        <a:spcBef>
          <a:spcPct val="0"/>
        </a:spcBef>
        <a:spcAft>
          <a:spcPct val="0"/>
        </a:spcAft>
        <a:defRPr sz="4400">
          <a:solidFill>
            <a:schemeClr val="tx2"/>
          </a:solidFill>
          <a:latin typeface="Arial" pitchFamily="34" charset="0"/>
        </a:defRPr>
      </a:lvl5pPr>
      <a:lvl6pPr marL="457200" algn="ctr" rtl="0" fontAlgn="base">
        <a:spcBef>
          <a:spcPct val="0"/>
        </a:spcBef>
        <a:spcAft>
          <a:spcPct val="0"/>
        </a:spcAft>
        <a:defRPr sz="4400">
          <a:solidFill>
            <a:schemeClr val="tx2"/>
          </a:solidFill>
          <a:latin typeface="Arial" pitchFamily="34" charset="0"/>
        </a:defRPr>
      </a:lvl6pPr>
      <a:lvl7pPr marL="914400" algn="ctr" rtl="0" fontAlgn="base">
        <a:spcBef>
          <a:spcPct val="0"/>
        </a:spcBef>
        <a:spcAft>
          <a:spcPct val="0"/>
        </a:spcAft>
        <a:defRPr sz="4400">
          <a:solidFill>
            <a:schemeClr val="tx2"/>
          </a:solidFill>
          <a:latin typeface="Arial" pitchFamily="34" charset="0"/>
        </a:defRPr>
      </a:lvl7pPr>
      <a:lvl8pPr marL="1371600" algn="ctr" rtl="0" fontAlgn="base">
        <a:spcBef>
          <a:spcPct val="0"/>
        </a:spcBef>
        <a:spcAft>
          <a:spcPct val="0"/>
        </a:spcAft>
        <a:defRPr sz="4400">
          <a:solidFill>
            <a:schemeClr val="tx2"/>
          </a:solidFill>
          <a:latin typeface="Arial" pitchFamily="34" charset="0"/>
        </a:defRPr>
      </a:lvl8pPr>
      <a:lvl9pPr marL="1828800" algn="ctr" rtl="0" fontAlgn="base">
        <a:spcBef>
          <a:spcPct val="0"/>
        </a:spcBef>
        <a:spcAft>
          <a:spcPct val="0"/>
        </a:spcAft>
        <a:defRPr sz="4400">
          <a:solidFill>
            <a:schemeClr val="tx2"/>
          </a:solidFill>
          <a:latin typeface="Arial"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image" Target="../media/image4.png"/><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slide" Target="slide19.xml"/></Relationships>
</file>

<file path=ppt/slides/_rels/slide10.x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wmf"/><Relationship Id="rId1" Type="http://schemas.openxmlformats.org/officeDocument/2006/relationships/slideLayout" Target="../slideLayouts/slideLayout7.xml"/><Relationship Id="rId4" Type="http://schemas.openxmlformats.org/officeDocument/2006/relationships/image" Target="../media/image14.png"/></Relationships>
</file>

<file path=ppt/slides/_rels/slide15.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7.xml"/><Relationship Id="rId4" Type="http://schemas.openxmlformats.org/officeDocument/2006/relationships/image" Target="../media/image17.png"/></Relationships>
</file>

<file path=ppt/slides/_rels/slide16.xml.rels><?xml version="1.0" encoding="UTF-8" standalone="yes"?>
<Relationships xmlns="http://schemas.openxmlformats.org/package/2006/relationships"><Relationship Id="rId2" Type="http://schemas.openxmlformats.org/officeDocument/2006/relationships/image" Target="../media/image18.wmf"/><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9.wmf"/><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20.wmf"/><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21.wmf"/><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2.wmf"/></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61175"/>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51" name="Text Box 4"/>
          <p:cNvSpPr txBox="1">
            <a:spLocks noChangeArrowheads="1"/>
          </p:cNvSpPr>
          <p:nvPr/>
        </p:nvSpPr>
        <p:spPr bwMode="auto">
          <a:xfrm>
            <a:off x="1371600" y="163513"/>
            <a:ext cx="7772400" cy="579437"/>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3200">
                <a:solidFill>
                  <a:schemeClr val="bg1"/>
                </a:solidFill>
                <a:latin typeface="Arial Black" pitchFamily="34" charset="0"/>
              </a:rPr>
              <a:t>Perpendicular Lines</a:t>
            </a:r>
          </a:p>
        </p:txBody>
      </p:sp>
      <p:sp>
        <p:nvSpPr>
          <p:cNvPr id="2052" name="Text Box 8"/>
          <p:cNvSpPr txBox="1">
            <a:spLocks noChangeArrowheads="1"/>
          </p:cNvSpPr>
          <p:nvPr/>
        </p:nvSpPr>
        <p:spPr bwMode="auto">
          <a:xfrm>
            <a:off x="152400" y="6553200"/>
            <a:ext cx="21336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1400" b="1">
                <a:solidFill>
                  <a:schemeClr val="bg1"/>
                </a:solidFill>
                <a:latin typeface="Verdana" pitchFamily="34" charset="0"/>
              </a:rPr>
              <a:t>Holt Geometry</a:t>
            </a:r>
          </a:p>
        </p:txBody>
      </p:sp>
      <p:sp>
        <p:nvSpPr>
          <p:cNvPr id="4123" name="Text Box 27">
            <a:hlinkClick r:id="" action="ppaction://hlinkshowjump?jump=nextslide"/>
          </p:cNvPr>
          <p:cNvSpPr txBox="1">
            <a:spLocks noChangeArrowheads="1"/>
          </p:cNvSpPr>
          <p:nvPr/>
        </p:nvSpPr>
        <p:spPr bwMode="auto">
          <a:xfrm>
            <a:off x="3505200" y="2413000"/>
            <a:ext cx="1855788" cy="519113"/>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eaLnBrk="0" hangingPunct="0">
              <a:spcBef>
                <a:spcPct val="50000"/>
              </a:spcBef>
              <a:defRPr/>
            </a:pPr>
            <a:r>
              <a:rPr lang="en-US" sz="2800" u="sng">
                <a:solidFill>
                  <a:schemeClr val="bg1"/>
                </a:solidFill>
                <a:effectLst>
                  <a:outerShdw blurRad="38100" dist="38100" dir="2700000" algn="tl">
                    <a:srgbClr val="C0C0C0"/>
                  </a:outerShdw>
                </a:effectLst>
                <a:latin typeface="Verdana" pitchFamily="34" charset="0"/>
              </a:rPr>
              <a:t>Warm Up</a:t>
            </a:r>
          </a:p>
        </p:txBody>
      </p:sp>
      <p:sp>
        <p:nvSpPr>
          <p:cNvPr id="4124" name="Text Box 28">
            <a:hlinkClick r:id="rId3" action="ppaction://hlinksldjump"/>
          </p:cNvPr>
          <p:cNvSpPr txBox="1">
            <a:spLocks noChangeArrowheads="1"/>
          </p:cNvSpPr>
          <p:nvPr/>
        </p:nvSpPr>
        <p:spPr bwMode="auto">
          <a:xfrm>
            <a:off x="3517900" y="3022600"/>
            <a:ext cx="3763963" cy="519113"/>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eaLnBrk="0" hangingPunct="0">
              <a:spcBef>
                <a:spcPct val="50000"/>
              </a:spcBef>
              <a:defRPr/>
            </a:pPr>
            <a:r>
              <a:rPr lang="en-US" sz="2800" u="sng">
                <a:solidFill>
                  <a:schemeClr val="bg1"/>
                </a:solidFill>
                <a:effectLst>
                  <a:outerShdw blurRad="38100" dist="38100" dir="2700000" algn="tl">
                    <a:srgbClr val="C0C0C0"/>
                  </a:outerShdw>
                </a:effectLst>
                <a:latin typeface="Verdana" pitchFamily="34" charset="0"/>
              </a:rPr>
              <a:t>Lesson Presentation</a:t>
            </a:r>
          </a:p>
        </p:txBody>
      </p:sp>
      <p:sp>
        <p:nvSpPr>
          <p:cNvPr id="4125" name="Text Box 29">
            <a:hlinkClick r:id="rId4" action="ppaction://hlinksldjump"/>
          </p:cNvPr>
          <p:cNvSpPr txBox="1">
            <a:spLocks noChangeArrowheads="1"/>
          </p:cNvSpPr>
          <p:nvPr/>
        </p:nvSpPr>
        <p:spPr bwMode="auto">
          <a:xfrm>
            <a:off x="3519488" y="3632200"/>
            <a:ext cx="2320925" cy="519113"/>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eaLnBrk="0" hangingPunct="0">
              <a:spcBef>
                <a:spcPct val="50000"/>
              </a:spcBef>
              <a:defRPr/>
            </a:pPr>
            <a:r>
              <a:rPr lang="en-US" sz="2800" u="sng">
                <a:solidFill>
                  <a:schemeClr val="bg1"/>
                </a:solidFill>
                <a:effectLst>
                  <a:outerShdw blurRad="38100" dist="38100" dir="2700000" algn="tl">
                    <a:srgbClr val="C0C0C0"/>
                  </a:outerShdw>
                </a:effectLst>
                <a:latin typeface="Verdana" pitchFamily="34" charset="0"/>
              </a:rPr>
              <a:t>Lesson Quiz</a:t>
            </a:r>
          </a:p>
        </p:txBody>
      </p:sp>
      <p:pic>
        <p:nvPicPr>
          <p:cNvPr id="2056" name="Picture 30" descr="splash_first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6534150"/>
            <a:ext cx="91440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7" name="Text Box 31"/>
          <p:cNvSpPr txBox="1">
            <a:spLocks noChangeArrowheads="1"/>
          </p:cNvSpPr>
          <p:nvPr/>
        </p:nvSpPr>
        <p:spPr bwMode="auto">
          <a:xfrm>
            <a:off x="0" y="6553200"/>
            <a:ext cx="27432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1400" b="1">
                <a:solidFill>
                  <a:schemeClr val="bg1"/>
                </a:solidFill>
                <a:latin typeface="Verdana" pitchFamily="34" charset="0"/>
              </a:rPr>
              <a:t>Holt McDougal Geometry</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15"/>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altLang="en-US" sz="2400">
                <a:solidFill>
                  <a:srgbClr val="FF0000"/>
                </a:solidFill>
                <a:latin typeface="Arial Black" pitchFamily="34" charset="0"/>
              </a:rPr>
              <a:t>Check It Out!</a:t>
            </a:r>
            <a:r>
              <a:rPr lang="en-US" altLang="en-US" sz="2400">
                <a:solidFill>
                  <a:srgbClr val="006699"/>
                </a:solidFill>
                <a:latin typeface="Arial Black" pitchFamily="34" charset="0"/>
              </a:rPr>
              <a:t> Example 1 </a:t>
            </a:r>
            <a:endParaRPr lang="en-US" altLang="en-US" sz="2600">
              <a:solidFill>
                <a:schemeClr val="accent2"/>
              </a:solidFill>
              <a:latin typeface="Arial MT Bl" charset="0"/>
            </a:endParaRPr>
          </a:p>
        </p:txBody>
      </p:sp>
      <p:pic>
        <p:nvPicPr>
          <p:cNvPr id="8195" name="Picture 2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0" y="2057400"/>
            <a:ext cx="2895600" cy="1722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16430" name="Group 46"/>
          <p:cNvGrpSpPr>
            <a:grpSpLocks/>
          </p:cNvGrpSpPr>
          <p:nvPr/>
        </p:nvGrpSpPr>
        <p:grpSpPr bwMode="auto">
          <a:xfrm>
            <a:off x="838200" y="2057400"/>
            <a:ext cx="5562600" cy="1917700"/>
            <a:chOff x="528" y="1296"/>
            <a:chExt cx="3504" cy="1208"/>
          </a:xfrm>
        </p:grpSpPr>
        <p:sp>
          <p:nvSpPr>
            <p:cNvPr id="8214" name="Text Box 24"/>
            <p:cNvSpPr txBox="1">
              <a:spLocks noChangeArrowheads="1"/>
            </p:cNvSpPr>
            <p:nvPr/>
          </p:nvSpPr>
          <p:spPr bwMode="auto">
            <a:xfrm>
              <a:off x="528" y="1296"/>
              <a:ext cx="3504" cy="12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a:latin typeface="Verdana" pitchFamily="34" charset="0"/>
                </a:rPr>
                <a:t>The shortest distance from a </a:t>
              </a:r>
              <a:br>
                <a:rPr lang="en-US" altLang="en-US" sz="2400">
                  <a:latin typeface="Verdana" pitchFamily="34" charset="0"/>
                </a:rPr>
              </a:br>
              <a:r>
                <a:rPr lang="en-US" altLang="en-US" sz="2400">
                  <a:latin typeface="Verdana" pitchFamily="34" charset="0"/>
                </a:rPr>
                <a:t>point to a line is the length of </a:t>
              </a:r>
              <a:br>
                <a:rPr lang="en-US" altLang="en-US" sz="2400">
                  <a:latin typeface="Verdana" pitchFamily="34" charset="0"/>
                </a:rPr>
              </a:br>
              <a:r>
                <a:rPr lang="en-US" altLang="en-US" sz="2400">
                  <a:latin typeface="Verdana" pitchFamily="34" charset="0"/>
                </a:rPr>
                <a:t>the perpendicular segment, so </a:t>
              </a:r>
              <a:br>
                <a:rPr lang="en-US" altLang="en-US" sz="2400">
                  <a:latin typeface="Verdana" pitchFamily="34" charset="0"/>
                </a:rPr>
              </a:br>
              <a:r>
                <a:rPr lang="en-US" altLang="en-US" sz="2400" i="1">
                  <a:latin typeface="Verdana" pitchFamily="34" charset="0"/>
                </a:rPr>
                <a:t>AB</a:t>
              </a:r>
              <a:r>
                <a:rPr lang="en-US" altLang="en-US" sz="2400">
                  <a:latin typeface="Verdana" pitchFamily="34" charset="0"/>
                </a:rPr>
                <a:t> is the shortest segment from </a:t>
              </a:r>
              <a:br>
                <a:rPr lang="en-US" altLang="en-US" sz="2400">
                  <a:latin typeface="Verdana" pitchFamily="34" charset="0"/>
                </a:rPr>
              </a:br>
              <a:r>
                <a:rPr lang="en-US" altLang="en-US" sz="2400" i="1">
                  <a:latin typeface="Verdana" pitchFamily="34" charset="0"/>
                </a:rPr>
                <a:t>A</a:t>
              </a:r>
              <a:r>
                <a:rPr lang="en-US" altLang="en-US" sz="2400">
                  <a:latin typeface="Verdana" pitchFamily="34" charset="0"/>
                </a:rPr>
                <a:t> to </a:t>
              </a:r>
              <a:r>
                <a:rPr lang="en-US" altLang="en-US" sz="2400" i="1">
                  <a:latin typeface="Verdana" pitchFamily="34" charset="0"/>
                </a:rPr>
                <a:t>BC</a:t>
              </a:r>
              <a:r>
                <a:rPr lang="en-US" altLang="en-US" sz="2400">
                  <a:latin typeface="Verdana" pitchFamily="34" charset="0"/>
                </a:rPr>
                <a:t>.</a:t>
              </a:r>
            </a:p>
          </p:txBody>
        </p:sp>
        <p:sp>
          <p:nvSpPr>
            <p:cNvPr id="8215" name="Line 25"/>
            <p:cNvSpPr>
              <a:spLocks noChangeShapeType="1"/>
            </p:cNvSpPr>
            <p:nvPr/>
          </p:nvSpPr>
          <p:spPr bwMode="auto">
            <a:xfrm>
              <a:off x="1056" y="2259"/>
              <a:ext cx="288" cy="0"/>
            </a:xfrm>
            <a:prstGeom prst="line">
              <a:avLst/>
            </a:prstGeom>
            <a:noFill/>
            <a:ln w="19050">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216" name="Line 26"/>
            <p:cNvSpPr>
              <a:spLocks noChangeShapeType="1"/>
            </p:cNvSpPr>
            <p:nvPr/>
          </p:nvSpPr>
          <p:spPr bwMode="auto">
            <a:xfrm>
              <a:off x="576" y="2019"/>
              <a:ext cx="288"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8197" name="Text Box 27"/>
          <p:cNvSpPr txBox="1">
            <a:spLocks noChangeArrowheads="1"/>
          </p:cNvSpPr>
          <p:nvPr/>
        </p:nvSpPr>
        <p:spPr bwMode="auto">
          <a:xfrm>
            <a:off x="304800" y="4114800"/>
            <a:ext cx="82375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2400" b="1">
                <a:latin typeface="Verdana" pitchFamily="34" charset="0"/>
              </a:rPr>
              <a:t>B. </a:t>
            </a:r>
            <a:r>
              <a:rPr lang="en-US" altLang="en-US" sz="2400">
                <a:latin typeface="Verdana" pitchFamily="34" charset="0"/>
              </a:rPr>
              <a:t>Write and solve an inequality for </a:t>
            </a:r>
            <a:r>
              <a:rPr lang="en-US" altLang="en-US" sz="2400" i="1">
                <a:latin typeface="Verdana" pitchFamily="34" charset="0"/>
              </a:rPr>
              <a:t>x</a:t>
            </a:r>
            <a:r>
              <a:rPr lang="en-US" altLang="en-US" sz="2400">
                <a:latin typeface="Verdana" pitchFamily="34" charset="0"/>
              </a:rPr>
              <a:t>.</a:t>
            </a:r>
            <a:endParaRPr lang="en-US" altLang="en-US" sz="2400">
              <a:latin typeface="Times" pitchFamily="18" charset="0"/>
            </a:endParaRPr>
          </a:p>
        </p:txBody>
      </p:sp>
      <p:sp>
        <p:nvSpPr>
          <p:cNvPr id="16412" name="Text Box 28"/>
          <p:cNvSpPr txBox="1">
            <a:spLocks noChangeArrowheads="1"/>
          </p:cNvSpPr>
          <p:nvPr/>
        </p:nvSpPr>
        <p:spPr bwMode="auto">
          <a:xfrm>
            <a:off x="838200" y="4572000"/>
            <a:ext cx="1600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i="1">
                <a:latin typeface="Verdana" pitchFamily="34" charset="0"/>
              </a:rPr>
              <a:t>AC</a:t>
            </a:r>
            <a:r>
              <a:rPr lang="en-US" altLang="en-US" sz="2400">
                <a:latin typeface="Verdana" pitchFamily="34" charset="0"/>
              </a:rPr>
              <a:t> &gt; </a:t>
            </a:r>
            <a:r>
              <a:rPr lang="en-US" altLang="en-US" sz="2400" i="1">
                <a:latin typeface="Verdana" pitchFamily="34" charset="0"/>
              </a:rPr>
              <a:t>AB</a:t>
            </a:r>
          </a:p>
        </p:txBody>
      </p:sp>
      <p:sp>
        <p:nvSpPr>
          <p:cNvPr id="16413" name="Text Box 29"/>
          <p:cNvSpPr txBox="1">
            <a:spLocks noChangeArrowheads="1"/>
          </p:cNvSpPr>
          <p:nvPr/>
        </p:nvSpPr>
        <p:spPr bwMode="auto">
          <a:xfrm>
            <a:off x="838200" y="5029200"/>
            <a:ext cx="18208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a:latin typeface="Verdana" pitchFamily="34" charset="0"/>
              </a:rPr>
              <a:t>12 &gt; </a:t>
            </a:r>
            <a:r>
              <a:rPr lang="en-US" altLang="en-US" sz="2400" i="1">
                <a:latin typeface="Verdana" pitchFamily="34" charset="0"/>
              </a:rPr>
              <a:t>x</a:t>
            </a:r>
            <a:r>
              <a:rPr lang="en-US" altLang="en-US" sz="2400">
                <a:latin typeface="Verdana" pitchFamily="34" charset="0"/>
              </a:rPr>
              <a:t> – 5</a:t>
            </a:r>
          </a:p>
        </p:txBody>
      </p:sp>
      <p:sp>
        <p:nvSpPr>
          <p:cNvPr id="16414" name="Text Box 30"/>
          <p:cNvSpPr txBox="1">
            <a:spLocks noChangeArrowheads="1"/>
          </p:cNvSpPr>
          <p:nvPr/>
        </p:nvSpPr>
        <p:spPr bwMode="auto">
          <a:xfrm>
            <a:off x="763588" y="5943600"/>
            <a:ext cx="121761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a:latin typeface="Verdana" pitchFamily="34" charset="0"/>
              </a:rPr>
              <a:t>17 &gt; </a:t>
            </a:r>
            <a:r>
              <a:rPr lang="en-US" altLang="en-US" sz="2400" i="1">
                <a:latin typeface="Verdana" pitchFamily="34" charset="0"/>
              </a:rPr>
              <a:t>x</a:t>
            </a:r>
          </a:p>
        </p:txBody>
      </p:sp>
      <p:sp>
        <p:nvSpPr>
          <p:cNvPr id="16416" name="Text Box 32"/>
          <p:cNvSpPr txBox="1">
            <a:spLocks noChangeArrowheads="1"/>
          </p:cNvSpPr>
          <p:nvPr/>
        </p:nvSpPr>
        <p:spPr bwMode="auto">
          <a:xfrm>
            <a:off x="2819400" y="5029200"/>
            <a:ext cx="6553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i="1">
                <a:solidFill>
                  <a:srgbClr val="3366FF"/>
                </a:solidFill>
                <a:latin typeface="Verdana" pitchFamily="34" charset="0"/>
              </a:rPr>
              <a:t>Substitute 12 for AC and x – 5 for AB.</a:t>
            </a:r>
          </a:p>
        </p:txBody>
      </p:sp>
      <p:sp>
        <p:nvSpPr>
          <p:cNvPr id="16417" name="Text Box 33"/>
          <p:cNvSpPr txBox="1">
            <a:spLocks noChangeArrowheads="1"/>
          </p:cNvSpPr>
          <p:nvPr/>
        </p:nvSpPr>
        <p:spPr bwMode="auto">
          <a:xfrm>
            <a:off x="2819400" y="5486400"/>
            <a:ext cx="6553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i="1">
                <a:solidFill>
                  <a:srgbClr val="3366FF"/>
                </a:solidFill>
                <a:latin typeface="Verdana" pitchFamily="34" charset="0"/>
              </a:rPr>
              <a:t>Add 5 to both sides of the inequality.</a:t>
            </a:r>
          </a:p>
        </p:txBody>
      </p:sp>
      <p:grpSp>
        <p:nvGrpSpPr>
          <p:cNvPr id="8203" name="Group 34"/>
          <p:cNvGrpSpPr>
            <a:grpSpLocks/>
          </p:cNvGrpSpPr>
          <p:nvPr/>
        </p:nvGrpSpPr>
        <p:grpSpPr bwMode="auto">
          <a:xfrm>
            <a:off x="304800" y="1524000"/>
            <a:ext cx="8839200" cy="457200"/>
            <a:chOff x="192" y="960"/>
            <a:chExt cx="5568" cy="288"/>
          </a:xfrm>
        </p:grpSpPr>
        <p:sp>
          <p:nvSpPr>
            <p:cNvPr id="8212" name="Text Box 35"/>
            <p:cNvSpPr txBox="1">
              <a:spLocks noChangeArrowheads="1"/>
            </p:cNvSpPr>
            <p:nvPr/>
          </p:nvSpPr>
          <p:spPr bwMode="auto">
            <a:xfrm>
              <a:off x="192" y="960"/>
              <a:ext cx="556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2400" b="1">
                  <a:latin typeface="Verdana" pitchFamily="34" charset="0"/>
                </a:rPr>
                <a:t>A. Name the shortest segment from point </a:t>
              </a:r>
              <a:r>
                <a:rPr lang="en-US" altLang="en-US" sz="2400" b="1" i="1">
                  <a:latin typeface="Verdana" pitchFamily="34" charset="0"/>
                </a:rPr>
                <a:t>A</a:t>
              </a:r>
              <a:r>
                <a:rPr lang="en-US" altLang="en-US" sz="2400" b="1">
                  <a:latin typeface="Verdana" pitchFamily="34" charset="0"/>
                </a:rPr>
                <a:t> to </a:t>
              </a:r>
              <a:r>
                <a:rPr lang="en-US" altLang="en-US" sz="2400" b="1" i="1">
                  <a:latin typeface="Verdana" pitchFamily="34" charset="0"/>
                </a:rPr>
                <a:t>BC</a:t>
              </a:r>
              <a:r>
                <a:rPr lang="en-US" altLang="en-US" sz="2400" b="1">
                  <a:latin typeface="Verdana" pitchFamily="34" charset="0"/>
                </a:rPr>
                <a:t>.</a:t>
              </a:r>
              <a:endParaRPr lang="en-US" altLang="en-US" sz="2400" b="1">
                <a:latin typeface="Times" pitchFamily="18" charset="0"/>
              </a:endParaRPr>
            </a:p>
          </p:txBody>
        </p:sp>
        <p:sp>
          <p:nvSpPr>
            <p:cNvPr id="8213" name="Line 36"/>
            <p:cNvSpPr>
              <a:spLocks noChangeShapeType="1"/>
            </p:cNvSpPr>
            <p:nvPr/>
          </p:nvSpPr>
          <p:spPr bwMode="auto">
            <a:xfrm>
              <a:off x="5280" y="1008"/>
              <a:ext cx="336" cy="0"/>
            </a:xfrm>
            <a:prstGeom prst="line">
              <a:avLst/>
            </a:prstGeom>
            <a:noFill/>
            <a:ln w="19050">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16421" name="Group 37"/>
          <p:cNvGrpSpPr>
            <a:grpSpLocks/>
          </p:cNvGrpSpPr>
          <p:nvPr/>
        </p:nvGrpSpPr>
        <p:grpSpPr bwMode="auto">
          <a:xfrm>
            <a:off x="2743200" y="4572000"/>
            <a:ext cx="4724400" cy="457200"/>
            <a:chOff x="1536" y="2784"/>
            <a:chExt cx="2976" cy="288"/>
          </a:xfrm>
        </p:grpSpPr>
        <p:sp>
          <p:nvSpPr>
            <p:cNvPr id="8210" name="Text Box 38"/>
            <p:cNvSpPr txBox="1">
              <a:spLocks noChangeArrowheads="1"/>
            </p:cNvSpPr>
            <p:nvPr/>
          </p:nvSpPr>
          <p:spPr bwMode="auto">
            <a:xfrm>
              <a:off x="1536" y="2784"/>
              <a:ext cx="297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i="1">
                  <a:solidFill>
                    <a:srgbClr val="3366FF"/>
                  </a:solidFill>
                  <a:latin typeface="Verdana" pitchFamily="34" charset="0"/>
                </a:rPr>
                <a:t>AB is the shortest segment.</a:t>
              </a:r>
            </a:p>
          </p:txBody>
        </p:sp>
        <p:sp>
          <p:nvSpPr>
            <p:cNvPr id="8211" name="Line 39"/>
            <p:cNvSpPr>
              <a:spLocks noChangeShapeType="1"/>
            </p:cNvSpPr>
            <p:nvPr/>
          </p:nvSpPr>
          <p:spPr bwMode="auto">
            <a:xfrm>
              <a:off x="1625" y="2839"/>
              <a:ext cx="240" cy="0"/>
            </a:xfrm>
            <a:prstGeom prst="line">
              <a:avLst/>
            </a:prstGeom>
            <a:noFill/>
            <a:ln w="28575">
              <a:solidFill>
                <a:srgbClr val="33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16429" name="Group 45"/>
          <p:cNvGrpSpPr>
            <a:grpSpLocks/>
          </p:cNvGrpSpPr>
          <p:nvPr/>
        </p:nvGrpSpPr>
        <p:grpSpPr bwMode="auto">
          <a:xfrm>
            <a:off x="674688" y="5432425"/>
            <a:ext cx="2101850" cy="477838"/>
            <a:chOff x="425" y="3422"/>
            <a:chExt cx="1324" cy="301"/>
          </a:xfrm>
        </p:grpSpPr>
        <p:sp>
          <p:nvSpPr>
            <p:cNvPr id="8206" name="Text Box 41"/>
            <p:cNvSpPr txBox="1">
              <a:spLocks noChangeArrowheads="1"/>
            </p:cNvSpPr>
            <p:nvPr/>
          </p:nvSpPr>
          <p:spPr bwMode="auto">
            <a:xfrm>
              <a:off x="1221" y="3435"/>
              <a:ext cx="52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2400">
                  <a:solidFill>
                    <a:srgbClr val="FF0000"/>
                  </a:solidFill>
                  <a:latin typeface="Verdana" pitchFamily="34" charset="0"/>
                </a:rPr>
                <a:t>+ 5</a:t>
              </a:r>
            </a:p>
          </p:txBody>
        </p:sp>
        <p:sp>
          <p:nvSpPr>
            <p:cNvPr id="8207" name="Text Box 42"/>
            <p:cNvSpPr txBox="1">
              <a:spLocks noChangeArrowheads="1"/>
            </p:cNvSpPr>
            <p:nvPr/>
          </p:nvSpPr>
          <p:spPr bwMode="auto">
            <a:xfrm>
              <a:off x="425" y="3422"/>
              <a:ext cx="52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2400">
                  <a:solidFill>
                    <a:srgbClr val="FF0000"/>
                  </a:solidFill>
                  <a:latin typeface="Verdana" pitchFamily="34" charset="0"/>
                </a:rPr>
                <a:t>+ 5</a:t>
              </a:r>
            </a:p>
          </p:txBody>
        </p:sp>
        <p:sp>
          <p:nvSpPr>
            <p:cNvPr id="8208" name="Line 43"/>
            <p:cNvSpPr>
              <a:spLocks noChangeShapeType="1"/>
            </p:cNvSpPr>
            <p:nvPr/>
          </p:nvSpPr>
          <p:spPr bwMode="auto">
            <a:xfrm>
              <a:off x="1029" y="3709"/>
              <a:ext cx="672" cy="0"/>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209" name="Line 44"/>
            <p:cNvSpPr>
              <a:spLocks noChangeShapeType="1"/>
            </p:cNvSpPr>
            <p:nvPr/>
          </p:nvSpPr>
          <p:spPr bwMode="auto">
            <a:xfrm>
              <a:off x="473" y="3710"/>
              <a:ext cx="384" cy="0"/>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16430"/>
                                        </p:tgtEl>
                                        <p:attrNameLst>
                                          <p:attrName>style.visibility</p:attrName>
                                        </p:attrNameLst>
                                      </p:cBhvr>
                                      <p:to>
                                        <p:strVal val="visible"/>
                                      </p:to>
                                    </p:set>
                                    <p:animEffect transition="in" filter="dissolve">
                                      <p:cBhvr>
                                        <p:cTn id="7" dur="500"/>
                                        <p:tgtEl>
                                          <p:spTgt spid="1643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16421"/>
                                        </p:tgtEl>
                                        <p:attrNameLst>
                                          <p:attrName>style.visibility</p:attrName>
                                        </p:attrNameLst>
                                      </p:cBhvr>
                                      <p:to>
                                        <p:strVal val="visible"/>
                                      </p:to>
                                    </p:set>
                                    <p:animEffect transition="in" filter="box(in)">
                                      <p:cBhvr>
                                        <p:cTn id="12" dur="500"/>
                                        <p:tgtEl>
                                          <p:spTgt spid="16421"/>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16412"/>
                                        </p:tgtEl>
                                        <p:attrNameLst>
                                          <p:attrName>style.visibility</p:attrName>
                                        </p:attrNameLst>
                                      </p:cBhvr>
                                      <p:to>
                                        <p:strVal val="visible"/>
                                      </p:to>
                                    </p:set>
                                    <p:animEffect transition="in" filter="box(in)">
                                      <p:cBhvr>
                                        <p:cTn id="17" dur="500"/>
                                        <p:tgtEl>
                                          <p:spTgt spid="1641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16416"/>
                                        </p:tgtEl>
                                        <p:attrNameLst>
                                          <p:attrName>style.visibility</p:attrName>
                                        </p:attrNameLst>
                                      </p:cBhvr>
                                      <p:to>
                                        <p:strVal val="visible"/>
                                      </p:to>
                                    </p:set>
                                    <p:animEffect transition="in" filter="box(in)">
                                      <p:cBhvr>
                                        <p:cTn id="22" dur="500"/>
                                        <p:tgtEl>
                                          <p:spTgt spid="16416"/>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16413"/>
                                        </p:tgtEl>
                                        <p:attrNameLst>
                                          <p:attrName>style.visibility</p:attrName>
                                        </p:attrNameLst>
                                      </p:cBhvr>
                                      <p:to>
                                        <p:strVal val="visible"/>
                                      </p:to>
                                    </p:set>
                                    <p:animEffect transition="in" filter="box(in)">
                                      <p:cBhvr>
                                        <p:cTn id="27" dur="500"/>
                                        <p:tgtEl>
                                          <p:spTgt spid="16413"/>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16417"/>
                                        </p:tgtEl>
                                        <p:attrNameLst>
                                          <p:attrName>style.visibility</p:attrName>
                                        </p:attrNameLst>
                                      </p:cBhvr>
                                      <p:to>
                                        <p:strVal val="visible"/>
                                      </p:to>
                                    </p:set>
                                    <p:animEffect transition="in" filter="box(in)">
                                      <p:cBhvr>
                                        <p:cTn id="32" dur="500"/>
                                        <p:tgtEl>
                                          <p:spTgt spid="16417"/>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4" presetClass="entr" presetSubtype="16" fill="hold" nodeType="clickEffect">
                                  <p:stCondLst>
                                    <p:cond delay="0"/>
                                  </p:stCondLst>
                                  <p:childTnLst>
                                    <p:set>
                                      <p:cBhvr>
                                        <p:cTn id="36" dur="1" fill="hold">
                                          <p:stCondLst>
                                            <p:cond delay="0"/>
                                          </p:stCondLst>
                                        </p:cTn>
                                        <p:tgtEl>
                                          <p:spTgt spid="16429"/>
                                        </p:tgtEl>
                                        <p:attrNameLst>
                                          <p:attrName>style.visibility</p:attrName>
                                        </p:attrNameLst>
                                      </p:cBhvr>
                                      <p:to>
                                        <p:strVal val="visible"/>
                                      </p:to>
                                    </p:set>
                                    <p:animEffect transition="in" filter="box(in)">
                                      <p:cBhvr>
                                        <p:cTn id="37" dur="500"/>
                                        <p:tgtEl>
                                          <p:spTgt spid="16429"/>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16414"/>
                                        </p:tgtEl>
                                        <p:attrNameLst>
                                          <p:attrName>style.visibility</p:attrName>
                                        </p:attrNameLst>
                                      </p:cBhvr>
                                      <p:to>
                                        <p:strVal val="visible"/>
                                      </p:to>
                                    </p:set>
                                    <p:animEffect transition="in" filter="box(in)">
                                      <p:cBhvr>
                                        <p:cTn id="42" dur="500"/>
                                        <p:tgtEl>
                                          <p:spTgt spid="164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412" grpId="0"/>
      <p:bldP spid="16413" grpId="0"/>
      <p:bldP spid="16414" grpId="0"/>
      <p:bldP spid="16416" grpId="0"/>
      <p:bldP spid="1641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218" name="Group 10"/>
          <p:cNvGrpSpPr>
            <a:grpSpLocks/>
          </p:cNvGrpSpPr>
          <p:nvPr/>
        </p:nvGrpSpPr>
        <p:grpSpPr bwMode="auto">
          <a:xfrm>
            <a:off x="1371600" y="838200"/>
            <a:ext cx="6716713" cy="5505450"/>
            <a:chOff x="864" y="528"/>
            <a:chExt cx="4231" cy="3468"/>
          </a:xfrm>
        </p:grpSpPr>
        <p:pic>
          <p:nvPicPr>
            <p:cNvPr id="9219"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4" y="528"/>
              <a:ext cx="3744" cy="34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220" name="Rectangle 6"/>
            <p:cNvSpPr>
              <a:spLocks noChangeArrowheads="1"/>
            </p:cNvSpPr>
            <p:nvPr/>
          </p:nvSpPr>
          <p:spPr bwMode="auto">
            <a:xfrm>
              <a:off x="3147" y="768"/>
              <a:ext cx="672" cy="144"/>
            </a:xfrm>
            <a:prstGeom prst="rect">
              <a:avLst/>
            </a:prstGeom>
            <a:solidFill>
              <a:srgbClr val="D3EBED"/>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p>
          </p:txBody>
        </p:sp>
        <p:sp>
          <p:nvSpPr>
            <p:cNvPr id="9221" name="Rectangle 7"/>
            <p:cNvSpPr>
              <a:spLocks noChangeArrowheads="1"/>
            </p:cNvSpPr>
            <p:nvPr/>
          </p:nvSpPr>
          <p:spPr bwMode="auto">
            <a:xfrm>
              <a:off x="3853" y="762"/>
              <a:ext cx="659" cy="141"/>
            </a:xfrm>
            <a:prstGeom prst="rect">
              <a:avLst/>
            </a:prstGeom>
            <a:solidFill>
              <a:srgbClr val="D3EBED"/>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p>
          </p:txBody>
        </p:sp>
        <p:sp>
          <p:nvSpPr>
            <p:cNvPr id="9222" name="Text Box 8"/>
            <p:cNvSpPr txBox="1">
              <a:spLocks noChangeArrowheads="1"/>
            </p:cNvSpPr>
            <p:nvPr/>
          </p:nvSpPr>
          <p:spPr bwMode="auto">
            <a:xfrm>
              <a:off x="3113" y="752"/>
              <a:ext cx="1296"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1200" b="1">
                  <a:solidFill>
                    <a:srgbClr val="3366FF"/>
                  </a:solidFill>
                </a:rPr>
                <a:t>HYPOTHESIS</a:t>
              </a:r>
            </a:p>
          </p:txBody>
        </p:sp>
        <p:sp>
          <p:nvSpPr>
            <p:cNvPr id="9223" name="Text Box 9"/>
            <p:cNvSpPr txBox="1">
              <a:spLocks noChangeArrowheads="1"/>
            </p:cNvSpPr>
            <p:nvPr/>
          </p:nvSpPr>
          <p:spPr bwMode="auto">
            <a:xfrm>
              <a:off x="3799" y="752"/>
              <a:ext cx="1296"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1200" b="1">
                  <a:solidFill>
                    <a:srgbClr val="3366FF"/>
                  </a:solidFill>
                </a:rPr>
                <a:t>CONCLUSION</a:t>
              </a:r>
            </a:p>
          </p:txBody>
        </p:sp>
      </p:gr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3"/>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altLang="en-US" sz="2400">
                <a:solidFill>
                  <a:srgbClr val="006699"/>
                </a:solidFill>
                <a:latin typeface="Arial Black" pitchFamily="34" charset="0"/>
              </a:rPr>
              <a:t>Example 2: Proving Properties of Lines</a:t>
            </a:r>
            <a:endParaRPr lang="en-US" altLang="en-US" sz="2600">
              <a:solidFill>
                <a:schemeClr val="accent2"/>
              </a:solidFill>
              <a:latin typeface="Arial MT Bl" charset="0"/>
            </a:endParaRPr>
          </a:p>
        </p:txBody>
      </p:sp>
      <p:pic>
        <p:nvPicPr>
          <p:cNvPr id="10243" name="Picture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76800" y="2209800"/>
            <a:ext cx="2895600" cy="2624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244" name="Text Box 10"/>
          <p:cNvSpPr txBox="1">
            <a:spLocks noChangeArrowheads="1"/>
          </p:cNvSpPr>
          <p:nvPr/>
        </p:nvSpPr>
        <p:spPr bwMode="auto">
          <a:xfrm>
            <a:off x="457200" y="1600200"/>
            <a:ext cx="4800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2400" b="1">
                <a:latin typeface="Verdana" pitchFamily="34" charset="0"/>
              </a:rPr>
              <a:t>Write a two-column proof.</a:t>
            </a:r>
          </a:p>
        </p:txBody>
      </p:sp>
      <p:sp>
        <p:nvSpPr>
          <p:cNvPr id="10245" name="Text Box 11"/>
          <p:cNvSpPr txBox="1">
            <a:spLocks noChangeArrowheads="1"/>
          </p:cNvSpPr>
          <p:nvPr/>
        </p:nvSpPr>
        <p:spPr bwMode="auto">
          <a:xfrm>
            <a:off x="457200" y="2133600"/>
            <a:ext cx="4800600" cy="1004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2400" b="1">
                <a:latin typeface="Verdana" pitchFamily="34" charset="0"/>
              </a:rPr>
              <a:t>Given: </a:t>
            </a:r>
            <a:r>
              <a:rPr lang="en-US" altLang="en-US" sz="2400" i="1">
                <a:latin typeface="Verdana" pitchFamily="34" charset="0"/>
              </a:rPr>
              <a:t>r</a:t>
            </a:r>
            <a:r>
              <a:rPr lang="en-US" altLang="en-US" sz="2400">
                <a:latin typeface="Verdana" pitchFamily="34" charset="0"/>
              </a:rPr>
              <a:t> || </a:t>
            </a:r>
            <a:r>
              <a:rPr lang="en-US" altLang="en-US" sz="2400" i="1">
                <a:latin typeface="Verdana" pitchFamily="34" charset="0"/>
              </a:rPr>
              <a:t>s</a:t>
            </a:r>
            <a:r>
              <a:rPr lang="en-US" altLang="en-US" sz="2400">
                <a:latin typeface="Verdana" pitchFamily="34" charset="0"/>
              </a:rPr>
              <a:t>, </a:t>
            </a:r>
            <a:r>
              <a:rPr lang="en-US" altLang="en-US" sz="2400">
                <a:latin typeface="Verdana" pitchFamily="34" charset="0"/>
                <a:sym typeface="Symbol" pitchFamily="18" charset="2"/>
              </a:rPr>
              <a:t>1  2</a:t>
            </a:r>
          </a:p>
          <a:p>
            <a:pPr eaLnBrk="1" hangingPunct="1">
              <a:spcBef>
                <a:spcPct val="50000"/>
              </a:spcBef>
            </a:pPr>
            <a:r>
              <a:rPr lang="en-US" altLang="en-US" sz="2400" b="1">
                <a:latin typeface="Verdana" pitchFamily="34" charset="0"/>
                <a:sym typeface="Symbol" pitchFamily="18" charset="2"/>
              </a:rPr>
              <a:t>Prove: </a:t>
            </a:r>
            <a:r>
              <a:rPr lang="en-US" altLang="en-US" sz="2400" i="1">
                <a:latin typeface="Verdana" pitchFamily="34" charset="0"/>
                <a:sym typeface="Symbol" pitchFamily="18" charset="2"/>
              </a:rPr>
              <a:t>r</a:t>
            </a:r>
            <a:r>
              <a:rPr lang="en-US" altLang="en-US" sz="2400">
                <a:latin typeface="Verdana" pitchFamily="34" charset="0"/>
                <a:sym typeface="Symbol" pitchFamily="18" charset="2"/>
              </a:rPr>
              <a:t>  </a:t>
            </a:r>
            <a:r>
              <a:rPr lang="en-US" altLang="en-US" sz="2400" i="1">
                <a:latin typeface="Verdana" pitchFamily="34" charset="0"/>
                <a:sym typeface="Symbol" pitchFamily="18" charset="2"/>
              </a:rPr>
              <a:t>t</a:t>
            </a:r>
            <a:r>
              <a:rPr lang="en-US" altLang="en-US" sz="2400" b="1">
                <a:latin typeface="Verdana" pitchFamily="34" charset="0"/>
                <a:sym typeface="Symbol" pitchFamily="18" charset="2"/>
              </a:rPr>
              <a:t> </a:t>
            </a: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2"/>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altLang="en-US" sz="2400">
                <a:solidFill>
                  <a:srgbClr val="006699"/>
                </a:solidFill>
                <a:latin typeface="Arial Black" pitchFamily="34" charset="0"/>
              </a:rPr>
              <a:t>Example 2 Continued</a:t>
            </a:r>
            <a:endParaRPr lang="en-US" altLang="en-US" sz="2600">
              <a:solidFill>
                <a:schemeClr val="accent2"/>
              </a:solidFill>
              <a:latin typeface="Arial MT Bl" charset="0"/>
            </a:endParaRPr>
          </a:p>
        </p:txBody>
      </p:sp>
      <p:graphicFrame>
        <p:nvGraphicFramePr>
          <p:cNvPr id="35890" name="Group 50"/>
          <p:cNvGraphicFramePr>
            <a:graphicFrameLocks noGrp="1"/>
          </p:cNvGraphicFramePr>
          <p:nvPr/>
        </p:nvGraphicFramePr>
        <p:xfrm>
          <a:off x="762000" y="2057400"/>
          <a:ext cx="7696200" cy="3008517"/>
        </p:xfrm>
        <a:graphic>
          <a:graphicData uri="http://schemas.openxmlformats.org/drawingml/2006/table">
            <a:tbl>
              <a:tblPr/>
              <a:tblGrid>
                <a:gridCol w="3124200"/>
                <a:gridCol w="4572000"/>
              </a:tblGrid>
              <a:tr h="522156">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chemeClr val="tx1"/>
                          </a:solidFill>
                          <a:effectLst/>
                          <a:latin typeface="Verdana" pitchFamily="34" charset="0"/>
                        </a:rPr>
                        <a:t>Statements</a:t>
                      </a:r>
                    </a:p>
                  </a:txBody>
                  <a:tcPr marT="45708" marB="45708" anchor="ctr" horzOverflow="overflow">
                    <a:lnL w="38100" cap="flat" cmpd="sng" algn="ctr">
                      <a:solidFill>
                        <a:schemeClr val="bg2"/>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bg2"/>
                      </a:solidFill>
                      <a:prstDash val="solid"/>
                      <a:round/>
                      <a:headEnd type="none" w="med" len="med"/>
                      <a:tailEnd type="none" w="med" len="med"/>
                    </a:lnT>
                    <a:lnB w="38100" cap="flat" cmpd="sng" algn="ctr">
                      <a:solidFill>
                        <a:srgbClr val="009900"/>
                      </a:solidFill>
                      <a:prstDash val="solid"/>
                      <a:round/>
                      <a:headEnd type="none" w="med" len="med"/>
                      <a:tailEnd type="none" w="med" len="med"/>
                    </a:lnB>
                    <a:lnTlToBr>
                      <a:noFill/>
                    </a:lnTlToBr>
                    <a:lnBlToTr>
                      <a:noFill/>
                    </a:lnBlToTr>
                    <a:solidFill>
                      <a:schemeClr val="folHlink"/>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chemeClr val="tx1"/>
                          </a:solidFill>
                          <a:effectLst/>
                          <a:latin typeface="Verdana" pitchFamily="34" charset="0"/>
                        </a:rPr>
                        <a:t>Reasons</a:t>
                      </a:r>
                    </a:p>
                  </a:txBody>
                  <a:tcPr marT="45708" marB="45708" anchor="ctr" horzOverflow="overflow">
                    <a:lnL w="38100" cap="flat" cmpd="sng" algn="ctr">
                      <a:solidFill>
                        <a:schemeClr val="tx1"/>
                      </a:solidFill>
                      <a:prstDash val="solid"/>
                      <a:round/>
                      <a:headEnd type="none" w="med" len="med"/>
                      <a:tailEnd type="none" w="med" len="med"/>
                    </a:lnL>
                    <a:lnR w="38100" cap="flat" cmpd="sng" algn="ctr">
                      <a:solidFill>
                        <a:schemeClr val="bg2"/>
                      </a:solidFill>
                      <a:prstDash val="solid"/>
                      <a:round/>
                      <a:headEnd type="none" w="med" len="med"/>
                      <a:tailEnd type="none" w="med" len="med"/>
                    </a:lnR>
                    <a:lnT w="38100" cap="flat" cmpd="sng" algn="ctr">
                      <a:solidFill>
                        <a:schemeClr val="bg2"/>
                      </a:solidFill>
                      <a:prstDash val="solid"/>
                      <a:round/>
                      <a:headEnd type="none" w="med" len="med"/>
                      <a:tailEnd type="none" w="med" len="med"/>
                    </a:lnT>
                    <a:lnB w="38100" cap="flat" cmpd="sng" algn="ctr">
                      <a:solidFill>
                        <a:srgbClr val="009900"/>
                      </a:solidFill>
                      <a:prstDash val="solid"/>
                      <a:round/>
                      <a:headEnd type="none" w="med" len="med"/>
                      <a:tailEnd type="none" w="med" len="med"/>
                    </a:lnB>
                    <a:lnTlToBr>
                      <a:noFill/>
                    </a:lnTlToBr>
                    <a:lnBlToTr>
                      <a:noFill/>
                    </a:lnBlToTr>
                    <a:solidFill>
                      <a:schemeClr val="folHlink"/>
                    </a:solidFill>
                  </a:tcPr>
                </a:tc>
              </a:tr>
              <a:tr h="5443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Verdana" pitchFamily="34" charset="0"/>
                        </a:rPr>
                        <a:t> </a:t>
                      </a:r>
                    </a:p>
                  </a:txBody>
                  <a:tcPr marT="45708" marB="45708" anchor="ctr" horzOverflow="overflow">
                    <a:lnL w="38100" cap="flat" cmpd="sng" algn="ctr">
                      <a:solidFill>
                        <a:schemeClr val="bg2"/>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rgbClr val="0099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50000"/>
                        </a:spcBef>
                        <a:spcAft>
                          <a:spcPct val="0"/>
                        </a:spcAft>
                        <a:buClrTx/>
                        <a:buSzTx/>
                        <a:buFontTx/>
                        <a:buNone/>
                        <a:tabLst/>
                      </a:pPr>
                      <a:r>
                        <a:rPr kumimoji="0" lang="en-US" sz="2400" b="0" i="1" u="none" strike="noStrike" cap="none" normalizeH="0" baseline="0" smtClean="0">
                          <a:ln>
                            <a:noFill/>
                          </a:ln>
                          <a:solidFill>
                            <a:srgbClr val="006699"/>
                          </a:solidFill>
                          <a:effectLst/>
                          <a:latin typeface="Verdana" pitchFamily="34" charset="0"/>
                        </a:rPr>
                        <a:t> </a:t>
                      </a:r>
                    </a:p>
                  </a:txBody>
                  <a:tcPr marT="45708" marB="45708" anchor="ctr" horzOverflow="overflow">
                    <a:lnL w="38100" cap="flat" cmpd="sng" algn="ctr">
                      <a:solidFill>
                        <a:schemeClr val="tx1"/>
                      </a:solidFill>
                      <a:prstDash val="solid"/>
                      <a:round/>
                      <a:headEnd type="none" w="med" len="med"/>
                      <a:tailEnd type="none" w="med" len="med"/>
                    </a:lnL>
                    <a:lnR w="38100" cap="flat" cmpd="sng" algn="ctr">
                      <a:solidFill>
                        <a:schemeClr val="bg2"/>
                      </a:solidFill>
                      <a:prstDash val="solid"/>
                      <a:round/>
                      <a:headEnd type="none" w="med" len="med"/>
                      <a:tailEnd type="none" w="med" len="med"/>
                    </a:lnR>
                    <a:lnT w="38100" cap="flat" cmpd="sng" algn="ctr">
                      <a:solidFill>
                        <a:srgbClr val="0099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374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Verdana" pitchFamily="34" charset="0"/>
                        </a:rPr>
                        <a:t> </a:t>
                      </a:r>
                      <a:endParaRPr kumimoji="0" lang="en-US" sz="2400" b="0" i="0" u="none" strike="noStrike" cap="none" normalizeH="0" baseline="0" smtClean="0">
                        <a:ln>
                          <a:noFill/>
                        </a:ln>
                        <a:solidFill>
                          <a:schemeClr val="tx1"/>
                        </a:solidFill>
                        <a:effectLst/>
                        <a:latin typeface="Verdana" pitchFamily="34" charset="0"/>
                        <a:sym typeface="Symbol" pitchFamily="18" charset="2"/>
                      </a:endParaRPr>
                    </a:p>
                  </a:txBody>
                  <a:tcPr marT="45708" marB="45708" anchor="ctr" horzOverflow="overflow">
                    <a:lnL w="38100" cap="flat" cmpd="sng" algn="ctr">
                      <a:solidFill>
                        <a:schemeClr val="bg2"/>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50000"/>
                        </a:spcBef>
                        <a:spcAft>
                          <a:spcPct val="0"/>
                        </a:spcAft>
                        <a:buClrTx/>
                        <a:buSzTx/>
                        <a:buFontTx/>
                        <a:buNone/>
                        <a:tabLst/>
                      </a:pPr>
                      <a:r>
                        <a:rPr kumimoji="0" lang="en-US" sz="2400" b="0" i="1" u="none" strike="noStrike" cap="none" normalizeH="0" baseline="0" smtClean="0">
                          <a:ln>
                            <a:noFill/>
                          </a:ln>
                          <a:solidFill>
                            <a:srgbClr val="006699"/>
                          </a:solidFill>
                          <a:effectLst/>
                          <a:latin typeface="Verdana" pitchFamily="34" charset="0"/>
                        </a:rPr>
                        <a:t> </a:t>
                      </a:r>
                      <a:endParaRPr kumimoji="0" lang="en-US" sz="2400" b="0" i="1" u="none" strike="noStrike" cap="none" normalizeH="0" baseline="0" smtClean="0">
                        <a:ln>
                          <a:noFill/>
                        </a:ln>
                        <a:solidFill>
                          <a:srgbClr val="006699"/>
                        </a:solidFill>
                        <a:effectLst/>
                        <a:latin typeface="Verdana" pitchFamily="34" charset="0"/>
                        <a:sym typeface="Symbol" pitchFamily="18" charset="2"/>
                      </a:endParaRPr>
                    </a:p>
                  </a:txBody>
                  <a:tcPr marT="45708" marB="45708" anchor="ctr" horzOverflow="overflow">
                    <a:lnL w="38100" cap="flat" cmpd="sng" algn="ctr">
                      <a:solidFill>
                        <a:schemeClr val="tx1"/>
                      </a:solidFill>
                      <a:prstDash val="solid"/>
                      <a:round/>
                      <a:headEnd type="none" w="med" len="med"/>
                      <a:tailEnd type="none" w="med" len="med"/>
                    </a:lnL>
                    <a:lnR w="38100" cap="flat" cmpd="sng" algn="ctr">
                      <a:solidFill>
                        <a:schemeClr val="bg2"/>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2156">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Verdana" pitchFamily="34" charset="0"/>
                        </a:rPr>
                        <a:t> </a:t>
                      </a:r>
                    </a:p>
                  </a:txBody>
                  <a:tcPr marT="45708" marB="45708" anchor="ctr" horzOverflow="overflow">
                    <a:lnL w="38100" cap="flat" cmpd="sng" algn="ctr">
                      <a:solidFill>
                        <a:schemeClr val="bg2"/>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1" u="none" strike="noStrike" cap="none" normalizeH="0" baseline="0" smtClean="0">
                          <a:ln>
                            <a:noFill/>
                          </a:ln>
                          <a:solidFill>
                            <a:srgbClr val="006699"/>
                          </a:solidFill>
                          <a:effectLst/>
                          <a:latin typeface="Verdana" pitchFamily="34" charset="0"/>
                        </a:rPr>
                        <a:t> </a:t>
                      </a:r>
                      <a:endParaRPr kumimoji="0" lang="en-US" sz="2400" b="0" i="1" u="none" strike="noStrike" cap="none" normalizeH="0" baseline="0" smtClean="0">
                        <a:ln>
                          <a:noFill/>
                        </a:ln>
                        <a:solidFill>
                          <a:srgbClr val="006699"/>
                        </a:solidFill>
                        <a:effectLst/>
                        <a:latin typeface="Verdana" pitchFamily="34" charset="0"/>
                        <a:sym typeface="Symbol" pitchFamily="18" charset="2"/>
                      </a:endParaRPr>
                    </a:p>
                  </a:txBody>
                  <a:tcPr marT="45708" marB="45708" anchor="ctr" horzOverflow="overflow">
                    <a:lnL w="38100" cap="flat" cmpd="sng" algn="ctr">
                      <a:solidFill>
                        <a:schemeClr val="tx1"/>
                      </a:solidFill>
                      <a:prstDash val="solid"/>
                      <a:round/>
                      <a:headEnd type="none" w="med" len="med"/>
                      <a:tailEnd type="none" w="med" len="med"/>
                    </a:lnL>
                    <a:lnR w="38100" cap="flat" cmpd="sng" algn="ctr">
                      <a:solidFill>
                        <a:schemeClr val="bg2"/>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9588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Verdana" pitchFamily="34" charset="0"/>
                        </a:rPr>
                        <a:t> </a:t>
                      </a:r>
                      <a:endParaRPr kumimoji="0" lang="en-US" sz="800" b="0" i="0" u="none" strike="noStrike" cap="none" normalizeH="0" baseline="0" smtClean="0">
                        <a:ln>
                          <a:noFill/>
                        </a:ln>
                        <a:solidFill>
                          <a:schemeClr val="tx1"/>
                        </a:solidFill>
                        <a:effectLst/>
                        <a:latin typeface="Verdana"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400" b="0" i="1" u="none" strike="noStrike" cap="none" normalizeH="0" baseline="0" smtClean="0">
                        <a:ln>
                          <a:noFill/>
                        </a:ln>
                        <a:solidFill>
                          <a:schemeClr val="tx1"/>
                        </a:solidFill>
                        <a:effectLst/>
                        <a:latin typeface="Verdana" pitchFamily="34" charset="0"/>
                      </a:endParaRPr>
                    </a:p>
                  </a:txBody>
                  <a:tcPr marT="45708" marB="45708" anchor="ctr" horzOverflow="overflow">
                    <a:lnL w="38100" cap="flat" cmpd="sng" algn="ctr">
                      <a:solidFill>
                        <a:schemeClr val="bg2"/>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1" u="none" strike="noStrike" cap="none" normalizeH="0" baseline="0" smtClean="0">
                          <a:ln>
                            <a:noFill/>
                          </a:ln>
                          <a:solidFill>
                            <a:srgbClr val="006699"/>
                          </a:solidFill>
                          <a:effectLst/>
                          <a:latin typeface="Verdana" pitchFamily="34" charset="0"/>
                        </a:rPr>
                        <a:t> </a:t>
                      </a:r>
                      <a:endParaRPr kumimoji="0" lang="en-US" sz="2400" b="0" i="1" u="none" strike="noStrike" cap="none" normalizeH="0" baseline="0" smtClean="0">
                        <a:ln>
                          <a:noFill/>
                        </a:ln>
                        <a:solidFill>
                          <a:srgbClr val="006699"/>
                        </a:solidFill>
                        <a:effectLst/>
                        <a:latin typeface="Verdana" pitchFamily="34" charset="0"/>
                        <a:sym typeface="Symbol" pitchFamily="18" charset="2"/>
                      </a:endParaRPr>
                    </a:p>
                  </a:txBody>
                  <a:tcPr marT="45708" marB="45708" anchor="ctr" horzOverflow="overflow">
                    <a:lnL w="38100" cap="flat" cmpd="sng" algn="ctr">
                      <a:solidFill>
                        <a:schemeClr val="tx1"/>
                      </a:solidFill>
                      <a:prstDash val="solid"/>
                      <a:round/>
                      <a:headEnd type="none" w="med" len="med"/>
                      <a:tailEnd type="none" w="med" len="med"/>
                    </a:lnL>
                    <a:lnR w="38100" cap="flat" cmpd="sng" algn="ctr">
                      <a:solidFill>
                        <a:schemeClr val="bg2"/>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bg2"/>
                      </a:solidFill>
                      <a:prstDash val="solid"/>
                      <a:round/>
                      <a:headEnd type="none" w="med" len="med"/>
                      <a:tailEnd type="none" w="med" len="med"/>
                    </a:lnB>
                    <a:lnTlToBr>
                      <a:noFill/>
                    </a:lnTlToBr>
                    <a:lnBlToTr>
                      <a:noFill/>
                    </a:lnBlToTr>
                    <a:noFill/>
                  </a:tcPr>
                </a:tc>
              </a:tr>
            </a:tbl>
          </a:graphicData>
        </a:graphic>
      </p:graphicFrame>
      <p:sp>
        <p:nvSpPr>
          <p:cNvPr id="35878" name="Text Box 38"/>
          <p:cNvSpPr txBox="1">
            <a:spLocks noChangeArrowheads="1"/>
          </p:cNvSpPr>
          <p:nvPr/>
        </p:nvSpPr>
        <p:spPr bwMode="auto">
          <a:xfrm>
            <a:off x="819150" y="3152775"/>
            <a:ext cx="32956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2400" b="1">
                <a:latin typeface="Verdana" pitchFamily="34" charset="0"/>
              </a:rPr>
              <a:t>2.</a:t>
            </a:r>
            <a:r>
              <a:rPr lang="en-US" altLang="en-US" sz="2400">
                <a:latin typeface="Verdana" pitchFamily="34" charset="0"/>
              </a:rPr>
              <a:t> </a:t>
            </a:r>
            <a:r>
              <a:rPr lang="en-US" altLang="en-US" sz="2400">
                <a:latin typeface="Verdana" pitchFamily="34" charset="0"/>
                <a:sym typeface="Symbol" pitchFamily="18" charset="2"/>
              </a:rPr>
              <a:t>2  3</a:t>
            </a:r>
            <a:endParaRPr lang="en-US" altLang="en-US" sz="2400" i="1">
              <a:latin typeface="Verdana" pitchFamily="34" charset="0"/>
            </a:endParaRPr>
          </a:p>
        </p:txBody>
      </p:sp>
      <p:sp>
        <p:nvSpPr>
          <p:cNvPr id="35879" name="Text Box 39"/>
          <p:cNvSpPr txBox="1">
            <a:spLocks noChangeArrowheads="1"/>
          </p:cNvSpPr>
          <p:nvPr/>
        </p:nvSpPr>
        <p:spPr bwMode="auto">
          <a:xfrm>
            <a:off x="812800" y="3657600"/>
            <a:ext cx="2590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2400" b="1">
                <a:latin typeface="Verdana" pitchFamily="34" charset="0"/>
              </a:rPr>
              <a:t>3.</a:t>
            </a:r>
            <a:r>
              <a:rPr lang="en-US" altLang="en-US" sz="2400">
                <a:latin typeface="Verdana" pitchFamily="34" charset="0"/>
              </a:rPr>
              <a:t> </a:t>
            </a:r>
            <a:r>
              <a:rPr lang="en-US" altLang="en-US" sz="2400">
                <a:latin typeface="Verdana" pitchFamily="34" charset="0"/>
                <a:sym typeface="Symbol" pitchFamily="18" charset="2"/>
              </a:rPr>
              <a:t>1  3</a:t>
            </a:r>
          </a:p>
        </p:txBody>
      </p:sp>
      <p:sp>
        <p:nvSpPr>
          <p:cNvPr id="35880" name="Text Box 40"/>
          <p:cNvSpPr txBox="1">
            <a:spLocks noChangeArrowheads="1"/>
          </p:cNvSpPr>
          <p:nvPr/>
        </p:nvSpPr>
        <p:spPr bwMode="auto">
          <a:xfrm>
            <a:off x="3895725" y="3668713"/>
            <a:ext cx="5105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2400" b="1">
                <a:solidFill>
                  <a:schemeClr val="tx2"/>
                </a:solidFill>
                <a:latin typeface="Verdana" pitchFamily="34" charset="0"/>
              </a:rPr>
              <a:t>3.</a:t>
            </a:r>
            <a:r>
              <a:rPr lang="en-US" altLang="en-US" sz="2400">
                <a:solidFill>
                  <a:schemeClr val="tx2"/>
                </a:solidFill>
                <a:latin typeface="Verdana" pitchFamily="34" charset="0"/>
              </a:rPr>
              <a:t> Trans. Prop. of </a:t>
            </a:r>
            <a:r>
              <a:rPr lang="en-US" altLang="en-US" sz="2400">
                <a:solidFill>
                  <a:schemeClr val="tx2"/>
                </a:solidFill>
                <a:latin typeface="Verdana" pitchFamily="34" charset="0"/>
                <a:sym typeface="Symbol" pitchFamily="18" charset="2"/>
              </a:rPr>
              <a:t></a:t>
            </a:r>
          </a:p>
        </p:txBody>
      </p:sp>
      <p:sp>
        <p:nvSpPr>
          <p:cNvPr id="35881" name="Text Box 41"/>
          <p:cNvSpPr txBox="1">
            <a:spLocks noChangeArrowheads="1"/>
          </p:cNvSpPr>
          <p:nvPr/>
        </p:nvSpPr>
        <p:spPr bwMode="auto">
          <a:xfrm>
            <a:off x="3878263" y="3124200"/>
            <a:ext cx="326231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2400" b="1">
                <a:latin typeface="Verdana" pitchFamily="34" charset="0"/>
              </a:rPr>
              <a:t>2.</a:t>
            </a:r>
            <a:r>
              <a:rPr lang="en-US" altLang="en-US" sz="2400">
                <a:latin typeface="Verdana" pitchFamily="34" charset="0"/>
              </a:rPr>
              <a:t> Corr. </a:t>
            </a:r>
            <a:r>
              <a:rPr lang="en-US" altLang="en-US" sz="2400">
                <a:latin typeface="Verdana" pitchFamily="34" charset="0"/>
                <a:sym typeface="Symbol" pitchFamily="18" charset="2"/>
              </a:rPr>
              <a:t>s Post.</a:t>
            </a:r>
            <a:endParaRPr lang="en-US" altLang="en-US" sz="2400">
              <a:latin typeface="Verdana" pitchFamily="34" charset="0"/>
            </a:endParaRPr>
          </a:p>
        </p:txBody>
      </p:sp>
      <p:sp>
        <p:nvSpPr>
          <p:cNvPr id="35882" name="Text Box 42"/>
          <p:cNvSpPr txBox="1">
            <a:spLocks noChangeArrowheads="1"/>
          </p:cNvSpPr>
          <p:nvPr/>
        </p:nvSpPr>
        <p:spPr bwMode="auto">
          <a:xfrm>
            <a:off x="804863" y="2619375"/>
            <a:ext cx="32956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2400" b="1">
                <a:latin typeface="Verdana" pitchFamily="34" charset="0"/>
              </a:rPr>
              <a:t>1.</a:t>
            </a:r>
            <a:r>
              <a:rPr lang="en-US" altLang="en-US" sz="2400">
                <a:latin typeface="Verdana" pitchFamily="34" charset="0"/>
              </a:rPr>
              <a:t> </a:t>
            </a:r>
            <a:r>
              <a:rPr lang="en-US" altLang="en-US" sz="2400" i="1">
                <a:latin typeface="Verdana" pitchFamily="34" charset="0"/>
              </a:rPr>
              <a:t>r</a:t>
            </a:r>
            <a:r>
              <a:rPr lang="en-US" altLang="en-US" sz="2400">
                <a:latin typeface="Verdana" pitchFamily="34" charset="0"/>
              </a:rPr>
              <a:t> || </a:t>
            </a:r>
            <a:r>
              <a:rPr lang="en-US" altLang="en-US" sz="2400" i="1">
                <a:latin typeface="Verdana" pitchFamily="34" charset="0"/>
              </a:rPr>
              <a:t>s, </a:t>
            </a:r>
            <a:r>
              <a:rPr lang="en-US" altLang="en-US" sz="2400">
                <a:latin typeface="Verdana" pitchFamily="34" charset="0"/>
                <a:sym typeface="Symbol" pitchFamily="18" charset="2"/>
              </a:rPr>
              <a:t>1  2</a:t>
            </a:r>
            <a:endParaRPr lang="en-US" altLang="en-US" sz="2400" i="1">
              <a:latin typeface="Verdana" pitchFamily="34" charset="0"/>
            </a:endParaRPr>
          </a:p>
        </p:txBody>
      </p:sp>
      <p:sp>
        <p:nvSpPr>
          <p:cNvPr id="35883" name="Text Box 43"/>
          <p:cNvSpPr txBox="1">
            <a:spLocks noChangeArrowheads="1"/>
          </p:cNvSpPr>
          <p:nvPr/>
        </p:nvSpPr>
        <p:spPr bwMode="auto">
          <a:xfrm>
            <a:off x="3886200" y="2590800"/>
            <a:ext cx="2590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2400" b="1">
                <a:latin typeface="Verdana" pitchFamily="34" charset="0"/>
              </a:rPr>
              <a:t>1.</a:t>
            </a:r>
            <a:r>
              <a:rPr lang="en-US" altLang="en-US" sz="2400">
                <a:latin typeface="Verdana" pitchFamily="34" charset="0"/>
              </a:rPr>
              <a:t> Given</a:t>
            </a:r>
            <a:endParaRPr lang="en-US" altLang="en-US" sz="2400" i="1">
              <a:latin typeface="Verdana" pitchFamily="34" charset="0"/>
            </a:endParaRPr>
          </a:p>
        </p:txBody>
      </p:sp>
      <p:sp>
        <p:nvSpPr>
          <p:cNvPr id="35884" name="Text Box 44"/>
          <p:cNvSpPr txBox="1">
            <a:spLocks noChangeArrowheads="1"/>
          </p:cNvSpPr>
          <p:nvPr/>
        </p:nvSpPr>
        <p:spPr bwMode="auto">
          <a:xfrm>
            <a:off x="838200" y="4343400"/>
            <a:ext cx="2590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2400" b="1">
                <a:latin typeface="Verdana" pitchFamily="34" charset="0"/>
              </a:rPr>
              <a:t>4.</a:t>
            </a:r>
            <a:r>
              <a:rPr lang="en-US" altLang="en-US" sz="2400">
                <a:latin typeface="Verdana" pitchFamily="34" charset="0"/>
              </a:rPr>
              <a:t> </a:t>
            </a:r>
            <a:r>
              <a:rPr lang="en-US" altLang="en-US" sz="2400" i="1">
                <a:latin typeface="Verdana" pitchFamily="34" charset="0"/>
                <a:sym typeface="Symbol" pitchFamily="18" charset="2"/>
              </a:rPr>
              <a:t>r</a:t>
            </a:r>
            <a:r>
              <a:rPr lang="en-US" altLang="en-US" sz="2400">
                <a:latin typeface="Verdana" pitchFamily="34" charset="0"/>
                <a:sym typeface="Symbol" pitchFamily="18" charset="2"/>
              </a:rPr>
              <a:t> </a:t>
            </a:r>
            <a:r>
              <a:rPr lang="en-US" altLang="en-US" sz="2400" b="1">
                <a:latin typeface="Verdana" pitchFamily="34" charset="0"/>
                <a:sym typeface="Symbol" pitchFamily="18" charset="2"/>
              </a:rPr>
              <a:t></a:t>
            </a:r>
            <a:r>
              <a:rPr lang="en-US" altLang="en-US" sz="2400">
                <a:latin typeface="Verdana" pitchFamily="34" charset="0"/>
                <a:sym typeface="Symbol" pitchFamily="18" charset="2"/>
              </a:rPr>
              <a:t> </a:t>
            </a:r>
            <a:r>
              <a:rPr lang="en-US" altLang="en-US" sz="2400" i="1">
                <a:latin typeface="Verdana" pitchFamily="34" charset="0"/>
                <a:sym typeface="Symbol" pitchFamily="18" charset="2"/>
              </a:rPr>
              <a:t>t</a:t>
            </a:r>
            <a:r>
              <a:rPr lang="en-US" altLang="en-US" sz="2400">
                <a:latin typeface="Verdana" pitchFamily="34" charset="0"/>
                <a:sym typeface="Symbol" pitchFamily="18" charset="2"/>
              </a:rPr>
              <a:t> </a:t>
            </a:r>
          </a:p>
        </p:txBody>
      </p:sp>
      <p:sp>
        <p:nvSpPr>
          <p:cNvPr id="35885" name="Text Box 45"/>
          <p:cNvSpPr txBox="1">
            <a:spLocks noChangeArrowheads="1"/>
          </p:cNvSpPr>
          <p:nvPr/>
        </p:nvSpPr>
        <p:spPr bwMode="auto">
          <a:xfrm>
            <a:off x="3917950" y="4191000"/>
            <a:ext cx="46482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63550" indent="-46355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2400" b="1">
                <a:solidFill>
                  <a:schemeClr val="tx2"/>
                </a:solidFill>
                <a:latin typeface="Verdana" pitchFamily="34" charset="0"/>
              </a:rPr>
              <a:t>4.</a:t>
            </a:r>
            <a:r>
              <a:rPr lang="en-US" altLang="en-US" sz="2400">
                <a:solidFill>
                  <a:schemeClr val="tx2"/>
                </a:solidFill>
                <a:latin typeface="Verdana" pitchFamily="34" charset="0"/>
              </a:rPr>
              <a:t> 2 intersecting lines form lin. pair of </a:t>
            </a:r>
            <a:r>
              <a:rPr lang="en-US" altLang="en-US" sz="2400">
                <a:solidFill>
                  <a:schemeClr val="tx2"/>
                </a:solidFill>
                <a:latin typeface="Verdana" pitchFamily="34" charset="0"/>
                <a:sym typeface="Symbol" pitchFamily="18" charset="2"/>
              </a:rPr>
              <a:t> s </a:t>
            </a:r>
            <a:r>
              <a:rPr lang="en-US" altLang="en-US" sz="2400">
                <a:solidFill>
                  <a:schemeClr val="tx2"/>
                </a:solidFill>
                <a:latin typeface="Verdana" pitchFamily="34" charset="0"/>
                <a:sym typeface="Wingdings 3" pitchFamily="18" charset="2"/>
              </a:rPr>
              <a:t> lines </a:t>
            </a:r>
            <a:r>
              <a:rPr lang="en-US" altLang="en-US" sz="2400">
                <a:solidFill>
                  <a:schemeClr val="tx2"/>
                </a:solidFill>
                <a:latin typeface="Verdana" pitchFamily="34" charset="0"/>
                <a:sym typeface="Symbol" pitchFamily="18" charset="2"/>
              </a:rPr>
              <a:t>.</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5882"/>
                                        </p:tgtEl>
                                        <p:attrNameLst>
                                          <p:attrName>style.visibility</p:attrName>
                                        </p:attrNameLst>
                                      </p:cBhvr>
                                      <p:to>
                                        <p:strVal val="visible"/>
                                      </p:to>
                                    </p:set>
                                    <p:animEffect transition="in" filter="box(in)">
                                      <p:cBhvr>
                                        <p:cTn id="7" dur="500"/>
                                        <p:tgtEl>
                                          <p:spTgt spid="35882"/>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35883"/>
                                        </p:tgtEl>
                                        <p:attrNameLst>
                                          <p:attrName>style.visibility</p:attrName>
                                        </p:attrNameLst>
                                      </p:cBhvr>
                                      <p:to>
                                        <p:strVal val="visible"/>
                                      </p:to>
                                    </p:set>
                                    <p:animEffect transition="in" filter="box(in)">
                                      <p:cBhvr>
                                        <p:cTn id="10" dur="500"/>
                                        <p:tgtEl>
                                          <p:spTgt spid="35883"/>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4" presetClass="entr" presetSubtype="16" fill="hold" grpId="0" nodeType="clickEffect">
                                  <p:stCondLst>
                                    <p:cond delay="0"/>
                                  </p:stCondLst>
                                  <p:childTnLst>
                                    <p:set>
                                      <p:cBhvr>
                                        <p:cTn id="14" dur="1" fill="hold">
                                          <p:stCondLst>
                                            <p:cond delay="0"/>
                                          </p:stCondLst>
                                        </p:cTn>
                                        <p:tgtEl>
                                          <p:spTgt spid="35878"/>
                                        </p:tgtEl>
                                        <p:attrNameLst>
                                          <p:attrName>style.visibility</p:attrName>
                                        </p:attrNameLst>
                                      </p:cBhvr>
                                      <p:to>
                                        <p:strVal val="visible"/>
                                      </p:to>
                                    </p:set>
                                    <p:animEffect transition="in" filter="box(in)">
                                      <p:cBhvr>
                                        <p:cTn id="15" dur="500"/>
                                        <p:tgtEl>
                                          <p:spTgt spid="35878"/>
                                        </p:tgtEl>
                                      </p:cBhvr>
                                    </p:animEffect>
                                  </p:childTnLst>
                                </p:cTn>
                              </p:par>
                              <p:par>
                                <p:cTn id="16" presetID="4" presetClass="entr" presetSubtype="16" fill="hold" grpId="0" nodeType="withEffect">
                                  <p:stCondLst>
                                    <p:cond delay="0"/>
                                  </p:stCondLst>
                                  <p:childTnLst>
                                    <p:set>
                                      <p:cBhvr>
                                        <p:cTn id="17" dur="1" fill="hold">
                                          <p:stCondLst>
                                            <p:cond delay="0"/>
                                          </p:stCondLst>
                                        </p:cTn>
                                        <p:tgtEl>
                                          <p:spTgt spid="35881"/>
                                        </p:tgtEl>
                                        <p:attrNameLst>
                                          <p:attrName>style.visibility</p:attrName>
                                        </p:attrNameLst>
                                      </p:cBhvr>
                                      <p:to>
                                        <p:strVal val="visible"/>
                                      </p:to>
                                    </p:set>
                                    <p:animEffect transition="in" filter="box(in)">
                                      <p:cBhvr>
                                        <p:cTn id="18" dur="500"/>
                                        <p:tgtEl>
                                          <p:spTgt spid="35881"/>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4" presetClass="entr" presetSubtype="16" fill="hold" grpId="0" nodeType="clickEffect">
                                  <p:stCondLst>
                                    <p:cond delay="0"/>
                                  </p:stCondLst>
                                  <p:childTnLst>
                                    <p:set>
                                      <p:cBhvr>
                                        <p:cTn id="22" dur="1" fill="hold">
                                          <p:stCondLst>
                                            <p:cond delay="0"/>
                                          </p:stCondLst>
                                        </p:cTn>
                                        <p:tgtEl>
                                          <p:spTgt spid="35879"/>
                                        </p:tgtEl>
                                        <p:attrNameLst>
                                          <p:attrName>style.visibility</p:attrName>
                                        </p:attrNameLst>
                                      </p:cBhvr>
                                      <p:to>
                                        <p:strVal val="visible"/>
                                      </p:to>
                                    </p:set>
                                    <p:animEffect transition="in" filter="box(in)">
                                      <p:cBhvr>
                                        <p:cTn id="23" dur="500"/>
                                        <p:tgtEl>
                                          <p:spTgt spid="35879"/>
                                        </p:tgtEl>
                                      </p:cBhvr>
                                    </p:animEffect>
                                  </p:childTnLst>
                                </p:cTn>
                              </p:par>
                              <p:par>
                                <p:cTn id="24" presetID="4" presetClass="entr" presetSubtype="16" fill="hold" grpId="0" nodeType="withEffect">
                                  <p:stCondLst>
                                    <p:cond delay="0"/>
                                  </p:stCondLst>
                                  <p:childTnLst>
                                    <p:set>
                                      <p:cBhvr>
                                        <p:cTn id="25" dur="1" fill="hold">
                                          <p:stCondLst>
                                            <p:cond delay="0"/>
                                          </p:stCondLst>
                                        </p:cTn>
                                        <p:tgtEl>
                                          <p:spTgt spid="35880"/>
                                        </p:tgtEl>
                                        <p:attrNameLst>
                                          <p:attrName>style.visibility</p:attrName>
                                        </p:attrNameLst>
                                      </p:cBhvr>
                                      <p:to>
                                        <p:strVal val="visible"/>
                                      </p:to>
                                    </p:set>
                                    <p:animEffect transition="in" filter="box(in)">
                                      <p:cBhvr>
                                        <p:cTn id="26" dur="500"/>
                                        <p:tgtEl>
                                          <p:spTgt spid="35880"/>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4" presetClass="entr" presetSubtype="16" fill="hold" grpId="0" nodeType="clickEffect">
                                  <p:stCondLst>
                                    <p:cond delay="0"/>
                                  </p:stCondLst>
                                  <p:childTnLst>
                                    <p:set>
                                      <p:cBhvr>
                                        <p:cTn id="30" dur="1" fill="hold">
                                          <p:stCondLst>
                                            <p:cond delay="0"/>
                                          </p:stCondLst>
                                        </p:cTn>
                                        <p:tgtEl>
                                          <p:spTgt spid="35884"/>
                                        </p:tgtEl>
                                        <p:attrNameLst>
                                          <p:attrName>style.visibility</p:attrName>
                                        </p:attrNameLst>
                                      </p:cBhvr>
                                      <p:to>
                                        <p:strVal val="visible"/>
                                      </p:to>
                                    </p:set>
                                    <p:animEffect transition="in" filter="box(in)">
                                      <p:cBhvr>
                                        <p:cTn id="31" dur="500"/>
                                        <p:tgtEl>
                                          <p:spTgt spid="35884"/>
                                        </p:tgtEl>
                                      </p:cBhvr>
                                    </p:animEffect>
                                  </p:childTnLst>
                                </p:cTn>
                              </p:par>
                              <p:par>
                                <p:cTn id="32" presetID="4" presetClass="entr" presetSubtype="16" fill="hold" grpId="0" nodeType="withEffect">
                                  <p:stCondLst>
                                    <p:cond delay="0"/>
                                  </p:stCondLst>
                                  <p:childTnLst>
                                    <p:set>
                                      <p:cBhvr>
                                        <p:cTn id="33" dur="1" fill="hold">
                                          <p:stCondLst>
                                            <p:cond delay="0"/>
                                          </p:stCondLst>
                                        </p:cTn>
                                        <p:tgtEl>
                                          <p:spTgt spid="35885"/>
                                        </p:tgtEl>
                                        <p:attrNameLst>
                                          <p:attrName>style.visibility</p:attrName>
                                        </p:attrNameLst>
                                      </p:cBhvr>
                                      <p:to>
                                        <p:strVal val="visible"/>
                                      </p:to>
                                    </p:set>
                                    <p:animEffect transition="in" filter="box(in)">
                                      <p:cBhvr>
                                        <p:cTn id="34" dur="500"/>
                                        <p:tgtEl>
                                          <p:spTgt spid="3588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78" grpId="0"/>
      <p:bldP spid="35879" grpId="0"/>
      <p:bldP spid="35880" grpId="0"/>
      <p:bldP spid="35881" grpId="0"/>
      <p:bldP spid="35882" grpId="0"/>
      <p:bldP spid="35883" grpId="0"/>
      <p:bldP spid="35884" grpId="0"/>
      <p:bldP spid="3588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2"/>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altLang="en-US" sz="2400">
                <a:solidFill>
                  <a:srgbClr val="FF0000"/>
                </a:solidFill>
                <a:latin typeface="Arial Black" pitchFamily="34" charset="0"/>
              </a:rPr>
              <a:t>Check It Out!</a:t>
            </a:r>
            <a:r>
              <a:rPr lang="en-US" altLang="en-US" sz="2400">
                <a:solidFill>
                  <a:srgbClr val="006699"/>
                </a:solidFill>
                <a:latin typeface="Arial Black" pitchFamily="34" charset="0"/>
              </a:rPr>
              <a:t> Example 2 </a:t>
            </a:r>
            <a:endParaRPr lang="en-US" altLang="en-US" sz="2600">
              <a:solidFill>
                <a:schemeClr val="accent2"/>
              </a:solidFill>
              <a:latin typeface="Arial MT Bl" charset="0"/>
            </a:endParaRPr>
          </a:p>
        </p:txBody>
      </p:sp>
      <p:pic>
        <p:nvPicPr>
          <p:cNvPr id="12291" name="Picture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67000" y="3429000"/>
            <a:ext cx="3581400" cy="2508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292" name="Text Box 10"/>
          <p:cNvSpPr txBox="1">
            <a:spLocks noChangeArrowheads="1"/>
          </p:cNvSpPr>
          <p:nvPr/>
        </p:nvSpPr>
        <p:spPr bwMode="auto">
          <a:xfrm>
            <a:off x="533400" y="1676400"/>
            <a:ext cx="4800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2400" b="1">
                <a:latin typeface="Verdana" pitchFamily="34" charset="0"/>
              </a:rPr>
              <a:t>Write a two-column proof.</a:t>
            </a:r>
          </a:p>
        </p:txBody>
      </p:sp>
      <p:grpSp>
        <p:nvGrpSpPr>
          <p:cNvPr id="12293" name="Group 16"/>
          <p:cNvGrpSpPr>
            <a:grpSpLocks/>
          </p:cNvGrpSpPr>
          <p:nvPr/>
        </p:nvGrpSpPr>
        <p:grpSpPr bwMode="auto">
          <a:xfrm>
            <a:off x="533400" y="2209800"/>
            <a:ext cx="4857750" cy="1004888"/>
            <a:chOff x="336" y="1392"/>
            <a:chExt cx="3060" cy="633"/>
          </a:xfrm>
        </p:grpSpPr>
        <p:sp>
          <p:nvSpPr>
            <p:cNvPr id="12294" name="Text Box 11"/>
            <p:cNvSpPr txBox="1">
              <a:spLocks noChangeArrowheads="1"/>
            </p:cNvSpPr>
            <p:nvPr/>
          </p:nvSpPr>
          <p:spPr bwMode="auto">
            <a:xfrm>
              <a:off x="336" y="1392"/>
              <a:ext cx="3024" cy="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2400" b="1">
                  <a:latin typeface="Verdana" pitchFamily="34" charset="0"/>
                </a:rPr>
                <a:t>Given: </a:t>
              </a:r>
              <a:r>
                <a:rPr lang="en-US" altLang="en-US" sz="2400" i="1">
                  <a:latin typeface="Verdana" pitchFamily="34" charset="0"/>
                </a:rPr>
                <a:t> </a:t>
              </a:r>
              <a:endParaRPr lang="en-US" altLang="en-US" sz="2400">
                <a:latin typeface="Verdana" pitchFamily="34" charset="0"/>
                <a:sym typeface="Symbol" pitchFamily="18" charset="2"/>
              </a:endParaRPr>
            </a:p>
            <a:p>
              <a:pPr eaLnBrk="1" hangingPunct="1">
                <a:spcBef>
                  <a:spcPct val="50000"/>
                </a:spcBef>
              </a:pPr>
              <a:r>
                <a:rPr lang="en-US" altLang="en-US" sz="2400" b="1">
                  <a:latin typeface="Verdana" pitchFamily="34" charset="0"/>
                  <a:sym typeface="Symbol" pitchFamily="18" charset="2"/>
                </a:rPr>
                <a:t>Prove: </a:t>
              </a:r>
              <a:r>
                <a:rPr lang="en-US" altLang="en-US" sz="2400" i="1">
                  <a:latin typeface="Verdana" pitchFamily="34" charset="0"/>
                  <a:sym typeface="Symbol" pitchFamily="18" charset="2"/>
                </a:rPr>
                <a:t> </a:t>
              </a:r>
              <a:r>
                <a:rPr lang="en-US" altLang="en-US" sz="2400" b="1">
                  <a:latin typeface="Verdana" pitchFamily="34" charset="0"/>
                  <a:sym typeface="Symbol" pitchFamily="18" charset="2"/>
                </a:rPr>
                <a:t> </a:t>
              </a:r>
            </a:p>
          </p:txBody>
        </p:sp>
        <p:pic>
          <p:nvPicPr>
            <p:cNvPr id="12295" name="Picture 13"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00" y="1728"/>
              <a:ext cx="816" cy="2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6" name="Picture 15" descr="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00" y="1392"/>
              <a:ext cx="2196" cy="2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2"/>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altLang="en-US" sz="2400">
                <a:solidFill>
                  <a:srgbClr val="FF0000"/>
                </a:solidFill>
                <a:latin typeface="Arial Black" pitchFamily="34" charset="0"/>
              </a:rPr>
              <a:t>Check It Out!</a:t>
            </a:r>
            <a:r>
              <a:rPr lang="en-US" altLang="en-US" sz="2400">
                <a:solidFill>
                  <a:srgbClr val="006699"/>
                </a:solidFill>
                <a:latin typeface="Arial Black" pitchFamily="34" charset="0"/>
              </a:rPr>
              <a:t> Example 2 Continued</a:t>
            </a:r>
            <a:endParaRPr lang="en-US" altLang="en-US" sz="2600">
              <a:solidFill>
                <a:schemeClr val="accent2"/>
              </a:solidFill>
              <a:latin typeface="Arial MT Bl" charset="0"/>
            </a:endParaRPr>
          </a:p>
        </p:txBody>
      </p:sp>
      <p:graphicFrame>
        <p:nvGraphicFramePr>
          <p:cNvPr id="36939" name="Group 75"/>
          <p:cNvGraphicFramePr>
            <a:graphicFrameLocks noGrp="1"/>
          </p:cNvGraphicFramePr>
          <p:nvPr/>
        </p:nvGraphicFramePr>
        <p:xfrm>
          <a:off x="762000" y="2209800"/>
          <a:ext cx="7696200" cy="2635250"/>
        </p:xfrm>
        <a:graphic>
          <a:graphicData uri="http://schemas.openxmlformats.org/drawingml/2006/table">
            <a:tbl>
              <a:tblPr/>
              <a:tblGrid>
                <a:gridCol w="3124200"/>
                <a:gridCol w="4572000"/>
              </a:tblGrid>
              <a:tr h="5222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chemeClr val="tx1"/>
                          </a:solidFill>
                          <a:effectLst/>
                          <a:latin typeface="Verdana" pitchFamily="34" charset="0"/>
                        </a:rPr>
                        <a:t>Statements</a:t>
                      </a:r>
                    </a:p>
                  </a:txBody>
                  <a:tcPr anchor="ctr" horzOverflow="overflow">
                    <a:lnL w="38100" cap="flat" cmpd="sng" algn="ctr">
                      <a:solidFill>
                        <a:schemeClr val="bg2"/>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bg2"/>
                      </a:solidFill>
                      <a:prstDash val="solid"/>
                      <a:round/>
                      <a:headEnd type="none" w="med" len="med"/>
                      <a:tailEnd type="none" w="med" len="med"/>
                    </a:lnT>
                    <a:lnB w="38100" cap="flat" cmpd="sng" algn="ctr">
                      <a:solidFill>
                        <a:srgbClr val="009900"/>
                      </a:solidFill>
                      <a:prstDash val="solid"/>
                      <a:round/>
                      <a:headEnd type="none" w="med" len="med"/>
                      <a:tailEnd type="none" w="med" len="med"/>
                    </a:lnB>
                    <a:lnTlToBr>
                      <a:noFill/>
                    </a:lnTlToBr>
                    <a:lnBlToTr>
                      <a:noFill/>
                    </a:lnBlToTr>
                    <a:solidFill>
                      <a:schemeClr val="folHlink"/>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chemeClr val="tx1"/>
                          </a:solidFill>
                          <a:effectLst/>
                          <a:latin typeface="Verdana" pitchFamily="34" charset="0"/>
                        </a:rPr>
                        <a:t>Reasons</a:t>
                      </a:r>
                    </a:p>
                  </a:txBody>
                  <a:tcPr anchor="ctr" horzOverflow="overflow">
                    <a:lnL w="38100" cap="flat" cmpd="sng" algn="ctr">
                      <a:solidFill>
                        <a:schemeClr val="tx1"/>
                      </a:solidFill>
                      <a:prstDash val="solid"/>
                      <a:round/>
                      <a:headEnd type="none" w="med" len="med"/>
                      <a:tailEnd type="none" w="med" len="med"/>
                    </a:lnL>
                    <a:lnR w="38100" cap="flat" cmpd="sng" algn="ctr">
                      <a:solidFill>
                        <a:schemeClr val="bg2"/>
                      </a:solidFill>
                      <a:prstDash val="solid"/>
                      <a:round/>
                      <a:headEnd type="none" w="med" len="med"/>
                      <a:tailEnd type="none" w="med" len="med"/>
                    </a:lnR>
                    <a:lnT w="38100" cap="flat" cmpd="sng" algn="ctr">
                      <a:solidFill>
                        <a:schemeClr val="bg2"/>
                      </a:solidFill>
                      <a:prstDash val="solid"/>
                      <a:round/>
                      <a:headEnd type="none" w="med" len="med"/>
                      <a:tailEnd type="none" w="med" len="med"/>
                    </a:lnT>
                    <a:lnB w="38100" cap="flat" cmpd="sng" algn="ctr">
                      <a:solidFill>
                        <a:srgbClr val="009900"/>
                      </a:solidFill>
                      <a:prstDash val="solid"/>
                      <a:round/>
                      <a:headEnd type="none" w="med" len="med"/>
                      <a:tailEnd type="none" w="med" len="med"/>
                    </a:lnB>
                    <a:lnTlToBr>
                      <a:noFill/>
                    </a:lnTlToBr>
                    <a:lnBlToTr>
                      <a:noFill/>
                    </a:lnBlToTr>
                    <a:solidFill>
                      <a:schemeClr val="folHlink"/>
                    </a:solidFill>
                  </a:tcPr>
                </a:tc>
              </a:tr>
              <a:tr h="5445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Verdana" pitchFamily="34" charset="0"/>
                        </a:rPr>
                        <a:t> </a:t>
                      </a:r>
                    </a:p>
                  </a:txBody>
                  <a:tcPr anchor="ctr" horzOverflow="overflow">
                    <a:lnL w="38100" cap="flat" cmpd="sng" algn="ctr">
                      <a:solidFill>
                        <a:schemeClr val="bg2"/>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rgbClr val="0099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50000"/>
                        </a:spcBef>
                        <a:spcAft>
                          <a:spcPct val="0"/>
                        </a:spcAft>
                        <a:buClrTx/>
                        <a:buSzTx/>
                        <a:buFontTx/>
                        <a:buNone/>
                        <a:tabLst/>
                      </a:pPr>
                      <a:r>
                        <a:rPr kumimoji="0" lang="en-US" sz="2400" b="0" i="1" u="none" strike="noStrike" cap="none" normalizeH="0" baseline="0" smtClean="0">
                          <a:ln>
                            <a:noFill/>
                          </a:ln>
                          <a:solidFill>
                            <a:srgbClr val="006699"/>
                          </a:solidFill>
                          <a:effectLst/>
                          <a:latin typeface="Verdana" pitchFamily="34" charset="0"/>
                        </a:rPr>
                        <a:t> </a:t>
                      </a:r>
                    </a:p>
                  </a:txBody>
                  <a:tcPr anchor="ctr" horzOverflow="overflow">
                    <a:lnL w="38100" cap="flat" cmpd="sng" algn="ctr">
                      <a:solidFill>
                        <a:schemeClr val="tx1"/>
                      </a:solidFill>
                      <a:prstDash val="solid"/>
                      <a:round/>
                      <a:headEnd type="none" w="med" len="med"/>
                      <a:tailEnd type="none" w="med" len="med"/>
                    </a:lnL>
                    <a:lnR w="38100" cap="flat" cmpd="sng" algn="ctr">
                      <a:solidFill>
                        <a:schemeClr val="bg2"/>
                      </a:solidFill>
                      <a:prstDash val="solid"/>
                      <a:round/>
                      <a:headEnd type="none" w="med" len="med"/>
                      <a:tailEnd type="none" w="med" len="med"/>
                    </a:lnR>
                    <a:lnT w="38100" cap="flat" cmpd="sng" algn="ctr">
                      <a:solidFill>
                        <a:srgbClr val="0099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38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Verdana" pitchFamily="34" charset="0"/>
                        </a:rPr>
                        <a:t> </a:t>
                      </a:r>
                      <a:endParaRPr kumimoji="0" lang="en-US" sz="2400" b="0" i="0" u="none" strike="noStrike" cap="none" normalizeH="0" baseline="0" smtClean="0">
                        <a:ln>
                          <a:noFill/>
                        </a:ln>
                        <a:solidFill>
                          <a:schemeClr val="tx1"/>
                        </a:solidFill>
                        <a:effectLst/>
                        <a:latin typeface="Verdana" pitchFamily="34" charset="0"/>
                        <a:sym typeface="Symbol" pitchFamily="18" charset="2"/>
                      </a:endParaRPr>
                    </a:p>
                  </a:txBody>
                  <a:tcPr anchor="ctr" horzOverflow="overflow">
                    <a:lnL w="38100" cap="flat" cmpd="sng" algn="ctr">
                      <a:solidFill>
                        <a:schemeClr val="bg2"/>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50000"/>
                        </a:spcBef>
                        <a:spcAft>
                          <a:spcPct val="0"/>
                        </a:spcAft>
                        <a:buClrTx/>
                        <a:buSzTx/>
                        <a:buFontTx/>
                        <a:buNone/>
                        <a:tabLst/>
                      </a:pPr>
                      <a:r>
                        <a:rPr kumimoji="0" lang="en-US" sz="2400" b="0" i="1" u="none" strike="noStrike" cap="none" normalizeH="0" baseline="0" smtClean="0">
                          <a:ln>
                            <a:noFill/>
                          </a:ln>
                          <a:solidFill>
                            <a:srgbClr val="006699"/>
                          </a:solidFill>
                          <a:effectLst/>
                          <a:latin typeface="Verdana" pitchFamily="34" charset="0"/>
                        </a:rPr>
                        <a:t> </a:t>
                      </a:r>
                      <a:endParaRPr kumimoji="0" lang="en-US" sz="2400" b="0" i="1" u="none" strike="noStrike" cap="none" normalizeH="0" baseline="0" smtClean="0">
                        <a:ln>
                          <a:noFill/>
                        </a:ln>
                        <a:solidFill>
                          <a:srgbClr val="006699"/>
                        </a:solidFill>
                        <a:effectLst/>
                        <a:latin typeface="Verdana" pitchFamily="34" charset="0"/>
                        <a:sym typeface="Symbol" pitchFamily="18" charset="2"/>
                      </a:endParaRPr>
                    </a:p>
                  </a:txBody>
                  <a:tcPr anchor="ctr" horzOverflow="overflow">
                    <a:lnL w="38100" cap="flat" cmpd="sng" algn="ctr">
                      <a:solidFill>
                        <a:schemeClr val="tx1"/>
                      </a:solidFill>
                      <a:prstDash val="solid"/>
                      <a:round/>
                      <a:headEnd type="none" w="med" len="med"/>
                      <a:tailEnd type="none" w="med" len="med"/>
                    </a:lnL>
                    <a:lnR w="38100" cap="flat" cmpd="sng" algn="ctr">
                      <a:solidFill>
                        <a:schemeClr val="bg2"/>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22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Verdana" pitchFamily="34" charset="0"/>
                        </a:rPr>
                        <a:t> </a:t>
                      </a:r>
                    </a:p>
                  </a:txBody>
                  <a:tcPr anchor="ctr" horzOverflow="overflow">
                    <a:lnL w="38100" cap="flat" cmpd="sng" algn="ctr">
                      <a:solidFill>
                        <a:schemeClr val="bg2"/>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1" u="none" strike="noStrike" cap="none" normalizeH="0" baseline="0" smtClean="0">
                          <a:ln>
                            <a:noFill/>
                          </a:ln>
                          <a:solidFill>
                            <a:srgbClr val="006699"/>
                          </a:solidFill>
                          <a:effectLst/>
                          <a:latin typeface="Verdana" pitchFamily="34" charset="0"/>
                        </a:rPr>
                        <a:t> </a:t>
                      </a:r>
                      <a:endParaRPr kumimoji="0" lang="en-US" sz="2400" b="0" i="1" u="none" strike="noStrike" cap="none" normalizeH="0" baseline="0" smtClean="0">
                        <a:ln>
                          <a:noFill/>
                        </a:ln>
                        <a:solidFill>
                          <a:srgbClr val="006699"/>
                        </a:solidFill>
                        <a:effectLst/>
                        <a:latin typeface="Verdana" pitchFamily="34" charset="0"/>
                        <a:sym typeface="Symbol" pitchFamily="18" charset="2"/>
                      </a:endParaRPr>
                    </a:p>
                  </a:txBody>
                  <a:tcPr anchor="ctr" horzOverflow="overflow">
                    <a:lnL w="38100" cap="flat" cmpd="sng" algn="ctr">
                      <a:solidFill>
                        <a:schemeClr val="tx1"/>
                      </a:solidFill>
                      <a:prstDash val="solid"/>
                      <a:round/>
                      <a:headEnd type="none" w="med" len="med"/>
                      <a:tailEnd type="none" w="med" len="med"/>
                    </a:lnL>
                    <a:lnR w="38100" cap="flat" cmpd="sng" algn="ctr">
                      <a:solidFill>
                        <a:schemeClr val="bg2"/>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22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smtClean="0">
                          <a:ln>
                            <a:noFill/>
                          </a:ln>
                          <a:solidFill>
                            <a:schemeClr val="tx1"/>
                          </a:solidFill>
                          <a:effectLst/>
                          <a:latin typeface="Verdana" pitchFamily="34" charset="0"/>
                        </a:rPr>
                        <a:t> </a:t>
                      </a:r>
                      <a:endParaRPr kumimoji="0" lang="en-US" sz="2400" b="0" i="1" u="none" strike="noStrike" cap="none" normalizeH="0" baseline="0" smtClean="0">
                        <a:ln>
                          <a:noFill/>
                        </a:ln>
                        <a:solidFill>
                          <a:schemeClr val="tx1"/>
                        </a:solidFill>
                        <a:effectLst/>
                        <a:latin typeface="Verdana" pitchFamily="34" charset="0"/>
                      </a:endParaRPr>
                    </a:p>
                  </a:txBody>
                  <a:tcPr anchor="ctr" horzOverflow="overflow">
                    <a:lnL w="38100" cap="flat" cmpd="sng" algn="ctr">
                      <a:solidFill>
                        <a:schemeClr val="bg2"/>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1" u="none" strike="noStrike" cap="none" normalizeH="0" baseline="0" smtClean="0">
                          <a:ln>
                            <a:noFill/>
                          </a:ln>
                          <a:solidFill>
                            <a:srgbClr val="006699"/>
                          </a:solidFill>
                          <a:effectLst/>
                          <a:latin typeface="Verdana" pitchFamily="34" charset="0"/>
                        </a:rPr>
                        <a:t> </a:t>
                      </a:r>
                      <a:endParaRPr kumimoji="0" lang="en-US" sz="2400" b="0" i="1" u="none" strike="noStrike" cap="none" normalizeH="0" baseline="0" smtClean="0">
                        <a:ln>
                          <a:noFill/>
                        </a:ln>
                        <a:solidFill>
                          <a:srgbClr val="006699"/>
                        </a:solidFill>
                        <a:effectLst/>
                        <a:latin typeface="Verdana" pitchFamily="34" charset="0"/>
                        <a:sym typeface="Symbol" pitchFamily="18" charset="2"/>
                      </a:endParaRPr>
                    </a:p>
                  </a:txBody>
                  <a:tcPr anchor="ctr" horzOverflow="overflow">
                    <a:lnL w="38100" cap="flat" cmpd="sng" algn="ctr">
                      <a:solidFill>
                        <a:schemeClr val="tx1"/>
                      </a:solidFill>
                      <a:prstDash val="solid"/>
                      <a:round/>
                      <a:headEnd type="none" w="med" len="med"/>
                      <a:tailEnd type="none" w="med" len="med"/>
                    </a:lnL>
                    <a:lnR w="38100" cap="flat" cmpd="sng" algn="ctr">
                      <a:solidFill>
                        <a:schemeClr val="bg2"/>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bg2"/>
                      </a:solidFill>
                      <a:prstDash val="solid"/>
                      <a:round/>
                      <a:headEnd type="none" w="med" len="med"/>
                      <a:tailEnd type="none" w="med" len="med"/>
                    </a:lnB>
                    <a:lnTlToBr>
                      <a:noFill/>
                    </a:lnTlToBr>
                    <a:lnBlToTr>
                      <a:noFill/>
                    </a:lnBlToTr>
                    <a:noFill/>
                  </a:tcPr>
                </a:tc>
              </a:tr>
            </a:tbl>
          </a:graphicData>
        </a:graphic>
      </p:graphicFrame>
      <p:sp>
        <p:nvSpPr>
          <p:cNvPr id="36933" name="Text Box 69"/>
          <p:cNvSpPr txBox="1">
            <a:spLocks noChangeArrowheads="1"/>
          </p:cNvSpPr>
          <p:nvPr/>
        </p:nvSpPr>
        <p:spPr bwMode="auto">
          <a:xfrm>
            <a:off x="3895725" y="3821113"/>
            <a:ext cx="5105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2400" b="1">
                <a:solidFill>
                  <a:schemeClr val="tx2"/>
                </a:solidFill>
                <a:latin typeface="Verdana" pitchFamily="34" charset="0"/>
              </a:rPr>
              <a:t>3.</a:t>
            </a:r>
            <a:r>
              <a:rPr lang="en-US" altLang="en-US" sz="2400">
                <a:solidFill>
                  <a:schemeClr val="tx2"/>
                </a:solidFill>
                <a:latin typeface="Verdana" pitchFamily="34" charset="0"/>
              </a:rPr>
              <a:t> Given</a:t>
            </a:r>
            <a:endParaRPr lang="en-US" altLang="en-US" sz="2400">
              <a:solidFill>
                <a:schemeClr val="tx2"/>
              </a:solidFill>
              <a:latin typeface="Verdana" pitchFamily="34" charset="0"/>
              <a:sym typeface="Symbol" pitchFamily="18" charset="2"/>
            </a:endParaRPr>
          </a:p>
        </p:txBody>
      </p:sp>
      <p:sp>
        <p:nvSpPr>
          <p:cNvPr id="36934" name="Text Box 70"/>
          <p:cNvSpPr txBox="1">
            <a:spLocks noChangeArrowheads="1"/>
          </p:cNvSpPr>
          <p:nvPr/>
        </p:nvSpPr>
        <p:spPr bwMode="auto">
          <a:xfrm>
            <a:off x="3878263" y="3276600"/>
            <a:ext cx="480853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2400" b="1">
                <a:latin typeface="Verdana" pitchFamily="34" charset="0"/>
              </a:rPr>
              <a:t>2.</a:t>
            </a:r>
            <a:r>
              <a:rPr lang="en-US" altLang="en-US" sz="2400">
                <a:latin typeface="Verdana" pitchFamily="34" charset="0"/>
              </a:rPr>
              <a:t> Conv. of Alt. Int. </a:t>
            </a:r>
            <a:r>
              <a:rPr lang="en-US" altLang="en-US" sz="2400">
                <a:latin typeface="Verdana" pitchFamily="34" charset="0"/>
                <a:sym typeface="Symbol" pitchFamily="18" charset="2"/>
              </a:rPr>
              <a:t>s Thm.</a:t>
            </a:r>
            <a:endParaRPr lang="en-US" altLang="en-US" sz="2400">
              <a:latin typeface="Verdana" pitchFamily="34" charset="0"/>
            </a:endParaRPr>
          </a:p>
        </p:txBody>
      </p:sp>
      <p:sp>
        <p:nvSpPr>
          <p:cNvPr id="36935" name="Text Box 71"/>
          <p:cNvSpPr txBox="1">
            <a:spLocks noChangeArrowheads="1"/>
          </p:cNvSpPr>
          <p:nvPr/>
        </p:nvSpPr>
        <p:spPr bwMode="auto">
          <a:xfrm>
            <a:off x="804863" y="2771775"/>
            <a:ext cx="32956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2400" b="1">
                <a:latin typeface="Verdana" pitchFamily="34" charset="0"/>
              </a:rPr>
              <a:t>1.</a:t>
            </a:r>
            <a:r>
              <a:rPr lang="en-US" altLang="en-US" sz="2400">
                <a:latin typeface="Verdana" pitchFamily="34" charset="0"/>
              </a:rPr>
              <a:t> </a:t>
            </a:r>
            <a:r>
              <a:rPr lang="en-US" altLang="en-US" sz="2400">
                <a:sym typeface="Symbol" pitchFamily="18" charset="2"/>
              </a:rPr>
              <a:t></a:t>
            </a:r>
            <a:r>
              <a:rPr lang="en-US" altLang="en-US" sz="2400" i="1">
                <a:sym typeface="Symbol" pitchFamily="18" charset="2"/>
              </a:rPr>
              <a:t>EHF</a:t>
            </a:r>
            <a:r>
              <a:rPr lang="en-US" altLang="en-US" sz="2400">
                <a:sym typeface="Symbol" pitchFamily="18" charset="2"/>
              </a:rPr>
              <a:t>  </a:t>
            </a:r>
            <a:r>
              <a:rPr lang="en-US" altLang="en-US" sz="2400">
                <a:latin typeface="Verdana" pitchFamily="34" charset="0"/>
                <a:sym typeface="Symbol" pitchFamily="18" charset="2"/>
              </a:rPr>
              <a:t> </a:t>
            </a:r>
            <a:r>
              <a:rPr lang="en-US" altLang="en-US" sz="2400" i="1">
                <a:latin typeface="Verdana" pitchFamily="34" charset="0"/>
                <a:sym typeface="Symbol" pitchFamily="18" charset="2"/>
              </a:rPr>
              <a:t>HFG</a:t>
            </a:r>
          </a:p>
        </p:txBody>
      </p:sp>
      <p:sp>
        <p:nvSpPr>
          <p:cNvPr id="36936" name="Text Box 72"/>
          <p:cNvSpPr txBox="1">
            <a:spLocks noChangeArrowheads="1"/>
          </p:cNvSpPr>
          <p:nvPr/>
        </p:nvSpPr>
        <p:spPr bwMode="auto">
          <a:xfrm>
            <a:off x="3886200" y="2743200"/>
            <a:ext cx="2590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2400" b="1">
                <a:latin typeface="Verdana" pitchFamily="34" charset="0"/>
              </a:rPr>
              <a:t>1.</a:t>
            </a:r>
            <a:r>
              <a:rPr lang="en-US" altLang="en-US" sz="2400">
                <a:latin typeface="Verdana" pitchFamily="34" charset="0"/>
              </a:rPr>
              <a:t> Given</a:t>
            </a:r>
            <a:endParaRPr lang="en-US" altLang="en-US" sz="2400" i="1">
              <a:latin typeface="Verdana" pitchFamily="34" charset="0"/>
            </a:endParaRPr>
          </a:p>
        </p:txBody>
      </p:sp>
      <p:sp>
        <p:nvSpPr>
          <p:cNvPr id="36938" name="Text Box 74"/>
          <p:cNvSpPr txBox="1">
            <a:spLocks noChangeArrowheads="1"/>
          </p:cNvSpPr>
          <p:nvPr/>
        </p:nvSpPr>
        <p:spPr bwMode="auto">
          <a:xfrm>
            <a:off x="3917950" y="4343400"/>
            <a:ext cx="4648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63550" indent="-46355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2400" b="1">
                <a:solidFill>
                  <a:schemeClr val="tx2"/>
                </a:solidFill>
                <a:latin typeface="Verdana" pitchFamily="34" charset="0"/>
              </a:rPr>
              <a:t>4.</a:t>
            </a:r>
            <a:r>
              <a:rPr lang="en-US" altLang="en-US" sz="2400">
                <a:solidFill>
                  <a:schemeClr val="tx2"/>
                </a:solidFill>
                <a:latin typeface="Verdana" pitchFamily="34" charset="0"/>
              </a:rPr>
              <a:t> </a:t>
            </a:r>
            <a:r>
              <a:rPr lang="en-US" altLang="en-US" sz="2400">
                <a:solidFill>
                  <a:schemeClr val="tx2"/>
                </a:solidFill>
                <a:latin typeface="Verdana" pitchFamily="34" charset="0"/>
                <a:sym typeface="Symbol" pitchFamily="18" charset="2"/>
              </a:rPr>
              <a:t> Transv. Thm.</a:t>
            </a:r>
          </a:p>
        </p:txBody>
      </p:sp>
      <p:grpSp>
        <p:nvGrpSpPr>
          <p:cNvPr id="36942" name="Group 78"/>
          <p:cNvGrpSpPr>
            <a:grpSpLocks/>
          </p:cNvGrpSpPr>
          <p:nvPr/>
        </p:nvGrpSpPr>
        <p:grpSpPr bwMode="auto">
          <a:xfrm>
            <a:off x="812800" y="3810000"/>
            <a:ext cx="2590800" cy="461963"/>
            <a:chOff x="512" y="2400"/>
            <a:chExt cx="1632" cy="291"/>
          </a:xfrm>
        </p:grpSpPr>
        <p:sp>
          <p:nvSpPr>
            <p:cNvPr id="13347" name="Text Box 68"/>
            <p:cNvSpPr txBox="1">
              <a:spLocks noChangeArrowheads="1"/>
            </p:cNvSpPr>
            <p:nvPr/>
          </p:nvSpPr>
          <p:spPr bwMode="auto">
            <a:xfrm>
              <a:off x="512" y="2400"/>
              <a:ext cx="1632"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2400" b="1">
                  <a:latin typeface="Verdana" pitchFamily="34" charset="0"/>
                </a:rPr>
                <a:t>3.</a:t>
              </a:r>
              <a:r>
                <a:rPr lang="en-US" altLang="en-US" sz="2400">
                  <a:latin typeface="Verdana" pitchFamily="34" charset="0"/>
                </a:rPr>
                <a:t> </a:t>
              </a:r>
              <a:r>
                <a:rPr lang="en-US" altLang="en-US" sz="2400">
                  <a:latin typeface="Verdana" pitchFamily="34" charset="0"/>
                  <a:sym typeface="Symbol" pitchFamily="18" charset="2"/>
                </a:rPr>
                <a:t> </a:t>
              </a:r>
            </a:p>
          </p:txBody>
        </p:sp>
        <p:pic>
          <p:nvPicPr>
            <p:cNvPr id="13348" name="Picture 77"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 y="2421"/>
              <a:ext cx="864" cy="2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36945" name="Group 81"/>
          <p:cNvGrpSpPr>
            <a:grpSpLocks/>
          </p:cNvGrpSpPr>
          <p:nvPr/>
        </p:nvGrpSpPr>
        <p:grpSpPr bwMode="auto">
          <a:xfrm>
            <a:off x="838200" y="4343400"/>
            <a:ext cx="2590800" cy="457200"/>
            <a:chOff x="528" y="2736"/>
            <a:chExt cx="1632" cy="288"/>
          </a:xfrm>
        </p:grpSpPr>
        <p:sp>
          <p:nvSpPr>
            <p:cNvPr id="13345" name="Text Box 73"/>
            <p:cNvSpPr txBox="1">
              <a:spLocks noChangeArrowheads="1"/>
            </p:cNvSpPr>
            <p:nvPr/>
          </p:nvSpPr>
          <p:spPr bwMode="auto">
            <a:xfrm>
              <a:off x="528" y="2736"/>
              <a:ext cx="1632"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2400" b="1">
                  <a:latin typeface="Verdana" pitchFamily="34" charset="0"/>
                </a:rPr>
                <a:t>4.</a:t>
              </a:r>
              <a:r>
                <a:rPr lang="en-US" altLang="en-US" sz="2400">
                  <a:latin typeface="Verdana" pitchFamily="34" charset="0"/>
                </a:rPr>
                <a:t> </a:t>
              </a:r>
              <a:r>
                <a:rPr lang="en-US" altLang="en-US" sz="2400" i="1">
                  <a:latin typeface="Verdana" pitchFamily="34" charset="0"/>
                  <a:sym typeface="Symbol" pitchFamily="18" charset="2"/>
                </a:rPr>
                <a:t> </a:t>
              </a:r>
              <a:r>
                <a:rPr lang="en-US" altLang="en-US" sz="2400">
                  <a:latin typeface="Verdana" pitchFamily="34" charset="0"/>
                  <a:sym typeface="Symbol" pitchFamily="18" charset="2"/>
                </a:rPr>
                <a:t> </a:t>
              </a:r>
            </a:p>
          </p:txBody>
        </p:sp>
        <p:pic>
          <p:nvPicPr>
            <p:cNvPr id="13346" name="Picture 79"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4" y="2743"/>
              <a:ext cx="876" cy="2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36947" name="Group 83"/>
          <p:cNvGrpSpPr>
            <a:grpSpLocks/>
          </p:cNvGrpSpPr>
          <p:nvPr/>
        </p:nvGrpSpPr>
        <p:grpSpPr bwMode="auto">
          <a:xfrm>
            <a:off x="819150" y="3321050"/>
            <a:ext cx="3295650" cy="457200"/>
            <a:chOff x="516" y="2064"/>
            <a:chExt cx="2076" cy="288"/>
          </a:xfrm>
        </p:grpSpPr>
        <p:sp>
          <p:nvSpPr>
            <p:cNvPr id="13343" name="Text Box 67"/>
            <p:cNvSpPr txBox="1">
              <a:spLocks noChangeArrowheads="1"/>
            </p:cNvSpPr>
            <p:nvPr/>
          </p:nvSpPr>
          <p:spPr bwMode="auto">
            <a:xfrm>
              <a:off x="516" y="2064"/>
              <a:ext cx="207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2400" b="1">
                  <a:latin typeface="Verdana" pitchFamily="34" charset="0"/>
                </a:rPr>
                <a:t>2.</a:t>
              </a:r>
              <a:r>
                <a:rPr lang="en-US" altLang="en-US" sz="2400">
                  <a:latin typeface="Verdana" pitchFamily="34" charset="0"/>
                </a:rPr>
                <a:t> </a:t>
              </a:r>
              <a:r>
                <a:rPr lang="en-US" altLang="en-US" sz="2400">
                  <a:latin typeface="Verdana" pitchFamily="34" charset="0"/>
                  <a:sym typeface="Symbol" pitchFamily="18" charset="2"/>
                </a:rPr>
                <a:t> </a:t>
              </a:r>
              <a:endParaRPr lang="en-US" altLang="en-US" sz="2400" i="1">
                <a:latin typeface="Verdana" pitchFamily="34" charset="0"/>
              </a:endParaRPr>
            </a:p>
          </p:txBody>
        </p:sp>
        <p:pic>
          <p:nvPicPr>
            <p:cNvPr id="13344" name="Picture 82" descr="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70" y="2064"/>
              <a:ext cx="750" cy="2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6935"/>
                                        </p:tgtEl>
                                        <p:attrNameLst>
                                          <p:attrName>style.visibility</p:attrName>
                                        </p:attrNameLst>
                                      </p:cBhvr>
                                      <p:to>
                                        <p:strVal val="visible"/>
                                      </p:to>
                                    </p:set>
                                    <p:animEffect transition="in" filter="box(in)">
                                      <p:cBhvr>
                                        <p:cTn id="7" dur="500"/>
                                        <p:tgtEl>
                                          <p:spTgt spid="36935"/>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36936"/>
                                        </p:tgtEl>
                                        <p:attrNameLst>
                                          <p:attrName>style.visibility</p:attrName>
                                        </p:attrNameLst>
                                      </p:cBhvr>
                                      <p:to>
                                        <p:strVal val="visible"/>
                                      </p:to>
                                    </p:set>
                                    <p:animEffect transition="in" filter="box(in)">
                                      <p:cBhvr>
                                        <p:cTn id="10" dur="500"/>
                                        <p:tgtEl>
                                          <p:spTgt spid="36936"/>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4" presetClass="entr" presetSubtype="16" fill="hold" nodeType="clickEffect">
                                  <p:stCondLst>
                                    <p:cond delay="0"/>
                                  </p:stCondLst>
                                  <p:childTnLst>
                                    <p:set>
                                      <p:cBhvr>
                                        <p:cTn id="14" dur="1" fill="hold">
                                          <p:stCondLst>
                                            <p:cond delay="0"/>
                                          </p:stCondLst>
                                        </p:cTn>
                                        <p:tgtEl>
                                          <p:spTgt spid="36947"/>
                                        </p:tgtEl>
                                        <p:attrNameLst>
                                          <p:attrName>style.visibility</p:attrName>
                                        </p:attrNameLst>
                                      </p:cBhvr>
                                      <p:to>
                                        <p:strVal val="visible"/>
                                      </p:to>
                                    </p:set>
                                    <p:animEffect transition="in" filter="box(in)">
                                      <p:cBhvr>
                                        <p:cTn id="15" dur="500"/>
                                        <p:tgtEl>
                                          <p:spTgt spid="36947"/>
                                        </p:tgtEl>
                                      </p:cBhvr>
                                    </p:animEffect>
                                  </p:childTnLst>
                                </p:cTn>
                              </p:par>
                              <p:par>
                                <p:cTn id="16" presetID="4" presetClass="entr" presetSubtype="16" fill="hold" grpId="0" nodeType="withEffect">
                                  <p:stCondLst>
                                    <p:cond delay="0"/>
                                  </p:stCondLst>
                                  <p:childTnLst>
                                    <p:set>
                                      <p:cBhvr>
                                        <p:cTn id="17" dur="1" fill="hold">
                                          <p:stCondLst>
                                            <p:cond delay="0"/>
                                          </p:stCondLst>
                                        </p:cTn>
                                        <p:tgtEl>
                                          <p:spTgt spid="36934"/>
                                        </p:tgtEl>
                                        <p:attrNameLst>
                                          <p:attrName>style.visibility</p:attrName>
                                        </p:attrNameLst>
                                      </p:cBhvr>
                                      <p:to>
                                        <p:strVal val="visible"/>
                                      </p:to>
                                    </p:set>
                                    <p:animEffect transition="in" filter="box(in)">
                                      <p:cBhvr>
                                        <p:cTn id="18" dur="500"/>
                                        <p:tgtEl>
                                          <p:spTgt spid="36934"/>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4" presetClass="entr" presetSubtype="16" fill="hold" nodeType="clickEffect">
                                  <p:stCondLst>
                                    <p:cond delay="0"/>
                                  </p:stCondLst>
                                  <p:childTnLst>
                                    <p:set>
                                      <p:cBhvr>
                                        <p:cTn id="22" dur="1" fill="hold">
                                          <p:stCondLst>
                                            <p:cond delay="0"/>
                                          </p:stCondLst>
                                        </p:cTn>
                                        <p:tgtEl>
                                          <p:spTgt spid="36942"/>
                                        </p:tgtEl>
                                        <p:attrNameLst>
                                          <p:attrName>style.visibility</p:attrName>
                                        </p:attrNameLst>
                                      </p:cBhvr>
                                      <p:to>
                                        <p:strVal val="visible"/>
                                      </p:to>
                                    </p:set>
                                    <p:animEffect transition="in" filter="box(in)">
                                      <p:cBhvr>
                                        <p:cTn id="23" dur="500"/>
                                        <p:tgtEl>
                                          <p:spTgt spid="36942"/>
                                        </p:tgtEl>
                                      </p:cBhvr>
                                    </p:animEffect>
                                  </p:childTnLst>
                                </p:cTn>
                              </p:par>
                              <p:par>
                                <p:cTn id="24" presetID="4" presetClass="entr" presetSubtype="16" fill="hold" grpId="0" nodeType="withEffect">
                                  <p:stCondLst>
                                    <p:cond delay="0"/>
                                  </p:stCondLst>
                                  <p:childTnLst>
                                    <p:set>
                                      <p:cBhvr>
                                        <p:cTn id="25" dur="1" fill="hold">
                                          <p:stCondLst>
                                            <p:cond delay="0"/>
                                          </p:stCondLst>
                                        </p:cTn>
                                        <p:tgtEl>
                                          <p:spTgt spid="36933"/>
                                        </p:tgtEl>
                                        <p:attrNameLst>
                                          <p:attrName>style.visibility</p:attrName>
                                        </p:attrNameLst>
                                      </p:cBhvr>
                                      <p:to>
                                        <p:strVal val="visible"/>
                                      </p:to>
                                    </p:set>
                                    <p:animEffect transition="in" filter="box(in)">
                                      <p:cBhvr>
                                        <p:cTn id="26" dur="500"/>
                                        <p:tgtEl>
                                          <p:spTgt spid="36933"/>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4" presetClass="entr" presetSubtype="16" fill="hold" nodeType="clickEffect">
                                  <p:stCondLst>
                                    <p:cond delay="0"/>
                                  </p:stCondLst>
                                  <p:childTnLst>
                                    <p:set>
                                      <p:cBhvr>
                                        <p:cTn id="30" dur="1" fill="hold">
                                          <p:stCondLst>
                                            <p:cond delay="0"/>
                                          </p:stCondLst>
                                        </p:cTn>
                                        <p:tgtEl>
                                          <p:spTgt spid="36945"/>
                                        </p:tgtEl>
                                        <p:attrNameLst>
                                          <p:attrName>style.visibility</p:attrName>
                                        </p:attrNameLst>
                                      </p:cBhvr>
                                      <p:to>
                                        <p:strVal val="visible"/>
                                      </p:to>
                                    </p:set>
                                    <p:animEffect transition="in" filter="box(in)">
                                      <p:cBhvr>
                                        <p:cTn id="31" dur="500"/>
                                        <p:tgtEl>
                                          <p:spTgt spid="36945"/>
                                        </p:tgtEl>
                                      </p:cBhvr>
                                    </p:animEffect>
                                  </p:childTnLst>
                                </p:cTn>
                              </p:par>
                              <p:par>
                                <p:cTn id="32" presetID="4" presetClass="entr" presetSubtype="16" fill="hold" grpId="0" nodeType="withEffect">
                                  <p:stCondLst>
                                    <p:cond delay="0"/>
                                  </p:stCondLst>
                                  <p:childTnLst>
                                    <p:set>
                                      <p:cBhvr>
                                        <p:cTn id="33" dur="1" fill="hold">
                                          <p:stCondLst>
                                            <p:cond delay="0"/>
                                          </p:stCondLst>
                                        </p:cTn>
                                        <p:tgtEl>
                                          <p:spTgt spid="36938"/>
                                        </p:tgtEl>
                                        <p:attrNameLst>
                                          <p:attrName>style.visibility</p:attrName>
                                        </p:attrNameLst>
                                      </p:cBhvr>
                                      <p:to>
                                        <p:strVal val="visible"/>
                                      </p:to>
                                    </p:set>
                                    <p:animEffect transition="in" filter="box(in)">
                                      <p:cBhvr>
                                        <p:cTn id="34" dur="500"/>
                                        <p:tgtEl>
                                          <p:spTgt spid="369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933" grpId="0"/>
      <p:bldP spid="36934" grpId="0"/>
      <p:bldP spid="36935" grpId="0"/>
      <p:bldP spid="36936" grpId="0"/>
      <p:bldP spid="36938"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3"/>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altLang="en-US" sz="2400">
                <a:solidFill>
                  <a:srgbClr val="006699"/>
                </a:solidFill>
                <a:latin typeface="Arial Black" pitchFamily="34" charset="0"/>
              </a:rPr>
              <a:t>Example 3: Carpentry Application</a:t>
            </a:r>
            <a:endParaRPr lang="en-US" altLang="en-US" sz="2600">
              <a:solidFill>
                <a:schemeClr val="accent2"/>
              </a:solidFill>
              <a:latin typeface="Arial MT Bl" charset="0"/>
            </a:endParaRPr>
          </a:p>
        </p:txBody>
      </p:sp>
      <p:pic>
        <p:nvPicPr>
          <p:cNvPr id="14339" name="Picture 2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38800" y="1295400"/>
            <a:ext cx="3298825" cy="1146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4340" name="Rectangle 21"/>
          <p:cNvSpPr>
            <a:spLocks noChangeArrowheads="1"/>
          </p:cNvSpPr>
          <p:nvPr/>
        </p:nvSpPr>
        <p:spPr bwMode="auto">
          <a:xfrm>
            <a:off x="304800" y="1447800"/>
            <a:ext cx="7620000" cy="337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a:latin typeface="Verdana" pitchFamily="34" charset="0"/>
              </a:rPr>
              <a:t>A </a:t>
            </a:r>
            <a:r>
              <a:rPr lang="en-US" altLang="en-US" sz="2400" b="1" i="1">
                <a:latin typeface="Verdana" pitchFamily="34" charset="0"/>
              </a:rPr>
              <a:t>carpenter’s square </a:t>
            </a:r>
            <a:r>
              <a:rPr lang="en-US" altLang="en-US" sz="2400" b="1">
                <a:latin typeface="Verdana" pitchFamily="34" charset="0"/>
              </a:rPr>
              <a:t>forms a</a:t>
            </a:r>
          </a:p>
          <a:p>
            <a:pPr eaLnBrk="1" hangingPunct="1"/>
            <a:r>
              <a:rPr lang="en-US" altLang="en-US" sz="2400" b="1">
                <a:latin typeface="Verdana" pitchFamily="34" charset="0"/>
              </a:rPr>
              <a:t>right angle. A carpenter places </a:t>
            </a:r>
          </a:p>
          <a:p>
            <a:pPr eaLnBrk="1" hangingPunct="1"/>
            <a:r>
              <a:rPr lang="en-US" altLang="en-US" sz="2400" b="1">
                <a:latin typeface="Verdana" pitchFamily="34" charset="0"/>
              </a:rPr>
              <a:t>the square so that one side is</a:t>
            </a:r>
          </a:p>
          <a:p>
            <a:pPr eaLnBrk="1" hangingPunct="1"/>
            <a:r>
              <a:rPr lang="en-US" altLang="en-US" sz="2400" b="1">
                <a:latin typeface="Verdana" pitchFamily="34" charset="0"/>
              </a:rPr>
              <a:t>parallel to an edge of a board, and then draws a line along the other side of the square. Then he slides the square to the right and draws a second line. Why must the two lines be parallel?</a:t>
            </a:r>
          </a:p>
          <a:p>
            <a:pPr eaLnBrk="1" hangingPunct="1"/>
            <a:endParaRPr lang="en-US" altLang="en-US" sz="2400" b="1">
              <a:latin typeface="Verdana" pitchFamily="34" charset="0"/>
            </a:endParaRPr>
          </a:p>
        </p:txBody>
      </p:sp>
      <p:sp>
        <p:nvSpPr>
          <p:cNvPr id="32791" name="Rectangle 23"/>
          <p:cNvSpPr>
            <a:spLocks noChangeArrowheads="1"/>
          </p:cNvSpPr>
          <p:nvPr/>
        </p:nvSpPr>
        <p:spPr bwMode="auto">
          <a:xfrm>
            <a:off x="304800" y="4724400"/>
            <a:ext cx="8458200" cy="1552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a:solidFill>
                  <a:schemeClr val="tx2"/>
                </a:solidFill>
                <a:latin typeface="Verdana" pitchFamily="34" charset="0"/>
              </a:rPr>
              <a:t>Both lines are perpendicular to the edge of the board. If two coplanar lines are perpendicular to the same line, then the two lines are parallel to each other, so the lines must be parallel to each other.</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32791"/>
                                        </p:tgtEl>
                                        <p:attrNameLst>
                                          <p:attrName>style.visibility</p:attrName>
                                        </p:attrNameLst>
                                      </p:cBhvr>
                                      <p:to>
                                        <p:strVal val="visible"/>
                                      </p:to>
                                    </p:set>
                                    <p:anim calcmode="lin" valueType="num">
                                      <p:cBhvr>
                                        <p:cTn id="7" dur="1000" fill="hold"/>
                                        <p:tgtEl>
                                          <p:spTgt spid="32791"/>
                                        </p:tgtEl>
                                        <p:attrNameLst>
                                          <p:attrName>ppt_w</p:attrName>
                                        </p:attrNameLst>
                                      </p:cBhvr>
                                      <p:tavLst>
                                        <p:tav tm="0">
                                          <p:val>
                                            <p:strVal val="#ppt_w*0.70"/>
                                          </p:val>
                                        </p:tav>
                                        <p:tav tm="100000">
                                          <p:val>
                                            <p:strVal val="#ppt_w"/>
                                          </p:val>
                                        </p:tav>
                                      </p:tavLst>
                                    </p:anim>
                                    <p:anim calcmode="lin" valueType="num">
                                      <p:cBhvr>
                                        <p:cTn id="8" dur="1000" fill="hold"/>
                                        <p:tgtEl>
                                          <p:spTgt spid="32791"/>
                                        </p:tgtEl>
                                        <p:attrNameLst>
                                          <p:attrName>ppt_h</p:attrName>
                                        </p:attrNameLst>
                                      </p:cBhvr>
                                      <p:tavLst>
                                        <p:tav tm="0">
                                          <p:val>
                                            <p:strVal val="#ppt_h"/>
                                          </p:val>
                                        </p:tav>
                                        <p:tav tm="100000">
                                          <p:val>
                                            <p:strVal val="#ppt_h"/>
                                          </p:val>
                                        </p:tav>
                                      </p:tavLst>
                                    </p:anim>
                                    <p:animEffect transition="in" filter="fade">
                                      <p:cBhvr>
                                        <p:cTn id="9" dur="1000"/>
                                        <p:tgtEl>
                                          <p:spTgt spid="3279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91"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2"/>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altLang="en-US" sz="2400">
                <a:solidFill>
                  <a:srgbClr val="FF0000"/>
                </a:solidFill>
                <a:latin typeface="Arial Black" pitchFamily="34" charset="0"/>
              </a:rPr>
              <a:t>Check It Out!</a:t>
            </a:r>
            <a:r>
              <a:rPr lang="en-US" altLang="en-US" sz="2400">
                <a:solidFill>
                  <a:srgbClr val="006699"/>
                </a:solidFill>
                <a:latin typeface="Arial Black" pitchFamily="34" charset="0"/>
              </a:rPr>
              <a:t> Example 3 </a:t>
            </a:r>
            <a:endParaRPr lang="en-US" altLang="en-US" sz="2600">
              <a:solidFill>
                <a:schemeClr val="accent2"/>
              </a:solidFill>
              <a:latin typeface="Arial MT Bl" charset="0"/>
            </a:endParaRPr>
          </a:p>
        </p:txBody>
      </p:sp>
      <p:sp>
        <p:nvSpPr>
          <p:cNvPr id="15363" name="Rectangle 6"/>
          <p:cNvSpPr>
            <a:spLocks noChangeArrowheads="1"/>
          </p:cNvSpPr>
          <p:nvPr/>
        </p:nvSpPr>
        <p:spPr bwMode="auto">
          <a:xfrm>
            <a:off x="457200" y="1524000"/>
            <a:ext cx="5105400" cy="2282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a:latin typeface="Verdana" pitchFamily="34" charset="0"/>
              </a:rPr>
              <a:t>A swimmer who gets caught in a rip current should swim in a direction perpendicular to the current. Why should the path of the swimmer be parallel to the shoreline?</a:t>
            </a:r>
          </a:p>
        </p:txBody>
      </p:sp>
      <p:pic>
        <p:nvPicPr>
          <p:cNvPr id="15364"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67400" y="1676400"/>
            <a:ext cx="2990850" cy="4664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2"/>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altLang="en-US" sz="2400">
                <a:solidFill>
                  <a:srgbClr val="FF0000"/>
                </a:solidFill>
                <a:latin typeface="Arial Black" pitchFamily="34" charset="0"/>
              </a:rPr>
              <a:t>Check It Out!</a:t>
            </a:r>
            <a:r>
              <a:rPr lang="en-US" altLang="en-US" sz="2400">
                <a:solidFill>
                  <a:srgbClr val="006699"/>
                </a:solidFill>
                <a:latin typeface="Arial Black" pitchFamily="34" charset="0"/>
              </a:rPr>
              <a:t> Example 3 Continued</a:t>
            </a:r>
            <a:endParaRPr lang="en-US" altLang="en-US" sz="2600">
              <a:solidFill>
                <a:schemeClr val="accent2"/>
              </a:solidFill>
              <a:latin typeface="Arial MT Bl" charset="0"/>
            </a:endParaRPr>
          </a:p>
        </p:txBody>
      </p:sp>
      <p:sp>
        <p:nvSpPr>
          <p:cNvPr id="40964" name="Rectangle 4"/>
          <p:cNvSpPr>
            <a:spLocks noChangeArrowheads="1"/>
          </p:cNvSpPr>
          <p:nvPr/>
        </p:nvSpPr>
        <p:spPr bwMode="auto">
          <a:xfrm>
            <a:off x="609600" y="1905000"/>
            <a:ext cx="4191000" cy="191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a:solidFill>
                  <a:schemeClr val="tx2"/>
                </a:solidFill>
                <a:latin typeface="Verdana" pitchFamily="34" charset="0"/>
              </a:rPr>
              <a:t>The shoreline and the path of the swimmer should both be </a:t>
            </a:r>
            <a:r>
              <a:rPr lang="en-US" altLang="en-US" sz="2400">
                <a:solidFill>
                  <a:schemeClr val="tx2"/>
                </a:solidFill>
                <a:latin typeface="Verdana" pitchFamily="34" charset="0"/>
                <a:sym typeface="Symbol" pitchFamily="18" charset="2"/>
              </a:rPr>
              <a:t></a:t>
            </a:r>
            <a:r>
              <a:rPr lang="en-US" altLang="en-US" sz="2400">
                <a:solidFill>
                  <a:schemeClr val="tx2"/>
                </a:solidFill>
                <a:latin typeface="Verdana" pitchFamily="34" charset="0"/>
              </a:rPr>
              <a:t> to the current, so they should be || to each other.</a:t>
            </a:r>
          </a:p>
        </p:txBody>
      </p:sp>
      <p:pic>
        <p:nvPicPr>
          <p:cNvPr id="16388"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57800" y="2057400"/>
            <a:ext cx="3579813" cy="3471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40964"/>
                                        </p:tgtEl>
                                        <p:attrNameLst>
                                          <p:attrName>style.visibility</p:attrName>
                                        </p:attrNameLst>
                                      </p:cBhvr>
                                      <p:to>
                                        <p:strVal val="visible"/>
                                      </p:to>
                                    </p:set>
                                    <p:animEffect transition="in" filter="dissolve">
                                      <p:cBhvr>
                                        <p:cTn id="7" dur="500"/>
                                        <p:tgtEl>
                                          <p:spTgt spid="409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4"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2"/>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altLang="en-US" sz="2400">
                <a:solidFill>
                  <a:srgbClr val="006699"/>
                </a:solidFill>
                <a:latin typeface="Arial Black" pitchFamily="34" charset="0"/>
              </a:rPr>
              <a:t>Lesson Quiz: Part I</a:t>
            </a:r>
          </a:p>
        </p:txBody>
      </p:sp>
      <p:sp>
        <p:nvSpPr>
          <p:cNvPr id="17411" name="Text Box 3"/>
          <p:cNvSpPr txBox="1">
            <a:spLocks noChangeArrowheads="1"/>
          </p:cNvSpPr>
          <p:nvPr/>
        </p:nvSpPr>
        <p:spPr bwMode="auto">
          <a:xfrm>
            <a:off x="381000" y="1447800"/>
            <a:ext cx="79248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2400" b="1">
                <a:latin typeface="Verdana" pitchFamily="34" charset="0"/>
              </a:rPr>
              <a:t>1. </a:t>
            </a:r>
            <a:r>
              <a:rPr lang="en-US" altLang="en-US" sz="2400">
                <a:latin typeface="Verdana" pitchFamily="34" charset="0"/>
              </a:rPr>
              <a:t>Write and solve an inequality for </a:t>
            </a:r>
            <a:r>
              <a:rPr lang="en-US" altLang="en-US" sz="2400" i="1">
                <a:latin typeface="Verdana" pitchFamily="34" charset="0"/>
              </a:rPr>
              <a:t>x</a:t>
            </a:r>
            <a:r>
              <a:rPr lang="en-US" altLang="en-US" sz="2400">
                <a:latin typeface="Verdana" pitchFamily="34" charset="0"/>
              </a:rPr>
              <a:t>.</a:t>
            </a:r>
            <a:endParaRPr lang="en-US" altLang="en-US" sz="800"/>
          </a:p>
        </p:txBody>
      </p:sp>
      <p:pic>
        <p:nvPicPr>
          <p:cNvPr id="17412" name="Picture 1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 y="1981200"/>
            <a:ext cx="2657475" cy="144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7428" name="Rectangle 20"/>
          <p:cNvSpPr>
            <a:spLocks noChangeArrowheads="1"/>
          </p:cNvSpPr>
          <p:nvPr/>
        </p:nvSpPr>
        <p:spPr bwMode="auto">
          <a:xfrm>
            <a:off x="3657600" y="2260600"/>
            <a:ext cx="33401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a:solidFill>
                  <a:srgbClr val="FF0000"/>
                </a:solidFill>
                <a:latin typeface="Verdana" pitchFamily="34" charset="0"/>
              </a:rPr>
              <a:t>2</a:t>
            </a:r>
            <a:r>
              <a:rPr lang="en-US" altLang="en-US" sz="2400" i="1">
                <a:solidFill>
                  <a:srgbClr val="FF0000"/>
                </a:solidFill>
                <a:latin typeface="Verdana" pitchFamily="34" charset="0"/>
              </a:rPr>
              <a:t>x </a:t>
            </a:r>
            <a:r>
              <a:rPr lang="en-US" altLang="en-US" sz="2400" b="1">
                <a:solidFill>
                  <a:srgbClr val="FF0000"/>
                </a:solidFill>
                <a:latin typeface="Verdana" pitchFamily="34" charset="0"/>
              </a:rPr>
              <a:t>– </a:t>
            </a:r>
            <a:r>
              <a:rPr lang="en-US" altLang="en-US" sz="2400">
                <a:solidFill>
                  <a:srgbClr val="FF0000"/>
                </a:solidFill>
                <a:latin typeface="Verdana" pitchFamily="34" charset="0"/>
              </a:rPr>
              <a:t>3 </a:t>
            </a:r>
            <a:r>
              <a:rPr lang="en-US" altLang="en-US" sz="2400" b="1">
                <a:solidFill>
                  <a:srgbClr val="FF0000"/>
                </a:solidFill>
                <a:latin typeface="Verdana" pitchFamily="34" charset="0"/>
              </a:rPr>
              <a:t>&lt; </a:t>
            </a:r>
            <a:r>
              <a:rPr lang="en-US" altLang="en-US" sz="2400">
                <a:solidFill>
                  <a:srgbClr val="FF0000"/>
                </a:solidFill>
                <a:latin typeface="Verdana" pitchFamily="34" charset="0"/>
              </a:rPr>
              <a:t>25; </a:t>
            </a:r>
            <a:r>
              <a:rPr lang="en-US" altLang="en-US" sz="2400" i="1">
                <a:solidFill>
                  <a:srgbClr val="FF0000"/>
                </a:solidFill>
                <a:latin typeface="Verdana" pitchFamily="34" charset="0"/>
              </a:rPr>
              <a:t>x </a:t>
            </a:r>
            <a:r>
              <a:rPr lang="en-US" altLang="en-US" sz="2400" b="1">
                <a:solidFill>
                  <a:srgbClr val="FF0000"/>
                </a:solidFill>
                <a:latin typeface="Verdana" pitchFamily="34" charset="0"/>
              </a:rPr>
              <a:t>&lt; </a:t>
            </a:r>
            <a:r>
              <a:rPr lang="en-US" altLang="en-US" sz="2400">
                <a:solidFill>
                  <a:srgbClr val="FF0000"/>
                </a:solidFill>
                <a:latin typeface="Verdana" pitchFamily="34" charset="0"/>
              </a:rPr>
              <a:t>14</a:t>
            </a:r>
          </a:p>
        </p:txBody>
      </p:sp>
      <p:sp>
        <p:nvSpPr>
          <p:cNvPr id="17414" name="Rectangle 21"/>
          <p:cNvSpPr>
            <a:spLocks noChangeArrowheads="1"/>
          </p:cNvSpPr>
          <p:nvPr/>
        </p:nvSpPr>
        <p:spPr bwMode="auto">
          <a:xfrm>
            <a:off x="381000" y="3657600"/>
            <a:ext cx="6858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a:latin typeface="Verdana" pitchFamily="34" charset="0"/>
              </a:rPr>
              <a:t>2. </a:t>
            </a:r>
            <a:r>
              <a:rPr lang="en-US" altLang="en-US" sz="2400">
                <a:latin typeface="Verdana" pitchFamily="34" charset="0"/>
              </a:rPr>
              <a:t>Solve to find </a:t>
            </a:r>
            <a:r>
              <a:rPr lang="en-US" altLang="en-US" sz="2400" i="1">
                <a:latin typeface="Verdana" pitchFamily="34" charset="0"/>
              </a:rPr>
              <a:t>x </a:t>
            </a:r>
            <a:r>
              <a:rPr lang="en-US" altLang="en-US" sz="2400">
                <a:latin typeface="Verdana" pitchFamily="34" charset="0"/>
              </a:rPr>
              <a:t>and </a:t>
            </a:r>
            <a:r>
              <a:rPr lang="en-US" altLang="en-US" sz="2400" i="1">
                <a:latin typeface="Verdana" pitchFamily="34" charset="0"/>
              </a:rPr>
              <a:t>y </a:t>
            </a:r>
            <a:r>
              <a:rPr lang="en-US" altLang="en-US" sz="2400">
                <a:latin typeface="Verdana" pitchFamily="34" charset="0"/>
              </a:rPr>
              <a:t>in the diagram.</a:t>
            </a:r>
          </a:p>
        </p:txBody>
      </p:sp>
      <p:pic>
        <p:nvPicPr>
          <p:cNvPr id="17415" name="Picture 2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43000" y="4191000"/>
            <a:ext cx="2328863" cy="1909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7431" name="Rectangle 23"/>
          <p:cNvSpPr>
            <a:spLocks noChangeArrowheads="1"/>
          </p:cNvSpPr>
          <p:nvPr/>
        </p:nvSpPr>
        <p:spPr bwMode="auto">
          <a:xfrm>
            <a:off x="3810000" y="4876800"/>
            <a:ext cx="24114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i="1">
                <a:solidFill>
                  <a:srgbClr val="FF0000"/>
                </a:solidFill>
                <a:latin typeface="Verdana" pitchFamily="34" charset="0"/>
              </a:rPr>
              <a:t>x </a:t>
            </a:r>
            <a:r>
              <a:rPr lang="en-US" altLang="en-US" sz="2400" b="1">
                <a:solidFill>
                  <a:srgbClr val="FF0000"/>
                </a:solidFill>
                <a:latin typeface="Verdana" pitchFamily="34" charset="0"/>
              </a:rPr>
              <a:t>= </a:t>
            </a:r>
            <a:r>
              <a:rPr lang="en-US" altLang="en-US" sz="2400">
                <a:solidFill>
                  <a:srgbClr val="FF0000"/>
                </a:solidFill>
                <a:latin typeface="Verdana" pitchFamily="34" charset="0"/>
              </a:rPr>
              <a:t>9, </a:t>
            </a:r>
            <a:r>
              <a:rPr lang="en-US" altLang="en-US" sz="2400" i="1">
                <a:solidFill>
                  <a:srgbClr val="FF0000"/>
                </a:solidFill>
                <a:latin typeface="Verdana" pitchFamily="34" charset="0"/>
              </a:rPr>
              <a:t>y </a:t>
            </a:r>
            <a:r>
              <a:rPr lang="en-US" altLang="en-US" sz="2400" b="1">
                <a:solidFill>
                  <a:srgbClr val="FF0000"/>
                </a:solidFill>
                <a:latin typeface="Verdana" pitchFamily="34" charset="0"/>
              </a:rPr>
              <a:t>= </a:t>
            </a:r>
            <a:r>
              <a:rPr lang="en-US" altLang="en-US" sz="2400">
                <a:solidFill>
                  <a:srgbClr val="FF0000"/>
                </a:solidFill>
                <a:latin typeface="Verdana" pitchFamily="34" charset="0"/>
              </a:rPr>
              <a:t>4.5</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7428"/>
                                        </p:tgtEl>
                                        <p:attrNameLst>
                                          <p:attrName>style.visibility</p:attrName>
                                        </p:attrNameLst>
                                      </p:cBhvr>
                                      <p:to>
                                        <p:strVal val="visible"/>
                                      </p:to>
                                    </p:set>
                                    <p:animEffect transition="in" filter="dissolve">
                                      <p:cBhvr>
                                        <p:cTn id="7" dur="500"/>
                                        <p:tgtEl>
                                          <p:spTgt spid="1742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7431"/>
                                        </p:tgtEl>
                                        <p:attrNameLst>
                                          <p:attrName>style.visibility</p:attrName>
                                        </p:attrNameLst>
                                      </p:cBhvr>
                                      <p:to>
                                        <p:strVal val="visible"/>
                                      </p:to>
                                    </p:set>
                                    <p:animEffect transition="in" filter="dissolve">
                                      <p:cBhvr>
                                        <p:cTn id="12" dur="500"/>
                                        <p:tgtEl>
                                          <p:spTgt spid="174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28" grpId="0"/>
      <p:bldP spid="17431"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ChangeArrowheads="1"/>
          </p:cNvSpPr>
          <p:nvPr/>
        </p:nvSpPr>
        <p:spPr bwMode="auto">
          <a:xfrm>
            <a:off x="457200" y="914400"/>
            <a:ext cx="8229600" cy="5257800"/>
          </a:xfrm>
          <a:prstGeom prst="rect">
            <a:avLst/>
          </a:prstGeom>
          <a:noFill/>
          <a:ln w="28575">
            <a:solidFill>
              <a:srgbClr val="DBDBDB"/>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800" b="1">
                <a:solidFill>
                  <a:srgbClr val="3333CC"/>
                </a:solidFill>
                <a:latin typeface="Verdana" pitchFamily="34" charset="0"/>
              </a:rPr>
              <a:t>Warm Up</a:t>
            </a:r>
            <a:endParaRPr lang="en-US" altLang="en-US" sz="2800">
              <a:latin typeface="Verdana" pitchFamily="34" charset="0"/>
            </a:endParaRPr>
          </a:p>
          <a:p>
            <a:pPr eaLnBrk="1" hangingPunct="1"/>
            <a:r>
              <a:rPr lang="en-US" altLang="en-US" sz="2400" b="1">
                <a:latin typeface="Verdana" pitchFamily="34" charset="0"/>
              </a:rPr>
              <a:t>Solve each inequality.</a:t>
            </a:r>
          </a:p>
          <a:p>
            <a:pPr eaLnBrk="1" hangingPunct="1">
              <a:lnSpc>
                <a:spcPct val="125000"/>
              </a:lnSpc>
            </a:pPr>
            <a:r>
              <a:rPr lang="en-US" altLang="en-US" sz="2400" b="1">
                <a:latin typeface="Verdana" pitchFamily="34" charset="0"/>
              </a:rPr>
              <a:t>1.</a:t>
            </a:r>
            <a:r>
              <a:rPr lang="en-US" altLang="en-US" sz="2400">
                <a:latin typeface="Verdana" pitchFamily="34" charset="0"/>
              </a:rPr>
              <a:t> </a:t>
            </a:r>
            <a:r>
              <a:rPr lang="en-US" altLang="en-US" sz="2400" i="1">
                <a:latin typeface="Verdana" pitchFamily="34" charset="0"/>
              </a:rPr>
              <a:t>x</a:t>
            </a:r>
            <a:r>
              <a:rPr lang="en-US" altLang="en-US" sz="2400">
                <a:latin typeface="Verdana" pitchFamily="34" charset="0"/>
              </a:rPr>
              <a:t> – 5 &lt; 8</a:t>
            </a:r>
          </a:p>
          <a:p>
            <a:pPr eaLnBrk="1" hangingPunct="1">
              <a:lnSpc>
                <a:spcPct val="125000"/>
              </a:lnSpc>
            </a:pPr>
            <a:r>
              <a:rPr lang="en-US" altLang="en-US" sz="2400" b="1">
                <a:latin typeface="Verdana" pitchFamily="34" charset="0"/>
              </a:rPr>
              <a:t>2.</a:t>
            </a:r>
            <a:r>
              <a:rPr lang="en-US" altLang="en-US" sz="2400">
                <a:latin typeface="Verdana" pitchFamily="34" charset="0"/>
              </a:rPr>
              <a:t> 3</a:t>
            </a:r>
            <a:r>
              <a:rPr lang="en-US" altLang="en-US" sz="2400" i="1">
                <a:latin typeface="Verdana" pitchFamily="34" charset="0"/>
              </a:rPr>
              <a:t>x</a:t>
            </a:r>
            <a:r>
              <a:rPr lang="en-US" altLang="en-US" sz="2400">
                <a:latin typeface="Verdana" pitchFamily="34" charset="0"/>
              </a:rPr>
              <a:t> + 1 &lt; </a:t>
            </a:r>
            <a:r>
              <a:rPr lang="en-US" altLang="en-US" sz="2400" i="1">
                <a:latin typeface="Verdana" pitchFamily="34" charset="0"/>
              </a:rPr>
              <a:t>x</a:t>
            </a:r>
          </a:p>
          <a:p>
            <a:pPr eaLnBrk="1" hangingPunct="1"/>
            <a:endParaRPr lang="en-US" altLang="en-US" sz="2400">
              <a:latin typeface="Verdana" pitchFamily="34" charset="0"/>
            </a:endParaRPr>
          </a:p>
          <a:p>
            <a:pPr eaLnBrk="1" hangingPunct="1"/>
            <a:r>
              <a:rPr lang="en-US" altLang="en-US" sz="2400" b="1">
                <a:latin typeface="Verdana" pitchFamily="34" charset="0"/>
              </a:rPr>
              <a:t>Solve each equation.</a:t>
            </a:r>
          </a:p>
          <a:p>
            <a:pPr eaLnBrk="1" hangingPunct="1"/>
            <a:r>
              <a:rPr lang="en-US" altLang="en-US" sz="2400" b="1">
                <a:latin typeface="Verdana" pitchFamily="34" charset="0"/>
              </a:rPr>
              <a:t>3. </a:t>
            </a:r>
            <a:r>
              <a:rPr lang="en-US" altLang="en-US" sz="2400">
                <a:latin typeface="Verdana" pitchFamily="34" charset="0"/>
              </a:rPr>
              <a:t>5</a:t>
            </a:r>
            <a:r>
              <a:rPr lang="en-US" altLang="en-US" sz="2400" i="1">
                <a:latin typeface="Verdana" pitchFamily="34" charset="0"/>
              </a:rPr>
              <a:t>y</a:t>
            </a:r>
            <a:r>
              <a:rPr lang="en-US" altLang="en-US" sz="2400">
                <a:latin typeface="Verdana" pitchFamily="34" charset="0"/>
              </a:rPr>
              <a:t> = 90</a:t>
            </a:r>
          </a:p>
          <a:p>
            <a:pPr eaLnBrk="1" hangingPunct="1"/>
            <a:endParaRPr lang="en-US" altLang="en-US" sz="800" b="1">
              <a:latin typeface="Verdana" pitchFamily="34" charset="0"/>
            </a:endParaRPr>
          </a:p>
          <a:p>
            <a:pPr eaLnBrk="1" hangingPunct="1"/>
            <a:r>
              <a:rPr lang="en-US" altLang="en-US" sz="2400" b="1">
                <a:latin typeface="Verdana" pitchFamily="34" charset="0"/>
              </a:rPr>
              <a:t>4.</a:t>
            </a:r>
            <a:r>
              <a:rPr lang="en-US" altLang="en-US" sz="2400">
                <a:latin typeface="Verdana" pitchFamily="34" charset="0"/>
              </a:rPr>
              <a:t> 5</a:t>
            </a:r>
            <a:r>
              <a:rPr lang="en-US" altLang="en-US" sz="2400" i="1">
                <a:latin typeface="Verdana" pitchFamily="34" charset="0"/>
              </a:rPr>
              <a:t>x</a:t>
            </a:r>
            <a:r>
              <a:rPr lang="en-US" altLang="en-US" sz="2400">
                <a:latin typeface="Verdana" pitchFamily="34" charset="0"/>
              </a:rPr>
              <a:t> + 15 = 90</a:t>
            </a:r>
          </a:p>
          <a:p>
            <a:pPr eaLnBrk="1" hangingPunct="1"/>
            <a:endParaRPr lang="en-US" altLang="en-US" sz="800" b="1">
              <a:latin typeface="Verdana" pitchFamily="34" charset="0"/>
            </a:endParaRPr>
          </a:p>
          <a:p>
            <a:pPr eaLnBrk="1" hangingPunct="1"/>
            <a:r>
              <a:rPr lang="en-US" altLang="en-US" sz="2400" b="1">
                <a:latin typeface="Verdana" pitchFamily="34" charset="0"/>
              </a:rPr>
              <a:t>Solve the systems of equations.</a:t>
            </a:r>
            <a:r>
              <a:rPr lang="en-US" altLang="en-US" sz="2400">
                <a:solidFill>
                  <a:srgbClr val="FF0000"/>
                </a:solidFill>
                <a:latin typeface="Verdana" pitchFamily="34" charset="0"/>
              </a:rPr>
              <a:t>	</a:t>
            </a:r>
          </a:p>
          <a:p>
            <a:pPr eaLnBrk="1" hangingPunct="1"/>
            <a:endParaRPr lang="en-US" altLang="en-US" sz="2400" b="1">
              <a:latin typeface="Verdana" pitchFamily="34" charset="0"/>
            </a:endParaRPr>
          </a:p>
          <a:p>
            <a:pPr eaLnBrk="1" hangingPunct="1"/>
            <a:r>
              <a:rPr lang="en-US" altLang="en-US" sz="2400" b="1">
                <a:latin typeface="Verdana" pitchFamily="34" charset="0"/>
              </a:rPr>
              <a:t>5.</a:t>
            </a:r>
            <a:r>
              <a:rPr lang="en-US" altLang="en-US" sz="2800">
                <a:solidFill>
                  <a:srgbClr val="FF0000"/>
                </a:solidFill>
                <a:latin typeface="Verdana" pitchFamily="34" charset="0"/>
              </a:rPr>
              <a:t>		</a:t>
            </a:r>
          </a:p>
        </p:txBody>
      </p:sp>
      <p:sp>
        <p:nvSpPr>
          <p:cNvPr id="7203" name="Text Box 35"/>
          <p:cNvSpPr txBox="1">
            <a:spLocks noChangeArrowheads="1"/>
          </p:cNvSpPr>
          <p:nvPr/>
        </p:nvSpPr>
        <p:spPr bwMode="auto">
          <a:xfrm>
            <a:off x="2819400" y="1752600"/>
            <a:ext cx="1828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2400" i="1">
                <a:solidFill>
                  <a:srgbClr val="FF0000"/>
                </a:solidFill>
                <a:latin typeface="Verdana" pitchFamily="34" charset="0"/>
              </a:rPr>
              <a:t>x</a:t>
            </a:r>
            <a:r>
              <a:rPr lang="en-US" altLang="en-US" sz="2400">
                <a:solidFill>
                  <a:srgbClr val="FF0000"/>
                </a:solidFill>
                <a:latin typeface="Verdana" pitchFamily="34" charset="0"/>
              </a:rPr>
              <a:t> &lt; 13</a:t>
            </a:r>
          </a:p>
        </p:txBody>
      </p:sp>
      <p:pic>
        <p:nvPicPr>
          <p:cNvPr id="3076" name="Picture 36"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400" y="4953000"/>
            <a:ext cx="1838325"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205" name="Picture 37"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95600" y="2209800"/>
            <a:ext cx="962025"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206" name="Text Box 38"/>
          <p:cNvSpPr txBox="1">
            <a:spLocks noChangeArrowheads="1"/>
          </p:cNvSpPr>
          <p:nvPr/>
        </p:nvSpPr>
        <p:spPr bwMode="auto">
          <a:xfrm>
            <a:off x="3200400" y="3352800"/>
            <a:ext cx="1828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2400" i="1">
                <a:solidFill>
                  <a:srgbClr val="FF0000"/>
                </a:solidFill>
                <a:latin typeface="Verdana" pitchFamily="34" charset="0"/>
              </a:rPr>
              <a:t>y</a:t>
            </a:r>
            <a:r>
              <a:rPr lang="en-US" altLang="en-US" sz="2400">
                <a:solidFill>
                  <a:srgbClr val="FF0000"/>
                </a:solidFill>
                <a:latin typeface="Verdana" pitchFamily="34" charset="0"/>
              </a:rPr>
              <a:t> = 18</a:t>
            </a:r>
          </a:p>
        </p:txBody>
      </p:sp>
      <p:sp>
        <p:nvSpPr>
          <p:cNvPr id="7207" name="Text Box 39"/>
          <p:cNvSpPr txBox="1">
            <a:spLocks noChangeArrowheads="1"/>
          </p:cNvSpPr>
          <p:nvPr/>
        </p:nvSpPr>
        <p:spPr bwMode="auto">
          <a:xfrm>
            <a:off x="3200400" y="3810000"/>
            <a:ext cx="1828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2400" i="1">
                <a:solidFill>
                  <a:srgbClr val="FF0000"/>
                </a:solidFill>
                <a:latin typeface="Verdana" pitchFamily="34" charset="0"/>
              </a:rPr>
              <a:t>x</a:t>
            </a:r>
            <a:r>
              <a:rPr lang="en-US" altLang="en-US" sz="2400">
                <a:solidFill>
                  <a:srgbClr val="FF0000"/>
                </a:solidFill>
                <a:latin typeface="Verdana" pitchFamily="34" charset="0"/>
              </a:rPr>
              <a:t> = 15</a:t>
            </a:r>
          </a:p>
        </p:txBody>
      </p:sp>
      <p:sp>
        <p:nvSpPr>
          <p:cNvPr id="7208" name="Text Box 40"/>
          <p:cNvSpPr txBox="1">
            <a:spLocks noChangeArrowheads="1"/>
          </p:cNvSpPr>
          <p:nvPr/>
        </p:nvSpPr>
        <p:spPr bwMode="auto">
          <a:xfrm>
            <a:off x="3048000" y="5105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2400" i="1">
                <a:solidFill>
                  <a:srgbClr val="FF0000"/>
                </a:solidFill>
                <a:latin typeface="Verdana" pitchFamily="34" charset="0"/>
              </a:rPr>
              <a:t>x</a:t>
            </a:r>
            <a:r>
              <a:rPr lang="en-US" altLang="en-US" sz="2400">
                <a:solidFill>
                  <a:srgbClr val="FF0000"/>
                </a:solidFill>
                <a:latin typeface="Verdana" pitchFamily="34" charset="0"/>
              </a:rPr>
              <a:t> = 10, </a:t>
            </a:r>
            <a:r>
              <a:rPr lang="en-US" altLang="en-US" sz="2400" i="1">
                <a:solidFill>
                  <a:srgbClr val="FF0000"/>
                </a:solidFill>
                <a:latin typeface="Verdana" pitchFamily="34" charset="0"/>
              </a:rPr>
              <a:t>y</a:t>
            </a:r>
            <a:r>
              <a:rPr lang="en-US" altLang="en-US" sz="2400">
                <a:solidFill>
                  <a:srgbClr val="FF0000"/>
                </a:solidFill>
                <a:latin typeface="Verdana" pitchFamily="34" charset="0"/>
              </a:rPr>
              <a:t> = 15</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7203"/>
                                        </p:tgtEl>
                                        <p:attrNameLst>
                                          <p:attrName>style.visibility</p:attrName>
                                        </p:attrNameLst>
                                      </p:cBhvr>
                                      <p:to>
                                        <p:strVal val="visible"/>
                                      </p:to>
                                    </p:set>
                                    <p:animEffect transition="in" filter="box(in)">
                                      <p:cBhvr>
                                        <p:cTn id="7" dur="500"/>
                                        <p:tgtEl>
                                          <p:spTgt spid="720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7205"/>
                                        </p:tgtEl>
                                        <p:attrNameLst>
                                          <p:attrName>style.visibility</p:attrName>
                                        </p:attrNameLst>
                                      </p:cBhvr>
                                      <p:to>
                                        <p:strVal val="visible"/>
                                      </p:to>
                                    </p:set>
                                    <p:animEffect transition="in" filter="box(in)">
                                      <p:cBhvr>
                                        <p:cTn id="12" dur="500"/>
                                        <p:tgtEl>
                                          <p:spTgt spid="720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7206"/>
                                        </p:tgtEl>
                                        <p:attrNameLst>
                                          <p:attrName>style.visibility</p:attrName>
                                        </p:attrNameLst>
                                      </p:cBhvr>
                                      <p:to>
                                        <p:strVal val="visible"/>
                                      </p:to>
                                    </p:set>
                                    <p:animEffect transition="in" filter="box(in)">
                                      <p:cBhvr>
                                        <p:cTn id="17" dur="500"/>
                                        <p:tgtEl>
                                          <p:spTgt spid="7206"/>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7207"/>
                                        </p:tgtEl>
                                        <p:attrNameLst>
                                          <p:attrName>style.visibility</p:attrName>
                                        </p:attrNameLst>
                                      </p:cBhvr>
                                      <p:to>
                                        <p:strVal val="visible"/>
                                      </p:to>
                                    </p:set>
                                    <p:animEffect transition="in" filter="box(in)">
                                      <p:cBhvr>
                                        <p:cTn id="22" dur="500"/>
                                        <p:tgtEl>
                                          <p:spTgt spid="7207"/>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7208"/>
                                        </p:tgtEl>
                                        <p:attrNameLst>
                                          <p:attrName>style.visibility</p:attrName>
                                        </p:attrNameLst>
                                      </p:cBhvr>
                                      <p:to>
                                        <p:strVal val="visible"/>
                                      </p:to>
                                    </p:set>
                                    <p:animEffect transition="in" filter="box(in)">
                                      <p:cBhvr>
                                        <p:cTn id="27" dur="500"/>
                                        <p:tgtEl>
                                          <p:spTgt spid="720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03" grpId="0"/>
      <p:bldP spid="7206" grpId="0"/>
      <p:bldP spid="7207" grpId="0"/>
      <p:bldP spid="7208"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77000" y="1676400"/>
            <a:ext cx="2525713" cy="163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8435" name="Text Box 2"/>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altLang="en-US" sz="2400">
                <a:solidFill>
                  <a:srgbClr val="006699"/>
                </a:solidFill>
                <a:latin typeface="Arial Black" pitchFamily="34" charset="0"/>
              </a:rPr>
              <a:t>Lesson Quiz: Part II</a:t>
            </a:r>
          </a:p>
        </p:txBody>
      </p:sp>
      <p:sp>
        <p:nvSpPr>
          <p:cNvPr id="18436" name="Rectangle 9"/>
          <p:cNvSpPr>
            <a:spLocks noChangeArrowheads="1"/>
          </p:cNvSpPr>
          <p:nvPr/>
        </p:nvSpPr>
        <p:spPr bwMode="auto">
          <a:xfrm>
            <a:off x="381000" y="1447800"/>
            <a:ext cx="8229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a:latin typeface="Verdana" pitchFamily="34" charset="0"/>
              </a:rPr>
              <a:t>3. </a:t>
            </a:r>
            <a:r>
              <a:rPr lang="en-US" altLang="en-US" sz="2400">
                <a:latin typeface="Verdana" pitchFamily="34" charset="0"/>
              </a:rPr>
              <a:t>Complete the two-column proof below.</a:t>
            </a:r>
          </a:p>
        </p:txBody>
      </p:sp>
      <p:sp>
        <p:nvSpPr>
          <p:cNvPr id="18437" name="Rectangle 11"/>
          <p:cNvSpPr>
            <a:spLocks noChangeArrowheads="1"/>
          </p:cNvSpPr>
          <p:nvPr/>
        </p:nvSpPr>
        <p:spPr bwMode="auto">
          <a:xfrm>
            <a:off x="838200" y="1997075"/>
            <a:ext cx="54102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a:latin typeface="Verdana" pitchFamily="34" charset="0"/>
              </a:rPr>
              <a:t>Given:</a:t>
            </a:r>
            <a:r>
              <a:rPr lang="en-US" altLang="en-US" sz="2400">
                <a:latin typeface="Verdana" pitchFamily="34" charset="0"/>
              </a:rPr>
              <a:t> </a:t>
            </a:r>
            <a:r>
              <a:rPr lang="en-US" altLang="en-US" sz="2400" b="1">
                <a:latin typeface="Verdana" pitchFamily="34" charset="0"/>
                <a:sym typeface="Symbol" pitchFamily="18" charset="2"/>
              </a:rPr>
              <a:t></a:t>
            </a:r>
            <a:r>
              <a:rPr lang="en-US" altLang="en-US" sz="2400">
                <a:latin typeface="Verdana" pitchFamily="34" charset="0"/>
              </a:rPr>
              <a:t>1 </a:t>
            </a:r>
            <a:r>
              <a:rPr lang="en-US" altLang="en-US" sz="2400" b="1">
                <a:latin typeface="Verdana" pitchFamily="34" charset="0"/>
              </a:rPr>
              <a:t>≅ </a:t>
            </a:r>
            <a:r>
              <a:rPr lang="en-US" altLang="en-US" sz="2400" b="1">
                <a:latin typeface="Verdana" pitchFamily="34" charset="0"/>
                <a:sym typeface="Symbol" pitchFamily="18" charset="2"/>
              </a:rPr>
              <a:t></a:t>
            </a:r>
            <a:r>
              <a:rPr lang="en-US" altLang="en-US" sz="2400">
                <a:latin typeface="Verdana" pitchFamily="34" charset="0"/>
              </a:rPr>
              <a:t>2, </a:t>
            </a:r>
            <a:r>
              <a:rPr lang="en-US" altLang="en-US" sz="2400" i="1">
                <a:latin typeface="Verdana" pitchFamily="34" charset="0"/>
              </a:rPr>
              <a:t>p </a:t>
            </a:r>
            <a:r>
              <a:rPr lang="en-US" altLang="en-US" sz="2400" b="1">
                <a:latin typeface="Verdana" pitchFamily="34" charset="0"/>
                <a:sym typeface="Symbol" pitchFamily="18" charset="2"/>
              </a:rPr>
              <a:t></a:t>
            </a:r>
            <a:r>
              <a:rPr lang="en-US" altLang="en-US" sz="2400" b="1">
                <a:latin typeface="Verdana" pitchFamily="34" charset="0"/>
              </a:rPr>
              <a:t> </a:t>
            </a:r>
            <a:r>
              <a:rPr lang="en-US" altLang="en-US" sz="2400" i="1">
                <a:latin typeface="Verdana" pitchFamily="34" charset="0"/>
              </a:rPr>
              <a:t>q</a:t>
            </a:r>
          </a:p>
          <a:p>
            <a:pPr eaLnBrk="1" hangingPunct="1"/>
            <a:r>
              <a:rPr lang="en-US" altLang="en-US" sz="2400" b="1">
                <a:latin typeface="Verdana" pitchFamily="34" charset="0"/>
              </a:rPr>
              <a:t>Prove:</a:t>
            </a:r>
            <a:r>
              <a:rPr lang="en-US" altLang="en-US" sz="2400">
                <a:latin typeface="Verdana" pitchFamily="34" charset="0"/>
              </a:rPr>
              <a:t> </a:t>
            </a:r>
            <a:r>
              <a:rPr lang="en-US" altLang="en-US" sz="2400" i="1">
                <a:latin typeface="Verdana" pitchFamily="34" charset="0"/>
              </a:rPr>
              <a:t>p </a:t>
            </a:r>
            <a:r>
              <a:rPr lang="en-US" altLang="en-US" sz="2400" b="1">
                <a:latin typeface="Verdana" pitchFamily="34" charset="0"/>
                <a:sym typeface="Symbol" pitchFamily="18" charset="2"/>
              </a:rPr>
              <a:t></a:t>
            </a:r>
            <a:r>
              <a:rPr lang="en-US" altLang="en-US" sz="2400" b="1">
                <a:latin typeface="Verdana" pitchFamily="34" charset="0"/>
              </a:rPr>
              <a:t> </a:t>
            </a:r>
            <a:r>
              <a:rPr lang="en-US" altLang="en-US" sz="2400" i="1">
                <a:latin typeface="Verdana" pitchFamily="34" charset="0"/>
              </a:rPr>
              <a:t>r</a:t>
            </a:r>
          </a:p>
        </p:txBody>
      </p:sp>
      <p:graphicFrame>
        <p:nvGraphicFramePr>
          <p:cNvPr id="42022" name="Group 38"/>
          <p:cNvGraphicFramePr>
            <a:graphicFrameLocks noGrp="1"/>
          </p:cNvGraphicFramePr>
          <p:nvPr/>
        </p:nvGraphicFramePr>
        <p:xfrm>
          <a:off x="381000" y="3429000"/>
          <a:ext cx="7391400" cy="2987675"/>
        </p:xfrm>
        <a:graphic>
          <a:graphicData uri="http://schemas.openxmlformats.org/drawingml/2006/table">
            <a:tbl>
              <a:tblPr/>
              <a:tblGrid>
                <a:gridCol w="3146425"/>
                <a:gridCol w="4244975"/>
              </a:tblGrid>
              <a:tr h="473075">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chemeClr val="tx1"/>
                          </a:solidFill>
                          <a:effectLst/>
                          <a:latin typeface="Verdana" pitchFamily="34" charset="0"/>
                        </a:rPr>
                        <a:t>Proof</a:t>
                      </a:r>
                    </a:p>
                  </a:txBody>
                  <a:tcPr anchor="ctr" horzOverflow="overflow">
                    <a:lnL w="38100" cap="flat" cmpd="sng" algn="ctr">
                      <a:solidFill>
                        <a:schemeClr val="bg2"/>
                      </a:solidFill>
                      <a:prstDash val="solid"/>
                      <a:round/>
                      <a:headEnd type="none" w="med" len="med"/>
                      <a:tailEnd type="none" w="med" len="med"/>
                    </a:lnL>
                    <a:lnR w="38100" cap="flat" cmpd="sng" algn="ctr">
                      <a:solidFill>
                        <a:schemeClr val="bg2"/>
                      </a:solidFill>
                      <a:prstDash val="solid"/>
                      <a:round/>
                      <a:headEnd type="none" w="med" len="med"/>
                      <a:tailEnd type="none" w="med" len="med"/>
                    </a:lnR>
                    <a:lnT w="38100" cap="flat" cmpd="sng" algn="ctr">
                      <a:solidFill>
                        <a:schemeClr val="bg2"/>
                      </a:solidFill>
                      <a:prstDash val="solid"/>
                      <a:round/>
                      <a:headEnd type="none" w="med" len="med"/>
                      <a:tailEnd type="none" w="med" len="med"/>
                    </a:lnT>
                    <a:lnB w="57150" cap="flat" cmpd="sng" algn="ctr">
                      <a:solidFill>
                        <a:srgbClr val="009900"/>
                      </a:solidFill>
                      <a:prstDash val="solid"/>
                      <a:round/>
                      <a:headEnd type="none" w="med" len="med"/>
                      <a:tailEnd type="none" w="med" len="med"/>
                    </a:lnB>
                    <a:lnTlToBr>
                      <a:noFill/>
                    </a:lnTlToBr>
                    <a:lnBlToTr>
                      <a:noFill/>
                    </a:lnBlToTr>
                    <a:solidFill>
                      <a:srgbClr val="99FF66"/>
                    </a:solidFill>
                  </a:tcPr>
                </a:tc>
                <a:tc hMerge="1">
                  <a:txBody>
                    <a:bodyPr/>
                    <a:lstStyle/>
                    <a:p>
                      <a:endParaRPr lang="en-US"/>
                    </a:p>
                  </a:txBody>
                  <a:tcPr/>
                </a:tc>
              </a:tr>
              <a:tr h="47466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chemeClr val="tx1"/>
                          </a:solidFill>
                          <a:effectLst/>
                          <a:latin typeface="Verdana" pitchFamily="34" charset="0"/>
                        </a:rPr>
                        <a:t>Statements</a:t>
                      </a:r>
                    </a:p>
                  </a:txBody>
                  <a:tcPr anchor="ctr" horzOverflow="overflow">
                    <a:lnL w="38100" cap="flat" cmpd="sng" algn="ctr">
                      <a:solidFill>
                        <a:schemeClr val="bg2"/>
                      </a:solidFill>
                      <a:prstDash val="solid"/>
                      <a:round/>
                      <a:headEnd type="none" w="med" len="med"/>
                      <a:tailEnd type="none" w="med" len="med"/>
                    </a:lnL>
                    <a:lnR w="38100" cap="flat" cmpd="sng" algn="ctr">
                      <a:solidFill>
                        <a:schemeClr val="tx1"/>
                      </a:solidFill>
                      <a:prstDash val="solid"/>
                      <a:round/>
                      <a:headEnd type="none" w="med" len="med"/>
                      <a:tailEnd type="none" w="med" len="med"/>
                    </a:lnR>
                    <a:lnT w="57150" cap="flat" cmpd="sng" algn="ctr">
                      <a:solidFill>
                        <a:srgbClr val="0099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chemeClr val="tx1"/>
                          </a:solidFill>
                          <a:effectLst/>
                          <a:latin typeface="Verdana" pitchFamily="34" charset="0"/>
                        </a:rPr>
                        <a:t>Reasons</a:t>
                      </a:r>
                    </a:p>
                  </a:txBody>
                  <a:tcPr anchor="ctr" horzOverflow="overflow">
                    <a:lnL w="38100" cap="flat" cmpd="sng" algn="ctr">
                      <a:solidFill>
                        <a:schemeClr val="tx1"/>
                      </a:solidFill>
                      <a:prstDash val="solid"/>
                      <a:round/>
                      <a:headEnd type="none" w="med" len="med"/>
                      <a:tailEnd type="none" w="med" len="med"/>
                    </a:lnL>
                    <a:lnR w="38100" cap="flat" cmpd="sng" algn="ctr">
                      <a:solidFill>
                        <a:schemeClr val="bg2"/>
                      </a:solidFill>
                      <a:prstDash val="solid"/>
                      <a:round/>
                      <a:headEnd type="none" w="med" len="med"/>
                      <a:tailEnd type="none" w="med" len="med"/>
                    </a:lnR>
                    <a:lnT w="57150" cap="flat" cmpd="sng" algn="ctr">
                      <a:solidFill>
                        <a:srgbClr val="0099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032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rgbClr val="FF0000"/>
                          </a:solidFill>
                          <a:effectLst/>
                          <a:latin typeface="Verdana" pitchFamily="34" charset="0"/>
                        </a:rPr>
                        <a:t>1.</a:t>
                      </a:r>
                      <a:r>
                        <a:rPr kumimoji="0" lang="en-US" sz="2400" b="0" i="1" u="none" strike="noStrike" cap="none" normalizeH="0" baseline="0" smtClean="0">
                          <a:ln>
                            <a:noFill/>
                          </a:ln>
                          <a:solidFill>
                            <a:srgbClr val="FF0000"/>
                          </a:solidFill>
                          <a:effectLst/>
                          <a:latin typeface="Verdana" pitchFamily="34" charset="0"/>
                        </a:rPr>
                        <a:t> </a:t>
                      </a:r>
                      <a:r>
                        <a:rPr kumimoji="0" lang="en-US" sz="2400" b="0" i="0" u="none" strike="noStrike" cap="none" normalizeH="0" baseline="0" smtClean="0">
                          <a:ln>
                            <a:noFill/>
                          </a:ln>
                          <a:solidFill>
                            <a:srgbClr val="FF0000"/>
                          </a:solidFill>
                          <a:effectLst/>
                          <a:latin typeface="Verdana" pitchFamily="34" charset="0"/>
                          <a:sym typeface="Symbol" pitchFamily="18" charset="2"/>
                        </a:rPr>
                        <a:t></a:t>
                      </a:r>
                      <a:r>
                        <a:rPr kumimoji="0" lang="en-US" sz="2400" b="0" i="0" u="none" strike="noStrike" cap="none" normalizeH="0" baseline="0" smtClean="0">
                          <a:ln>
                            <a:noFill/>
                          </a:ln>
                          <a:solidFill>
                            <a:srgbClr val="FF0000"/>
                          </a:solidFill>
                          <a:effectLst/>
                          <a:latin typeface="Verdana" pitchFamily="34" charset="0"/>
                        </a:rPr>
                        <a:t>1 </a:t>
                      </a:r>
                      <a:r>
                        <a:rPr kumimoji="0" lang="en-US" sz="2400" b="1" i="0" u="none" strike="noStrike" cap="none" normalizeH="0" baseline="0" smtClean="0">
                          <a:ln>
                            <a:noFill/>
                          </a:ln>
                          <a:solidFill>
                            <a:srgbClr val="FF0000"/>
                          </a:solidFill>
                          <a:effectLst/>
                          <a:latin typeface="Verdana" pitchFamily="34" charset="0"/>
                        </a:rPr>
                        <a:t>≅ </a:t>
                      </a:r>
                      <a:r>
                        <a:rPr kumimoji="0" lang="en-US" sz="2400" b="0" i="0" u="none" strike="noStrike" cap="none" normalizeH="0" baseline="0" smtClean="0">
                          <a:ln>
                            <a:noFill/>
                          </a:ln>
                          <a:solidFill>
                            <a:srgbClr val="FF0000"/>
                          </a:solidFill>
                          <a:effectLst/>
                          <a:latin typeface="Verdana" pitchFamily="34" charset="0"/>
                          <a:sym typeface="Symbol" pitchFamily="18" charset="2"/>
                        </a:rPr>
                        <a:t></a:t>
                      </a:r>
                      <a:r>
                        <a:rPr kumimoji="0" lang="en-US" sz="2400" b="0" i="0" u="none" strike="noStrike" cap="none" normalizeH="0" baseline="0" smtClean="0">
                          <a:ln>
                            <a:noFill/>
                          </a:ln>
                          <a:solidFill>
                            <a:srgbClr val="FF0000"/>
                          </a:solidFill>
                          <a:effectLst/>
                          <a:latin typeface="Verdana" pitchFamily="34" charset="0"/>
                        </a:rPr>
                        <a:t>2</a:t>
                      </a:r>
                    </a:p>
                  </a:txBody>
                  <a:tcPr anchor="ctr" horzOverflow="overflow">
                    <a:lnL w="38100" cap="flat" cmpd="sng" algn="ctr">
                      <a:solidFill>
                        <a:schemeClr val="bg2"/>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50000"/>
                        </a:spcBef>
                        <a:spcAft>
                          <a:spcPct val="0"/>
                        </a:spcAft>
                        <a:buClrTx/>
                        <a:buSzTx/>
                        <a:buFontTx/>
                        <a:buNone/>
                        <a:tabLst/>
                      </a:pPr>
                      <a:r>
                        <a:rPr kumimoji="0" lang="en-US" sz="2400" b="1" i="0" u="none" strike="noStrike" cap="none" normalizeH="0" baseline="0" smtClean="0">
                          <a:ln>
                            <a:noFill/>
                          </a:ln>
                          <a:solidFill>
                            <a:srgbClr val="FF0000"/>
                          </a:solidFill>
                          <a:effectLst/>
                          <a:latin typeface="Verdana" pitchFamily="34" charset="0"/>
                        </a:rPr>
                        <a:t>1.</a:t>
                      </a:r>
                      <a:r>
                        <a:rPr kumimoji="0" lang="en-US" sz="2400" b="0" i="0" u="none" strike="noStrike" cap="none" normalizeH="0" baseline="0" smtClean="0">
                          <a:ln>
                            <a:noFill/>
                          </a:ln>
                          <a:solidFill>
                            <a:srgbClr val="FF0000"/>
                          </a:solidFill>
                          <a:effectLst/>
                          <a:latin typeface="Verdana" pitchFamily="34" charset="0"/>
                        </a:rPr>
                        <a:t> Given</a:t>
                      </a:r>
                    </a:p>
                  </a:txBody>
                  <a:tcPr anchor="ctr" horzOverflow="overflow">
                    <a:lnL w="38100" cap="flat" cmpd="sng" algn="ctr">
                      <a:solidFill>
                        <a:schemeClr val="tx1"/>
                      </a:solidFill>
                      <a:prstDash val="solid"/>
                      <a:round/>
                      <a:headEnd type="none" w="med" len="med"/>
                      <a:tailEnd type="none" w="med" len="med"/>
                    </a:lnL>
                    <a:lnR w="38100" cap="flat" cmpd="sng" algn="ctr">
                      <a:solidFill>
                        <a:schemeClr val="bg2"/>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72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rgbClr val="FF0000"/>
                          </a:solidFill>
                          <a:effectLst/>
                          <a:latin typeface="Verdana" pitchFamily="34" charset="0"/>
                        </a:rPr>
                        <a:t>2.</a:t>
                      </a:r>
                      <a:r>
                        <a:rPr kumimoji="0" lang="en-US" sz="2400" b="0" i="1" u="none" strike="noStrike" cap="none" normalizeH="0" baseline="0" smtClean="0">
                          <a:ln>
                            <a:noFill/>
                          </a:ln>
                          <a:solidFill>
                            <a:srgbClr val="FF0000"/>
                          </a:solidFill>
                          <a:effectLst/>
                          <a:latin typeface="Verdana" pitchFamily="34" charset="0"/>
                        </a:rPr>
                        <a:t> </a:t>
                      </a:r>
                      <a:r>
                        <a:rPr kumimoji="0" lang="en-US" sz="2400" b="0" i="1" u="none" strike="noStrike" cap="none" normalizeH="0" baseline="0" smtClean="0">
                          <a:ln>
                            <a:noFill/>
                          </a:ln>
                          <a:solidFill>
                            <a:srgbClr val="FF0000"/>
                          </a:solidFill>
                          <a:effectLst/>
                          <a:latin typeface="Verdana" pitchFamily="34" charset="0"/>
                          <a:sym typeface="Symbol" pitchFamily="18" charset="2"/>
                        </a:rPr>
                        <a:t>q</a:t>
                      </a:r>
                      <a:r>
                        <a:rPr kumimoji="0" lang="en-US" sz="2400" b="0" i="0" u="none" strike="noStrike" cap="none" normalizeH="0" baseline="0" smtClean="0">
                          <a:ln>
                            <a:noFill/>
                          </a:ln>
                          <a:solidFill>
                            <a:srgbClr val="FF0000"/>
                          </a:solidFill>
                          <a:effectLst/>
                          <a:latin typeface="Verdana" pitchFamily="34" charset="0"/>
                          <a:sym typeface="Symbol" pitchFamily="18" charset="2"/>
                        </a:rPr>
                        <a:t> </a:t>
                      </a:r>
                      <a:r>
                        <a:rPr kumimoji="0" lang="en-US" sz="2400" b="0" i="0" u="none" strike="noStrike" cap="none" normalizeH="0" baseline="0" smtClean="0">
                          <a:ln>
                            <a:noFill/>
                          </a:ln>
                          <a:solidFill>
                            <a:srgbClr val="FF0000"/>
                          </a:solidFill>
                          <a:effectLst/>
                          <a:latin typeface="Verdana" pitchFamily="34" charset="0"/>
                        </a:rPr>
                        <a:t>||</a:t>
                      </a:r>
                      <a:r>
                        <a:rPr kumimoji="0" lang="en-US" sz="2400" b="0" i="0" u="none" strike="noStrike" cap="none" normalizeH="0" baseline="0" smtClean="0">
                          <a:ln>
                            <a:noFill/>
                          </a:ln>
                          <a:solidFill>
                            <a:srgbClr val="FF0000"/>
                          </a:solidFill>
                          <a:effectLst/>
                          <a:latin typeface="Verdana" pitchFamily="34" charset="0"/>
                          <a:sym typeface="Symbol" pitchFamily="18" charset="2"/>
                        </a:rPr>
                        <a:t> </a:t>
                      </a:r>
                      <a:r>
                        <a:rPr kumimoji="0" lang="en-US" sz="2400" b="0" i="1" u="none" strike="noStrike" cap="none" normalizeH="0" baseline="0" smtClean="0">
                          <a:ln>
                            <a:noFill/>
                          </a:ln>
                          <a:solidFill>
                            <a:srgbClr val="FF0000"/>
                          </a:solidFill>
                          <a:effectLst/>
                          <a:latin typeface="Verdana" pitchFamily="34" charset="0"/>
                          <a:sym typeface="Symbol" pitchFamily="18" charset="2"/>
                        </a:rPr>
                        <a:t>r</a:t>
                      </a:r>
                    </a:p>
                  </a:txBody>
                  <a:tcPr anchor="ctr" horzOverflow="overflow">
                    <a:lnL w="38100" cap="flat" cmpd="sng" algn="ctr">
                      <a:solidFill>
                        <a:schemeClr val="bg2"/>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50000"/>
                        </a:spcBef>
                        <a:spcAft>
                          <a:spcPct val="0"/>
                        </a:spcAft>
                        <a:buClrTx/>
                        <a:buSzTx/>
                        <a:buFontTx/>
                        <a:buNone/>
                        <a:tabLst/>
                      </a:pPr>
                      <a:endParaRPr kumimoji="0" lang="en-US" sz="2400" b="0" i="1" u="none" strike="noStrike" cap="none" normalizeH="0" baseline="0" smtClean="0">
                        <a:ln>
                          <a:noFill/>
                        </a:ln>
                        <a:solidFill>
                          <a:srgbClr val="FF0000"/>
                        </a:solidFill>
                        <a:effectLst/>
                        <a:latin typeface="Verdana" pitchFamily="34" charset="0"/>
                        <a:sym typeface="Symbol" pitchFamily="18" charset="2"/>
                      </a:endParaRPr>
                    </a:p>
                  </a:txBody>
                  <a:tcPr anchor="ctr" horzOverflow="overflow">
                    <a:lnL w="38100" cap="flat" cmpd="sng" algn="ctr">
                      <a:solidFill>
                        <a:schemeClr val="tx1"/>
                      </a:solidFill>
                      <a:prstDash val="solid"/>
                      <a:round/>
                      <a:headEnd type="none" w="med" len="med"/>
                      <a:tailEnd type="none" w="med" len="med"/>
                    </a:lnL>
                    <a:lnR w="38100" cap="flat" cmpd="sng" algn="ctr">
                      <a:solidFill>
                        <a:schemeClr val="bg2"/>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72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rgbClr val="FF0000"/>
                          </a:solidFill>
                          <a:effectLst/>
                          <a:latin typeface="Verdana" pitchFamily="34" charset="0"/>
                        </a:rPr>
                        <a:t>3. </a:t>
                      </a:r>
                      <a:r>
                        <a:rPr kumimoji="0" lang="en-US" sz="2400" b="0" i="1" u="none" strike="noStrike" cap="none" normalizeH="0" baseline="0" smtClean="0">
                          <a:ln>
                            <a:noFill/>
                          </a:ln>
                          <a:solidFill>
                            <a:srgbClr val="FF0000"/>
                          </a:solidFill>
                          <a:effectLst/>
                          <a:latin typeface="Verdana" pitchFamily="34" charset="0"/>
                          <a:sym typeface="Symbol" pitchFamily="18" charset="2"/>
                        </a:rPr>
                        <a:t>p</a:t>
                      </a:r>
                      <a:r>
                        <a:rPr kumimoji="0" lang="en-US" sz="2400" b="0" i="0" u="none" strike="noStrike" cap="none" normalizeH="0" baseline="0" smtClean="0">
                          <a:ln>
                            <a:noFill/>
                          </a:ln>
                          <a:solidFill>
                            <a:srgbClr val="FF0000"/>
                          </a:solidFill>
                          <a:effectLst/>
                          <a:latin typeface="Verdana" pitchFamily="34" charset="0"/>
                        </a:rPr>
                        <a:t> </a:t>
                      </a:r>
                      <a:r>
                        <a:rPr kumimoji="0" lang="en-US" sz="2400" b="1" i="0" u="none" strike="noStrike" cap="none" normalizeH="0" baseline="0" smtClean="0">
                          <a:ln>
                            <a:noFill/>
                          </a:ln>
                          <a:solidFill>
                            <a:srgbClr val="FF0000"/>
                          </a:solidFill>
                          <a:effectLst/>
                          <a:latin typeface="Verdana" pitchFamily="34" charset="0"/>
                          <a:sym typeface="Symbol" pitchFamily="18" charset="2"/>
                        </a:rPr>
                        <a:t></a:t>
                      </a:r>
                      <a:r>
                        <a:rPr kumimoji="0" lang="en-US" sz="2400" b="1" i="0" u="none" strike="noStrike" cap="none" normalizeH="0" baseline="0" smtClean="0">
                          <a:ln>
                            <a:noFill/>
                          </a:ln>
                          <a:solidFill>
                            <a:srgbClr val="FF0000"/>
                          </a:solidFill>
                          <a:effectLst/>
                          <a:latin typeface="Verdana" pitchFamily="34" charset="0"/>
                        </a:rPr>
                        <a:t> </a:t>
                      </a:r>
                      <a:r>
                        <a:rPr kumimoji="0" lang="en-US" sz="2400" b="0" i="1" u="none" strike="noStrike" cap="none" normalizeH="0" baseline="0" smtClean="0">
                          <a:ln>
                            <a:noFill/>
                          </a:ln>
                          <a:solidFill>
                            <a:srgbClr val="FF0000"/>
                          </a:solidFill>
                          <a:effectLst/>
                          <a:latin typeface="Verdana" pitchFamily="34" charset="0"/>
                          <a:sym typeface="Symbol" pitchFamily="18" charset="2"/>
                        </a:rPr>
                        <a:t>q</a:t>
                      </a:r>
                      <a:endParaRPr kumimoji="0" lang="en-US" sz="2400" b="0" i="1" u="none" strike="noStrike" cap="none" normalizeH="0" baseline="0" smtClean="0">
                        <a:ln>
                          <a:noFill/>
                        </a:ln>
                        <a:solidFill>
                          <a:srgbClr val="FF0000"/>
                        </a:solidFill>
                        <a:effectLst/>
                        <a:latin typeface="Verdana" pitchFamily="34" charset="0"/>
                      </a:endParaRPr>
                    </a:p>
                  </a:txBody>
                  <a:tcPr anchor="ctr" horzOverflow="overflow">
                    <a:lnL w="38100" cap="flat" cmpd="sng" algn="ctr">
                      <a:solidFill>
                        <a:schemeClr val="bg2"/>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1" u="none" strike="noStrike" cap="none" normalizeH="0" baseline="0" smtClean="0">
                        <a:ln>
                          <a:noFill/>
                        </a:ln>
                        <a:solidFill>
                          <a:srgbClr val="FF0000"/>
                        </a:solidFill>
                        <a:effectLst/>
                        <a:latin typeface="Verdana" pitchFamily="34" charset="0"/>
                        <a:sym typeface="Symbol" pitchFamily="18" charset="2"/>
                      </a:endParaRPr>
                    </a:p>
                  </a:txBody>
                  <a:tcPr anchor="ctr" horzOverflow="overflow">
                    <a:lnL w="38100" cap="flat" cmpd="sng" algn="ctr">
                      <a:solidFill>
                        <a:schemeClr val="tx1"/>
                      </a:solidFill>
                      <a:prstDash val="solid"/>
                      <a:round/>
                      <a:headEnd type="none" w="med" len="med"/>
                      <a:tailEnd type="none" w="med" len="med"/>
                    </a:lnL>
                    <a:lnR w="38100" cap="flat" cmpd="sng" algn="ctr">
                      <a:solidFill>
                        <a:schemeClr val="bg2"/>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223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rgbClr val="FF0000"/>
                          </a:solidFill>
                          <a:effectLst/>
                          <a:latin typeface="Verdana" pitchFamily="34" charset="0"/>
                        </a:rPr>
                        <a:t>4. </a:t>
                      </a:r>
                      <a:r>
                        <a:rPr kumimoji="0" lang="en-US" sz="2400" b="0" i="1" u="none" strike="noStrike" cap="none" normalizeH="0" baseline="0" smtClean="0">
                          <a:ln>
                            <a:noFill/>
                          </a:ln>
                          <a:solidFill>
                            <a:srgbClr val="FF0000"/>
                          </a:solidFill>
                          <a:effectLst/>
                          <a:latin typeface="Verdana" pitchFamily="34" charset="0"/>
                          <a:sym typeface="Symbol" pitchFamily="18" charset="2"/>
                        </a:rPr>
                        <a:t>p</a:t>
                      </a:r>
                      <a:r>
                        <a:rPr kumimoji="0" lang="en-US" sz="2400" b="0" i="0" u="none" strike="noStrike" cap="none" normalizeH="0" baseline="0" smtClean="0">
                          <a:ln>
                            <a:noFill/>
                          </a:ln>
                          <a:solidFill>
                            <a:srgbClr val="FF0000"/>
                          </a:solidFill>
                          <a:effectLst/>
                          <a:latin typeface="Verdana" pitchFamily="34" charset="0"/>
                        </a:rPr>
                        <a:t> </a:t>
                      </a:r>
                      <a:r>
                        <a:rPr kumimoji="0" lang="en-US" sz="2400" b="1" i="0" u="none" strike="noStrike" cap="none" normalizeH="0" baseline="0" smtClean="0">
                          <a:ln>
                            <a:noFill/>
                          </a:ln>
                          <a:solidFill>
                            <a:srgbClr val="FF0000"/>
                          </a:solidFill>
                          <a:effectLst/>
                          <a:latin typeface="Verdana" pitchFamily="34" charset="0"/>
                          <a:sym typeface="Symbol" pitchFamily="18" charset="2"/>
                        </a:rPr>
                        <a:t></a:t>
                      </a:r>
                      <a:r>
                        <a:rPr kumimoji="0" lang="en-US" sz="2400" b="1" i="0" u="none" strike="noStrike" cap="none" normalizeH="0" baseline="0" smtClean="0">
                          <a:ln>
                            <a:noFill/>
                          </a:ln>
                          <a:solidFill>
                            <a:srgbClr val="FF0000"/>
                          </a:solidFill>
                          <a:effectLst/>
                          <a:latin typeface="Verdana" pitchFamily="34" charset="0"/>
                        </a:rPr>
                        <a:t> </a:t>
                      </a:r>
                      <a:r>
                        <a:rPr kumimoji="0" lang="en-US" sz="2400" b="0" i="1" u="none" strike="noStrike" cap="none" normalizeH="0" baseline="0" smtClean="0">
                          <a:ln>
                            <a:noFill/>
                          </a:ln>
                          <a:solidFill>
                            <a:srgbClr val="FF0000"/>
                          </a:solidFill>
                          <a:effectLst/>
                          <a:latin typeface="Verdana" pitchFamily="34" charset="0"/>
                          <a:sym typeface="Symbol" pitchFamily="18" charset="2"/>
                        </a:rPr>
                        <a:t>r</a:t>
                      </a:r>
                      <a:endParaRPr kumimoji="0" lang="en-US" sz="2400" b="0" i="1" u="none" strike="noStrike" cap="none" normalizeH="0" baseline="0" smtClean="0">
                        <a:ln>
                          <a:noFill/>
                        </a:ln>
                        <a:solidFill>
                          <a:srgbClr val="FF0000"/>
                        </a:solidFill>
                        <a:effectLst/>
                        <a:latin typeface="Verdana" pitchFamily="34" charset="0"/>
                      </a:endParaRPr>
                    </a:p>
                  </a:txBody>
                  <a:tcPr anchor="ctr" horzOverflow="overflow">
                    <a:lnL w="38100" cap="flat" cmpd="sng" algn="ctr">
                      <a:solidFill>
                        <a:schemeClr val="bg2"/>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1" u="none" strike="noStrike" cap="none" normalizeH="0" baseline="0" smtClean="0">
                        <a:ln>
                          <a:noFill/>
                        </a:ln>
                        <a:solidFill>
                          <a:srgbClr val="FF0000"/>
                        </a:solidFill>
                        <a:effectLst/>
                        <a:latin typeface="Verdana" pitchFamily="34" charset="0"/>
                        <a:sym typeface="Symbol" pitchFamily="18" charset="2"/>
                      </a:endParaRPr>
                    </a:p>
                  </a:txBody>
                  <a:tcPr anchor="ctr" horzOverflow="overflow">
                    <a:lnL w="38100" cap="flat" cmpd="sng" algn="ctr">
                      <a:solidFill>
                        <a:schemeClr val="tx1"/>
                      </a:solidFill>
                      <a:prstDash val="solid"/>
                      <a:round/>
                      <a:headEnd type="none" w="med" len="med"/>
                      <a:tailEnd type="none" w="med" len="med"/>
                    </a:lnL>
                    <a:lnR w="38100" cap="flat" cmpd="sng" algn="ctr">
                      <a:solidFill>
                        <a:schemeClr val="bg2"/>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bg2"/>
                      </a:solidFill>
                      <a:prstDash val="solid"/>
                      <a:round/>
                      <a:headEnd type="none" w="med" len="med"/>
                      <a:tailEnd type="none" w="med" len="med"/>
                    </a:lnB>
                    <a:lnTlToBr>
                      <a:noFill/>
                    </a:lnTlToBr>
                    <a:lnBlToTr>
                      <a:noFill/>
                    </a:lnBlToTr>
                    <a:noFill/>
                  </a:tcPr>
                </a:tc>
              </a:tr>
            </a:tbl>
          </a:graphicData>
        </a:graphic>
      </p:graphicFrame>
      <p:sp>
        <p:nvSpPr>
          <p:cNvPr id="42019" name="Text Box 35"/>
          <p:cNvSpPr txBox="1">
            <a:spLocks noChangeArrowheads="1"/>
          </p:cNvSpPr>
          <p:nvPr/>
        </p:nvSpPr>
        <p:spPr bwMode="auto">
          <a:xfrm>
            <a:off x="3505200" y="4876800"/>
            <a:ext cx="42021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a:solidFill>
                  <a:srgbClr val="FF0000"/>
                </a:solidFill>
                <a:latin typeface="Verdana" pitchFamily="34" charset="0"/>
              </a:rPr>
              <a:t>2. </a:t>
            </a:r>
            <a:r>
              <a:rPr lang="en-US" altLang="en-US" sz="2400">
                <a:solidFill>
                  <a:srgbClr val="FF0000"/>
                </a:solidFill>
                <a:latin typeface="Verdana" pitchFamily="34" charset="0"/>
              </a:rPr>
              <a:t>Conv. Of Corr. </a:t>
            </a:r>
            <a:r>
              <a:rPr lang="en-US" altLang="en-US" sz="2400">
                <a:solidFill>
                  <a:srgbClr val="FF0000"/>
                </a:solidFill>
                <a:latin typeface="Verdana" pitchFamily="34" charset="0"/>
                <a:sym typeface="Symbol" pitchFamily="18" charset="2"/>
              </a:rPr>
              <a:t>s Post.</a:t>
            </a:r>
          </a:p>
        </p:txBody>
      </p:sp>
      <p:sp>
        <p:nvSpPr>
          <p:cNvPr id="42020" name="Text Box 36"/>
          <p:cNvSpPr txBox="1">
            <a:spLocks noChangeArrowheads="1"/>
          </p:cNvSpPr>
          <p:nvPr/>
        </p:nvSpPr>
        <p:spPr bwMode="auto">
          <a:xfrm>
            <a:off x="3536950" y="5334000"/>
            <a:ext cx="14922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20000"/>
              </a:spcBef>
            </a:pPr>
            <a:r>
              <a:rPr lang="en-US" altLang="en-US" sz="2400" b="1">
                <a:solidFill>
                  <a:srgbClr val="FF0000"/>
                </a:solidFill>
                <a:latin typeface="Verdana" pitchFamily="34" charset="0"/>
              </a:rPr>
              <a:t>3. </a:t>
            </a:r>
            <a:r>
              <a:rPr lang="en-US" altLang="en-US" sz="2400">
                <a:solidFill>
                  <a:srgbClr val="FF0000"/>
                </a:solidFill>
                <a:latin typeface="Verdana" pitchFamily="34" charset="0"/>
              </a:rPr>
              <a:t>Given</a:t>
            </a:r>
          </a:p>
        </p:txBody>
      </p:sp>
      <p:sp>
        <p:nvSpPr>
          <p:cNvPr id="42021" name="Text Box 37"/>
          <p:cNvSpPr txBox="1">
            <a:spLocks noChangeArrowheads="1"/>
          </p:cNvSpPr>
          <p:nvPr/>
        </p:nvSpPr>
        <p:spPr bwMode="auto">
          <a:xfrm>
            <a:off x="3581400" y="5867400"/>
            <a:ext cx="29654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a:solidFill>
                  <a:srgbClr val="FF0000"/>
                </a:solidFill>
                <a:latin typeface="Verdana" pitchFamily="34" charset="0"/>
                <a:sym typeface="Symbol" pitchFamily="18" charset="2"/>
              </a:rPr>
              <a:t>4. </a:t>
            </a:r>
            <a:r>
              <a:rPr lang="en-US" altLang="en-US" sz="2400">
                <a:solidFill>
                  <a:srgbClr val="FF0000"/>
                </a:solidFill>
                <a:latin typeface="Verdana" pitchFamily="34" charset="0"/>
                <a:sym typeface="Symbol" pitchFamily="18" charset="2"/>
              </a:rPr>
              <a:t> Transv. Thm.</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2021"/>
                                        </p:tgtEl>
                                        <p:attrNameLst>
                                          <p:attrName>style.visibility</p:attrName>
                                        </p:attrNameLst>
                                      </p:cBhvr>
                                      <p:to>
                                        <p:strVal val="visible"/>
                                      </p:to>
                                    </p:set>
                                    <p:animEffect transition="in" filter="box(in)">
                                      <p:cBhvr>
                                        <p:cTn id="7" dur="500"/>
                                        <p:tgtEl>
                                          <p:spTgt spid="42021"/>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42019"/>
                                        </p:tgtEl>
                                        <p:attrNameLst>
                                          <p:attrName>style.visibility</p:attrName>
                                        </p:attrNameLst>
                                      </p:cBhvr>
                                      <p:to>
                                        <p:strVal val="visible"/>
                                      </p:to>
                                    </p:set>
                                    <p:animEffect transition="in" filter="box(in)">
                                      <p:cBhvr>
                                        <p:cTn id="10" dur="500"/>
                                        <p:tgtEl>
                                          <p:spTgt spid="42019"/>
                                        </p:tgtEl>
                                      </p:cBhvr>
                                    </p:animEffect>
                                  </p:childTnLst>
                                </p:cTn>
                              </p:par>
                              <p:par>
                                <p:cTn id="11" presetID="4" presetClass="entr" presetSubtype="16" fill="hold" grpId="0" nodeType="withEffect">
                                  <p:stCondLst>
                                    <p:cond delay="0"/>
                                  </p:stCondLst>
                                  <p:childTnLst>
                                    <p:set>
                                      <p:cBhvr>
                                        <p:cTn id="12" dur="1" fill="hold">
                                          <p:stCondLst>
                                            <p:cond delay="0"/>
                                          </p:stCondLst>
                                        </p:cTn>
                                        <p:tgtEl>
                                          <p:spTgt spid="42020"/>
                                        </p:tgtEl>
                                        <p:attrNameLst>
                                          <p:attrName>style.visibility</p:attrName>
                                        </p:attrNameLst>
                                      </p:cBhvr>
                                      <p:to>
                                        <p:strVal val="visible"/>
                                      </p:to>
                                    </p:set>
                                    <p:animEffect transition="in" filter="box(in)">
                                      <p:cBhvr>
                                        <p:cTn id="13" dur="500"/>
                                        <p:tgtEl>
                                          <p:spTgt spid="42020"/>
                                        </p:tgtEl>
                                      </p:cBhvr>
                                    </p:animEffect>
                                  </p:childTnLst>
                                </p:cTn>
                              </p:par>
                              <p:par>
                                <p:cTn id="14" presetID="4" presetClass="entr" presetSubtype="16" fill="hold" nodeType="withEffect">
                                  <p:stCondLst>
                                    <p:cond delay="0"/>
                                  </p:stCondLst>
                                  <p:childTnLst>
                                    <p:set>
                                      <p:cBhvr>
                                        <p:cTn id="15" dur="1" fill="hold">
                                          <p:stCondLst>
                                            <p:cond delay="0"/>
                                          </p:stCondLst>
                                        </p:cTn>
                                        <p:tgtEl>
                                          <p:spTgt spid="42022"/>
                                        </p:tgtEl>
                                        <p:attrNameLst>
                                          <p:attrName>style.visibility</p:attrName>
                                        </p:attrNameLst>
                                      </p:cBhvr>
                                      <p:to>
                                        <p:strVal val="visible"/>
                                      </p:to>
                                    </p:set>
                                    <p:animEffect transition="in" filter="box(in)">
                                      <p:cBhvr>
                                        <p:cTn id="16" dur="500"/>
                                        <p:tgtEl>
                                          <p:spTgt spid="420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019" grpId="0"/>
      <p:bldP spid="42020" grpId="0"/>
      <p:bldP spid="42021"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a:t>Review Notes: </a:t>
            </a:r>
            <a:r>
              <a:rPr lang="en-US" i="1" dirty="0"/>
              <a:t>Perpendicular Lines</a:t>
            </a:r>
            <a:r>
              <a:rPr lang="en-US" dirty="0"/>
              <a:t> on pg. </a:t>
            </a:r>
            <a:r>
              <a:rPr lang="en-US" dirty="0" smtClean="0"/>
              <a:t>48</a:t>
            </a:r>
          </a:p>
          <a:p>
            <a:pPr lvl="0"/>
            <a:r>
              <a:rPr lang="en-US" dirty="0"/>
              <a:t>Complete #1-5 in notes</a:t>
            </a:r>
          </a:p>
          <a:p>
            <a:pPr marL="0" indent="0">
              <a:buNone/>
            </a:pPr>
            <a:endParaRPr lang="en-US" dirty="0"/>
          </a:p>
        </p:txBody>
      </p:sp>
    </p:spTree>
    <p:extLst>
      <p:ext uri="{BB962C8B-B14F-4D97-AF65-F5344CB8AC3E}">
        <p14:creationId xmlns:p14="http://schemas.microsoft.com/office/powerpoint/2010/main" val="12412186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lvl="0"/>
            <a:r>
              <a:rPr lang="en-US" dirty="0"/>
              <a:t>Complete pg. 61 in </a:t>
            </a:r>
            <a:r>
              <a:rPr lang="en-US" dirty="0" smtClean="0"/>
              <a:t>workbook</a:t>
            </a:r>
          </a:p>
          <a:p>
            <a:pPr lvl="0"/>
            <a:r>
              <a:rPr lang="en-US" dirty="0" smtClean="0"/>
              <a:t>I reminded you to bring your workbooks everyday</a:t>
            </a:r>
            <a:endParaRPr lang="en-US" dirty="0"/>
          </a:p>
          <a:p>
            <a:pPr marL="0" indent="0">
              <a:buNone/>
            </a:pPr>
            <a:endParaRPr lang="en-US" dirty="0"/>
          </a:p>
        </p:txBody>
      </p:sp>
    </p:spTree>
    <p:extLst>
      <p:ext uri="{BB962C8B-B14F-4D97-AF65-F5344CB8AC3E}">
        <p14:creationId xmlns:p14="http://schemas.microsoft.com/office/powerpoint/2010/main" val="32012802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lvl="0"/>
            <a:r>
              <a:rPr lang="en-US" dirty="0"/>
              <a:t>Complete </a:t>
            </a:r>
            <a:r>
              <a:rPr lang="en-US" dirty="0" smtClean="0"/>
              <a:t>your Inbox Task</a:t>
            </a:r>
          </a:p>
          <a:p>
            <a:pPr lvl="0"/>
            <a:r>
              <a:rPr lang="en-US" dirty="0" smtClean="0"/>
              <a:t>You may look for examples on this </a:t>
            </a:r>
            <a:r>
              <a:rPr lang="en-US" dirty="0" err="1" smtClean="0"/>
              <a:t>powerpoint</a:t>
            </a:r>
            <a:endParaRPr lang="en-US" dirty="0"/>
          </a:p>
          <a:p>
            <a:pPr marL="0" indent="0">
              <a:buNone/>
            </a:pPr>
            <a:endParaRPr lang="en-US" dirty="0"/>
          </a:p>
        </p:txBody>
      </p:sp>
    </p:spTree>
    <p:extLst>
      <p:ext uri="{BB962C8B-B14F-4D97-AF65-F5344CB8AC3E}">
        <p14:creationId xmlns:p14="http://schemas.microsoft.com/office/powerpoint/2010/main" val="42239977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78" name="Rectangle 14"/>
          <p:cNvSpPr>
            <a:spLocks noChangeArrowheads="1"/>
          </p:cNvSpPr>
          <p:nvPr/>
        </p:nvSpPr>
        <p:spPr bwMode="auto">
          <a:xfrm>
            <a:off x="381000" y="1981200"/>
            <a:ext cx="8382000" cy="1143000"/>
          </a:xfrm>
          <a:prstGeom prst="rect">
            <a:avLst/>
          </a:prstGeom>
          <a:noFill/>
          <a:ln w="28575">
            <a:solidFill>
              <a:srgbClr val="DBDBDB"/>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20000"/>
              </a:spcBef>
            </a:pPr>
            <a:r>
              <a:rPr lang="en-US" altLang="en-US" sz="3200">
                <a:latin typeface="Verdana" pitchFamily="34" charset="0"/>
              </a:rPr>
              <a:t>Prove and apply theorems about perpendicular lines.</a:t>
            </a:r>
          </a:p>
        </p:txBody>
      </p:sp>
      <p:sp>
        <p:nvSpPr>
          <p:cNvPr id="4099" name="Rectangle 15"/>
          <p:cNvSpPr>
            <a:spLocks noChangeArrowheads="1"/>
          </p:cNvSpPr>
          <p:nvPr/>
        </p:nvSpPr>
        <p:spPr bwMode="auto">
          <a:xfrm>
            <a:off x="0" y="1219200"/>
            <a:ext cx="91440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en-US" sz="3600" i="1">
                <a:solidFill>
                  <a:srgbClr val="FF6600"/>
                </a:solidFill>
                <a:latin typeface="Arial Black" pitchFamily="34" charset="0"/>
              </a:rPr>
              <a:t>Objective</a:t>
            </a:r>
            <a:endParaRPr lang="en-US" altLang="en-US" sz="3600" i="1">
              <a:solidFill>
                <a:srgbClr val="FF66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nodeType="afterEffect">
                                  <p:stCondLst>
                                    <p:cond delay="0"/>
                                  </p:stCondLst>
                                  <p:childTnLst>
                                    <p:set>
                                      <p:cBhvr>
                                        <p:cTn id="6" dur="1" fill="hold">
                                          <p:stCondLst>
                                            <p:cond delay="0"/>
                                          </p:stCondLst>
                                        </p:cTn>
                                        <p:tgtEl>
                                          <p:spTgt spid="11278">
                                            <p:txEl>
                                              <p:pRg st="0" end="0"/>
                                            </p:txEl>
                                          </p:spTgt>
                                        </p:tgtEl>
                                        <p:attrNameLst>
                                          <p:attrName>style.visibility</p:attrName>
                                        </p:attrNameLst>
                                      </p:cBhvr>
                                      <p:to>
                                        <p:strVal val="visible"/>
                                      </p:to>
                                    </p:set>
                                    <p:animEffect transition="in" filter="wipe(left)">
                                      <p:cBhvr>
                                        <p:cTn id="7" dur="500"/>
                                        <p:tgtEl>
                                          <p:spTgt spid="1127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71" name="Rectangle 15"/>
          <p:cNvSpPr>
            <a:spLocks noChangeArrowheads="1"/>
          </p:cNvSpPr>
          <p:nvPr/>
        </p:nvSpPr>
        <p:spPr bwMode="auto">
          <a:xfrm>
            <a:off x="381000" y="1981200"/>
            <a:ext cx="8382000" cy="1371600"/>
          </a:xfrm>
          <a:prstGeom prst="rect">
            <a:avLst/>
          </a:prstGeom>
          <a:noFill/>
          <a:ln w="28575">
            <a:solidFill>
              <a:srgbClr val="DBDBDB"/>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20000"/>
              </a:spcBef>
            </a:pPr>
            <a:r>
              <a:rPr lang="en-US" altLang="en-US" sz="3200">
                <a:latin typeface="Verdana" pitchFamily="34" charset="0"/>
              </a:rPr>
              <a:t>perpendicular bisector</a:t>
            </a:r>
          </a:p>
          <a:p>
            <a:pPr eaLnBrk="1" hangingPunct="1">
              <a:spcBef>
                <a:spcPct val="20000"/>
              </a:spcBef>
            </a:pPr>
            <a:r>
              <a:rPr lang="en-US" altLang="en-US" sz="3200">
                <a:latin typeface="Verdana" pitchFamily="34" charset="0"/>
              </a:rPr>
              <a:t>distance from a point to a line</a:t>
            </a:r>
          </a:p>
        </p:txBody>
      </p:sp>
      <p:sp>
        <p:nvSpPr>
          <p:cNvPr id="5123" name="Rectangle 16"/>
          <p:cNvSpPr>
            <a:spLocks noChangeArrowheads="1"/>
          </p:cNvSpPr>
          <p:nvPr/>
        </p:nvSpPr>
        <p:spPr bwMode="auto">
          <a:xfrm>
            <a:off x="0" y="1295400"/>
            <a:ext cx="91440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en-US" sz="3600" i="1">
                <a:solidFill>
                  <a:srgbClr val="FF0000"/>
                </a:solidFill>
                <a:latin typeface="Arial Black" pitchFamily="34" charset="0"/>
              </a:rPr>
              <a:t>Vocabulary</a:t>
            </a:r>
            <a:endParaRPr lang="en-US" altLang="en-US" sz="3600" i="1">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7" presetClass="entr" presetSubtype="1" fill="hold" grpId="0" nodeType="afterEffect">
                                  <p:stCondLst>
                                    <p:cond delay="0"/>
                                  </p:stCondLst>
                                  <p:childTnLst>
                                    <p:set>
                                      <p:cBhvr>
                                        <p:cTn id="6" dur="1" fill="hold">
                                          <p:stCondLst>
                                            <p:cond delay="0"/>
                                          </p:stCondLst>
                                        </p:cTn>
                                        <p:tgtEl>
                                          <p:spTgt spid="19471">
                                            <p:txEl>
                                              <p:pRg st="0" end="0"/>
                                            </p:txEl>
                                          </p:spTgt>
                                        </p:tgtEl>
                                        <p:attrNameLst>
                                          <p:attrName>style.visibility</p:attrName>
                                        </p:attrNameLst>
                                      </p:cBhvr>
                                      <p:to>
                                        <p:strVal val="visible"/>
                                      </p:to>
                                    </p:set>
                                    <p:anim calcmode="lin" valueType="num">
                                      <p:cBhvr>
                                        <p:cTn id="7" dur="500" fill="hold"/>
                                        <p:tgtEl>
                                          <p:spTgt spid="19471">
                                            <p:txEl>
                                              <p:pRg st="0" end="0"/>
                                            </p:txEl>
                                          </p:spTgt>
                                        </p:tgtEl>
                                        <p:attrNameLst>
                                          <p:attrName>ppt_x</p:attrName>
                                        </p:attrNameLst>
                                      </p:cBhvr>
                                      <p:tavLst>
                                        <p:tav tm="0">
                                          <p:val>
                                            <p:strVal val="#ppt_x"/>
                                          </p:val>
                                        </p:tav>
                                        <p:tav tm="100000">
                                          <p:val>
                                            <p:strVal val="#ppt_x"/>
                                          </p:val>
                                        </p:tav>
                                      </p:tavLst>
                                    </p:anim>
                                    <p:anim calcmode="lin" valueType="num">
                                      <p:cBhvr>
                                        <p:cTn id="8" dur="500" fill="hold"/>
                                        <p:tgtEl>
                                          <p:spTgt spid="19471">
                                            <p:txEl>
                                              <p:pRg st="0" end="0"/>
                                            </p:txEl>
                                          </p:spTgt>
                                        </p:tgtEl>
                                        <p:attrNameLst>
                                          <p:attrName>ppt_y</p:attrName>
                                        </p:attrNameLst>
                                      </p:cBhvr>
                                      <p:tavLst>
                                        <p:tav tm="0">
                                          <p:val>
                                            <p:strVal val="#ppt_y-#ppt_h/2"/>
                                          </p:val>
                                        </p:tav>
                                        <p:tav tm="100000">
                                          <p:val>
                                            <p:strVal val="#ppt_y"/>
                                          </p:val>
                                        </p:tav>
                                      </p:tavLst>
                                    </p:anim>
                                    <p:anim calcmode="lin" valueType="num">
                                      <p:cBhvr>
                                        <p:cTn id="9" dur="500" fill="hold"/>
                                        <p:tgtEl>
                                          <p:spTgt spid="19471">
                                            <p:txEl>
                                              <p:pRg st="0" end="0"/>
                                            </p:txEl>
                                          </p:spTgt>
                                        </p:tgtEl>
                                        <p:attrNameLst>
                                          <p:attrName>ppt_w</p:attrName>
                                        </p:attrNameLst>
                                      </p:cBhvr>
                                      <p:tavLst>
                                        <p:tav tm="0">
                                          <p:val>
                                            <p:strVal val="#ppt_w"/>
                                          </p:val>
                                        </p:tav>
                                        <p:tav tm="100000">
                                          <p:val>
                                            <p:strVal val="#ppt_w"/>
                                          </p:val>
                                        </p:tav>
                                      </p:tavLst>
                                    </p:anim>
                                    <p:anim calcmode="lin" valueType="num">
                                      <p:cBhvr>
                                        <p:cTn id="10" dur="500" fill="hold"/>
                                        <p:tgtEl>
                                          <p:spTgt spid="19471">
                                            <p:txEl>
                                              <p:pRg st="0" end="0"/>
                                            </p:txEl>
                                          </p:spTgt>
                                        </p:tgtEl>
                                        <p:attrNameLst>
                                          <p:attrName>ppt_h</p:attrName>
                                        </p:attrNameLst>
                                      </p:cBhvr>
                                      <p:tavLst>
                                        <p:tav tm="0">
                                          <p:val>
                                            <p:fltVal val="0"/>
                                          </p:val>
                                        </p:tav>
                                        <p:tav tm="100000">
                                          <p:val>
                                            <p:strVal val="#ppt_h"/>
                                          </p:val>
                                        </p:tav>
                                      </p:tavLst>
                                    </p:anim>
                                  </p:childTnLst>
                                </p:cTn>
                              </p:par>
                            </p:childTnLst>
                          </p:cTn>
                        </p:par>
                        <p:par>
                          <p:cTn id="11" fill="hold" nodeType="afterGroup">
                            <p:stCondLst>
                              <p:cond delay="500"/>
                            </p:stCondLst>
                            <p:childTnLst>
                              <p:par>
                                <p:cTn id="12" presetID="17" presetClass="entr" presetSubtype="1" fill="hold" grpId="0" nodeType="afterEffect">
                                  <p:stCondLst>
                                    <p:cond delay="0"/>
                                  </p:stCondLst>
                                  <p:childTnLst>
                                    <p:set>
                                      <p:cBhvr>
                                        <p:cTn id="13" dur="1" fill="hold">
                                          <p:stCondLst>
                                            <p:cond delay="0"/>
                                          </p:stCondLst>
                                        </p:cTn>
                                        <p:tgtEl>
                                          <p:spTgt spid="19471">
                                            <p:txEl>
                                              <p:pRg st="1" end="1"/>
                                            </p:txEl>
                                          </p:spTgt>
                                        </p:tgtEl>
                                        <p:attrNameLst>
                                          <p:attrName>style.visibility</p:attrName>
                                        </p:attrNameLst>
                                      </p:cBhvr>
                                      <p:to>
                                        <p:strVal val="visible"/>
                                      </p:to>
                                    </p:set>
                                    <p:anim calcmode="lin" valueType="num">
                                      <p:cBhvr>
                                        <p:cTn id="14" dur="500" fill="hold"/>
                                        <p:tgtEl>
                                          <p:spTgt spid="19471">
                                            <p:txEl>
                                              <p:pRg st="1" end="1"/>
                                            </p:txEl>
                                          </p:spTgt>
                                        </p:tgtEl>
                                        <p:attrNameLst>
                                          <p:attrName>ppt_x</p:attrName>
                                        </p:attrNameLst>
                                      </p:cBhvr>
                                      <p:tavLst>
                                        <p:tav tm="0">
                                          <p:val>
                                            <p:strVal val="#ppt_x"/>
                                          </p:val>
                                        </p:tav>
                                        <p:tav tm="100000">
                                          <p:val>
                                            <p:strVal val="#ppt_x"/>
                                          </p:val>
                                        </p:tav>
                                      </p:tavLst>
                                    </p:anim>
                                    <p:anim calcmode="lin" valueType="num">
                                      <p:cBhvr>
                                        <p:cTn id="15" dur="500" fill="hold"/>
                                        <p:tgtEl>
                                          <p:spTgt spid="19471">
                                            <p:txEl>
                                              <p:pRg st="1" end="1"/>
                                            </p:txEl>
                                          </p:spTgt>
                                        </p:tgtEl>
                                        <p:attrNameLst>
                                          <p:attrName>ppt_y</p:attrName>
                                        </p:attrNameLst>
                                      </p:cBhvr>
                                      <p:tavLst>
                                        <p:tav tm="0">
                                          <p:val>
                                            <p:strVal val="#ppt_y-#ppt_h/2"/>
                                          </p:val>
                                        </p:tav>
                                        <p:tav tm="100000">
                                          <p:val>
                                            <p:strVal val="#ppt_y"/>
                                          </p:val>
                                        </p:tav>
                                      </p:tavLst>
                                    </p:anim>
                                    <p:anim calcmode="lin" valueType="num">
                                      <p:cBhvr>
                                        <p:cTn id="16" dur="500" fill="hold"/>
                                        <p:tgtEl>
                                          <p:spTgt spid="19471">
                                            <p:txEl>
                                              <p:pRg st="1" end="1"/>
                                            </p:txEl>
                                          </p:spTgt>
                                        </p:tgtEl>
                                        <p:attrNameLst>
                                          <p:attrName>ppt_w</p:attrName>
                                        </p:attrNameLst>
                                      </p:cBhvr>
                                      <p:tavLst>
                                        <p:tav tm="0">
                                          <p:val>
                                            <p:strVal val="#ppt_w"/>
                                          </p:val>
                                        </p:tav>
                                        <p:tav tm="100000">
                                          <p:val>
                                            <p:strVal val="#ppt_w"/>
                                          </p:val>
                                        </p:tav>
                                      </p:tavLst>
                                    </p:anim>
                                    <p:anim calcmode="lin" valueType="num">
                                      <p:cBhvr>
                                        <p:cTn id="17" dur="500" fill="hold"/>
                                        <p:tgtEl>
                                          <p:spTgt spid="19471">
                                            <p:txEl>
                                              <p:pRg st="1" end="1"/>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71" grpId="0" build="p" autoUpdateAnimBg="0" advAuto="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49"/>
          <p:cNvSpPr>
            <a:spLocks noChangeArrowheads="1"/>
          </p:cNvSpPr>
          <p:nvPr/>
        </p:nvSpPr>
        <p:spPr bwMode="auto">
          <a:xfrm>
            <a:off x="457200" y="1371600"/>
            <a:ext cx="8305800" cy="1373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800">
                <a:latin typeface="Verdana" pitchFamily="34" charset="0"/>
              </a:rPr>
              <a:t>The </a:t>
            </a:r>
            <a:r>
              <a:rPr lang="en-US" altLang="en-US" sz="2800" b="1" u="sng">
                <a:latin typeface="Verdana" pitchFamily="34" charset="0"/>
              </a:rPr>
              <a:t>perpendicular bisector</a:t>
            </a:r>
            <a:r>
              <a:rPr lang="en-US" altLang="en-US" sz="2800" b="1">
                <a:latin typeface="Verdana" pitchFamily="34" charset="0"/>
              </a:rPr>
              <a:t> </a:t>
            </a:r>
            <a:r>
              <a:rPr lang="en-US" altLang="en-US" sz="2800">
                <a:latin typeface="Verdana" pitchFamily="34" charset="0"/>
              </a:rPr>
              <a:t>of a segment is a line perpendicular to a segment at the segment’s midpoint. </a:t>
            </a:r>
          </a:p>
        </p:txBody>
      </p:sp>
      <p:sp>
        <p:nvSpPr>
          <p:cNvPr id="12338" name="Rectangle 50"/>
          <p:cNvSpPr>
            <a:spLocks noChangeArrowheads="1"/>
          </p:cNvSpPr>
          <p:nvPr/>
        </p:nvSpPr>
        <p:spPr bwMode="auto">
          <a:xfrm>
            <a:off x="381000" y="3429000"/>
            <a:ext cx="8610600" cy="2227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800">
                <a:latin typeface="Verdana" pitchFamily="34" charset="0"/>
              </a:rPr>
              <a:t>The shortest segment from a point to a line is perpendicular to the line. This fact is used to define the </a:t>
            </a:r>
            <a:r>
              <a:rPr lang="en-US" altLang="en-US" sz="2800" b="1" u="sng">
                <a:latin typeface="Verdana" pitchFamily="34" charset="0"/>
              </a:rPr>
              <a:t>distance from a point to a line</a:t>
            </a:r>
            <a:r>
              <a:rPr lang="en-US" altLang="en-US" sz="2800" b="1">
                <a:latin typeface="Verdana" pitchFamily="34" charset="0"/>
              </a:rPr>
              <a:t> </a:t>
            </a:r>
            <a:r>
              <a:rPr lang="en-US" altLang="en-US" sz="2800">
                <a:latin typeface="Verdana" pitchFamily="34" charset="0"/>
              </a:rPr>
              <a:t>as the length of the perpendicular segment from the point to the line.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2338"/>
                                        </p:tgtEl>
                                        <p:attrNameLst>
                                          <p:attrName>style.visibility</p:attrName>
                                        </p:attrNameLst>
                                      </p:cBhvr>
                                      <p:to>
                                        <p:strVal val="visible"/>
                                      </p:to>
                                    </p:set>
                                    <p:animEffect transition="in" filter="box(in)">
                                      <p:cBhvr>
                                        <p:cTn id="7" dur="500"/>
                                        <p:tgtEl>
                                          <p:spTgt spid="123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33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3"/>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altLang="en-US" sz="2400">
                <a:solidFill>
                  <a:srgbClr val="006699"/>
                </a:solidFill>
                <a:latin typeface="Arial Black" pitchFamily="34" charset="0"/>
              </a:rPr>
              <a:t>Example 1: Distance From a Point to a Line</a:t>
            </a:r>
            <a:endParaRPr lang="en-US" altLang="en-US" sz="2600">
              <a:solidFill>
                <a:schemeClr val="accent2"/>
              </a:solidFill>
              <a:latin typeface="Arial MT Bl" charset="0"/>
            </a:endParaRPr>
          </a:p>
        </p:txBody>
      </p:sp>
      <p:pic>
        <p:nvPicPr>
          <p:cNvPr id="7171" name="Picture 2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59475" y="1981200"/>
            <a:ext cx="3184525" cy="1620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29718" name="Group 22"/>
          <p:cNvGrpSpPr>
            <a:grpSpLocks/>
          </p:cNvGrpSpPr>
          <p:nvPr/>
        </p:nvGrpSpPr>
        <p:grpSpPr bwMode="auto">
          <a:xfrm>
            <a:off x="762000" y="1981200"/>
            <a:ext cx="5181600" cy="1917700"/>
            <a:chOff x="240" y="1581"/>
            <a:chExt cx="3264" cy="1208"/>
          </a:xfrm>
        </p:grpSpPr>
        <p:sp>
          <p:nvSpPr>
            <p:cNvPr id="7190" name="Text Box 23"/>
            <p:cNvSpPr txBox="1">
              <a:spLocks noChangeArrowheads="1"/>
            </p:cNvSpPr>
            <p:nvPr/>
          </p:nvSpPr>
          <p:spPr bwMode="auto">
            <a:xfrm>
              <a:off x="240" y="1581"/>
              <a:ext cx="3264" cy="12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a:latin typeface="Verdana" pitchFamily="34" charset="0"/>
                </a:rPr>
                <a:t>The shortest distance from a point to a line is the length of the perpendicular segment, so </a:t>
              </a:r>
              <a:r>
                <a:rPr lang="en-US" altLang="en-US" sz="2400" i="1">
                  <a:latin typeface="Verdana" pitchFamily="34" charset="0"/>
                </a:rPr>
                <a:t>AP</a:t>
              </a:r>
              <a:r>
                <a:rPr lang="en-US" altLang="en-US" sz="2400">
                  <a:latin typeface="Verdana" pitchFamily="34" charset="0"/>
                </a:rPr>
                <a:t> is the shortest segment from </a:t>
              </a:r>
              <a:r>
                <a:rPr lang="en-US" altLang="en-US" sz="2400" i="1">
                  <a:latin typeface="Verdana" pitchFamily="34" charset="0"/>
                </a:rPr>
                <a:t>A</a:t>
              </a:r>
              <a:r>
                <a:rPr lang="en-US" altLang="en-US" sz="2400">
                  <a:latin typeface="Verdana" pitchFamily="34" charset="0"/>
                </a:rPr>
                <a:t> to </a:t>
              </a:r>
              <a:r>
                <a:rPr lang="en-US" altLang="en-US" sz="2400" i="1">
                  <a:latin typeface="Verdana" pitchFamily="34" charset="0"/>
                </a:rPr>
                <a:t>BC</a:t>
              </a:r>
              <a:r>
                <a:rPr lang="en-US" altLang="en-US" sz="2400">
                  <a:latin typeface="Verdana" pitchFamily="34" charset="0"/>
                </a:rPr>
                <a:t>.</a:t>
              </a:r>
            </a:p>
          </p:txBody>
        </p:sp>
        <p:sp>
          <p:nvSpPr>
            <p:cNvPr id="7191" name="Line 24"/>
            <p:cNvSpPr>
              <a:spLocks noChangeShapeType="1"/>
            </p:cNvSpPr>
            <p:nvPr/>
          </p:nvSpPr>
          <p:spPr bwMode="auto">
            <a:xfrm>
              <a:off x="768" y="2544"/>
              <a:ext cx="288" cy="0"/>
            </a:xfrm>
            <a:prstGeom prst="line">
              <a:avLst/>
            </a:prstGeom>
            <a:noFill/>
            <a:ln w="19050">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192" name="Line 25"/>
            <p:cNvSpPr>
              <a:spLocks noChangeShapeType="1"/>
            </p:cNvSpPr>
            <p:nvPr/>
          </p:nvSpPr>
          <p:spPr bwMode="auto">
            <a:xfrm>
              <a:off x="288" y="2304"/>
              <a:ext cx="288"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7173" name="Text Box 26"/>
          <p:cNvSpPr txBox="1">
            <a:spLocks noChangeArrowheads="1"/>
          </p:cNvSpPr>
          <p:nvPr/>
        </p:nvSpPr>
        <p:spPr bwMode="auto">
          <a:xfrm>
            <a:off x="304800" y="3962400"/>
            <a:ext cx="82375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2400" b="1">
                <a:latin typeface="Verdana" pitchFamily="34" charset="0"/>
              </a:rPr>
              <a:t>B. Write and solve an inequality for </a:t>
            </a:r>
            <a:r>
              <a:rPr lang="en-US" altLang="en-US" sz="2400" b="1" i="1">
                <a:latin typeface="Verdana" pitchFamily="34" charset="0"/>
              </a:rPr>
              <a:t>x</a:t>
            </a:r>
            <a:r>
              <a:rPr lang="en-US" altLang="en-US" sz="2400" b="1">
                <a:latin typeface="Verdana" pitchFamily="34" charset="0"/>
              </a:rPr>
              <a:t>.</a:t>
            </a:r>
            <a:endParaRPr lang="en-US" altLang="en-US" sz="2400" b="1">
              <a:latin typeface="Times" pitchFamily="18" charset="0"/>
            </a:endParaRPr>
          </a:p>
        </p:txBody>
      </p:sp>
      <p:sp>
        <p:nvSpPr>
          <p:cNvPr id="29723" name="Text Box 27"/>
          <p:cNvSpPr txBox="1">
            <a:spLocks noChangeArrowheads="1"/>
          </p:cNvSpPr>
          <p:nvPr/>
        </p:nvSpPr>
        <p:spPr bwMode="auto">
          <a:xfrm>
            <a:off x="762000" y="4419600"/>
            <a:ext cx="1600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i="1">
                <a:latin typeface="Verdana" pitchFamily="34" charset="0"/>
              </a:rPr>
              <a:t>AC</a:t>
            </a:r>
            <a:r>
              <a:rPr lang="en-US" altLang="en-US" sz="2400">
                <a:latin typeface="Verdana" pitchFamily="34" charset="0"/>
              </a:rPr>
              <a:t> &gt; </a:t>
            </a:r>
            <a:r>
              <a:rPr lang="en-US" altLang="en-US" sz="2400" i="1">
                <a:latin typeface="Verdana" pitchFamily="34" charset="0"/>
              </a:rPr>
              <a:t>AP</a:t>
            </a:r>
          </a:p>
        </p:txBody>
      </p:sp>
      <p:sp>
        <p:nvSpPr>
          <p:cNvPr id="29724" name="Text Box 28"/>
          <p:cNvSpPr txBox="1">
            <a:spLocks noChangeArrowheads="1"/>
          </p:cNvSpPr>
          <p:nvPr/>
        </p:nvSpPr>
        <p:spPr bwMode="auto">
          <a:xfrm>
            <a:off x="457200" y="4953000"/>
            <a:ext cx="18208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i="1">
                <a:latin typeface="Verdana" pitchFamily="34" charset="0"/>
              </a:rPr>
              <a:t>x </a:t>
            </a:r>
            <a:r>
              <a:rPr lang="en-US" altLang="en-US" sz="2400">
                <a:latin typeface="Verdana" pitchFamily="34" charset="0"/>
              </a:rPr>
              <a:t>– 8 &gt; 12</a:t>
            </a:r>
          </a:p>
        </p:txBody>
      </p:sp>
      <p:sp>
        <p:nvSpPr>
          <p:cNvPr id="29725" name="Text Box 29"/>
          <p:cNvSpPr txBox="1">
            <a:spLocks noChangeArrowheads="1"/>
          </p:cNvSpPr>
          <p:nvPr/>
        </p:nvSpPr>
        <p:spPr bwMode="auto">
          <a:xfrm>
            <a:off x="990600" y="5791200"/>
            <a:ext cx="12176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i="1">
                <a:latin typeface="Verdana" pitchFamily="34" charset="0"/>
              </a:rPr>
              <a:t>x </a:t>
            </a:r>
            <a:r>
              <a:rPr lang="en-US" altLang="en-US" sz="2400">
                <a:latin typeface="Verdana" pitchFamily="34" charset="0"/>
              </a:rPr>
              <a:t>&gt; 20</a:t>
            </a:r>
          </a:p>
        </p:txBody>
      </p:sp>
      <p:sp>
        <p:nvSpPr>
          <p:cNvPr id="29727" name="Text Box 31"/>
          <p:cNvSpPr txBox="1">
            <a:spLocks noChangeArrowheads="1"/>
          </p:cNvSpPr>
          <p:nvPr/>
        </p:nvSpPr>
        <p:spPr bwMode="auto">
          <a:xfrm>
            <a:off x="2438400" y="4953000"/>
            <a:ext cx="6553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i="1">
                <a:solidFill>
                  <a:srgbClr val="3366FF"/>
                </a:solidFill>
                <a:latin typeface="Verdana" pitchFamily="34" charset="0"/>
              </a:rPr>
              <a:t>Substitute x – 8 for AC and 12 for AP.</a:t>
            </a:r>
          </a:p>
        </p:txBody>
      </p:sp>
      <p:sp>
        <p:nvSpPr>
          <p:cNvPr id="29728" name="Text Box 32"/>
          <p:cNvSpPr txBox="1">
            <a:spLocks noChangeArrowheads="1"/>
          </p:cNvSpPr>
          <p:nvPr/>
        </p:nvSpPr>
        <p:spPr bwMode="auto">
          <a:xfrm>
            <a:off x="2438400" y="5410200"/>
            <a:ext cx="6553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i="1">
                <a:solidFill>
                  <a:srgbClr val="3366FF"/>
                </a:solidFill>
                <a:latin typeface="Verdana" pitchFamily="34" charset="0"/>
              </a:rPr>
              <a:t>Add 8 to both sides of the inequality.</a:t>
            </a:r>
          </a:p>
        </p:txBody>
      </p:sp>
      <p:grpSp>
        <p:nvGrpSpPr>
          <p:cNvPr id="7179" name="Group 35"/>
          <p:cNvGrpSpPr>
            <a:grpSpLocks/>
          </p:cNvGrpSpPr>
          <p:nvPr/>
        </p:nvGrpSpPr>
        <p:grpSpPr bwMode="auto">
          <a:xfrm>
            <a:off x="304800" y="1524000"/>
            <a:ext cx="8839200" cy="457200"/>
            <a:chOff x="192" y="960"/>
            <a:chExt cx="5568" cy="288"/>
          </a:xfrm>
        </p:grpSpPr>
        <p:sp>
          <p:nvSpPr>
            <p:cNvPr id="7188" name="Text Box 33"/>
            <p:cNvSpPr txBox="1">
              <a:spLocks noChangeArrowheads="1"/>
            </p:cNvSpPr>
            <p:nvPr/>
          </p:nvSpPr>
          <p:spPr bwMode="auto">
            <a:xfrm>
              <a:off x="192" y="960"/>
              <a:ext cx="556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2400" b="1">
                  <a:latin typeface="Verdana" pitchFamily="34" charset="0"/>
                </a:rPr>
                <a:t>A. Name the shortest segment from point </a:t>
              </a:r>
              <a:r>
                <a:rPr lang="en-US" altLang="en-US" sz="2400" b="1" i="1">
                  <a:latin typeface="Verdana" pitchFamily="34" charset="0"/>
                </a:rPr>
                <a:t>A</a:t>
              </a:r>
              <a:r>
                <a:rPr lang="en-US" altLang="en-US" sz="2400" b="1">
                  <a:latin typeface="Verdana" pitchFamily="34" charset="0"/>
                </a:rPr>
                <a:t> to </a:t>
              </a:r>
              <a:r>
                <a:rPr lang="en-US" altLang="en-US" sz="2400" b="1" i="1">
                  <a:latin typeface="Verdana" pitchFamily="34" charset="0"/>
                </a:rPr>
                <a:t>BC</a:t>
              </a:r>
              <a:r>
                <a:rPr lang="en-US" altLang="en-US" sz="2400" b="1">
                  <a:latin typeface="Verdana" pitchFamily="34" charset="0"/>
                </a:rPr>
                <a:t>.</a:t>
              </a:r>
              <a:endParaRPr lang="en-US" altLang="en-US" sz="2400" b="1">
                <a:latin typeface="Times" pitchFamily="18" charset="0"/>
              </a:endParaRPr>
            </a:p>
          </p:txBody>
        </p:sp>
        <p:sp>
          <p:nvSpPr>
            <p:cNvPr id="7189" name="Line 34"/>
            <p:cNvSpPr>
              <a:spLocks noChangeShapeType="1"/>
            </p:cNvSpPr>
            <p:nvPr/>
          </p:nvSpPr>
          <p:spPr bwMode="auto">
            <a:xfrm>
              <a:off x="5280" y="1008"/>
              <a:ext cx="336" cy="0"/>
            </a:xfrm>
            <a:prstGeom prst="line">
              <a:avLst/>
            </a:prstGeom>
            <a:noFill/>
            <a:ln w="19050">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29733" name="Group 37"/>
          <p:cNvGrpSpPr>
            <a:grpSpLocks/>
          </p:cNvGrpSpPr>
          <p:nvPr/>
        </p:nvGrpSpPr>
        <p:grpSpPr bwMode="auto">
          <a:xfrm>
            <a:off x="2438400" y="4419600"/>
            <a:ext cx="4724400" cy="457200"/>
            <a:chOff x="1536" y="2784"/>
            <a:chExt cx="2976" cy="288"/>
          </a:xfrm>
        </p:grpSpPr>
        <p:sp>
          <p:nvSpPr>
            <p:cNvPr id="7186" name="Text Box 30"/>
            <p:cNvSpPr txBox="1">
              <a:spLocks noChangeArrowheads="1"/>
            </p:cNvSpPr>
            <p:nvPr/>
          </p:nvSpPr>
          <p:spPr bwMode="auto">
            <a:xfrm>
              <a:off x="1536" y="2784"/>
              <a:ext cx="297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i="1">
                  <a:solidFill>
                    <a:srgbClr val="3366FF"/>
                  </a:solidFill>
                  <a:latin typeface="Verdana" pitchFamily="34" charset="0"/>
                </a:rPr>
                <a:t>AP is the shortest segment.</a:t>
              </a:r>
            </a:p>
          </p:txBody>
        </p:sp>
        <p:sp>
          <p:nvSpPr>
            <p:cNvPr id="7187" name="Line 36"/>
            <p:cNvSpPr>
              <a:spLocks noChangeShapeType="1"/>
            </p:cNvSpPr>
            <p:nvPr/>
          </p:nvSpPr>
          <p:spPr bwMode="auto">
            <a:xfrm>
              <a:off x="1625" y="2839"/>
              <a:ext cx="240" cy="0"/>
            </a:xfrm>
            <a:prstGeom prst="line">
              <a:avLst/>
            </a:prstGeom>
            <a:noFill/>
            <a:ln w="28575">
              <a:solidFill>
                <a:srgbClr val="33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29738" name="Group 42"/>
          <p:cNvGrpSpPr>
            <a:grpSpLocks/>
          </p:cNvGrpSpPr>
          <p:nvPr/>
        </p:nvGrpSpPr>
        <p:grpSpPr bwMode="auto">
          <a:xfrm>
            <a:off x="381000" y="5334000"/>
            <a:ext cx="1981200" cy="479425"/>
            <a:chOff x="240" y="3360"/>
            <a:chExt cx="1248" cy="302"/>
          </a:xfrm>
        </p:grpSpPr>
        <p:sp>
          <p:nvSpPr>
            <p:cNvPr id="7182" name="Text Box 38"/>
            <p:cNvSpPr txBox="1">
              <a:spLocks noChangeArrowheads="1"/>
            </p:cNvSpPr>
            <p:nvPr/>
          </p:nvSpPr>
          <p:spPr bwMode="auto">
            <a:xfrm>
              <a:off x="432" y="3374"/>
              <a:ext cx="52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2400">
                  <a:solidFill>
                    <a:srgbClr val="FF0000"/>
                  </a:solidFill>
                  <a:latin typeface="Verdana" pitchFamily="34" charset="0"/>
                </a:rPr>
                <a:t>+ 8</a:t>
              </a:r>
            </a:p>
          </p:txBody>
        </p:sp>
        <p:sp>
          <p:nvSpPr>
            <p:cNvPr id="7183" name="Text Box 39"/>
            <p:cNvSpPr txBox="1">
              <a:spLocks noChangeArrowheads="1"/>
            </p:cNvSpPr>
            <p:nvPr/>
          </p:nvSpPr>
          <p:spPr bwMode="auto">
            <a:xfrm>
              <a:off x="960" y="3360"/>
              <a:ext cx="52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2400">
                  <a:solidFill>
                    <a:srgbClr val="FF0000"/>
                  </a:solidFill>
                  <a:latin typeface="Verdana" pitchFamily="34" charset="0"/>
                </a:rPr>
                <a:t>+ 8</a:t>
              </a:r>
            </a:p>
          </p:txBody>
        </p:sp>
        <p:sp>
          <p:nvSpPr>
            <p:cNvPr id="7184" name="Line 40"/>
            <p:cNvSpPr>
              <a:spLocks noChangeShapeType="1"/>
            </p:cNvSpPr>
            <p:nvPr/>
          </p:nvSpPr>
          <p:spPr bwMode="auto">
            <a:xfrm>
              <a:off x="240" y="3648"/>
              <a:ext cx="672" cy="0"/>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185" name="Line 41"/>
            <p:cNvSpPr>
              <a:spLocks noChangeShapeType="1"/>
            </p:cNvSpPr>
            <p:nvPr/>
          </p:nvSpPr>
          <p:spPr bwMode="auto">
            <a:xfrm>
              <a:off x="1008" y="3648"/>
              <a:ext cx="384" cy="0"/>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29718"/>
                                        </p:tgtEl>
                                        <p:attrNameLst>
                                          <p:attrName>style.visibility</p:attrName>
                                        </p:attrNameLst>
                                      </p:cBhvr>
                                      <p:to>
                                        <p:strVal val="visible"/>
                                      </p:to>
                                    </p:set>
                                    <p:animEffect transition="in" filter="dissolve">
                                      <p:cBhvr>
                                        <p:cTn id="7" dur="500"/>
                                        <p:tgtEl>
                                          <p:spTgt spid="2971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29733"/>
                                        </p:tgtEl>
                                        <p:attrNameLst>
                                          <p:attrName>style.visibility</p:attrName>
                                        </p:attrNameLst>
                                      </p:cBhvr>
                                      <p:to>
                                        <p:strVal val="visible"/>
                                      </p:to>
                                    </p:set>
                                    <p:animEffect transition="in" filter="box(in)">
                                      <p:cBhvr>
                                        <p:cTn id="12" dur="500"/>
                                        <p:tgtEl>
                                          <p:spTgt spid="2973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29723"/>
                                        </p:tgtEl>
                                        <p:attrNameLst>
                                          <p:attrName>style.visibility</p:attrName>
                                        </p:attrNameLst>
                                      </p:cBhvr>
                                      <p:to>
                                        <p:strVal val="visible"/>
                                      </p:to>
                                    </p:set>
                                    <p:animEffect transition="in" filter="box(in)">
                                      <p:cBhvr>
                                        <p:cTn id="17" dur="500"/>
                                        <p:tgtEl>
                                          <p:spTgt spid="2972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29727"/>
                                        </p:tgtEl>
                                        <p:attrNameLst>
                                          <p:attrName>style.visibility</p:attrName>
                                        </p:attrNameLst>
                                      </p:cBhvr>
                                      <p:to>
                                        <p:strVal val="visible"/>
                                      </p:to>
                                    </p:set>
                                    <p:animEffect transition="in" filter="box(in)">
                                      <p:cBhvr>
                                        <p:cTn id="22" dur="500"/>
                                        <p:tgtEl>
                                          <p:spTgt spid="29727"/>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29724"/>
                                        </p:tgtEl>
                                        <p:attrNameLst>
                                          <p:attrName>style.visibility</p:attrName>
                                        </p:attrNameLst>
                                      </p:cBhvr>
                                      <p:to>
                                        <p:strVal val="visible"/>
                                      </p:to>
                                    </p:set>
                                    <p:animEffect transition="in" filter="box(in)">
                                      <p:cBhvr>
                                        <p:cTn id="27" dur="500"/>
                                        <p:tgtEl>
                                          <p:spTgt spid="29724"/>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29728"/>
                                        </p:tgtEl>
                                        <p:attrNameLst>
                                          <p:attrName>style.visibility</p:attrName>
                                        </p:attrNameLst>
                                      </p:cBhvr>
                                      <p:to>
                                        <p:strVal val="visible"/>
                                      </p:to>
                                    </p:set>
                                    <p:animEffect transition="in" filter="box(in)">
                                      <p:cBhvr>
                                        <p:cTn id="32" dur="500"/>
                                        <p:tgtEl>
                                          <p:spTgt spid="29728"/>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4" presetClass="entr" presetSubtype="16" fill="hold" nodeType="clickEffect">
                                  <p:stCondLst>
                                    <p:cond delay="0"/>
                                  </p:stCondLst>
                                  <p:childTnLst>
                                    <p:set>
                                      <p:cBhvr>
                                        <p:cTn id="36" dur="1" fill="hold">
                                          <p:stCondLst>
                                            <p:cond delay="0"/>
                                          </p:stCondLst>
                                        </p:cTn>
                                        <p:tgtEl>
                                          <p:spTgt spid="29738"/>
                                        </p:tgtEl>
                                        <p:attrNameLst>
                                          <p:attrName>style.visibility</p:attrName>
                                        </p:attrNameLst>
                                      </p:cBhvr>
                                      <p:to>
                                        <p:strVal val="visible"/>
                                      </p:to>
                                    </p:set>
                                    <p:animEffect transition="in" filter="box(in)">
                                      <p:cBhvr>
                                        <p:cTn id="37" dur="500"/>
                                        <p:tgtEl>
                                          <p:spTgt spid="29738"/>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29725"/>
                                        </p:tgtEl>
                                        <p:attrNameLst>
                                          <p:attrName>style.visibility</p:attrName>
                                        </p:attrNameLst>
                                      </p:cBhvr>
                                      <p:to>
                                        <p:strVal val="visible"/>
                                      </p:to>
                                    </p:set>
                                    <p:animEffect transition="in" filter="box(in)">
                                      <p:cBhvr>
                                        <p:cTn id="42" dur="500"/>
                                        <p:tgtEl>
                                          <p:spTgt spid="297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723" grpId="0"/>
      <p:bldP spid="29724" grpId="0"/>
      <p:bldP spid="29725" grpId="0"/>
      <p:bldP spid="29727" grpId="0"/>
      <p:bldP spid="29728" grpId="0"/>
    </p:bld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790</TotalTime>
  <Words>847</Words>
  <Application>Microsoft Office PowerPoint</Application>
  <PresentationFormat>On-screen Show (4:3)</PresentationFormat>
  <Paragraphs>140</Paragraphs>
  <Slides>20</Slides>
  <Notes>2</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Holt, Rinehart and Winston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HRW</dc:creator>
  <cp:lastModifiedBy>Trenton Murphey</cp:lastModifiedBy>
  <cp:revision>43</cp:revision>
  <dcterms:created xsi:type="dcterms:W3CDTF">2002-10-14T18:20:28Z</dcterms:created>
  <dcterms:modified xsi:type="dcterms:W3CDTF">2014-01-23T23:59:16Z</dcterms:modified>
</cp:coreProperties>
</file>