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9" r:id="rId2"/>
    <p:sldId id="264" r:id="rId3"/>
    <p:sldId id="569" r:id="rId4"/>
    <p:sldId id="570" r:id="rId5"/>
    <p:sldId id="571" r:id="rId6"/>
    <p:sldId id="266" r:id="rId7"/>
    <p:sldId id="519" r:id="rId8"/>
    <p:sldId id="520" r:id="rId9"/>
    <p:sldId id="555" r:id="rId10"/>
    <p:sldId id="557" r:id="rId11"/>
    <p:sldId id="558" r:id="rId12"/>
    <p:sldId id="559" r:id="rId13"/>
    <p:sldId id="560" r:id="rId14"/>
    <p:sldId id="561" r:id="rId15"/>
    <p:sldId id="562" r:id="rId16"/>
    <p:sldId id="563" r:id="rId17"/>
    <p:sldId id="565" r:id="rId18"/>
    <p:sldId id="564" r:id="rId19"/>
    <p:sldId id="566" r:id="rId20"/>
    <p:sldId id="567" r:id="rId21"/>
    <p:sldId id="568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4F95FD"/>
    <a:srgbClr val="FFFF00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3" autoAdjust="0"/>
    <p:restoredTop sz="94698" autoAdjust="0"/>
  </p:normalViewPr>
  <p:slideViewPr>
    <p:cSldViewPr>
      <p:cViewPr>
        <p:scale>
          <a:sx n="68" d="100"/>
          <a:sy n="68" d="100"/>
        </p:scale>
        <p:origin x="-1272" y="-864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fld id="{3AC7AA2D-5F8E-4582-B554-3B86AFA65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62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1EDF5124-BDDB-483D-8C55-E01C989C4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15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fld id="{3251A69D-A45A-466A-9C68-95512F5454E5}" type="slidenum">
              <a:rPr lang="en-US" altLang="en-US" b="0" smtClean="0">
                <a:latin typeface="Times New Roman" pitchFamily="18" charset="0"/>
              </a:rPr>
              <a:pPr/>
              <a:t>2</a:t>
            </a:fld>
            <a:endParaRPr lang="en-US" altLang="en-US" b="0" smtClean="0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98347-643B-4541-9897-6159BB55F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3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1C2F8-68F9-476E-B49A-D3A3DDE30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2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912CE-B072-4143-99E7-737750B07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6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324EA-F366-4592-A8BF-36B5CF62C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1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DA9C3-4663-4D56-B3ED-58B511C2F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8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BB4C3-73B2-477F-BAFF-446F27580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3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D96AD-9DD2-436B-B78E-4A759F5EB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2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CB7C2-5B1B-4D5C-A6E9-B17E98DF1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8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38BA7-1B2D-434D-803B-DC6DBAAF7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2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F0BAB-3753-4839-A591-89E2615E4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4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A5FD6-982A-4B41-8D5B-BDA845310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7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 userDrawn="1"/>
        </p:nvGrpSpPr>
        <p:grpSpPr bwMode="auto">
          <a:xfrm>
            <a:off x="4763" y="6546850"/>
            <a:ext cx="9139237" cy="311150"/>
            <a:chOff x="3" y="4124"/>
            <a:chExt cx="5757" cy="196"/>
          </a:xfrm>
        </p:grpSpPr>
        <p:pic>
          <p:nvPicPr>
            <p:cNvPr id="2" name="Picture 9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" y="4124"/>
              <a:ext cx="5757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 descr="chater_screen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B3375452-F550-4675-A652-BE99580CD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9238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10"/>
          <p:cNvSpPr txBox="1">
            <a:spLocks noChangeArrowheads="1"/>
          </p:cNvSpPr>
          <p:nvPr userDrawn="1"/>
        </p:nvSpPr>
        <p:spPr bwMode="auto">
          <a:xfrm>
            <a:off x="60325" y="6550025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  <p:sp>
        <p:nvSpPr>
          <p:cNvPr id="1033" name="Text Box 13"/>
          <p:cNvSpPr txBox="1">
            <a:spLocks noChangeArrowheads="1"/>
          </p:cNvSpPr>
          <p:nvPr userDrawn="1"/>
        </p:nvSpPr>
        <p:spPr bwMode="auto">
          <a:xfrm>
            <a:off x="1066800" y="98425"/>
            <a:ext cx="7616825" cy="579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3200" b="0" smtClean="0">
                <a:solidFill>
                  <a:schemeClr val="bg1"/>
                </a:solidFill>
                <a:latin typeface="Arial Black" pitchFamily="34" charset="0"/>
              </a:rPr>
              <a:t>Graphing and Writing Inequalities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-1588"/>
            <a:ext cx="9144000" cy="6861176"/>
            <a:chOff x="0" y="0"/>
            <a:chExt cx="5760" cy="4323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1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endParaRPr lang="en-US" altLang="en-US" sz="800" b="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22"/>
              <a:ext cx="470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800" b="0">
                  <a:solidFill>
                    <a:schemeClr val="bg1"/>
                  </a:solidFill>
                  <a:latin typeface="Arial Black" pitchFamily="34" charset="0"/>
                </a:rPr>
                <a:t>Graphing and Writing Inequalities</a:t>
              </a: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74988"/>
            <a:ext cx="40386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722688"/>
            <a:ext cx="40386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4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3200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7367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Describe the solutions of 2</a:t>
            </a:r>
            <a:r>
              <a:rPr lang="en-US" altLang="en-US" sz="2400" i="1"/>
              <a:t>p </a:t>
            </a:r>
            <a:r>
              <a:rPr lang="en-US" altLang="en-US" sz="2400"/>
              <a:t>&gt;</a:t>
            </a:r>
            <a:r>
              <a:rPr lang="en-US" altLang="en-US" sz="2400" i="1"/>
              <a:t> </a:t>
            </a:r>
            <a:r>
              <a:rPr lang="en-US" altLang="en-US" sz="2400"/>
              <a:t>8 in words.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279400" y="2120900"/>
            <a:ext cx="1295400" cy="1752600"/>
          </a:xfrm>
          <a:prstGeom prst="rect">
            <a:avLst/>
          </a:prstGeom>
          <a:solidFill>
            <a:srgbClr val="85FF6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8197" name="Text Box 12"/>
          <p:cNvSpPr txBox="1">
            <a:spLocks noChangeArrowheads="1"/>
          </p:cNvSpPr>
          <p:nvPr/>
        </p:nvSpPr>
        <p:spPr bwMode="auto">
          <a:xfrm>
            <a:off x="228600" y="3492500"/>
            <a:ext cx="1389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Solution?</a:t>
            </a:r>
          </a:p>
        </p:txBody>
      </p:sp>
      <p:sp>
        <p:nvSpPr>
          <p:cNvPr id="8198" name="Text Box 14"/>
          <p:cNvSpPr txBox="1">
            <a:spLocks noChangeArrowheads="1"/>
          </p:cNvSpPr>
          <p:nvPr/>
        </p:nvSpPr>
        <p:spPr bwMode="auto">
          <a:xfrm>
            <a:off x="1593850" y="3016250"/>
            <a:ext cx="108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–6   8</a:t>
            </a:r>
          </a:p>
        </p:txBody>
      </p:sp>
      <p:sp>
        <p:nvSpPr>
          <p:cNvPr id="8199" name="Text Box 15"/>
          <p:cNvSpPr txBox="1">
            <a:spLocks noChangeArrowheads="1"/>
          </p:cNvSpPr>
          <p:nvPr/>
        </p:nvSpPr>
        <p:spPr bwMode="auto">
          <a:xfrm>
            <a:off x="2032000" y="3003550"/>
            <a:ext cx="38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&gt;</a:t>
            </a:r>
          </a:p>
        </p:txBody>
      </p:sp>
      <p:sp>
        <p:nvSpPr>
          <p:cNvPr id="8200" name="Text Box 16"/>
          <p:cNvSpPr txBox="1">
            <a:spLocks noChangeArrowheads="1"/>
          </p:cNvSpPr>
          <p:nvPr/>
        </p:nvSpPr>
        <p:spPr bwMode="auto">
          <a:xfrm>
            <a:off x="2057400" y="2870200"/>
            <a:ext cx="322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/>
              <a:t>?</a:t>
            </a:r>
          </a:p>
        </p:txBody>
      </p:sp>
      <p:sp>
        <p:nvSpPr>
          <p:cNvPr id="8201" name="Rectangle 17"/>
          <p:cNvSpPr>
            <a:spLocks noChangeArrowheads="1"/>
          </p:cNvSpPr>
          <p:nvPr/>
        </p:nvSpPr>
        <p:spPr bwMode="auto">
          <a:xfrm>
            <a:off x="1574800" y="2120900"/>
            <a:ext cx="6781800" cy="17526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8202" name="Line 18"/>
          <p:cNvSpPr>
            <a:spLocks noChangeShapeType="1"/>
          </p:cNvSpPr>
          <p:nvPr/>
        </p:nvSpPr>
        <p:spPr bwMode="auto">
          <a:xfrm>
            <a:off x="304800" y="2471738"/>
            <a:ext cx="8077200" cy="30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3" name="Line 19"/>
          <p:cNvSpPr>
            <a:spLocks noChangeShapeType="1"/>
          </p:cNvSpPr>
          <p:nvPr/>
        </p:nvSpPr>
        <p:spPr bwMode="auto">
          <a:xfrm>
            <a:off x="2743200" y="2120900"/>
            <a:ext cx="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4" name="Line 20"/>
          <p:cNvSpPr>
            <a:spLocks noChangeShapeType="1"/>
          </p:cNvSpPr>
          <p:nvPr/>
        </p:nvSpPr>
        <p:spPr bwMode="auto">
          <a:xfrm>
            <a:off x="7315200" y="2120900"/>
            <a:ext cx="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5" name="Line 21"/>
          <p:cNvSpPr>
            <a:spLocks noChangeShapeType="1"/>
          </p:cNvSpPr>
          <p:nvPr/>
        </p:nvSpPr>
        <p:spPr bwMode="auto">
          <a:xfrm>
            <a:off x="6172200" y="2120900"/>
            <a:ext cx="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6" name="Line 22"/>
          <p:cNvSpPr>
            <a:spLocks noChangeShapeType="1"/>
          </p:cNvSpPr>
          <p:nvPr/>
        </p:nvSpPr>
        <p:spPr bwMode="auto">
          <a:xfrm>
            <a:off x="5029200" y="2120900"/>
            <a:ext cx="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7" name="Line 23"/>
          <p:cNvSpPr>
            <a:spLocks noChangeShapeType="1"/>
          </p:cNvSpPr>
          <p:nvPr/>
        </p:nvSpPr>
        <p:spPr bwMode="auto">
          <a:xfrm>
            <a:off x="3886200" y="2120900"/>
            <a:ext cx="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8" name="Line 24"/>
          <p:cNvSpPr>
            <a:spLocks noChangeShapeType="1"/>
          </p:cNvSpPr>
          <p:nvPr/>
        </p:nvSpPr>
        <p:spPr bwMode="auto">
          <a:xfrm>
            <a:off x="304800" y="3492500"/>
            <a:ext cx="807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9" name="Line 25"/>
          <p:cNvSpPr>
            <a:spLocks noChangeShapeType="1"/>
          </p:cNvSpPr>
          <p:nvPr/>
        </p:nvSpPr>
        <p:spPr bwMode="auto">
          <a:xfrm flipV="1">
            <a:off x="304800" y="2882900"/>
            <a:ext cx="8064500" cy="15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10" name="Text Box 26"/>
          <p:cNvSpPr txBox="1">
            <a:spLocks noChangeArrowheads="1"/>
          </p:cNvSpPr>
          <p:nvPr/>
        </p:nvSpPr>
        <p:spPr bwMode="auto">
          <a:xfrm>
            <a:off x="1828800" y="2068513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–3</a:t>
            </a:r>
          </a:p>
        </p:txBody>
      </p:sp>
      <p:sp>
        <p:nvSpPr>
          <p:cNvPr id="8211" name="Text Box 27"/>
          <p:cNvSpPr txBox="1">
            <a:spLocks noChangeArrowheads="1"/>
          </p:cNvSpPr>
          <p:nvPr/>
        </p:nvSpPr>
        <p:spPr bwMode="auto">
          <a:xfrm>
            <a:off x="1828800" y="2449513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–6</a:t>
            </a:r>
          </a:p>
        </p:txBody>
      </p:sp>
      <p:sp>
        <p:nvSpPr>
          <p:cNvPr id="8212" name="Text Box 28"/>
          <p:cNvSpPr txBox="1">
            <a:spLocks noChangeArrowheads="1"/>
          </p:cNvSpPr>
          <p:nvPr/>
        </p:nvSpPr>
        <p:spPr bwMode="auto">
          <a:xfrm>
            <a:off x="1889125" y="3454400"/>
            <a:ext cx="598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No</a:t>
            </a:r>
          </a:p>
        </p:txBody>
      </p:sp>
      <p:sp>
        <p:nvSpPr>
          <p:cNvPr id="8213" name="Text Box 30"/>
          <p:cNvSpPr txBox="1">
            <a:spLocks noChangeArrowheads="1"/>
          </p:cNvSpPr>
          <p:nvPr/>
        </p:nvSpPr>
        <p:spPr bwMode="auto">
          <a:xfrm>
            <a:off x="2806700" y="3017838"/>
            <a:ext cx="100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 0   8</a:t>
            </a:r>
          </a:p>
        </p:txBody>
      </p:sp>
      <p:grpSp>
        <p:nvGrpSpPr>
          <p:cNvPr id="8214" name="Group 74"/>
          <p:cNvGrpSpPr>
            <a:grpSpLocks/>
          </p:cNvGrpSpPr>
          <p:nvPr/>
        </p:nvGrpSpPr>
        <p:grpSpPr bwMode="auto">
          <a:xfrm>
            <a:off x="3162300" y="2870200"/>
            <a:ext cx="541338" cy="612775"/>
            <a:chOff x="1992" y="1808"/>
            <a:chExt cx="341" cy="386"/>
          </a:xfrm>
        </p:grpSpPr>
        <p:sp>
          <p:nvSpPr>
            <p:cNvPr id="8260" name="Text Box 31"/>
            <p:cNvSpPr txBox="1">
              <a:spLocks noChangeArrowheads="1"/>
            </p:cNvSpPr>
            <p:nvPr/>
          </p:nvSpPr>
          <p:spPr bwMode="auto">
            <a:xfrm>
              <a:off x="1992" y="1906"/>
              <a:ext cx="3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&gt; </a:t>
              </a:r>
            </a:p>
          </p:txBody>
        </p:sp>
        <p:sp>
          <p:nvSpPr>
            <p:cNvPr id="8261" name="Text Box 32"/>
            <p:cNvSpPr txBox="1">
              <a:spLocks noChangeArrowheads="1"/>
            </p:cNvSpPr>
            <p:nvPr/>
          </p:nvSpPr>
          <p:spPr bwMode="auto">
            <a:xfrm>
              <a:off x="2016" y="1808"/>
              <a:ext cx="2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 b="0"/>
                <a:t>?</a:t>
              </a:r>
            </a:p>
          </p:txBody>
        </p:sp>
      </p:grpSp>
      <p:grpSp>
        <p:nvGrpSpPr>
          <p:cNvPr id="8215" name="Group 33"/>
          <p:cNvGrpSpPr>
            <a:grpSpLocks/>
          </p:cNvGrpSpPr>
          <p:nvPr/>
        </p:nvGrpSpPr>
        <p:grpSpPr bwMode="auto">
          <a:xfrm>
            <a:off x="3835400" y="2870200"/>
            <a:ext cx="1200150" cy="698500"/>
            <a:chOff x="4454" y="1752"/>
            <a:chExt cx="756" cy="440"/>
          </a:xfrm>
        </p:grpSpPr>
        <p:sp>
          <p:nvSpPr>
            <p:cNvPr id="8257" name="Text Box 34"/>
            <p:cNvSpPr txBox="1">
              <a:spLocks noChangeArrowheads="1"/>
            </p:cNvSpPr>
            <p:nvPr/>
          </p:nvSpPr>
          <p:spPr bwMode="auto">
            <a:xfrm>
              <a:off x="4454" y="1845"/>
              <a:ext cx="7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7.8   8</a:t>
              </a:r>
            </a:p>
          </p:txBody>
        </p:sp>
        <p:sp>
          <p:nvSpPr>
            <p:cNvPr id="8258" name="Text Box 35"/>
            <p:cNvSpPr txBox="1">
              <a:spLocks noChangeArrowheads="1"/>
            </p:cNvSpPr>
            <p:nvPr/>
          </p:nvSpPr>
          <p:spPr bwMode="auto">
            <a:xfrm>
              <a:off x="4744" y="1904"/>
              <a:ext cx="3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   </a:t>
              </a:r>
            </a:p>
          </p:txBody>
        </p:sp>
        <p:sp>
          <p:nvSpPr>
            <p:cNvPr id="8259" name="Text Box 36"/>
            <p:cNvSpPr txBox="1">
              <a:spLocks noChangeArrowheads="1"/>
            </p:cNvSpPr>
            <p:nvPr/>
          </p:nvSpPr>
          <p:spPr bwMode="auto">
            <a:xfrm>
              <a:off x="4760" y="1752"/>
              <a:ext cx="2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 b="0"/>
                <a:t>  </a:t>
              </a:r>
            </a:p>
          </p:txBody>
        </p:sp>
      </p:grpSp>
      <p:grpSp>
        <p:nvGrpSpPr>
          <p:cNvPr id="8216" name="Group 37"/>
          <p:cNvGrpSpPr>
            <a:grpSpLocks/>
          </p:cNvGrpSpPr>
          <p:nvPr/>
        </p:nvGrpSpPr>
        <p:grpSpPr bwMode="auto">
          <a:xfrm>
            <a:off x="5105400" y="2870200"/>
            <a:ext cx="895350" cy="698500"/>
            <a:chOff x="3216" y="2296"/>
            <a:chExt cx="564" cy="440"/>
          </a:xfrm>
        </p:grpSpPr>
        <p:sp>
          <p:nvSpPr>
            <p:cNvPr id="8254" name="Text Box 38"/>
            <p:cNvSpPr txBox="1">
              <a:spLocks noChangeArrowheads="1"/>
            </p:cNvSpPr>
            <p:nvPr/>
          </p:nvSpPr>
          <p:spPr bwMode="auto">
            <a:xfrm>
              <a:off x="3216" y="2389"/>
              <a:ext cx="5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8   8</a:t>
              </a:r>
            </a:p>
          </p:txBody>
        </p:sp>
        <p:sp>
          <p:nvSpPr>
            <p:cNvPr id="8255" name="Text Box 39"/>
            <p:cNvSpPr txBox="1">
              <a:spLocks noChangeArrowheads="1"/>
            </p:cNvSpPr>
            <p:nvPr/>
          </p:nvSpPr>
          <p:spPr bwMode="auto">
            <a:xfrm>
              <a:off x="3408" y="2448"/>
              <a:ext cx="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  </a:t>
              </a:r>
            </a:p>
          </p:txBody>
        </p:sp>
        <p:sp>
          <p:nvSpPr>
            <p:cNvPr id="8256" name="Text Box 40"/>
            <p:cNvSpPr txBox="1">
              <a:spLocks noChangeArrowheads="1"/>
            </p:cNvSpPr>
            <p:nvPr/>
          </p:nvSpPr>
          <p:spPr bwMode="auto">
            <a:xfrm>
              <a:off x="3408" y="2296"/>
              <a:ext cx="1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 b="0"/>
                <a:t> </a:t>
              </a:r>
            </a:p>
          </p:txBody>
        </p:sp>
      </p:grpSp>
      <p:grpSp>
        <p:nvGrpSpPr>
          <p:cNvPr id="8217" name="Group 41"/>
          <p:cNvGrpSpPr>
            <a:grpSpLocks/>
          </p:cNvGrpSpPr>
          <p:nvPr/>
        </p:nvGrpSpPr>
        <p:grpSpPr bwMode="auto">
          <a:xfrm>
            <a:off x="6165850" y="2882900"/>
            <a:ext cx="1200150" cy="698500"/>
            <a:chOff x="3884" y="2304"/>
            <a:chExt cx="756" cy="440"/>
          </a:xfrm>
        </p:grpSpPr>
        <p:sp>
          <p:nvSpPr>
            <p:cNvPr id="8251" name="Text Box 42"/>
            <p:cNvSpPr txBox="1">
              <a:spLocks noChangeArrowheads="1"/>
            </p:cNvSpPr>
            <p:nvPr/>
          </p:nvSpPr>
          <p:spPr bwMode="auto">
            <a:xfrm>
              <a:off x="3884" y="2397"/>
              <a:ext cx="7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8.2   8</a:t>
              </a:r>
            </a:p>
          </p:txBody>
        </p:sp>
        <p:sp>
          <p:nvSpPr>
            <p:cNvPr id="8252" name="Text Box 43"/>
            <p:cNvSpPr txBox="1">
              <a:spLocks noChangeArrowheads="1"/>
            </p:cNvSpPr>
            <p:nvPr/>
          </p:nvSpPr>
          <p:spPr bwMode="auto">
            <a:xfrm>
              <a:off x="4255" y="2456"/>
              <a:ext cx="1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 </a:t>
              </a:r>
            </a:p>
          </p:txBody>
        </p:sp>
        <p:sp>
          <p:nvSpPr>
            <p:cNvPr id="8253" name="Text Box 44"/>
            <p:cNvSpPr txBox="1">
              <a:spLocks noChangeArrowheads="1"/>
            </p:cNvSpPr>
            <p:nvPr/>
          </p:nvSpPr>
          <p:spPr bwMode="auto">
            <a:xfrm>
              <a:off x="4238" y="2304"/>
              <a:ext cx="1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 sz="2000" b="0"/>
            </a:p>
          </p:txBody>
        </p:sp>
      </p:grpSp>
      <p:sp>
        <p:nvSpPr>
          <p:cNvPr id="8218" name="Text Box 46"/>
          <p:cNvSpPr txBox="1">
            <a:spLocks noChangeArrowheads="1"/>
          </p:cNvSpPr>
          <p:nvPr/>
        </p:nvSpPr>
        <p:spPr bwMode="auto">
          <a:xfrm>
            <a:off x="7315200" y="3030538"/>
            <a:ext cx="108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10   8</a:t>
            </a:r>
          </a:p>
        </p:txBody>
      </p:sp>
      <p:sp>
        <p:nvSpPr>
          <p:cNvPr id="8219" name="Text Box 49"/>
          <p:cNvSpPr txBox="1">
            <a:spLocks noChangeArrowheads="1"/>
          </p:cNvSpPr>
          <p:nvPr/>
        </p:nvSpPr>
        <p:spPr bwMode="auto">
          <a:xfrm>
            <a:off x="628650" y="2093913"/>
            <a:ext cx="361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i="1"/>
              <a:t>p</a:t>
            </a:r>
          </a:p>
        </p:txBody>
      </p:sp>
      <p:sp>
        <p:nvSpPr>
          <p:cNvPr id="8220" name="Text Box 50"/>
          <p:cNvSpPr txBox="1">
            <a:spLocks noChangeArrowheads="1"/>
          </p:cNvSpPr>
          <p:nvPr/>
        </p:nvSpPr>
        <p:spPr bwMode="auto">
          <a:xfrm>
            <a:off x="523875" y="2452688"/>
            <a:ext cx="542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/>
              <a:t>2</a:t>
            </a:r>
            <a:r>
              <a:rPr lang="en-US" altLang="en-US" sz="2000" i="1"/>
              <a:t>p</a:t>
            </a:r>
            <a:endParaRPr lang="en-US" altLang="en-US" sz="2000"/>
          </a:p>
        </p:txBody>
      </p:sp>
      <p:sp>
        <p:nvSpPr>
          <p:cNvPr id="8221" name="Text Box 52"/>
          <p:cNvSpPr txBox="1">
            <a:spLocks noChangeArrowheads="1"/>
          </p:cNvSpPr>
          <p:nvPr/>
        </p:nvSpPr>
        <p:spPr bwMode="auto">
          <a:xfrm>
            <a:off x="3127375" y="20701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0</a:t>
            </a:r>
          </a:p>
        </p:txBody>
      </p:sp>
      <p:sp>
        <p:nvSpPr>
          <p:cNvPr id="8222" name="Text Box 53"/>
          <p:cNvSpPr txBox="1">
            <a:spLocks noChangeArrowheads="1"/>
          </p:cNvSpPr>
          <p:nvPr/>
        </p:nvSpPr>
        <p:spPr bwMode="auto">
          <a:xfrm>
            <a:off x="4114800" y="2070100"/>
            <a:ext cx="68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3.9</a:t>
            </a:r>
          </a:p>
        </p:txBody>
      </p:sp>
      <p:sp>
        <p:nvSpPr>
          <p:cNvPr id="8223" name="Text Box 54"/>
          <p:cNvSpPr txBox="1">
            <a:spLocks noChangeArrowheads="1"/>
          </p:cNvSpPr>
          <p:nvPr/>
        </p:nvSpPr>
        <p:spPr bwMode="auto">
          <a:xfrm>
            <a:off x="5337175" y="20701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4</a:t>
            </a:r>
          </a:p>
        </p:txBody>
      </p:sp>
      <p:sp>
        <p:nvSpPr>
          <p:cNvPr id="8224" name="Text Box 55"/>
          <p:cNvSpPr txBox="1">
            <a:spLocks noChangeArrowheads="1"/>
          </p:cNvSpPr>
          <p:nvPr/>
        </p:nvSpPr>
        <p:spPr bwMode="auto">
          <a:xfrm>
            <a:off x="6454775" y="2057400"/>
            <a:ext cx="68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4.1</a:t>
            </a:r>
          </a:p>
        </p:txBody>
      </p:sp>
      <p:sp>
        <p:nvSpPr>
          <p:cNvPr id="8225" name="Text Box 56"/>
          <p:cNvSpPr txBox="1">
            <a:spLocks noChangeArrowheads="1"/>
          </p:cNvSpPr>
          <p:nvPr/>
        </p:nvSpPr>
        <p:spPr bwMode="auto">
          <a:xfrm>
            <a:off x="7724775" y="20701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5</a:t>
            </a:r>
          </a:p>
        </p:txBody>
      </p:sp>
      <p:sp>
        <p:nvSpPr>
          <p:cNvPr id="8226" name="Text Box 57"/>
          <p:cNvSpPr txBox="1">
            <a:spLocks noChangeArrowheads="1"/>
          </p:cNvSpPr>
          <p:nvPr/>
        </p:nvSpPr>
        <p:spPr bwMode="auto">
          <a:xfrm>
            <a:off x="3127375" y="24511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0</a:t>
            </a:r>
          </a:p>
        </p:txBody>
      </p:sp>
      <p:sp>
        <p:nvSpPr>
          <p:cNvPr id="8227" name="Text Box 58"/>
          <p:cNvSpPr txBox="1">
            <a:spLocks noChangeArrowheads="1"/>
          </p:cNvSpPr>
          <p:nvPr/>
        </p:nvSpPr>
        <p:spPr bwMode="auto">
          <a:xfrm>
            <a:off x="4143375" y="2451100"/>
            <a:ext cx="68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7.8</a:t>
            </a:r>
          </a:p>
        </p:txBody>
      </p:sp>
      <p:sp>
        <p:nvSpPr>
          <p:cNvPr id="8228" name="Text Box 59"/>
          <p:cNvSpPr txBox="1">
            <a:spLocks noChangeArrowheads="1"/>
          </p:cNvSpPr>
          <p:nvPr/>
        </p:nvSpPr>
        <p:spPr bwMode="auto">
          <a:xfrm>
            <a:off x="5375275" y="24511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8</a:t>
            </a:r>
          </a:p>
        </p:txBody>
      </p:sp>
      <p:sp>
        <p:nvSpPr>
          <p:cNvPr id="8229" name="Text Box 60"/>
          <p:cNvSpPr txBox="1">
            <a:spLocks noChangeArrowheads="1"/>
          </p:cNvSpPr>
          <p:nvPr/>
        </p:nvSpPr>
        <p:spPr bwMode="auto">
          <a:xfrm>
            <a:off x="6480175" y="2438400"/>
            <a:ext cx="68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8.2</a:t>
            </a:r>
          </a:p>
        </p:txBody>
      </p:sp>
      <p:sp>
        <p:nvSpPr>
          <p:cNvPr id="8230" name="Text Box 61"/>
          <p:cNvSpPr txBox="1">
            <a:spLocks noChangeArrowheads="1"/>
          </p:cNvSpPr>
          <p:nvPr/>
        </p:nvSpPr>
        <p:spPr bwMode="auto">
          <a:xfrm>
            <a:off x="7620000" y="24511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10</a:t>
            </a:r>
          </a:p>
        </p:txBody>
      </p:sp>
      <p:sp>
        <p:nvSpPr>
          <p:cNvPr id="8231" name="Text Box 62"/>
          <p:cNvSpPr txBox="1">
            <a:spLocks noChangeArrowheads="1"/>
          </p:cNvSpPr>
          <p:nvPr/>
        </p:nvSpPr>
        <p:spPr bwMode="auto">
          <a:xfrm>
            <a:off x="4252913" y="3467100"/>
            <a:ext cx="598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No</a:t>
            </a:r>
          </a:p>
        </p:txBody>
      </p:sp>
      <p:sp>
        <p:nvSpPr>
          <p:cNvPr id="8232" name="Text Box 63"/>
          <p:cNvSpPr txBox="1">
            <a:spLocks noChangeArrowheads="1"/>
          </p:cNvSpPr>
          <p:nvPr/>
        </p:nvSpPr>
        <p:spPr bwMode="auto">
          <a:xfrm>
            <a:off x="3135313" y="3467100"/>
            <a:ext cx="598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No</a:t>
            </a:r>
          </a:p>
        </p:txBody>
      </p:sp>
      <p:sp>
        <p:nvSpPr>
          <p:cNvPr id="8233" name="Text Box 64"/>
          <p:cNvSpPr txBox="1">
            <a:spLocks noChangeArrowheads="1"/>
          </p:cNvSpPr>
          <p:nvPr/>
        </p:nvSpPr>
        <p:spPr bwMode="auto">
          <a:xfrm>
            <a:off x="5345113" y="3441700"/>
            <a:ext cx="598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No</a:t>
            </a:r>
          </a:p>
        </p:txBody>
      </p:sp>
      <p:sp>
        <p:nvSpPr>
          <p:cNvPr id="8234" name="Text Box 65"/>
          <p:cNvSpPr txBox="1">
            <a:spLocks noChangeArrowheads="1"/>
          </p:cNvSpPr>
          <p:nvPr/>
        </p:nvSpPr>
        <p:spPr bwMode="auto">
          <a:xfrm>
            <a:off x="6477000" y="3441700"/>
            <a:ext cx="71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chemeClr val="accent1"/>
                </a:solidFill>
              </a:rPr>
              <a:t>Yes</a:t>
            </a:r>
          </a:p>
        </p:txBody>
      </p:sp>
      <p:sp>
        <p:nvSpPr>
          <p:cNvPr id="8235" name="Text Box 66"/>
          <p:cNvSpPr txBox="1">
            <a:spLocks noChangeArrowheads="1"/>
          </p:cNvSpPr>
          <p:nvPr/>
        </p:nvSpPr>
        <p:spPr bwMode="auto">
          <a:xfrm>
            <a:off x="7531100" y="3441700"/>
            <a:ext cx="71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chemeClr val="accent1"/>
                </a:solidFill>
              </a:rPr>
              <a:t>Yes</a:t>
            </a:r>
          </a:p>
        </p:txBody>
      </p:sp>
      <p:sp>
        <p:nvSpPr>
          <p:cNvPr id="383044" name="Text Box 68"/>
          <p:cNvSpPr txBox="1">
            <a:spLocks noChangeArrowheads="1"/>
          </p:cNvSpPr>
          <p:nvPr/>
        </p:nvSpPr>
        <p:spPr bwMode="auto">
          <a:xfrm>
            <a:off x="152400" y="403860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</a:rPr>
              <a:t>When the value of p is a number less than 4, the value of 2p is less than 8. </a:t>
            </a:r>
          </a:p>
        </p:txBody>
      </p:sp>
      <p:sp>
        <p:nvSpPr>
          <p:cNvPr id="383045" name="Text Box 69"/>
          <p:cNvSpPr txBox="1">
            <a:spLocks noChangeArrowheads="1"/>
          </p:cNvSpPr>
          <p:nvPr/>
        </p:nvSpPr>
        <p:spPr bwMode="auto">
          <a:xfrm>
            <a:off x="136525" y="4724400"/>
            <a:ext cx="9159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</a:rPr>
              <a:t>When the value of p is 4, the value of 2p is equal to 8</a:t>
            </a:r>
          </a:p>
        </p:txBody>
      </p:sp>
      <p:sp>
        <p:nvSpPr>
          <p:cNvPr id="383046" name="Text Box 70"/>
          <p:cNvSpPr txBox="1">
            <a:spLocks noChangeArrowheads="1"/>
          </p:cNvSpPr>
          <p:nvPr/>
        </p:nvSpPr>
        <p:spPr bwMode="auto">
          <a:xfrm>
            <a:off x="165100" y="5181600"/>
            <a:ext cx="899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</a:rPr>
              <a:t>When the value of p is a number greater than 4, the value of 2p is greater than 8.</a:t>
            </a:r>
          </a:p>
        </p:txBody>
      </p:sp>
      <p:sp>
        <p:nvSpPr>
          <p:cNvPr id="383047" name="Text Box 71"/>
          <p:cNvSpPr txBox="1">
            <a:spLocks noChangeArrowheads="1"/>
          </p:cNvSpPr>
          <p:nvPr/>
        </p:nvSpPr>
        <p:spPr bwMode="auto">
          <a:xfrm>
            <a:off x="165100" y="5867400"/>
            <a:ext cx="88550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/>
              <a:t>It appears that the solutions of 2</a:t>
            </a:r>
            <a:r>
              <a:rPr lang="en-US" altLang="en-US" sz="2000" b="0" i="1"/>
              <a:t>p </a:t>
            </a:r>
            <a:r>
              <a:rPr lang="en-US" altLang="en-US" sz="2000" b="0"/>
              <a:t>&gt; 8 are all real numbers greater than 4.  </a:t>
            </a:r>
          </a:p>
        </p:txBody>
      </p:sp>
      <p:sp>
        <p:nvSpPr>
          <p:cNvPr id="8240" name="Text Box 75"/>
          <p:cNvSpPr txBox="1">
            <a:spLocks noChangeArrowheads="1"/>
          </p:cNvSpPr>
          <p:nvPr/>
        </p:nvSpPr>
        <p:spPr bwMode="auto">
          <a:xfrm>
            <a:off x="4354513" y="2974975"/>
            <a:ext cx="38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&gt;</a:t>
            </a:r>
          </a:p>
        </p:txBody>
      </p:sp>
      <p:sp>
        <p:nvSpPr>
          <p:cNvPr id="8241" name="Text Box 76"/>
          <p:cNvSpPr txBox="1">
            <a:spLocks noChangeArrowheads="1"/>
          </p:cNvSpPr>
          <p:nvPr/>
        </p:nvSpPr>
        <p:spPr bwMode="auto">
          <a:xfrm>
            <a:off x="4379913" y="2841625"/>
            <a:ext cx="322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/>
              <a:t>?</a:t>
            </a:r>
          </a:p>
        </p:txBody>
      </p:sp>
      <p:sp>
        <p:nvSpPr>
          <p:cNvPr id="8242" name="Text Box 77"/>
          <p:cNvSpPr txBox="1">
            <a:spLocks noChangeArrowheads="1"/>
          </p:cNvSpPr>
          <p:nvPr/>
        </p:nvSpPr>
        <p:spPr bwMode="auto">
          <a:xfrm>
            <a:off x="5373688" y="2952750"/>
            <a:ext cx="38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&gt;</a:t>
            </a:r>
          </a:p>
        </p:txBody>
      </p:sp>
      <p:sp>
        <p:nvSpPr>
          <p:cNvPr id="8243" name="Text Box 78"/>
          <p:cNvSpPr txBox="1">
            <a:spLocks noChangeArrowheads="1"/>
          </p:cNvSpPr>
          <p:nvPr/>
        </p:nvSpPr>
        <p:spPr bwMode="auto">
          <a:xfrm>
            <a:off x="5399088" y="2819400"/>
            <a:ext cx="322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/>
              <a:t>?</a:t>
            </a:r>
          </a:p>
        </p:txBody>
      </p:sp>
      <p:sp>
        <p:nvSpPr>
          <p:cNvPr id="8244" name="Text Box 79"/>
          <p:cNvSpPr txBox="1">
            <a:spLocks noChangeArrowheads="1"/>
          </p:cNvSpPr>
          <p:nvPr/>
        </p:nvSpPr>
        <p:spPr bwMode="auto">
          <a:xfrm>
            <a:off x="6705600" y="3014663"/>
            <a:ext cx="38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&gt;</a:t>
            </a:r>
          </a:p>
        </p:txBody>
      </p:sp>
      <p:sp>
        <p:nvSpPr>
          <p:cNvPr id="8245" name="Text Box 80"/>
          <p:cNvSpPr txBox="1">
            <a:spLocks noChangeArrowheads="1"/>
          </p:cNvSpPr>
          <p:nvPr/>
        </p:nvSpPr>
        <p:spPr bwMode="auto">
          <a:xfrm>
            <a:off x="6731000" y="2881313"/>
            <a:ext cx="322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/>
              <a:t>?</a:t>
            </a:r>
          </a:p>
        </p:txBody>
      </p:sp>
      <p:sp>
        <p:nvSpPr>
          <p:cNvPr id="8246" name="Text Box 81"/>
          <p:cNvSpPr txBox="1">
            <a:spLocks noChangeArrowheads="1"/>
          </p:cNvSpPr>
          <p:nvPr/>
        </p:nvSpPr>
        <p:spPr bwMode="auto">
          <a:xfrm>
            <a:off x="7758113" y="2984500"/>
            <a:ext cx="38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&gt;</a:t>
            </a:r>
          </a:p>
        </p:txBody>
      </p:sp>
      <p:sp>
        <p:nvSpPr>
          <p:cNvPr id="8247" name="Text Box 82"/>
          <p:cNvSpPr txBox="1">
            <a:spLocks noChangeArrowheads="1"/>
          </p:cNvSpPr>
          <p:nvPr/>
        </p:nvSpPr>
        <p:spPr bwMode="auto">
          <a:xfrm>
            <a:off x="7783513" y="2851150"/>
            <a:ext cx="322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/>
              <a:t>?</a:t>
            </a:r>
          </a:p>
        </p:txBody>
      </p:sp>
      <p:grpSp>
        <p:nvGrpSpPr>
          <p:cNvPr id="8248" name="Group 84"/>
          <p:cNvGrpSpPr>
            <a:grpSpLocks/>
          </p:cNvGrpSpPr>
          <p:nvPr/>
        </p:nvGrpSpPr>
        <p:grpSpPr bwMode="auto">
          <a:xfrm>
            <a:off x="304800" y="2873375"/>
            <a:ext cx="1119188" cy="555625"/>
            <a:chOff x="192" y="1810"/>
            <a:chExt cx="705" cy="350"/>
          </a:xfrm>
        </p:grpSpPr>
        <p:sp>
          <p:nvSpPr>
            <p:cNvPr id="8249" name="Text Box 51"/>
            <p:cNvSpPr txBox="1">
              <a:spLocks noChangeArrowheads="1"/>
            </p:cNvSpPr>
            <p:nvPr/>
          </p:nvSpPr>
          <p:spPr bwMode="auto">
            <a:xfrm>
              <a:off x="192" y="1910"/>
              <a:ext cx="7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/>
                <a:t>2</a:t>
              </a:r>
              <a:r>
                <a:rPr lang="en-US" altLang="en-US" sz="2000" i="1"/>
                <a:t>p</a:t>
              </a:r>
              <a:r>
                <a:rPr lang="en-US" altLang="en-US" sz="2000"/>
                <a:t> &gt; 8</a:t>
              </a:r>
            </a:p>
          </p:txBody>
        </p:sp>
        <p:sp>
          <p:nvSpPr>
            <p:cNvPr id="8250" name="Text Box 83"/>
            <p:cNvSpPr txBox="1">
              <a:spLocks noChangeArrowheads="1"/>
            </p:cNvSpPr>
            <p:nvPr/>
          </p:nvSpPr>
          <p:spPr bwMode="auto">
            <a:xfrm>
              <a:off x="507" y="181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/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3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3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3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8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3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3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8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8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3044" grpId="0"/>
      <p:bldP spid="383045" grpId="0"/>
      <p:bldP spid="383046" grpId="0"/>
      <p:bldP spid="3830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5"/>
          <p:cNvSpPr>
            <a:spLocks noChangeShapeType="1"/>
          </p:cNvSpPr>
          <p:nvPr/>
        </p:nvSpPr>
        <p:spPr bwMode="auto">
          <a:xfrm>
            <a:off x="2438400" y="2971800"/>
            <a:ext cx="3429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9" name="Text Box 43"/>
          <p:cNvSpPr txBox="1">
            <a:spLocks noChangeArrowheads="1"/>
          </p:cNvSpPr>
          <p:nvPr/>
        </p:nvSpPr>
        <p:spPr bwMode="auto">
          <a:xfrm>
            <a:off x="457200" y="1371600"/>
            <a:ext cx="4495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An inequality like 3 + </a:t>
            </a:r>
            <a:r>
              <a:rPr lang="en-US" altLang="en-US" sz="2400" b="0" i="1"/>
              <a:t>x &lt; </a:t>
            </a:r>
            <a:r>
              <a:rPr lang="en-US" altLang="en-US" sz="2400" b="0"/>
              <a:t>9 has too many solutions to list. You can use a graph on a number line to show all the solutions.</a:t>
            </a:r>
          </a:p>
        </p:txBody>
      </p:sp>
      <p:sp>
        <p:nvSpPr>
          <p:cNvPr id="384044" name="Text Box 44"/>
          <p:cNvSpPr txBox="1">
            <a:spLocks noChangeArrowheads="1"/>
          </p:cNvSpPr>
          <p:nvPr/>
        </p:nvSpPr>
        <p:spPr bwMode="auto">
          <a:xfrm>
            <a:off x="457200" y="3933825"/>
            <a:ext cx="8397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The solutions are shaded and an arrow shows that the solutions continue past those shown on the graph. To show that an endpoint is a solution, draw a solid circle at the number. To show an endpoint is not a solution, draw an empty circle.</a:t>
            </a:r>
          </a:p>
        </p:txBody>
      </p:sp>
      <p:pic>
        <p:nvPicPr>
          <p:cNvPr id="9221" name="Picture 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52600"/>
            <a:ext cx="36671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7791450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719263" y="990600"/>
            <a:ext cx="5703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2: Graphing Inequalities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404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Graph each inequality.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571500" y="2014538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A.  </a:t>
            </a:r>
            <a:r>
              <a:rPr lang="en-US" altLang="en-US" sz="2400" i="1"/>
              <a:t>m</a:t>
            </a:r>
            <a:r>
              <a:rPr lang="en-US" altLang="en-US" sz="2400"/>
              <a:t> ≥</a:t>
            </a:r>
          </a:p>
        </p:txBody>
      </p:sp>
      <p:pic>
        <p:nvPicPr>
          <p:cNvPr id="11269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905000"/>
            <a:ext cx="2667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6"/>
          <p:cNvGrpSpPr>
            <a:grpSpLocks/>
          </p:cNvGrpSpPr>
          <p:nvPr/>
        </p:nvGrpSpPr>
        <p:grpSpPr bwMode="auto">
          <a:xfrm>
            <a:off x="889000" y="3048000"/>
            <a:ext cx="4191000" cy="609600"/>
            <a:chOff x="560" y="1920"/>
            <a:chExt cx="2640" cy="384"/>
          </a:xfrm>
        </p:grpSpPr>
        <p:sp>
          <p:nvSpPr>
            <p:cNvPr id="11313" name="Line 11"/>
            <p:cNvSpPr>
              <a:spLocks noChangeShapeType="1"/>
            </p:cNvSpPr>
            <p:nvPr/>
          </p:nvSpPr>
          <p:spPr bwMode="auto">
            <a:xfrm>
              <a:off x="560" y="1968"/>
              <a:ext cx="26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14" name="Line 12"/>
            <p:cNvSpPr>
              <a:spLocks noChangeShapeType="1"/>
            </p:cNvSpPr>
            <p:nvPr/>
          </p:nvSpPr>
          <p:spPr bwMode="auto">
            <a:xfrm>
              <a:off x="808" y="192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15" name="Line 13"/>
            <p:cNvSpPr>
              <a:spLocks noChangeShapeType="1"/>
            </p:cNvSpPr>
            <p:nvPr/>
          </p:nvSpPr>
          <p:spPr bwMode="auto">
            <a:xfrm>
              <a:off x="1112" y="192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16" name="Line 14"/>
            <p:cNvSpPr>
              <a:spLocks noChangeShapeType="1"/>
            </p:cNvSpPr>
            <p:nvPr/>
          </p:nvSpPr>
          <p:spPr bwMode="auto">
            <a:xfrm>
              <a:off x="1444" y="192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17" name="Line 15"/>
            <p:cNvSpPr>
              <a:spLocks noChangeShapeType="1"/>
            </p:cNvSpPr>
            <p:nvPr/>
          </p:nvSpPr>
          <p:spPr bwMode="auto">
            <a:xfrm>
              <a:off x="1783" y="192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18" name="Line 16"/>
            <p:cNvSpPr>
              <a:spLocks noChangeShapeType="1"/>
            </p:cNvSpPr>
            <p:nvPr/>
          </p:nvSpPr>
          <p:spPr bwMode="auto">
            <a:xfrm>
              <a:off x="2176" y="192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19" name="Line 17"/>
            <p:cNvSpPr>
              <a:spLocks noChangeShapeType="1"/>
            </p:cNvSpPr>
            <p:nvPr/>
          </p:nvSpPr>
          <p:spPr bwMode="auto">
            <a:xfrm>
              <a:off x="2600" y="192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20" name="Line 18"/>
            <p:cNvSpPr>
              <a:spLocks noChangeShapeType="1"/>
            </p:cNvSpPr>
            <p:nvPr/>
          </p:nvSpPr>
          <p:spPr bwMode="auto">
            <a:xfrm>
              <a:off x="2975" y="192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321" name="Text Box 21"/>
            <p:cNvSpPr txBox="1">
              <a:spLocks noChangeArrowheads="1"/>
            </p:cNvSpPr>
            <p:nvPr/>
          </p:nvSpPr>
          <p:spPr bwMode="auto">
            <a:xfrm>
              <a:off x="1016" y="199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0</a:t>
              </a:r>
            </a:p>
          </p:txBody>
        </p:sp>
        <p:grpSp>
          <p:nvGrpSpPr>
            <p:cNvPr id="11322" name="Group 35"/>
            <p:cNvGrpSpPr>
              <a:grpSpLocks/>
            </p:cNvGrpSpPr>
            <p:nvPr/>
          </p:nvGrpSpPr>
          <p:grpSpPr bwMode="auto">
            <a:xfrm>
              <a:off x="1632" y="2000"/>
              <a:ext cx="287" cy="300"/>
              <a:chOff x="3297" y="2916"/>
              <a:chExt cx="287" cy="300"/>
            </a:xfrm>
          </p:grpSpPr>
          <p:sp>
            <p:nvSpPr>
              <p:cNvPr id="11331" name="Text Box 20"/>
              <p:cNvSpPr txBox="1">
                <a:spLocks noChangeArrowheads="1"/>
              </p:cNvSpPr>
              <p:nvPr/>
            </p:nvSpPr>
            <p:spPr bwMode="auto">
              <a:xfrm>
                <a:off x="3297" y="2916"/>
                <a:ext cx="20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b="0"/>
                  <a:t>1</a:t>
                </a:r>
              </a:p>
            </p:txBody>
          </p:sp>
          <p:pic>
            <p:nvPicPr>
              <p:cNvPr id="11332" name="Picture 26" descr="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2940"/>
                <a:ext cx="120" cy="2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323" name="Picture 3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2016"/>
              <a:ext cx="10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324" name="Picture 36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8" y="1984"/>
              <a:ext cx="10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25" name="Text Box 37"/>
            <p:cNvSpPr txBox="1">
              <a:spLocks noChangeArrowheads="1"/>
            </p:cNvSpPr>
            <p:nvPr/>
          </p:nvSpPr>
          <p:spPr bwMode="auto">
            <a:xfrm>
              <a:off x="680" y="2044"/>
              <a:ext cx="19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400"/>
                <a:t>–</a:t>
              </a:r>
            </a:p>
          </p:txBody>
        </p:sp>
        <p:pic>
          <p:nvPicPr>
            <p:cNvPr id="11326" name="Picture 3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2028"/>
              <a:ext cx="10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327" name="Picture 39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016"/>
              <a:ext cx="10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28" name="Text Box 40"/>
            <p:cNvSpPr txBox="1">
              <a:spLocks noChangeArrowheads="1"/>
            </p:cNvSpPr>
            <p:nvPr/>
          </p:nvSpPr>
          <p:spPr bwMode="auto">
            <a:xfrm>
              <a:off x="2048" y="2016"/>
              <a:ext cx="2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b="0"/>
                <a:t>2</a:t>
              </a:r>
            </a:p>
          </p:txBody>
        </p:sp>
        <p:sp>
          <p:nvSpPr>
            <p:cNvPr id="11329" name="Text Box 41"/>
            <p:cNvSpPr txBox="1">
              <a:spLocks noChangeArrowheads="1"/>
            </p:cNvSpPr>
            <p:nvPr/>
          </p:nvSpPr>
          <p:spPr bwMode="auto">
            <a:xfrm>
              <a:off x="2496" y="2016"/>
              <a:ext cx="2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b="0"/>
                <a:t>3</a:t>
              </a:r>
            </a:p>
          </p:txBody>
        </p:sp>
        <p:sp>
          <p:nvSpPr>
            <p:cNvPr id="11330" name="Text Box 42"/>
            <p:cNvSpPr txBox="1">
              <a:spLocks noChangeArrowheads="1"/>
            </p:cNvSpPr>
            <p:nvPr/>
          </p:nvSpPr>
          <p:spPr bwMode="auto">
            <a:xfrm>
              <a:off x="2840" y="2036"/>
              <a:ext cx="2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b="0"/>
                <a:t>3</a:t>
              </a:r>
            </a:p>
          </p:txBody>
        </p:sp>
      </p:grpSp>
      <p:sp>
        <p:nvSpPr>
          <p:cNvPr id="386092" name="Line 44"/>
          <p:cNvSpPr>
            <a:spLocks noChangeShapeType="1"/>
          </p:cNvSpPr>
          <p:nvPr/>
        </p:nvSpPr>
        <p:spPr bwMode="auto">
          <a:xfrm>
            <a:off x="2362200" y="3124200"/>
            <a:ext cx="2667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5318125" y="1847850"/>
            <a:ext cx="3419475" cy="666750"/>
            <a:chOff x="3350" y="1408"/>
            <a:chExt cx="2154" cy="420"/>
          </a:xfrm>
        </p:grpSpPr>
        <p:sp>
          <p:nvSpPr>
            <p:cNvPr id="11311" name="Text Box 46"/>
            <p:cNvSpPr txBox="1">
              <a:spLocks noChangeArrowheads="1"/>
            </p:cNvSpPr>
            <p:nvPr/>
          </p:nvSpPr>
          <p:spPr bwMode="auto">
            <a:xfrm>
              <a:off x="3350" y="1465"/>
              <a:ext cx="21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 i="1">
                  <a:solidFill>
                    <a:srgbClr val="3333FF"/>
                  </a:solidFill>
                  <a:latin typeface="Arial" charset="0"/>
                </a:rPr>
                <a:t>Draw a solid circle at    .</a:t>
              </a:r>
            </a:p>
          </p:txBody>
        </p:sp>
        <p:pic>
          <p:nvPicPr>
            <p:cNvPr id="11312" name="Picture 47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" y="140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99"/>
          <p:cNvGrpSpPr>
            <a:grpSpLocks/>
          </p:cNvGrpSpPr>
          <p:nvPr/>
        </p:nvGrpSpPr>
        <p:grpSpPr bwMode="auto">
          <a:xfrm>
            <a:off x="5318125" y="2514600"/>
            <a:ext cx="3978275" cy="1463675"/>
            <a:chOff x="3350" y="1520"/>
            <a:chExt cx="2506" cy="922"/>
          </a:xfrm>
        </p:grpSpPr>
        <p:pic>
          <p:nvPicPr>
            <p:cNvPr id="11309" name="Picture 49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1795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10" name="Text Box 50"/>
            <p:cNvSpPr txBox="1">
              <a:spLocks noChangeArrowheads="1"/>
            </p:cNvSpPr>
            <p:nvPr/>
          </p:nvSpPr>
          <p:spPr bwMode="auto">
            <a:xfrm>
              <a:off x="3350" y="1520"/>
              <a:ext cx="2506" cy="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lnSpc>
                  <a:spcPct val="125000"/>
                </a:lnSpc>
              </a:pPr>
              <a:r>
                <a:rPr lang="en-US" altLang="en-US" sz="2400" b="0" i="1">
                  <a:solidFill>
                    <a:srgbClr val="3333FF"/>
                  </a:solidFill>
                  <a:latin typeface="Arial" charset="0"/>
                </a:rPr>
                <a:t>Shade all the numbers greater than    and draw an arrow pointing to the right.</a:t>
              </a:r>
            </a:p>
          </p:txBody>
        </p:sp>
      </p:grpSp>
      <p:sp>
        <p:nvSpPr>
          <p:cNvPr id="11274" name="Text Box 52"/>
          <p:cNvSpPr txBox="1">
            <a:spLocks noChangeArrowheads="1"/>
          </p:cNvSpPr>
          <p:nvPr/>
        </p:nvSpPr>
        <p:spPr bwMode="auto">
          <a:xfrm>
            <a:off x="609600" y="3808413"/>
            <a:ext cx="291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B. </a:t>
            </a:r>
            <a:r>
              <a:rPr lang="en-US" altLang="en-US" sz="2400" i="1"/>
              <a:t>t</a:t>
            </a:r>
            <a:r>
              <a:rPr lang="en-US" altLang="en-US" sz="2400"/>
              <a:t> &lt; 5(–1 + 3)</a:t>
            </a:r>
          </a:p>
        </p:txBody>
      </p:sp>
      <p:grpSp>
        <p:nvGrpSpPr>
          <p:cNvPr id="6" name="Group 93"/>
          <p:cNvGrpSpPr>
            <a:grpSpLocks/>
          </p:cNvGrpSpPr>
          <p:nvPr/>
        </p:nvGrpSpPr>
        <p:grpSpPr bwMode="auto">
          <a:xfrm>
            <a:off x="965200" y="4232275"/>
            <a:ext cx="2403475" cy="1373188"/>
            <a:chOff x="832" y="2666"/>
            <a:chExt cx="1514" cy="865"/>
          </a:xfrm>
        </p:grpSpPr>
        <p:sp>
          <p:nvSpPr>
            <p:cNvPr id="11306" name="Text Box 53"/>
            <p:cNvSpPr txBox="1">
              <a:spLocks noChangeArrowheads="1"/>
            </p:cNvSpPr>
            <p:nvPr/>
          </p:nvSpPr>
          <p:spPr bwMode="auto">
            <a:xfrm>
              <a:off x="838" y="2666"/>
              <a:ext cx="15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 </a:t>
              </a:r>
              <a:r>
                <a:rPr lang="en-US" altLang="en-US" sz="2400" b="0" i="1"/>
                <a:t>t</a:t>
              </a:r>
              <a:r>
                <a:rPr lang="en-US" altLang="en-US" sz="2400" b="0"/>
                <a:t> &lt; 5(–1 + 3)</a:t>
              </a:r>
            </a:p>
          </p:txBody>
        </p:sp>
        <p:sp>
          <p:nvSpPr>
            <p:cNvPr id="11307" name="Text Box 54"/>
            <p:cNvSpPr txBox="1">
              <a:spLocks noChangeArrowheads="1"/>
            </p:cNvSpPr>
            <p:nvPr/>
          </p:nvSpPr>
          <p:spPr bwMode="auto">
            <a:xfrm>
              <a:off x="832" y="2955"/>
              <a:ext cx="9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 </a:t>
              </a:r>
              <a:r>
                <a:rPr lang="en-US" altLang="en-US" sz="2400" b="0" i="1"/>
                <a:t>t</a:t>
              </a:r>
              <a:r>
                <a:rPr lang="en-US" altLang="en-US" sz="2400" b="0"/>
                <a:t> &lt; 5(</a:t>
              </a:r>
              <a:r>
                <a:rPr lang="en-US" altLang="en-US" sz="2400" b="0">
                  <a:solidFill>
                    <a:srgbClr val="FF3300"/>
                  </a:solidFill>
                </a:rPr>
                <a:t>2</a:t>
              </a:r>
              <a:r>
                <a:rPr lang="en-US" altLang="en-US" sz="2400" b="0"/>
                <a:t>)</a:t>
              </a:r>
            </a:p>
          </p:txBody>
        </p:sp>
        <p:sp>
          <p:nvSpPr>
            <p:cNvPr id="11308" name="Text Box 55"/>
            <p:cNvSpPr txBox="1">
              <a:spLocks noChangeArrowheads="1"/>
            </p:cNvSpPr>
            <p:nvPr/>
          </p:nvSpPr>
          <p:spPr bwMode="auto">
            <a:xfrm>
              <a:off x="832" y="3243"/>
              <a:ext cx="7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 </a:t>
              </a:r>
              <a:r>
                <a:rPr lang="en-US" altLang="en-US" sz="2400" b="0" i="1"/>
                <a:t>t</a:t>
              </a:r>
              <a:r>
                <a:rPr lang="en-US" altLang="en-US" sz="2400" b="0"/>
                <a:t> &lt; </a:t>
              </a:r>
              <a:r>
                <a:rPr lang="en-US" altLang="en-US" sz="2400" b="0">
                  <a:solidFill>
                    <a:srgbClr val="FF3300"/>
                  </a:solidFill>
                </a:rPr>
                <a:t>10</a:t>
              </a:r>
            </a:p>
          </p:txBody>
        </p:sp>
      </p:grpSp>
      <p:sp>
        <p:nvSpPr>
          <p:cNvPr id="386131" name="AutoShape 83"/>
          <p:cNvSpPr>
            <a:spLocks noChangeArrowheads="1"/>
          </p:cNvSpPr>
          <p:nvPr/>
        </p:nvSpPr>
        <p:spPr bwMode="auto">
          <a:xfrm>
            <a:off x="4365625" y="5715000"/>
            <a:ext cx="152400" cy="152400"/>
          </a:xfrm>
          <a:prstGeom prst="flowChartConnector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grpSp>
        <p:nvGrpSpPr>
          <p:cNvPr id="7" name="Group 97"/>
          <p:cNvGrpSpPr>
            <a:grpSpLocks/>
          </p:cNvGrpSpPr>
          <p:nvPr/>
        </p:nvGrpSpPr>
        <p:grpSpPr bwMode="auto">
          <a:xfrm>
            <a:off x="609600" y="5721350"/>
            <a:ext cx="4551363" cy="412750"/>
            <a:chOff x="384" y="3604"/>
            <a:chExt cx="2867" cy="260"/>
          </a:xfrm>
        </p:grpSpPr>
        <p:sp>
          <p:nvSpPr>
            <p:cNvPr id="11283" name="Line 60"/>
            <p:cNvSpPr>
              <a:spLocks noChangeShapeType="1"/>
            </p:cNvSpPr>
            <p:nvPr/>
          </p:nvSpPr>
          <p:spPr bwMode="auto">
            <a:xfrm>
              <a:off x="544" y="3652"/>
              <a:ext cx="26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84" name="Line 61"/>
            <p:cNvSpPr>
              <a:spLocks noChangeShapeType="1"/>
            </p:cNvSpPr>
            <p:nvPr/>
          </p:nvSpPr>
          <p:spPr bwMode="auto">
            <a:xfrm>
              <a:off x="64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85" name="Line 62"/>
            <p:cNvSpPr>
              <a:spLocks noChangeShapeType="1"/>
            </p:cNvSpPr>
            <p:nvPr/>
          </p:nvSpPr>
          <p:spPr bwMode="auto">
            <a:xfrm>
              <a:off x="88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86" name="Line 63"/>
            <p:cNvSpPr>
              <a:spLocks noChangeShapeType="1"/>
            </p:cNvSpPr>
            <p:nvPr/>
          </p:nvSpPr>
          <p:spPr bwMode="auto">
            <a:xfrm>
              <a:off x="112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87" name="Line 64"/>
            <p:cNvSpPr>
              <a:spLocks noChangeShapeType="1"/>
            </p:cNvSpPr>
            <p:nvPr/>
          </p:nvSpPr>
          <p:spPr bwMode="auto">
            <a:xfrm>
              <a:off x="136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88" name="Line 65"/>
            <p:cNvSpPr>
              <a:spLocks noChangeShapeType="1"/>
            </p:cNvSpPr>
            <p:nvPr/>
          </p:nvSpPr>
          <p:spPr bwMode="auto">
            <a:xfrm>
              <a:off x="160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89" name="Line 66"/>
            <p:cNvSpPr>
              <a:spLocks noChangeShapeType="1"/>
            </p:cNvSpPr>
            <p:nvPr/>
          </p:nvSpPr>
          <p:spPr bwMode="auto">
            <a:xfrm>
              <a:off x="184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90" name="Line 67"/>
            <p:cNvSpPr>
              <a:spLocks noChangeShapeType="1"/>
            </p:cNvSpPr>
            <p:nvPr/>
          </p:nvSpPr>
          <p:spPr bwMode="auto">
            <a:xfrm>
              <a:off x="208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91" name="Line 68"/>
            <p:cNvSpPr>
              <a:spLocks noChangeShapeType="1"/>
            </p:cNvSpPr>
            <p:nvPr/>
          </p:nvSpPr>
          <p:spPr bwMode="auto">
            <a:xfrm>
              <a:off x="232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92" name="Line 69"/>
            <p:cNvSpPr>
              <a:spLocks noChangeShapeType="1"/>
            </p:cNvSpPr>
            <p:nvPr/>
          </p:nvSpPr>
          <p:spPr bwMode="auto">
            <a:xfrm>
              <a:off x="256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93" name="Line 70"/>
            <p:cNvSpPr>
              <a:spLocks noChangeShapeType="1"/>
            </p:cNvSpPr>
            <p:nvPr/>
          </p:nvSpPr>
          <p:spPr bwMode="auto">
            <a:xfrm>
              <a:off x="280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94" name="Line 71"/>
            <p:cNvSpPr>
              <a:spLocks noChangeShapeType="1"/>
            </p:cNvSpPr>
            <p:nvPr/>
          </p:nvSpPr>
          <p:spPr bwMode="auto">
            <a:xfrm>
              <a:off x="3040" y="360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295" name="Text Box 72"/>
            <p:cNvSpPr txBox="1">
              <a:spLocks noChangeArrowheads="1"/>
            </p:cNvSpPr>
            <p:nvPr/>
          </p:nvSpPr>
          <p:spPr bwMode="auto">
            <a:xfrm>
              <a:off x="840" y="3652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   </a:t>
              </a:r>
              <a:r>
                <a:rPr lang="en-US" altLang="en-US" sz="1400"/>
                <a:t>–</a:t>
              </a:r>
              <a:r>
                <a:rPr lang="en-US" altLang="en-US" sz="1600"/>
                <a:t>4</a:t>
              </a:r>
            </a:p>
          </p:txBody>
        </p:sp>
        <p:sp>
          <p:nvSpPr>
            <p:cNvPr id="11296" name="Text Box 74"/>
            <p:cNvSpPr txBox="1">
              <a:spLocks noChangeArrowheads="1"/>
            </p:cNvSpPr>
            <p:nvPr/>
          </p:nvSpPr>
          <p:spPr bwMode="auto">
            <a:xfrm>
              <a:off x="1190" y="3652"/>
              <a:ext cx="32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400"/>
                <a:t> –</a:t>
              </a:r>
              <a:r>
                <a:rPr lang="en-US" altLang="en-US" sz="1600"/>
                <a:t>2</a:t>
              </a:r>
            </a:p>
          </p:txBody>
        </p:sp>
        <p:sp>
          <p:nvSpPr>
            <p:cNvPr id="11297" name="Text Box 76"/>
            <p:cNvSpPr txBox="1">
              <a:spLocks noChangeArrowheads="1"/>
            </p:cNvSpPr>
            <p:nvPr/>
          </p:nvSpPr>
          <p:spPr bwMode="auto">
            <a:xfrm>
              <a:off x="1505" y="3648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0</a:t>
              </a:r>
            </a:p>
          </p:txBody>
        </p:sp>
        <p:sp>
          <p:nvSpPr>
            <p:cNvPr id="11298" name="Text Box 77"/>
            <p:cNvSpPr txBox="1">
              <a:spLocks noChangeArrowheads="1"/>
            </p:cNvSpPr>
            <p:nvPr/>
          </p:nvSpPr>
          <p:spPr bwMode="auto">
            <a:xfrm>
              <a:off x="1736" y="365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2</a:t>
              </a:r>
            </a:p>
          </p:txBody>
        </p:sp>
        <p:sp>
          <p:nvSpPr>
            <p:cNvPr id="11299" name="Text Box 78"/>
            <p:cNvSpPr txBox="1">
              <a:spLocks noChangeArrowheads="1"/>
            </p:cNvSpPr>
            <p:nvPr/>
          </p:nvSpPr>
          <p:spPr bwMode="auto">
            <a:xfrm>
              <a:off x="1984" y="365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4</a:t>
              </a:r>
            </a:p>
          </p:txBody>
        </p:sp>
        <p:sp>
          <p:nvSpPr>
            <p:cNvPr id="11300" name="Text Box 79"/>
            <p:cNvSpPr txBox="1">
              <a:spLocks noChangeArrowheads="1"/>
            </p:cNvSpPr>
            <p:nvPr/>
          </p:nvSpPr>
          <p:spPr bwMode="auto">
            <a:xfrm>
              <a:off x="2216" y="365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6</a:t>
              </a:r>
            </a:p>
          </p:txBody>
        </p:sp>
        <p:sp>
          <p:nvSpPr>
            <p:cNvPr id="11301" name="Text Box 80"/>
            <p:cNvSpPr txBox="1">
              <a:spLocks noChangeArrowheads="1"/>
            </p:cNvSpPr>
            <p:nvPr/>
          </p:nvSpPr>
          <p:spPr bwMode="auto">
            <a:xfrm>
              <a:off x="2462" y="365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8</a:t>
              </a:r>
            </a:p>
          </p:txBody>
        </p:sp>
        <p:sp>
          <p:nvSpPr>
            <p:cNvPr id="11302" name="Text Box 81"/>
            <p:cNvSpPr txBox="1">
              <a:spLocks noChangeArrowheads="1"/>
            </p:cNvSpPr>
            <p:nvPr/>
          </p:nvSpPr>
          <p:spPr bwMode="auto">
            <a:xfrm>
              <a:off x="2704" y="3652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10</a:t>
              </a:r>
            </a:p>
          </p:txBody>
        </p:sp>
        <p:sp>
          <p:nvSpPr>
            <p:cNvPr id="11303" name="Text Box 82"/>
            <p:cNvSpPr txBox="1">
              <a:spLocks noChangeArrowheads="1"/>
            </p:cNvSpPr>
            <p:nvPr/>
          </p:nvSpPr>
          <p:spPr bwMode="auto">
            <a:xfrm>
              <a:off x="2953" y="3652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12</a:t>
              </a:r>
            </a:p>
          </p:txBody>
        </p:sp>
        <p:sp>
          <p:nvSpPr>
            <p:cNvPr id="11304" name="Text Box 86"/>
            <p:cNvSpPr txBox="1">
              <a:spLocks noChangeArrowheads="1"/>
            </p:cNvSpPr>
            <p:nvPr/>
          </p:nvSpPr>
          <p:spPr bwMode="auto">
            <a:xfrm>
              <a:off x="616" y="3652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  </a:t>
              </a:r>
              <a:r>
                <a:rPr lang="en-US" altLang="en-US" sz="1400"/>
                <a:t>–</a:t>
              </a:r>
              <a:r>
                <a:rPr lang="en-US" altLang="en-US" sz="1600"/>
                <a:t>6</a:t>
              </a:r>
            </a:p>
          </p:txBody>
        </p:sp>
        <p:sp>
          <p:nvSpPr>
            <p:cNvPr id="11305" name="Text Box 87"/>
            <p:cNvSpPr txBox="1">
              <a:spLocks noChangeArrowheads="1"/>
            </p:cNvSpPr>
            <p:nvPr/>
          </p:nvSpPr>
          <p:spPr bwMode="auto">
            <a:xfrm>
              <a:off x="384" y="3652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  </a:t>
              </a:r>
              <a:r>
                <a:rPr lang="en-US" altLang="en-US" sz="1400"/>
                <a:t>–</a:t>
              </a:r>
              <a:r>
                <a:rPr lang="en-US" altLang="en-US" sz="1600"/>
                <a:t>8</a:t>
              </a:r>
            </a:p>
          </p:txBody>
        </p:sp>
      </p:grpSp>
      <p:sp>
        <p:nvSpPr>
          <p:cNvPr id="386137" name="Text Box 89"/>
          <p:cNvSpPr txBox="1">
            <a:spLocks noChangeArrowheads="1"/>
          </p:cNvSpPr>
          <p:nvPr/>
        </p:nvSpPr>
        <p:spPr bwMode="auto">
          <a:xfrm>
            <a:off x="5283200" y="4038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386138" name="Text Box 90"/>
          <p:cNvSpPr txBox="1">
            <a:spLocks noChangeArrowheads="1"/>
          </p:cNvSpPr>
          <p:nvPr/>
        </p:nvSpPr>
        <p:spPr bwMode="auto">
          <a:xfrm>
            <a:off x="5318125" y="4495800"/>
            <a:ext cx="3749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Draw an empty circle at 10.</a:t>
            </a:r>
          </a:p>
        </p:txBody>
      </p:sp>
      <p:sp>
        <p:nvSpPr>
          <p:cNvPr id="386139" name="Text Box 91"/>
          <p:cNvSpPr txBox="1">
            <a:spLocks noChangeArrowheads="1"/>
          </p:cNvSpPr>
          <p:nvPr/>
        </p:nvSpPr>
        <p:spPr bwMode="auto">
          <a:xfrm>
            <a:off x="5321300" y="5257800"/>
            <a:ext cx="38227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Shade all the numbers less than 10 and draw an arrow pointing to the left.</a:t>
            </a:r>
          </a:p>
        </p:txBody>
      </p:sp>
      <p:sp>
        <p:nvSpPr>
          <p:cNvPr id="386143" name="AutoShape 95"/>
          <p:cNvSpPr>
            <a:spLocks noChangeArrowheads="1"/>
          </p:cNvSpPr>
          <p:nvPr/>
        </p:nvSpPr>
        <p:spPr bwMode="auto">
          <a:xfrm>
            <a:off x="2209800" y="3048000"/>
            <a:ext cx="152400" cy="152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86146" name="Line 98"/>
          <p:cNvSpPr>
            <a:spLocks noChangeShapeType="1"/>
          </p:cNvSpPr>
          <p:nvPr/>
        </p:nvSpPr>
        <p:spPr bwMode="auto">
          <a:xfrm flipH="1">
            <a:off x="849313" y="5802313"/>
            <a:ext cx="3505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8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8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8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8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8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8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8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092" grpId="0" animBg="1"/>
      <p:bldP spid="386131" grpId="0" animBg="1"/>
      <p:bldP spid="386137" grpId="0"/>
      <p:bldP spid="386138" grpId="0"/>
      <p:bldP spid="386139" grpId="0"/>
      <p:bldP spid="386143" grpId="0" animBg="1"/>
      <p:bldP spid="3861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52400" y="1384300"/>
            <a:ext cx="404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Graph each inequality.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174625" y="1917700"/>
            <a:ext cx="203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a. </a:t>
            </a:r>
            <a:r>
              <a:rPr lang="en-US" altLang="en-US" sz="2400" i="1"/>
              <a:t>c</a:t>
            </a:r>
            <a:r>
              <a:rPr lang="en-US" altLang="en-US" sz="2400"/>
              <a:t> &gt; 2.5</a:t>
            </a:r>
          </a:p>
        </p:txBody>
      </p:sp>
      <p:grpSp>
        <p:nvGrpSpPr>
          <p:cNvPr id="2" name="Group 136"/>
          <p:cNvGrpSpPr>
            <a:grpSpLocks/>
          </p:cNvGrpSpPr>
          <p:nvPr/>
        </p:nvGrpSpPr>
        <p:grpSpPr bwMode="auto">
          <a:xfrm>
            <a:off x="4708525" y="1841500"/>
            <a:ext cx="4435475" cy="1495425"/>
            <a:chOff x="2966" y="1104"/>
            <a:chExt cx="2794" cy="942"/>
          </a:xfrm>
        </p:grpSpPr>
        <p:sp>
          <p:nvSpPr>
            <p:cNvPr id="12388" name="Text Box 35"/>
            <p:cNvSpPr txBox="1">
              <a:spLocks noChangeArrowheads="1"/>
            </p:cNvSpPr>
            <p:nvPr/>
          </p:nvSpPr>
          <p:spPr bwMode="auto">
            <a:xfrm>
              <a:off x="2966" y="1104"/>
              <a:ext cx="27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 b="0" i="1">
                  <a:solidFill>
                    <a:srgbClr val="3333FF"/>
                  </a:solidFill>
                  <a:latin typeface="Arial" charset="0"/>
                </a:rPr>
                <a:t>Draw an empty circle at 2.5.</a:t>
              </a:r>
            </a:p>
          </p:txBody>
        </p:sp>
        <p:sp>
          <p:nvSpPr>
            <p:cNvPr id="12389" name="Text Box 36"/>
            <p:cNvSpPr txBox="1">
              <a:spLocks noChangeArrowheads="1"/>
            </p:cNvSpPr>
            <p:nvPr/>
          </p:nvSpPr>
          <p:spPr bwMode="auto">
            <a:xfrm>
              <a:off x="2976" y="1412"/>
              <a:ext cx="274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 b="0" i="1">
                  <a:solidFill>
                    <a:srgbClr val="3333FF"/>
                  </a:solidFill>
                  <a:latin typeface="Arial" charset="0"/>
                </a:rPr>
                <a:t>Shade in all the numbers greater than 2.5 and draw an arrow pointing to the right.</a:t>
              </a:r>
            </a:p>
          </p:txBody>
        </p:sp>
      </p:grpSp>
      <p:sp>
        <p:nvSpPr>
          <p:cNvPr id="12294" name="Text Box 38"/>
          <p:cNvSpPr txBox="1">
            <a:spLocks noChangeArrowheads="1"/>
          </p:cNvSpPr>
          <p:nvPr/>
        </p:nvSpPr>
        <p:spPr bwMode="auto">
          <a:xfrm>
            <a:off x="177800" y="3289300"/>
            <a:ext cx="317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b. 2</a:t>
            </a:r>
            <a:r>
              <a:rPr lang="en-US" altLang="en-US" sz="2400" baseline="30000"/>
              <a:t>2 </a:t>
            </a:r>
            <a:r>
              <a:rPr lang="en-US" altLang="en-US" sz="2400"/>
              <a:t>– 4 ≥ </a:t>
            </a:r>
            <a:r>
              <a:rPr lang="en-US" altLang="en-US" sz="2400" i="1"/>
              <a:t>w</a:t>
            </a:r>
            <a:r>
              <a:rPr lang="en-US" altLang="en-US" sz="2400"/>
              <a:t> </a:t>
            </a:r>
          </a:p>
        </p:txBody>
      </p:sp>
      <p:sp>
        <p:nvSpPr>
          <p:cNvPr id="387112" name="Text Box 40"/>
          <p:cNvSpPr txBox="1">
            <a:spLocks noChangeArrowheads="1"/>
          </p:cNvSpPr>
          <p:nvPr/>
        </p:nvSpPr>
        <p:spPr bwMode="auto">
          <a:xfrm>
            <a:off x="215900" y="3708400"/>
            <a:ext cx="233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    2</a:t>
            </a:r>
            <a:r>
              <a:rPr lang="en-US" altLang="en-US" sz="2400" b="0" baseline="30000"/>
              <a:t>2</a:t>
            </a:r>
            <a:r>
              <a:rPr lang="en-US" altLang="en-US" sz="2400" b="0"/>
              <a:t> – 4 ≥ </a:t>
            </a:r>
            <a:r>
              <a:rPr lang="en-US" altLang="en-US" sz="2400" b="0" i="1"/>
              <a:t>w</a:t>
            </a:r>
            <a:r>
              <a:rPr lang="en-US" altLang="en-US" sz="2400" b="0"/>
              <a:t> </a:t>
            </a:r>
          </a:p>
        </p:txBody>
      </p:sp>
      <p:sp>
        <p:nvSpPr>
          <p:cNvPr id="387116" name="Text Box 44"/>
          <p:cNvSpPr txBox="1">
            <a:spLocks noChangeArrowheads="1"/>
          </p:cNvSpPr>
          <p:nvPr/>
        </p:nvSpPr>
        <p:spPr bwMode="auto">
          <a:xfrm>
            <a:off x="822325" y="4127500"/>
            <a:ext cx="1920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4 </a:t>
            </a:r>
            <a:r>
              <a:rPr lang="en-US" altLang="en-US" sz="2400" b="0"/>
              <a:t>– 4 ≥ </a:t>
            </a:r>
            <a:r>
              <a:rPr lang="en-US" altLang="en-US" sz="2400" b="0" i="1"/>
              <a:t>w</a:t>
            </a:r>
          </a:p>
        </p:txBody>
      </p:sp>
      <p:sp>
        <p:nvSpPr>
          <p:cNvPr id="387117" name="Text Box 45"/>
          <p:cNvSpPr txBox="1">
            <a:spLocks noChangeArrowheads="1"/>
          </p:cNvSpPr>
          <p:nvPr/>
        </p:nvSpPr>
        <p:spPr bwMode="auto">
          <a:xfrm>
            <a:off x="1428750" y="4465638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0 </a:t>
            </a:r>
            <a:r>
              <a:rPr lang="en-US" altLang="en-US" sz="2400" b="0"/>
              <a:t>≥ </a:t>
            </a:r>
            <a:r>
              <a:rPr lang="en-US" altLang="en-US" sz="2400" b="0" i="1"/>
              <a:t>w</a:t>
            </a:r>
            <a:endParaRPr lang="en-US" altLang="en-US" sz="2400" b="0">
              <a:solidFill>
                <a:srgbClr val="FF3300"/>
              </a:solidFill>
            </a:endParaRPr>
          </a:p>
        </p:txBody>
      </p:sp>
      <p:grpSp>
        <p:nvGrpSpPr>
          <p:cNvPr id="3" name="Group 80"/>
          <p:cNvGrpSpPr>
            <a:grpSpLocks/>
          </p:cNvGrpSpPr>
          <p:nvPr/>
        </p:nvGrpSpPr>
        <p:grpSpPr bwMode="auto">
          <a:xfrm>
            <a:off x="0" y="4889500"/>
            <a:ext cx="4457700" cy="419100"/>
            <a:chOff x="-16" y="3048"/>
            <a:chExt cx="2808" cy="264"/>
          </a:xfrm>
        </p:grpSpPr>
        <p:sp>
          <p:nvSpPr>
            <p:cNvPr id="12363" name="Line 49"/>
            <p:cNvSpPr>
              <a:spLocks noChangeShapeType="1"/>
            </p:cNvSpPr>
            <p:nvPr/>
          </p:nvSpPr>
          <p:spPr bwMode="auto">
            <a:xfrm>
              <a:off x="152" y="3096"/>
              <a:ext cx="26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64" name="Line 50"/>
            <p:cNvSpPr>
              <a:spLocks noChangeShapeType="1"/>
            </p:cNvSpPr>
            <p:nvPr/>
          </p:nvSpPr>
          <p:spPr bwMode="auto">
            <a:xfrm>
              <a:off x="24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65" name="Line 51"/>
            <p:cNvSpPr>
              <a:spLocks noChangeShapeType="1"/>
            </p:cNvSpPr>
            <p:nvPr/>
          </p:nvSpPr>
          <p:spPr bwMode="auto">
            <a:xfrm>
              <a:off x="48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66" name="Line 52"/>
            <p:cNvSpPr>
              <a:spLocks noChangeShapeType="1"/>
            </p:cNvSpPr>
            <p:nvPr/>
          </p:nvSpPr>
          <p:spPr bwMode="auto">
            <a:xfrm>
              <a:off x="72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67" name="Line 53"/>
            <p:cNvSpPr>
              <a:spLocks noChangeShapeType="1"/>
            </p:cNvSpPr>
            <p:nvPr/>
          </p:nvSpPr>
          <p:spPr bwMode="auto">
            <a:xfrm>
              <a:off x="96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68" name="Line 54"/>
            <p:cNvSpPr>
              <a:spLocks noChangeShapeType="1"/>
            </p:cNvSpPr>
            <p:nvPr/>
          </p:nvSpPr>
          <p:spPr bwMode="auto">
            <a:xfrm>
              <a:off x="120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69" name="Line 55"/>
            <p:cNvSpPr>
              <a:spLocks noChangeShapeType="1"/>
            </p:cNvSpPr>
            <p:nvPr/>
          </p:nvSpPr>
          <p:spPr bwMode="auto">
            <a:xfrm>
              <a:off x="144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70" name="Line 56"/>
            <p:cNvSpPr>
              <a:spLocks noChangeShapeType="1"/>
            </p:cNvSpPr>
            <p:nvPr/>
          </p:nvSpPr>
          <p:spPr bwMode="auto">
            <a:xfrm>
              <a:off x="168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71" name="Line 57"/>
            <p:cNvSpPr>
              <a:spLocks noChangeShapeType="1"/>
            </p:cNvSpPr>
            <p:nvPr/>
          </p:nvSpPr>
          <p:spPr bwMode="auto">
            <a:xfrm>
              <a:off x="192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72" name="Line 58"/>
            <p:cNvSpPr>
              <a:spLocks noChangeShapeType="1"/>
            </p:cNvSpPr>
            <p:nvPr/>
          </p:nvSpPr>
          <p:spPr bwMode="auto">
            <a:xfrm>
              <a:off x="216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73" name="Line 59"/>
            <p:cNvSpPr>
              <a:spLocks noChangeShapeType="1"/>
            </p:cNvSpPr>
            <p:nvPr/>
          </p:nvSpPr>
          <p:spPr bwMode="auto">
            <a:xfrm>
              <a:off x="240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74" name="Line 60"/>
            <p:cNvSpPr>
              <a:spLocks noChangeShapeType="1"/>
            </p:cNvSpPr>
            <p:nvPr/>
          </p:nvSpPr>
          <p:spPr bwMode="auto">
            <a:xfrm>
              <a:off x="2648" y="30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75" name="Text Box 61"/>
            <p:cNvSpPr txBox="1">
              <a:spLocks noChangeArrowheads="1"/>
            </p:cNvSpPr>
            <p:nvPr/>
          </p:nvSpPr>
          <p:spPr bwMode="auto">
            <a:xfrm>
              <a:off x="-16" y="3096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 –4</a:t>
              </a:r>
            </a:p>
          </p:txBody>
        </p:sp>
        <p:sp>
          <p:nvSpPr>
            <p:cNvPr id="12376" name="Text Box 62"/>
            <p:cNvSpPr txBox="1">
              <a:spLocks noChangeArrowheads="1"/>
            </p:cNvSpPr>
            <p:nvPr/>
          </p:nvSpPr>
          <p:spPr bwMode="auto">
            <a:xfrm>
              <a:off x="312" y="3092"/>
              <a:ext cx="3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–3</a:t>
              </a:r>
            </a:p>
          </p:txBody>
        </p:sp>
        <p:sp>
          <p:nvSpPr>
            <p:cNvPr id="12377" name="Text Box 63"/>
            <p:cNvSpPr txBox="1">
              <a:spLocks noChangeArrowheads="1"/>
            </p:cNvSpPr>
            <p:nvPr/>
          </p:nvSpPr>
          <p:spPr bwMode="auto">
            <a:xfrm>
              <a:off x="552" y="3096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–2</a:t>
              </a:r>
            </a:p>
          </p:txBody>
        </p:sp>
        <p:sp>
          <p:nvSpPr>
            <p:cNvPr id="12378" name="Text Box 64"/>
            <p:cNvSpPr txBox="1">
              <a:spLocks noChangeArrowheads="1"/>
            </p:cNvSpPr>
            <p:nvPr/>
          </p:nvSpPr>
          <p:spPr bwMode="auto">
            <a:xfrm>
              <a:off x="776" y="3096"/>
              <a:ext cx="3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 –1</a:t>
              </a:r>
            </a:p>
          </p:txBody>
        </p:sp>
        <p:sp>
          <p:nvSpPr>
            <p:cNvPr id="12379" name="Text Box 65"/>
            <p:cNvSpPr txBox="1">
              <a:spLocks noChangeArrowheads="1"/>
            </p:cNvSpPr>
            <p:nvPr/>
          </p:nvSpPr>
          <p:spPr bwMode="auto">
            <a:xfrm>
              <a:off x="1113" y="310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0</a:t>
              </a:r>
            </a:p>
          </p:txBody>
        </p:sp>
        <p:sp>
          <p:nvSpPr>
            <p:cNvPr id="12380" name="Text Box 66"/>
            <p:cNvSpPr txBox="1">
              <a:spLocks noChangeArrowheads="1"/>
            </p:cNvSpPr>
            <p:nvPr/>
          </p:nvSpPr>
          <p:spPr bwMode="auto">
            <a:xfrm>
              <a:off x="1344" y="309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1</a:t>
              </a:r>
            </a:p>
          </p:txBody>
        </p:sp>
        <p:sp>
          <p:nvSpPr>
            <p:cNvPr id="12381" name="Text Box 67"/>
            <p:cNvSpPr txBox="1">
              <a:spLocks noChangeArrowheads="1"/>
            </p:cNvSpPr>
            <p:nvPr/>
          </p:nvSpPr>
          <p:spPr bwMode="auto">
            <a:xfrm>
              <a:off x="1592" y="309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2</a:t>
              </a:r>
            </a:p>
          </p:txBody>
        </p:sp>
        <p:sp>
          <p:nvSpPr>
            <p:cNvPr id="12382" name="Text Box 68"/>
            <p:cNvSpPr txBox="1">
              <a:spLocks noChangeArrowheads="1"/>
            </p:cNvSpPr>
            <p:nvPr/>
          </p:nvSpPr>
          <p:spPr bwMode="auto">
            <a:xfrm>
              <a:off x="1824" y="309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3</a:t>
              </a:r>
            </a:p>
          </p:txBody>
        </p:sp>
        <p:sp>
          <p:nvSpPr>
            <p:cNvPr id="12383" name="Text Box 69"/>
            <p:cNvSpPr txBox="1">
              <a:spLocks noChangeArrowheads="1"/>
            </p:cNvSpPr>
            <p:nvPr/>
          </p:nvSpPr>
          <p:spPr bwMode="auto">
            <a:xfrm>
              <a:off x="2078" y="309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4</a:t>
              </a:r>
            </a:p>
          </p:txBody>
        </p:sp>
        <p:sp>
          <p:nvSpPr>
            <p:cNvPr id="12384" name="Text Box 70"/>
            <p:cNvSpPr txBox="1">
              <a:spLocks noChangeArrowheads="1"/>
            </p:cNvSpPr>
            <p:nvPr/>
          </p:nvSpPr>
          <p:spPr bwMode="auto">
            <a:xfrm>
              <a:off x="2312" y="309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5</a:t>
              </a:r>
            </a:p>
          </p:txBody>
        </p:sp>
        <p:sp>
          <p:nvSpPr>
            <p:cNvPr id="12385" name="Text Box 71"/>
            <p:cNvSpPr txBox="1">
              <a:spLocks noChangeArrowheads="1"/>
            </p:cNvSpPr>
            <p:nvPr/>
          </p:nvSpPr>
          <p:spPr bwMode="auto">
            <a:xfrm>
              <a:off x="2561" y="309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6</a:t>
              </a:r>
            </a:p>
          </p:txBody>
        </p:sp>
        <p:sp>
          <p:nvSpPr>
            <p:cNvPr id="12386" name="AutoShape 75"/>
            <p:cNvSpPr>
              <a:spLocks noChangeArrowheads="1"/>
            </p:cNvSpPr>
            <p:nvPr/>
          </p:nvSpPr>
          <p:spPr bwMode="auto">
            <a:xfrm>
              <a:off x="1168" y="3048"/>
              <a:ext cx="96" cy="96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87" name="Line 76"/>
            <p:cNvSpPr>
              <a:spLocks noChangeShapeType="1"/>
            </p:cNvSpPr>
            <p:nvPr/>
          </p:nvSpPr>
          <p:spPr bwMode="auto">
            <a:xfrm flipH="1">
              <a:off x="192" y="3096"/>
              <a:ext cx="100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87149" name="Text Box 77"/>
          <p:cNvSpPr txBox="1">
            <a:spLocks noChangeArrowheads="1"/>
          </p:cNvSpPr>
          <p:nvPr/>
        </p:nvSpPr>
        <p:spPr bwMode="auto">
          <a:xfrm>
            <a:off x="4708525" y="3517900"/>
            <a:ext cx="280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  <a:latin typeface="Arial" charset="0"/>
              </a:rPr>
              <a:t>Draw a solid circle at 0.</a:t>
            </a:r>
          </a:p>
        </p:txBody>
      </p:sp>
      <p:sp>
        <p:nvSpPr>
          <p:cNvPr id="387150" name="Text Box 78"/>
          <p:cNvSpPr txBox="1">
            <a:spLocks noChangeArrowheads="1"/>
          </p:cNvSpPr>
          <p:nvPr/>
        </p:nvSpPr>
        <p:spPr bwMode="auto">
          <a:xfrm>
            <a:off x="4708525" y="4006850"/>
            <a:ext cx="4435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  <a:latin typeface="Arial" charset="0"/>
              </a:rPr>
              <a:t>Shade in all numbers less than 0 and draw an arrow pointing to the left.</a:t>
            </a:r>
          </a:p>
        </p:txBody>
      </p:sp>
      <p:sp>
        <p:nvSpPr>
          <p:cNvPr id="12301" name="Text Box 79"/>
          <p:cNvSpPr txBox="1">
            <a:spLocks noChangeArrowheads="1"/>
          </p:cNvSpPr>
          <p:nvPr/>
        </p:nvSpPr>
        <p:spPr bwMode="auto">
          <a:xfrm>
            <a:off x="288925" y="5346700"/>
            <a:ext cx="1711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c. </a:t>
            </a:r>
            <a:r>
              <a:rPr lang="en-US" altLang="en-US" sz="2400" i="1"/>
              <a:t>m</a:t>
            </a:r>
            <a:r>
              <a:rPr lang="en-US" altLang="en-US" sz="2400"/>
              <a:t> ≤ –3</a:t>
            </a:r>
          </a:p>
        </p:txBody>
      </p:sp>
      <p:sp>
        <p:nvSpPr>
          <p:cNvPr id="387206" name="Text Box 134"/>
          <p:cNvSpPr txBox="1">
            <a:spLocks noChangeArrowheads="1"/>
          </p:cNvSpPr>
          <p:nvPr/>
        </p:nvSpPr>
        <p:spPr bwMode="auto">
          <a:xfrm>
            <a:off x="4708525" y="5346700"/>
            <a:ext cx="2949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  <a:latin typeface="Arial" charset="0"/>
              </a:rPr>
              <a:t>Draw a solid circle at –3.</a:t>
            </a:r>
          </a:p>
        </p:txBody>
      </p:sp>
      <p:sp>
        <p:nvSpPr>
          <p:cNvPr id="387207" name="Text Box 135"/>
          <p:cNvSpPr txBox="1">
            <a:spLocks noChangeArrowheads="1"/>
          </p:cNvSpPr>
          <p:nvPr/>
        </p:nvSpPr>
        <p:spPr bwMode="auto">
          <a:xfrm>
            <a:off x="4708525" y="5803900"/>
            <a:ext cx="4435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  <a:latin typeface="Arial" charset="0"/>
              </a:rPr>
              <a:t>Shade in all numbers less than –3 and draw an arrow pointing to the left.</a:t>
            </a:r>
          </a:p>
        </p:txBody>
      </p:sp>
      <p:grpSp>
        <p:nvGrpSpPr>
          <p:cNvPr id="4" name="Group 141"/>
          <p:cNvGrpSpPr>
            <a:grpSpLocks/>
          </p:cNvGrpSpPr>
          <p:nvPr/>
        </p:nvGrpSpPr>
        <p:grpSpPr bwMode="auto">
          <a:xfrm>
            <a:off x="0" y="2312988"/>
            <a:ext cx="4483100" cy="798512"/>
            <a:chOff x="0" y="1401"/>
            <a:chExt cx="2824" cy="503"/>
          </a:xfrm>
        </p:grpSpPr>
        <p:grpSp>
          <p:nvGrpSpPr>
            <p:cNvPr id="12336" name="Group 34"/>
            <p:cNvGrpSpPr>
              <a:grpSpLocks/>
            </p:cNvGrpSpPr>
            <p:nvPr/>
          </p:nvGrpSpPr>
          <p:grpSpPr bwMode="auto">
            <a:xfrm>
              <a:off x="0" y="1632"/>
              <a:ext cx="2824" cy="272"/>
              <a:chOff x="2688" y="3568"/>
              <a:chExt cx="2824" cy="272"/>
            </a:xfrm>
          </p:grpSpPr>
          <p:sp>
            <p:nvSpPr>
              <p:cNvPr id="12338" name="Line 7"/>
              <p:cNvSpPr>
                <a:spLocks noChangeShapeType="1"/>
              </p:cNvSpPr>
              <p:nvPr/>
            </p:nvSpPr>
            <p:spPr bwMode="auto">
              <a:xfrm>
                <a:off x="2856" y="3624"/>
                <a:ext cx="26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39" name="Line 8"/>
              <p:cNvSpPr>
                <a:spLocks noChangeShapeType="1"/>
              </p:cNvSpPr>
              <p:nvPr/>
            </p:nvSpPr>
            <p:spPr bwMode="auto">
              <a:xfrm>
                <a:off x="295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0" name="Line 9"/>
              <p:cNvSpPr>
                <a:spLocks noChangeShapeType="1"/>
              </p:cNvSpPr>
              <p:nvPr/>
            </p:nvSpPr>
            <p:spPr bwMode="auto">
              <a:xfrm>
                <a:off x="319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1" name="Line 10"/>
              <p:cNvSpPr>
                <a:spLocks noChangeShapeType="1"/>
              </p:cNvSpPr>
              <p:nvPr/>
            </p:nvSpPr>
            <p:spPr bwMode="auto">
              <a:xfrm>
                <a:off x="343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2" name="Line 11"/>
              <p:cNvSpPr>
                <a:spLocks noChangeShapeType="1"/>
              </p:cNvSpPr>
              <p:nvPr/>
            </p:nvSpPr>
            <p:spPr bwMode="auto">
              <a:xfrm>
                <a:off x="367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3" name="Line 12"/>
              <p:cNvSpPr>
                <a:spLocks noChangeShapeType="1"/>
              </p:cNvSpPr>
              <p:nvPr/>
            </p:nvSpPr>
            <p:spPr bwMode="auto">
              <a:xfrm>
                <a:off x="391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4" name="Line 13"/>
              <p:cNvSpPr>
                <a:spLocks noChangeShapeType="1"/>
              </p:cNvSpPr>
              <p:nvPr/>
            </p:nvSpPr>
            <p:spPr bwMode="auto">
              <a:xfrm>
                <a:off x="415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5" name="Line 14"/>
              <p:cNvSpPr>
                <a:spLocks noChangeShapeType="1"/>
              </p:cNvSpPr>
              <p:nvPr/>
            </p:nvSpPr>
            <p:spPr bwMode="auto">
              <a:xfrm>
                <a:off x="439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6" name="Line 15"/>
              <p:cNvSpPr>
                <a:spLocks noChangeShapeType="1"/>
              </p:cNvSpPr>
              <p:nvPr/>
            </p:nvSpPr>
            <p:spPr bwMode="auto">
              <a:xfrm>
                <a:off x="463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7" name="Line 16"/>
              <p:cNvSpPr>
                <a:spLocks noChangeShapeType="1"/>
              </p:cNvSpPr>
              <p:nvPr/>
            </p:nvSpPr>
            <p:spPr bwMode="auto">
              <a:xfrm>
                <a:off x="487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8" name="Line 17"/>
              <p:cNvSpPr>
                <a:spLocks noChangeShapeType="1"/>
              </p:cNvSpPr>
              <p:nvPr/>
            </p:nvSpPr>
            <p:spPr bwMode="auto">
              <a:xfrm>
                <a:off x="511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49" name="Line 18"/>
              <p:cNvSpPr>
                <a:spLocks noChangeShapeType="1"/>
              </p:cNvSpPr>
              <p:nvPr/>
            </p:nvSpPr>
            <p:spPr bwMode="auto">
              <a:xfrm>
                <a:off x="5352" y="357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350" name="Text Box 19"/>
              <p:cNvSpPr txBox="1">
                <a:spLocks noChangeArrowheads="1"/>
              </p:cNvSpPr>
              <p:nvPr/>
            </p:nvSpPr>
            <p:spPr bwMode="auto">
              <a:xfrm>
                <a:off x="2688" y="3624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  –4</a:t>
                </a:r>
              </a:p>
            </p:txBody>
          </p:sp>
          <p:sp>
            <p:nvSpPr>
              <p:cNvPr id="12351" name="Text Box 20"/>
              <p:cNvSpPr txBox="1">
                <a:spLocks noChangeArrowheads="1"/>
              </p:cNvSpPr>
              <p:nvPr/>
            </p:nvSpPr>
            <p:spPr bwMode="auto">
              <a:xfrm>
                <a:off x="3016" y="3620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–3</a:t>
                </a:r>
              </a:p>
            </p:txBody>
          </p:sp>
          <p:sp>
            <p:nvSpPr>
              <p:cNvPr id="12352" name="Text Box 21"/>
              <p:cNvSpPr txBox="1">
                <a:spLocks noChangeArrowheads="1"/>
              </p:cNvSpPr>
              <p:nvPr/>
            </p:nvSpPr>
            <p:spPr bwMode="auto">
              <a:xfrm>
                <a:off x="3256" y="3624"/>
                <a:ext cx="29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–2</a:t>
                </a:r>
              </a:p>
            </p:txBody>
          </p:sp>
          <p:sp>
            <p:nvSpPr>
              <p:cNvPr id="12353" name="Text Box 22"/>
              <p:cNvSpPr txBox="1">
                <a:spLocks noChangeArrowheads="1"/>
              </p:cNvSpPr>
              <p:nvPr/>
            </p:nvSpPr>
            <p:spPr bwMode="auto">
              <a:xfrm>
                <a:off x="3480" y="3624"/>
                <a:ext cx="29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–1</a:t>
                </a:r>
              </a:p>
            </p:txBody>
          </p:sp>
          <p:sp>
            <p:nvSpPr>
              <p:cNvPr id="12354" name="Text Box 23"/>
              <p:cNvSpPr txBox="1">
                <a:spLocks noChangeArrowheads="1"/>
              </p:cNvSpPr>
              <p:nvPr/>
            </p:nvSpPr>
            <p:spPr bwMode="auto">
              <a:xfrm>
                <a:off x="3817" y="3628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0</a:t>
                </a:r>
              </a:p>
            </p:txBody>
          </p:sp>
          <p:sp>
            <p:nvSpPr>
              <p:cNvPr id="12355" name="Text Box 24"/>
              <p:cNvSpPr txBox="1">
                <a:spLocks noChangeArrowheads="1"/>
              </p:cNvSpPr>
              <p:nvPr/>
            </p:nvSpPr>
            <p:spPr bwMode="auto">
              <a:xfrm>
                <a:off x="4048" y="3624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1</a:t>
                </a:r>
              </a:p>
            </p:txBody>
          </p:sp>
          <p:sp>
            <p:nvSpPr>
              <p:cNvPr id="12356" name="Text Box 25"/>
              <p:cNvSpPr txBox="1">
                <a:spLocks noChangeArrowheads="1"/>
              </p:cNvSpPr>
              <p:nvPr/>
            </p:nvSpPr>
            <p:spPr bwMode="auto">
              <a:xfrm>
                <a:off x="4296" y="3624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2</a:t>
                </a:r>
              </a:p>
            </p:txBody>
          </p:sp>
          <p:sp>
            <p:nvSpPr>
              <p:cNvPr id="12357" name="Text Box 26"/>
              <p:cNvSpPr txBox="1">
                <a:spLocks noChangeArrowheads="1"/>
              </p:cNvSpPr>
              <p:nvPr/>
            </p:nvSpPr>
            <p:spPr bwMode="auto">
              <a:xfrm>
                <a:off x="4528" y="3624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3</a:t>
                </a:r>
              </a:p>
            </p:txBody>
          </p:sp>
          <p:sp>
            <p:nvSpPr>
              <p:cNvPr id="12358" name="Text Box 27"/>
              <p:cNvSpPr txBox="1">
                <a:spLocks noChangeArrowheads="1"/>
              </p:cNvSpPr>
              <p:nvPr/>
            </p:nvSpPr>
            <p:spPr bwMode="auto">
              <a:xfrm>
                <a:off x="4782" y="3624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4</a:t>
                </a:r>
              </a:p>
            </p:txBody>
          </p:sp>
          <p:sp>
            <p:nvSpPr>
              <p:cNvPr id="12359" name="Text Box 28"/>
              <p:cNvSpPr txBox="1">
                <a:spLocks noChangeArrowheads="1"/>
              </p:cNvSpPr>
              <p:nvPr/>
            </p:nvSpPr>
            <p:spPr bwMode="auto">
              <a:xfrm>
                <a:off x="5016" y="3624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5</a:t>
                </a:r>
              </a:p>
            </p:txBody>
          </p:sp>
          <p:sp>
            <p:nvSpPr>
              <p:cNvPr id="12360" name="Text Box 29"/>
              <p:cNvSpPr txBox="1">
                <a:spLocks noChangeArrowheads="1"/>
              </p:cNvSpPr>
              <p:nvPr/>
            </p:nvSpPr>
            <p:spPr bwMode="auto">
              <a:xfrm>
                <a:off x="5265" y="3624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1600"/>
                  <a:t>6</a:t>
                </a:r>
              </a:p>
            </p:txBody>
          </p:sp>
          <p:sp>
            <p:nvSpPr>
              <p:cNvPr id="12361" name="AutoShape 32"/>
              <p:cNvSpPr>
                <a:spLocks noChangeArrowheads="1"/>
              </p:cNvSpPr>
              <p:nvPr/>
            </p:nvSpPr>
            <p:spPr bwMode="auto">
              <a:xfrm>
                <a:off x="4464" y="3568"/>
                <a:ext cx="96" cy="96"/>
              </a:xfrm>
              <a:prstGeom prst="flowChartConnector">
                <a:avLst/>
              </a:prstGeom>
              <a:noFill/>
              <a:ln w="28575" algn="ctr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362" name="Line 33"/>
              <p:cNvSpPr>
                <a:spLocks noChangeShapeType="1"/>
              </p:cNvSpPr>
              <p:nvPr/>
            </p:nvSpPr>
            <p:spPr bwMode="auto">
              <a:xfrm>
                <a:off x="4552" y="3624"/>
                <a:ext cx="960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2337" name="Text Box 139"/>
            <p:cNvSpPr txBox="1">
              <a:spLocks noChangeArrowheads="1"/>
            </p:cNvSpPr>
            <p:nvPr/>
          </p:nvSpPr>
          <p:spPr bwMode="auto">
            <a:xfrm>
              <a:off x="1656" y="1401"/>
              <a:ext cx="16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b="0"/>
                <a:t> </a:t>
              </a:r>
            </a:p>
          </p:txBody>
        </p:sp>
      </p:grpSp>
      <p:grpSp>
        <p:nvGrpSpPr>
          <p:cNvPr id="6" name="Group 144"/>
          <p:cNvGrpSpPr>
            <a:grpSpLocks/>
          </p:cNvGrpSpPr>
          <p:nvPr/>
        </p:nvGrpSpPr>
        <p:grpSpPr bwMode="auto">
          <a:xfrm>
            <a:off x="76200" y="5665788"/>
            <a:ext cx="4551363" cy="790575"/>
            <a:chOff x="48" y="3513"/>
            <a:chExt cx="2867" cy="498"/>
          </a:xfrm>
        </p:grpSpPr>
        <p:grpSp>
          <p:nvGrpSpPr>
            <p:cNvPr id="12307" name="Group 142"/>
            <p:cNvGrpSpPr>
              <a:grpSpLocks/>
            </p:cNvGrpSpPr>
            <p:nvPr/>
          </p:nvGrpSpPr>
          <p:grpSpPr bwMode="auto">
            <a:xfrm>
              <a:off x="48" y="3513"/>
              <a:ext cx="2867" cy="498"/>
              <a:chOff x="48" y="3513"/>
              <a:chExt cx="2867" cy="498"/>
            </a:xfrm>
          </p:grpSpPr>
          <p:grpSp>
            <p:nvGrpSpPr>
              <p:cNvPr id="12309" name="Group 138"/>
              <p:cNvGrpSpPr>
                <a:grpSpLocks/>
              </p:cNvGrpSpPr>
              <p:nvPr/>
            </p:nvGrpSpPr>
            <p:grpSpPr bwMode="auto">
              <a:xfrm>
                <a:off x="48" y="3747"/>
                <a:ext cx="2867" cy="264"/>
                <a:chOff x="48" y="3816"/>
                <a:chExt cx="2867" cy="264"/>
              </a:xfrm>
            </p:grpSpPr>
            <p:sp>
              <p:nvSpPr>
                <p:cNvPr id="12311" name="Line 108"/>
                <p:cNvSpPr>
                  <a:spLocks noChangeShapeType="1"/>
                </p:cNvSpPr>
                <p:nvPr/>
              </p:nvSpPr>
              <p:spPr bwMode="auto">
                <a:xfrm>
                  <a:off x="208" y="3868"/>
                  <a:ext cx="26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2" name="Line 109"/>
                <p:cNvSpPr>
                  <a:spLocks noChangeShapeType="1"/>
                </p:cNvSpPr>
                <p:nvPr/>
              </p:nvSpPr>
              <p:spPr bwMode="auto">
                <a:xfrm>
                  <a:off x="30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3" name="Line 110"/>
                <p:cNvSpPr>
                  <a:spLocks noChangeShapeType="1"/>
                </p:cNvSpPr>
                <p:nvPr/>
              </p:nvSpPr>
              <p:spPr bwMode="auto">
                <a:xfrm>
                  <a:off x="54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4" name="Line 111"/>
                <p:cNvSpPr>
                  <a:spLocks noChangeShapeType="1"/>
                </p:cNvSpPr>
                <p:nvPr/>
              </p:nvSpPr>
              <p:spPr bwMode="auto">
                <a:xfrm>
                  <a:off x="78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5" name="Line 112"/>
                <p:cNvSpPr>
                  <a:spLocks noChangeShapeType="1"/>
                </p:cNvSpPr>
                <p:nvPr/>
              </p:nvSpPr>
              <p:spPr bwMode="auto">
                <a:xfrm>
                  <a:off x="102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6" name="Line 113"/>
                <p:cNvSpPr>
                  <a:spLocks noChangeShapeType="1"/>
                </p:cNvSpPr>
                <p:nvPr/>
              </p:nvSpPr>
              <p:spPr bwMode="auto">
                <a:xfrm>
                  <a:off x="126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7" name="Line 114"/>
                <p:cNvSpPr>
                  <a:spLocks noChangeShapeType="1"/>
                </p:cNvSpPr>
                <p:nvPr/>
              </p:nvSpPr>
              <p:spPr bwMode="auto">
                <a:xfrm>
                  <a:off x="150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8" name="Line 115"/>
                <p:cNvSpPr>
                  <a:spLocks noChangeShapeType="1"/>
                </p:cNvSpPr>
                <p:nvPr/>
              </p:nvSpPr>
              <p:spPr bwMode="auto">
                <a:xfrm>
                  <a:off x="174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9" name="Line 116"/>
                <p:cNvSpPr>
                  <a:spLocks noChangeShapeType="1"/>
                </p:cNvSpPr>
                <p:nvPr/>
              </p:nvSpPr>
              <p:spPr bwMode="auto">
                <a:xfrm>
                  <a:off x="198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20" name="Line 117"/>
                <p:cNvSpPr>
                  <a:spLocks noChangeShapeType="1"/>
                </p:cNvSpPr>
                <p:nvPr/>
              </p:nvSpPr>
              <p:spPr bwMode="auto">
                <a:xfrm>
                  <a:off x="222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21" name="Line 118"/>
                <p:cNvSpPr>
                  <a:spLocks noChangeShapeType="1"/>
                </p:cNvSpPr>
                <p:nvPr/>
              </p:nvSpPr>
              <p:spPr bwMode="auto">
                <a:xfrm>
                  <a:off x="246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22" name="Line 119"/>
                <p:cNvSpPr>
                  <a:spLocks noChangeShapeType="1"/>
                </p:cNvSpPr>
                <p:nvPr/>
              </p:nvSpPr>
              <p:spPr bwMode="auto">
                <a:xfrm>
                  <a:off x="2704" y="38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23" name="Text Box 120"/>
                <p:cNvSpPr txBox="1">
                  <a:spLocks noChangeArrowheads="1"/>
                </p:cNvSpPr>
                <p:nvPr/>
              </p:nvSpPr>
              <p:spPr bwMode="auto">
                <a:xfrm>
                  <a:off x="504" y="3868"/>
                  <a:ext cx="43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 –4</a:t>
                  </a:r>
                </a:p>
              </p:txBody>
            </p:sp>
            <p:sp>
              <p:nvSpPr>
                <p:cNvPr id="12324" name="Text Box 121"/>
                <p:cNvSpPr txBox="1">
                  <a:spLocks noChangeArrowheads="1"/>
                </p:cNvSpPr>
                <p:nvPr/>
              </p:nvSpPr>
              <p:spPr bwMode="auto">
                <a:xfrm>
                  <a:off x="854" y="3868"/>
                  <a:ext cx="29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–2</a:t>
                  </a:r>
                </a:p>
              </p:txBody>
            </p:sp>
            <p:sp>
              <p:nvSpPr>
                <p:cNvPr id="12325" name="Text Box 122"/>
                <p:cNvSpPr txBox="1">
                  <a:spLocks noChangeArrowheads="1"/>
                </p:cNvSpPr>
                <p:nvPr/>
              </p:nvSpPr>
              <p:spPr bwMode="auto">
                <a:xfrm>
                  <a:off x="1169" y="3864"/>
                  <a:ext cx="20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0</a:t>
                  </a:r>
                </a:p>
              </p:txBody>
            </p:sp>
            <p:sp>
              <p:nvSpPr>
                <p:cNvPr id="12326" name="Text Box 123"/>
                <p:cNvSpPr txBox="1">
                  <a:spLocks noChangeArrowheads="1"/>
                </p:cNvSpPr>
                <p:nvPr/>
              </p:nvSpPr>
              <p:spPr bwMode="auto">
                <a:xfrm>
                  <a:off x="1400" y="3868"/>
                  <a:ext cx="20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2</a:t>
                  </a:r>
                </a:p>
              </p:txBody>
            </p:sp>
            <p:sp>
              <p:nvSpPr>
                <p:cNvPr id="12327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1648" y="3868"/>
                  <a:ext cx="20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4</a:t>
                  </a:r>
                </a:p>
              </p:txBody>
            </p:sp>
            <p:sp>
              <p:nvSpPr>
                <p:cNvPr id="12328" name="Text Box 125"/>
                <p:cNvSpPr txBox="1">
                  <a:spLocks noChangeArrowheads="1"/>
                </p:cNvSpPr>
                <p:nvPr/>
              </p:nvSpPr>
              <p:spPr bwMode="auto">
                <a:xfrm>
                  <a:off x="1880" y="3868"/>
                  <a:ext cx="20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6</a:t>
                  </a:r>
                </a:p>
              </p:txBody>
            </p:sp>
            <p:sp>
              <p:nvSpPr>
                <p:cNvPr id="12329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2126" y="3868"/>
                  <a:ext cx="20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8</a:t>
                  </a:r>
                </a:p>
              </p:txBody>
            </p:sp>
            <p:sp>
              <p:nvSpPr>
                <p:cNvPr id="12330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2368" y="3868"/>
                  <a:ext cx="29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10</a:t>
                  </a:r>
                </a:p>
              </p:txBody>
            </p:sp>
            <p:sp>
              <p:nvSpPr>
                <p:cNvPr id="12331" name="Text Box 128"/>
                <p:cNvSpPr txBox="1">
                  <a:spLocks noChangeArrowheads="1"/>
                </p:cNvSpPr>
                <p:nvPr/>
              </p:nvSpPr>
              <p:spPr bwMode="auto">
                <a:xfrm>
                  <a:off x="2617" y="3868"/>
                  <a:ext cx="298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12</a:t>
                  </a:r>
                </a:p>
              </p:txBody>
            </p:sp>
            <p:sp>
              <p:nvSpPr>
                <p:cNvPr id="12332" name="AutoShape 129"/>
                <p:cNvSpPr>
                  <a:spLocks noChangeArrowheads="1"/>
                </p:cNvSpPr>
                <p:nvPr/>
              </p:nvSpPr>
              <p:spPr bwMode="auto">
                <a:xfrm>
                  <a:off x="864" y="3816"/>
                  <a:ext cx="96" cy="96"/>
                </a:xfrm>
                <a:prstGeom prst="flowChartConnector">
                  <a:avLst/>
                </a:prstGeom>
                <a:noFill/>
                <a:ln w="28575" algn="ctr">
                  <a:solidFill>
                    <a:srgbClr val="FF33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333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280" y="3868"/>
                  <a:ext cx="43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 –6</a:t>
                  </a:r>
                </a:p>
              </p:txBody>
            </p:sp>
            <p:sp>
              <p:nvSpPr>
                <p:cNvPr id="12334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48" y="3868"/>
                  <a:ext cx="43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r>
                    <a:rPr lang="en-US" altLang="en-US" sz="1600"/>
                    <a:t> –8</a:t>
                  </a:r>
                </a:p>
              </p:txBody>
            </p:sp>
            <p:sp>
              <p:nvSpPr>
                <p:cNvPr id="12335" name="Line 133"/>
                <p:cNvSpPr>
                  <a:spLocks noChangeShapeType="1"/>
                </p:cNvSpPr>
                <p:nvPr/>
              </p:nvSpPr>
              <p:spPr bwMode="auto">
                <a:xfrm flipH="1">
                  <a:off x="192" y="3872"/>
                  <a:ext cx="672" cy="0"/>
                </a:xfrm>
                <a:prstGeom prst="line">
                  <a:avLst/>
                </a:prstGeom>
                <a:noFill/>
                <a:ln w="38100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2310" name="Text Box 140"/>
              <p:cNvSpPr txBox="1">
                <a:spLocks noChangeArrowheads="1"/>
              </p:cNvSpPr>
              <p:nvPr/>
            </p:nvSpPr>
            <p:spPr bwMode="auto">
              <a:xfrm>
                <a:off x="764" y="3513"/>
                <a:ext cx="300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b="0"/>
                  <a:t>–3</a:t>
                </a:r>
              </a:p>
            </p:txBody>
          </p:sp>
        </p:grpSp>
        <p:sp>
          <p:nvSpPr>
            <p:cNvPr id="12308" name="AutoShape 143"/>
            <p:cNvSpPr>
              <a:spLocks noChangeArrowheads="1"/>
            </p:cNvSpPr>
            <p:nvPr/>
          </p:nvSpPr>
          <p:spPr bwMode="auto">
            <a:xfrm>
              <a:off x="864" y="3744"/>
              <a:ext cx="96" cy="96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87217" name="Text Box 145"/>
          <p:cNvSpPr txBox="1">
            <a:spLocks noChangeArrowheads="1"/>
          </p:cNvSpPr>
          <p:nvPr/>
        </p:nvSpPr>
        <p:spPr bwMode="auto">
          <a:xfrm>
            <a:off x="2622550" y="23749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b="0"/>
              <a:t>2.5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8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8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8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8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8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8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38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112" grpId="0"/>
      <p:bldP spid="387116" grpId="0"/>
      <p:bldP spid="387117" grpId="0"/>
      <p:bldP spid="387149" grpId="0"/>
      <p:bldP spid="387150" grpId="0"/>
      <p:bldP spid="387206" grpId="0"/>
      <p:bldP spid="387207" grpId="0"/>
      <p:bldP spid="3872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644525" y="990600"/>
            <a:ext cx="785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3: Writing an Inequality from a Graph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838200" y="1447800"/>
            <a:ext cx="7462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Write the inequality shown by each graph.</a:t>
            </a:r>
          </a:p>
        </p:txBody>
      </p:sp>
      <p:sp>
        <p:nvSpPr>
          <p:cNvPr id="388158" name="Text Box 62"/>
          <p:cNvSpPr txBox="1">
            <a:spLocks noChangeArrowheads="1"/>
          </p:cNvSpPr>
          <p:nvPr/>
        </p:nvSpPr>
        <p:spPr bwMode="auto">
          <a:xfrm>
            <a:off x="609600" y="2743200"/>
            <a:ext cx="838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</a:rPr>
              <a:t>Use any variable. The arrow points to the left, so use either &lt; or ≤. The empty circle at 2 means that 2 is not a solution, so use &lt;.</a:t>
            </a:r>
          </a:p>
        </p:txBody>
      </p:sp>
      <p:sp>
        <p:nvSpPr>
          <p:cNvPr id="388159" name="Text Box 63"/>
          <p:cNvSpPr txBox="1">
            <a:spLocks noChangeArrowheads="1"/>
          </p:cNvSpPr>
          <p:nvPr/>
        </p:nvSpPr>
        <p:spPr bwMode="auto">
          <a:xfrm>
            <a:off x="5715000" y="2057400"/>
            <a:ext cx="1079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i="1"/>
              <a:t>x</a:t>
            </a:r>
            <a:r>
              <a:rPr lang="en-US" altLang="en-US" sz="2400"/>
              <a:t> &lt; 2</a:t>
            </a:r>
            <a:endParaRPr lang="en-US" altLang="en-US" sz="2400" i="1"/>
          </a:p>
        </p:txBody>
      </p:sp>
      <p:sp>
        <p:nvSpPr>
          <p:cNvPr id="388160" name="Text Box 64"/>
          <p:cNvSpPr txBox="1">
            <a:spLocks noChangeArrowheads="1"/>
          </p:cNvSpPr>
          <p:nvPr/>
        </p:nvSpPr>
        <p:spPr bwMode="auto">
          <a:xfrm>
            <a:off x="657225" y="5137150"/>
            <a:ext cx="8305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</a:rPr>
              <a:t>Use any variable. The arrow points to the right, so use either &gt; or ≥. The solid circle at –0.5 means that –0.5 is a solution, so use ≥.</a:t>
            </a:r>
          </a:p>
        </p:txBody>
      </p:sp>
      <p:sp>
        <p:nvSpPr>
          <p:cNvPr id="388164" name="Text Box 68"/>
          <p:cNvSpPr txBox="1">
            <a:spLocks noChangeArrowheads="1"/>
          </p:cNvSpPr>
          <p:nvPr/>
        </p:nvSpPr>
        <p:spPr bwMode="auto">
          <a:xfrm>
            <a:off x="5789613" y="4191000"/>
            <a:ext cx="1525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i="1"/>
              <a:t>x </a:t>
            </a:r>
            <a:r>
              <a:rPr lang="en-US" altLang="en-US" sz="2400"/>
              <a:t>≥ –0.5</a:t>
            </a:r>
            <a:endParaRPr lang="en-US" altLang="en-US" sz="2400" i="1"/>
          </a:p>
        </p:txBody>
      </p:sp>
      <p:pic>
        <p:nvPicPr>
          <p:cNvPr id="13320" name="Picture 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42386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38600"/>
            <a:ext cx="44005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8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8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8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8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8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8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8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58" grpId="0"/>
      <p:bldP spid="388159" grpId="0"/>
      <p:bldP spid="388160" grpId="0"/>
      <p:bldP spid="3881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52400" y="1676400"/>
            <a:ext cx="7218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Write the inequality shown by the graph.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89156" name="Text Box 36"/>
          <p:cNvSpPr txBox="1">
            <a:spLocks noChangeArrowheads="1"/>
          </p:cNvSpPr>
          <p:nvPr/>
        </p:nvSpPr>
        <p:spPr bwMode="auto">
          <a:xfrm>
            <a:off x="4556125" y="3492500"/>
            <a:ext cx="4587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Use any variable. The arrow points to the left, so use either &lt; or ≤. The empty circle at 2.5 means that 2.5 is not a solution, so use so use &lt;.  </a:t>
            </a:r>
          </a:p>
        </p:txBody>
      </p:sp>
      <p:sp>
        <p:nvSpPr>
          <p:cNvPr id="389157" name="Text Box 37"/>
          <p:cNvSpPr txBox="1">
            <a:spLocks noChangeArrowheads="1"/>
          </p:cNvSpPr>
          <p:nvPr/>
        </p:nvSpPr>
        <p:spPr bwMode="auto">
          <a:xfrm>
            <a:off x="974725" y="4300538"/>
            <a:ext cx="1406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i="1"/>
              <a:t>x</a:t>
            </a:r>
            <a:r>
              <a:rPr lang="en-US" altLang="en-US" sz="2400"/>
              <a:t> &lt; 2.5</a:t>
            </a:r>
            <a:endParaRPr lang="en-US" altLang="en-US" sz="2400" i="1"/>
          </a:p>
        </p:txBody>
      </p:sp>
      <p:pic>
        <p:nvPicPr>
          <p:cNvPr id="14342" name="Picture 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09800"/>
            <a:ext cx="53149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8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6" grpId="0"/>
      <p:bldP spid="3891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914400" y="1600200"/>
            <a:ext cx="2730500" cy="45720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bg1"/>
                </a:solidFill>
              </a:rPr>
              <a:t>Reading Math</a:t>
            </a:r>
            <a:r>
              <a:rPr lang="en-US" altLang="en-US" b="0"/>
              <a:t> </a:t>
            </a:r>
            <a:endParaRPr lang="en-US" altLang="en-US" sz="2400"/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914400" y="2057400"/>
            <a:ext cx="7010400" cy="1754188"/>
          </a:xfrm>
          <a:prstGeom prst="rect">
            <a:avLst/>
          </a:prstGeom>
          <a:noFill/>
          <a:ln w="19050" algn="ctr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“No more than” means “less than or equal to.” </a:t>
            </a:r>
          </a:p>
          <a:p>
            <a:r>
              <a:rPr lang="en-US" altLang="en-US" sz="2400"/>
              <a:t>“At least” means “greater than or equal to”.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4:</a:t>
            </a:r>
            <a:r>
              <a:rPr lang="en-US" altLang="en-US" sz="2400" b="0">
                <a:latin typeface="Arial Black" pitchFamily="34" charset="0"/>
              </a:rPr>
              <a:t> </a:t>
            </a:r>
            <a:r>
              <a:rPr lang="en-US" altLang="en-US" sz="2400" b="0" i="1">
                <a:solidFill>
                  <a:srgbClr val="FF3300"/>
                </a:solidFill>
                <a:latin typeface="Arial Black" pitchFamily="34" charset="0"/>
              </a:rPr>
              <a:t>Application</a:t>
            </a:r>
            <a:endParaRPr lang="en-US" altLang="en-US" sz="2400" b="0">
              <a:latin typeface="Arial Black" pitchFamily="34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8534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Ray’s dad told him not to turn on the air conditioner unless the temperature is at least 85°F. Define a variable and write an inequality for the temperatures at which Ray can turn on the air conditioner. Graph the solutions.</a:t>
            </a:r>
          </a:p>
        </p:txBody>
      </p:sp>
      <p:sp>
        <p:nvSpPr>
          <p:cNvPr id="390150" name="Text Box 6"/>
          <p:cNvSpPr txBox="1">
            <a:spLocks noChangeArrowheads="1"/>
          </p:cNvSpPr>
          <p:nvPr/>
        </p:nvSpPr>
        <p:spPr bwMode="auto">
          <a:xfrm>
            <a:off x="606425" y="32004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Let </a:t>
            </a:r>
            <a:r>
              <a:rPr lang="en-US" altLang="en-US" sz="2400" b="0" i="1"/>
              <a:t>t</a:t>
            </a:r>
            <a:r>
              <a:rPr lang="en-US" altLang="en-US" sz="2400" b="0"/>
              <a:t> represent the temperatures at which Ray can turn on the air conditioner. 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609600" y="5791200"/>
            <a:ext cx="3822700" cy="412750"/>
            <a:chOff x="472" y="3216"/>
            <a:chExt cx="2408" cy="260"/>
          </a:xfrm>
        </p:grpSpPr>
        <p:sp>
          <p:nvSpPr>
            <p:cNvPr id="16401" name="Line 11"/>
            <p:cNvSpPr>
              <a:spLocks noChangeShapeType="1"/>
            </p:cNvSpPr>
            <p:nvPr/>
          </p:nvSpPr>
          <p:spPr bwMode="auto">
            <a:xfrm>
              <a:off x="528" y="3256"/>
              <a:ext cx="2352" cy="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2" name="Line 12"/>
            <p:cNvSpPr>
              <a:spLocks noChangeShapeType="1"/>
            </p:cNvSpPr>
            <p:nvPr/>
          </p:nvSpPr>
          <p:spPr bwMode="auto">
            <a:xfrm>
              <a:off x="64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3" name="Line 13"/>
            <p:cNvSpPr>
              <a:spLocks noChangeShapeType="1"/>
            </p:cNvSpPr>
            <p:nvPr/>
          </p:nvSpPr>
          <p:spPr bwMode="auto">
            <a:xfrm>
              <a:off x="88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4" name="Line 14"/>
            <p:cNvSpPr>
              <a:spLocks noChangeShapeType="1"/>
            </p:cNvSpPr>
            <p:nvPr/>
          </p:nvSpPr>
          <p:spPr bwMode="auto">
            <a:xfrm>
              <a:off x="112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5" name="Line 15"/>
            <p:cNvSpPr>
              <a:spLocks noChangeShapeType="1"/>
            </p:cNvSpPr>
            <p:nvPr/>
          </p:nvSpPr>
          <p:spPr bwMode="auto">
            <a:xfrm>
              <a:off x="136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6" name="Line 16"/>
            <p:cNvSpPr>
              <a:spLocks noChangeShapeType="1"/>
            </p:cNvSpPr>
            <p:nvPr/>
          </p:nvSpPr>
          <p:spPr bwMode="auto">
            <a:xfrm>
              <a:off x="160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7" name="Line 17"/>
            <p:cNvSpPr>
              <a:spLocks noChangeShapeType="1"/>
            </p:cNvSpPr>
            <p:nvPr/>
          </p:nvSpPr>
          <p:spPr bwMode="auto">
            <a:xfrm>
              <a:off x="184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8" name="Line 18"/>
            <p:cNvSpPr>
              <a:spLocks noChangeShapeType="1"/>
            </p:cNvSpPr>
            <p:nvPr/>
          </p:nvSpPr>
          <p:spPr bwMode="auto">
            <a:xfrm>
              <a:off x="208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9" name="Line 19"/>
            <p:cNvSpPr>
              <a:spLocks noChangeShapeType="1"/>
            </p:cNvSpPr>
            <p:nvPr/>
          </p:nvSpPr>
          <p:spPr bwMode="auto">
            <a:xfrm>
              <a:off x="232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0" name="Line 20"/>
            <p:cNvSpPr>
              <a:spLocks noChangeShapeType="1"/>
            </p:cNvSpPr>
            <p:nvPr/>
          </p:nvSpPr>
          <p:spPr bwMode="auto">
            <a:xfrm>
              <a:off x="256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1" name="Line 21"/>
            <p:cNvSpPr>
              <a:spLocks noChangeShapeType="1"/>
            </p:cNvSpPr>
            <p:nvPr/>
          </p:nvSpPr>
          <p:spPr bwMode="auto">
            <a:xfrm>
              <a:off x="2808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2" name="Text Box 23"/>
            <p:cNvSpPr txBox="1">
              <a:spLocks noChangeArrowheads="1"/>
            </p:cNvSpPr>
            <p:nvPr/>
          </p:nvSpPr>
          <p:spPr bwMode="auto">
            <a:xfrm>
              <a:off x="616" y="3264"/>
              <a:ext cx="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  </a:t>
              </a:r>
            </a:p>
          </p:txBody>
        </p:sp>
        <p:sp>
          <p:nvSpPr>
            <p:cNvPr id="16413" name="Text Box 24"/>
            <p:cNvSpPr txBox="1">
              <a:spLocks noChangeArrowheads="1"/>
            </p:cNvSpPr>
            <p:nvPr/>
          </p:nvSpPr>
          <p:spPr bwMode="auto">
            <a:xfrm>
              <a:off x="944" y="3260"/>
              <a:ext cx="3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75</a:t>
              </a:r>
            </a:p>
          </p:txBody>
        </p:sp>
        <p:sp>
          <p:nvSpPr>
            <p:cNvPr id="16414" name="Text Box 26"/>
            <p:cNvSpPr txBox="1">
              <a:spLocks noChangeArrowheads="1"/>
            </p:cNvSpPr>
            <p:nvPr/>
          </p:nvSpPr>
          <p:spPr bwMode="auto">
            <a:xfrm>
              <a:off x="1438" y="3264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80</a:t>
              </a:r>
            </a:p>
          </p:txBody>
        </p:sp>
        <p:sp>
          <p:nvSpPr>
            <p:cNvPr id="16415" name="Text Box 28"/>
            <p:cNvSpPr txBox="1">
              <a:spLocks noChangeArrowheads="1"/>
            </p:cNvSpPr>
            <p:nvPr/>
          </p:nvSpPr>
          <p:spPr bwMode="auto">
            <a:xfrm>
              <a:off x="1976" y="3264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85</a:t>
              </a:r>
            </a:p>
          </p:txBody>
        </p:sp>
        <p:sp>
          <p:nvSpPr>
            <p:cNvPr id="16416" name="Text Box 30"/>
            <p:cNvSpPr txBox="1">
              <a:spLocks noChangeArrowheads="1"/>
            </p:cNvSpPr>
            <p:nvPr/>
          </p:nvSpPr>
          <p:spPr bwMode="auto">
            <a:xfrm>
              <a:off x="2456" y="3264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90</a:t>
              </a:r>
            </a:p>
          </p:txBody>
        </p:sp>
        <p:sp>
          <p:nvSpPr>
            <p:cNvPr id="16417" name="Text Box 33"/>
            <p:cNvSpPr txBox="1">
              <a:spLocks noChangeArrowheads="1"/>
            </p:cNvSpPr>
            <p:nvPr/>
          </p:nvSpPr>
          <p:spPr bwMode="auto">
            <a:xfrm>
              <a:off x="472" y="3264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70</a:t>
              </a:r>
            </a:p>
          </p:txBody>
        </p:sp>
        <p:sp>
          <p:nvSpPr>
            <p:cNvPr id="16418" name="AutoShape 37"/>
            <p:cNvSpPr>
              <a:spLocks noChangeArrowheads="1"/>
            </p:cNvSpPr>
            <p:nvPr/>
          </p:nvSpPr>
          <p:spPr bwMode="auto">
            <a:xfrm>
              <a:off x="2048" y="3216"/>
              <a:ext cx="96" cy="96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9" name="Line 38"/>
            <p:cNvSpPr>
              <a:spLocks noChangeShapeType="1"/>
            </p:cNvSpPr>
            <p:nvPr/>
          </p:nvSpPr>
          <p:spPr bwMode="auto">
            <a:xfrm>
              <a:off x="2112" y="3264"/>
              <a:ext cx="72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533400" y="4038600"/>
            <a:ext cx="8434388" cy="977900"/>
            <a:chOff x="384" y="2544"/>
            <a:chExt cx="5313" cy="616"/>
          </a:xfrm>
        </p:grpSpPr>
        <p:sp>
          <p:nvSpPr>
            <p:cNvPr id="16393" name="Rectangle 39"/>
            <p:cNvSpPr>
              <a:spLocks noChangeArrowheads="1"/>
            </p:cNvSpPr>
            <p:nvPr/>
          </p:nvSpPr>
          <p:spPr bwMode="auto">
            <a:xfrm>
              <a:off x="384" y="2544"/>
              <a:ext cx="350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4" name="Rectangle 40"/>
            <p:cNvSpPr>
              <a:spLocks noChangeArrowheads="1"/>
            </p:cNvSpPr>
            <p:nvPr/>
          </p:nvSpPr>
          <p:spPr bwMode="auto">
            <a:xfrm>
              <a:off x="480" y="2544"/>
              <a:ext cx="3456" cy="28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5" name="Text Box 41"/>
            <p:cNvSpPr txBox="1">
              <a:spLocks noChangeArrowheads="1"/>
            </p:cNvSpPr>
            <p:nvPr/>
          </p:nvSpPr>
          <p:spPr bwMode="auto">
            <a:xfrm>
              <a:off x="480" y="2544"/>
              <a:ext cx="35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Turn on the AC when temperature</a:t>
              </a:r>
            </a:p>
          </p:txBody>
        </p:sp>
        <p:sp>
          <p:nvSpPr>
            <p:cNvPr id="16396" name="Rectangle 42"/>
            <p:cNvSpPr>
              <a:spLocks noChangeArrowheads="1"/>
            </p:cNvSpPr>
            <p:nvPr/>
          </p:nvSpPr>
          <p:spPr bwMode="auto">
            <a:xfrm>
              <a:off x="4024" y="2544"/>
              <a:ext cx="1054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is at least</a:t>
              </a:r>
            </a:p>
          </p:txBody>
        </p:sp>
        <p:sp>
          <p:nvSpPr>
            <p:cNvPr id="16397" name="Rectangle 44"/>
            <p:cNvSpPr>
              <a:spLocks noChangeArrowheads="1"/>
            </p:cNvSpPr>
            <p:nvPr/>
          </p:nvSpPr>
          <p:spPr bwMode="auto">
            <a:xfrm>
              <a:off x="5150" y="2544"/>
              <a:ext cx="547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400" b="0"/>
                <a:t>85°F</a:t>
              </a:r>
            </a:p>
          </p:txBody>
        </p:sp>
        <p:sp>
          <p:nvSpPr>
            <p:cNvPr id="16398" name="Rectangle 46"/>
            <p:cNvSpPr>
              <a:spLocks noChangeArrowheads="1"/>
            </p:cNvSpPr>
            <p:nvPr/>
          </p:nvSpPr>
          <p:spPr bwMode="auto">
            <a:xfrm>
              <a:off x="1920" y="2864"/>
              <a:ext cx="576" cy="28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400" b="0" i="1"/>
                <a:t>t</a:t>
              </a:r>
            </a:p>
          </p:txBody>
        </p:sp>
        <p:sp>
          <p:nvSpPr>
            <p:cNvPr id="16399" name="Rectangle 48"/>
            <p:cNvSpPr>
              <a:spLocks noChangeArrowheads="1"/>
            </p:cNvSpPr>
            <p:nvPr/>
          </p:nvSpPr>
          <p:spPr bwMode="auto">
            <a:xfrm>
              <a:off x="4320" y="2872"/>
              <a:ext cx="576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400" b="0"/>
                <a:t>≥</a:t>
              </a:r>
            </a:p>
          </p:txBody>
        </p:sp>
        <p:sp>
          <p:nvSpPr>
            <p:cNvPr id="16400" name="Rectangle 50"/>
            <p:cNvSpPr>
              <a:spLocks noChangeArrowheads="1"/>
            </p:cNvSpPr>
            <p:nvPr/>
          </p:nvSpPr>
          <p:spPr bwMode="auto">
            <a:xfrm>
              <a:off x="5216" y="2864"/>
              <a:ext cx="432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400" b="0"/>
                <a:t>85</a:t>
              </a:r>
            </a:p>
          </p:txBody>
        </p:sp>
      </p:grpSp>
      <p:sp>
        <p:nvSpPr>
          <p:cNvPr id="390199" name="Text Box 55"/>
          <p:cNvSpPr txBox="1">
            <a:spLocks noChangeArrowheads="1"/>
          </p:cNvSpPr>
          <p:nvPr/>
        </p:nvSpPr>
        <p:spPr bwMode="auto">
          <a:xfrm>
            <a:off x="4572000" y="5029200"/>
            <a:ext cx="474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3333FF"/>
                </a:solidFill>
                <a:latin typeface="Arial" charset="0"/>
              </a:rPr>
              <a:t>Draw a solid circle at 85. Shade all numbers greater than 85 and draw an arrow pointing to the right.</a:t>
            </a:r>
          </a:p>
        </p:txBody>
      </p:sp>
      <p:sp>
        <p:nvSpPr>
          <p:cNvPr id="390204" name="Text Box 60"/>
          <p:cNvSpPr txBox="1">
            <a:spLocks noChangeArrowheads="1"/>
          </p:cNvSpPr>
          <p:nvPr/>
        </p:nvSpPr>
        <p:spPr bwMode="auto">
          <a:xfrm>
            <a:off x="685800" y="51054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/>
              <a:t>t</a:t>
            </a:r>
            <a:r>
              <a:rPr lang="en-US" altLang="en-US" sz="2400" b="0"/>
              <a:t> </a:t>
            </a:r>
            <a:r>
              <a:rPr lang="en-US" altLang="en-US" sz="2400" b="0">
                <a:sym typeface="Symbol" pitchFamily="18" charset="2"/>
              </a:rPr>
              <a:t> 85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0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0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9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50" grpId="0"/>
      <p:bldP spid="390199" grpId="0"/>
      <p:bldP spid="39020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685800" y="1524000"/>
            <a:ext cx="7924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A store’s employees earn at least $8.50 per hour. Define a variable and write an inequality for the amount the employees may earn per hour. Graph the solutions. 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92198" name="Text Box 6"/>
          <p:cNvSpPr txBox="1">
            <a:spLocks noChangeArrowheads="1"/>
          </p:cNvSpPr>
          <p:nvPr/>
        </p:nvSpPr>
        <p:spPr bwMode="auto">
          <a:xfrm>
            <a:off x="685800" y="32766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Let </a:t>
            </a:r>
            <a:r>
              <a:rPr lang="en-US" altLang="en-US" sz="2400" b="0" i="1"/>
              <a:t>w</a:t>
            </a:r>
            <a:r>
              <a:rPr lang="en-US" altLang="en-US" sz="2400" b="0"/>
              <a:t> represent an employee</a:t>
            </a:r>
            <a:r>
              <a:rPr lang="en-US" altLang="en-US" sz="2400" b="0">
                <a:latin typeface="Arial" charset="0"/>
              </a:rPr>
              <a:t>’</a:t>
            </a:r>
            <a:r>
              <a:rPr lang="en-US" altLang="en-US" sz="2400" b="0"/>
              <a:t>s wages. 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322263" y="4038600"/>
            <a:ext cx="8135937" cy="977900"/>
            <a:chOff x="203" y="2544"/>
            <a:chExt cx="5125" cy="616"/>
          </a:xfrm>
        </p:grpSpPr>
        <p:sp>
          <p:nvSpPr>
            <p:cNvPr id="17442" name="Rectangle 8"/>
            <p:cNvSpPr>
              <a:spLocks noChangeArrowheads="1"/>
            </p:cNvSpPr>
            <p:nvPr/>
          </p:nvSpPr>
          <p:spPr bwMode="auto">
            <a:xfrm>
              <a:off x="203" y="2544"/>
              <a:ext cx="3637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43" name="Rectangle 9"/>
            <p:cNvSpPr>
              <a:spLocks noChangeArrowheads="1"/>
            </p:cNvSpPr>
            <p:nvPr/>
          </p:nvSpPr>
          <p:spPr bwMode="auto">
            <a:xfrm>
              <a:off x="576" y="2544"/>
              <a:ext cx="2291" cy="28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44" name="Text Box 10"/>
            <p:cNvSpPr txBox="1">
              <a:spLocks noChangeArrowheads="1"/>
            </p:cNvSpPr>
            <p:nvPr/>
          </p:nvSpPr>
          <p:spPr bwMode="auto">
            <a:xfrm>
              <a:off x="720" y="2544"/>
              <a:ext cx="22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An employee earns</a:t>
              </a:r>
            </a:p>
          </p:txBody>
        </p:sp>
        <p:sp>
          <p:nvSpPr>
            <p:cNvPr id="17445" name="Rectangle 11"/>
            <p:cNvSpPr>
              <a:spLocks noChangeArrowheads="1"/>
            </p:cNvSpPr>
            <p:nvPr/>
          </p:nvSpPr>
          <p:spPr bwMode="auto">
            <a:xfrm>
              <a:off x="3120" y="2544"/>
              <a:ext cx="1094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 at least</a:t>
              </a:r>
            </a:p>
          </p:txBody>
        </p:sp>
        <p:sp>
          <p:nvSpPr>
            <p:cNvPr id="17446" name="Rectangle 12"/>
            <p:cNvSpPr>
              <a:spLocks noChangeArrowheads="1"/>
            </p:cNvSpPr>
            <p:nvPr/>
          </p:nvSpPr>
          <p:spPr bwMode="auto">
            <a:xfrm>
              <a:off x="4512" y="2544"/>
              <a:ext cx="816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400" b="0"/>
                <a:t>$8.50</a:t>
              </a:r>
            </a:p>
          </p:txBody>
        </p:sp>
        <p:sp>
          <p:nvSpPr>
            <p:cNvPr id="17447" name="Rectangle 13"/>
            <p:cNvSpPr>
              <a:spLocks noChangeArrowheads="1"/>
            </p:cNvSpPr>
            <p:nvPr/>
          </p:nvSpPr>
          <p:spPr bwMode="auto">
            <a:xfrm>
              <a:off x="1440" y="2872"/>
              <a:ext cx="598" cy="28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400" b="0" i="1"/>
                <a:t>w</a:t>
              </a:r>
            </a:p>
          </p:txBody>
        </p:sp>
        <p:sp>
          <p:nvSpPr>
            <p:cNvPr id="17448" name="Rectangle 14"/>
            <p:cNvSpPr>
              <a:spLocks noChangeArrowheads="1"/>
            </p:cNvSpPr>
            <p:nvPr/>
          </p:nvSpPr>
          <p:spPr bwMode="auto">
            <a:xfrm>
              <a:off x="3434" y="2872"/>
              <a:ext cx="598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400" b="0"/>
                <a:t>≥</a:t>
              </a:r>
            </a:p>
          </p:txBody>
        </p:sp>
        <p:sp>
          <p:nvSpPr>
            <p:cNvPr id="17449" name="Rectangle 15"/>
            <p:cNvSpPr>
              <a:spLocks noChangeArrowheads="1"/>
            </p:cNvSpPr>
            <p:nvPr/>
          </p:nvSpPr>
          <p:spPr bwMode="auto">
            <a:xfrm>
              <a:off x="4584" y="2872"/>
              <a:ext cx="697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400" b="0"/>
                <a:t>8.50</a:t>
              </a:r>
            </a:p>
          </p:txBody>
        </p:sp>
      </p:grp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2235200" y="5424488"/>
            <a:ext cx="4318000" cy="747712"/>
            <a:chOff x="136" y="3417"/>
            <a:chExt cx="2720" cy="471"/>
          </a:xfrm>
        </p:grpSpPr>
        <p:sp>
          <p:nvSpPr>
            <p:cNvPr id="17416" name="Line 19"/>
            <p:cNvSpPr>
              <a:spLocks noChangeShapeType="1"/>
            </p:cNvSpPr>
            <p:nvPr/>
          </p:nvSpPr>
          <p:spPr bwMode="auto">
            <a:xfrm>
              <a:off x="208" y="3674"/>
              <a:ext cx="26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17" name="Line 20"/>
            <p:cNvSpPr>
              <a:spLocks noChangeShapeType="1"/>
            </p:cNvSpPr>
            <p:nvPr/>
          </p:nvSpPr>
          <p:spPr bwMode="auto">
            <a:xfrm>
              <a:off x="30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18" name="Line 21"/>
            <p:cNvSpPr>
              <a:spLocks noChangeShapeType="1"/>
            </p:cNvSpPr>
            <p:nvPr/>
          </p:nvSpPr>
          <p:spPr bwMode="auto">
            <a:xfrm>
              <a:off x="54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19" name="Line 22"/>
            <p:cNvSpPr>
              <a:spLocks noChangeShapeType="1"/>
            </p:cNvSpPr>
            <p:nvPr/>
          </p:nvSpPr>
          <p:spPr bwMode="auto">
            <a:xfrm>
              <a:off x="78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0" name="Line 23"/>
            <p:cNvSpPr>
              <a:spLocks noChangeShapeType="1"/>
            </p:cNvSpPr>
            <p:nvPr/>
          </p:nvSpPr>
          <p:spPr bwMode="auto">
            <a:xfrm>
              <a:off x="102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1" name="Line 24"/>
            <p:cNvSpPr>
              <a:spLocks noChangeShapeType="1"/>
            </p:cNvSpPr>
            <p:nvPr/>
          </p:nvSpPr>
          <p:spPr bwMode="auto">
            <a:xfrm>
              <a:off x="126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2" name="Line 25"/>
            <p:cNvSpPr>
              <a:spLocks noChangeShapeType="1"/>
            </p:cNvSpPr>
            <p:nvPr/>
          </p:nvSpPr>
          <p:spPr bwMode="auto">
            <a:xfrm>
              <a:off x="150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3" name="Line 26"/>
            <p:cNvSpPr>
              <a:spLocks noChangeShapeType="1"/>
            </p:cNvSpPr>
            <p:nvPr/>
          </p:nvSpPr>
          <p:spPr bwMode="auto">
            <a:xfrm>
              <a:off x="174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4" name="Line 27"/>
            <p:cNvSpPr>
              <a:spLocks noChangeShapeType="1"/>
            </p:cNvSpPr>
            <p:nvPr/>
          </p:nvSpPr>
          <p:spPr bwMode="auto">
            <a:xfrm>
              <a:off x="198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5" name="Line 28"/>
            <p:cNvSpPr>
              <a:spLocks noChangeShapeType="1"/>
            </p:cNvSpPr>
            <p:nvPr/>
          </p:nvSpPr>
          <p:spPr bwMode="auto">
            <a:xfrm>
              <a:off x="222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6" name="Line 29"/>
            <p:cNvSpPr>
              <a:spLocks noChangeShapeType="1"/>
            </p:cNvSpPr>
            <p:nvPr/>
          </p:nvSpPr>
          <p:spPr bwMode="auto">
            <a:xfrm>
              <a:off x="246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7" name="Line 30"/>
            <p:cNvSpPr>
              <a:spLocks noChangeShapeType="1"/>
            </p:cNvSpPr>
            <p:nvPr/>
          </p:nvSpPr>
          <p:spPr bwMode="auto">
            <a:xfrm>
              <a:off x="2704" y="362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8" name="Text Box 35"/>
            <p:cNvSpPr txBox="1">
              <a:spLocks noChangeArrowheads="1"/>
            </p:cNvSpPr>
            <p:nvPr/>
          </p:nvSpPr>
          <p:spPr bwMode="auto">
            <a:xfrm>
              <a:off x="897" y="367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4</a:t>
              </a:r>
            </a:p>
          </p:txBody>
        </p:sp>
        <p:sp>
          <p:nvSpPr>
            <p:cNvPr id="17429" name="Text Box 36"/>
            <p:cNvSpPr txBox="1">
              <a:spLocks noChangeArrowheads="1"/>
            </p:cNvSpPr>
            <p:nvPr/>
          </p:nvSpPr>
          <p:spPr bwMode="auto">
            <a:xfrm>
              <a:off x="1161" y="367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6</a:t>
              </a:r>
            </a:p>
          </p:txBody>
        </p:sp>
        <p:sp>
          <p:nvSpPr>
            <p:cNvPr id="17430" name="Text Box 37"/>
            <p:cNvSpPr txBox="1">
              <a:spLocks noChangeArrowheads="1"/>
            </p:cNvSpPr>
            <p:nvPr/>
          </p:nvSpPr>
          <p:spPr bwMode="auto">
            <a:xfrm>
              <a:off x="1409" y="367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8</a:t>
              </a:r>
            </a:p>
          </p:txBody>
        </p:sp>
        <p:sp>
          <p:nvSpPr>
            <p:cNvPr id="17431" name="Text Box 38"/>
            <p:cNvSpPr txBox="1">
              <a:spLocks noChangeArrowheads="1"/>
            </p:cNvSpPr>
            <p:nvPr/>
          </p:nvSpPr>
          <p:spPr bwMode="auto">
            <a:xfrm>
              <a:off x="1584" y="3676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10</a:t>
              </a:r>
            </a:p>
          </p:txBody>
        </p:sp>
        <p:sp>
          <p:nvSpPr>
            <p:cNvPr id="17432" name="Text Box 39"/>
            <p:cNvSpPr txBox="1">
              <a:spLocks noChangeArrowheads="1"/>
            </p:cNvSpPr>
            <p:nvPr/>
          </p:nvSpPr>
          <p:spPr bwMode="auto">
            <a:xfrm>
              <a:off x="1833" y="3676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12</a:t>
              </a:r>
            </a:p>
          </p:txBody>
        </p:sp>
        <p:sp>
          <p:nvSpPr>
            <p:cNvPr id="17433" name="AutoShape 45"/>
            <p:cNvSpPr>
              <a:spLocks noChangeArrowheads="1"/>
            </p:cNvSpPr>
            <p:nvPr/>
          </p:nvSpPr>
          <p:spPr bwMode="auto">
            <a:xfrm>
              <a:off x="1576" y="3620"/>
              <a:ext cx="96" cy="96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34" name="Text Box 46"/>
            <p:cNvSpPr txBox="1">
              <a:spLocks noChangeArrowheads="1"/>
            </p:cNvSpPr>
            <p:nvPr/>
          </p:nvSpPr>
          <p:spPr bwMode="auto">
            <a:xfrm>
              <a:off x="136" y="3676"/>
              <a:ext cx="28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−2</a:t>
              </a:r>
            </a:p>
          </p:txBody>
        </p:sp>
        <p:sp>
          <p:nvSpPr>
            <p:cNvPr id="17435" name="Text Box 47"/>
            <p:cNvSpPr txBox="1">
              <a:spLocks noChangeArrowheads="1"/>
            </p:cNvSpPr>
            <p:nvPr/>
          </p:nvSpPr>
          <p:spPr bwMode="auto">
            <a:xfrm>
              <a:off x="440" y="367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0</a:t>
              </a:r>
            </a:p>
          </p:txBody>
        </p:sp>
        <p:sp>
          <p:nvSpPr>
            <p:cNvPr id="17436" name="Text Box 48"/>
            <p:cNvSpPr txBox="1">
              <a:spLocks noChangeArrowheads="1"/>
            </p:cNvSpPr>
            <p:nvPr/>
          </p:nvSpPr>
          <p:spPr bwMode="auto">
            <a:xfrm>
              <a:off x="688" y="367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2</a:t>
              </a:r>
            </a:p>
          </p:txBody>
        </p:sp>
        <p:sp>
          <p:nvSpPr>
            <p:cNvPr id="17437" name="Text Box 49"/>
            <p:cNvSpPr txBox="1">
              <a:spLocks noChangeArrowheads="1"/>
            </p:cNvSpPr>
            <p:nvPr/>
          </p:nvSpPr>
          <p:spPr bwMode="auto">
            <a:xfrm>
              <a:off x="2078" y="3676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14</a:t>
              </a:r>
            </a:p>
          </p:txBody>
        </p:sp>
        <p:sp>
          <p:nvSpPr>
            <p:cNvPr id="17438" name="Text Box 50"/>
            <p:cNvSpPr txBox="1">
              <a:spLocks noChangeArrowheads="1"/>
            </p:cNvSpPr>
            <p:nvPr/>
          </p:nvSpPr>
          <p:spPr bwMode="auto">
            <a:xfrm>
              <a:off x="2304" y="3676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16</a:t>
              </a:r>
            </a:p>
          </p:txBody>
        </p:sp>
        <p:sp>
          <p:nvSpPr>
            <p:cNvPr id="17439" name="Text Box 51"/>
            <p:cNvSpPr txBox="1">
              <a:spLocks noChangeArrowheads="1"/>
            </p:cNvSpPr>
            <p:nvPr/>
          </p:nvSpPr>
          <p:spPr bwMode="auto">
            <a:xfrm>
              <a:off x="2558" y="3676"/>
              <a:ext cx="2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/>
                <a:t>18</a:t>
              </a:r>
            </a:p>
          </p:txBody>
        </p:sp>
        <p:sp>
          <p:nvSpPr>
            <p:cNvPr id="17440" name="Line 52"/>
            <p:cNvSpPr>
              <a:spLocks noChangeShapeType="1"/>
            </p:cNvSpPr>
            <p:nvPr/>
          </p:nvSpPr>
          <p:spPr bwMode="auto">
            <a:xfrm>
              <a:off x="1632" y="3676"/>
              <a:ext cx="115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1" name="Text Box 53"/>
            <p:cNvSpPr txBox="1">
              <a:spLocks noChangeArrowheads="1"/>
            </p:cNvSpPr>
            <p:nvPr/>
          </p:nvSpPr>
          <p:spPr bwMode="auto">
            <a:xfrm>
              <a:off x="1454" y="3417"/>
              <a:ext cx="3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b="0"/>
                <a:t>8.5</a:t>
              </a:r>
            </a:p>
          </p:txBody>
        </p:sp>
      </p:grpSp>
      <p:sp>
        <p:nvSpPr>
          <p:cNvPr id="392248" name="Text Box 56"/>
          <p:cNvSpPr txBox="1">
            <a:spLocks noChangeArrowheads="1"/>
          </p:cNvSpPr>
          <p:nvPr/>
        </p:nvSpPr>
        <p:spPr bwMode="auto">
          <a:xfrm>
            <a:off x="2286000" y="5105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/>
              <a:t>w </a:t>
            </a:r>
            <a:r>
              <a:rPr lang="en-US" altLang="en-US" sz="2400" b="0"/>
              <a:t>≥</a:t>
            </a:r>
            <a:r>
              <a:rPr lang="en-US" altLang="en-US" sz="2400" b="0">
                <a:sym typeface="Symbol" pitchFamily="18" charset="2"/>
              </a:rPr>
              <a:t> 8.5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9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8" grpId="0"/>
      <p:bldP spid="3922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3400" y="914400"/>
            <a:ext cx="8229600" cy="4876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571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dirty="0">
                <a:solidFill>
                  <a:schemeClr val="accent2"/>
                </a:solidFill>
              </a:rPr>
              <a:t>Warm Up</a:t>
            </a:r>
            <a:endParaRPr lang="en-US" altLang="en-US" sz="2400" dirty="0"/>
          </a:p>
          <a:p>
            <a:pPr>
              <a:spcBef>
                <a:spcPct val="20000"/>
              </a:spcBef>
            </a:pPr>
            <a:r>
              <a:rPr lang="en-US" altLang="en-US" sz="2400" dirty="0"/>
              <a:t>Compare. Write &lt;, &gt;, or =.         </a:t>
            </a:r>
            <a:r>
              <a:rPr lang="en-US" altLang="en-US" sz="2400" b="0" dirty="0"/>
              <a:t>                      </a:t>
            </a:r>
            <a:endParaRPr lang="en-US" altLang="en-US" sz="3200" b="0" dirty="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400" dirty="0">
                <a:sym typeface="Symbol" pitchFamily="18" charset="2"/>
              </a:rPr>
              <a:t>1. </a:t>
            </a:r>
            <a:r>
              <a:rPr lang="en-US" altLang="en-US" sz="2400" b="0" dirty="0">
                <a:sym typeface="Symbol" pitchFamily="18" charset="2"/>
              </a:rPr>
              <a:t>–3</a:t>
            </a:r>
            <a:r>
              <a:rPr lang="en-US" altLang="en-US" sz="2400" dirty="0">
                <a:sym typeface="Symbol" pitchFamily="18" charset="2"/>
              </a:rPr>
              <a:t> </a:t>
            </a:r>
            <a:r>
              <a:rPr lang="en-US" altLang="en-US" sz="2400" dirty="0">
                <a:solidFill>
                  <a:srgbClr val="FF3300"/>
                </a:solidFill>
                <a:sym typeface="Symbol" pitchFamily="18" charset="2"/>
              </a:rPr>
              <a:t> </a:t>
            </a:r>
            <a:r>
              <a:rPr lang="en-US" altLang="en-US" sz="2400" dirty="0">
                <a:sym typeface="Symbol" pitchFamily="18" charset="2"/>
              </a:rPr>
              <a:t>  </a:t>
            </a:r>
            <a:r>
              <a:rPr lang="en-US" altLang="en-US" sz="2400" b="0" dirty="0">
                <a:sym typeface="Symbol" pitchFamily="18" charset="2"/>
              </a:rPr>
              <a:t>2</a:t>
            </a:r>
            <a:r>
              <a:rPr lang="en-US" altLang="en-US" sz="2400" dirty="0">
                <a:sym typeface="Symbol" pitchFamily="18" charset="2"/>
              </a:rPr>
              <a:t>  </a:t>
            </a:r>
          </a:p>
          <a:p>
            <a:pPr>
              <a:spcBef>
                <a:spcPct val="20000"/>
              </a:spcBef>
            </a:pPr>
            <a:r>
              <a:rPr lang="en-US" altLang="en-US" sz="2400" dirty="0">
                <a:sym typeface="Symbol" pitchFamily="18" charset="2"/>
              </a:rPr>
              <a:t>   </a:t>
            </a:r>
            <a:endParaRPr lang="en-US" altLang="en-US" sz="2400" b="0" dirty="0">
              <a:sym typeface="Symbol" pitchFamily="18" charset="2"/>
            </a:endParaRPr>
          </a:p>
          <a:p>
            <a:pPr>
              <a:lnSpc>
                <a:spcPct val="25000"/>
              </a:lnSpc>
            </a:pPr>
            <a:r>
              <a:rPr lang="en-US" altLang="en-US" sz="2400" dirty="0">
                <a:sym typeface="Symbol" pitchFamily="18" charset="2"/>
              </a:rPr>
              <a:t>3.  </a:t>
            </a:r>
            <a:r>
              <a:rPr lang="en-US" altLang="en-US" sz="2400" b="0" dirty="0">
                <a:sym typeface="Symbol" pitchFamily="18" charset="2"/>
              </a:rPr>
              <a:t> </a:t>
            </a:r>
            <a:endParaRPr lang="en-US" altLang="en-US" sz="2400" b="0" i="1" dirty="0">
              <a:sym typeface="Symbol" pitchFamily="18" charset="2"/>
            </a:endParaRPr>
          </a:p>
          <a:p>
            <a:pPr>
              <a:spcBef>
                <a:spcPct val="100000"/>
              </a:spcBef>
            </a:pPr>
            <a:r>
              <a:rPr lang="en-US" altLang="en-US" sz="2400" dirty="0">
                <a:sym typeface="Symbol" pitchFamily="18" charset="2"/>
              </a:rPr>
              <a:t> </a:t>
            </a:r>
            <a:r>
              <a:rPr lang="en-US" altLang="en-US" sz="2400" dirty="0"/>
              <a:t> </a:t>
            </a:r>
            <a:endParaRPr lang="en-US" altLang="en-US" sz="2400" b="0" dirty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 b="0" dirty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Line 64"/>
          <p:cNvSpPr>
            <a:spLocks noChangeShapeType="1"/>
          </p:cNvSpPr>
          <p:nvPr/>
        </p:nvSpPr>
        <p:spPr bwMode="auto">
          <a:xfrm>
            <a:off x="9906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6" name="Line 65"/>
          <p:cNvSpPr>
            <a:spLocks noChangeShapeType="1"/>
          </p:cNvSpPr>
          <p:nvPr/>
        </p:nvSpPr>
        <p:spPr bwMode="auto">
          <a:xfrm>
            <a:off x="9144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7" name="Line 70"/>
          <p:cNvSpPr>
            <a:spLocks noChangeShapeType="1"/>
          </p:cNvSpPr>
          <p:nvPr/>
        </p:nvSpPr>
        <p:spPr bwMode="auto">
          <a:xfrm>
            <a:off x="990600" y="2286000"/>
            <a:ext cx="228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8" name="Line 151"/>
          <p:cNvSpPr>
            <a:spLocks noChangeShapeType="1"/>
          </p:cNvSpPr>
          <p:nvPr/>
        </p:nvSpPr>
        <p:spPr bwMode="auto">
          <a:xfrm>
            <a:off x="2209800" y="4843463"/>
            <a:ext cx="381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9" name="Line 170"/>
          <p:cNvSpPr>
            <a:spLocks noChangeShapeType="1"/>
          </p:cNvSpPr>
          <p:nvPr/>
        </p:nvSpPr>
        <p:spPr bwMode="auto">
          <a:xfrm>
            <a:off x="6172200" y="4157663"/>
            <a:ext cx="533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0" name="Line 194"/>
          <p:cNvSpPr>
            <a:spLocks noChangeShapeType="1"/>
          </p:cNvSpPr>
          <p:nvPr/>
        </p:nvSpPr>
        <p:spPr bwMode="auto">
          <a:xfrm>
            <a:off x="4191000" y="3657600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1" name="Line 199"/>
          <p:cNvSpPr>
            <a:spLocks noChangeShapeType="1"/>
          </p:cNvSpPr>
          <p:nvPr/>
        </p:nvSpPr>
        <p:spPr bwMode="auto">
          <a:xfrm>
            <a:off x="5791200" y="2819400"/>
            <a:ext cx="457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2" name="Text Box 379"/>
          <p:cNvSpPr txBox="1">
            <a:spLocks noChangeArrowheads="1"/>
          </p:cNvSpPr>
          <p:nvPr/>
        </p:nvSpPr>
        <p:spPr bwMode="auto">
          <a:xfrm>
            <a:off x="4267200" y="1905000"/>
            <a:ext cx="228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dirty="0"/>
              <a:t>2. </a:t>
            </a:r>
            <a:r>
              <a:rPr lang="en-US" altLang="en-US" sz="2400" b="0" dirty="0"/>
              <a:t>6.5</a:t>
            </a:r>
            <a:r>
              <a:rPr lang="en-US" altLang="en-US" sz="2400" dirty="0"/>
              <a:t>     </a:t>
            </a:r>
            <a:r>
              <a:rPr lang="en-US" altLang="en-US" sz="2400" b="0" dirty="0"/>
              <a:t>6.3</a:t>
            </a:r>
            <a:r>
              <a:rPr lang="en-US" altLang="en-US" sz="2400" dirty="0"/>
              <a:t> </a:t>
            </a:r>
          </a:p>
        </p:txBody>
      </p:sp>
      <p:sp>
        <p:nvSpPr>
          <p:cNvPr id="10672" name="Text Box 432"/>
          <p:cNvSpPr txBox="1">
            <a:spLocks noChangeArrowheads="1"/>
          </p:cNvSpPr>
          <p:nvPr/>
        </p:nvSpPr>
        <p:spPr bwMode="auto">
          <a:xfrm>
            <a:off x="1524000" y="1828800"/>
            <a:ext cx="433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&lt;</a:t>
            </a:r>
          </a:p>
        </p:txBody>
      </p:sp>
      <p:sp>
        <p:nvSpPr>
          <p:cNvPr id="10673" name="Text Box 433"/>
          <p:cNvSpPr txBox="1">
            <a:spLocks noChangeArrowheads="1"/>
          </p:cNvSpPr>
          <p:nvPr/>
        </p:nvSpPr>
        <p:spPr bwMode="auto">
          <a:xfrm>
            <a:off x="5318125" y="1890713"/>
            <a:ext cx="433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&gt;</a:t>
            </a:r>
          </a:p>
        </p:txBody>
      </p:sp>
      <p:sp>
        <p:nvSpPr>
          <p:cNvPr id="10677" name="Text Box 437"/>
          <p:cNvSpPr txBox="1">
            <a:spLocks noChangeArrowheads="1"/>
          </p:cNvSpPr>
          <p:nvPr/>
        </p:nvSpPr>
        <p:spPr bwMode="auto">
          <a:xfrm>
            <a:off x="1371600" y="2667000"/>
            <a:ext cx="433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&gt;</a:t>
            </a:r>
          </a:p>
        </p:txBody>
      </p:sp>
      <p:pic>
        <p:nvPicPr>
          <p:cNvPr id="3086" name="Picture 43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14600"/>
            <a:ext cx="2286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44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76500"/>
            <a:ext cx="4762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8" name="Text Box 441"/>
          <p:cNvSpPr txBox="1">
            <a:spLocks noChangeArrowheads="1"/>
          </p:cNvSpPr>
          <p:nvPr/>
        </p:nvSpPr>
        <p:spPr bwMode="auto">
          <a:xfrm>
            <a:off x="4267200" y="2641600"/>
            <a:ext cx="1308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4. </a:t>
            </a:r>
            <a:r>
              <a:rPr lang="en-US" altLang="en-US" sz="2400" b="0"/>
              <a:t>0.25</a:t>
            </a:r>
            <a:endParaRPr lang="en-US" altLang="en-US" sz="2400"/>
          </a:p>
        </p:txBody>
      </p:sp>
      <p:pic>
        <p:nvPicPr>
          <p:cNvPr id="3089" name="Picture 44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550" y="2514600"/>
            <a:ext cx="2476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83" name="Text Box 443"/>
          <p:cNvSpPr txBox="1">
            <a:spLocks noChangeArrowheads="1"/>
          </p:cNvSpPr>
          <p:nvPr/>
        </p:nvSpPr>
        <p:spPr bwMode="auto">
          <a:xfrm>
            <a:off x="5483225" y="2641600"/>
            <a:ext cx="433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=</a:t>
            </a:r>
          </a:p>
        </p:txBody>
      </p:sp>
      <p:sp>
        <p:nvSpPr>
          <p:cNvPr id="3091" name="Text Box 444"/>
          <p:cNvSpPr txBox="1">
            <a:spLocks noChangeArrowheads="1"/>
          </p:cNvSpPr>
          <p:nvPr/>
        </p:nvSpPr>
        <p:spPr bwMode="auto">
          <a:xfrm>
            <a:off x="555625" y="3444875"/>
            <a:ext cx="7445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dirty="0"/>
              <a:t>Tell whether the inequality </a:t>
            </a:r>
            <a:r>
              <a:rPr lang="en-US" altLang="en-US" sz="2400" i="1" dirty="0"/>
              <a:t>x</a:t>
            </a:r>
            <a:r>
              <a:rPr lang="en-US" altLang="en-US" sz="2400" dirty="0"/>
              <a:t> &lt; 5 is true or false for the following values of </a:t>
            </a:r>
            <a:r>
              <a:rPr lang="en-US" altLang="en-US" sz="2400" i="1" dirty="0"/>
              <a:t>x.</a:t>
            </a:r>
            <a:endParaRPr lang="en-US" altLang="en-US" sz="2400" dirty="0"/>
          </a:p>
        </p:txBody>
      </p:sp>
      <p:sp>
        <p:nvSpPr>
          <p:cNvPr id="3092" name="Text Box 445"/>
          <p:cNvSpPr txBox="1">
            <a:spLocks noChangeArrowheads="1"/>
          </p:cNvSpPr>
          <p:nvPr/>
        </p:nvSpPr>
        <p:spPr bwMode="auto">
          <a:xfrm>
            <a:off x="609600" y="4341813"/>
            <a:ext cx="1843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5. </a:t>
            </a:r>
            <a:r>
              <a:rPr lang="en-US" altLang="en-US" sz="2400" b="0" i="1"/>
              <a:t>x</a:t>
            </a:r>
            <a:r>
              <a:rPr lang="en-US" altLang="en-US" sz="2400" b="0"/>
              <a:t> = –10</a:t>
            </a:r>
            <a:endParaRPr lang="en-US" altLang="en-US" sz="2400"/>
          </a:p>
        </p:txBody>
      </p:sp>
      <p:sp>
        <p:nvSpPr>
          <p:cNvPr id="10686" name="Text Box 446"/>
          <p:cNvSpPr txBox="1">
            <a:spLocks noChangeArrowheads="1"/>
          </p:cNvSpPr>
          <p:nvPr/>
        </p:nvSpPr>
        <p:spPr bwMode="auto">
          <a:xfrm>
            <a:off x="2600325" y="433863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3094" name="Text Box 447"/>
          <p:cNvSpPr txBox="1">
            <a:spLocks noChangeArrowheads="1"/>
          </p:cNvSpPr>
          <p:nvPr/>
        </p:nvSpPr>
        <p:spPr bwMode="auto">
          <a:xfrm>
            <a:off x="4953000" y="4343400"/>
            <a:ext cx="1455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6. </a:t>
            </a:r>
            <a:r>
              <a:rPr lang="en-US" altLang="en-US" sz="2400" b="0" i="1"/>
              <a:t>x</a:t>
            </a:r>
            <a:r>
              <a:rPr lang="en-US" altLang="en-US" sz="2400" b="0"/>
              <a:t> = 5</a:t>
            </a:r>
            <a:endParaRPr lang="en-US" altLang="en-US" sz="2400"/>
          </a:p>
        </p:txBody>
      </p:sp>
      <p:sp>
        <p:nvSpPr>
          <p:cNvPr id="10688" name="Text Box 448"/>
          <p:cNvSpPr txBox="1">
            <a:spLocks noChangeArrowheads="1"/>
          </p:cNvSpPr>
          <p:nvPr/>
        </p:nvSpPr>
        <p:spPr bwMode="auto">
          <a:xfrm>
            <a:off x="6575425" y="4338638"/>
            <a:ext cx="358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F</a:t>
            </a:r>
          </a:p>
        </p:txBody>
      </p:sp>
      <p:sp>
        <p:nvSpPr>
          <p:cNvPr id="3096" name="Text Box 449"/>
          <p:cNvSpPr txBox="1">
            <a:spLocks noChangeArrowheads="1"/>
          </p:cNvSpPr>
          <p:nvPr/>
        </p:nvSpPr>
        <p:spPr bwMode="auto">
          <a:xfrm>
            <a:off x="609600" y="4995863"/>
            <a:ext cx="19542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7. </a:t>
            </a:r>
            <a:r>
              <a:rPr lang="en-US" altLang="en-US" sz="2400" b="0" i="1"/>
              <a:t>x</a:t>
            </a:r>
            <a:r>
              <a:rPr lang="en-US" altLang="en-US" sz="2400" b="0"/>
              <a:t> = 4.99</a:t>
            </a:r>
            <a:endParaRPr lang="en-US" altLang="en-US" sz="2400"/>
          </a:p>
        </p:txBody>
      </p:sp>
      <p:sp>
        <p:nvSpPr>
          <p:cNvPr id="10690" name="Text Box 450"/>
          <p:cNvSpPr txBox="1">
            <a:spLocks noChangeArrowheads="1"/>
          </p:cNvSpPr>
          <p:nvPr/>
        </p:nvSpPr>
        <p:spPr bwMode="auto">
          <a:xfrm>
            <a:off x="2689225" y="4981575"/>
            <a:ext cx="35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3098" name="Text Box 451"/>
          <p:cNvSpPr txBox="1">
            <a:spLocks noChangeArrowheads="1"/>
          </p:cNvSpPr>
          <p:nvPr/>
        </p:nvSpPr>
        <p:spPr bwMode="auto">
          <a:xfrm>
            <a:off x="4972050" y="4995863"/>
            <a:ext cx="1154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8. </a:t>
            </a:r>
            <a:r>
              <a:rPr lang="en-US" altLang="en-US" sz="2400" b="0" i="1"/>
              <a:t>x =</a:t>
            </a:r>
            <a:endParaRPr lang="en-US" altLang="en-US" sz="2400"/>
          </a:p>
        </p:txBody>
      </p:sp>
      <p:pic>
        <p:nvPicPr>
          <p:cNvPr id="3099" name="Picture 452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876800"/>
            <a:ext cx="4572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94" name="Text Box 454"/>
          <p:cNvSpPr txBox="1">
            <a:spLocks noChangeArrowheads="1"/>
          </p:cNvSpPr>
          <p:nvPr/>
        </p:nvSpPr>
        <p:spPr bwMode="auto">
          <a:xfrm>
            <a:off x="6867525" y="501015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3101" name="Rectangle 455"/>
          <p:cNvSpPr>
            <a:spLocks noChangeArrowheads="1"/>
          </p:cNvSpPr>
          <p:nvPr/>
        </p:nvSpPr>
        <p:spPr bwMode="auto">
          <a:xfrm>
            <a:off x="1600200" y="1916113"/>
            <a:ext cx="184150" cy="369887"/>
          </a:xfrm>
          <a:prstGeom prst="rect">
            <a:avLst/>
          </a:prstGeom>
          <a:solidFill>
            <a:srgbClr val="C0C0C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02" name="Rectangle 456"/>
          <p:cNvSpPr>
            <a:spLocks noChangeArrowheads="1"/>
          </p:cNvSpPr>
          <p:nvPr/>
        </p:nvSpPr>
        <p:spPr bwMode="auto">
          <a:xfrm>
            <a:off x="5334000" y="1927225"/>
            <a:ext cx="184150" cy="369888"/>
          </a:xfrm>
          <a:prstGeom prst="rect">
            <a:avLst/>
          </a:prstGeom>
          <a:solidFill>
            <a:srgbClr val="C0C0C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03" name="Rectangle 457"/>
          <p:cNvSpPr>
            <a:spLocks noChangeArrowheads="1"/>
          </p:cNvSpPr>
          <p:nvPr/>
        </p:nvSpPr>
        <p:spPr bwMode="auto">
          <a:xfrm>
            <a:off x="1414463" y="2711450"/>
            <a:ext cx="184150" cy="369888"/>
          </a:xfrm>
          <a:prstGeom prst="rect">
            <a:avLst/>
          </a:prstGeom>
          <a:solidFill>
            <a:srgbClr val="C0C0C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104" name="Rectangle 458"/>
          <p:cNvSpPr>
            <a:spLocks noChangeArrowheads="1"/>
          </p:cNvSpPr>
          <p:nvPr/>
        </p:nvSpPr>
        <p:spPr bwMode="auto">
          <a:xfrm>
            <a:off x="5562600" y="2711450"/>
            <a:ext cx="184150" cy="369888"/>
          </a:xfrm>
          <a:prstGeom prst="rect">
            <a:avLst/>
          </a:prstGeom>
          <a:solidFill>
            <a:srgbClr val="C0C0C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3" grpId="0"/>
      <p:bldP spid="10677" grpId="0"/>
      <p:bldP spid="10683" grpId="0"/>
      <p:bldP spid="10686" grpId="0"/>
      <p:bldP spid="10688" grpId="0"/>
      <p:bldP spid="10690" grpId="0"/>
      <p:bldP spid="1069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674688" y="1419225"/>
            <a:ext cx="623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1. </a:t>
            </a:r>
            <a:r>
              <a:rPr lang="en-US" altLang="en-US" sz="2400" b="0"/>
              <a:t>Describe the solutions of 7 &lt; </a:t>
            </a:r>
            <a:r>
              <a:rPr lang="en-US" altLang="en-US" sz="2400" b="0" i="1"/>
              <a:t>x</a:t>
            </a:r>
            <a:r>
              <a:rPr lang="en-US" altLang="en-US" sz="2400" b="0"/>
              <a:t> + 4. </a:t>
            </a:r>
            <a:endParaRPr lang="en-US" altLang="en-US" sz="2400"/>
          </a:p>
        </p:txBody>
      </p:sp>
      <p:sp>
        <p:nvSpPr>
          <p:cNvPr id="393222" name="Text Box 6"/>
          <p:cNvSpPr txBox="1">
            <a:spLocks noChangeArrowheads="1"/>
          </p:cNvSpPr>
          <p:nvPr/>
        </p:nvSpPr>
        <p:spPr bwMode="auto">
          <a:xfrm>
            <a:off x="1131888" y="1843088"/>
            <a:ext cx="4997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</a:rPr>
              <a:t>all real numbers greater than 3</a:t>
            </a:r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690563" y="2300288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2. </a:t>
            </a:r>
            <a:r>
              <a:rPr lang="en-US" altLang="en-US" sz="2400" b="0"/>
              <a:t>Graph </a:t>
            </a:r>
            <a:r>
              <a:rPr lang="en-US" altLang="en-US" sz="2400" b="0" i="1"/>
              <a:t>h</a:t>
            </a:r>
            <a:r>
              <a:rPr lang="en-US" altLang="en-US" sz="2400" b="0"/>
              <a:t> ≥ –4.75</a:t>
            </a:r>
            <a:endParaRPr lang="en-US" altLang="en-US" sz="2400"/>
          </a:p>
        </p:txBody>
      </p:sp>
      <p:sp>
        <p:nvSpPr>
          <p:cNvPr id="18438" name="Line 16"/>
          <p:cNvSpPr>
            <a:spLocks noChangeShapeType="1"/>
          </p:cNvSpPr>
          <p:nvPr/>
        </p:nvSpPr>
        <p:spPr bwMode="auto">
          <a:xfrm>
            <a:off x="3205163" y="3324225"/>
            <a:ext cx="1371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1249363" y="2871788"/>
            <a:ext cx="3208337" cy="735012"/>
            <a:chOff x="880" y="1875"/>
            <a:chExt cx="2021" cy="463"/>
          </a:xfrm>
        </p:grpSpPr>
        <p:sp>
          <p:nvSpPr>
            <p:cNvPr id="18447" name="Line 8"/>
            <p:cNvSpPr>
              <a:spLocks noChangeShapeType="1"/>
            </p:cNvSpPr>
            <p:nvPr/>
          </p:nvSpPr>
          <p:spPr bwMode="auto">
            <a:xfrm>
              <a:off x="880" y="1995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8" name="Line 9"/>
            <p:cNvSpPr>
              <a:spLocks noChangeShapeType="1"/>
            </p:cNvSpPr>
            <p:nvPr/>
          </p:nvSpPr>
          <p:spPr bwMode="auto">
            <a:xfrm>
              <a:off x="1072" y="1883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49" name="Line 10"/>
            <p:cNvSpPr>
              <a:spLocks noChangeShapeType="1"/>
            </p:cNvSpPr>
            <p:nvPr/>
          </p:nvSpPr>
          <p:spPr bwMode="auto">
            <a:xfrm>
              <a:off x="1888" y="1891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0" name="Line 11"/>
            <p:cNvSpPr>
              <a:spLocks noChangeShapeType="1"/>
            </p:cNvSpPr>
            <p:nvPr/>
          </p:nvSpPr>
          <p:spPr bwMode="auto">
            <a:xfrm>
              <a:off x="2656" y="1875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1" name="Text Box 12"/>
            <p:cNvSpPr txBox="1">
              <a:spLocks noChangeArrowheads="1"/>
            </p:cNvSpPr>
            <p:nvPr/>
          </p:nvSpPr>
          <p:spPr bwMode="auto">
            <a:xfrm>
              <a:off x="880" y="2100"/>
              <a:ext cx="3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/>
                <a:t>–5</a:t>
              </a:r>
            </a:p>
          </p:txBody>
        </p:sp>
        <p:sp>
          <p:nvSpPr>
            <p:cNvPr id="18452" name="Text Box 13"/>
            <p:cNvSpPr txBox="1">
              <a:spLocks noChangeArrowheads="1"/>
            </p:cNvSpPr>
            <p:nvPr/>
          </p:nvSpPr>
          <p:spPr bwMode="auto">
            <a:xfrm>
              <a:off x="1552" y="2099"/>
              <a:ext cx="5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/>
                <a:t>–4.75</a:t>
              </a:r>
            </a:p>
          </p:txBody>
        </p:sp>
        <p:sp>
          <p:nvSpPr>
            <p:cNvPr id="18453" name="Text Box 14"/>
            <p:cNvSpPr txBox="1">
              <a:spLocks noChangeArrowheads="1"/>
            </p:cNvSpPr>
            <p:nvPr/>
          </p:nvSpPr>
          <p:spPr bwMode="auto">
            <a:xfrm>
              <a:off x="2392" y="2107"/>
              <a:ext cx="4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/>
                <a:t>–4.5</a:t>
              </a:r>
            </a:p>
          </p:txBody>
        </p:sp>
        <p:sp>
          <p:nvSpPr>
            <p:cNvPr id="18454" name="AutoShape 15"/>
            <p:cNvSpPr>
              <a:spLocks noChangeArrowheads="1"/>
            </p:cNvSpPr>
            <p:nvPr/>
          </p:nvSpPr>
          <p:spPr bwMode="auto">
            <a:xfrm>
              <a:off x="1845" y="1947"/>
              <a:ext cx="96" cy="96"/>
            </a:xfrm>
            <a:prstGeom prst="flowChartConnector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55" name="Line 17"/>
            <p:cNvSpPr>
              <a:spLocks noChangeShapeType="1"/>
            </p:cNvSpPr>
            <p:nvPr/>
          </p:nvSpPr>
          <p:spPr bwMode="auto">
            <a:xfrm>
              <a:off x="1941" y="1995"/>
              <a:ext cx="96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8440" name="Text Box 18"/>
          <p:cNvSpPr txBox="1">
            <a:spLocks noChangeArrowheads="1"/>
          </p:cNvSpPr>
          <p:nvPr/>
        </p:nvSpPr>
        <p:spPr bwMode="auto">
          <a:xfrm>
            <a:off x="766763" y="3705225"/>
            <a:ext cx="7462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Write the inequality shown by each graph.</a:t>
            </a:r>
          </a:p>
        </p:txBody>
      </p:sp>
      <p:sp>
        <p:nvSpPr>
          <p:cNvPr id="18441" name="Text Box 45"/>
          <p:cNvSpPr txBox="1">
            <a:spLocks noChangeArrowheads="1"/>
          </p:cNvSpPr>
          <p:nvPr/>
        </p:nvSpPr>
        <p:spPr bwMode="auto">
          <a:xfrm>
            <a:off x="690563" y="4391025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3.</a:t>
            </a:r>
          </a:p>
        </p:txBody>
      </p:sp>
      <p:sp>
        <p:nvSpPr>
          <p:cNvPr id="393308" name="Text Box 92"/>
          <p:cNvSpPr txBox="1">
            <a:spLocks noChangeArrowheads="1"/>
          </p:cNvSpPr>
          <p:nvPr/>
        </p:nvSpPr>
        <p:spPr bwMode="auto">
          <a:xfrm>
            <a:off x="5464175" y="4314825"/>
            <a:ext cx="941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FF3300"/>
                </a:solidFill>
              </a:rPr>
              <a:t>x</a:t>
            </a:r>
            <a:r>
              <a:rPr lang="en-US" altLang="en-US" sz="2400" b="0">
                <a:solidFill>
                  <a:srgbClr val="FF3300"/>
                </a:solidFill>
              </a:rPr>
              <a:t> ≥ 3</a:t>
            </a:r>
            <a:endParaRPr lang="en-US" altLang="en-US" sz="2400" b="0" i="1">
              <a:solidFill>
                <a:srgbClr val="FF3300"/>
              </a:solidFill>
            </a:endParaRPr>
          </a:p>
        </p:txBody>
      </p:sp>
      <p:sp>
        <p:nvSpPr>
          <p:cNvPr id="18443" name="Text Box 93"/>
          <p:cNvSpPr txBox="1">
            <a:spLocks noChangeArrowheads="1"/>
          </p:cNvSpPr>
          <p:nvPr/>
        </p:nvSpPr>
        <p:spPr bwMode="auto">
          <a:xfrm>
            <a:off x="690563" y="5381625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4.</a:t>
            </a:r>
          </a:p>
        </p:txBody>
      </p:sp>
      <p:sp>
        <p:nvSpPr>
          <p:cNvPr id="393310" name="Text Box 94"/>
          <p:cNvSpPr txBox="1">
            <a:spLocks noChangeArrowheads="1"/>
          </p:cNvSpPr>
          <p:nvPr/>
        </p:nvSpPr>
        <p:spPr bwMode="auto">
          <a:xfrm>
            <a:off x="5567363" y="5380038"/>
            <a:ext cx="1522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 i="1">
                <a:solidFill>
                  <a:srgbClr val="FF3300"/>
                </a:solidFill>
              </a:rPr>
              <a:t>x</a:t>
            </a:r>
            <a:r>
              <a:rPr lang="en-US" altLang="en-US" sz="2400" b="0">
                <a:solidFill>
                  <a:srgbClr val="FF3300"/>
                </a:solidFill>
              </a:rPr>
              <a:t> &lt; –5.5</a:t>
            </a:r>
            <a:endParaRPr lang="en-US" altLang="en-US" sz="2400" b="0" i="1">
              <a:solidFill>
                <a:srgbClr val="FF3300"/>
              </a:solidFill>
            </a:endParaRPr>
          </a:p>
        </p:txBody>
      </p:sp>
      <p:pic>
        <p:nvPicPr>
          <p:cNvPr id="18445" name="Picture 1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3" y="4314825"/>
            <a:ext cx="41243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Picture 1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3" y="5305425"/>
            <a:ext cx="42957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3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3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22" grpId="0"/>
      <p:bldP spid="393308" grpId="0"/>
      <p:bldP spid="3933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669925" y="1557338"/>
            <a:ext cx="8321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95288" indent="-395288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5. </a:t>
            </a:r>
            <a:r>
              <a:rPr lang="en-US" altLang="en-US" sz="2400" b="0"/>
              <a:t>A cell phone plan offers free minutes for no more than 250 minutes per month. Define a variable and write an inequality for the possible number of free minutes. Graph the solution.</a:t>
            </a:r>
            <a:endParaRPr lang="en-US" altLang="en-US" sz="2400"/>
          </a:p>
        </p:txBody>
      </p:sp>
      <p:sp>
        <p:nvSpPr>
          <p:cNvPr id="394246" name="Text Box 6"/>
          <p:cNvSpPr txBox="1">
            <a:spLocks noChangeArrowheads="1"/>
          </p:cNvSpPr>
          <p:nvPr/>
        </p:nvSpPr>
        <p:spPr bwMode="auto">
          <a:xfrm>
            <a:off x="1146175" y="3690938"/>
            <a:ext cx="202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</a:rPr>
              <a:t>0 ≤ </a:t>
            </a:r>
            <a:r>
              <a:rPr lang="en-US" altLang="en-US" sz="2400" b="0" i="1">
                <a:solidFill>
                  <a:srgbClr val="FF0000"/>
                </a:solidFill>
              </a:rPr>
              <a:t>m</a:t>
            </a:r>
            <a:r>
              <a:rPr lang="en-US" altLang="en-US" sz="2400" b="0">
                <a:solidFill>
                  <a:srgbClr val="FF0000"/>
                </a:solidFill>
              </a:rPr>
              <a:t> ≤ 250</a:t>
            </a:r>
          </a:p>
        </p:txBody>
      </p:sp>
      <p:sp>
        <p:nvSpPr>
          <p:cNvPr id="19461" name="Line 12"/>
          <p:cNvSpPr>
            <a:spLocks noChangeShapeType="1"/>
          </p:cNvSpPr>
          <p:nvPr/>
        </p:nvSpPr>
        <p:spPr bwMode="auto">
          <a:xfrm>
            <a:off x="2438400" y="4572000"/>
            <a:ext cx="3429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209800" y="4343400"/>
            <a:ext cx="4038600" cy="838200"/>
            <a:chOff x="1056" y="2496"/>
            <a:chExt cx="2544" cy="528"/>
          </a:xfrm>
        </p:grpSpPr>
        <p:sp>
          <p:nvSpPr>
            <p:cNvPr id="19464" name="Line 7"/>
            <p:cNvSpPr>
              <a:spLocks noChangeShapeType="1"/>
            </p:cNvSpPr>
            <p:nvPr/>
          </p:nvSpPr>
          <p:spPr bwMode="auto">
            <a:xfrm>
              <a:off x="1056" y="2640"/>
              <a:ext cx="24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65" name="Text Box 8"/>
            <p:cNvSpPr txBox="1">
              <a:spLocks noChangeArrowheads="1"/>
            </p:cNvSpPr>
            <p:nvPr/>
          </p:nvSpPr>
          <p:spPr bwMode="auto">
            <a:xfrm>
              <a:off x="1091" y="2736"/>
              <a:ext cx="2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>
                  <a:solidFill>
                    <a:srgbClr val="FF3300"/>
                  </a:solidFill>
                </a:rPr>
                <a:t>0</a:t>
              </a:r>
            </a:p>
          </p:txBody>
        </p:sp>
        <p:sp>
          <p:nvSpPr>
            <p:cNvPr id="19466" name="Text Box 9"/>
            <p:cNvSpPr txBox="1">
              <a:spLocks noChangeArrowheads="1"/>
            </p:cNvSpPr>
            <p:nvPr/>
          </p:nvSpPr>
          <p:spPr bwMode="auto">
            <a:xfrm>
              <a:off x="3118" y="2736"/>
              <a:ext cx="4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>
                  <a:solidFill>
                    <a:srgbClr val="FF3300"/>
                  </a:solidFill>
                </a:rPr>
                <a:t>250</a:t>
              </a:r>
            </a:p>
          </p:txBody>
        </p:sp>
        <p:sp>
          <p:nvSpPr>
            <p:cNvPr id="19467" name="Line 10"/>
            <p:cNvSpPr>
              <a:spLocks noChangeShapeType="1"/>
            </p:cNvSpPr>
            <p:nvPr/>
          </p:nvSpPr>
          <p:spPr bwMode="auto">
            <a:xfrm>
              <a:off x="1200" y="2496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68" name="Line 11"/>
            <p:cNvSpPr>
              <a:spLocks noChangeShapeType="1"/>
            </p:cNvSpPr>
            <p:nvPr/>
          </p:nvSpPr>
          <p:spPr bwMode="auto">
            <a:xfrm>
              <a:off x="3360" y="2496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69" name="Line 13"/>
            <p:cNvSpPr>
              <a:spLocks noChangeShapeType="1"/>
            </p:cNvSpPr>
            <p:nvPr/>
          </p:nvSpPr>
          <p:spPr bwMode="auto">
            <a:xfrm>
              <a:off x="1200" y="2640"/>
              <a:ext cx="216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470" name="AutoShape 14"/>
            <p:cNvSpPr>
              <a:spLocks noChangeArrowheads="1"/>
            </p:cNvSpPr>
            <p:nvPr/>
          </p:nvSpPr>
          <p:spPr bwMode="auto">
            <a:xfrm>
              <a:off x="1152" y="2592"/>
              <a:ext cx="96" cy="96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9471" name="AutoShape 15"/>
            <p:cNvSpPr>
              <a:spLocks noChangeArrowheads="1"/>
            </p:cNvSpPr>
            <p:nvPr/>
          </p:nvSpPr>
          <p:spPr bwMode="auto">
            <a:xfrm>
              <a:off x="3312" y="2583"/>
              <a:ext cx="96" cy="96"/>
            </a:xfrm>
            <a:prstGeom prst="flowChartConnector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94257" name="Text Box 17"/>
          <p:cNvSpPr txBox="1">
            <a:spLocks noChangeArrowheads="1"/>
          </p:cNvSpPr>
          <p:nvPr/>
        </p:nvSpPr>
        <p:spPr bwMode="auto">
          <a:xfrm>
            <a:off x="1066800" y="31242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FF0000"/>
                </a:solidFill>
              </a:rPr>
              <a:t>Let </a:t>
            </a:r>
            <a:r>
              <a:rPr lang="en-US" altLang="en-US" sz="2400" b="0" i="1">
                <a:solidFill>
                  <a:srgbClr val="FF0000"/>
                </a:solidFill>
              </a:rPr>
              <a:t>m</a:t>
            </a:r>
            <a:r>
              <a:rPr lang="en-US" altLang="en-US" sz="2400" b="0">
                <a:solidFill>
                  <a:srgbClr val="FF0000"/>
                </a:solidFill>
              </a:rPr>
              <a:t> = number of minutes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4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94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6" grpId="0"/>
      <p:bldP spid="3942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381000" y="1304764"/>
            <a:ext cx="8255000" cy="170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Review Notes</a:t>
            </a:r>
            <a:r>
              <a:rPr lang="en-US" sz="2800" dirty="0"/>
              <a:t>:  </a:t>
            </a:r>
            <a:r>
              <a:rPr lang="en-US" sz="2800" i="1" dirty="0" smtClean="0"/>
              <a:t>Graphing Inequalities </a:t>
            </a:r>
            <a:r>
              <a:rPr lang="en-US" sz="2800" dirty="0" smtClean="0"/>
              <a:t>on </a:t>
            </a:r>
            <a:r>
              <a:rPr lang="en-US" sz="2800" dirty="0"/>
              <a:t>pg.  </a:t>
            </a:r>
            <a:r>
              <a:rPr lang="en-US" sz="2800" dirty="0" smtClean="0"/>
              <a:t>40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Complete </a:t>
            </a:r>
            <a:r>
              <a:rPr lang="en-US" sz="2800" dirty="0"/>
              <a:t>#</a:t>
            </a:r>
            <a:r>
              <a:rPr lang="en-US" sz="2800" dirty="0" smtClean="0"/>
              <a:t>1-8 </a:t>
            </a:r>
            <a:r>
              <a:rPr lang="en-US" sz="2800" dirty="0"/>
              <a:t>in notes</a:t>
            </a:r>
          </a:p>
        </p:txBody>
      </p:sp>
    </p:spTree>
    <p:extLst>
      <p:ext uri="{BB962C8B-B14F-4D97-AF65-F5344CB8AC3E}">
        <p14:creationId xmlns:p14="http://schemas.microsoft.com/office/powerpoint/2010/main" val="376987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381000" y="1304764"/>
            <a:ext cx="8255000" cy="170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/>
              <a:t>Textbook pg. 89 #2, 6, 10, 18, 24, 42 on pg. 41 in notebook</a:t>
            </a:r>
          </a:p>
        </p:txBody>
      </p:sp>
    </p:spTree>
    <p:extLst>
      <p:ext uri="{BB962C8B-B14F-4D97-AF65-F5344CB8AC3E}">
        <p14:creationId xmlns:p14="http://schemas.microsoft.com/office/powerpoint/2010/main" val="86154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381000" y="1304764"/>
            <a:ext cx="8255000" cy="170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Then complete inbox task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Must be completed and turned in at end of period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438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381000" y="2057400"/>
            <a:ext cx="8610600" cy="1981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0"/>
              <a:t>Identify solutions of inequalities with one variable.</a:t>
            </a:r>
          </a:p>
          <a:p>
            <a:pPr>
              <a:spcBef>
                <a:spcPct val="20000"/>
              </a:spcBef>
            </a:pPr>
            <a:endParaRPr lang="en-US" altLang="en-US" sz="900" b="0"/>
          </a:p>
          <a:p>
            <a:pPr>
              <a:spcBef>
                <a:spcPct val="20000"/>
              </a:spcBef>
            </a:pPr>
            <a:endParaRPr lang="en-US" altLang="en-US" sz="900" b="0"/>
          </a:p>
          <a:p>
            <a:pPr>
              <a:spcBef>
                <a:spcPct val="20000"/>
              </a:spcBef>
            </a:pPr>
            <a:r>
              <a:rPr lang="en-US" altLang="en-US" sz="2800" b="0"/>
              <a:t>Write and graph inequalities with one variable.</a:t>
            </a:r>
          </a:p>
          <a:p>
            <a:pPr>
              <a:spcBef>
                <a:spcPct val="20000"/>
              </a:spcBef>
            </a:pPr>
            <a:endParaRPr lang="en-US" altLang="en-US" sz="2800" b="0"/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685800" y="2057400"/>
            <a:ext cx="7239000" cy="1371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 b="0"/>
              <a:t>inequality</a:t>
            </a:r>
          </a:p>
          <a:p>
            <a:pPr>
              <a:spcBef>
                <a:spcPct val="20000"/>
              </a:spcBef>
            </a:pPr>
            <a:r>
              <a:rPr lang="en-US" altLang="en-US" sz="3200" b="0"/>
              <a:t>solution of an inequality</a:t>
            </a:r>
          </a:p>
          <a:p>
            <a:pPr>
              <a:spcBef>
                <a:spcPct val="20000"/>
              </a:spcBef>
            </a:pPr>
            <a:endParaRPr lang="en-US" altLang="en-US" sz="3200" b="0">
              <a:latin typeface="Times New Roman" pitchFamily="18" charset="0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b="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7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974725" y="114300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An </a:t>
            </a:r>
            <a:r>
              <a:rPr lang="en-US" altLang="en-US" sz="2400" u="sng"/>
              <a:t>inequality</a:t>
            </a:r>
            <a:r>
              <a:rPr lang="en-US" altLang="en-US" sz="2400" b="0"/>
              <a:t> is a statement that two quantities are not equal. The quantities are compared by using the following signs: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066800" y="2755900"/>
            <a:ext cx="7239000" cy="2425700"/>
            <a:chOff x="672" y="1736"/>
            <a:chExt cx="4560" cy="1528"/>
          </a:xfrm>
        </p:grpSpPr>
        <p:sp>
          <p:nvSpPr>
            <p:cNvPr id="6150" name="Rectangle 10"/>
            <p:cNvSpPr>
              <a:spLocks noChangeArrowheads="1"/>
            </p:cNvSpPr>
            <p:nvPr/>
          </p:nvSpPr>
          <p:spPr bwMode="auto">
            <a:xfrm>
              <a:off x="2544" y="1776"/>
              <a:ext cx="768" cy="14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51" name="Text Box 13"/>
            <p:cNvSpPr txBox="1">
              <a:spLocks noChangeArrowheads="1"/>
            </p:cNvSpPr>
            <p:nvPr/>
          </p:nvSpPr>
          <p:spPr bwMode="auto">
            <a:xfrm>
              <a:off x="2713" y="1761"/>
              <a:ext cx="327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4800">
                  <a:solidFill>
                    <a:schemeClr val="accent1"/>
                  </a:solidFill>
                </a:rPr>
                <a:t>≤</a:t>
              </a:r>
            </a:p>
          </p:txBody>
        </p:sp>
        <p:sp>
          <p:nvSpPr>
            <p:cNvPr id="6152" name="Text Box 15"/>
            <p:cNvSpPr txBox="1">
              <a:spLocks noChangeArrowheads="1"/>
            </p:cNvSpPr>
            <p:nvPr/>
          </p:nvSpPr>
          <p:spPr bwMode="auto">
            <a:xfrm>
              <a:off x="2582" y="2304"/>
              <a:ext cx="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i="1"/>
                <a:t>A </a:t>
              </a:r>
              <a:r>
                <a:rPr lang="en-US" altLang="en-US" sz="2400">
                  <a:solidFill>
                    <a:schemeClr val="accent1"/>
                  </a:solidFill>
                </a:rPr>
                <a:t>≤</a:t>
              </a:r>
              <a:r>
                <a:rPr lang="en-US" altLang="en-US" sz="2400" i="1"/>
                <a:t> B</a:t>
              </a:r>
            </a:p>
          </p:txBody>
        </p:sp>
        <p:sp>
          <p:nvSpPr>
            <p:cNvPr id="6153" name="Text Box 16"/>
            <p:cNvSpPr txBox="1">
              <a:spLocks noChangeArrowheads="1"/>
            </p:cNvSpPr>
            <p:nvPr/>
          </p:nvSpPr>
          <p:spPr bwMode="auto">
            <a:xfrm>
              <a:off x="2544" y="2648"/>
              <a:ext cx="771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1600" i="1">
                  <a:latin typeface="Arial" charset="0"/>
                </a:rPr>
                <a:t>A </a:t>
              </a:r>
              <a:r>
                <a:rPr lang="en-US" altLang="en-US" sz="1600">
                  <a:solidFill>
                    <a:schemeClr val="accent1"/>
                  </a:solidFill>
                  <a:latin typeface="Arial" charset="0"/>
                </a:rPr>
                <a:t>is less </a:t>
              </a:r>
            </a:p>
            <a:p>
              <a:pPr algn="ctr">
                <a:lnSpc>
                  <a:spcPct val="50000"/>
                </a:lnSpc>
              </a:pPr>
              <a:r>
                <a:rPr lang="en-US" altLang="en-US" sz="1600">
                  <a:solidFill>
                    <a:schemeClr val="accent1"/>
                  </a:solidFill>
                  <a:latin typeface="Arial" charset="0"/>
                </a:rPr>
                <a:t>than or </a:t>
              </a:r>
            </a:p>
            <a:p>
              <a:pPr algn="ctr">
                <a:lnSpc>
                  <a:spcPct val="50000"/>
                </a:lnSpc>
              </a:pPr>
              <a:r>
                <a:rPr lang="en-US" altLang="en-US" sz="1600">
                  <a:solidFill>
                    <a:schemeClr val="accent1"/>
                  </a:solidFill>
                  <a:latin typeface="Arial" charset="0"/>
                </a:rPr>
                <a:t>equal to</a:t>
              </a:r>
              <a:r>
                <a:rPr lang="en-US" altLang="en-US" sz="1600">
                  <a:latin typeface="Arial" charset="0"/>
                </a:rPr>
                <a:t> </a:t>
              </a:r>
              <a:r>
                <a:rPr lang="en-US" altLang="en-US" sz="1600" i="1">
                  <a:latin typeface="Arial" charset="0"/>
                </a:rPr>
                <a:t>B</a:t>
              </a:r>
              <a:r>
                <a:rPr lang="en-US" altLang="en-US" sz="1600">
                  <a:latin typeface="Arial" charset="0"/>
                </a:rPr>
                <a:t>.</a:t>
              </a:r>
            </a:p>
          </p:txBody>
        </p:sp>
        <p:sp>
          <p:nvSpPr>
            <p:cNvPr id="6154" name="Rectangle 22"/>
            <p:cNvSpPr>
              <a:spLocks noChangeArrowheads="1"/>
            </p:cNvSpPr>
            <p:nvPr/>
          </p:nvSpPr>
          <p:spPr bwMode="auto">
            <a:xfrm>
              <a:off x="672" y="1776"/>
              <a:ext cx="768" cy="14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55" name="Text Box 23"/>
            <p:cNvSpPr txBox="1">
              <a:spLocks noChangeArrowheads="1"/>
            </p:cNvSpPr>
            <p:nvPr/>
          </p:nvSpPr>
          <p:spPr bwMode="auto">
            <a:xfrm>
              <a:off x="840" y="1736"/>
              <a:ext cx="466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4800">
                  <a:solidFill>
                    <a:srgbClr val="FF3300"/>
                  </a:solidFill>
                  <a:latin typeface="Arial" charset="0"/>
                </a:rPr>
                <a:t>&lt;</a:t>
              </a:r>
            </a:p>
          </p:txBody>
        </p:sp>
        <p:sp>
          <p:nvSpPr>
            <p:cNvPr id="6156" name="Text Box 24"/>
            <p:cNvSpPr txBox="1">
              <a:spLocks noChangeArrowheads="1"/>
            </p:cNvSpPr>
            <p:nvPr/>
          </p:nvSpPr>
          <p:spPr bwMode="auto">
            <a:xfrm>
              <a:off x="688" y="2304"/>
              <a:ext cx="7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i="1"/>
                <a:t>A</a:t>
              </a:r>
              <a:r>
                <a:rPr lang="en-US" altLang="en-US" sz="2400"/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&lt;</a:t>
              </a:r>
              <a:r>
                <a:rPr lang="en-US" altLang="en-US" sz="2400"/>
                <a:t> </a:t>
              </a:r>
              <a:r>
                <a:rPr lang="en-US" altLang="en-US" sz="2400" i="1"/>
                <a:t>B</a:t>
              </a:r>
            </a:p>
          </p:txBody>
        </p:sp>
        <p:sp>
          <p:nvSpPr>
            <p:cNvPr id="6157" name="Text Box 25"/>
            <p:cNvSpPr txBox="1">
              <a:spLocks noChangeArrowheads="1"/>
            </p:cNvSpPr>
            <p:nvPr/>
          </p:nvSpPr>
          <p:spPr bwMode="auto">
            <a:xfrm>
              <a:off x="756" y="2656"/>
              <a:ext cx="6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1600" i="1">
                  <a:latin typeface="Arial" charset="0"/>
                </a:rPr>
                <a:t>A</a:t>
              </a:r>
              <a:r>
                <a:rPr lang="en-US" altLang="en-US" sz="1600">
                  <a:latin typeface="Arial" charset="0"/>
                </a:rPr>
                <a:t> </a:t>
              </a:r>
              <a:r>
                <a:rPr lang="en-US" altLang="en-US" sz="1600">
                  <a:solidFill>
                    <a:srgbClr val="FF3300"/>
                  </a:solidFill>
                  <a:latin typeface="Arial" charset="0"/>
                </a:rPr>
                <a:t>is less</a:t>
              </a:r>
            </a:p>
            <a:p>
              <a:pPr>
                <a:lnSpc>
                  <a:spcPct val="50000"/>
                </a:lnSpc>
              </a:pPr>
              <a:r>
                <a:rPr lang="en-US" altLang="en-US" sz="1600">
                  <a:solidFill>
                    <a:srgbClr val="FF3300"/>
                  </a:solidFill>
                  <a:latin typeface="Arial" charset="0"/>
                </a:rPr>
                <a:t>than</a:t>
              </a:r>
              <a:r>
                <a:rPr lang="en-US" altLang="en-US" sz="1600">
                  <a:latin typeface="Arial" charset="0"/>
                </a:rPr>
                <a:t> </a:t>
              </a:r>
              <a:r>
                <a:rPr lang="en-US" altLang="en-US" sz="1600" i="1">
                  <a:latin typeface="Arial" charset="0"/>
                </a:rPr>
                <a:t>B.</a:t>
              </a:r>
            </a:p>
          </p:txBody>
        </p:sp>
        <p:sp>
          <p:nvSpPr>
            <p:cNvPr id="6158" name="Rectangle 26"/>
            <p:cNvSpPr>
              <a:spLocks noChangeArrowheads="1"/>
            </p:cNvSpPr>
            <p:nvPr/>
          </p:nvSpPr>
          <p:spPr bwMode="auto">
            <a:xfrm>
              <a:off x="1632" y="1776"/>
              <a:ext cx="768" cy="14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59" name="Text Box 28"/>
            <p:cNvSpPr txBox="1">
              <a:spLocks noChangeArrowheads="1"/>
            </p:cNvSpPr>
            <p:nvPr/>
          </p:nvSpPr>
          <p:spPr bwMode="auto">
            <a:xfrm>
              <a:off x="1868" y="1736"/>
              <a:ext cx="34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4800">
                  <a:solidFill>
                    <a:srgbClr val="3333FF"/>
                  </a:solidFill>
                  <a:latin typeface="Arial" charset="0"/>
                </a:rPr>
                <a:t>&gt;</a:t>
              </a:r>
            </a:p>
          </p:txBody>
        </p:sp>
        <p:sp>
          <p:nvSpPr>
            <p:cNvPr id="6160" name="Text Box 29"/>
            <p:cNvSpPr txBox="1">
              <a:spLocks noChangeArrowheads="1"/>
            </p:cNvSpPr>
            <p:nvPr/>
          </p:nvSpPr>
          <p:spPr bwMode="auto">
            <a:xfrm>
              <a:off x="1632" y="2304"/>
              <a:ext cx="7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i="1"/>
                <a:t>A </a:t>
              </a:r>
              <a:r>
                <a:rPr lang="en-US" altLang="en-US" sz="2400">
                  <a:solidFill>
                    <a:srgbClr val="3333FF"/>
                  </a:solidFill>
                </a:rPr>
                <a:t>&gt;</a:t>
              </a:r>
              <a:r>
                <a:rPr lang="en-US" altLang="en-US" sz="2400"/>
                <a:t> </a:t>
              </a:r>
              <a:r>
                <a:rPr lang="en-US" altLang="en-US" sz="2400" i="1"/>
                <a:t>B</a:t>
              </a:r>
            </a:p>
          </p:txBody>
        </p:sp>
        <p:sp>
          <p:nvSpPr>
            <p:cNvPr id="6161" name="Text Box 30"/>
            <p:cNvSpPr txBox="1">
              <a:spLocks noChangeArrowheads="1"/>
            </p:cNvSpPr>
            <p:nvPr/>
          </p:nvSpPr>
          <p:spPr bwMode="auto">
            <a:xfrm>
              <a:off x="1608" y="2658"/>
              <a:ext cx="821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1600" i="1">
                  <a:latin typeface="Arial" charset="0"/>
                </a:rPr>
                <a:t>A </a:t>
              </a:r>
              <a:r>
                <a:rPr lang="en-US" altLang="en-US" sz="1600">
                  <a:solidFill>
                    <a:srgbClr val="3333FF"/>
                  </a:solidFill>
                  <a:latin typeface="Arial" charset="0"/>
                </a:rPr>
                <a:t>is greater</a:t>
              </a:r>
            </a:p>
            <a:p>
              <a:pPr algn="ctr">
                <a:lnSpc>
                  <a:spcPct val="50000"/>
                </a:lnSpc>
              </a:pPr>
              <a:r>
                <a:rPr lang="en-US" altLang="en-US" sz="1600">
                  <a:solidFill>
                    <a:srgbClr val="3333FF"/>
                  </a:solidFill>
                  <a:latin typeface="Arial" charset="0"/>
                </a:rPr>
                <a:t>than</a:t>
              </a:r>
              <a:r>
                <a:rPr lang="en-US" altLang="en-US" sz="1600">
                  <a:latin typeface="Arial" charset="0"/>
                </a:rPr>
                <a:t> </a:t>
              </a:r>
              <a:r>
                <a:rPr lang="en-US" altLang="en-US" sz="1600" i="1">
                  <a:latin typeface="Arial" charset="0"/>
                </a:rPr>
                <a:t>B.</a:t>
              </a:r>
            </a:p>
          </p:txBody>
        </p:sp>
        <p:sp>
          <p:nvSpPr>
            <p:cNvPr id="6162" name="Rectangle 32"/>
            <p:cNvSpPr>
              <a:spLocks noChangeArrowheads="1"/>
            </p:cNvSpPr>
            <p:nvPr/>
          </p:nvSpPr>
          <p:spPr bwMode="auto">
            <a:xfrm>
              <a:off x="3504" y="1776"/>
              <a:ext cx="768" cy="14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endParaRPr lang="en-US" altLang="en-US" sz="1600"/>
            </a:p>
          </p:txBody>
        </p:sp>
        <p:sp>
          <p:nvSpPr>
            <p:cNvPr id="6163" name="Text Box 34"/>
            <p:cNvSpPr txBox="1">
              <a:spLocks noChangeArrowheads="1"/>
            </p:cNvSpPr>
            <p:nvPr/>
          </p:nvSpPr>
          <p:spPr bwMode="auto">
            <a:xfrm>
              <a:off x="3753" y="1760"/>
              <a:ext cx="327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4800">
                  <a:solidFill>
                    <a:srgbClr val="800080"/>
                  </a:solidFill>
                </a:rPr>
                <a:t>≥</a:t>
              </a:r>
            </a:p>
          </p:txBody>
        </p:sp>
        <p:sp>
          <p:nvSpPr>
            <p:cNvPr id="6164" name="Text Box 35"/>
            <p:cNvSpPr txBox="1">
              <a:spLocks noChangeArrowheads="1"/>
            </p:cNvSpPr>
            <p:nvPr/>
          </p:nvSpPr>
          <p:spPr bwMode="auto">
            <a:xfrm>
              <a:off x="3540" y="2304"/>
              <a:ext cx="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i="1"/>
                <a:t>A </a:t>
              </a:r>
              <a:r>
                <a:rPr lang="en-US" altLang="en-US" sz="2400">
                  <a:solidFill>
                    <a:srgbClr val="800080"/>
                  </a:solidFill>
                </a:rPr>
                <a:t>≥</a:t>
              </a:r>
              <a:r>
                <a:rPr lang="en-US" altLang="en-US" sz="2400"/>
                <a:t> </a:t>
              </a:r>
              <a:r>
                <a:rPr lang="en-US" altLang="en-US" sz="2400" i="1"/>
                <a:t>B</a:t>
              </a:r>
            </a:p>
          </p:txBody>
        </p:sp>
        <p:sp>
          <p:nvSpPr>
            <p:cNvPr id="6165" name="Text Box 36"/>
            <p:cNvSpPr txBox="1">
              <a:spLocks noChangeArrowheads="1"/>
            </p:cNvSpPr>
            <p:nvPr/>
          </p:nvSpPr>
          <p:spPr bwMode="auto">
            <a:xfrm>
              <a:off x="3456" y="2640"/>
              <a:ext cx="821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1600" i="1">
                  <a:latin typeface="Arial" charset="0"/>
                </a:rPr>
                <a:t>A </a:t>
              </a:r>
              <a:r>
                <a:rPr lang="en-US" altLang="en-US" sz="1600">
                  <a:solidFill>
                    <a:srgbClr val="800080"/>
                  </a:solidFill>
                  <a:latin typeface="Arial" charset="0"/>
                </a:rPr>
                <a:t>is greater</a:t>
              </a:r>
            </a:p>
            <a:p>
              <a:pPr algn="ctr">
                <a:lnSpc>
                  <a:spcPct val="50000"/>
                </a:lnSpc>
              </a:pPr>
              <a:r>
                <a:rPr lang="en-US" altLang="en-US" sz="1600">
                  <a:solidFill>
                    <a:srgbClr val="800080"/>
                  </a:solidFill>
                  <a:latin typeface="Arial" charset="0"/>
                </a:rPr>
                <a:t>than or </a:t>
              </a:r>
            </a:p>
            <a:p>
              <a:pPr algn="ctr">
                <a:lnSpc>
                  <a:spcPct val="50000"/>
                </a:lnSpc>
              </a:pPr>
              <a:r>
                <a:rPr lang="en-US" altLang="en-US" sz="1600">
                  <a:solidFill>
                    <a:srgbClr val="800080"/>
                  </a:solidFill>
                  <a:latin typeface="Arial" charset="0"/>
                </a:rPr>
                <a:t>equal to</a:t>
              </a:r>
              <a:r>
                <a:rPr lang="en-US" altLang="en-US" sz="1600" i="1">
                  <a:latin typeface="Arial" charset="0"/>
                </a:rPr>
                <a:t> B</a:t>
              </a:r>
              <a:r>
                <a:rPr lang="en-US" altLang="en-US" sz="1600">
                  <a:latin typeface="Arial" charset="0"/>
                </a:rPr>
                <a:t>.</a:t>
              </a:r>
            </a:p>
          </p:txBody>
        </p:sp>
        <p:sp>
          <p:nvSpPr>
            <p:cNvPr id="6166" name="Rectangle 40"/>
            <p:cNvSpPr>
              <a:spLocks noChangeArrowheads="1"/>
            </p:cNvSpPr>
            <p:nvPr/>
          </p:nvSpPr>
          <p:spPr bwMode="auto">
            <a:xfrm>
              <a:off x="4464" y="1776"/>
              <a:ext cx="768" cy="14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7" name="Text Box 41"/>
            <p:cNvSpPr txBox="1">
              <a:spLocks noChangeArrowheads="1"/>
            </p:cNvSpPr>
            <p:nvPr/>
          </p:nvSpPr>
          <p:spPr bwMode="auto">
            <a:xfrm>
              <a:off x="4742" y="1785"/>
              <a:ext cx="327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4800">
                  <a:solidFill>
                    <a:srgbClr val="FF6600"/>
                  </a:solidFill>
                </a:rPr>
                <a:t>≠</a:t>
              </a:r>
            </a:p>
          </p:txBody>
        </p:sp>
        <p:sp>
          <p:nvSpPr>
            <p:cNvPr id="6168" name="Text Box 42"/>
            <p:cNvSpPr txBox="1">
              <a:spLocks noChangeArrowheads="1"/>
            </p:cNvSpPr>
            <p:nvPr/>
          </p:nvSpPr>
          <p:spPr bwMode="auto">
            <a:xfrm>
              <a:off x="4528" y="2304"/>
              <a:ext cx="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i="1"/>
                <a:t>A </a:t>
              </a:r>
              <a:r>
                <a:rPr lang="en-US" altLang="en-US" sz="2400">
                  <a:solidFill>
                    <a:srgbClr val="FF6600"/>
                  </a:solidFill>
                </a:rPr>
                <a:t>≠</a:t>
              </a:r>
              <a:r>
                <a:rPr lang="en-US" altLang="en-US" sz="2400" i="1"/>
                <a:t> B</a:t>
              </a:r>
            </a:p>
          </p:txBody>
        </p:sp>
        <p:sp>
          <p:nvSpPr>
            <p:cNvPr id="6169" name="Text Box 43"/>
            <p:cNvSpPr txBox="1">
              <a:spLocks noChangeArrowheads="1"/>
            </p:cNvSpPr>
            <p:nvPr/>
          </p:nvSpPr>
          <p:spPr bwMode="auto">
            <a:xfrm>
              <a:off x="4454" y="2664"/>
              <a:ext cx="771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1600" i="1">
                  <a:latin typeface="Arial" charset="0"/>
                </a:rPr>
                <a:t>A </a:t>
              </a:r>
              <a:r>
                <a:rPr lang="en-US" altLang="en-US" sz="1600">
                  <a:solidFill>
                    <a:srgbClr val="FF6600"/>
                  </a:solidFill>
                  <a:latin typeface="Arial" charset="0"/>
                </a:rPr>
                <a:t>is not</a:t>
              </a:r>
            </a:p>
            <a:p>
              <a:pPr algn="ctr">
                <a:lnSpc>
                  <a:spcPct val="50000"/>
                </a:lnSpc>
              </a:pPr>
              <a:r>
                <a:rPr lang="en-US" altLang="en-US" sz="1600">
                  <a:solidFill>
                    <a:srgbClr val="FF6600"/>
                  </a:solidFill>
                  <a:latin typeface="Arial" charset="0"/>
                </a:rPr>
                <a:t>equal to</a:t>
              </a:r>
              <a:r>
                <a:rPr lang="en-US" altLang="en-US" sz="1600">
                  <a:latin typeface="Arial" charset="0"/>
                </a:rPr>
                <a:t> </a:t>
              </a:r>
              <a:r>
                <a:rPr lang="en-US" altLang="en-US" sz="1600" i="1">
                  <a:latin typeface="Arial" charset="0"/>
                </a:rPr>
                <a:t>B</a:t>
              </a:r>
              <a:r>
                <a:rPr lang="en-US" altLang="en-US" sz="1600">
                  <a:latin typeface="Arial" charset="0"/>
                </a:rPr>
                <a:t>.</a:t>
              </a:r>
            </a:p>
          </p:txBody>
        </p:sp>
      </p:grpSp>
      <p:sp>
        <p:nvSpPr>
          <p:cNvPr id="338989" name="Text Box 45"/>
          <p:cNvSpPr txBox="1">
            <a:spLocks noChangeArrowheads="1"/>
          </p:cNvSpPr>
          <p:nvPr/>
        </p:nvSpPr>
        <p:spPr bwMode="auto">
          <a:xfrm>
            <a:off x="974725" y="5443538"/>
            <a:ext cx="77882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/>
              <a:t>A </a:t>
            </a:r>
            <a:r>
              <a:rPr lang="en-US" altLang="en-US" sz="2400" u="sng"/>
              <a:t>solution of an inequality</a:t>
            </a:r>
            <a:r>
              <a:rPr lang="en-US" altLang="en-US" sz="2400" b="0"/>
              <a:t> is any value of the variable that makes the inequality true.</a:t>
            </a:r>
          </a:p>
        </p:txBody>
      </p:sp>
      <p:sp>
        <p:nvSpPr>
          <p:cNvPr id="6149" name="Line 47"/>
          <p:cNvSpPr>
            <a:spLocks noChangeShapeType="1"/>
          </p:cNvSpPr>
          <p:nvPr/>
        </p:nvSpPr>
        <p:spPr bwMode="auto">
          <a:xfrm flipH="1">
            <a:off x="-228600" y="1143000"/>
            <a:ext cx="1295400" cy="2133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8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8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542925" y="990600"/>
            <a:ext cx="805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 b="0">
                <a:solidFill>
                  <a:srgbClr val="006699"/>
                </a:solidFill>
                <a:latin typeface="Arial Black" pitchFamily="34" charset="0"/>
              </a:rPr>
              <a:t>Example 1: Identifying Solutions of Inequalities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768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400"/>
              <a:t>Describe the solutions of </a:t>
            </a:r>
            <a:r>
              <a:rPr lang="en-US" altLang="en-US" sz="2400" i="1"/>
              <a:t>x </a:t>
            </a:r>
            <a:r>
              <a:rPr lang="en-US" altLang="en-US" sz="2400"/>
              <a:t>– 6 ≥ 4 in words.</a:t>
            </a:r>
          </a:p>
        </p:txBody>
      </p:sp>
      <p:sp>
        <p:nvSpPr>
          <p:cNvPr id="380983" name="Text Box 55"/>
          <p:cNvSpPr txBox="1">
            <a:spLocks noChangeArrowheads="1"/>
          </p:cNvSpPr>
          <p:nvPr/>
        </p:nvSpPr>
        <p:spPr bwMode="auto">
          <a:xfrm>
            <a:off x="152400" y="403860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</a:rPr>
              <a:t>When the value of x is a number less than 10, the value of x – 6 is less than 4. </a:t>
            </a:r>
          </a:p>
        </p:txBody>
      </p:sp>
      <p:sp>
        <p:nvSpPr>
          <p:cNvPr id="381053" name="Text Box 125"/>
          <p:cNvSpPr txBox="1">
            <a:spLocks noChangeArrowheads="1"/>
          </p:cNvSpPr>
          <p:nvPr/>
        </p:nvSpPr>
        <p:spPr bwMode="auto">
          <a:xfrm>
            <a:off x="136525" y="4724400"/>
            <a:ext cx="8969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</a:rPr>
              <a:t>When the value of x is 10, the value of x – 6 is equal to 4.</a:t>
            </a:r>
          </a:p>
        </p:txBody>
      </p:sp>
      <p:sp>
        <p:nvSpPr>
          <p:cNvPr id="381054" name="Text Box 126"/>
          <p:cNvSpPr txBox="1">
            <a:spLocks noChangeArrowheads="1"/>
          </p:cNvSpPr>
          <p:nvPr/>
        </p:nvSpPr>
        <p:spPr bwMode="auto">
          <a:xfrm>
            <a:off x="165100" y="5181600"/>
            <a:ext cx="899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 i="1">
                <a:solidFill>
                  <a:srgbClr val="3333FF"/>
                </a:solidFill>
              </a:rPr>
              <a:t>When the value of x is a number greater than 10, the value of x – 6 is greater than 4.</a:t>
            </a:r>
          </a:p>
        </p:txBody>
      </p:sp>
      <p:sp>
        <p:nvSpPr>
          <p:cNvPr id="381055" name="Text Box 127"/>
          <p:cNvSpPr txBox="1">
            <a:spLocks noChangeArrowheads="1"/>
          </p:cNvSpPr>
          <p:nvPr/>
        </p:nvSpPr>
        <p:spPr bwMode="auto">
          <a:xfrm>
            <a:off x="165100" y="5867400"/>
            <a:ext cx="88550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 sz="2000" b="0"/>
              <a:t>It appears that the solutions of </a:t>
            </a:r>
            <a:r>
              <a:rPr lang="en-US" altLang="en-US" sz="2000" b="0" i="1"/>
              <a:t>x</a:t>
            </a:r>
            <a:r>
              <a:rPr lang="en-US" altLang="en-US" sz="2000" b="0"/>
              <a:t> – 6 ≥ 4 are all real numbers greater than or equal to 10.  </a:t>
            </a:r>
          </a:p>
        </p:txBody>
      </p:sp>
      <p:grpSp>
        <p:nvGrpSpPr>
          <p:cNvPr id="2" name="Group 134"/>
          <p:cNvGrpSpPr>
            <a:grpSpLocks/>
          </p:cNvGrpSpPr>
          <p:nvPr/>
        </p:nvGrpSpPr>
        <p:grpSpPr bwMode="auto">
          <a:xfrm>
            <a:off x="228600" y="2057400"/>
            <a:ext cx="8131175" cy="1866900"/>
            <a:chOff x="144" y="1296"/>
            <a:chExt cx="5122" cy="1176"/>
          </a:xfrm>
        </p:grpSpPr>
        <p:sp>
          <p:nvSpPr>
            <p:cNvPr id="7177" name="Rectangle 56"/>
            <p:cNvSpPr>
              <a:spLocks noChangeArrowheads="1"/>
            </p:cNvSpPr>
            <p:nvPr/>
          </p:nvSpPr>
          <p:spPr bwMode="auto">
            <a:xfrm>
              <a:off x="176" y="1336"/>
              <a:ext cx="816" cy="1104"/>
            </a:xfrm>
            <a:prstGeom prst="rect">
              <a:avLst/>
            </a:prstGeom>
            <a:solidFill>
              <a:srgbClr val="85FF6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178" name="Text Box 61"/>
            <p:cNvSpPr txBox="1">
              <a:spLocks noChangeArrowheads="1"/>
            </p:cNvSpPr>
            <p:nvPr/>
          </p:nvSpPr>
          <p:spPr bwMode="auto">
            <a:xfrm>
              <a:off x="144" y="2200"/>
              <a:ext cx="87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/>
                <a:t>Solution?</a:t>
              </a:r>
            </a:p>
          </p:txBody>
        </p:sp>
        <p:grpSp>
          <p:nvGrpSpPr>
            <p:cNvPr id="7179" name="Group 65"/>
            <p:cNvGrpSpPr>
              <a:grpSpLocks/>
            </p:cNvGrpSpPr>
            <p:nvPr/>
          </p:nvGrpSpPr>
          <p:grpSpPr bwMode="auto">
            <a:xfrm>
              <a:off x="1004" y="1808"/>
              <a:ext cx="686" cy="440"/>
              <a:chOff x="4454" y="1752"/>
              <a:chExt cx="686" cy="440"/>
            </a:xfrm>
          </p:grpSpPr>
          <p:sp>
            <p:nvSpPr>
              <p:cNvPr id="7231" name="Text Box 62"/>
              <p:cNvSpPr txBox="1">
                <a:spLocks noChangeArrowheads="1"/>
              </p:cNvSpPr>
              <p:nvPr/>
            </p:nvSpPr>
            <p:spPr bwMode="auto">
              <a:xfrm>
                <a:off x="4454" y="1844"/>
                <a:ext cx="68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–9   4</a:t>
                </a:r>
              </a:p>
            </p:txBody>
          </p:sp>
          <p:sp>
            <p:nvSpPr>
              <p:cNvPr id="7232" name="Text Box 63"/>
              <p:cNvSpPr txBox="1">
                <a:spLocks noChangeArrowheads="1"/>
              </p:cNvSpPr>
              <p:nvPr/>
            </p:nvSpPr>
            <p:spPr bwMode="auto">
              <a:xfrm>
                <a:off x="4744" y="1904"/>
                <a:ext cx="28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≥ </a:t>
                </a:r>
              </a:p>
            </p:txBody>
          </p:sp>
          <p:sp>
            <p:nvSpPr>
              <p:cNvPr id="7233" name="Text Box 64"/>
              <p:cNvSpPr txBox="1">
                <a:spLocks noChangeArrowheads="1"/>
              </p:cNvSpPr>
              <p:nvPr/>
            </p:nvSpPr>
            <p:spPr bwMode="auto">
              <a:xfrm>
                <a:off x="4760" y="1752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000" b="0"/>
                  <a:t>?</a:t>
                </a:r>
              </a:p>
            </p:txBody>
          </p:sp>
        </p:grpSp>
        <p:sp>
          <p:nvSpPr>
            <p:cNvPr id="7180" name="Rectangle 67"/>
            <p:cNvSpPr>
              <a:spLocks noChangeArrowheads="1"/>
            </p:cNvSpPr>
            <p:nvPr/>
          </p:nvSpPr>
          <p:spPr bwMode="auto">
            <a:xfrm>
              <a:off x="992" y="1336"/>
              <a:ext cx="4272" cy="110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181" name="Line 69"/>
            <p:cNvSpPr>
              <a:spLocks noChangeShapeType="1"/>
            </p:cNvSpPr>
            <p:nvPr/>
          </p:nvSpPr>
          <p:spPr bwMode="auto">
            <a:xfrm>
              <a:off x="1728" y="1336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82" name="Line 70"/>
            <p:cNvSpPr>
              <a:spLocks noChangeShapeType="1"/>
            </p:cNvSpPr>
            <p:nvPr/>
          </p:nvSpPr>
          <p:spPr bwMode="auto">
            <a:xfrm>
              <a:off x="4608" y="1336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83" name="Line 71"/>
            <p:cNvSpPr>
              <a:spLocks noChangeShapeType="1"/>
            </p:cNvSpPr>
            <p:nvPr/>
          </p:nvSpPr>
          <p:spPr bwMode="auto">
            <a:xfrm>
              <a:off x="3888" y="1336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84" name="Line 72"/>
            <p:cNvSpPr>
              <a:spLocks noChangeShapeType="1"/>
            </p:cNvSpPr>
            <p:nvPr/>
          </p:nvSpPr>
          <p:spPr bwMode="auto">
            <a:xfrm>
              <a:off x="3168" y="1336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85" name="Line 73"/>
            <p:cNvSpPr>
              <a:spLocks noChangeShapeType="1"/>
            </p:cNvSpPr>
            <p:nvPr/>
          </p:nvSpPr>
          <p:spPr bwMode="auto">
            <a:xfrm>
              <a:off x="2448" y="1336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86" name="Line 74"/>
            <p:cNvSpPr>
              <a:spLocks noChangeShapeType="1"/>
            </p:cNvSpPr>
            <p:nvPr/>
          </p:nvSpPr>
          <p:spPr bwMode="auto">
            <a:xfrm>
              <a:off x="192" y="2200"/>
              <a:ext cx="50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87" name="Text Box 76"/>
            <p:cNvSpPr txBox="1">
              <a:spLocks noChangeArrowheads="1"/>
            </p:cNvSpPr>
            <p:nvPr/>
          </p:nvSpPr>
          <p:spPr bwMode="auto">
            <a:xfrm>
              <a:off x="1179" y="1303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–3</a:t>
              </a:r>
            </a:p>
          </p:txBody>
        </p:sp>
        <p:sp>
          <p:nvSpPr>
            <p:cNvPr id="7188" name="Text Box 77"/>
            <p:cNvSpPr txBox="1">
              <a:spLocks noChangeArrowheads="1"/>
            </p:cNvSpPr>
            <p:nvPr/>
          </p:nvSpPr>
          <p:spPr bwMode="auto">
            <a:xfrm>
              <a:off x="1152" y="1536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–9</a:t>
              </a:r>
            </a:p>
          </p:txBody>
        </p:sp>
        <p:sp>
          <p:nvSpPr>
            <p:cNvPr id="7189" name="Text Box 78"/>
            <p:cNvSpPr txBox="1">
              <a:spLocks noChangeArrowheads="1"/>
            </p:cNvSpPr>
            <p:nvPr/>
          </p:nvSpPr>
          <p:spPr bwMode="auto">
            <a:xfrm>
              <a:off x="1190" y="2176"/>
              <a:ext cx="3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>
                  <a:solidFill>
                    <a:srgbClr val="FF3300"/>
                  </a:solidFill>
                </a:rPr>
                <a:t>No</a:t>
              </a:r>
            </a:p>
          </p:txBody>
        </p:sp>
        <p:grpSp>
          <p:nvGrpSpPr>
            <p:cNvPr id="7190" name="Group 79"/>
            <p:cNvGrpSpPr>
              <a:grpSpLocks/>
            </p:cNvGrpSpPr>
            <p:nvPr/>
          </p:nvGrpSpPr>
          <p:grpSpPr bwMode="auto">
            <a:xfrm>
              <a:off x="1745" y="1808"/>
              <a:ext cx="686" cy="440"/>
              <a:chOff x="4454" y="1752"/>
              <a:chExt cx="686" cy="440"/>
            </a:xfrm>
          </p:grpSpPr>
          <p:sp>
            <p:nvSpPr>
              <p:cNvPr id="7228" name="Text Box 80"/>
              <p:cNvSpPr txBox="1">
                <a:spLocks noChangeArrowheads="1"/>
              </p:cNvSpPr>
              <p:nvPr/>
            </p:nvSpPr>
            <p:spPr bwMode="auto">
              <a:xfrm>
                <a:off x="4454" y="1844"/>
                <a:ext cx="68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–6   4</a:t>
                </a:r>
              </a:p>
            </p:txBody>
          </p:sp>
          <p:sp>
            <p:nvSpPr>
              <p:cNvPr id="7229" name="Text Box 81"/>
              <p:cNvSpPr txBox="1">
                <a:spLocks noChangeArrowheads="1"/>
              </p:cNvSpPr>
              <p:nvPr/>
            </p:nvSpPr>
            <p:spPr bwMode="auto">
              <a:xfrm>
                <a:off x="4744" y="1904"/>
                <a:ext cx="28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≥ </a:t>
                </a:r>
              </a:p>
            </p:txBody>
          </p:sp>
          <p:sp>
            <p:nvSpPr>
              <p:cNvPr id="7230" name="Text Box 82"/>
              <p:cNvSpPr txBox="1">
                <a:spLocks noChangeArrowheads="1"/>
              </p:cNvSpPr>
              <p:nvPr/>
            </p:nvSpPr>
            <p:spPr bwMode="auto">
              <a:xfrm>
                <a:off x="4760" y="1752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000" b="0"/>
                  <a:t>?</a:t>
                </a:r>
              </a:p>
            </p:txBody>
          </p:sp>
        </p:grpSp>
        <p:grpSp>
          <p:nvGrpSpPr>
            <p:cNvPr id="7191" name="Group 83"/>
            <p:cNvGrpSpPr>
              <a:grpSpLocks/>
            </p:cNvGrpSpPr>
            <p:nvPr/>
          </p:nvGrpSpPr>
          <p:grpSpPr bwMode="auto">
            <a:xfrm>
              <a:off x="2416" y="1808"/>
              <a:ext cx="756" cy="440"/>
              <a:chOff x="4454" y="1752"/>
              <a:chExt cx="756" cy="440"/>
            </a:xfrm>
          </p:grpSpPr>
          <p:sp>
            <p:nvSpPr>
              <p:cNvPr id="7225" name="Text Box 84"/>
              <p:cNvSpPr txBox="1">
                <a:spLocks noChangeArrowheads="1"/>
              </p:cNvSpPr>
              <p:nvPr/>
            </p:nvSpPr>
            <p:spPr bwMode="auto">
              <a:xfrm>
                <a:off x="4454" y="1845"/>
                <a:ext cx="75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3.9   4</a:t>
                </a:r>
              </a:p>
            </p:txBody>
          </p:sp>
          <p:sp>
            <p:nvSpPr>
              <p:cNvPr id="7226" name="Text Box 85"/>
              <p:cNvSpPr txBox="1">
                <a:spLocks noChangeArrowheads="1"/>
              </p:cNvSpPr>
              <p:nvPr/>
            </p:nvSpPr>
            <p:spPr bwMode="auto">
              <a:xfrm>
                <a:off x="4744" y="1904"/>
                <a:ext cx="35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 ≥ </a:t>
                </a:r>
              </a:p>
            </p:txBody>
          </p:sp>
          <p:sp>
            <p:nvSpPr>
              <p:cNvPr id="7227" name="Text Box 86"/>
              <p:cNvSpPr txBox="1">
                <a:spLocks noChangeArrowheads="1"/>
              </p:cNvSpPr>
              <p:nvPr/>
            </p:nvSpPr>
            <p:spPr bwMode="auto">
              <a:xfrm>
                <a:off x="4760" y="1752"/>
                <a:ext cx="25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000" b="0"/>
                  <a:t> ?</a:t>
                </a:r>
              </a:p>
            </p:txBody>
          </p:sp>
        </p:grpSp>
        <p:grpSp>
          <p:nvGrpSpPr>
            <p:cNvPr id="7192" name="Group 91"/>
            <p:cNvGrpSpPr>
              <a:grpSpLocks/>
            </p:cNvGrpSpPr>
            <p:nvPr/>
          </p:nvGrpSpPr>
          <p:grpSpPr bwMode="auto">
            <a:xfrm>
              <a:off x="3216" y="1808"/>
              <a:ext cx="564" cy="440"/>
              <a:chOff x="3216" y="2296"/>
              <a:chExt cx="564" cy="440"/>
            </a:xfrm>
          </p:grpSpPr>
          <p:sp>
            <p:nvSpPr>
              <p:cNvPr id="7222" name="Text Box 88"/>
              <p:cNvSpPr txBox="1">
                <a:spLocks noChangeArrowheads="1"/>
              </p:cNvSpPr>
              <p:nvPr/>
            </p:nvSpPr>
            <p:spPr bwMode="auto">
              <a:xfrm>
                <a:off x="3216" y="2389"/>
                <a:ext cx="5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4   4</a:t>
                </a:r>
              </a:p>
            </p:txBody>
          </p:sp>
          <p:sp>
            <p:nvSpPr>
              <p:cNvPr id="7223" name="Text Box 89"/>
              <p:cNvSpPr txBox="1">
                <a:spLocks noChangeArrowheads="1"/>
              </p:cNvSpPr>
              <p:nvPr/>
            </p:nvSpPr>
            <p:spPr bwMode="auto">
              <a:xfrm>
                <a:off x="3408" y="2448"/>
                <a:ext cx="28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≥ </a:t>
                </a:r>
              </a:p>
            </p:txBody>
          </p:sp>
          <p:sp>
            <p:nvSpPr>
              <p:cNvPr id="7224" name="Text Box 90"/>
              <p:cNvSpPr txBox="1">
                <a:spLocks noChangeArrowheads="1"/>
              </p:cNvSpPr>
              <p:nvPr/>
            </p:nvSpPr>
            <p:spPr bwMode="auto">
              <a:xfrm>
                <a:off x="3408" y="2296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000" b="0"/>
                  <a:t>?</a:t>
                </a:r>
              </a:p>
            </p:txBody>
          </p:sp>
        </p:grpSp>
        <p:grpSp>
          <p:nvGrpSpPr>
            <p:cNvPr id="7193" name="Group 96"/>
            <p:cNvGrpSpPr>
              <a:grpSpLocks/>
            </p:cNvGrpSpPr>
            <p:nvPr/>
          </p:nvGrpSpPr>
          <p:grpSpPr bwMode="auto">
            <a:xfrm>
              <a:off x="3884" y="1816"/>
              <a:ext cx="756" cy="440"/>
              <a:chOff x="3884" y="2304"/>
              <a:chExt cx="756" cy="440"/>
            </a:xfrm>
          </p:grpSpPr>
          <p:sp>
            <p:nvSpPr>
              <p:cNvPr id="7219" name="Text Box 93"/>
              <p:cNvSpPr txBox="1">
                <a:spLocks noChangeArrowheads="1"/>
              </p:cNvSpPr>
              <p:nvPr/>
            </p:nvSpPr>
            <p:spPr bwMode="auto">
              <a:xfrm>
                <a:off x="3884" y="2397"/>
                <a:ext cx="75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4.1   4</a:t>
                </a:r>
              </a:p>
            </p:txBody>
          </p:sp>
          <p:sp>
            <p:nvSpPr>
              <p:cNvPr id="7220" name="Text Box 94"/>
              <p:cNvSpPr txBox="1">
                <a:spLocks noChangeArrowheads="1"/>
              </p:cNvSpPr>
              <p:nvPr/>
            </p:nvSpPr>
            <p:spPr bwMode="auto">
              <a:xfrm>
                <a:off x="4255" y="2456"/>
                <a:ext cx="28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≥ </a:t>
                </a:r>
              </a:p>
            </p:txBody>
          </p:sp>
          <p:sp>
            <p:nvSpPr>
              <p:cNvPr id="7221" name="Text Box 95"/>
              <p:cNvSpPr txBox="1">
                <a:spLocks noChangeArrowheads="1"/>
              </p:cNvSpPr>
              <p:nvPr/>
            </p:nvSpPr>
            <p:spPr bwMode="auto">
              <a:xfrm>
                <a:off x="4238" y="2304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000" b="0"/>
                  <a:t>?</a:t>
                </a:r>
              </a:p>
            </p:txBody>
          </p:sp>
        </p:grpSp>
        <p:grpSp>
          <p:nvGrpSpPr>
            <p:cNvPr id="7194" name="Group 101"/>
            <p:cNvGrpSpPr>
              <a:grpSpLocks/>
            </p:cNvGrpSpPr>
            <p:nvPr/>
          </p:nvGrpSpPr>
          <p:grpSpPr bwMode="auto">
            <a:xfrm>
              <a:off x="4644" y="1816"/>
              <a:ext cx="564" cy="440"/>
              <a:chOff x="3216" y="2296"/>
              <a:chExt cx="564" cy="440"/>
            </a:xfrm>
          </p:grpSpPr>
          <p:sp>
            <p:nvSpPr>
              <p:cNvPr id="7216" name="Text Box 102"/>
              <p:cNvSpPr txBox="1">
                <a:spLocks noChangeArrowheads="1"/>
              </p:cNvSpPr>
              <p:nvPr/>
            </p:nvSpPr>
            <p:spPr bwMode="auto">
              <a:xfrm>
                <a:off x="3216" y="2389"/>
                <a:ext cx="5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6   4</a:t>
                </a:r>
              </a:p>
            </p:txBody>
          </p:sp>
          <p:sp>
            <p:nvSpPr>
              <p:cNvPr id="7217" name="Text Box 103"/>
              <p:cNvSpPr txBox="1">
                <a:spLocks noChangeArrowheads="1"/>
              </p:cNvSpPr>
              <p:nvPr/>
            </p:nvSpPr>
            <p:spPr bwMode="auto">
              <a:xfrm>
                <a:off x="3408" y="2448"/>
                <a:ext cx="28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400" b="0"/>
                  <a:t>≥ </a:t>
                </a:r>
              </a:p>
            </p:txBody>
          </p:sp>
          <p:sp>
            <p:nvSpPr>
              <p:cNvPr id="7218" name="Text Box 104"/>
              <p:cNvSpPr txBox="1">
                <a:spLocks noChangeArrowheads="1"/>
              </p:cNvSpPr>
              <p:nvPr/>
            </p:nvSpPr>
            <p:spPr bwMode="auto">
              <a:xfrm>
                <a:off x="3408" y="2296"/>
                <a:ext cx="2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r>
                  <a:rPr lang="en-US" altLang="en-US" sz="2000" b="0"/>
                  <a:t>?</a:t>
                </a:r>
              </a:p>
            </p:txBody>
          </p:sp>
        </p:grpSp>
        <p:sp>
          <p:nvSpPr>
            <p:cNvPr id="7195" name="Text Box 105"/>
            <p:cNvSpPr txBox="1">
              <a:spLocks noChangeArrowheads="1"/>
            </p:cNvSpPr>
            <p:nvPr/>
          </p:nvSpPr>
          <p:spPr bwMode="auto">
            <a:xfrm>
              <a:off x="176" y="1319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 i="1"/>
                <a:t>x</a:t>
              </a:r>
            </a:p>
          </p:txBody>
        </p:sp>
        <p:sp>
          <p:nvSpPr>
            <p:cNvPr id="7196" name="Text Box 106"/>
            <p:cNvSpPr txBox="1">
              <a:spLocks noChangeArrowheads="1"/>
            </p:cNvSpPr>
            <p:nvPr/>
          </p:nvSpPr>
          <p:spPr bwMode="auto">
            <a:xfrm>
              <a:off x="192" y="1574"/>
              <a:ext cx="56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 i="1"/>
                <a:t>x </a:t>
              </a:r>
              <a:r>
                <a:rPr lang="en-US" altLang="en-US" sz="2000"/>
                <a:t>– 6</a:t>
              </a:r>
              <a:endParaRPr lang="en-US" altLang="en-US" sz="2000" i="1"/>
            </a:p>
          </p:txBody>
        </p:sp>
        <p:sp>
          <p:nvSpPr>
            <p:cNvPr id="7197" name="Text Box 107"/>
            <p:cNvSpPr txBox="1">
              <a:spLocks noChangeArrowheads="1"/>
            </p:cNvSpPr>
            <p:nvPr/>
          </p:nvSpPr>
          <p:spPr bwMode="auto">
            <a:xfrm>
              <a:off x="160" y="1910"/>
              <a:ext cx="8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000" i="1"/>
                <a:t>x – </a:t>
              </a:r>
              <a:r>
                <a:rPr lang="en-US" altLang="en-US" sz="2000"/>
                <a:t>6 ≥ 4</a:t>
              </a:r>
              <a:endParaRPr lang="en-US" altLang="en-US" sz="2000" i="1"/>
            </a:p>
          </p:txBody>
        </p:sp>
        <p:sp>
          <p:nvSpPr>
            <p:cNvPr id="7198" name="Text Box 109"/>
            <p:cNvSpPr txBox="1">
              <a:spLocks noChangeArrowheads="1"/>
            </p:cNvSpPr>
            <p:nvPr/>
          </p:nvSpPr>
          <p:spPr bwMode="auto">
            <a:xfrm>
              <a:off x="2036" y="1304"/>
              <a:ext cx="2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0</a:t>
              </a:r>
            </a:p>
          </p:txBody>
        </p:sp>
        <p:sp>
          <p:nvSpPr>
            <p:cNvPr id="7199" name="Text Box 110"/>
            <p:cNvSpPr txBox="1">
              <a:spLocks noChangeArrowheads="1"/>
            </p:cNvSpPr>
            <p:nvPr/>
          </p:nvSpPr>
          <p:spPr bwMode="auto">
            <a:xfrm>
              <a:off x="2610" y="1304"/>
              <a:ext cx="4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9.9</a:t>
              </a:r>
            </a:p>
          </p:txBody>
        </p:sp>
        <p:sp>
          <p:nvSpPr>
            <p:cNvPr id="7200" name="Text Box 111"/>
            <p:cNvSpPr txBox="1">
              <a:spLocks noChangeArrowheads="1"/>
            </p:cNvSpPr>
            <p:nvPr/>
          </p:nvSpPr>
          <p:spPr bwMode="auto">
            <a:xfrm>
              <a:off x="3312" y="130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10</a:t>
              </a:r>
            </a:p>
          </p:txBody>
        </p:sp>
        <p:sp>
          <p:nvSpPr>
            <p:cNvPr id="7201" name="Text Box 112"/>
            <p:cNvSpPr txBox="1">
              <a:spLocks noChangeArrowheads="1"/>
            </p:cNvSpPr>
            <p:nvPr/>
          </p:nvSpPr>
          <p:spPr bwMode="auto">
            <a:xfrm>
              <a:off x="3984" y="1296"/>
              <a:ext cx="5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10.1</a:t>
              </a:r>
            </a:p>
          </p:txBody>
        </p:sp>
        <p:sp>
          <p:nvSpPr>
            <p:cNvPr id="7202" name="Text Box 113"/>
            <p:cNvSpPr txBox="1">
              <a:spLocks noChangeArrowheads="1"/>
            </p:cNvSpPr>
            <p:nvPr/>
          </p:nvSpPr>
          <p:spPr bwMode="auto">
            <a:xfrm>
              <a:off x="4734" y="130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12</a:t>
              </a:r>
            </a:p>
          </p:txBody>
        </p:sp>
        <p:sp>
          <p:nvSpPr>
            <p:cNvPr id="7203" name="Text Box 114"/>
            <p:cNvSpPr txBox="1">
              <a:spLocks noChangeArrowheads="1"/>
            </p:cNvSpPr>
            <p:nvPr/>
          </p:nvSpPr>
          <p:spPr bwMode="auto">
            <a:xfrm>
              <a:off x="1918" y="1543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–6</a:t>
              </a:r>
            </a:p>
          </p:txBody>
        </p:sp>
        <p:sp>
          <p:nvSpPr>
            <p:cNvPr id="7204" name="Text Box 115"/>
            <p:cNvSpPr txBox="1">
              <a:spLocks noChangeArrowheads="1"/>
            </p:cNvSpPr>
            <p:nvPr/>
          </p:nvSpPr>
          <p:spPr bwMode="auto">
            <a:xfrm>
              <a:off x="2610" y="1544"/>
              <a:ext cx="4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3.9</a:t>
              </a:r>
            </a:p>
          </p:txBody>
        </p:sp>
        <p:sp>
          <p:nvSpPr>
            <p:cNvPr id="7205" name="Text Box 116"/>
            <p:cNvSpPr txBox="1">
              <a:spLocks noChangeArrowheads="1"/>
            </p:cNvSpPr>
            <p:nvPr/>
          </p:nvSpPr>
          <p:spPr bwMode="auto">
            <a:xfrm>
              <a:off x="3386" y="1544"/>
              <a:ext cx="2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4</a:t>
              </a:r>
            </a:p>
          </p:txBody>
        </p:sp>
        <p:sp>
          <p:nvSpPr>
            <p:cNvPr id="7206" name="Text Box 117"/>
            <p:cNvSpPr txBox="1">
              <a:spLocks noChangeArrowheads="1"/>
            </p:cNvSpPr>
            <p:nvPr/>
          </p:nvSpPr>
          <p:spPr bwMode="auto">
            <a:xfrm>
              <a:off x="4082" y="1536"/>
              <a:ext cx="4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4.1</a:t>
              </a:r>
            </a:p>
          </p:txBody>
        </p:sp>
        <p:sp>
          <p:nvSpPr>
            <p:cNvPr id="7207" name="Text Box 118"/>
            <p:cNvSpPr txBox="1">
              <a:spLocks noChangeArrowheads="1"/>
            </p:cNvSpPr>
            <p:nvPr/>
          </p:nvSpPr>
          <p:spPr bwMode="auto">
            <a:xfrm>
              <a:off x="4812" y="1544"/>
              <a:ext cx="2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/>
                <a:t>6</a:t>
              </a:r>
            </a:p>
          </p:txBody>
        </p:sp>
        <p:sp>
          <p:nvSpPr>
            <p:cNvPr id="7208" name="Text Box 120"/>
            <p:cNvSpPr txBox="1">
              <a:spLocks noChangeArrowheads="1"/>
            </p:cNvSpPr>
            <p:nvPr/>
          </p:nvSpPr>
          <p:spPr bwMode="auto">
            <a:xfrm>
              <a:off x="2679" y="2184"/>
              <a:ext cx="3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>
                  <a:solidFill>
                    <a:srgbClr val="FF3300"/>
                  </a:solidFill>
                </a:rPr>
                <a:t>No</a:t>
              </a:r>
            </a:p>
          </p:txBody>
        </p:sp>
        <p:sp>
          <p:nvSpPr>
            <p:cNvPr id="7209" name="Text Box 121"/>
            <p:cNvSpPr txBox="1">
              <a:spLocks noChangeArrowheads="1"/>
            </p:cNvSpPr>
            <p:nvPr/>
          </p:nvSpPr>
          <p:spPr bwMode="auto">
            <a:xfrm>
              <a:off x="1975" y="2184"/>
              <a:ext cx="3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>
                  <a:solidFill>
                    <a:srgbClr val="FF3300"/>
                  </a:solidFill>
                </a:rPr>
                <a:t>No</a:t>
              </a:r>
            </a:p>
          </p:txBody>
        </p:sp>
        <p:sp>
          <p:nvSpPr>
            <p:cNvPr id="7210" name="Text Box 122"/>
            <p:cNvSpPr txBox="1">
              <a:spLocks noChangeArrowheads="1"/>
            </p:cNvSpPr>
            <p:nvPr/>
          </p:nvSpPr>
          <p:spPr bwMode="auto">
            <a:xfrm>
              <a:off x="3296" y="2168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>
                  <a:solidFill>
                    <a:schemeClr val="accent1"/>
                  </a:solidFill>
                </a:rPr>
                <a:t>Yes</a:t>
              </a:r>
            </a:p>
          </p:txBody>
        </p:sp>
        <p:sp>
          <p:nvSpPr>
            <p:cNvPr id="7211" name="Text Box 123"/>
            <p:cNvSpPr txBox="1">
              <a:spLocks noChangeArrowheads="1"/>
            </p:cNvSpPr>
            <p:nvPr/>
          </p:nvSpPr>
          <p:spPr bwMode="auto">
            <a:xfrm>
              <a:off x="4080" y="2168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>
                  <a:solidFill>
                    <a:schemeClr val="accent1"/>
                  </a:solidFill>
                </a:rPr>
                <a:t>Yes</a:t>
              </a:r>
            </a:p>
          </p:txBody>
        </p:sp>
        <p:sp>
          <p:nvSpPr>
            <p:cNvPr id="7212" name="Text Box 124"/>
            <p:cNvSpPr txBox="1">
              <a:spLocks noChangeArrowheads="1"/>
            </p:cNvSpPr>
            <p:nvPr/>
          </p:nvSpPr>
          <p:spPr bwMode="auto">
            <a:xfrm>
              <a:off x="4744" y="2168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sz="2400" b="0">
                  <a:solidFill>
                    <a:schemeClr val="accent1"/>
                  </a:solidFill>
                </a:rPr>
                <a:t>Yes</a:t>
              </a:r>
            </a:p>
          </p:txBody>
        </p:sp>
        <p:sp>
          <p:nvSpPr>
            <p:cNvPr id="7213" name="Text Box 131"/>
            <p:cNvSpPr txBox="1">
              <a:spLocks noChangeArrowheads="1"/>
            </p:cNvSpPr>
            <p:nvPr/>
          </p:nvSpPr>
          <p:spPr bwMode="auto">
            <a:xfrm>
              <a:off x="652" y="177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r>
                <a:rPr lang="en-US" altLang="en-US" b="0"/>
                <a:t>?</a:t>
              </a:r>
            </a:p>
          </p:txBody>
        </p:sp>
        <p:sp>
          <p:nvSpPr>
            <p:cNvPr id="7214" name="Line 132"/>
            <p:cNvSpPr>
              <a:spLocks noChangeShapeType="1"/>
            </p:cNvSpPr>
            <p:nvPr/>
          </p:nvSpPr>
          <p:spPr bwMode="auto">
            <a:xfrm>
              <a:off x="185" y="1803"/>
              <a:ext cx="50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15" name="Line 133"/>
            <p:cNvSpPr>
              <a:spLocks noChangeShapeType="1"/>
            </p:cNvSpPr>
            <p:nvPr/>
          </p:nvSpPr>
          <p:spPr bwMode="auto">
            <a:xfrm>
              <a:off x="178" y="1577"/>
              <a:ext cx="50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80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0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8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1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1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8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1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1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8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8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83" grpId="0"/>
      <p:bldP spid="381053" grpId="0"/>
      <p:bldP spid="381054" grpId="0"/>
      <p:bldP spid="38105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15752</TotalTime>
  <Words>1398</Words>
  <Application>Microsoft Office PowerPoint</Application>
  <PresentationFormat>On-screen Show (4:3)</PresentationFormat>
  <Paragraphs>316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359</cp:revision>
  <cp:lastPrinted>2002-10-02T17:02:09Z</cp:lastPrinted>
  <dcterms:created xsi:type="dcterms:W3CDTF">2002-04-04T21:42:53Z</dcterms:created>
  <dcterms:modified xsi:type="dcterms:W3CDTF">2014-01-23T23:51:08Z</dcterms:modified>
</cp:coreProperties>
</file>