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3"/>
  </p:notesMasterIdLst>
  <p:handoutMasterIdLst>
    <p:handoutMasterId r:id="rId34"/>
  </p:handoutMasterIdLst>
  <p:sldIdLst>
    <p:sldId id="269" r:id="rId2"/>
    <p:sldId id="264" r:id="rId3"/>
    <p:sldId id="594" r:id="rId4"/>
    <p:sldId id="597" r:id="rId5"/>
    <p:sldId id="595" r:id="rId6"/>
    <p:sldId id="596" r:id="rId7"/>
    <p:sldId id="266" r:id="rId8"/>
    <p:sldId id="569" r:id="rId9"/>
    <p:sldId id="570" r:id="rId10"/>
    <p:sldId id="573" r:id="rId11"/>
    <p:sldId id="571" r:id="rId12"/>
    <p:sldId id="572" r:id="rId13"/>
    <p:sldId id="574" r:id="rId14"/>
    <p:sldId id="575" r:id="rId15"/>
    <p:sldId id="576" r:id="rId16"/>
    <p:sldId id="577" r:id="rId17"/>
    <p:sldId id="578" r:id="rId18"/>
    <p:sldId id="579" r:id="rId19"/>
    <p:sldId id="591" r:id="rId20"/>
    <p:sldId id="580" r:id="rId21"/>
    <p:sldId id="582" r:id="rId22"/>
    <p:sldId id="593" r:id="rId23"/>
    <p:sldId id="592" r:id="rId24"/>
    <p:sldId id="583" r:id="rId25"/>
    <p:sldId id="584" r:id="rId26"/>
    <p:sldId id="585" r:id="rId27"/>
    <p:sldId id="586" r:id="rId28"/>
    <p:sldId id="587" r:id="rId29"/>
    <p:sldId id="588" r:id="rId30"/>
    <p:sldId id="589" r:id="rId31"/>
    <p:sldId id="590" r:id="rId32"/>
  </p:sldIdLst>
  <p:sldSz cx="9144000" cy="6858000" type="screen4x3"/>
  <p:notesSz cx="6858000" cy="9296400"/>
  <p:defaultTextStyle>
    <a:defPPr>
      <a:defRPr lang="en-US"/>
    </a:defPPr>
    <a:lvl1pPr algn="ctr" rtl="0" eaLnBrk="0" fontAlgn="base" hangingPunct="0">
      <a:spcBef>
        <a:spcPct val="50000"/>
      </a:spcBef>
      <a:spcAft>
        <a:spcPct val="0"/>
      </a:spcAft>
      <a:defRPr sz="2400" kern="1200">
        <a:solidFill>
          <a:schemeClr val="tx1"/>
        </a:solidFill>
        <a:latin typeface="Verdana" pitchFamily="34" charset="0"/>
        <a:ea typeface="+mn-ea"/>
        <a:cs typeface="Arial" charset="0"/>
      </a:defRPr>
    </a:lvl1pPr>
    <a:lvl2pPr marL="457200" algn="ctr" rtl="0" eaLnBrk="0" fontAlgn="base" hangingPunct="0">
      <a:spcBef>
        <a:spcPct val="50000"/>
      </a:spcBef>
      <a:spcAft>
        <a:spcPct val="0"/>
      </a:spcAft>
      <a:defRPr sz="2400" kern="1200">
        <a:solidFill>
          <a:schemeClr val="tx1"/>
        </a:solidFill>
        <a:latin typeface="Verdana" pitchFamily="34" charset="0"/>
        <a:ea typeface="+mn-ea"/>
        <a:cs typeface="Arial" charset="0"/>
      </a:defRPr>
    </a:lvl2pPr>
    <a:lvl3pPr marL="914400" algn="ctr" rtl="0" eaLnBrk="0" fontAlgn="base" hangingPunct="0">
      <a:spcBef>
        <a:spcPct val="50000"/>
      </a:spcBef>
      <a:spcAft>
        <a:spcPct val="0"/>
      </a:spcAft>
      <a:defRPr sz="2400" kern="1200">
        <a:solidFill>
          <a:schemeClr val="tx1"/>
        </a:solidFill>
        <a:latin typeface="Verdana" pitchFamily="34" charset="0"/>
        <a:ea typeface="+mn-ea"/>
        <a:cs typeface="Arial" charset="0"/>
      </a:defRPr>
    </a:lvl3pPr>
    <a:lvl4pPr marL="1371600" algn="ctr" rtl="0" eaLnBrk="0" fontAlgn="base" hangingPunct="0">
      <a:spcBef>
        <a:spcPct val="50000"/>
      </a:spcBef>
      <a:spcAft>
        <a:spcPct val="0"/>
      </a:spcAft>
      <a:defRPr sz="2400" kern="1200">
        <a:solidFill>
          <a:schemeClr val="tx1"/>
        </a:solidFill>
        <a:latin typeface="Verdana" pitchFamily="34" charset="0"/>
        <a:ea typeface="+mn-ea"/>
        <a:cs typeface="Arial" charset="0"/>
      </a:defRPr>
    </a:lvl4pPr>
    <a:lvl5pPr marL="1828800" algn="ctr" rtl="0" eaLnBrk="0" fontAlgn="base" hangingPunct="0">
      <a:spcBef>
        <a:spcPct val="50000"/>
      </a:spcBef>
      <a:spcAft>
        <a:spcPct val="0"/>
      </a:spcAft>
      <a:defRPr sz="2400" kern="1200">
        <a:solidFill>
          <a:schemeClr val="tx1"/>
        </a:solidFill>
        <a:latin typeface="Verdana" pitchFamily="34" charset="0"/>
        <a:ea typeface="+mn-ea"/>
        <a:cs typeface="Arial" charset="0"/>
      </a:defRPr>
    </a:lvl5pPr>
    <a:lvl6pPr marL="2286000" algn="l" defTabSz="914400" rtl="0" eaLnBrk="1" latinLnBrk="0" hangingPunct="1">
      <a:defRPr sz="2400" kern="1200">
        <a:solidFill>
          <a:schemeClr val="tx1"/>
        </a:solidFill>
        <a:latin typeface="Verdana" pitchFamily="34" charset="0"/>
        <a:ea typeface="+mn-ea"/>
        <a:cs typeface="Arial" charset="0"/>
      </a:defRPr>
    </a:lvl6pPr>
    <a:lvl7pPr marL="2743200" algn="l" defTabSz="914400" rtl="0" eaLnBrk="1" latinLnBrk="0" hangingPunct="1">
      <a:defRPr sz="2400" kern="1200">
        <a:solidFill>
          <a:schemeClr val="tx1"/>
        </a:solidFill>
        <a:latin typeface="Verdana" pitchFamily="34" charset="0"/>
        <a:ea typeface="+mn-ea"/>
        <a:cs typeface="Arial" charset="0"/>
      </a:defRPr>
    </a:lvl7pPr>
    <a:lvl8pPr marL="3200400" algn="l" defTabSz="914400" rtl="0" eaLnBrk="1" latinLnBrk="0" hangingPunct="1">
      <a:defRPr sz="2400" kern="1200">
        <a:solidFill>
          <a:schemeClr val="tx1"/>
        </a:solidFill>
        <a:latin typeface="Verdana" pitchFamily="34" charset="0"/>
        <a:ea typeface="+mn-ea"/>
        <a:cs typeface="Arial" charset="0"/>
      </a:defRPr>
    </a:lvl8pPr>
    <a:lvl9pPr marL="3657600" algn="l" defTabSz="914400" rtl="0" eaLnBrk="1" latinLnBrk="0" hangingPunct="1">
      <a:defRPr sz="2400"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a:srgbClr val="FF3300"/>
    <a:srgbClr val="FF6600"/>
    <a:srgbClr val="FFFF99"/>
    <a:srgbClr val="CCCCFF"/>
    <a:srgbClr val="CCECFF"/>
    <a:srgbClr val="FFCCCC"/>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104" autoAdjust="0"/>
    <p:restoredTop sz="95314" autoAdjust="0"/>
  </p:normalViewPr>
  <p:slideViewPr>
    <p:cSldViewPr>
      <p:cViewPr>
        <p:scale>
          <a:sx n="68" d="100"/>
          <a:sy n="68" d="100"/>
        </p:scale>
        <p:origin x="-1170" y="-876"/>
      </p:cViewPr>
      <p:guideLst>
        <p:guide orient="horz" pos="2160"/>
        <p:guide orient="horz" pos="624"/>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9" d="100"/>
          <a:sy n="49" d="100"/>
        </p:scale>
        <p:origin x="-2016" y="-96"/>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1800" cy="46513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a:spcBef>
                <a:spcPct val="0"/>
              </a:spcBef>
              <a:defRPr sz="1200">
                <a:cs typeface="Arial" charset="0"/>
              </a:defRPr>
            </a:lvl1pPr>
          </a:lstStyle>
          <a:p>
            <a:pPr>
              <a:defRPr/>
            </a:pPr>
            <a:endParaRPr lang="en-US"/>
          </a:p>
        </p:txBody>
      </p:sp>
      <p:sp>
        <p:nvSpPr>
          <p:cNvPr id="36867" name="Rectangle 3"/>
          <p:cNvSpPr>
            <a:spLocks noGrp="1" noChangeArrowheads="1"/>
          </p:cNvSpPr>
          <p:nvPr>
            <p:ph type="dt" sz="quarter" idx="1"/>
          </p:nvPr>
        </p:nvSpPr>
        <p:spPr bwMode="auto">
          <a:xfrm>
            <a:off x="3886200" y="0"/>
            <a:ext cx="2971800" cy="46513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spcBef>
                <a:spcPct val="0"/>
              </a:spcBef>
              <a:defRPr sz="1200">
                <a:cs typeface="Arial" charset="0"/>
              </a:defRPr>
            </a:lvl1pPr>
          </a:lstStyle>
          <a:p>
            <a:pPr>
              <a:defRPr/>
            </a:pPr>
            <a:endParaRPr lang="en-US"/>
          </a:p>
        </p:txBody>
      </p:sp>
      <p:sp>
        <p:nvSpPr>
          <p:cNvPr id="36868" name="Rectangle 4"/>
          <p:cNvSpPr>
            <a:spLocks noGrp="1" noChangeArrowheads="1"/>
          </p:cNvSpPr>
          <p:nvPr>
            <p:ph type="ftr" sz="quarter" idx="2"/>
          </p:nvPr>
        </p:nvSpPr>
        <p:spPr bwMode="auto">
          <a:xfrm>
            <a:off x="0" y="8831263"/>
            <a:ext cx="2971800" cy="46513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l">
              <a:spcBef>
                <a:spcPct val="0"/>
              </a:spcBef>
              <a:defRPr sz="1200">
                <a:cs typeface="Arial" charset="0"/>
              </a:defRPr>
            </a:lvl1pPr>
          </a:lstStyle>
          <a:p>
            <a:pPr>
              <a:defRPr/>
            </a:pPr>
            <a:endParaRPr lang="en-US"/>
          </a:p>
        </p:txBody>
      </p:sp>
      <p:sp>
        <p:nvSpPr>
          <p:cNvPr id="36869" name="Rectangle 5"/>
          <p:cNvSpPr>
            <a:spLocks noGrp="1" noChangeArrowheads="1"/>
          </p:cNvSpPr>
          <p:nvPr>
            <p:ph type="sldNum" sz="quarter" idx="3"/>
          </p:nvPr>
        </p:nvSpPr>
        <p:spPr bwMode="auto">
          <a:xfrm>
            <a:off x="3886200" y="8831263"/>
            <a:ext cx="2971800" cy="46513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spcBef>
                <a:spcPct val="0"/>
              </a:spcBef>
              <a:defRPr sz="1200">
                <a:cs typeface="Arial" charset="0"/>
              </a:defRPr>
            </a:lvl1pPr>
          </a:lstStyle>
          <a:p>
            <a:pPr>
              <a:defRPr/>
            </a:pPr>
            <a:fld id="{E072CF03-ECC8-44EB-B979-6513B0D107F7}" type="slidenum">
              <a:rPr lang="en-US"/>
              <a:pPr>
                <a:defRPr/>
              </a:pPr>
              <a:t>‹#›</a:t>
            </a:fld>
            <a:endParaRPr lang="en-US"/>
          </a:p>
        </p:txBody>
      </p:sp>
    </p:spTree>
    <p:extLst>
      <p:ext uri="{BB962C8B-B14F-4D97-AF65-F5344CB8AC3E}">
        <p14:creationId xmlns:p14="http://schemas.microsoft.com/office/powerpoint/2010/main" val="532933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6513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a:spcBef>
                <a:spcPct val="0"/>
              </a:spcBef>
              <a:defRPr sz="1200">
                <a:latin typeface="Times New Roman" pitchFamily="18" charset="0"/>
                <a:cs typeface="Arial" charset="0"/>
              </a:defRPr>
            </a:lvl1pPr>
          </a:lstStyle>
          <a:p>
            <a:pPr>
              <a:defRPr/>
            </a:pPr>
            <a:endParaRPr lang="en-US"/>
          </a:p>
        </p:txBody>
      </p:sp>
      <p:sp>
        <p:nvSpPr>
          <p:cNvPr id="12291" name="Rectangle 3"/>
          <p:cNvSpPr>
            <a:spLocks noGrp="1" noChangeArrowheads="1"/>
          </p:cNvSpPr>
          <p:nvPr>
            <p:ph type="dt" idx="1"/>
          </p:nvPr>
        </p:nvSpPr>
        <p:spPr bwMode="auto">
          <a:xfrm>
            <a:off x="3886200" y="0"/>
            <a:ext cx="2971800" cy="46513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spcBef>
                <a:spcPct val="0"/>
              </a:spcBef>
              <a:defRPr sz="1200">
                <a:latin typeface="Times New Roman" pitchFamily="18" charset="0"/>
                <a:cs typeface="Arial" charset="0"/>
              </a:defRPr>
            </a:lvl1pPr>
          </a:lstStyle>
          <a:p>
            <a:pPr>
              <a:defRPr/>
            </a:pPr>
            <a:endParaRPr lang="en-US"/>
          </a:p>
        </p:txBody>
      </p:sp>
      <p:sp>
        <p:nvSpPr>
          <p:cNvPr id="29700"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5"/>
          <p:cNvSpPr>
            <a:spLocks noGrp="1" noChangeArrowheads="1"/>
          </p:cNvSpPr>
          <p:nvPr>
            <p:ph type="body" sz="quarter" idx="3"/>
          </p:nvPr>
        </p:nvSpPr>
        <p:spPr bwMode="auto">
          <a:xfrm>
            <a:off x="914400" y="4416425"/>
            <a:ext cx="5029200" cy="4183063"/>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294" name="Rectangle 6"/>
          <p:cNvSpPr>
            <a:spLocks noGrp="1" noChangeArrowheads="1"/>
          </p:cNvSpPr>
          <p:nvPr>
            <p:ph type="ftr" sz="quarter" idx="4"/>
          </p:nvPr>
        </p:nvSpPr>
        <p:spPr bwMode="auto">
          <a:xfrm>
            <a:off x="0" y="8831263"/>
            <a:ext cx="2971800" cy="46513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l">
              <a:spcBef>
                <a:spcPct val="0"/>
              </a:spcBef>
              <a:defRPr sz="1200">
                <a:latin typeface="Times New Roman" pitchFamily="18" charset="0"/>
                <a:cs typeface="Arial" charset="0"/>
              </a:defRPr>
            </a:lvl1pPr>
          </a:lstStyle>
          <a:p>
            <a:pPr>
              <a:defRPr/>
            </a:pPr>
            <a:endParaRPr lang="en-US"/>
          </a:p>
        </p:txBody>
      </p:sp>
      <p:sp>
        <p:nvSpPr>
          <p:cNvPr id="12295" name="Rectangle 7"/>
          <p:cNvSpPr>
            <a:spLocks noGrp="1" noChangeArrowheads="1"/>
          </p:cNvSpPr>
          <p:nvPr>
            <p:ph type="sldNum" sz="quarter" idx="5"/>
          </p:nvPr>
        </p:nvSpPr>
        <p:spPr bwMode="auto">
          <a:xfrm>
            <a:off x="3886200" y="8831263"/>
            <a:ext cx="2971800" cy="46513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spcBef>
                <a:spcPct val="0"/>
              </a:spcBef>
              <a:defRPr sz="1200">
                <a:latin typeface="Times New Roman" pitchFamily="18" charset="0"/>
                <a:cs typeface="Arial" charset="0"/>
              </a:defRPr>
            </a:lvl1pPr>
          </a:lstStyle>
          <a:p>
            <a:pPr>
              <a:defRPr/>
            </a:pPr>
            <a:fld id="{13AEEC14-A623-4D06-954C-D91B9E86C56A}" type="slidenum">
              <a:rPr lang="en-US"/>
              <a:pPr>
                <a:defRPr/>
              </a:pPr>
              <a:t>‹#›</a:t>
            </a:fld>
            <a:endParaRPr lang="en-US"/>
          </a:p>
        </p:txBody>
      </p:sp>
    </p:spTree>
    <p:extLst>
      <p:ext uri="{BB962C8B-B14F-4D97-AF65-F5344CB8AC3E}">
        <p14:creationId xmlns:p14="http://schemas.microsoft.com/office/powerpoint/2010/main" val="306087908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fld id="{B73F07A3-94DC-4121-A1A9-530C1D542E11}" type="slidenum">
              <a:rPr lang="en-US" altLang="en-US" sz="1200" smtClean="0">
                <a:latin typeface="Times New Roman" pitchFamily="18" charset="0"/>
              </a:rPr>
              <a:pPr/>
              <a:t>2</a:t>
            </a:fld>
            <a:endParaRPr lang="en-US" altLang="en-US" sz="1200" smtClean="0">
              <a:latin typeface="Times New Roman" pitchFamily="18" charset="0"/>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B2966D8-8BCC-43C6-A1CE-F7D9F931CCE6}" type="slidenum">
              <a:rPr lang="en-US"/>
              <a:pPr>
                <a:defRPr/>
              </a:pPr>
              <a:t>‹#›</a:t>
            </a:fld>
            <a:endParaRPr lang="en-US"/>
          </a:p>
        </p:txBody>
      </p:sp>
    </p:spTree>
    <p:extLst>
      <p:ext uri="{BB962C8B-B14F-4D97-AF65-F5344CB8AC3E}">
        <p14:creationId xmlns:p14="http://schemas.microsoft.com/office/powerpoint/2010/main" val="681752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41F48CC-8860-47C7-8791-C1E1BF7B7D33}" type="slidenum">
              <a:rPr lang="en-US"/>
              <a:pPr>
                <a:defRPr/>
              </a:pPr>
              <a:t>‹#›</a:t>
            </a:fld>
            <a:endParaRPr lang="en-US"/>
          </a:p>
        </p:txBody>
      </p:sp>
    </p:spTree>
    <p:extLst>
      <p:ext uri="{BB962C8B-B14F-4D97-AF65-F5344CB8AC3E}">
        <p14:creationId xmlns:p14="http://schemas.microsoft.com/office/powerpoint/2010/main" val="1973082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FE53BE3-9951-4AAF-A0F8-D22307F3749E}" type="slidenum">
              <a:rPr lang="en-US"/>
              <a:pPr>
                <a:defRPr/>
              </a:pPr>
              <a:t>‹#›</a:t>
            </a:fld>
            <a:endParaRPr lang="en-US"/>
          </a:p>
        </p:txBody>
      </p:sp>
    </p:spTree>
    <p:extLst>
      <p:ext uri="{BB962C8B-B14F-4D97-AF65-F5344CB8AC3E}">
        <p14:creationId xmlns:p14="http://schemas.microsoft.com/office/powerpoint/2010/main" val="1404649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44E13DA-A523-4E27-823D-60C656D7DC5D}" type="slidenum">
              <a:rPr lang="en-US"/>
              <a:pPr>
                <a:defRPr/>
              </a:pPr>
              <a:t>‹#›</a:t>
            </a:fld>
            <a:endParaRPr lang="en-US"/>
          </a:p>
        </p:txBody>
      </p:sp>
    </p:spTree>
    <p:extLst>
      <p:ext uri="{BB962C8B-B14F-4D97-AF65-F5344CB8AC3E}">
        <p14:creationId xmlns:p14="http://schemas.microsoft.com/office/powerpoint/2010/main" val="1285396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2C347AD-ECD6-4CBD-81B9-7A5D12A1A890}" type="slidenum">
              <a:rPr lang="en-US"/>
              <a:pPr>
                <a:defRPr/>
              </a:pPr>
              <a:t>‹#›</a:t>
            </a:fld>
            <a:endParaRPr lang="en-US"/>
          </a:p>
        </p:txBody>
      </p:sp>
    </p:spTree>
    <p:extLst>
      <p:ext uri="{BB962C8B-B14F-4D97-AF65-F5344CB8AC3E}">
        <p14:creationId xmlns:p14="http://schemas.microsoft.com/office/powerpoint/2010/main" val="4114783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E625C62-1E78-4E42-AFC2-36F47855B458}" type="slidenum">
              <a:rPr lang="en-US"/>
              <a:pPr>
                <a:defRPr/>
              </a:pPr>
              <a:t>‹#›</a:t>
            </a:fld>
            <a:endParaRPr lang="en-US"/>
          </a:p>
        </p:txBody>
      </p:sp>
    </p:spTree>
    <p:extLst>
      <p:ext uri="{BB962C8B-B14F-4D97-AF65-F5344CB8AC3E}">
        <p14:creationId xmlns:p14="http://schemas.microsoft.com/office/powerpoint/2010/main" val="471985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93A2A6E-7BBA-47D1-84F1-32FD7E966DA3}" type="slidenum">
              <a:rPr lang="en-US"/>
              <a:pPr>
                <a:defRPr/>
              </a:pPr>
              <a:t>‹#›</a:t>
            </a:fld>
            <a:endParaRPr lang="en-US"/>
          </a:p>
        </p:txBody>
      </p:sp>
    </p:spTree>
    <p:extLst>
      <p:ext uri="{BB962C8B-B14F-4D97-AF65-F5344CB8AC3E}">
        <p14:creationId xmlns:p14="http://schemas.microsoft.com/office/powerpoint/2010/main" val="403483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9B8966A-EFB3-4A81-BCA7-B55BD8C571E0}" type="slidenum">
              <a:rPr lang="en-US"/>
              <a:pPr>
                <a:defRPr/>
              </a:pPr>
              <a:t>‹#›</a:t>
            </a:fld>
            <a:endParaRPr lang="en-US"/>
          </a:p>
        </p:txBody>
      </p:sp>
    </p:spTree>
    <p:extLst>
      <p:ext uri="{BB962C8B-B14F-4D97-AF65-F5344CB8AC3E}">
        <p14:creationId xmlns:p14="http://schemas.microsoft.com/office/powerpoint/2010/main" val="773157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3594235-845F-478F-A3CD-6878B01C6B48}" type="slidenum">
              <a:rPr lang="en-US"/>
              <a:pPr>
                <a:defRPr/>
              </a:pPr>
              <a:t>‹#›</a:t>
            </a:fld>
            <a:endParaRPr lang="en-US"/>
          </a:p>
        </p:txBody>
      </p:sp>
    </p:spTree>
    <p:extLst>
      <p:ext uri="{BB962C8B-B14F-4D97-AF65-F5344CB8AC3E}">
        <p14:creationId xmlns:p14="http://schemas.microsoft.com/office/powerpoint/2010/main" val="194598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083ECA4-9BE0-45B0-B008-6224E720BA21}" type="slidenum">
              <a:rPr lang="en-US"/>
              <a:pPr>
                <a:defRPr/>
              </a:pPr>
              <a:t>‹#›</a:t>
            </a:fld>
            <a:endParaRPr lang="en-US"/>
          </a:p>
        </p:txBody>
      </p:sp>
    </p:spTree>
    <p:extLst>
      <p:ext uri="{BB962C8B-B14F-4D97-AF65-F5344CB8AC3E}">
        <p14:creationId xmlns:p14="http://schemas.microsoft.com/office/powerpoint/2010/main" val="2276150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99003DF-8954-488D-A0E1-4A0793E91DA8}" type="slidenum">
              <a:rPr lang="en-US"/>
              <a:pPr>
                <a:defRPr/>
              </a:pPr>
              <a:t>‹#›</a:t>
            </a:fld>
            <a:endParaRPr lang="en-US"/>
          </a:p>
        </p:txBody>
      </p:sp>
    </p:spTree>
    <p:extLst>
      <p:ext uri="{BB962C8B-B14F-4D97-AF65-F5344CB8AC3E}">
        <p14:creationId xmlns:p14="http://schemas.microsoft.com/office/powerpoint/2010/main" val="3836957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a:spcBef>
                <a:spcPct val="0"/>
              </a:spcBef>
              <a:defRPr sz="1400">
                <a:latin typeface="+mn-lt"/>
                <a:cs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spcBef>
                <a:spcPct val="0"/>
              </a:spcBef>
              <a:defRPr sz="1400">
                <a:latin typeface="+mn-lt"/>
                <a:cs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spcBef>
                <a:spcPct val="0"/>
              </a:spcBef>
              <a:defRPr sz="1400">
                <a:latin typeface="+mn-lt"/>
                <a:cs typeface="Arial" charset="0"/>
              </a:defRPr>
            </a:lvl1pPr>
          </a:lstStyle>
          <a:p>
            <a:pPr>
              <a:defRPr/>
            </a:pPr>
            <a:fld id="{DF7611DE-8190-4835-8300-8648EBD3FD29}" type="slidenum">
              <a:rPr lang="en-US"/>
              <a:pPr>
                <a:defRPr/>
              </a:pPr>
              <a:t>‹#›</a:t>
            </a:fld>
            <a:endParaRPr lang="en-US"/>
          </a:p>
        </p:txBody>
      </p:sp>
      <p:pic>
        <p:nvPicPr>
          <p:cNvPr id="2" name="Picture 9"/>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4763" y="6546850"/>
            <a:ext cx="9139237"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Box 10"/>
          <p:cNvSpPr txBox="1">
            <a:spLocks noChangeArrowheads="1"/>
          </p:cNvSpPr>
          <p:nvPr userDrawn="1"/>
        </p:nvSpPr>
        <p:spPr bwMode="auto">
          <a:xfrm>
            <a:off x="0" y="6553200"/>
            <a:ext cx="26495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400" b="1">
                <a:solidFill>
                  <a:schemeClr val="bg1"/>
                </a:solidFill>
              </a:rPr>
              <a:t>Holt McDougal Algebra 1</a:t>
            </a:r>
          </a:p>
        </p:txBody>
      </p:sp>
      <p:grpSp>
        <p:nvGrpSpPr>
          <p:cNvPr id="1031" name="Group 13"/>
          <p:cNvGrpSpPr>
            <a:grpSpLocks/>
          </p:cNvGrpSpPr>
          <p:nvPr userDrawn="1"/>
        </p:nvGrpSpPr>
        <p:grpSpPr bwMode="auto">
          <a:xfrm>
            <a:off x="0" y="0"/>
            <a:ext cx="9144000" cy="6858000"/>
            <a:chOff x="0" y="0"/>
            <a:chExt cx="5760" cy="4320"/>
          </a:xfrm>
        </p:grpSpPr>
        <p:pic>
          <p:nvPicPr>
            <p:cNvPr id="4" name="Picture 8"/>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5757" cy="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10" descr="chater_screen"/>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2574" y="4128"/>
              <a:ext cx="318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33" name="Text Box 13"/>
          <p:cNvSpPr txBox="1">
            <a:spLocks noChangeArrowheads="1"/>
          </p:cNvSpPr>
          <p:nvPr userDrawn="1"/>
        </p:nvSpPr>
        <p:spPr bwMode="auto">
          <a:xfrm>
            <a:off x="1143000" y="31750"/>
            <a:ext cx="7086600" cy="882650"/>
          </a:xfrm>
          <a:prstGeom prst="rect">
            <a:avLst/>
          </a:prstGeom>
          <a:noFill/>
          <a:ln>
            <a:noFill/>
          </a:ln>
          <a:effectLs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lnSpc>
                <a:spcPct val="85000"/>
              </a:lnSpc>
              <a:spcBef>
                <a:spcPct val="15000"/>
              </a:spcBef>
              <a:defRPr/>
            </a:pPr>
            <a:r>
              <a:rPr lang="en-US" sz="2800" smtClean="0">
                <a:solidFill>
                  <a:schemeClr val="bg1"/>
                </a:solidFill>
                <a:latin typeface="Arial Black" pitchFamily="34" charset="0"/>
              </a:rPr>
              <a:t>Solving Inequalities by </a:t>
            </a:r>
          </a:p>
          <a:p>
            <a:pPr algn="l">
              <a:lnSpc>
                <a:spcPct val="85000"/>
              </a:lnSpc>
              <a:spcBef>
                <a:spcPct val="15000"/>
              </a:spcBef>
              <a:defRPr/>
            </a:pPr>
            <a:r>
              <a:rPr lang="en-US" sz="2800" smtClean="0">
                <a:solidFill>
                  <a:schemeClr val="bg1"/>
                </a:solidFill>
                <a:latin typeface="Arial Black" pitchFamily="34" charset="0"/>
              </a:rPr>
              <a:t>Adding or Subtracting</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slide" Target="slide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10.png"/><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7.xml"/><Relationship Id="rId4" Type="http://schemas.openxmlformats.org/officeDocument/2006/relationships/image" Target="../media/image20.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0" name="Group 36"/>
          <p:cNvGrpSpPr>
            <a:grpSpLocks/>
          </p:cNvGrpSpPr>
          <p:nvPr/>
        </p:nvGrpSpPr>
        <p:grpSpPr bwMode="auto">
          <a:xfrm>
            <a:off x="0" y="-4763"/>
            <a:ext cx="9144000" cy="6865938"/>
            <a:chOff x="0" y="-13"/>
            <a:chExt cx="5760" cy="4337"/>
          </a:xfrm>
        </p:grpSpPr>
        <p:pic>
          <p:nvPicPr>
            <p:cNvPr id="205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4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 name="Text Box 3"/>
            <p:cNvSpPr txBox="1">
              <a:spLocks noChangeArrowheads="1"/>
            </p:cNvSpPr>
            <p:nvPr/>
          </p:nvSpPr>
          <p:spPr bwMode="auto">
            <a:xfrm>
              <a:off x="441" y="201"/>
              <a:ext cx="116"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sz="800">
                <a:latin typeface="Arial" charset="0"/>
              </a:endParaRPr>
            </a:p>
          </p:txBody>
        </p:sp>
        <p:sp>
          <p:nvSpPr>
            <p:cNvPr id="2058" name="Text Box 4"/>
            <p:cNvSpPr txBox="1">
              <a:spLocks noChangeArrowheads="1"/>
            </p:cNvSpPr>
            <p:nvPr/>
          </p:nvSpPr>
          <p:spPr bwMode="auto">
            <a:xfrm>
              <a:off x="910" y="-13"/>
              <a:ext cx="4706" cy="5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lnSpc>
                  <a:spcPct val="80000"/>
                </a:lnSpc>
                <a:spcBef>
                  <a:spcPct val="15000"/>
                </a:spcBef>
              </a:pPr>
              <a:r>
                <a:rPr lang="en-US" altLang="en-US" sz="3200">
                  <a:solidFill>
                    <a:schemeClr val="bg1"/>
                  </a:solidFill>
                  <a:latin typeface="Arial Black" pitchFamily="34" charset="0"/>
                </a:rPr>
                <a:t>Solving Inequalities by </a:t>
              </a:r>
            </a:p>
            <a:p>
              <a:pPr algn="l">
                <a:lnSpc>
                  <a:spcPct val="80000"/>
                </a:lnSpc>
                <a:spcBef>
                  <a:spcPct val="15000"/>
                </a:spcBef>
              </a:pPr>
              <a:r>
                <a:rPr lang="en-US" altLang="en-US" sz="3200">
                  <a:solidFill>
                    <a:schemeClr val="bg1"/>
                  </a:solidFill>
                  <a:latin typeface="Arial Black" pitchFamily="34" charset="0"/>
                </a:rPr>
                <a:t>Adding or Subtracting</a:t>
              </a:r>
            </a:p>
          </p:txBody>
        </p:sp>
        <p:sp>
          <p:nvSpPr>
            <p:cNvPr id="2059" name="Text Box 8"/>
            <p:cNvSpPr txBox="1">
              <a:spLocks noChangeArrowheads="1"/>
            </p:cNvSpPr>
            <p:nvPr/>
          </p:nvSpPr>
          <p:spPr bwMode="auto">
            <a:xfrm>
              <a:off x="0" y="4128"/>
              <a:ext cx="1248" cy="1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spcBef>
                  <a:spcPct val="0"/>
                </a:spcBef>
              </a:pPr>
              <a:r>
                <a:rPr lang="en-US" altLang="en-US" sz="1400" b="1">
                  <a:solidFill>
                    <a:schemeClr val="bg1"/>
                  </a:solidFill>
                </a:rPr>
                <a:t>Holt Algebra 1</a:t>
              </a:r>
            </a:p>
          </p:txBody>
        </p:sp>
      </p:grpSp>
      <p:sp>
        <p:nvSpPr>
          <p:cNvPr id="19489" name="Text Box 33">
            <a:hlinkClick r:id="" action="ppaction://hlinkshowjump?jump=nextslide"/>
          </p:cNvPr>
          <p:cNvSpPr txBox="1">
            <a:spLocks noChangeArrowheads="1"/>
          </p:cNvSpPr>
          <p:nvPr/>
        </p:nvSpPr>
        <p:spPr bwMode="auto">
          <a:xfrm>
            <a:off x="3657600" y="2390775"/>
            <a:ext cx="2971800" cy="523875"/>
          </a:xfrm>
          <a:prstGeom prst="rect">
            <a:avLst/>
          </a:prstGeom>
          <a:noFill/>
          <a:ln>
            <a:noFill/>
          </a:ln>
          <a:effectLst/>
          <a:extLst/>
        </p:spPr>
        <p:txBody>
          <a:bodyPr>
            <a:spAutoFit/>
          </a:bodyPr>
          <a:lstStyle/>
          <a:p>
            <a:pPr algn="l">
              <a:defRPr/>
            </a:pPr>
            <a:r>
              <a:rPr lang="en-US" sz="2800" u="sng">
                <a:solidFill>
                  <a:schemeClr val="bg1"/>
                </a:solidFill>
                <a:effectLst>
                  <a:outerShdw blurRad="38100" dist="38100" dir="2700000" algn="tl">
                    <a:srgbClr val="C0C0C0"/>
                  </a:outerShdw>
                </a:effectLst>
              </a:rPr>
              <a:t>Warm Up</a:t>
            </a:r>
          </a:p>
        </p:txBody>
      </p:sp>
      <p:sp>
        <p:nvSpPr>
          <p:cNvPr id="19491" name="Text Box 35">
            <a:hlinkClick r:id="rId3" action="ppaction://hlinksldjump"/>
          </p:cNvPr>
          <p:cNvSpPr txBox="1">
            <a:spLocks noChangeArrowheads="1"/>
          </p:cNvSpPr>
          <p:nvPr/>
        </p:nvSpPr>
        <p:spPr bwMode="auto">
          <a:xfrm>
            <a:off x="3657600" y="3074988"/>
            <a:ext cx="4038600" cy="523875"/>
          </a:xfrm>
          <a:prstGeom prst="rect">
            <a:avLst/>
          </a:prstGeom>
          <a:noFill/>
          <a:ln>
            <a:noFill/>
          </a:ln>
          <a:effectLst/>
          <a:extLst/>
        </p:spPr>
        <p:txBody>
          <a:bodyPr>
            <a:spAutoFit/>
          </a:bodyPr>
          <a:lstStyle/>
          <a:p>
            <a:pPr algn="l">
              <a:defRPr/>
            </a:pPr>
            <a:r>
              <a:rPr lang="en-US" sz="2800" u="sng">
                <a:solidFill>
                  <a:schemeClr val="bg1"/>
                </a:solidFill>
                <a:effectLst>
                  <a:outerShdw blurRad="38100" dist="38100" dir="2700000" algn="tl">
                    <a:srgbClr val="C0C0C0"/>
                  </a:outerShdw>
                </a:effectLst>
              </a:rPr>
              <a:t>Lesson Presentation</a:t>
            </a:r>
          </a:p>
        </p:txBody>
      </p:sp>
      <p:sp>
        <p:nvSpPr>
          <p:cNvPr id="19493" name="Text Box 37">
            <a:hlinkClick r:id="rId4" action="ppaction://hlinksldjump"/>
          </p:cNvPr>
          <p:cNvSpPr txBox="1">
            <a:spLocks noChangeArrowheads="1"/>
          </p:cNvSpPr>
          <p:nvPr/>
        </p:nvSpPr>
        <p:spPr bwMode="auto">
          <a:xfrm>
            <a:off x="3671888" y="3722688"/>
            <a:ext cx="4038600" cy="523875"/>
          </a:xfrm>
          <a:prstGeom prst="rect">
            <a:avLst/>
          </a:prstGeom>
          <a:noFill/>
          <a:ln>
            <a:noFill/>
          </a:ln>
          <a:effectLst/>
          <a:extLst/>
        </p:spPr>
        <p:txBody>
          <a:bodyPr>
            <a:spAutoFit/>
          </a:bodyPr>
          <a:lstStyle/>
          <a:p>
            <a:pPr algn="l">
              <a:defRPr/>
            </a:pPr>
            <a:r>
              <a:rPr lang="en-US" sz="2800" u="sng">
                <a:solidFill>
                  <a:schemeClr val="bg1"/>
                </a:solidFill>
                <a:effectLst>
                  <a:outerShdw blurRad="38100" dist="38100" dir="2700000" algn="tl">
                    <a:srgbClr val="C0C0C0"/>
                  </a:outerShdw>
                </a:effectLst>
              </a:rPr>
              <a:t>Lesson Quiz</a:t>
            </a:r>
          </a:p>
        </p:txBody>
      </p:sp>
      <p:pic>
        <p:nvPicPr>
          <p:cNvPr id="2054" name="Picture 11" descr="splash_first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6534150"/>
            <a:ext cx="91440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Text Box 12"/>
          <p:cNvSpPr txBox="1">
            <a:spLocks noChangeArrowheads="1"/>
          </p:cNvSpPr>
          <p:nvPr/>
        </p:nvSpPr>
        <p:spPr bwMode="auto">
          <a:xfrm>
            <a:off x="76200" y="6553200"/>
            <a:ext cx="27432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400" b="1">
                <a:solidFill>
                  <a:schemeClr val="bg1"/>
                </a:solidFill>
              </a:rPr>
              <a:t>Holt McDougal Algebra 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ChangeArrowheads="1"/>
          </p:cNvSpPr>
          <p:nvPr/>
        </p:nvSpPr>
        <p:spPr bwMode="auto">
          <a:xfrm>
            <a:off x="914400" y="1828800"/>
            <a:ext cx="2730500" cy="457200"/>
          </a:xfrm>
          <a:prstGeom prst="rect">
            <a:avLst/>
          </a:prstGeom>
          <a:solidFill>
            <a:srgbClr val="80008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solidFill>
                  <a:schemeClr val="bg1"/>
                </a:solidFill>
              </a:rPr>
              <a:t>Helpful Hint</a:t>
            </a:r>
            <a:r>
              <a:rPr lang="en-US" altLang="en-US" sz="1800"/>
              <a:t> </a:t>
            </a:r>
            <a:endParaRPr lang="en-US" altLang="en-US" b="1"/>
          </a:p>
        </p:txBody>
      </p:sp>
      <p:sp>
        <p:nvSpPr>
          <p:cNvPr id="7171" name="Text Box 5"/>
          <p:cNvSpPr txBox="1">
            <a:spLocks noChangeArrowheads="1"/>
          </p:cNvSpPr>
          <p:nvPr/>
        </p:nvSpPr>
        <p:spPr bwMode="auto">
          <a:xfrm>
            <a:off x="925513" y="2286000"/>
            <a:ext cx="7162800" cy="1562100"/>
          </a:xfrm>
          <a:prstGeom prst="rect">
            <a:avLst/>
          </a:prstGeom>
          <a:noFill/>
          <a:ln w="9525" algn="ctr">
            <a:solidFill>
              <a:srgbClr val="80008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Use an inverse operation to “undo” the operation in an inequality. If the inequality contains addition, use subtraction to undo the addition.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61913" y="990600"/>
            <a:ext cx="9020175" cy="73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6699"/>
                </a:solidFill>
                <a:latin typeface="Arial Black" pitchFamily="34" charset="0"/>
              </a:rPr>
              <a:t>Example 1A: Using Addition and Subtraction to Solve</a:t>
            </a:r>
          </a:p>
          <a:p>
            <a:pPr>
              <a:lnSpc>
                <a:spcPct val="25000"/>
              </a:lnSpc>
            </a:pPr>
            <a:r>
              <a:rPr lang="en-US" altLang="en-US">
                <a:solidFill>
                  <a:srgbClr val="006699"/>
                </a:solidFill>
                <a:latin typeface="Arial Black" pitchFamily="34" charset="0"/>
              </a:rPr>
              <a:t>Inequalities</a:t>
            </a:r>
          </a:p>
        </p:txBody>
      </p:sp>
      <p:sp>
        <p:nvSpPr>
          <p:cNvPr id="8195" name="Text Box 5"/>
          <p:cNvSpPr txBox="1">
            <a:spLocks noChangeArrowheads="1"/>
          </p:cNvSpPr>
          <p:nvPr/>
        </p:nvSpPr>
        <p:spPr bwMode="auto">
          <a:xfrm>
            <a:off x="152400" y="1828800"/>
            <a:ext cx="7870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1"/>
              <a:t>Solve the inequality and graph the solutions.</a:t>
            </a:r>
          </a:p>
        </p:txBody>
      </p:sp>
      <p:sp>
        <p:nvSpPr>
          <p:cNvPr id="8196" name="Text Box 6"/>
          <p:cNvSpPr txBox="1">
            <a:spLocks noChangeArrowheads="1"/>
          </p:cNvSpPr>
          <p:nvPr/>
        </p:nvSpPr>
        <p:spPr bwMode="auto">
          <a:xfrm>
            <a:off x="479425" y="2471738"/>
            <a:ext cx="2416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1"/>
              <a:t>  </a:t>
            </a:r>
            <a:r>
              <a:rPr lang="en-US" altLang="en-US" b="1" i="1"/>
              <a:t>x</a:t>
            </a:r>
            <a:r>
              <a:rPr lang="en-US" altLang="en-US" b="1"/>
              <a:t> + 12 &lt; 20</a:t>
            </a:r>
          </a:p>
        </p:txBody>
      </p:sp>
      <p:sp>
        <p:nvSpPr>
          <p:cNvPr id="397319" name="Text Box 7"/>
          <p:cNvSpPr txBox="1">
            <a:spLocks noChangeArrowheads="1"/>
          </p:cNvSpPr>
          <p:nvPr/>
        </p:nvSpPr>
        <p:spPr bwMode="auto">
          <a:xfrm>
            <a:off x="609600" y="2895600"/>
            <a:ext cx="2286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  </a:t>
            </a:r>
            <a:r>
              <a:rPr lang="en-US" altLang="en-US" i="1"/>
              <a:t>x</a:t>
            </a:r>
            <a:r>
              <a:rPr lang="en-US" altLang="en-US"/>
              <a:t> + 12 &lt; 20</a:t>
            </a:r>
          </a:p>
        </p:txBody>
      </p:sp>
      <p:grpSp>
        <p:nvGrpSpPr>
          <p:cNvPr id="2" name="Group 44"/>
          <p:cNvGrpSpPr>
            <a:grpSpLocks/>
          </p:cNvGrpSpPr>
          <p:nvPr/>
        </p:nvGrpSpPr>
        <p:grpSpPr bwMode="auto">
          <a:xfrm>
            <a:off x="1279525" y="3276600"/>
            <a:ext cx="1844675" cy="457200"/>
            <a:chOff x="806" y="2064"/>
            <a:chExt cx="1162" cy="288"/>
          </a:xfrm>
        </p:grpSpPr>
        <p:sp>
          <p:nvSpPr>
            <p:cNvPr id="8230" name="Text Box 8"/>
            <p:cNvSpPr txBox="1">
              <a:spLocks noChangeArrowheads="1"/>
            </p:cNvSpPr>
            <p:nvPr/>
          </p:nvSpPr>
          <p:spPr bwMode="auto">
            <a:xfrm>
              <a:off x="806" y="2064"/>
              <a:ext cx="116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solidFill>
                    <a:srgbClr val="FF3300"/>
                  </a:solidFill>
                </a:rPr>
                <a:t>–12  –12</a:t>
              </a:r>
            </a:p>
          </p:txBody>
        </p:sp>
        <p:sp>
          <p:nvSpPr>
            <p:cNvPr id="8231" name="Line 9"/>
            <p:cNvSpPr>
              <a:spLocks noChangeShapeType="1"/>
            </p:cNvSpPr>
            <p:nvPr/>
          </p:nvSpPr>
          <p:spPr bwMode="auto">
            <a:xfrm>
              <a:off x="882" y="2325"/>
              <a:ext cx="336"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32" name="Line 10"/>
            <p:cNvSpPr>
              <a:spLocks noChangeShapeType="1"/>
            </p:cNvSpPr>
            <p:nvPr/>
          </p:nvSpPr>
          <p:spPr bwMode="auto">
            <a:xfrm>
              <a:off x="1449" y="2334"/>
              <a:ext cx="336"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
        <p:nvSpPr>
          <p:cNvPr id="397323" name="Text Box 11"/>
          <p:cNvSpPr txBox="1">
            <a:spLocks noChangeArrowheads="1"/>
          </p:cNvSpPr>
          <p:nvPr/>
        </p:nvSpPr>
        <p:spPr bwMode="auto">
          <a:xfrm>
            <a:off x="898525" y="3662363"/>
            <a:ext cx="200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t>x + </a:t>
            </a:r>
            <a:r>
              <a:rPr lang="en-US" altLang="en-US"/>
              <a:t>0  &lt;   8</a:t>
            </a:r>
            <a:endParaRPr lang="en-US" altLang="en-US" i="1"/>
          </a:p>
        </p:txBody>
      </p:sp>
      <p:sp>
        <p:nvSpPr>
          <p:cNvPr id="397324" name="Text Box 12"/>
          <p:cNvSpPr txBox="1">
            <a:spLocks noChangeArrowheads="1"/>
          </p:cNvSpPr>
          <p:nvPr/>
        </p:nvSpPr>
        <p:spPr bwMode="auto">
          <a:xfrm>
            <a:off x="1547813" y="4005263"/>
            <a:ext cx="13477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t>x</a:t>
            </a:r>
            <a:r>
              <a:rPr lang="en-US" altLang="en-US"/>
              <a:t>  &lt;   8</a:t>
            </a:r>
            <a:endParaRPr lang="en-US" altLang="en-US" i="1"/>
          </a:p>
        </p:txBody>
      </p:sp>
      <p:sp>
        <p:nvSpPr>
          <p:cNvPr id="397325" name="Text Box 13"/>
          <p:cNvSpPr txBox="1">
            <a:spLocks noChangeArrowheads="1"/>
          </p:cNvSpPr>
          <p:nvPr/>
        </p:nvSpPr>
        <p:spPr bwMode="auto">
          <a:xfrm>
            <a:off x="5076825" y="3063875"/>
            <a:ext cx="39020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solidFill>
                  <a:srgbClr val="3333FF"/>
                </a:solidFill>
                <a:latin typeface="Arial" charset="0"/>
              </a:rPr>
              <a:t>Since 12 is added to x, subtract 12 from both sides to undo the addition.</a:t>
            </a:r>
          </a:p>
        </p:txBody>
      </p:sp>
      <p:grpSp>
        <p:nvGrpSpPr>
          <p:cNvPr id="3" name="Group 45"/>
          <p:cNvGrpSpPr>
            <a:grpSpLocks/>
          </p:cNvGrpSpPr>
          <p:nvPr/>
        </p:nvGrpSpPr>
        <p:grpSpPr bwMode="auto">
          <a:xfrm>
            <a:off x="0" y="4997450"/>
            <a:ext cx="4457700" cy="412750"/>
            <a:chOff x="0" y="3148"/>
            <a:chExt cx="2808" cy="260"/>
          </a:xfrm>
        </p:grpSpPr>
        <p:sp>
          <p:nvSpPr>
            <p:cNvPr id="8207" name="Line 16"/>
            <p:cNvSpPr>
              <a:spLocks noChangeShapeType="1"/>
            </p:cNvSpPr>
            <p:nvPr/>
          </p:nvSpPr>
          <p:spPr bwMode="auto">
            <a:xfrm>
              <a:off x="168" y="3196"/>
              <a:ext cx="2640" cy="0"/>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8208" name="Line 17"/>
            <p:cNvSpPr>
              <a:spLocks noChangeShapeType="1"/>
            </p:cNvSpPr>
            <p:nvPr/>
          </p:nvSpPr>
          <p:spPr bwMode="auto">
            <a:xfrm>
              <a:off x="26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09" name="Line 18"/>
            <p:cNvSpPr>
              <a:spLocks noChangeShapeType="1"/>
            </p:cNvSpPr>
            <p:nvPr/>
          </p:nvSpPr>
          <p:spPr bwMode="auto">
            <a:xfrm>
              <a:off x="50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10" name="Line 19"/>
            <p:cNvSpPr>
              <a:spLocks noChangeShapeType="1"/>
            </p:cNvSpPr>
            <p:nvPr/>
          </p:nvSpPr>
          <p:spPr bwMode="auto">
            <a:xfrm>
              <a:off x="74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11" name="Line 20"/>
            <p:cNvSpPr>
              <a:spLocks noChangeShapeType="1"/>
            </p:cNvSpPr>
            <p:nvPr/>
          </p:nvSpPr>
          <p:spPr bwMode="auto">
            <a:xfrm>
              <a:off x="98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12" name="Line 21"/>
            <p:cNvSpPr>
              <a:spLocks noChangeShapeType="1"/>
            </p:cNvSpPr>
            <p:nvPr/>
          </p:nvSpPr>
          <p:spPr bwMode="auto">
            <a:xfrm>
              <a:off x="122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13" name="Line 22"/>
            <p:cNvSpPr>
              <a:spLocks noChangeShapeType="1"/>
            </p:cNvSpPr>
            <p:nvPr/>
          </p:nvSpPr>
          <p:spPr bwMode="auto">
            <a:xfrm>
              <a:off x="146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14" name="Line 23"/>
            <p:cNvSpPr>
              <a:spLocks noChangeShapeType="1"/>
            </p:cNvSpPr>
            <p:nvPr/>
          </p:nvSpPr>
          <p:spPr bwMode="auto">
            <a:xfrm>
              <a:off x="170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15" name="Line 24"/>
            <p:cNvSpPr>
              <a:spLocks noChangeShapeType="1"/>
            </p:cNvSpPr>
            <p:nvPr/>
          </p:nvSpPr>
          <p:spPr bwMode="auto">
            <a:xfrm>
              <a:off x="194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16" name="Line 25"/>
            <p:cNvSpPr>
              <a:spLocks noChangeShapeType="1"/>
            </p:cNvSpPr>
            <p:nvPr/>
          </p:nvSpPr>
          <p:spPr bwMode="auto">
            <a:xfrm>
              <a:off x="218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17" name="Line 26"/>
            <p:cNvSpPr>
              <a:spLocks noChangeShapeType="1"/>
            </p:cNvSpPr>
            <p:nvPr/>
          </p:nvSpPr>
          <p:spPr bwMode="auto">
            <a:xfrm>
              <a:off x="242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18" name="Line 27"/>
            <p:cNvSpPr>
              <a:spLocks noChangeShapeType="1"/>
            </p:cNvSpPr>
            <p:nvPr/>
          </p:nvSpPr>
          <p:spPr bwMode="auto">
            <a:xfrm>
              <a:off x="266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19" name="Text Box 28"/>
            <p:cNvSpPr txBox="1">
              <a:spLocks noChangeArrowheads="1"/>
            </p:cNvSpPr>
            <p:nvPr/>
          </p:nvSpPr>
          <p:spPr bwMode="auto">
            <a:xfrm>
              <a:off x="0" y="3196"/>
              <a:ext cx="43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–10</a:t>
              </a:r>
            </a:p>
          </p:txBody>
        </p:sp>
        <p:sp>
          <p:nvSpPr>
            <p:cNvPr id="8220" name="Text Box 29"/>
            <p:cNvSpPr txBox="1">
              <a:spLocks noChangeArrowheads="1"/>
            </p:cNvSpPr>
            <p:nvPr/>
          </p:nvSpPr>
          <p:spPr bwMode="auto">
            <a:xfrm>
              <a:off x="328" y="3192"/>
              <a:ext cx="32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–8</a:t>
              </a:r>
            </a:p>
          </p:txBody>
        </p:sp>
        <p:sp>
          <p:nvSpPr>
            <p:cNvPr id="8221" name="Text Box 30"/>
            <p:cNvSpPr txBox="1">
              <a:spLocks noChangeArrowheads="1"/>
            </p:cNvSpPr>
            <p:nvPr/>
          </p:nvSpPr>
          <p:spPr bwMode="auto">
            <a:xfrm>
              <a:off x="568" y="3196"/>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–6</a:t>
              </a:r>
            </a:p>
          </p:txBody>
        </p:sp>
        <p:sp>
          <p:nvSpPr>
            <p:cNvPr id="8222" name="Text Box 31"/>
            <p:cNvSpPr txBox="1">
              <a:spLocks noChangeArrowheads="1"/>
            </p:cNvSpPr>
            <p:nvPr/>
          </p:nvSpPr>
          <p:spPr bwMode="auto">
            <a:xfrm>
              <a:off x="792" y="3196"/>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–4</a:t>
              </a:r>
            </a:p>
          </p:txBody>
        </p:sp>
        <p:sp>
          <p:nvSpPr>
            <p:cNvPr id="8223" name="Text Box 32"/>
            <p:cNvSpPr txBox="1">
              <a:spLocks noChangeArrowheads="1"/>
            </p:cNvSpPr>
            <p:nvPr/>
          </p:nvSpPr>
          <p:spPr bwMode="auto">
            <a:xfrm>
              <a:off x="1048" y="3192"/>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–2</a:t>
              </a:r>
            </a:p>
          </p:txBody>
        </p:sp>
        <p:sp>
          <p:nvSpPr>
            <p:cNvPr id="8224" name="Text Box 33"/>
            <p:cNvSpPr txBox="1">
              <a:spLocks noChangeArrowheads="1"/>
            </p:cNvSpPr>
            <p:nvPr/>
          </p:nvSpPr>
          <p:spPr bwMode="auto">
            <a:xfrm>
              <a:off x="1360" y="319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0</a:t>
              </a:r>
            </a:p>
          </p:txBody>
        </p:sp>
        <p:sp>
          <p:nvSpPr>
            <p:cNvPr id="8225" name="Text Box 34"/>
            <p:cNvSpPr txBox="1">
              <a:spLocks noChangeArrowheads="1"/>
            </p:cNvSpPr>
            <p:nvPr/>
          </p:nvSpPr>
          <p:spPr bwMode="auto">
            <a:xfrm>
              <a:off x="1608" y="319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2</a:t>
              </a:r>
            </a:p>
          </p:txBody>
        </p:sp>
        <p:sp>
          <p:nvSpPr>
            <p:cNvPr id="8226" name="Text Box 35"/>
            <p:cNvSpPr txBox="1">
              <a:spLocks noChangeArrowheads="1"/>
            </p:cNvSpPr>
            <p:nvPr/>
          </p:nvSpPr>
          <p:spPr bwMode="auto">
            <a:xfrm>
              <a:off x="1840" y="319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4</a:t>
              </a:r>
            </a:p>
          </p:txBody>
        </p:sp>
        <p:sp>
          <p:nvSpPr>
            <p:cNvPr id="8227" name="Text Box 36"/>
            <p:cNvSpPr txBox="1">
              <a:spLocks noChangeArrowheads="1"/>
            </p:cNvSpPr>
            <p:nvPr/>
          </p:nvSpPr>
          <p:spPr bwMode="auto">
            <a:xfrm>
              <a:off x="2094" y="319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6</a:t>
              </a:r>
            </a:p>
          </p:txBody>
        </p:sp>
        <p:sp>
          <p:nvSpPr>
            <p:cNvPr id="8228" name="Text Box 37"/>
            <p:cNvSpPr txBox="1">
              <a:spLocks noChangeArrowheads="1"/>
            </p:cNvSpPr>
            <p:nvPr/>
          </p:nvSpPr>
          <p:spPr bwMode="auto">
            <a:xfrm>
              <a:off x="2328" y="319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8</a:t>
              </a:r>
            </a:p>
          </p:txBody>
        </p:sp>
        <p:sp>
          <p:nvSpPr>
            <p:cNvPr id="8229" name="Text Box 38"/>
            <p:cNvSpPr txBox="1">
              <a:spLocks noChangeArrowheads="1"/>
            </p:cNvSpPr>
            <p:nvPr/>
          </p:nvSpPr>
          <p:spPr bwMode="auto">
            <a:xfrm>
              <a:off x="2496" y="3196"/>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10</a:t>
              </a:r>
            </a:p>
          </p:txBody>
        </p:sp>
      </p:grpSp>
      <p:sp>
        <p:nvSpPr>
          <p:cNvPr id="397351" name="AutoShape 39"/>
          <p:cNvSpPr>
            <a:spLocks noChangeArrowheads="1"/>
          </p:cNvSpPr>
          <p:nvPr/>
        </p:nvSpPr>
        <p:spPr bwMode="auto">
          <a:xfrm>
            <a:off x="3767138" y="4986338"/>
            <a:ext cx="152400" cy="152400"/>
          </a:xfrm>
          <a:prstGeom prst="flowChartConnector">
            <a:avLst/>
          </a:prstGeom>
          <a:noFill/>
          <a:ln w="28575"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sp>
        <p:nvSpPr>
          <p:cNvPr id="397352" name="Line 40"/>
          <p:cNvSpPr>
            <a:spLocks noChangeShapeType="1"/>
          </p:cNvSpPr>
          <p:nvPr/>
        </p:nvSpPr>
        <p:spPr bwMode="auto">
          <a:xfrm flipH="1">
            <a:off x="131763" y="5073650"/>
            <a:ext cx="3629025" cy="0"/>
          </a:xfrm>
          <a:prstGeom prst="line">
            <a:avLst/>
          </a:prstGeom>
          <a:noFill/>
          <a:ln w="38100">
            <a:solidFill>
              <a:srgbClr val="FF33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397353" name="Text Box 41"/>
          <p:cNvSpPr txBox="1">
            <a:spLocks noChangeArrowheads="1"/>
          </p:cNvSpPr>
          <p:nvPr/>
        </p:nvSpPr>
        <p:spPr bwMode="auto">
          <a:xfrm>
            <a:off x="5105400" y="4687888"/>
            <a:ext cx="3708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solidFill>
                  <a:srgbClr val="3333FF"/>
                </a:solidFill>
                <a:latin typeface="Arial" charset="0"/>
              </a:rPr>
              <a:t>Draw an empty circle at 8.</a:t>
            </a:r>
          </a:p>
        </p:txBody>
      </p:sp>
      <p:sp>
        <p:nvSpPr>
          <p:cNvPr id="397354" name="Text Box 42"/>
          <p:cNvSpPr txBox="1">
            <a:spLocks noChangeArrowheads="1"/>
          </p:cNvSpPr>
          <p:nvPr/>
        </p:nvSpPr>
        <p:spPr bwMode="auto">
          <a:xfrm>
            <a:off x="5076825" y="5138738"/>
            <a:ext cx="38258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solidFill>
                  <a:srgbClr val="3333FF"/>
                </a:solidFill>
                <a:latin typeface="Arial" charset="0"/>
              </a:rPr>
              <a:t>Shade all numbers less than 8 and draw an arrow pointing to the left.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397319"/>
                                        </p:tgtEl>
                                        <p:attrNameLst>
                                          <p:attrName>style.visibility</p:attrName>
                                        </p:attrNameLst>
                                      </p:cBhvr>
                                      <p:to>
                                        <p:strVal val="visible"/>
                                      </p:to>
                                    </p:set>
                                    <p:anim calcmode="lin" valueType="num">
                                      <p:cBhvr>
                                        <p:cTn id="7" dur="500" fill="hold"/>
                                        <p:tgtEl>
                                          <p:spTgt spid="397319"/>
                                        </p:tgtEl>
                                        <p:attrNameLst>
                                          <p:attrName>ppt_w</p:attrName>
                                        </p:attrNameLst>
                                      </p:cBhvr>
                                      <p:tavLst>
                                        <p:tav tm="0">
                                          <p:val>
                                            <p:fltVal val="0"/>
                                          </p:val>
                                        </p:tav>
                                        <p:tav tm="100000">
                                          <p:val>
                                            <p:strVal val="#ppt_w"/>
                                          </p:val>
                                        </p:tav>
                                      </p:tavLst>
                                    </p:anim>
                                    <p:anim calcmode="lin" valueType="num">
                                      <p:cBhvr>
                                        <p:cTn id="8" dur="500" fill="hold"/>
                                        <p:tgtEl>
                                          <p:spTgt spid="397319"/>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397325"/>
                                        </p:tgtEl>
                                        <p:attrNameLst>
                                          <p:attrName>style.visibility</p:attrName>
                                        </p:attrNameLst>
                                      </p:cBhvr>
                                      <p:to>
                                        <p:strVal val="visible"/>
                                      </p:to>
                                    </p:set>
                                    <p:animEffect transition="in" filter="dissolve">
                                      <p:cBhvr>
                                        <p:cTn id="13" dur="500"/>
                                        <p:tgtEl>
                                          <p:spTgt spid="397325"/>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dissolve">
                                      <p:cBhvr>
                                        <p:cTn id="18" dur="500"/>
                                        <p:tgtEl>
                                          <p:spTgt spid="2"/>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55" presetClass="entr" presetSubtype="0" fill="hold" grpId="0" nodeType="clickEffect">
                                  <p:stCondLst>
                                    <p:cond delay="0"/>
                                  </p:stCondLst>
                                  <p:childTnLst>
                                    <p:set>
                                      <p:cBhvr>
                                        <p:cTn id="22" dur="1" fill="hold">
                                          <p:stCondLst>
                                            <p:cond delay="0"/>
                                          </p:stCondLst>
                                        </p:cTn>
                                        <p:tgtEl>
                                          <p:spTgt spid="397323"/>
                                        </p:tgtEl>
                                        <p:attrNameLst>
                                          <p:attrName>style.visibility</p:attrName>
                                        </p:attrNameLst>
                                      </p:cBhvr>
                                      <p:to>
                                        <p:strVal val="visible"/>
                                      </p:to>
                                    </p:set>
                                    <p:anim calcmode="lin" valueType="num">
                                      <p:cBhvr>
                                        <p:cTn id="23" dur="1000" fill="hold"/>
                                        <p:tgtEl>
                                          <p:spTgt spid="397323"/>
                                        </p:tgtEl>
                                        <p:attrNameLst>
                                          <p:attrName>ppt_w</p:attrName>
                                        </p:attrNameLst>
                                      </p:cBhvr>
                                      <p:tavLst>
                                        <p:tav tm="0">
                                          <p:val>
                                            <p:strVal val="#ppt_w*0.70"/>
                                          </p:val>
                                        </p:tav>
                                        <p:tav tm="100000">
                                          <p:val>
                                            <p:strVal val="#ppt_w"/>
                                          </p:val>
                                        </p:tav>
                                      </p:tavLst>
                                    </p:anim>
                                    <p:anim calcmode="lin" valueType="num">
                                      <p:cBhvr>
                                        <p:cTn id="24" dur="1000" fill="hold"/>
                                        <p:tgtEl>
                                          <p:spTgt spid="397323"/>
                                        </p:tgtEl>
                                        <p:attrNameLst>
                                          <p:attrName>ppt_h</p:attrName>
                                        </p:attrNameLst>
                                      </p:cBhvr>
                                      <p:tavLst>
                                        <p:tav tm="0">
                                          <p:val>
                                            <p:strVal val="#ppt_h"/>
                                          </p:val>
                                        </p:tav>
                                        <p:tav tm="100000">
                                          <p:val>
                                            <p:strVal val="#ppt_h"/>
                                          </p:val>
                                        </p:tav>
                                      </p:tavLst>
                                    </p:anim>
                                    <p:animEffect transition="in" filter="fade">
                                      <p:cBhvr>
                                        <p:cTn id="25" dur="1000"/>
                                        <p:tgtEl>
                                          <p:spTgt spid="397323"/>
                                        </p:tgtEl>
                                      </p:cBhvr>
                                    </p:animEffect>
                                  </p:childTnLst>
                                </p:cTn>
                              </p:par>
                              <p:par>
                                <p:cTn id="26" presetID="55" presetClass="entr" presetSubtype="0" fill="hold" grpId="0" nodeType="withEffect">
                                  <p:stCondLst>
                                    <p:cond delay="0"/>
                                  </p:stCondLst>
                                  <p:childTnLst>
                                    <p:set>
                                      <p:cBhvr>
                                        <p:cTn id="27" dur="1" fill="hold">
                                          <p:stCondLst>
                                            <p:cond delay="0"/>
                                          </p:stCondLst>
                                        </p:cTn>
                                        <p:tgtEl>
                                          <p:spTgt spid="397324"/>
                                        </p:tgtEl>
                                        <p:attrNameLst>
                                          <p:attrName>style.visibility</p:attrName>
                                        </p:attrNameLst>
                                      </p:cBhvr>
                                      <p:to>
                                        <p:strVal val="visible"/>
                                      </p:to>
                                    </p:set>
                                    <p:anim calcmode="lin" valueType="num">
                                      <p:cBhvr>
                                        <p:cTn id="28" dur="1000" fill="hold"/>
                                        <p:tgtEl>
                                          <p:spTgt spid="397324"/>
                                        </p:tgtEl>
                                        <p:attrNameLst>
                                          <p:attrName>ppt_w</p:attrName>
                                        </p:attrNameLst>
                                      </p:cBhvr>
                                      <p:tavLst>
                                        <p:tav tm="0">
                                          <p:val>
                                            <p:strVal val="#ppt_w*0.70"/>
                                          </p:val>
                                        </p:tav>
                                        <p:tav tm="100000">
                                          <p:val>
                                            <p:strVal val="#ppt_w"/>
                                          </p:val>
                                        </p:tav>
                                      </p:tavLst>
                                    </p:anim>
                                    <p:anim calcmode="lin" valueType="num">
                                      <p:cBhvr>
                                        <p:cTn id="29" dur="1000" fill="hold"/>
                                        <p:tgtEl>
                                          <p:spTgt spid="397324"/>
                                        </p:tgtEl>
                                        <p:attrNameLst>
                                          <p:attrName>ppt_h</p:attrName>
                                        </p:attrNameLst>
                                      </p:cBhvr>
                                      <p:tavLst>
                                        <p:tav tm="0">
                                          <p:val>
                                            <p:strVal val="#ppt_h"/>
                                          </p:val>
                                        </p:tav>
                                        <p:tav tm="100000">
                                          <p:val>
                                            <p:strVal val="#ppt_h"/>
                                          </p:val>
                                        </p:tav>
                                      </p:tavLst>
                                    </p:anim>
                                    <p:animEffect transition="in" filter="fade">
                                      <p:cBhvr>
                                        <p:cTn id="30" dur="1000"/>
                                        <p:tgtEl>
                                          <p:spTgt spid="397324"/>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4" presetClass="entr" presetSubtype="16" fill="hold" nodeType="clickEffect">
                                  <p:stCondLst>
                                    <p:cond delay="0"/>
                                  </p:stCondLst>
                                  <p:childTnLst>
                                    <p:set>
                                      <p:cBhvr>
                                        <p:cTn id="34" dur="1" fill="hold">
                                          <p:stCondLst>
                                            <p:cond delay="0"/>
                                          </p:stCondLst>
                                        </p:cTn>
                                        <p:tgtEl>
                                          <p:spTgt spid="3"/>
                                        </p:tgtEl>
                                        <p:attrNameLst>
                                          <p:attrName>style.visibility</p:attrName>
                                        </p:attrNameLst>
                                      </p:cBhvr>
                                      <p:to>
                                        <p:strVal val="visible"/>
                                      </p:to>
                                    </p:set>
                                    <p:animEffect transition="in" filter="box(in)">
                                      <p:cBhvr>
                                        <p:cTn id="35" dur="500"/>
                                        <p:tgtEl>
                                          <p:spTgt spid="3"/>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29" presetClass="entr" presetSubtype="0" fill="hold" grpId="0" nodeType="clickEffect">
                                  <p:stCondLst>
                                    <p:cond delay="0"/>
                                  </p:stCondLst>
                                  <p:childTnLst>
                                    <p:set>
                                      <p:cBhvr>
                                        <p:cTn id="39" dur="1" fill="hold">
                                          <p:stCondLst>
                                            <p:cond delay="0"/>
                                          </p:stCondLst>
                                        </p:cTn>
                                        <p:tgtEl>
                                          <p:spTgt spid="397353"/>
                                        </p:tgtEl>
                                        <p:attrNameLst>
                                          <p:attrName>style.visibility</p:attrName>
                                        </p:attrNameLst>
                                      </p:cBhvr>
                                      <p:to>
                                        <p:strVal val="visible"/>
                                      </p:to>
                                    </p:set>
                                    <p:anim calcmode="lin" valueType="num">
                                      <p:cBhvr>
                                        <p:cTn id="40" dur="1000" fill="hold"/>
                                        <p:tgtEl>
                                          <p:spTgt spid="397353"/>
                                        </p:tgtEl>
                                        <p:attrNameLst>
                                          <p:attrName>ppt_x</p:attrName>
                                        </p:attrNameLst>
                                      </p:cBhvr>
                                      <p:tavLst>
                                        <p:tav tm="0">
                                          <p:val>
                                            <p:strVal val="#ppt_x-.2"/>
                                          </p:val>
                                        </p:tav>
                                        <p:tav tm="100000">
                                          <p:val>
                                            <p:strVal val="#ppt_x"/>
                                          </p:val>
                                        </p:tav>
                                      </p:tavLst>
                                    </p:anim>
                                    <p:anim calcmode="lin" valueType="num">
                                      <p:cBhvr>
                                        <p:cTn id="41" dur="1000" fill="hold"/>
                                        <p:tgtEl>
                                          <p:spTgt spid="397353"/>
                                        </p:tgtEl>
                                        <p:attrNameLst>
                                          <p:attrName>ppt_y</p:attrName>
                                        </p:attrNameLst>
                                      </p:cBhvr>
                                      <p:tavLst>
                                        <p:tav tm="0">
                                          <p:val>
                                            <p:strVal val="#ppt_y"/>
                                          </p:val>
                                        </p:tav>
                                        <p:tav tm="100000">
                                          <p:val>
                                            <p:strVal val="#ppt_y"/>
                                          </p:val>
                                        </p:tav>
                                      </p:tavLst>
                                    </p:anim>
                                    <p:animEffect transition="in" filter="wipe(right)" prLst="gradientSize: 0.1">
                                      <p:cBhvr>
                                        <p:cTn id="42" dur="1000"/>
                                        <p:tgtEl>
                                          <p:spTgt spid="39735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397351"/>
                                        </p:tgtEl>
                                        <p:attrNameLst>
                                          <p:attrName>style.visibility</p:attrName>
                                        </p:attrNameLst>
                                      </p:cBhvr>
                                      <p:to>
                                        <p:strVal val="visible"/>
                                      </p:to>
                                    </p:set>
                                    <p:animEffect transition="in" filter="dissolve">
                                      <p:cBhvr>
                                        <p:cTn id="47" dur="500"/>
                                        <p:tgtEl>
                                          <p:spTgt spid="397351"/>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9" presetClass="entr" presetSubtype="0" fill="hold" grpId="0" nodeType="clickEffect">
                                  <p:stCondLst>
                                    <p:cond delay="0"/>
                                  </p:stCondLst>
                                  <p:childTnLst>
                                    <p:set>
                                      <p:cBhvr>
                                        <p:cTn id="51" dur="1" fill="hold">
                                          <p:stCondLst>
                                            <p:cond delay="0"/>
                                          </p:stCondLst>
                                        </p:cTn>
                                        <p:tgtEl>
                                          <p:spTgt spid="397354"/>
                                        </p:tgtEl>
                                        <p:attrNameLst>
                                          <p:attrName>style.visibility</p:attrName>
                                        </p:attrNameLst>
                                      </p:cBhvr>
                                      <p:to>
                                        <p:strVal val="visible"/>
                                      </p:to>
                                    </p:set>
                                    <p:anim calcmode="lin" valueType="num">
                                      <p:cBhvr>
                                        <p:cTn id="52" dur="1000" fill="hold"/>
                                        <p:tgtEl>
                                          <p:spTgt spid="397354"/>
                                        </p:tgtEl>
                                        <p:attrNameLst>
                                          <p:attrName>ppt_x</p:attrName>
                                        </p:attrNameLst>
                                      </p:cBhvr>
                                      <p:tavLst>
                                        <p:tav tm="0">
                                          <p:val>
                                            <p:strVal val="#ppt_x-.2"/>
                                          </p:val>
                                        </p:tav>
                                        <p:tav tm="100000">
                                          <p:val>
                                            <p:strVal val="#ppt_x"/>
                                          </p:val>
                                        </p:tav>
                                      </p:tavLst>
                                    </p:anim>
                                    <p:anim calcmode="lin" valueType="num">
                                      <p:cBhvr>
                                        <p:cTn id="53" dur="1000" fill="hold"/>
                                        <p:tgtEl>
                                          <p:spTgt spid="397354"/>
                                        </p:tgtEl>
                                        <p:attrNameLst>
                                          <p:attrName>ppt_y</p:attrName>
                                        </p:attrNameLst>
                                      </p:cBhvr>
                                      <p:tavLst>
                                        <p:tav tm="0">
                                          <p:val>
                                            <p:strVal val="#ppt_y"/>
                                          </p:val>
                                        </p:tav>
                                        <p:tav tm="100000">
                                          <p:val>
                                            <p:strVal val="#ppt_y"/>
                                          </p:val>
                                        </p:tav>
                                      </p:tavLst>
                                    </p:anim>
                                    <p:animEffect transition="in" filter="wipe(right)" prLst="gradientSize: 0.1">
                                      <p:cBhvr>
                                        <p:cTn id="54" dur="1000"/>
                                        <p:tgtEl>
                                          <p:spTgt spid="397354"/>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22" presetClass="entr" presetSubtype="2" fill="hold" grpId="0" nodeType="clickEffect">
                                  <p:stCondLst>
                                    <p:cond delay="0"/>
                                  </p:stCondLst>
                                  <p:childTnLst>
                                    <p:set>
                                      <p:cBhvr>
                                        <p:cTn id="58" dur="1" fill="hold">
                                          <p:stCondLst>
                                            <p:cond delay="0"/>
                                          </p:stCondLst>
                                        </p:cTn>
                                        <p:tgtEl>
                                          <p:spTgt spid="397352"/>
                                        </p:tgtEl>
                                        <p:attrNameLst>
                                          <p:attrName>style.visibility</p:attrName>
                                        </p:attrNameLst>
                                      </p:cBhvr>
                                      <p:to>
                                        <p:strVal val="visible"/>
                                      </p:to>
                                    </p:set>
                                    <p:animEffect transition="in" filter="wipe(right)">
                                      <p:cBhvr>
                                        <p:cTn id="59" dur="1000"/>
                                        <p:tgtEl>
                                          <p:spTgt spid="3973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7319" grpId="0"/>
      <p:bldP spid="397323" grpId="0"/>
      <p:bldP spid="397324" grpId="0"/>
      <p:bldP spid="397325" grpId="0"/>
      <p:bldP spid="397351" grpId="0" animBg="1"/>
      <p:bldP spid="397352" grpId="0" animBg="1"/>
      <p:bldP spid="397353" grpId="0"/>
      <p:bldP spid="39735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6"/>
          <p:cNvSpPr txBox="1">
            <a:spLocks noChangeArrowheads="1"/>
          </p:cNvSpPr>
          <p:nvPr/>
        </p:nvSpPr>
        <p:spPr bwMode="auto">
          <a:xfrm>
            <a:off x="774700" y="2470150"/>
            <a:ext cx="21605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1"/>
              <a:t>  </a:t>
            </a:r>
            <a:r>
              <a:rPr lang="en-US" altLang="en-US" b="1" i="1"/>
              <a:t>d</a:t>
            </a:r>
            <a:r>
              <a:rPr lang="en-US" altLang="en-US" b="1"/>
              <a:t> – 5 &gt; –7</a:t>
            </a:r>
          </a:p>
        </p:txBody>
      </p:sp>
      <p:sp>
        <p:nvSpPr>
          <p:cNvPr id="398350" name="Text Box 14"/>
          <p:cNvSpPr txBox="1">
            <a:spLocks noChangeArrowheads="1"/>
          </p:cNvSpPr>
          <p:nvPr/>
        </p:nvSpPr>
        <p:spPr bwMode="auto">
          <a:xfrm>
            <a:off x="5076825" y="3063875"/>
            <a:ext cx="39020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solidFill>
                  <a:srgbClr val="3333FF"/>
                </a:solidFill>
                <a:latin typeface="Arial" charset="0"/>
              </a:rPr>
              <a:t>Since 5 is subtracted from d, add 5 to both sides to undo the subtraction.</a:t>
            </a:r>
          </a:p>
        </p:txBody>
      </p:sp>
      <p:sp>
        <p:nvSpPr>
          <p:cNvPr id="398376" name="Text Box 40"/>
          <p:cNvSpPr txBox="1">
            <a:spLocks noChangeArrowheads="1"/>
          </p:cNvSpPr>
          <p:nvPr/>
        </p:nvSpPr>
        <p:spPr bwMode="auto">
          <a:xfrm>
            <a:off x="5105400" y="4687888"/>
            <a:ext cx="38782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solidFill>
                  <a:srgbClr val="3333FF"/>
                </a:solidFill>
                <a:latin typeface="Arial" charset="0"/>
              </a:rPr>
              <a:t>Draw an empty circle at –2.</a:t>
            </a:r>
          </a:p>
        </p:txBody>
      </p:sp>
      <p:sp>
        <p:nvSpPr>
          <p:cNvPr id="398377" name="Text Box 41"/>
          <p:cNvSpPr txBox="1">
            <a:spLocks noChangeArrowheads="1"/>
          </p:cNvSpPr>
          <p:nvPr/>
        </p:nvSpPr>
        <p:spPr bwMode="auto">
          <a:xfrm>
            <a:off x="5076825" y="5138738"/>
            <a:ext cx="40671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solidFill>
                  <a:srgbClr val="3333FF"/>
                </a:solidFill>
                <a:latin typeface="Arial" charset="0"/>
              </a:rPr>
              <a:t>Shade all numbers greater than –2 and draw an arrow pointing to the right.</a:t>
            </a:r>
          </a:p>
        </p:txBody>
      </p:sp>
      <p:grpSp>
        <p:nvGrpSpPr>
          <p:cNvPr id="2" name="Group 45"/>
          <p:cNvGrpSpPr>
            <a:grpSpLocks/>
          </p:cNvGrpSpPr>
          <p:nvPr/>
        </p:nvGrpSpPr>
        <p:grpSpPr bwMode="auto">
          <a:xfrm>
            <a:off x="804863" y="2894013"/>
            <a:ext cx="2395537" cy="1566862"/>
            <a:chOff x="507" y="1823"/>
            <a:chExt cx="1509" cy="987"/>
          </a:xfrm>
        </p:grpSpPr>
        <p:grpSp>
          <p:nvGrpSpPr>
            <p:cNvPr id="9251" name="Group 44"/>
            <p:cNvGrpSpPr>
              <a:grpSpLocks/>
            </p:cNvGrpSpPr>
            <p:nvPr/>
          </p:nvGrpSpPr>
          <p:grpSpPr bwMode="auto">
            <a:xfrm>
              <a:off x="854" y="2064"/>
              <a:ext cx="1162" cy="288"/>
              <a:chOff x="854" y="2064"/>
              <a:chExt cx="1162" cy="288"/>
            </a:xfrm>
          </p:grpSpPr>
          <p:sp>
            <p:nvSpPr>
              <p:cNvPr id="9255" name="Text Box 9"/>
              <p:cNvSpPr txBox="1">
                <a:spLocks noChangeArrowheads="1"/>
              </p:cNvSpPr>
              <p:nvPr/>
            </p:nvSpPr>
            <p:spPr bwMode="auto">
              <a:xfrm>
                <a:off x="854" y="2064"/>
                <a:ext cx="116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solidFill>
                      <a:srgbClr val="FF3300"/>
                    </a:solidFill>
                  </a:rPr>
                  <a:t>+5    +5</a:t>
                </a:r>
              </a:p>
            </p:txBody>
          </p:sp>
          <p:sp>
            <p:nvSpPr>
              <p:cNvPr id="9256" name="Line 10"/>
              <p:cNvSpPr>
                <a:spLocks noChangeShapeType="1"/>
              </p:cNvSpPr>
              <p:nvPr/>
            </p:nvSpPr>
            <p:spPr bwMode="auto">
              <a:xfrm>
                <a:off x="930" y="2325"/>
                <a:ext cx="336"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57" name="Line 11"/>
              <p:cNvSpPr>
                <a:spLocks noChangeShapeType="1"/>
              </p:cNvSpPr>
              <p:nvPr/>
            </p:nvSpPr>
            <p:spPr bwMode="auto">
              <a:xfrm>
                <a:off x="1497" y="2334"/>
                <a:ext cx="336"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
          <p:nvSpPr>
            <p:cNvPr id="9252" name="Text Box 12"/>
            <p:cNvSpPr txBox="1">
              <a:spLocks noChangeArrowheads="1"/>
            </p:cNvSpPr>
            <p:nvPr/>
          </p:nvSpPr>
          <p:spPr bwMode="auto">
            <a:xfrm>
              <a:off x="566" y="2306"/>
              <a:ext cx="125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t>d + </a:t>
              </a:r>
              <a:r>
                <a:rPr lang="en-US" altLang="en-US"/>
                <a:t>0  &gt; –2</a:t>
              </a:r>
            </a:p>
          </p:txBody>
        </p:sp>
        <p:sp>
          <p:nvSpPr>
            <p:cNvPr id="9253" name="Text Box 13"/>
            <p:cNvSpPr txBox="1">
              <a:spLocks noChangeArrowheads="1"/>
            </p:cNvSpPr>
            <p:nvPr/>
          </p:nvSpPr>
          <p:spPr bwMode="auto">
            <a:xfrm>
              <a:off x="975" y="2522"/>
              <a:ext cx="84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t>d</a:t>
              </a:r>
              <a:r>
                <a:rPr lang="en-US" altLang="en-US"/>
                <a:t>  &gt; –2</a:t>
              </a:r>
            </a:p>
          </p:txBody>
        </p:sp>
        <p:sp>
          <p:nvSpPr>
            <p:cNvPr id="9254" name="Text Box 42"/>
            <p:cNvSpPr txBox="1">
              <a:spLocks noChangeArrowheads="1"/>
            </p:cNvSpPr>
            <p:nvPr/>
          </p:nvSpPr>
          <p:spPr bwMode="auto">
            <a:xfrm>
              <a:off x="507" y="1823"/>
              <a:ext cx="128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  </a:t>
              </a:r>
              <a:r>
                <a:rPr lang="en-US" altLang="en-US" i="1"/>
                <a:t>d</a:t>
              </a:r>
              <a:r>
                <a:rPr lang="en-US" altLang="en-US"/>
                <a:t> – 5 &gt; –7</a:t>
              </a:r>
            </a:p>
          </p:txBody>
        </p:sp>
      </p:grpSp>
      <p:sp>
        <p:nvSpPr>
          <p:cNvPr id="9223" name="Text Box 46"/>
          <p:cNvSpPr txBox="1">
            <a:spLocks noChangeArrowheads="1"/>
          </p:cNvSpPr>
          <p:nvPr/>
        </p:nvSpPr>
        <p:spPr bwMode="auto">
          <a:xfrm>
            <a:off x="61913" y="990600"/>
            <a:ext cx="9020175" cy="73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6699"/>
                </a:solidFill>
                <a:latin typeface="Arial Black" pitchFamily="34" charset="0"/>
              </a:rPr>
              <a:t>Example 1B: Using Addition and Subtraction to Solve</a:t>
            </a:r>
          </a:p>
          <a:p>
            <a:pPr>
              <a:lnSpc>
                <a:spcPct val="25000"/>
              </a:lnSpc>
            </a:pPr>
            <a:r>
              <a:rPr lang="en-US" altLang="en-US">
                <a:solidFill>
                  <a:srgbClr val="006699"/>
                </a:solidFill>
                <a:latin typeface="Arial Black" pitchFamily="34" charset="0"/>
              </a:rPr>
              <a:t>Inequalities</a:t>
            </a:r>
          </a:p>
        </p:txBody>
      </p:sp>
      <p:sp>
        <p:nvSpPr>
          <p:cNvPr id="9224" name="Text Box 47"/>
          <p:cNvSpPr txBox="1">
            <a:spLocks noChangeArrowheads="1"/>
          </p:cNvSpPr>
          <p:nvPr/>
        </p:nvSpPr>
        <p:spPr bwMode="auto">
          <a:xfrm>
            <a:off x="152400" y="1828800"/>
            <a:ext cx="7870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1"/>
              <a:t>Solve the inequality and graph the solutions.</a:t>
            </a:r>
          </a:p>
        </p:txBody>
      </p:sp>
      <p:grpSp>
        <p:nvGrpSpPr>
          <p:cNvPr id="4" name="Group 48"/>
          <p:cNvGrpSpPr>
            <a:grpSpLocks/>
          </p:cNvGrpSpPr>
          <p:nvPr/>
        </p:nvGrpSpPr>
        <p:grpSpPr bwMode="auto">
          <a:xfrm>
            <a:off x="0" y="4997450"/>
            <a:ext cx="4457700" cy="412750"/>
            <a:chOff x="0" y="3148"/>
            <a:chExt cx="2808" cy="260"/>
          </a:xfrm>
        </p:grpSpPr>
        <p:sp>
          <p:nvSpPr>
            <p:cNvPr id="9228" name="Line 49"/>
            <p:cNvSpPr>
              <a:spLocks noChangeShapeType="1"/>
            </p:cNvSpPr>
            <p:nvPr/>
          </p:nvSpPr>
          <p:spPr bwMode="auto">
            <a:xfrm>
              <a:off x="168" y="3196"/>
              <a:ext cx="2640" cy="0"/>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9229" name="Line 50"/>
            <p:cNvSpPr>
              <a:spLocks noChangeShapeType="1"/>
            </p:cNvSpPr>
            <p:nvPr/>
          </p:nvSpPr>
          <p:spPr bwMode="auto">
            <a:xfrm>
              <a:off x="26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0" name="Line 51"/>
            <p:cNvSpPr>
              <a:spLocks noChangeShapeType="1"/>
            </p:cNvSpPr>
            <p:nvPr/>
          </p:nvSpPr>
          <p:spPr bwMode="auto">
            <a:xfrm>
              <a:off x="50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1" name="Line 52"/>
            <p:cNvSpPr>
              <a:spLocks noChangeShapeType="1"/>
            </p:cNvSpPr>
            <p:nvPr/>
          </p:nvSpPr>
          <p:spPr bwMode="auto">
            <a:xfrm>
              <a:off x="74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2" name="Line 53"/>
            <p:cNvSpPr>
              <a:spLocks noChangeShapeType="1"/>
            </p:cNvSpPr>
            <p:nvPr/>
          </p:nvSpPr>
          <p:spPr bwMode="auto">
            <a:xfrm>
              <a:off x="98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3" name="Line 54"/>
            <p:cNvSpPr>
              <a:spLocks noChangeShapeType="1"/>
            </p:cNvSpPr>
            <p:nvPr/>
          </p:nvSpPr>
          <p:spPr bwMode="auto">
            <a:xfrm>
              <a:off x="122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4" name="Line 55"/>
            <p:cNvSpPr>
              <a:spLocks noChangeShapeType="1"/>
            </p:cNvSpPr>
            <p:nvPr/>
          </p:nvSpPr>
          <p:spPr bwMode="auto">
            <a:xfrm>
              <a:off x="146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5" name="Line 56"/>
            <p:cNvSpPr>
              <a:spLocks noChangeShapeType="1"/>
            </p:cNvSpPr>
            <p:nvPr/>
          </p:nvSpPr>
          <p:spPr bwMode="auto">
            <a:xfrm>
              <a:off x="170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6" name="Line 57"/>
            <p:cNvSpPr>
              <a:spLocks noChangeShapeType="1"/>
            </p:cNvSpPr>
            <p:nvPr/>
          </p:nvSpPr>
          <p:spPr bwMode="auto">
            <a:xfrm>
              <a:off x="194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7" name="Line 58"/>
            <p:cNvSpPr>
              <a:spLocks noChangeShapeType="1"/>
            </p:cNvSpPr>
            <p:nvPr/>
          </p:nvSpPr>
          <p:spPr bwMode="auto">
            <a:xfrm>
              <a:off x="218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8" name="Line 59"/>
            <p:cNvSpPr>
              <a:spLocks noChangeShapeType="1"/>
            </p:cNvSpPr>
            <p:nvPr/>
          </p:nvSpPr>
          <p:spPr bwMode="auto">
            <a:xfrm>
              <a:off x="242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9" name="Line 60"/>
            <p:cNvSpPr>
              <a:spLocks noChangeShapeType="1"/>
            </p:cNvSpPr>
            <p:nvPr/>
          </p:nvSpPr>
          <p:spPr bwMode="auto">
            <a:xfrm>
              <a:off x="266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40" name="Text Box 61"/>
            <p:cNvSpPr txBox="1">
              <a:spLocks noChangeArrowheads="1"/>
            </p:cNvSpPr>
            <p:nvPr/>
          </p:nvSpPr>
          <p:spPr bwMode="auto">
            <a:xfrm>
              <a:off x="0" y="3196"/>
              <a:ext cx="43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–10</a:t>
              </a:r>
            </a:p>
          </p:txBody>
        </p:sp>
        <p:sp>
          <p:nvSpPr>
            <p:cNvPr id="9241" name="Text Box 62"/>
            <p:cNvSpPr txBox="1">
              <a:spLocks noChangeArrowheads="1"/>
            </p:cNvSpPr>
            <p:nvPr/>
          </p:nvSpPr>
          <p:spPr bwMode="auto">
            <a:xfrm>
              <a:off x="328" y="3192"/>
              <a:ext cx="32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–8</a:t>
              </a:r>
            </a:p>
          </p:txBody>
        </p:sp>
        <p:sp>
          <p:nvSpPr>
            <p:cNvPr id="9242" name="Text Box 63"/>
            <p:cNvSpPr txBox="1">
              <a:spLocks noChangeArrowheads="1"/>
            </p:cNvSpPr>
            <p:nvPr/>
          </p:nvSpPr>
          <p:spPr bwMode="auto">
            <a:xfrm>
              <a:off x="568" y="3196"/>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–6</a:t>
              </a:r>
            </a:p>
          </p:txBody>
        </p:sp>
        <p:sp>
          <p:nvSpPr>
            <p:cNvPr id="9243" name="Text Box 64"/>
            <p:cNvSpPr txBox="1">
              <a:spLocks noChangeArrowheads="1"/>
            </p:cNvSpPr>
            <p:nvPr/>
          </p:nvSpPr>
          <p:spPr bwMode="auto">
            <a:xfrm>
              <a:off x="792" y="3196"/>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–4</a:t>
              </a:r>
            </a:p>
          </p:txBody>
        </p:sp>
        <p:sp>
          <p:nvSpPr>
            <p:cNvPr id="9244" name="Text Box 65"/>
            <p:cNvSpPr txBox="1">
              <a:spLocks noChangeArrowheads="1"/>
            </p:cNvSpPr>
            <p:nvPr/>
          </p:nvSpPr>
          <p:spPr bwMode="auto">
            <a:xfrm>
              <a:off x="1048" y="3192"/>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–2</a:t>
              </a:r>
            </a:p>
          </p:txBody>
        </p:sp>
        <p:sp>
          <p:nvSpPr>
            <p:cNvPr id="9245" name="Text Box 66"/>
            <p:cNvSpPr txBox="1">
              <a:spLocks noChangeArrowheads="1"/>
            </p:cNvSpPr>
            <p:nvPr/>
          </p:nvSpPr>
          <p:spPr bwMode="auto">
            <a:xfrm>
              <a:off x="1360" y="319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0</a:t>
              </a:r>
            </a:p>
          </p:txBody>
        </p:sp>
        <p:sp>
          <p:nvSpPr>
            <p:cNvPr id="9246" name="Text Box 67"/>
            <p:cNvSpPr txBox="1">
              <a:spLocks noChangeArrowheads="1"/>
            </p:cNvSpPr>
            <p:nvPr/>
          </p:nvSpPr>
          <p:spPr bwMode="auto">
            <a:xfrm>
              <a:off x="1608" y="319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2</a:t>
              </a:r>
            </a:p>
          </p:txBody>
        </p:sp>
        <p:sp>
          <p:nvSpPr>
            <p:cNvPr id="9247" name="Text Box 68"/>
            <p:cNvSpPr txBox="1">
              <a:spLocks noChangeArrowheads="1"/>
            </p:cNvSpPr>
            <p:nvPr/>
          </p:nvSpPr>
          <p:spPr bwMode="auto">
            <a:xfrm>
              <a:off x="1840" y="319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4</a:t>
              </a:r>
            </a:p>
          </p:txBody>
        </p:sp>
        <p:sp>
          <p:nvSpPr>
            <p:cNvPr id="9248" name="Text Box 69"/>
            <p:cNvSpPr txBox="1">
              <a:spLocks noChangeArrowheads="1"/>
            </p:cNvSpPr>
            <p:nvPr/>
          </p:nvSpPr>
          <p:spPr bwMode="auto">
            <a:xfrm>
              <a:off x="2094" y="319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6</a:t>
              </a:r>
            </a:p>
          </p:txBody>
        </p:sp>
        <p:sp>
          <p:nvSpPr>
            <p:cNvPr id="9249" name="Text Box 70"/>
            <p:cNvSpPr txBox="1">
              <a:spLocks noChangeArrowheads="1"/>
            </p:cNvSpPr>
            <p:nvPr/>
          </p:nvSpPr>
          <p:spPr bwMode="auto">
            <a:xfrm>
              <a:off x="2328" y="319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8</a:t>
              </a:r>
            </a:p>
          </p:txBody>
        </p:sp>
        <p:sp>
          <p:nvSpPr>
            <p:cNvPr id="9250" name="Text Box 71"/>
            <p:cNvSpPr txBox="1">
              <a:spLocks noChangeArrowheads="1"/>
            </p:cNvSpPr>
            <p:nvPr/>
          </p:nvSpPr>
          <p:spPr bwMode="auto">
            <a:xfrm>
              <a:off x="2496" y="3196"/>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10</a:t>
              </a:r>
            </a:p>
          </p:txBody>
        </p:sp>
      </p:grpSp>
      <p:sp>
        <p:nvSpPr>
          <p:cNvPr id="398408" name="AutoShape 72"/>
          <p:cNvSpPr>
            <a:spLocks noChangeArrowheads="1"/>
          </p:cNvSpPr>
          <p:nvPr/>
        </p:nvSpPr>
        <p:spPr bwMode="auto">
          <a:xfrm>
            <a:off x="1862138" y="4997450"/>
            <a:ext cx="152400" cy="152400"/>
          </a:xfrm>
          <a:prstGeom prst="flowChartConnector">
            <a:avLst/>
          </a:prstGeom>
          <a:noFill/>
          <a:ln w="28575"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sp>
        <p:nvSpPr>
          <p:cNvPr id="398409" name="Line 73"/>
          <p:cNvSpPr>
            <a:spLocks noChangeShapeType="1"/>
          </p:cNvSpPr>
          <p:nvPr/>
        </p:nvSpPr>
        <p:spPr bwMode="auto">
          <a:xfrm>
            <a:off x="2025650" y="5073650"/>
            <a:ext cx="2438400" cy="0"/>
          </a:xfrm>
          <a:prstGeom prst="line">
            <a:avLst/>
          </a:prstGeom>
          <a:noFill/>
          <a:ln w="38100">
            <a:solidFill>
              <a:srgbClr val="FF33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98350"/>
                                        </p:tgtEl>
                                        <p:attrNameLst>
                                          <p:attrName>style.visibility</p:attrName>
                                        </p:attrNameLst>
                                      </p:cBhvr>
                                      <p:to>
                                        <p:strVal val="visible"/>
                                      </p:to>
                                    </p:set>
                                    <p:animEffect transition="in" filter="dissolve">
                                      <p:cBhvr>
                                        <p:cTn id="7" dur="500"/>
                                        <p:tgtEl>
                                          <p:spTgt spid="3983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up)">
                                      <p:cBhvr>
                                        <p:cTn id="12" dur="10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ox(in)">
                                      <p:cBhvr>
                                        <p:cTn id="17" dur="500"/>
                                        <p:tgtEl>
                                          <p:spTgt spid="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9" presetClass="entr" presetSubtype="0" fill="hold" grpId="0" nodeType="clickEffect">
                                  <p:stCondLst>
                                    <p:cond delay="0"/>
                                  </p:stCondLst>
                                  <p:childTnLst>
                                    <p:set>
                                      <p:cBhvr>
                                        <p:cTn id="21" dur="1" fill="hold">
                                          <p:stCondLst>
                                            <p:cond delay="0"/>
                                          </p:stCondLst>
                                        </p:cTn>
                                        <p:tgtEl>
                                          <p:spTgt spid="398376"/>
                                        </p:tgtEl>
                                        <p:attrNameLst>
                                          <p:attrName>style.visibility</p:attrName>
                                        </p:attrNameLst>
                                      </p:cBhvr>
                                      <p:to>
                                        <p:strVal val="visible"/>
                                      </p:to>
                                    </p:set>
                                    <p:anim calcmode="lin" valueType="num">
                                      <p:cBhvr>
                                        <p:cTn id="22" dur="1000" fill="hold"/>
                                        <p:tgtEl>
                                          <p:spTgt spid="398376"/>
                                        </p:tgtEl>
                                        <p:attrNameLst>
                                          <p:attrName>ppt_x</p:attrName>
                                        </p:attrNameLst>
                                      </p:cBhvr>
                                      <p:tavLst>
                                        <p:tav tm="0">
                                          <p:val>
                                            <p:strVal val="#ppt_x-.2"/>
                                          </p:val>
                                        </p:tav>
                                        <p:tav tm="100000">
                                          <p:val>
                                            <p:strVal val="#ppt_x"/>
                                          </p:val>
                                        </p:tav>
                                      </p:tavLst>
                                    </p:anim>
                                    <p:anim calcmode="lin" valueType="num">
                                      <p:cBhvr>
                                        <p:cTn id="23" dur="1000" fill="hold"/>
                                        <p:tgtEl>
                                          <p:spTgt spid="398376"/>
                                        </p:tgtEl>
                                        <p:attrNameLst>
                                          <p:attrName>ppt_y</p:attrName>
                                        </p:attrNameLst>
                                      </p:cBhvr>
                                      <p:tavLst>
                                        <p:tav tm="0">
                                          <p:val>
                                            <p:strVal val="#ppt_y"/>
                                          </p:val>
                                        </p:tav>
                                        <p:tav tm="100000">
                                          <p:val>
                                            <p:strVal val="#ppt_y"/>
                                          </p:val>
                                        </p:tav>
                                      </p:tavLst>
                                    </p:anim>
                                    <p:animEffect transition="in" filter="wipe(right)" prLst="gradientSize: 0.1">
                                      <p:cBhvr>
                                        <p:cTn id="24" dur="1000"/>
                                        <p:tgtEl>
                                          <p:spTgt spid="398376"/>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398408"/>
                                        </p:tgtEl>
                                        <p:attrNameLst>
                                          <p:attrName>style.visibility</p:attrName>
                                        </p:attrNameLst>
                                      </p:cBhvr>
                                      <p:to>
                                        <p:strVal val="visible"/>
                                      </p:to>
                                    </p:set>
                                    <p:animEffect transition="in" filter="dissolve">
                                      <p:cBhvr>
                                        <p:cTn id="29" dur="500"/>
                                        <p:tgtEl>
                                          <p:spTgt spid="398408"/>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9" presetClass="entr" presetSubtype="0" fill="hold" grpId="0" nodeType="clickEffect">
                                  <p:stCondLst>
                                    <p:cond delay="0"/>
                                  </p:stCondLst>
                                  <p:childTnLst>
                                    <p:set>
                                      <p:cBhvr>
                                        <p:cTn id="33" dur="1" fill="hold">
                                          <p:stCondLst>
                                            <p:cond delay="0"/>
                                          </p:stCondLst>
                                        </p:cTn>
                                        <p:tgtEl>
                                          <p:spTgt spid="398377"/>
                                        </p:tgtEl>
                                        <p:attrNameLst>
                                          <p:attrName>style.visibility</p:attrName>
                                        </p:attrNameLst>
                                      </p:cBhvr>
                                      <p:to>
                                        <p:strVal val="visible"/>
                                      </p:to>
                                    </p:set>
                                    <p:anim calcmode="lin" valueType="num">
                                      <p:cBhvr>
                                        <p:cTn id="34" dur="1000" fill="hold"/>
                                        <p:tgtEl>
                                          <p:spTgt spid="398377"/>
                                        </p:tgtEl>
                                        <p:attrNameLst>
                                          <p:attrName>ppt_x</p:attrName>
                                        </p:attrNameLst>
                                      </p:cBhvr>
                                      <p:tavLst>
                                        <p:tav tm="0">
                                          <p:val>
                                            <p:strVal val="#ppt_x-.2"/>
                                          </p:val>
                                        </p:tav>
                                        <p:tav tm="100000">
                                          <p:val>
                                            <p:strVal val="#ppt_x"/>
                                          </p:val>
                                        </p:tav>
                                      </p:tavLst>
                                    </p:anim>
                                    <p:anim calcmode="lin" valueType="num">
                                      <p:cBhvr>
                                        <p:cTn id="35" dur="1000" fill="hold"/>
                                        <p:tgtEl>
                                          <p:spTgt spid="398377"/>
                                        </p:tgtEl>
                                        <p:attrNameLst>
                                          <p:attrName>ppt_y</p:attrName>
                                        </p:attrNameLst>
                                      </p:cBhvr>
                                      <p:tavLst>
                                        <p:tav tm="0">
                                          <p:val>
                                            <p:strVal val="#ppt_y"/>
                                          </p:val>
                                        </p:tav>
                                        <p:tav tm="100000">
                                          <p:val>
                                            <p:strVal val="#ppt_y"/>
                                          </p:val>
                                        </p:tav>
                                      </p:tavLst>
                                    </p:anim>
                                    <p:animEffect transition="in" filter="wipe(right)" prLst="gradientSize: 0.1">
                                      <p:cBhvr>
                                        <p:cTn id="36" dur="1000"/>
                                        <p:tgtEl>
                                          <p:spTgt spid="398377"/>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398409"/>
                                        </p:tgtEl>
                                        <p:attrNameLst>
                                          <p:attrName>style.visibility</p:attrName>
                                        </p:attrNameLst>
                                      </p:cBhvr>
                                      <p:to>
                                        <p:strVal val="visible"/>
                                      </p:to>
                                    </p:set>
                                    <p:animEffect transition="in" filter="wipe(left)">
                                      <p:cBhvr>
                                        <p:cTn id="41" dur="1000"/>
                                        <p:tgtEl>
                                          <p:spTgt spid="3984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8350" grpId="0"/>
      <p:bldP spid="398376" grpId="0"/>
      <p:bldP spid="398377" grpId="0"/>
      <p:bldP spid="398408" grpId="0" animBg="1"/>
      <p:bldP spid="39840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4"/>
          <p:cNvSpPr txBox="1">
            <a:spLocks noChangeArrowheads="1"/>
          </p:cNvSpPr>
          <p:nvPr/>
        </p:nvSpPr>
        <p:spPr bwMode="auto">
          <a:xfrm>
            <a:off x="61913" y="990600"/>
            <a:ext cx="9020175" cy="73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6699"/>
                </a:solidFill>
                <a:latin typeface="Arial Black" pitchFamily="34" charset="0"/>
              </a:rPr>
              <a:t>Example 1C: Using Addition and Subtraction to Solve</a:t>
            </a:r>
          </a:p>
          <a:p>
            <a:pPr>
              <a:lnSpc>
                <a:spcPct val="25000"/>
              </a:lnSpc>
            </a:pPr>
            <a:r>
              <a:rPr lang="en-US" altLang="en-US">
                <a:solidFill>
                  <a:srgbClr val="006699"/>
                </a:solidFill>
                <a:latin typeface="Arial Black" pitchFamily="34" charset="0"/>
              </a:rPr>
              <a:t>Inequalities</a:t>
            </a:r>
          </a:p>
        </p:txBody>
      </p:sp>
      <p:sp>
        <p:nvSpPr>
          <p:cNvPr id="10243" name="Text Box 5"/>
          <p:cNvSpPr txBox="1">
            <a:spLocks noChangeArrowheads="1"/>
          </p:cNvSpPr>
          <p:nvPr/>
        </p:nvSpPr>
        <p:spPr bwMode="auto">
          <a:xfrm>
            <a:off x="152400" y="1828800"/>
            <a:ext cx="7870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1"/>
              <a:t>Solve the inequality and graph the solutions.</a:t>
            </a:r>
          </a:p>
        </p:txBody>
      </p:sp>
      <p:sp>
        <p:nvSpPr>
          <p:cNvPr id="10244" name="Text Box 6"/>
          <p:cNvSpPr txBox="1">
            <a:spLocks noChangeArrowheads="1"/>
          </p:cNvSpPr>
          <p:nvPr/>
        </p:nvSpPr>
        <p:spPr bwMode="auto">
          <a:xfrm>
            <a:off x="774700" y="2471738"/>
            <a:ext cx="25034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1"/>
              <a:t>  0.9 ≥ </a:t>
            </a:r>
            <a:r>
              <a:rPr lang="en-US" altLang="en-US" b="1" i="1"/>
              <a:t>n</a:t>
            </a:r>
            <a:r>
              <a:rPr lang="en-US" altLang="en-US" b="1"/>
              <a:t> – 0.3</a:t>
            </a:r>
          </a:p>
        </p:txBody>
      </p:sp>
      <p:sp>
        <p:nvSpPr>
          <p:cNvPr id="400397" name="Text Box 13"/>
          <p:cNvSpPr txBox="1">
            <a:spLocks noChangeArrowheads="1"/>
          </p:cNvSpPr>
          <p:nvPr/>
        </p:nvSpPr>
        <p:spPr bwMode="auto">
          <a:xfrm>
            <a:off x="5076825" y="3124200"/>
            <a:ext cx="40671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solidFill>
                  <a:srgbClr val="3333FF"/>
                </a:solidFill>
                <a:latin typeface="Arial" charset="0"/>
              </a:rPr>
              <a:t>Since 0.3 is subtracted from n, add 0.3 to both sides to undo the subtraction.</a:t>
            </a:r>
          </a:p>
        </p:txBody>
      </p:sp>
      <p:sp>
        <p:nvSpPr>
          <p:cNvPr id="400422" name="Text Box 38"/>
          <p:cNvSpPr txBox="1">
            <a:spLocks noChangeArrowheads="1"/>
          </p:cNvSpPr>
          <p:nvPr/>
        </p:nvSpPr>
        <p:spPr bwMode="auto">
          <a:xfrm>
            <a:off x="5105400" y="4687888"/>
            <a:ext cx="3590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solidFill>
                  <a:srgbClr val="3333FF"/>
                </a:solidFill>
                <a:latin typeface="Arial" charset="0"/>
              </a:rPr>
              <a:t>Draw a solid circle at 1.2.</a:t>
            </a:r>
          </a:p>
        </p:txBody>
      </p:sp>
      <p:sp>
        <p:nvSpPr>
          <p:cNvPr id="400423" name="Text Box 39"/>
          <p:cNvSpPr txBox="1">
            <a:spLocks noChangeArrowheads="1"/>
          </p:cNvSpPr>
          <p:nvPr/>
        </p:nvSpPr>
        <p:spPr bwMode="auto">
          <a:xfrm>
            <a:off x="5076825" y="5138738"/>
            <a:ext cx="38258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solidFill>
                  <a:srgbClr val="3333FF"/>
                </a:solidFill>
                <a:latin typeface="Arial" charset="0"/>
              </a:rPr>
              <a:t>Shade all numbers less than 1.2 and draw an arrow pointing to the left.</a:t>
            </a:r>
          </a:p>
        </p:txBody>
      </p:sp>
      <p:sp>
        <p:nvSpPr>
          <p:cNvPr id="400399" name="Line 15"/>
          <p:cNvSpPr>
            <a:spLocks noChangeShapeType="1"/>
          </p:cNvSpPr>
          <p:nvPr/>
        </p:nvSpPr>
        <p:spPr bwMode="auto">
          <a:xfrm>
            <a:off x="647700" y="4997450"/>
            <a:ext cx="0" cy="1524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400403" name="Line 19"/>
          <p:cNvSpPr>
            <a:spLocks noChangeShapeType="1"/>
          </p:cNvSpPr>
          <p:nvPr/>
        </p:nvSpPr>
        <p:spPr bwMode="auto">
          <a:xfrm>
            <a:off x="2171700" y="4997450"/>
            <a:ext cx="0" cy="1524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400407" name="Line 23"/>
          <p:cNvSpPr>
            <a:spLocks noChangeShapeType="1"/>
          </p:cNvSpPr>
          <p:nvPr/>
        </p:nvSpPr>
        <p:spPr bwMode="auto">
          <a:xfrm>
            <a:off x="3695700" y="4997450"/>
            <a:ext cx="0" cy="1524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400410" name="Text Box 26"/>
          <p:cNvSpPr txBox="1">
            <a:spLocks noChangeArrowheads="1"/>
          </p:cNvSpPr>
          <p:nvPr/>
        </p:nvSpPr>
        <p:spPr bwMode="auto">
          <a:xfrm>
            <a:off x="485775" y="5073650"/>
            <a:ext cx="3524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0</a:t>
            </a:r>
          </a:p>
        </p:txBody>
      </p:sp>
      <p:sp>
        <p:nvSpPr>
          <p:cNvPr id="400414" name="Text Box 30"/>
          <p:cNvSpPr txBox="1">
            <a:spLocks noChangeArrowheads="1"/>
          </p:cNvSpPr>
          <p:nvPr/>
        </p:nvSpPr>
        <p:spPr bwMode="auto">
          <a:xfrm>
            <a:off x="2019300" y="5067300"/>
            <a:ext cx="32861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1</a:t>
            </a:r>
          </a:p>
        </p:txBody>
      </p:sp>
      <p:sp>
        <p:nvSpPr>
          <p:cNvPr id="400418" name="Text Box 34"/>
          <p:cNvSpPr txBox="1">
            <a:spLocks noChangeArrowheads="1"/>
          </p:cNvSpPr>
          <p:nvPr/>
        </p:nvSpPr>
        <p:spPr bwMode="auto">
          <a:xfrm>
            <a:off x="3552825" y="5073650"/>
            <a:ext cx="32861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2</a:t>
            </a:r>
          </a:p>
        </p:txBody>
      </p:sp>
      <p:grpSp>
        <p:nvGrpSpPr>
          <p:cNvPr id="2" name="Group 52"/>
          <p:cNvGrpSpPr>
            <a:grpSpLocks/>
          </p:cNvGrpSpPr>
          <p:nvPr/>
        </p:nvGrpSpPr>
        <p:grpSpPr bwMode="auto">
          <a:xfrm>
            <a:off x="690563" y="3276600"/>
            <a:ext cx="2738437" cy="1295400"/>
            <a:chOff x="435" y="2064"/>
            <a:chExt cx="1725" cy="816"/>
          </a:xfrm>
        </p:grpSpPr>
        <p:sp>
          <p:nvSpPr>
            <p:cNvPr id="10261" name="Text Box 8"/>
            <p:cNvSpPr txBox="1">
              <a:spLocks noChangeArrowheads="1"/>
            </p:cNvSpPr>
            <p:nvPr/>
          </p:nvSpPr>
          <p:spPr bwMode="auto">
            <a:xfrm>
              <a:off x="453" y="2064"/>
              <a:ext cx="170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solidFill>
                    <a:srgbClr val="FF3300"/>
                  </a:solidFill>
                </a:rPr>
                <a:t>+0.3       +0.3</a:t>
              </a:r>
            </a:p>
          </p:txBody>
        </p:sp>
        <p:sp>
          <p:nvSpPr>
            <p:cNvPr id="10262" name="Line 9"/>
            <p:cNvSpPr>
              <a:spLocks noChangeShapeType="1"/>
            </p:cNvSpPr>
            <p:nvPr/>
          </p:nvSpPr>
          <p:spPr bwMode="auto">
            <a:xfrm>
              <a:off x="551" y="2310"/>
              <a:ext cx="433"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63" name="Line 10"/>
            <p:cNvSpPr>
              <a:spLocks noChangeShapeType="1"/>
            </p:cNvSpPr>
            <p:nvPr/>
          </p:nvSpPr>
          <p:spPr bwMode="auto">
            <a:xfrm>
              <a:off x="1451" y="2304"/>
              <a:ext cx="433"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64" name="Text Box 11"/>
            <p:cNvSpPr txBox="1">
              <a:spLocks noChangeArrowheads="1"/>
            </p:cNvSpPr>
            <p:nvPr/>
          </p:nvSpPr>
          <p:spPr bwMode="auto">
            <a:xfrm>
              <a:off x="645" y="2304"/>
              <a:ext cx="117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1.2 ≥ </a:t>
              </a:r>
              <a:r>
                <a:rPr lang="en-US" altLang="en-US" i="1"/>
                <a:t>n </a:t>
              </a:r>
              <a:r>
                <a:rPr lang="en-US" altLang="en-US"/>
                <a:t>–</a:t>
              </a:r>
              <a:r>
                <a:rPr lang="en-US" altLang="en-US" i="1"/>
                <a:t> </a:t>
              </a:r>
              <a:r>
                <a:rPr lang="en-US" altLang="en-US"/>
                <a:t>0</a:t>
              </a:r>
            </a:p>
          </p:txBody>
        </p:sp>
        <p:sp>
          <p:nvSpPr>
            <p:cNvPr id="10265" name="Text Box 12"/>
            <p:cNvSpPr txBox="1">
              <a:spLocks noChangeArrowheads="1"/>
            </p:cNvSpPr>
            <p:nvPr/>
          </p:nvSpPr>
          <p:spPr bwMode="auto">
            <a:xfrm>
              <a:off x="435" y="2592"/>
              <a:ext cx="99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   1.2 ≥ </a:t>
              </a:r>
              <a:r>
                <a:rPr lang="en-US" altLang="en-US" i="1"/>
                <a:t>n</a:t>
              </a:r>
            </a:p>
          </p:txBody>
        </p:sp>
      </p:grpSp>
      <p:sp>
        <p:nvSpPr>
          <p:cNvPr id="400426" name="Text Box 42"/>
          <p:cNvSpPr txBox="1">
            <a:spLocks noChangeArrowheads="1"/>
          </p:cNvSpPr>
          <p:nvPr/>
        </p:nvSpPr>
        <p:spPr bwMode="auto">
          <a:xfrm>
            <a:off x="795338" y="2895600"/>
            <a:ext cx="23828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  0.9 ≥ </a:t>
            </a:r>
            <a:r>
              <a:rPr lang="en-US" altLang="en-US" i="1"/>
              <a:t>n</a:t>
            </a:r>
            <a:r>
              <a:rPr lang="en-US" altLang="en-US"/>
              <a:t> – 0.3</a:t>
            </a:r>
          </a:p>
        </p:txBody>
      </p:sp>
      <p:sp>
        <p:nvSpPr>
          <p:cNvPr id="400431" name="Line 47"/>
          <p:cNvSpPr>
            <a:spLocks noChangeShapeType="1"/>
          </p:cNvSpPr>
          <p:nvPr/>
        </p:nvSpPr>
        <p:spPr bwMode="auto">
          <a:xfrm>
            <a:off x="457200" y="5105400"/>
            <a:ext cx="3581400" cy="0"/>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grpSp>
        <p:nvGrpSpPr>
          <p:cNvPr id="3" name="Group 51"/>
          <p:cNvGrpSpPr>
            <a:grpSpLocks/>
          </p:cNvGrpSpPr>
          <p:nvPr/>
        </p:nvGrpSpPr>
        <p:grpSpPr bwMode="auto">
          <a:xfrm>
            <a:off x="2187575" y="4713288"/>
            <a:ext cx="590550" cy="603250"/>
            <a:chOff x="1404" y="2973"/>
            <a:chExt cx="372" cy="380"/>
          </a:xfrm>
        </p:grpSpPr>
        <p:sp>
          <p:nvSpPr>
            <p:cNvPr id="10259" name="Text Box 48"/>
            <p:cNvSpPr txBox="1">
              <a:spLocks noChangeArrowheads="1"/>
            </p:cNvSpPr>
            <p:nvPr/>
          </p:nvSpPr>
          <p:spPr bwMode="auto">
            <a:xfrm>
              <a:off x="1496" y="3065"/>
              <a:ext cx="2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sym typeface="Symbol" pitchFamily="18" charset="2"/>
                </a:rPr>
                <a:t></a:t>
              </a:r>
            </a:p>
          </p:txBody>
        </p:sp>
        <p:sp>
          <p:nvSpPr>
            <p:cNvPr id="10260" name="Text Box 49"/>
            <p:cNvSpPr txBox="1">
              <a:spLocks noChangeArrowheads="1"/>
            </p:cNvSpPr>
            <p:nvPr/>
          </p:nvSpPr>
          <p:spPr bwMode="auto">
            <a:xfrm>
              <a:off x="1404" y="2973"/>
              <a:ext cx="37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800" b="1"/>
                <a:t>1.2</a:t>
              </a:r>
            </a:p>
          </p:txBody>
        </p:sp>
      </p:grpSp>
      <p:sp>
        <p:nvSpPr>
          <p:cNvPr id="400437" name="Line 53"/>
          <p:cNvSpPr>
            <a:spLocks noChangeShapeType="1"/>
          </p:cNvSpPr>
          <p:nvPr/>
        </p:nvSpPr>
        <p:spPr bwMode="auto">
          <a:xfrm flipH="1">
            <a:off x="414338" y="5105400"/>
            <a:ext cx="2057400" cy="0"/>
          </a:xfrm>
          <a:prstGeom prst="line">
            <a:avLst/>
          </a:prstGeom>
          <a:noFill/>
          <a:ln w="38100">
            <a:solidFill>
              <a:srgbClr val="FF33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00397"/>
                                        </p:tgtEl>
                                        <p:attrNameLst>
                                          <p:attrName>style.visibility</p:attrName>
                                        </p:attrNameLst>
                                      </p:cBhvr>
                                      <p:to>
                                        <p:strVal val="visible"/>
                                      </p:to>
                                    </p:set>
                                    <p:animEffect transition="in" filter="dissolve">
                                      <p:cBhvr>
                                        <p:cTn id="7" dur="500"/>
                                        <p:tgtEl>
                                          <p:spTgt spid="40039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00426"/>
                                        </p:tgtEl>
                                        <p:attrNameLst>
                                          <p:attrName>style.visibility</p:attrName>
                                        </p:attrNameLst>
                                      </p:cBhvr>
                                      <p:to>
                                        <p:strVal val="visible"/>
                                      </p:to>
                                    </p:set>
                                    <p:animEffect transition="in" filter="box(in)">
                                      <p:cBhvr>
                                        <p:cTn id="12" dur="500"/>
                                        <p:tgtEl>
                                          <p:spTgt spid="40042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up)">
                                      <p:cBhvr>
                                        <p:cTn id="17" dur="10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9" presetClass="entr" presetSubtype="0" fill="hold" grpId="0" nodeType="clickEffect">
                                  <p:stCondLst>
                                    <p:cond delay="0"/>
                                  </p:stCondLst>
                                  <p:childTnLst>
                                    <p:set>
                                      <p:cBhvr>
                                        <p:cTn id="21" dur="1" fill="hold">
                                          <p:stCondLst>
                                            <p:cond delay="0"/>
                                          </p:stCondLst>
                                        </p:cTn>
                                        <p:tgtEl>
                                          <p:spTgt spid="400422"/>
                                        </p:tgtEl>
                                        <p:attrNameLst>
                                          <p:attrName>style.visibility</p:attrName>
                                        </p:attrNameLst>
                                      </p:cBhvr>
                                      <p:to>
                                        <p:strVal val="visible"/>
                                      </p:to>
                                    </p:set>
                                    <p:anim calcmode="lin" valueType="num">
                                      <p:cBhvr>
                                        <p:cTn id="22" dur="1000" fill="hold"/>
                                        <p:tgtEl>
                                          <p:spTgt spid="400422"/>
                                        </p:tgtEl>
                                        <p:attrNameLst>
                                          <p:attrName>ppt_x</p:attrName>
                                        </p:attrNameLst>
                                      </p:cBhvr>
                                      <p:tavLst>
                                        <p:tav tm="0">
                                          <p:val>
                                            <p:strVal val="#ppt_x-.2"/>
                                          </p:val>
                                        </p:tav>
                                        <p:tav tm="100000">
                                          <p:val>
                                            <p:strVal val="#ppt_x"/>
                                          </p:val>
                                        </p:tav>
                                      </p:tavLst>
                                    </p:anim>
                                    <p:anim calcmode="lin" valueType="num">
                                      <p:cBhvr>
                                        <p:cTn id="23" dur="1000" fill="hold"/>
                                        <p:tgtEl>
                                          <p:spTgt spid="400422"/>
                                        </p:tgtEl>
                                        <p:attrNameLst>
                                          <p:attrName>ppt_y</p:attrName>
                                        </p:attrNameLst>
                                      </p:cBhvr>
                                      <p:tavLst>
                                        <p:tav tm="0">
                                          <p:val>
                                            <p:strVal val="#ppt_y"/>
                                          </p:val>
                                        </p:tav>
                                        <p:tav tm="100000">
                                          <p:val>
                                            <p:strVal val="#ppt_y"/>
                                          </p:val>
                                        </p:tav>
                                      </p:tavLst>
                                    </p:anim>
                                    <p:animEffect transition="in" filter="wipe(right)" prLst="gradientSize: 0.1">
                                      <p:cBhvr>
                                        <p:cTn id="24" dur="1000"/>
                                        <p:tgtEl>
                                          <p:spTgt spid="400422"/>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400399"/>
                                        </p:tgtEl>
                                        <p:attrNameLst>
                                          <p:attrName>style.visibility</p:attrName>
                                        </p:attrNameLst>
                                      </p:cBhvr>
                                      <p:to>
                                        <p:strVal val="visible"/>
                                      </p:to>
                                    </p:set>
                                    <p:animEffect transition="in" filter="barn(inVertical)">
                                      <p:cBhvr>
                                        <p:cTn id="29" dur="500"/>
                                        <p:tgtEl>
                                          <p:spTgt spid="400399"/>
                                        </p:tgtEl>
                                      </p:cBhvr>
                                    </p:animEffect>
                                  </p:childTnLst>
                                </p:cTn>
                              </p:par>
                              <p:par>
                                <p:cTn id="30" presetID="16" presetClass="entr" presetSubtype="21" fill="hold" grpId="0" nodeType="withEffect">
                                  <p:stCondLst>
                                    <p:cond delay="0"/>
                                  </p:stCondLst>
                                  <p:childTnLst>
                                    <p:set>
                                      <p:cBhvr>
                                        <p:cTn id="31" dur="1" fill="hold">
                                          <p:stCondLst>
                                            <p:cond delay="0"/>
                                          </p:stCondLst>
                                        </p:cTn>
                                        <p:tgtEl>
                                          <p:spTgt spid="400403"/>
                                        </p:tgtEl>
                                        <p:attrNameLst>
                                          <p:attrName>style.visibility</p:attrName>
                                        </p:attrNameLst>
                                      </p:cBhvr>
                                      <p:to>
                                        <p:strVal val="visible"/>
                                      </p:to>
                                    </p:set>
                                    <p:animEffect transition="in" filter="barn(inVertical)">
                                      <p:cBhvr>
                                        <p:cTn id="32" dur="500"/>
                                        <p:tgtEl>
                                          <p:spTgt spid="400403"/>
                                        </p:tgtEl>
                                      </p:cBhvr>
                                    </p:animEffect>
                                  </p:childTnLst>
                                </p:cTn>
                              </p:par>
                              <p:par>
                                <p:cTn id="33" presetID="16" presetClass="entr" presetSubtype="21" fill="hold" grpId="0" nodeType="withEffect">
                                  <p:stCondLst>
                                    <p:cond delay="0"/>
                                  </p:stCondLst>
                                  <p:childTnLst>
                                    <p:set>
                                      <p:cBhvr>
                                        <p:cTn id="34" dur="1" fill="hold">
                                          <p:stCondLst>
                                            <p:cond delay="0"/>
                                          </p:stCondLst>
                                        </p:cTn>
                                        <p:tgtEl>
                                          <p:spTgt spid="400407"/>
                                        </p:tgtEl>
                                        <p:attrNameLst>
                                          <p:attrName>style.visibility</p:attrName>
                                        </p:attrNameLst>
                                      </p:cBhvr>
                                      <p:to>
                                        <p:strVal val="visible"/>
                                      </p:to>
                                    </p:set>
                                    <p:animEffect transition="in" filter="barn(inVertical)">
                                      <p:cBhvr>
                                        <p:cTn id="35" dur="500"/>
                                        <p:tgtEl>
                                          <p:spTgt spid="400407"/>
                                        </p:tgtEl>
                                      </p:cBhvr>
                                    </p:animEffect>
                                  </p:childTnLst>
                                </p:cTn>
                              </p:par>
                              <p:par>
                                <p:cTn id="36" presetID="16" presetClass="entr" presetSubtype="21" fill="hold" grpId="0" nodeType="withEffect">
                                  <p:stCondLst>
                                    <p:cond delay="0"/>
                                  </p:stCondLst>
                                  <p:childTnLst>
                                    <p:set>
                                      <p:cBhvr>
                                        <p:cTn id="37" dur="1" fill="hold">
                                          <p:stCondLst>
                                            <p:cond delay="0"/>
                                          </p:stCondLst>
                                        </p:cTn>
                                        <p:tgtEl>
                                          <p:spTgt spid="400410"/>
                                        </p:tgtEl>
                                        <p:attrNameLst>
                                          <p:attrName>style.visibility</p:attrName>
                                        </p:attrNameLst>
                                      </p:cBhvr>
                                      <p:to>
                                        <p:strVal val="visible"/>
                                      </p:to>
                                    </p:set>
                                    <p:animEffect transition="in" filter="barn(inVertical)">
                                      <p:cBhvr>
                                        <p:cTn id="38" dur="500"/>
                                        <p:tgtEl>
                                          <p:spTgt spid="400410"/>
                                        </p:tgtEl>
                                      </p:cBhvr>
                                    </p:animEffect>
                                  </p:childTnLst>
                                </p:cTn>
                              </p:par>
                              <p:par>
                                <p:cTn id="39" presetID="16" presetClass="entr" presetSubtype="21" fill="hold" grpId="0" nodeType="withEffect">
                                  <p:stCondLst>
                                    <p:cond delay="0"/>
                                  </p:stCondLst>
                                  <p:childTnLst>
                                    <p:set>
                                      <p:cBhvr>
                                        <p:cTn id="40" dur="1" fill="hold">
                                          <p:stCondLst>
                                            <p:cond delay="0"/>
                                          </p:stCondLst>
                                        </p:cTn>
                                        <p:tgtEl>
                                          <p:spTgt spid="400414"/>
                                        </p:tgtEl>
                                        <p:attrNameLst>
                                          <p:attrName>style.visibility</p:attrName>
                                        </p:attrNameLst>
                                      </p:cBhvr>
                                      <p:to>
                                        <p:strVal val="visible"/>
                                      </p:to>
                                    </p:set>
                                    <p:animEffect transition="in" filter="barn(inVertical)">
                                      <p:cBhvr>
                                        <p:cTn id="41" dur="500"/>
                                        <p:tgtEl>
                                          <p:spTgt spid="400414"/>
                                        </p:tgtEl>
                                      </p:cBhvr>
                                    </p:animEffect>
                                  </p:childTnLst>
                                </p:cTn>
                              </p:par>
                              <p:par>
                                <p:cTn id="42" presetID="16" presetClass="entr" presetSubtype="21" fill="hold" grpId="0" nodeType="withEffect">
                                  <p:stCondLst>
                                    <p:cond delay="0"/>
                                  </p:stCondLst>
                                  <p:childTnLst>
                                    <p:set>
                                      <p:cBhvr>
                                        <p:cTn id="43" dur="1" fill="hold">
                                          <p:stCondLst>
                                            <p:cond delay="0"/>
                                          </p:stCondLst>
                                        </p:cTn>
                                        <p:tgtEl>
                                          <p:spTgt spid="400418"/>
                                        </p:tgtEl>
                                        <p:attrNameLst>
                                          <p:attrName>style.visibility</p:attrName>
                                        </p:attrNameLst>
                                      </p:cBhvr>
                                      <p:to>
                                        <p:strVal val="visible"/>
                                      </p:to>
                                    </p:set>
                                    <p:animEffect transition="in" filter="barn(inVertical)">
                                      <p:cBhvr>
                                        <p:cTn id="44" dur="500"/>
                                        <p:tgtEl>
                                          <p:spTgt spid="400418"/>
                                        </p:tgtEl>
                                      </p:cBhvr>
                                    </p:animEffect>
                                  </p:childTnLst>
                                </p:cTn>
                              </p:par>
                              <p:par>
                                <p:cTn id="45" presetID="16" presetClass="entr" presetSubtype="21" fill="hold" grpId="0" nodeType="withEffect">
                                  <p:stCondLst>
                                    <p:cond delay="0"/>
                                  </p:stCondLst>
                                  <p:childTnLst>
                                    <p:set>
                                      <p:cBhvr>
                                        <p:cTn id="46" dur="1" fill="hold">
                                          <p:stCondLst>
                                            <p:cond delay="0"/>
                                          </p:stCondLst>
                                        </p:cTn>
                                        <p:tgtEl>
                                          <p:spTgt spid="400431"/>
                                        </p:tgtEl>
                                        <p:attrNameLst>
                                          <p:attrName>style.visibility</p:attrName>
                                        </p:attrNameLst>
                                      </p:cBhvr>
                                      <p:to>
                                        <p:strVal val="visible"/>
                                      </p:to>
                                    </p:set>
                                    <p:animEffect transition="in" filter="barn(inVertical)">
                                      <p:cBhvr>
                                        <p:cTn id="47" dur="500"/>
                                        <p:tgtEl>
                                          <p:spTgt spid="400431"/>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0" presetClass="entr" presetSubtype="0" fill="hold" nodeType="clickEffect">
                                  <p:stCondLst>
                                    <p:cond delay="0"/>
                                  </p:stCondLst>
                                  <p:childTnLst>
                                    <p:set>
                                      <p:cBhvr>
                                        <p:cTn id="51" dur="1" fill="hold">
                                          <p:stCondLst>
                                            <p:cond delay="0"/>
                                          </p:stCondLst>
                                        </p:cTn>
                                        <p:tgtEl>
                                          <p:spTgt spid="3"/>
                                        </p:tgtEl>
                                        <p:attrNameLst>
                                          <p:attrName>style.visibility</p:attrName>
                                        </p:attrNameLst>
                                      </p:cBhvr>
                                      <p:to>
                                        <p:strVal val="visible"/>
                                      </p:to>
                                    </p:set>
                                    <p:animEffect transition="in" filter="fade">
                                      <p:cBhvr>
                                        <p:cTn id="52" dur="800" decel="100000"/>
                                        <p:tgtEl>
                                          <p:spTgt spid="3"/>
                                        </p:tgtEl>
                                      </p:cBhvr>
                                    </p:animEffect>
                                    <p:anim calcmode="lin" valueType="num">
                                      <p:cBhvr>
                                        <p:cTn id="53" dur="800" decel="100000" fill="hold"/>
                                        <p:tgtEl>
                                          <p:spTgt spid="3"/>
                                        </p:tgtEl>
                                        <p:attrNameLst>
                                          <p:attrName>style.rotation</p:attrName>
                                        </p:attrNameLst>
                                      </p:cBhvr>
                                      <p:tavLst>
                                        <p:tav tm="0">
                                          <p:val>
                                            <p:fltVal val="-90"/>
                                          </p:val>
                                        </p:tav>
                                        <p:tav tm="100000">
                                          <p:val>
                                            <p:fltVal val="0"/>
                                          </p:val>
                                        </p:tav>
                                      </p:tavLst>
                                    </p:anim>
                                    <p:anim calcmode="lin" valueType="num">
                                      <p:cBhvr>
                                        <p:cTn id="54" dur="800" decel="100000" fill="hold"/>
                                        <p:tgtEl>
                                          <p:spTgt spid="3"/>
                                        </p:tgtEl>
                                        <p:attrNameLst>
                                          <p:attrName>ppt_x</p:attrName>
                                        </p:attrNameLst>
                                      </p:cBhvr>
                                      <p:tavLst>
                                        <p:tav tm="0">
                                          <p:val>
                                            <p:strVal val="#ppt_x+0.4"/>
                                          </p:val>
                                        </p:tav>
                                        <p:tav tm="100000">
                                          <p:val>
                                            <p:strVal val="#ppt_x-0.05"/>
                                          </p:val>
                                        </p:tav>
                                      </p:tavLst>
                                    </p:anim>
                                    <p:anim calcmode="lin" valueType="num">
                                      <p:cBhvr>
                                        <p:cTn id="55" dur="800" decel="100000" fill="hold"/>
                                        <p:tgtEl>
                                          <p:spTgt spid="3"/>
                                        </p:tgtEl>
                                        <p:attrNameLst>
                                          <p:attrName>ppt_y</p:attrName>
                                        </p:attrNameLst>
                                      </p:cBhvr>
                                      <p:tavLst>
                                        <p:tav tm="0">
                                          <p:val>
                                            <p:strVal val="#ppt_y-0.4"/>
                                          </p:val>
                                        </p:tav>
                                        <p:tav tm="100000">
                                          <p:val>
                                            <p:strVal val="#ppt_y+0.1"/>
                                          </p:val>
                                        </p:tav>
                                      </p:tavLst>
                                    </p:anim>
                                    <p:anim calcmode="lin" valueType="num">
                                      <p:cBhvr>
                                        <p:cTn id="56" dur="200" accel="100000" fill="hold">
                                          <p:stCondLst>
                                            <p:cond delay="800"/>
                                          </p:stCondLst>
                                        </p:cTn>
                                        <p:tgtEl>
                                          <p:spTgt spid="3"/>
                                        </p:tgtEl>
                                        <p:attrNameLst>
                                          <p:attrName>ppt_x</p:attrName>
                                        </p:attrNameLst>
                                      </p:cBhvr>
                                      <p:tavLst>
                                        <p:tav tm="0">
                                          <p:val>
                                            <p:strVal val="#ppt_x-0.05"/>
                                          </p:val>
                                        </p:tav>
                                        <p:tav tm="100000">
                                          <p:val>
                                            <p:strVal val="#ppt_x"/>
                                          </p:val>
                                        </p:tav>
                                      </p:tavLst>
                                    </p:anim>
                                    <p:anim calcmode="lin" valueType="num">
                                      <p:cBhvr>
                                        <p:cTn id="57" dur="200" accel="100000" fill="hold">
                                          <p:stCondLst>
                                            <p:cond delay="800"/>
                                          </p:stCondLst>
                                        </p:cTn>
                                        <p:tgtEl>
                                          <p:spTgt spid="3"/>
                                        </p:tgtEl>
                                        <p:attrNameLst>
                                          <p:attrName>ppt_y</p:attrName>
                                        </p:attrNameLst>
                                      </p:cBhvr>
                                      <p:tavLst>
                                        <p:tav tm="0">
                                          <p:val>
                                            <p:strVal val="#ppt_y+0.1"/>
                                          </p:val>
                                        </p:tav>
                                        <p:tav tm="100000">
                                          <p:val>
                                            <p:strVal val="#ppt_y"/>
                                          </p:val>
                                        </p:tav>
                                      </p:tavLst>
                                    </p:anim>
                                  </p:childTnLst>
                                </p:cTn>
                              </p:par>
                            </p:childTnLst>
                          </p:cTn>
                        </p:par>
                      </p:childTnLst>
                    </p:cTn>
                  </p:par>
                  <p:par>
                    <p:cTn id="58" fill="hold" nodeType="clickPar">
                      <p:stCondLst>
                        <p:cond delay="indefinite"/>
                      </p:stCondLst>
                      <p:childTnLst>
                        <p:par>
                          <p:cTn id="59" fill="hold" nodeType="withGroup">
                            <p:stCondLst>
                              <p:cond delay="0"/>
                            </p:stCondLst>
                            <p:childTnLst>
                              <p:par>
                                <p:cTn id="60" presetID="29" presetClass="entr" presetSubtype="0" fill="hold" grpId="0" nodeType="clickEffect">
                                  <p:stCondLst>
                                    <p:cond delay="0"/>
                                  </p:stCondLst>
                                  <p:childTnLst>
                                    <p:set>
                                      <p:cBhvr>
                                        <p:cTn id="61" dur="1" fill="hold">
                                          <p:stCondLst>
                                            <p:cond delay="0"/>
                                          </p:stCondLst>
                                        </p:cTn>
                                        <p:tgtEl>
                                          <p:spTgt spid="400423"/>
                                        </p:tgtEl>
                                        <p:attrNameLst>
                                          <p:attrName>style.visibility</p:attrName>
                                        </p:attrNameLst>
                                      </p:cBhvr>
                                      <p:to>
                                        <p:strVal val="visible"/>
                                      </p:to>
                                    </p:set>
                                    <p:anim calcmode="lin" valueType="num">
                                      <p:cBhvr>
                                        <p:cTn id="62" dur="1000" fill="hold"/>
                                        <p:tgtEl>
                                          <p:spTgt spid="400423"/>
                                        </p:tgtEl>
                                        <p:attrNameLst>
                                          <p:attrName>ppt_x</p:attrName>
                                        </p:attrNameLst>
                                      </p:cBhvr>
                                      <p:tavLst>
                                        <p:tav tm="0">
                                          <p:val>
                                            <p:strVal val="#ppt_x-.2"/>
                                          </p:val>
                                        </p:tav>
                                        <p:tav tm="100000">
                                          <p:val>
                                            <p:strVal val="#ppt_x"/>
                                          </p:val>
                                        </p:tav>
                                      </p:tavLst>
                                    </p:anim>
                                    <p:anim calcmode="lin" valueType="num">
                                      <p:cBhvr>
                                        <p:cTn id="63" dur="1000" fill="hold"/>
                                        <p:tgtEl>
                                          <p:spTgt spid="400423"/>
                                        </p:tgtEl>
                                        <p:attrNameLst>
                                          <p:attrName>ppt_y</p:attrName>
                                        </p:attrNameLst>
                                      </p:cBhvr>
                                      <p:tavLst>
                                        <p:tav tm="0">
                                          <p:val>
                                            <p:strVal val="#ppt_y"/>
                                          </p:val>
                                        </p:tav>
                                        <p:tav tm="100000">
                                          <p:val>
                                            <p:strVal val="#ppt_y"/>
                                          </p:val>
                                        </p:tav>
                                      </p:tavLst>
                                    </p:anim>
                                    <p:animEffect transition="in" filter="wipe(right)" prLst="gradientSize: 0.1">
                                      <p:cBhvr>
                                        <p:cTn id="64" dur="1000"/>
                                        <p:tgtEl>
                                          <p:spTgt spid="400423"/>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22" presetClass="entr" presetSubtype="2" fill="hold" grpId="0" nodeType="clickEffect">
                                  <p:stCondLst>
                                    <p:cond delay="0"/>
                                  </p:stCondLst>
                                  <p:childTnLst>
                                    <p:set>
                                      <p:cBhvr>
                                        <p:cTn id="68" dur="1" fill="hold">
                                          <p:stCondLst>
                                            <p:cond delay="0"/>
                                          </p:stCondLst>
                                        </p:cTn>
                                        <p:tgtEl>
                                          <p:spTgt spid="400437"/>
                                        </p:tgtEl>
                                        <p:attrNameLst>
                                          <p:attrName>style.visibility</p:attrName>
                                        </p:attrNameLst>
                                      </p:cBhvr>
                                      <p:to>
                                        <p:strVal val="visible"/>
                                      </p:to>
                                    </p:set>
                                    <p:animEffect transition="in" filter="wipe(right)">
                                      <p:cBhvr>
                                        <p:cTn id="69" dur="1000"/>
                                        <p:tgtEl>
                                          <p:spTgt spid="4004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0397" grpId="0"/>
      <p:bldP spid="400422" grpId="0"/>
      <p:bldP spid="400423" grpId="0"/>
      <p:bldP spid="400399" grpId="0" animBg="1"/>
      <p:bldP spid="400403" grpId="0" animBg="1"/>
      <p:bldP spid="400407" grpId="0" animBg="1"/>
      <p:bldP spid="400410" grpId="0"/>
      <p:bldP spid="400414" grpId="0"/>
      <p:bldP spid="400418" grpId="0"/>
      <p:bldP spid="400426" grpId="0"/>
      <p:bldP spid="400431" grpId="0" animBg="1"/>
      <p:bldP spid="40043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692150" y="1752600"/>
            <a:ext cx="2286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1"/>
              <a:t>a. </a:t>
            </a:r>
            <a:r>
              <a:rPr lang="en-US" altLang="en-US" b="1" i="1"/>
              <a:t>s</a:t>
            </a:r>
            <a:r>
              <a:rPr lang="en-US" altLang="en-US" b="1"/>
              <a:t> + 1 ≤ 10</a:t>
            </a:r>
          </a:p>
        </p:txBody>
      </p:sp>
      <p:sp>
        <p:nvSpPr>
          <p:cNvPr id="11267"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1</a:t>
            </a:r>
            <a:endParaRPr lang="en-US" altLang="en-US" sz="2600">
              <a:solidFill>
                <a:schemeClr val="accent2"/>
              </a:solidFill>
              <a:latin typeface="Arial MT Bl" charset="0"/>
            </a:endParaRPr>
          </a:p>
        </p:txBody>
      </p:sp>
      <p:grpSp>
        <p:nvGrpSpPr>
          <p:cNvPr id="2" name="Group 230"/>
          <p:cNvGrpSpPr>
            <a:grpSpLocks/>
          </p:cNvGrpSpPr>
          <p:nvPr/>
        </p:nvGrpSpPr>
        <p:grpSpPr bwMode="auto">
          <a:xfrm>
            <a:off x="1600200" y="2513013"/>
            <a:ext cx="1282700" cy="457200"/>
            <a:chOff x="1008" y="1583"/>
            <a:chExt cx="808" cy="288"/>
          </a:xfrm>
        </p:grpSpPr>
        <p:sp>
          <p:nvSpPr>
            <p:cNvPr id="11347" name="Text Box 6"/>
            <p:cNvSpPr txBox="1">
              <a:spLocks noChangeArrowheads="1"/>
            </p:cNvSpPr>
            <p:nvPr/>
          </p:nvSpPr>
          <p:spPr bwMode="auto">
            <a:xfrm>
              <a:off x="1008" y="1583"/>
              <a:ext cx="80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rtl="1"/>
              <a:r>
                <a:rPr lang="en-US" altLang="en-US">
                  <a:solidFill>
                    <a:srgbClr val="FF3300"/>
                  </a:solidFill>
                </a:rPr>
                <a:t>–1   –1</a:t>
              </a:r>
            </a:p>
          </p:txBody>
        </p:sp>
        <p:sp>
          <p:nvSpPr>
            <p:cNvPr id="11348" name="Line 7"/>
            <p:cNvSpPr>
              <a:spLocks noChangeShapeType="1"/>
            </p:cNvSpPr>
            <p:nvPr/>
          </p:nvSpPr>
          <p:spPr bwMode="auto">
            <a:xfrm>
              <a:off x="1047" y="1842"/>
              <a:ext cx="240"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349" name="Line 8"/>
            <p:cNvSpPr>
              <a:spLocks noChangeShapeType="1"/>
            </p:cNvSpPr>
            <p:nvPr/>
          </p:nvSpPr>
          <p:spPr bwMode="auto">
            <a:xfrm>
              <a:off x="1527" y="1842"/>
              <a:ext cx="240"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
        <p:nvSpPr>
          <p:cNvPr id="401417" name="Text Box 9"/>
          <p:cNvSpPr txBox="1">
            <a:spLocks noChangeArrowheads="1"/>
          </p:cNvSpPr>
          <p:nvPr/>
        </p:nvSpPr>
        <p:spPr bwMode="auto">
          <a:xfrm>
            <a:off x="1057275" y="2895600"/>
            <a:ext cx="1790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1"/>
              <a:t> </a:t>
            </a:r>
            <a:r>
              <a:rPr lang="en-US" altLang="en-US" i="1"/>
              <a:t>s</a:t>
            </a:r>
            <a:r>
              <a:rPr lang="en-US" altLang="en-US"/>
              <a:t> + 0 ≤  9</a:t>
            </a:r>
            <a:endParaRPr lang="en-US" altLang="en-US" b="1"/>
          </a:p>
        </p:txBody>
      </p:sp>
      <p:sp>
        <p:nvSpPr>
          <p:cNvPr id="401419" name="Text Box 11"/>
          <p:cNvSpPr txBox="1">
            <a:spLocks noChangeArrowheads="1"/>
          </p:cNvSpPr>
          <p:nvPr/>
        </p:nvSpPr>
        <p:spPr bwMode="auto">
          <a:xfrm>
            <a:off x="1614488" y="3305175"/>
            <a:ext cx="12398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1"/>
              <a:t> </a:t>
            </a:r>
            <a:r>
              <a:rPr lang="en-US" altLang="en-US" i="1"/>
              <a:t>s</a:t>
            </a:r>
            <a:r>
              <a:rPr lang="en-US" altLang="en-US"/>
              <a:t>  ≤  9</a:t>
            </a:r>
            <a:endParaRPr lang="en-US" altLang="en-US" b="1"/>
          </a:p>
        </p:txBody>
      </p:sp>
      <p:sp>
        <p:nvSpPr>
          <p:cNvPr id="401420" name="Text Box 12"/>
          <p:cNvSpPr txBox="1">
            <a:spLocks noChangeArrowheads="1"/>
          </p:cNvSpPr>
          <p:nvPr/>
        </p:nvSpPr>
        <p:spPr bwMode="auto">
          <a:xfrm>
            <a:off x="3657600" y="1876425"/>
            <a:ext cx="54864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solidFill>
                  <a:srgbClr val="3333FF"/>
                </a:solidFill>
                <a:latin typeface="Arial" charset="0"/>
              </a:rPr>
              <a:t>Since 1 is added to s, subtract 1 from both sides to undo the addition.</a:t>
            </a:r>
          </a:p>
        </p:txBody>
      </p:sp>
      <p:sp>
        <p:nvSpPr>
          <p:cNvPr id="11272" name="Text Box 63"/>
          <p:cNvSpPr txBox="1">
            <a:spLocks noChangeArrowheads="1"/>
          </p:cNvSpPr>
          <p:nvPr/>
        </p:nvSpPr>
        <p:spPr bwMode="auto">
          <a:xfrm>
            <a:off x="685800" y="3846513"/>
            <a:ext cx="2552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1"/>
              <a:t>b.      &gt; –3 + </a:t>
            </a:r>
            <a:r>
              <a:rPr lang="en-US" altLang="en-US" b="1" i="1"/>
              <a:t>t</a:t>
            </a:r>
            <a:endParaRPr lang="en-US" altLang="en-US" b="1"/>
          </a:p>
        </p:txBody>
      </p:sp>
      <p:sp>
        <p:nvSpPr>
          <p:cNvPr id="401477" name="Text Box 69"/>
          <p:cNvSpPr txBox="1">
            <a:spLocks noChangeArrowheads="1"/>
          </p:cNvSpPr>
          <p:nvPr/>
        </p:nvSpPr>
        <p:spPr bwMode="auto">
          <a:xfrm>
            <a:off x="3636963" y="4318000"/>
            <a:ext cx="54864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solidFill>
                  <a:srgbClr val="3333FF"/>
                </a:solidFill>
                <a:latin typeface="Arial" charset="0"/>
              </a:rPr>
              <a:t>Since –3 is added to t, add 3 to both sides to undo the addition.</a:t>
            </a:r>
          </a:p>
        </p:txBody>
      </p:sp>
      <p:sp>
        <p:nvSpPr>
          <p:cNvPr id="11274" name="Text Box 95"/>
          <p:cNvSpPr txBox="1">
            <a:spLocks noChangeArrowheads="1"/>
          </p:cNvSpPr>
          <p:nvPr/>
        </p:nvSpPr>
        <p:spPr bwMode="auto">
          <a:xfrm>
            <a:off x="609600" y="1295400"/>
            <a:ext cx="8359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1"/>
              <a:t>Solve each inequality and graph the solutions.</a:t>
            </a:r>
          </a:p>
        </p:txBody>
      </p:sp>
      <p:sp>
        <p:nvSpPr>
          <p:cNvPr id="401536" name="Text Box 128"/>
          <p:cNvSpPr txBox="1">
            <a:spLocks noChangeArrowheads="1"/>
          </p:cNvSpPr>
          <p:nvPr/>
        </p:nvSpPr>
        <p:spPr bwMode="auto">
          <a:xfrm>
            <a:off x="1077913" y="2133600"/>
            <a:ext cx="187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 </a:t>
            </a:r>
            <a:r>
              <a:rPr lang="en-US" altLang="en-US" i="1"/>
              <a:t>s</a:t>
            </a:r>
            <a:r>
              <a:rPr lang="en-US" altLang="en-US"/>
              <a:t> + 1 ≤ 10</a:t>
            </a:r>
          </a:p>
        </p:txBody>
      </p:sp>
      <p:pic>
        <p:nvPicPr>
          <p:cNvPr id="11276" name="Picture 130"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9675" y="3733800"/>
            <a:ext cx="46672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 name="Group 231"/>
          <p:cNvGrpSpPr>
            <a:grpSpLocks/>
          </p:cNvGrpSpPr>
          <p:nvPr/>
        </p:nvGrpSpPr>
        <p:grpSpPr bwMode="auto">
          <a:xfrm>
            <a:off x="1266825" y="4398963"/>
            <a:ext cx="1898650" cy="619125"/>
            <a:chOff x="798" y="2778"/>
            <a:chExt cx="1196" cy="390"/>
          </a:xfrm>
        </p:grpSpPr>
        <p:sp>
          <p:nvSpPr>
            <p:cNvPr id="11345" name="Text Box 134"/>
            <p:cNvSpPr txBox="1">
              <a:spLocks noChangeArrowheads="1"/>
            </p:cNvSpPr>
            <p:nvPr/>
          </p:nvSpPr>
          <p:spPr bwMode="auto">
            <a:xfrm>
              <a:off x="1040" y="2831"/>
              <a:ext cx="95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&gt; –3 + </a:t>
              </a:r>
              <a:r>
                <a:rPr lang="en-US" altLang="en-US" i="1"/>
                <a:t>t</a:t>
              </a:r>
              <a:endParaRPr lang="en-US" altLang="en-US"/>
            </a:p>
          </p:txBody>
        </p:sp>
        <p:pic>
          <p:nvPicPr>
            <p:cNvPr id="11346" name="Picture 141"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8" y="2778"/>
              <a:ext cx="252" cy="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4" name="Group 173"/>
          <p:cNvGrpSpPr>
            <a:grpSpLocks/>
          </p:cNvGrpSpPr>
          <p:nvPr/>
        </p:nvGrpSpPr>
        <p:grpSpPr bwMode="auto">
          <a:xfrm>
            <a:off x="1143000" y="4941888"/>
            <a:ext cx="1957388" cy="1066800"/>
            <a:chOff x="720" y="3120"/>
            <a:chExt cx="1233" cy="672"/>
          </a:xfrm>
        </p:grpSpPr>
        <p:sp>
          <p:nvSpPr>
            <p:cNvPr id="11338" name="Line 65"/>
            <p:cNvSpPr>
              <a:spLocks noChangeShapeType="1"/>
            </p:cNvSpPr>
            <p:nvPr/>
          </p:nvSpPr>
          <p:spPr bwMode="auto">
            <a:xfrm>
              <a:off x="816" y="3360"/>
              <a:ext cx="240"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339" name="Line 66"/>
            <p:cNvSpPr>
              <a:spLocks noChangeShapeType="1"/>
            </p:cNvSpPr>
            <p:nvPr/>
          </p:nvSpPr>
          <p:spPr bwMode="auto">
            <a:xfrm>
              <a:off x="1344" y="3360"/>
              <a:ext cx="240"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340" name="Text Box 136"/>
            <p:cNvSpPr txBox="1">
              <a:spLocks noChangeArrowheads="1"/>
            </p:cNvSpPr>
            <p:nvPr/>
          </p:nvSpPr>
          <p:spPr bwMode="auto">
            <a:xfrm>
              <a:off x="720" y="3120"/>
              <a:ext cx="4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solidFill>
                    <a:srgbClr val="FF3300"/>
                  </a:solidFill>
                </a:rPr>
                <a:t>+3</a:t>
              </a:r>
              <a:r>
                <a:rPr lang="en-US" altLang="en-US"/>
                <a:t> </a:t>
              </a:r>
            </a:p>
          </p:txBody>
        </p:sp>
        <p:sp>
          <p:nvSpPr>
            <p:cNvPr id="11341" name="Text Box 145"/>
            <p:cNvSpPr txBox="1">
              <a:spLocks noChangeArrowheads="1"/>
            </p:cNvSpPr>
            <p:nvPr/>
          </p:nvSpPr>
          <p:spPr bwMode="auto">
            <a:xfrm>
              <a:off x="1230" y="3120"/>
              <a:ext cx="48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solidFill>
                    <a:srgbClr val="FF3300"/>
                  </a:solidFill>
                </a:rPr>
                <a:t>+3</a:t>
              </a:r>
              <a:r>
                <a:rPr lang="en-US" altLang="en-US"/>
                <a:t> </a:t>
              </a:r>
            </a:p>
          </p:txBody>
        </p:sp>
        <p:grpSp>
          <p:nvGrpSpPr>
            <p:cNvPr id="11342" name="Group 154"/>
            <p:cNvGrpSpPr>
              <a:grpSpLocks/>
            </p:cNvGrpSpPr>
            <p:nvPr/>
          </p:nvGrpSpPr>
          <p:grpSpPr bwMode="auto">
            <a:xfrm>
              <a:off x="807" y="3402"/>
              <a:ext cx="1146" cy="390"/>
              <a:chOff x="906" y="3402"/>
              <a:chExt cx="1146" cy="390"/>
            </a:xfrm>
          </p:grpSpPr>
          <p:sp>
            <p:nvSpPr>
              <p:cNvPr id="11343" name="Text Box 147"/>
              <p:cNvSpPr txBox="1">
                <a:spLocks noChangeArrowheads="1"/>
              </p:cNvSpPr>
              <p:nvPr/>
            </p:nvSpPr>
            <p:spPr bwMode="auto">
              <a:xfrm>
                <a:off x="1152" y="3408"/>
                <a:ext cx="90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&gt;  0 + </a:t>
                </a:r>
                <a:r>
                  <a:rPr lang="en-US" altLang="en-US" i="1"/>
                  <a:t>t</a:t>
                </a:r>
                <a:endParaRPr lang="en-US" altLang="en-US"/>
              </a:p>
            </p:txBody>
          </p:sp>
          <p:pic>
            <p:nvPicPr>
              <p:cNvPr id="11344" name="Picture 150"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6" y="3402"/>
                <a:ext cx="246" cy="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nvGrpSpPr>
          <p:cNvPr id="6" name="Group 162"/>
          <p:cNvGrpSpPr>
            <a:grpSpLocks/>
          </p:cNvGrpSpPr>
          <p:nvPr/>
        </p:nvGrpSpPr>
        <p:grpSpPr bwMode="auto">
          <a:xfrm>
            <a:off x="1447800" y="5932488"/>
            <a:ext cx="1219200" cy="619125"/>
            <a:chOff x="933" y="3813"/>
            <a:chExt cx="768" cy="390"/>
          </a:xfrm>
        </p:grpSpPr>
        <p:sp>
          <p:nvSpPr>
            <p:cNvPr id="11336" name="Text Box 149"/>
            <p:cNvSpPr txBox="1">
              <a:spLocks noChangeArrowheads="1"/>
            </p:cNvSpPr>
            <p:nvPr/>
          </p:nvSpPr>
          <p:spPr bwMode="auto">
            <a:xfrm>
              <a:off x="933" y="3840"/>
              <a:ext cx="41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t &lt;</a:t>
              </a:r>
            </a:p>
          </p:txBody>
        </p:sp>
        <p:pic>
          <p:nvPicPr>
            <p:cNvPr id="11337" name="Picture 151"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55" y="3813"/>
              <a:ext cx="246" cy="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7" name="Group 232"/>
          <p:cNvGrpSpPr>
            <a:grpSpLocks/>
          </p:cNvGrpSpPr>
          <p:nvPr/>
        </p:nvGrpSpPr>
        <p:grpSpPr bwMode="auto">
          <a:xfrm>
            <a:off x="3886200" y="2590800"/>
            <a:ext cx="4457700" cy="793750"/>
            <a:chOff x="2448" y="1632"/>
            <a:chExt cx="2808" cy="500"/>
          </a:xfrm>
        </p:grpSpPr>
        <p:sp>
          <p:nvSpPr>
            <p:cNvPr id="11309" name="Text Box 166"/>
            <p:cNvSpPr txBox="1">
              <a:spLocks noChangeArrowheads="1"/>
            </p:cNvSpPr>
            <p:nvPr/>
          </p:nvSpPr>
          <p:spPr bwMode="auto">
            <a:xfrm>
              <a:off x="4880" y="1632"/>
              <a:ext cx="20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800"/>
                <a:t>9</a:t>
              </a:r>
            </a:p>
          </p:txBody>
        </p:sp>
        <p:grpSp>
          <p:nvGrpSpPr>
            <p:cNvPr id="11310" name="Group 175"/>
            <p:cNvGrpSpPr>
              <a:grpSpLocks/>
            </p:cNvGrpSpPr>
            <p:nvPr/>
          </p:nvGrpSpPr>
          <p:grpSpPr bwMode="auto">
            <a:xfrm>
              <a:off x="2448" y="1872"/>
              <a:ext cx="2808" cy="260"/>
              <a:chOff x="0" y="3148"/>
              <a:chExt cx="2808" cy="260"/>
            </a:xfrm>
          </p:grpSpPr>
          <p:sp>
            <p:nvSpPr>
              <p:cNvPr id="11313" name="Line 176"/>
              <p:cNvSpPr>
                <a:spLocks noChangeShapeType="1"/>
              </p:cNvSpPr>
              <p:nvPr/>
            </p:nvSpPr>
            <p:spPr bwMode="auto">
              <a:xfrm>
                <a:off x="168" y="3196"/>
                <a:ext cx="2640" cy="0"/>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1314" name="Line 177"/>
              <p:cNvSpPr>
                <a:spLocks noChangeShapeType="1"/>
              </p:cNvSpPr>
              <p:nvPr/>
            </p:nvSpPr>
            <p:spPr bwMode="auto">
              <a:xfrm>
                <a:off x="26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315" name="Line 178"/>
              <p:cNvSpPr>
                <a:spLocks noChangeShapeType="1"/>
              </p:cNvSpPr>
              <p:nvPr/>
            </p:nvSpPr>
            <p:spPr bwMode="auto">
              <a:xfrm>
                <a:off x="50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316" name="Line 179"/>
              <p:cNvSpPr>
                <a:spLocks noChangeShapeType="1"/>
              </p:cNvSpPr>
              <p:nvPr/>
            </p:nvSpPr>
            <p:spPr bwMode="auto">
              <a:xfrm>
                <a:off x="74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317" name="Line 180"/>
              <p:cNvSpPr>
                <a:spLocks noChangeShapeType="1"/>
              </p:cNvSpPr>
              <p:nvPr/>
            </p:nvSpPr>
            <p:spPr bwMode="auto">
              <a:xfrm>
                <a:off x="98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318" name="Line 181"/>
              <p:cNvSpPr>
                <a:spLocks noChangeShapeType="1"/>
              </p:cNvSpPr>
              <p:nvPr/>
            </p:nvSpPr>
            <p:spPr bwMode="auto">
              <a:xfrm>
                <a:off x="122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319" name="Line 182"/>
              <p:cNvSpPr>
                <a:spLocks noChangeShapeType="1"/>
              </p:cNvSpPr>
              <p:nvPr/>
            </p:nvSpPr>
            <p:spPr bwMode="auto">
              <a:xfrm>
                <a:off x="146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320" name="Line 183"/>
              <p:cNvSpPr>
                <a:spLocks noChangeShapeType="1"/>
              </p:cNvSpPr>
              <p:nvPr/>
            </p:nvSpPr>
            <p:spPr bwMode="auto">
              <a:xfrm>
                <a:off x="170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321" name="Line 184"/>
              <p:cNvSpPr>
                <a:spLocks noChangeShapeType="1"/>
              </p:cNvSpPr>
              <p:nvPr/>
            </p:nvSpPr>
            <p:spPr bwMode="auto">
              <a:xfrm>
                <a:off x="194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322" name="Line 185"/>
              <p:cNvSpPr>
                <a:spLocks noChangeShapeType="1"/>
              </p:cNvSpPr>
              <p:nvPr/>
            </p:nvSpPr>
            <p:spPr bwMode="auto">
              <a:xfrm>
                <a:off x="218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323" name="Line 186"/>
              <p:cNvSpPr>
                <a:spLocks noChangeShapeType="1"/>
              </p:cNvSpPr>
              <p:nvPr/>
            </p:nvSpPr>
            <p:spPr bwMode="auto">
              <a:xfrm>
                <a:off x="242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324" name="Line 187"/>
              <p:cNvSpPr>
                <a:spLocks noChangeShapeType="1"/>
              </p:cNvSpPr>
              <p:nvPr/>
            </p:nvSpPr>
            <p:spPr bwMode="auto">
              <a:xfrm>
                <a:off x="266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325" name="Text Box 188"/>
              <p:cNvSpPr txBox="1">
                <a:spLocks noChangeArrowheads="1"/>
              </p:cNvSpPr>
              <p:nvPr/>
            </p:nvSpPr>
            <p:spPr bwMode="auto">
              <a:xfrm>
                <a:off x="0" y="3196"/>
                <a:ext cx="43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–10</a:t>
                </a:r>
              </a:p>
            </p:txBody>
          </p:sp>
          <p:sp>
            <p:nvSpPr>
              <p:cNvPr id="11326" name="Text Box 189"/>
              <p:cNvSpPr txBox="1">
                <a:spLocks noChangeArrowheads="1"/>
              </p:cNvSpPr>
              <p:nvPr/>
            </p:nvSpPr>
            <p:spPr bwMode="auto">
              <a:xfrm>
                <a:off x="328" y="3192"/>
                <a:ext cx="32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–8</a:t>
                </a:r>
              </a:p>
            </p:txBody>
          </p:sp>
          <p:sp>
            <p:nvSpPr>
              <p:cNvPr id="11327" name="Text Box 190"/>
              <p:cNvSpPr txBox="1">
                <a:spLocks noChangeArrowheads="1"/>
              </p:cNvSpPr>
              <p:nvPr/>
            </p:nvSpPr>
            <p:spPr bwMode="auto">
              <a:xfrm>
                <a:off x="568" y="3196"/>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–6</a:t>
                </a:r>
              </a:p>
            </p:txBody>
          </p:sp>
          <p:sp>
            <p:nvSpPr>
              <p:cNvPr id="11328" name="Text Box 191"/>
              <p:cNvSpPr txBox="1">
                <a:spLocks noChangeArrowheads="1"/>
              </p:cNvSpPr>
              <p:nvPr/>
            </p:nvSpPr>
            <p:spPr bwMode="auto">
              <a:xfrm>
                <a:off x="792" y="3196"/>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–4</a:t>
                </a:r>
              </a:p>
            </p:txBody>
          </p:sp>
          <p:sp>
            <p:nvSpPr>
              <p:cNvPr id="11329" name="Text Box 192"/>
              <p:cNvSpPr txBox="1">
                <a:spLocks noChangeArrowheads="1"/>
              </p:cNvSpPr>
              <p:nvPr/>
            </p:nvSpPr>
            <p:spPr bwMode="auto">
              <a:xfrm>
                <a:off x="1048" y="3192"/>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–2</a:t>
                </a:r>
              </a:p>
            </p:txBody>
          </p:sp>
          <p:sp>
            <p:nvSpPr>
              <p:cNvPr id="11330" name="Text Box 193"/>
              <p:cNvSpPr txBox="1">
                <a:spLocks noChangeArrowheads="1"/>
              </p:cNvSpPr>
              <p:nvPr/>
            </p:nvSpPr>
            <p:spPr bwMode="auto">
              <a:xfrm>
                <a:off x="1360" y="319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0</a:t>
                </a:r>
              </a:p>
            </p:txBody>
          </p:sp>
          <p:sp>
            <p:nvSpPr>
              <p:cNvPr id="11331" name="Text Box 194"/>
              <p:cNvSpPr txBox="1">
                <a:spLocks noChangeArrowheads="1"/>
              </p:cNvSpPr>
              <p:nvPr/>
            </p:nvSpPr>
            <p:spPr bwMode="auto">
              <a:xfrm>
                <a:off x="1608" y="319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2</a:t>
                </a:r>
              </a:p>
            </p:txBody>
          </p:sp>
          <p:sp>
            <p:nvSpPr>
              <p:cNvPr id="11332" name="Text Box 195"/>
              <p:cNvSpPr txBox="1">
                <a:spLocks noChangeArrowheads="1"/>
              </p:cNvSpPr>
              <p:nvPr/>
            </p:nvSpPr>
            <p:spPr bwMode="auto">
              <a:xfrm>
                <a:off x="1840" y="319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4</a:t>
                </a:r>
              </a:p>
            </p:txBody>
          </p:sp>
          <p:sp>
            <p:nvSpPr>
              <p:cNvPr id="11333" name="Text Box 196"/>
              <p:cNvSpPr txBox="1">
                <a:spLocks noChangeArrowheads="1"/>
              </p:cNvSpPr>
              <p:nvPr/>
            </p:nvSpPr>
            <p:spPr bwMode="auto">
              <a:xfrm>
                <a:off x="2094" y="319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6</a:t>
                </a:r>
              </a:p>
            </p:txBody>
          </p:sp>
          <p:sp>
            <p:nvSpPr>
              <p:cNvPr id="11334" name="Text Box 197"/>
              <p:cNvSpPr txBox="1">
                <a:spLocks noChangeArrowheads="1"/>
              </p:cNvSpPr>
              <p:nvPr/>
            </p:nvSpPr>
            <p:spPr bwMode="auto">
              <a:xfrm>
                <a:off x="2328" y="319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8</a:t>
                </a:r>
              </a:p>
            </p:txBody>
          </p:sp>
          <p:sp>
            <p:nvSpPr>
              <p:cNvPr id="11335" name="Text Box 198"/>
              <p:cNvSpPr txBox="1">
                <a:spLocks noChangeArrowheads="1"/>
              </p:cNvSpPr>
              <p:nvPr/>
            </p:nvSpPr>
            <p:spPr bwMode="auto">
              <a:xfrm>
                <a:off x="2496" y="3196"/>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10</a:t>
                </a:r>
              </a:p>
            </p:txBody>
          </p:sp>
        </p:grpSp>
        <p:sp>
          <p:nvSpPr>
            <p:cNvPr id="11311" name="Line 223"/>
            <p:cNvSpPr>
              <a:spLocks noChangeShapeType="1"/>
            </p:cNvSpPr>
            <p:nvPr/>
          </p:nvSpPr>
          <p:spPr bwMode="auto">
            <a:xfrm flipH="1">
              <a:off x="2592" y="1920"/>
              <a:ext cx="2400" cy="3"/>
            </a:xfrm>
            <a:prstGeom prst="line">
              <a:avLst/>
            </a:prstGeom>
            <a:noFill/>
            <a:ln w="38100">
              <a:solidFill>
                <a:srgbClr val="FF33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1312" name="AutoShape 224"/>
            <p:cNvSpPr>
              <a:spLocks noChangeArrowheads="1"/>
            </p:cNvSpPr>
            <p:nvPr/>
          </p:nvSpPr>
          <p:spPr bwMode="auto">
            <a:xfrm>
              <a:off x="4944" y="1872"/>
              <a:ext cx="96" cy="96"/>
            </a:xfrm>
            <a:prstGeom prst="flowChartConnector">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grpSp>
      <p:grpSp>
        <p:nvGrpSpPr>
          <p:cNvPr id="9" name="Group 229"/>
          <p:cNvGrpSpPr>
            <a:grpSpLocks/>
          </p:cNvGrpSpPr>
          <p:nvPr/>
        </p:nvGrpSpPr>
        <p:grpSpPr bwMode="auto">
          <a:xfrm>
            <a:off x="3886200" y="5094288"/>
            <a:ext cx="4457700" cy="946150"/>
            <a:chOff x="2496" y="3408"/>
            <a:chExt cx="2808" cy="596"/>
          </a:xfrm>
        </p:grpSpPr>
        <p:grpSp>
          <p:nvGrpSpPr>
            <p:cNvPr id="11282" name="Group 199"/>
            <p:cNvGrpSpPr>
              <a:grpSpLocks/>
            </p:cNvGrpSpPr>
            <p:nvPr/>
          </p:nvGrpSpPr>
          <p:grpSpPr bwMode="auto">
            <a:xfrm>
              <a:off x="2496" y="3744"/>
              <a:ext cx="2808" cy="260"/>
              <a:chOff x="0" y="3148"/>
              <a:chExt cx="2808" cy="260"/>
            </a:xfrm>
          </p:grpSpPr>
          <p:sp>
            <p:nvSpPr>
              <p:cNvPr id="11286" name="Line 200"/>
              <p:cNvSpPr>
                <a:spLocks noChangeShapeType="1"/>
              </p:cNvSpPr>
              <p:nvPr/>
            </p:nvSpPr>
            <p:spPr bwMode="auto">
              <a:xfrm>
                <a:off x="168" y="3196"/>
                <a:ext cx="2640" cy="0"/>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1287" name="Line 201"/>
              <p:cNvSpPr>
                <a:spLocks noChangeShapeType="1"/>
              </p:cNvSpPr>
              <p:nvPr/>
            </p:nvSpPr>
            <p:spPr bwMode="auto">
              <a:xfrm>
                <a:off x="26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288" name="Line 202"/>
              <p:cNvSpPr>
                <a:spLocks noChangeShapeType="1"/>
              </p:cNvSpPr>
              <p:nvPr/>
            </p:nvSpPr>
            <p:spPr bwMode="auto">
              <a:xfrm>
                <a:off x="50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289" name="Line 203"/>
              <p:cNvSpPr>
                <a:spLocks noChangeShapeType="1"/>
              </p:cNvSpPr>
              <p:nvPr/>
            </p:nvSpPr>
            <p:spPr bwMode="auto">
              <a:xfrm>
                <a:off x="74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290" name="Line 204"/>
              <p:cNvSpPr>
                <a:spLocks noChangeShapeType="1"/>
              </p:cNvSpPr>
              <p:nvPr/>
            </p:nvSpPr>
            <p:spPr bwMode="auto">
              <a:xfrm>
                <a:off x="98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291" name="Line 205"/>
              <p:cNvSpPr>
                <a:spLocks noChangeShapeType="1"/>
              </p:cNvSpPr>
              <p:nvPr/>
            </p:nvSpPr>
            <p:spPr bwMode="auto">
              <a:xfrm>
                <a:off x="122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292" name="Line 206"/>
              <p:cNvSpPr>
                <a:spLocks noChangeShapeType="1"/>
              </p:cNvSpPr>
              <p:nvPr/>
            </p:nvSpPr>
            <p:spPr bwMode="auto">
              <a:xfrm>
                <a:off x="146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293" name="Line 207"/>
              <p:cNvSpPr>
                <a:spLocks noChangeShapeType="1"/>
              </p:cNvSpPr>
              <p:nvPr/>
            </p:nvSpPr>
            <p:spPr bwMode="auto">
              <a:xfrm>
                <a:off x="170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294" name="Line 208"/>
              <p:cNvSpPr>
                <a:spLocks noChangeShapeType="1"/>
              </p:cNvSpPr>
              <p:nvPr/>
            </p:nvSpPr>
            <p:spPr bwMode="auto">
              <a:xfrm>
                <a:off x="194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295" name="Line 209"/>
              <p:cNvSpPr>
                <a:spLocks noChangeShapeType="1"/>
              </p:cNvSpPr>
              <p:nvPr/>
            </p:nvSpPr>
            <p:spPr bwMode="auto">
              <a:xfrm>
                <a:off x="218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296" name="Line 210"/>
              <p:cNvSpPr>
                <a:spLocks noChangeShapeType="1"/>
              </p:cNvSpPr>
              <p:nvPr/>
            </p:nvSpPr>
            <p:spPr bwMode="auto">
              <a:xfrm>
                <a:off x="242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297" name="Line 211"/>
              <p:cNvSpPr>
                <a:spLocks noChangeShapeType="1"/>
              </p:cNvSpPr>
              <p:nvPr/>
            </p:nvSpPr>
            <p:spPr bwMode="auto">
              <a:xfrm>
                <a:off x="266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298" name="Text Box 212"/>
              <p:cNvSpPr txBox="1">
                <a:spLocks noChangeArrowheads="1"/>
              </p:cNvSpPr>
              <p:nvPr/>
            </p:nvSpPr>
            <p:spPr bwMode="auto">
              <a:xfrm>
                <a:off x="0" y="3196"/>
                <a:ext cx="43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–10</a:t>
                </a:r>
              </a:p>
            </p:txBody>
          </p:sp>
          <p:sp>
            <p:nvSpPr>
              <p:cNvPr id="11299" name="Text Box 213"/>
              <p:cNvSpPr txBox="1">
                <a:spLocks noChangeArrowheads="1"/>
              </p:cNvSpPr>
              <p:nvPr/>
            </p:nvSpPr>
            <p:spPr bwMode="auto">
              <a:xfrm>
                <a:off x="328" y="3192"/>
                <a:ext cx="32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–8</a:t>
                </a:r>
              </a:p>
            </p:txBody>
          </p:sp>
          <p:sp>
            <p:nvSpPr>
              <p:cNvPr id="11300" name="Text Box 214"/>
              <p:cNvSpPr txBox="1">
                <a:spLocks noChangeArrowheads="1"/>
              </p:cNvSpPr>
              <p:nvPr/>
            </p:nvSpPr>
            <p:spPr bwMode="auto">
              <a:xfrm>
                <a:off x="568" y="3196"/>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–6</a:t>
                </a:r>
              </a:p>
            </p:txBody>
          </p:sp>
          <p:sp>
            <p:nvSpPr>
              <p:cNvPr id="11301" name="Text Box 215"/>
              <p:cNvSpPr txBox="1">
                <a:spLocks noChangeArrowheads="1"/>
              </p:cNvSpPr>
              <p:nvPr/>
            </p:nvSpPr>
            <p:spPr bwMode="auto">
              <a:xfrm>
                <a:off x="792" y="3196"/>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–4</a:t>
                </a:r>
              </a:p>
            </p:txBody>
          </p:sp>
          <p:sp>
            <p:nvSpPr>
              <p:cNvPr id="11302" name="Text Box 216"/>
              <p:cNvSpPr txBox="1">
                <a:spLocks noChangeArrowheads="1"/>
              </p:cNvSpPr>
              <p:nvPr/>
            </p:nvSpPr>
            <p:spPr bwMode="auto">
              <a:xfrm>
                <a:off x="1048" y="3192"/>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–2</a:t>
                </a:r>
              </a:p>
            </p:txBody>
          </p:sp>
          <p:sp>
            <p:nvSpPr>
              <p:cNvPr id="11303" name="Text Box 217"/>
              <p:cNvSpPr txBox="1">
                <a:spLocks noChangeArrowheads="1"/>
              </p:cNvSpPr>
              <p:nvPr/>
            </p:nvSpPr>
            <p:spPr bwMode="auto">
              <a:xfrm>
                <a:off x="1360" y="319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0</a:t>
                </a:r>
              </a:p>
            </p:txBody>
          </p:sp>
          <p:sp>
            <p:nvSpPr>
              <p:cNvPr id="11304" name="Text Box 218"/>
              <p:cNvSpPr txBox="1">
                <a:spLocks noChangeArrowheads="1"/>
              </p:cNvSpPr>
              <p:nvPr/>
            </p:nvSpPr>
            <p:spPr bwMode="auto">
              <a:xfrm>
                <a:off x="1608" y="319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2</a:t>
                </a:r>
              </a:p>
            </p:txBody>
          </p:sp>
          <p:sp>
            <p:nvSpPr>
              <p:cNvPr id="11305" name="Text Box 219"/>
              <p:cNvSpPr txBox="1">
                <a:spLocks noChangeArrowheads="1"/>
              </p:cNvSpPr>
              <p:nvPr/>
            </p:nvSpPr>
            <p:spPr bwMode="auto">
              <a:xfrm>
                <a:off x="1840" y="319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4</a:t>
                </a:r>
              </a:p>
            </p:txBody>
          </p:sp>
          <p:sp>
            <p:nvSpPr>
              <p:cNvPr id="11306" name="Text Box 220"/>
              <p:cNvSpPr txBox="1">
                <a:spLocks noChangeArrowheads="1"/>
              </p:cNvSpPr>
              <p:nvPr/>
            </p:nvSpPr>
            <p:spPr bwMode="auto">
              <a:xfrm>
                <a:off x="2094" y="319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6</a:t>
                </a:r>
              </a:p>
            </p:txBody>
          </p:sp>
          <p:sp>
            <p:nvSpPr>
              <p:cNvPr id="11307" name="Text Box 221"/>
              <p:cNvSpPr txBox="1">
                <a:spLocks noChangeArrowheads="1"/>
              </p:cNvSpPr>
              <p:nvPr/>
            </p:nvSpPr>
            <p:spPr bwMode="auto">
              <a:xfrm>
                <a:off x="2328" y="319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8</a:t>
                </a:r>
              </a:p>
            </p:txBody>
          </p:sp>
          <p:sp>
            <p:nvSpPr>
              <p:cNvPr id="11308" name="Text Box 222"/>
              <p:cNvSpPr txBox="1">
                <a:spLocks noChangeArrowheads="1"/>
              </p:cNvSpPr>
              <p:nvPr/>
            </p:nvSpPr>
            <p:spPr bwMode="auto">
              <a:xfrm>
                <a:off x="2496" y="3196"/>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10</a:t>
                </a:r>
              </a:p>
            </p:txBody>
          </p:sp>
        </p:grpSp>
        <p:sp>
          <p:nvSpPr>
            <p:cNvPr id="11283" name="AutoShape 226"/>
            <p:cNvSpPr>
              <a:spLocks noChangeArrowheads="1"/>
            </p:cNvSpPr>
            <p:nvPr/>
          </p:nvSpPr>
          <p:spPr bwMode="auto">
            <a:xfrm>
              <a:off x="4512" y="3744"/>
              <a:ext cx="96" cy="96"/>
            </a:xfrm>
            <a:prstGeom prst="flowChartConnector">
              <a:avLst/>
            </a:prstGeom>
            <a:noFill/>
            <a:ln w="28575"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sp>
          <p:nvSpPr>
            <p:cNvPr id="11284" name="Line 227"/>
            <p:cNvSpPr>
              <a:spLocks noChangeShapeType="1"/>
            </p:cNvSpPr>
            <p:nvPr/>
          </p:nvSpPr>
          <p:spPr bwMode="auto">
            <a:xfrm flipH="1">
              <a:off x="2592" y="3792"/>
              <a:ext cx="1927" cy="3"/>
            </a:xfrm>
            <a:prstGeom prst="line">
              <a:avLst/>
            </a:prstGeom>
            <a:noFill/>
            <a:ln w="38100">
              <a:solidFill>
                <a:srgbClr val="FF33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pic>
          <p:nvPicPr>
            <p:cNvPr id="11285" name="Picture 228" descr="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16" y="3408"/>
              <a:ext cx="2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01536"/>
                                        </p:tgtEl>
                                        <p:attrNameLst>
                                          <p:attrName>style.visibility</p:attrName>
                                        </p:attrNameLst>
                                      </p:cBhvr>
                                      <p:to>
                                        <p:strVal val="visible"/>
                                      </p:to>
                                    </p:set>
                                    <p:animEffect transition="in" filter="box(in)">
                                      <p:cBhvr>
                                        <p:cTn id="7" dur="500"/>
                                        <p:tgtEl>
                                          <p:spTgt spid="40153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01420"/>
                                        </p:tgtEl>
                                        <p:attrNameLst>
                                          <p:attrName>style.visibility</p:attrName>
                                        </p:attrNameLst>
                                      </p:cBhvr>
                                      <p:to>
                                        <p:strVal val="visible"/>
                                      </p:to>
                                    </p:set>
                                    <p:animEffect transition="in" filter="box(in)">
                                      <p:cBhvr>
                                        <p:cTn id="12" dur="500"/>
                                        <p:tgtEl>
                                          <p:spTgt spid="40142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ox(in)">
                                      <p:cBhvr>
                                        <p:cTn id="17" dur="5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01417"/>
                                        </p:tgtEl>
                                        <p:attrNameLst>
                                          <p:attrName>style.visibility</p:attrName>
                                        </p:attrNameLst>
                                      </p:cBhvr>
                                      <p:to>
                                        <p:strVal val="visible"/>
                                      </p:to>
                                    </p:set>
                                    <p:animEffect transition="in" filter="box(in)">
                                      <p:cBhvr>
                                        <p:cTn id="22" dur="500"/>
                                        <p:tgtEl>
                                          <p:spTgt spid="40141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401419"/>
                                        </p:tgtEl>
                                        <p:attrNameLst>
                                          <p:attrName>style.visibility</p:attrName>
                                        </p:attrNameLst>
                                      </p:cBhvr>
                                      <p:to>
                                        <p:strVal val="visible"/>
                                      </p:to>
                                    </p:set>
                                    <p:animEffect transition="in" filter="box(in)">
                                      <p:cBhvr>
                                        <p:cTn id="27" dur="500"/>
                                        <p:tgtEl>
                                          <p:spTgt spid="40141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box(in)">
                                      <p:cBhvr>
                                        <p:cTn id="32" dur="500"/>
                                        <p:tgtEl>
                                          <p:spTgt spid="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nodeType="clickEffect">
                                  <p:stCondLst>
                                    <p:cond delay="0"/>
                                  </p:stCondLst>
                                  <p:childTnLst>
                                    <p:set>
                                      <p:cBhvr>
                                        <p:cTn id="36" dur="1" fill="hold">
                                          <p:stCondLst>
                                            <p:cond delay="0"/>
                                          </p:stCondLst>
                                        </p:cTn>
                                        <p:tgtEl>
                                          <p:spTgt spid="3"/>
                                        </p:tgtEl>
                                        <p:attrNameLst>
                                          <p:attrName>style.visibility</p:attrName>
                                        </p:attrNameLst>
                                      </p:cBhvr>
                                      <p:to>
                                        <p:strVal val="visible"/>
                                      </p:to>
                                    </p:set>
                                    <p:animEffect transition="in" filter="dissolve">
                                      <p:cBhvr>
                                        <p:cTn id="37" dur="500"/>
                                        <p:tgtEl>
                                          <p:spTgt spid="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401477"/>
                                        </p:tgtEl>
                                        <p:attrNameLst>
                                          <p:attrName>style.visibility</p:attrName>
                                        </p:attrNameLst>
                                      </p:cBhvr>
                                      <p:to>
                                        <p:strVal val="visible"/>
                                      </p:to>
                                    </p:set>
                                    <p:animEffect transition="in" filter="dissolve">
                                      <p:cBhvr>
                                        <p:cTn id="42" dur="500"/>
                                        <p:tgtEl>
                                          <p:spTgt spid="401477"/>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ntr" presetSubtype="0" fill="hold" nodeType="clickEffect">
                                  <p:stCondLst>
                                    <p:cond delay="0"/>
                                  </p:stCondLst>
                                  <p:childTnLst>
                                    <p:set>
                                      <p:cBhvr>
                                        <p:cTn id="46" dur="1" fill="hold">
                                          <p:stCondLst>
                                            <p:cond delay="0"/>
                                          </p:stCondLst>
                                        </p:cTn>
                                        <p:tgtEl>
                                          <p:spTgt spid="4"/>
                                        </p:tgtEl>
                                        <p:attrNameLst>
                                          <p:attrName>style.visibility</p:attrName>
                                        </p:attrNameLst>
                                      </p:cBhvr>
                                      <p:to>
                                        <p:strVal val="visible"/>
                                      </p:to>
                                    </p:set>
                                    <p:animEffect transition="in" filter="dissolve">
                                      <p:cBhvr>
                                        <p:cTn id="47" dur="500"/>
                                        <p:tgtEl>
                                          <p:spTgt spid="4"/>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9" presetClass="entr" presetSubtype="0" fill="hold" nodeType="clickEffect">
                                  <p:stCondLst>
                                    <p:cond delay="0"/>
                                  </p:stCondLst>
                                  <p:childTnLst>
                                    <p:set>
                                      <p:cBhvr>
                                        <p:cTn id="51" dur="1" fill="hold">
                                          <p:stCondLst>
                                            <p:cond delay="0"/>
                                          </p:stCondLst>
                                        </p:cTn>
                                        <p:tgtEl>
                                          <p:spTgt spid="6"/>
                                        </p:tgtEl>
                                        <p:attrNameLst>
                                          <p:attrName>style.visibility</p:attrName>
                                        </p:attrNameLst>
                                      </p:cBhvr>
                                      <p:to>
                                        <p:strVal val="visible"/>
                                      </p:to>
                                    </p:set>
                                    <p:animEffect transition="in" filter="dissolve">
                                      <p:cBhvr>
                                        <p:cTn id="52" dur="500"/>
                                        <p:tgtEl>
                                          <p:spTgt spid="6"/>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9" presetClass="entr" presetSubtype="0" fill="hold" nodeType="clickEffect">
                                  <p:stCondLst>
                                    <p:cond delay="0"/>
                                  </p:stCondLst>
                                  <p:childTnLst>
                                    <p:set>
                                      <p:cBhvr>
                                        <p:cTn id="56" dur="1" fill="hold">
                                          <p:stCondLst>
                                            <p:cond delay="0"/>
                                          </p:stCondLst>
                                        </p:cTn>
                                        <p:tgtEl>
                                          <p:spTgt spid="9"/>
                                        </p:tgtEl>
                                        <p:attrNameLst>
                                          <p:attrName>style.visibility</p:attrName>
                                        </p:attrNameLst>
                                      </p:cBhvr>
                                      <p:to>
                                        <p:strVal val="visible"/>
                                      </p:to>
                                    </p:set>
                                    <p:animEffect transition="in" filter="dissolve">
                                      <p:cBhvr>
                                        <p:cTn id="5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1417" grpId="0"/>
      <p:bldP spid="401419" grpId="0"/>
      <p:bldP spid="401420" grpId="0"/>
      <p:bldP spid="401477" grpId="0"/>
      <p:bldP spid="40153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538163" y="2393950"/>
            <a:ext cx="2492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1"/>
              <a:t> </a:t>
            </a:r>
            <a:r>
              <a:rPr lang="en-US" altLang="en-US" b="1" i="1"/>
              <a:t>q </a:t>
            </a:r>
            <a:r>
              <a:rPr lang="en-US" altLang="en-US" b="1"/>
              <a:t>–</a:t>
            </a:r>
            <a:r>
              <a:rPr lang="en-US" altLang="en-US" b="1" i="1"/>
              <a:t> </a:t>
            </a:r>
            <a:r>
              <a:rPr lang="en-US" altLang="en-US" b="1"/>
              <a:t>3.5 &lt; 7.5</a:t>
            </a:r>
          </a:p>
        </p:txBody>
      </p:sp>
      <p:grpSp>
        <p:nvGrpSpPr>
          <p:cNvPr id="2" name="Group 48"/>
          <p:cNvGrpSpPr>
            <a:grpSpLocks/>
          </p:cNvGrpSpPr>
          <p:nvPr/>
        </p:nvGrpSpPr>
        <p:grpSpPr bwMode="auto">
          <a:xfrm>
            <a:off x="923925" y="3276600"/>
            <a:ext cx="2003425" cy="457200"/>
            <a:chOff x="582" y="2064"/>
            <a:chExt cx="1262" cy="288"/>
          </a:xfrm>
        </p:grpSpPr>
        <p:sp>
          <p:nvSpPr>
            <p:cNvPr id="12324" name="Text Box 5"/>
            <p:cNvSpPr txBox="1">
              <a:spLocks noChangeArrowheads="1"/>
            </p:cNvSpPr>
            <p:nvPr/>
          </p:nvSpPr>
          <p:spPr bwMode="auto">
            <a:xfrm>
              <a:off x="582" y="2064"/>
              <a:ext cx="126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r" rtl="1"/>
              <a:r>
                <a:rPr lang="en-US" altLang="en-US">
                  <a:solidFill>
                    <a:srgbClr val="FF3300"/>
                  </a:solidFill>
                </a:rPr>
                <a:t>+ 3.5</a:t>
              </a:r>
              <a:r>
                <a:rPr lang="en-US" altLang="en-US"/>
                <a:t>  </a:t>
              </a:r>
              <a:r>
                <a:rPr lang="en-US" altLang="en-US">
                  <a:solidFill>
                    <a:srgbClr val="FF3300"/>
                  </a:solidFill>
                </a:rPr>
                <a:t>+3.5</a:t>
              </a:r>
            </a:p>
          </p:txBody>
        </p:sp>
        <p:sp>
          <p:nvSpPr>
            <p:cNvPr id="12325" name="Line 6"/>
            <p:cNvSpPr>
              <a:spLocks noChangeShapeType="1"/>
            </p:cNvSpPr>
            <p:nvPr/>
          </p:nvSpPr>
          <p:spPr bwMode="auto">
            <a:xfrm>
              <a:off x="693" y="2318"/>
              <a:ext cx="480"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2326" name="Line 7"/>
            <p:cNvSpPr>
              <a:spLocks noChangeShapeType="1"/>
            </p:cNvSpPr>
            <p:nvPr/>
          </p:nvSpPr>
          <p:spPr bwMode="auto">
            <a:xfrm>
              <a:off x="1344" y="2304"/>
              <a:ext cx="432"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
        <p:nvSpPr>
          <p:cNvPr id="402440" name="Text Box 8"/>
          <p:cNvSpPr txBox="1">
            <a:spLocks noChangeArrowheads="1"/>
          </p:cNvSpPr>
          <p:nvPr/>
        </p:nvSpPr>
        <p:spPr bwMode="auto">
          <a:xfrm>
            <a:off x="914400" y="3732213"/>
            <a:ext cx="19351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1"/>
              <a:t> </a:t>
            </a:r>
            <a:r>
              <a:rPr lang="en-US" altLang="en-US" i="1"/>
              <a:t>q</a:t>
            </a:r>
            <a:r>
              <a:rPr lang="en-US" altLang="en-US"/>
              <a:t> – 0 &lt; 11</a:t>
            </a:r>
            <a:endParaRPr lang="en-US" altLang="en-US" b="1"/>
          </a:p>
        </p:txBody>
      </p:sp>
      <p:sp>
        <p:nvSpPr>
          <p:cNvPr id="402441" name="Text Box 9"/>
          <p:cNvSpPr txBox="1">
            <a:spLocks noChangeArrowheads="1"/>
          </p:cNvSpPr>
          <p:nvPr/>
        </p:nvSpPr>
        <p:spPr bwMode="auto">
          <a:xfrm>
            <a:off x="1490663" y="4224338"/>
            <a:ext cx="13319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1"/>
              <a:t> </a:t>
            </a:r>
            <a:r>
              <a:rPr lang="en-US" altLang="en-US" i="1"/>
              <a:t>q</a:t>
            </a:r>
            <a:r>
              <a:rPr lang="en-US" altLang="en-US"/>
              <a:t> &lt; 11</a:t>
            </a:r>
            <a:endParaRPr lang="en-US" altLang="en-US" b="1"/>
          </a:p>
        </p:txBody>
      </p:sp>
      <p:sp>
        <p:nvSpPr>
          <p:cNvPr id="402442" name="Text Box 10"/>
          <p:cNvSpPr txBox="1">
            <a:spLocks noChangeArrowheads="1"/>
          </p:cNvSpPr>
          <p:nvPr/>
        </p:nvSpPr>
        <p:spPr bwMode="auto">
          <a:xfrm>
            <a:off x="4076700" y="2776538"/>
            <a:ext cx="4856163"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solidFill>
                  <a:srgbClr val="3333FF"/>
                </a:solidFill>
                <a:latin typeface="Arial" charset="0"/>
              </a:rPr>
              <a:t>Since 3.5 is subtracted from q, add 3.5 to both sides to undo the subtraction.</a:t>
            </a:r>
          </a:p>
        </p:txBody>
      </p:sp>
      <p:sp>
        <p:nvSpPr>
          <p:cNvPr id="12295" name="Text Box 36"/>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1c</a:t>
            </a:r>
            <a:endParaRPr lang="en-US" altLang="en-US" sz="2600">
              <a:solidFill>
                <a:schemeClr val="accent2"/>
              </a:solidFill>
              <a:latin typeface="Arial MT Bl" charset="0"/>
            </a:endParaRPr>
          </a:p>
        </p:txBody>
      </p:sp>
      <p:sp>
        <p:nvSpPr>
          <p:cNvPr id="12296" name="Text Box 37"/>
          <p:cNvSpPr txBox="1">
            <a:spLocks noChangeArrowheads="1"/>
          </p:cNvSpPr>
          <p:nvPr/>
        </p:nvSpPr>
        <p:spPr bwMode="auto">
          <a:xfrm>
            <a:off x="533400" y="1752600"/>
            <a:ext cx="8359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1"/>
              <a:t>Solve the inequality and graph the solutions.</a:t>
            </a:r>
          </a:p>
        </p:txBody>
      </p:sp>
      <p:sp>
        <p:nvSpPr>
          <p:cNvPr id="402472" name="Text Box 40"/>
          <p:cNvSpPr txBox="1">
            <a:spLocks noChangeArrowheads="1"/>
          </p:cNvSpPr>
          <p:nvPr/>
        </p:nvSpPr>
        <p:spPr bwMode="auto">
          <a:xfrm>
            <a:off x="595313" y="2895600"/>
            <a:ext cx="23542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 </a:t>
            </a:r>
            <a:r>
              <a:rPr lang="en-US" altLang="en-US" i="1"/>
              <a:t>q </a:t>
            </a:r>
            <a:r>
              <a:rPr lang="en-US" altLang="en-US"/>
              <a:t>–</a:t>
            </a:r>
            <a:r>
              <a:rPr lang="en-US" altLang="en-US" i="1"/>
              <a:t> </a:t>
            </a:r>
            <a:r>
              <a:rPr lang="en-US" altLang="en-US"/>
              <a:t>3.5 &lt; 7.5</a:t>
            </a:r>
          </a:p>
        </p:txBody>
      </p:sp>
      <p:grpSp>
        <p:nvGrpSpPr>
          <p:cNvPr id="3" name="Group 78"/>
          <p:cNvGrpSpPr>
            <a:grpSpLocks/>
          </p:cNvGrpSpPr>
          <p:nvPr/>
        </p:nvGrpSpPr>
        <p:grpSpPr bwMode="auto">
          <a:xfrm>
            <a:off x="3886200" y="4191000"/>
            <a:ext cx="4457700" cy="412750"/>
            <a:chOff x="2448" y="2640"/>
            <a:chExt cx="2808" cy="260"/>
          </a:xfrm>
        </p:grpSpPr>
        <p:sp>
          <p:nvSpPr>
            <p:cNvPr id="12299" name="Line 51"/>
            <p:cNvSpPr>
              <a:spLocks noChangeShapeType="1"/>
            </p:cNvSpPr>
            <p:nvPr/>
          </p:nvSpPr>
          <p:spPr bwMode="auto">
            <a:xfrm>
              <a:off x="2616" y="2688"/>
              <a:ext cx="2640" cy="0"/>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2300" name="Line 52"/>
            <p:cNvSpPr>
              <a:spLocks noChangeShapeType="1"/>
            </p:cNvSpPr>
            <p:nvPr/>
          </p:nvSpPr>
          <p:spPr bwMode="auto">
            <a:xfrm>
              <a:off x="2712" y="264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2301" name="Line 53"/>
            <p:cNvSpPr>
              <a:spLocks noChangeShapeType="1"/>
            </p:cNvSpPr>
            <p:nvPr/>
          </p:nvSpPr>
          <p:spPr bwMode="auto">
            <a:xfrm>
              <a:off x="2952" y="264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2302" name="Line 54"/>
            <p:cNvSpPr>
              <a:spLocks noChangeShapeType="1"/>
            </p:cNvSpPr>
            <p:nvPr/>
          </p:nvSpPr>
          <p:spPr bwMode="auto">
            <a:xfrm>
              <a:off x="3192" y="264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2303" name="Line 55"/>
            <p:cNvSpPr>
              <a:spLocks noChangeShapeType="1"/>
            </p:cNvSpPr>
            <p:nvPr/>
          </p:nvSpPr>
          <p:spPr bwMode="auto">
            <a:xfrm>
              <a:off x="3432" y="264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2304" name="Line 56"/>
            <p:cNvSpPr>
              <a:spLocks noChangeShapeType="1"/>
            </p:cNvSpPr>
            <p:nvPr/>
          </p:nvSpPr>
          <p:spPr bwMode="auto">
            <a:xfrm>
              <a:off x="3672" y="264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2305" name="Line 57"/>
            <p:cNvSpPr>
              <a:spLocks noChangeShapeType="1"/>
            </p:cNvSpPr>
            <p:nvPr/>
          </p:nvSpPr>
          <p:spPr bwMode="auto">
            <a:xfrm>
              <a:off x="3912" y="264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2306" name="Line 58"/>
            <p:cNvSpPr>
              <a:spLocks noChangeShapeType="1"/>
            </p:cNvSpPr>
            <p:nvPr/>
          </p:nvSpPr>
          <p:spPr bwMode="auto">
            <a:xfrm>
              <a:off x="4152" y="264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2307" name="Line 59"/>
            <p:cNvSpPr>
              <a:spLocks noChangeShapeType="1"/>
            </p:cNvSpPr>
            <p:nvPr/>
          </p:nvSpPr>
          <p:spPr bwMode="auto">
            <a:xfrm>
              <a:off x="4392" y="264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2308" name="Line 60"/>
            <p:cNvSpPr>
              <a:spLocks noChangeShapeType="1"/>
            </p:cNvSpPr>
            <p:nvPr/>
          </p:nvSpPr>
          <p:spPr bwMode="auto">
            <a:xfrm>
              <a:off x="4632" y="264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2309" name="Line 61"/>
            <p:cNvSpPr>
              <a:spLocks noChangeShapeType="1"/>
            </p:cNvSpPr>
            <p:nvPr/>
          </p:nvSpPr>
          <p:spPr bwMode="auto">
            <a:xfrm>
              <a:off x="4872" y="264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2310" name="Line 62"/>
            <p:cNvSpPr>
              <a:spLocks noChangeShapeType="1"/>
            </p:cNvSpPr>
            <p:nvPr/>
          </p:nvSpPr>
          <p:spPr bwMode="auto">
            <a:xfrm>
              <a:off x="5112" y="264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2311" name="Text Box 63"/>
            <p:cNvSpPr txBox="1">
              <a:spLocks noChangeArrowheads="1"/>
            </p:cNvSpPr>
            <p:nvPr/>
          </p:nvSpPr>
          <p:spPr bwMode="auto">
            <a:xfrm>
              <a:off x="2448" y="2688"/>
              <a:ext cx="43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–7</a:t>
              </a:r>
            </a:p>
          </p:txBody>
        </p:sp>
        <p:sp>
          <p:nvSpPr>
            <p:cNvPr id="12312" name="Text Box 64"/>
            <p:cNvSpPr txBox="1">
              <a:spLocks noChangeArrowheads="1"/>
            </p:cNvSpPr>
            <p:nvPr/>
          </p:nvSpPr>
          <p:spPr bwMode="auto">
            <a:xfrm>
              <a:off x="2736" y="2688"/>
              <a:ext cx="32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–5</a:t>
              </a:r>
            </a:p>
          </p:txBody>
        </p:sp>
        <p:sp>
          <p:nvSpPr>
            <p:cNvPr id="12313" name="Text Box 65"/>
            <p:cNvSpPr txBox="1">
              <a:spLocks noChangeArrowheads="1"/>
            </p:cNvSpPr>
            <p:nvPr/>
          </p:nvSpPr>
          <p:spPr bwMode="auto">
            <a:xfrm>
              <a:off x="3016" y="2688"/>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–3</a:t>
              </a:r>
            </a:p>
          </p:txBody>
        </p:sp>
        <p:sp>
          <p:nvSpPr>
            <p:cNvPr id="12314" name="Text Box 66"/>
            <p:cNvSpPr txBox="1">
              <a:spLocks noChangeArrowheads="1"/>
            </p:cNvSpPr>
            <p:nvPr/>
          </p:nvSpPr>
          <p:spPr bwMode="auto">
            <a:xfrm>
              <a:off x="3240" y="2688"/>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–1</a:t>
              </a:r>
            </a:p>
          </p:txBody>
        </p:sp>
        <p:sp>
          <p:nvSpPr>
            <p:cNvPr id="12315" name="Text Box 67"/>
            <p:cNvSpPr txBox="1">
              <a:spLocks noChangeArrowheads="1"/>
            </p:cNvSpPr>
            <p:nvPr/>
          </p:nvSpPr>
          <p:spPr bwMode="auto">
            <a:xfrm>
              <a:off x="3552" y="2684"/>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1</a:t>
              </a:r>
            </a:p>
          </p:txBody>
        </p:sp>
        <p:sp>
          <p:nvSpPr>
            <p:cNvPr id="12316" name="Text Box 68"/>
            <p:cNvSpPr txBox="1">
              <a:spLocks noChangeArrowheads="1"/>
            </p:cNvSpPr>
            <p:nvPr/>
          </p:nvSpPr>
          <p:spPr bwMode="auto">
            <a:xfrm>
              <a:off x="3808" y="2688"/>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3</a:t>
              </a:r>
            </a:p>
          </p:txBody>
        </p:sp>
        <p:sp>
          <p:nvSpPr>
            <p:cNvPr id="12317" name="Text Box 69"/>
            <p:cNvSpPr txBox="1">
              <a:spLocks noChangeArrowheads="1"/>
            </p:cNvSpPr>
            <p:nvPr/>
          </p:nvSpPr>
          <p:spPr bwMode="auto">
            <a:xfrm>
              <a:off x="4056" y="2688"/>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5</a:t>
              </a:r>
            </a:p>
          </p:txBody>
        </p:sp>
        <p:sp>
          <p:nvSpPr>
            <p:cNvPr id="12318" name="Text Box 70"/>
            <p:cNvSpPr txBox="1">
              <a:spLocks noChangeArrowheads="1"/>
            </p:cNvSpPr>
            <p:nvPr/>
          </p:nvSpPr>
          <p:spPr bwMode="auto">
            <a:xfrm>
              <a:off x="4288" y="2688"/>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7</a:t>
              </a:r>
            </a:p>
          </p:txBody>
        </p:sp>
        <p:sp>
          <p:nvSpPr>
            <p:cNvPr id="12319" name="Text Box 71"/>
            <p:cNvSpPr txBox="1">
              <a:spLocks noChangeArrowheads="1"/>
            </p:cNvSpPr>
            <p:nvPr/>
          </p:nvSpPr>
          <p:spPr bwMode="auto">
            <a:xfrm>
              <a:off x="4542" y="2688"/>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9</a:t>
              </a:r>
            </a:p>
          </p:txBody>
        </p:sp>
        <p:sp>
          <p:nvSpPr>
            <p:cNvPr id="12320" name="Text Box 72"/>
            <p:cNvSpPr txBox="1">
              <a:spLocks noChangeArrowheads="1"/>
            </p:cNvSpPr>
            <p:nvPr/>
          </p:nvSpPr>
          <p:spPr bwMode="auto">
            <a:xfrm>
              <a:off x="4704" y="2688"/>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11</a:t>
              </a:r>
            </a:p>
          </p:txBody>
        </p:sp>
        <p:sp>
          <p:nvSpPr>
            <p:cNvPr id="12321" name="Text Box 73"/>
            <p:cNvSpPr txBox="1">
              <a:spLocks noChangeArrowheads="1"/>
            </p:cNvSpPr>
            <p:nvPr/>
          </p:nvSpPr>
          <p:spPr bwMode="auto">
            <a:xfrm>
              <a:off x="4944" y="2688"/>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13</a:t>
              </a:r>
            </a:p>
          </p:txBody>
        </p:sp>
        <p:sp>
          <p:nvSpPr>
            <p:cNvPr id="12322" name="AutoShape 74"/>
            <p:cNvSpPr>
              <a:spLocks noChangeArrowheads="1"/>
            </p:cNvSpPr>
            <p:nvPr/>
          </p:nvSpPr>
          <p:spPr bwMode="auto">
            <a:xfrm>
              <a:off x="4821" y="2640"/>
              <a:ext cx="96" cy="96"/>
            </a:xfrm>
            <a:prstGeom prst="flowChartConnector">
              <a:avLst/>
            </a:prstGeom>
            <a:noFill/>
            <a:ln w="28575"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sp>
          <p:nvSpPr>
            <p:cNvPr id="12323" name="Line 75"/>
            <p:cNvSpPr>
              <a:spLocks noChangeShapeType="1"/>
            </p:cNvSpPr>
            <p:nvPr/>
          </p:nvSpPr>
          <p:spPr bwMode="auto">
            <a:xfrm flipH="1">
              <a:off x="2610" y="2687"/>
              <a:ext cx="2208" cy="4"/>
            </a:xfrm>
            <a:prstGeom prst="line">
              <a:avLst/>
            </a:prstGeom>
            <a:noFill/>
            <a:ln w="38100">
              <a:solidFill>
                <a:srgbClr val="FF33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02472"/>
                                        </p:tgtEl>
                                        <p:attrNameLst>
                                          <p:attrName>style.visibility</p:attrName>
                                        </p:attrNameLst>
                                      </p:cBhvr>
                                      <p:to>
                                        <p:strVal val="visible"/>
                                      </p:to>
                                    </p:set>
                                    <p:animEffect transition="in" filter="dissolve">
                                      <p:cBhvr>
                                        <p:cTn id="7" dur="500"/>
                                        <p:tgtEl>
                                          <p:spTgt spid="40247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02442"/>
                                        </p:tgtEl>
                                        <p:attrNameLst>
                                          <p:attrName>style.visibility</p:attrName>
                                        </p:attrNameLst>
                                      </p:cBhvr>
                                      <p:to>
                                        <p:strVal val="visible"/>
                                      </p:to>
                                    </p:set>
                                    <p:animEffect transition="in" filter="dissolve">
                                      <p:cBhvr>
                                        <p:cTn id="12" dur="500"/>
                                        <p:tgtEl>
                                          <p:spTgt spid="40244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dissolve">
                                      <p:cBhvr>
                                        <p:cTn id="17" dur="5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02440"/>
                                        </p:tgtEl>
                                        <p:attrNameLst>
                                          <p:attrName>style.visibility</p:attrName>
                                        </p:attrNameLst>
                                      </p:cBhvr>
                                      <p:to>
                                        <p:strVal val="visible"/>
                                      </p:to>
                                    </p:set>
                                    <p:animEffect transition="in" filter="dissolve">
                                      <p:cBhvr>
                                        <p:cTn id="22" dur="500"/>
                                        <p:tgtEl>
                                          <p:spTgt spid="40244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02441"/>
                                        </p:tgtEl>
                                        <p:attrNameLst>
                                          <p:attrName>style.visibility</p:attrName>
                                        </p:attrNameLst>
                                      </p:cBhvr>
                                      <p:to>
                                        <p:strVal val="visible"/>
                                      </p:to>
                                    </p:set>
                                    <p:animEffect transition="in" filter="dissolve">
                                      <p:cBhvr>
                                        <p:cTn id="27" dur="500"/>
                                        <p:tgtEl>
                                          <p:spTgt spid="40244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nodeType="click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dissolve">
                                      <p:cBhvr>
                                        <p:cTn id="3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2440" grpId="0"/>
      <p:bldP spid="402441" grpId="0"/>
      <p:bldP spid="402442" grpId="0"/>
      <p:bldP spid="40247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517525" y="1252538"/>
            <a:ext cx="8474075" cy="210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Since there can be an infinite number of solutions to an inequality, it is not possible to check all the solutions. You can check the endpoint and the direction of the inequality symbol. </a:t>
            </a:r>
          </a:p>
          <a:p>
            <a:pPr algn="l"/>
            <a:r>
              <a:rPr lang="en-US" altLang="en-US"/>
              <a:t>The solutions of </a:t>
            </a:r>
            <a:r>
              <a:rPr lang="en-US" altLang="en-US" i="1"/>
              <a:t>x </a:t>
            </a:r>
            <a:r>
              <a:rPr lang="en-US" altLang="en-US"/>
              <a:t>+ 9 &lt; 15 are given by </a:t>
            </a:r>
            <a:r>
              <a:rPr lang="en-US" altLang="en-US" i="1"/>
              <a:t>x</a:t>
            </a:r>
            <a:r>
              <a:rPr lang="en-US" altLang="en-US"/>
              <a:t> &lt; 6.</a:t>
            </a:r>
          </a:p>
        </p:txBody>
      </p:sp>
      <p:pic>
        <p:nvPicPr>
          <p:cNvPr id="13315" name="Picture 1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3429000"/>
            <a:ext cx="8458200" cy="280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752600"/>
            <a:ext cx="760413"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6699"/>
                </a:solidFill>
                <a:latin typeface="Arial Black" pitchFamily="34" charset="0"/>
              </a:rPr>
              <a:t>Example 2: </a:t>
            </a:r>
            <a:r>
              <a:rPr lang="en-US" altLang="en-US" i="1">
                <a:solidFill>
                  <a:srgbClr val="800080"/>
                </a:solidFill>
                <a:latin typeface="Arial Black" pitchFamily="34" charset="0"/>
              </a:rPr>
              <a:t>Problem-Solving Application</a:t>
            </a:r>
            <a:endParaRPr lang="en-US" altLang="en-US" sz="2600" i="1">
              <a:solidFill>
                <a:srgbClr val="800080"/>
              </a:solidFill>
              <a:latin typeface="Arial MT Bl" charset="0"/>
            </a:endParaRPr>
          </a:p>
        </p:txBody>
      </p:sp>
      <p:grpSp>
        <p:nvGrpSpPr>
          <p:cNvPr id="2" name="Group 6"/>
          <p:cNvGrpSpPr>
            <a:grpSpLocks/>
          </p:cNvGrpSpPr>
          <p:nvPr/>
        </p:nvGrpSpPr>
        <p:grpSpPr bwMode="auto">
          <a:xfrm>
            <a:off x="1600200" y="3505200"/>
            <a:ext cx="5143500" cy="762000"/>
            <a:chOff x="1272" y="2568"/>
            <a:chExt cx="3240" cy="480"/>
          </a:xfrm>
        </p:grpSpPr>
        <p:sp>
          <p:nvSpPr>
            <p:cNvPr id="14345" name="Text Box 7"/>
            <p:cNvSpPr txBox="1">
              <a:spLocks noChangeArrowheads="1"/>
            </p:cNvSpPr>
            <p:nvPr/>
          </p:nvSpPr>
          <p:spPr bwMode="auto">
            <a:xfrm>
              <a:off x="1638" y="2661"/>
              <a:ext cx="28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1"/>
                <a:t>  Understand the problem</a:t>
              </a:r>
            </a:p>
          </p:txBody>
        </p:sp>
        <p:grpSp>
          <p:nvGrpSpPr>
            <p:cNvPr id="14346" name="Group 8"/>
            <p:cNvGrpSpPr>
              <a:grpSpLocks/>
            </p:cNvGrpSpPr>
            <p:nvPr/>
          </p:nvGrpSpPr>
          <p:grpSpPr bwMode="auto">
            <a:xfrm>
              <a:off x="1272" y="2568"/>
              <a:ext cx="480" cy="480"/>
              <a:chOff x="432" y="528"/>
              <a:chExt cx="480" cy="480"/>
            </a:xfrm>
          </p:grpSpPr>
          <p:pic>
            <p:nvPicPr>
              <p:cNvPr id="14347"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2" y="528"/>
                <a:ext cx="480"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4490" name="Text Box 10"/>
              <p:cNvSpPr txBox="1">
                <a:spLocks noChangeArrowheads="1"/>
              </p:cNvSpPr>
              <p:nvPr/>
            </p:nvSpPr>
            <p:spPr bwMode="auto">
              <a:xfrm>
                <a:off x="494" y="540"/>
                <a:ext cx="253" cy="288"/>
              </a:xfrm>
              <a:prstGeom prst="rect">
                <a:avLst/>
              </a:prstGeom>
              <a:noFill/>
              <a:ln>
                <a:noFill/>
              </a:ln>
              <a:effectLst/>
              <a:extLst/>
            </p:spPr>
            <p:txBody>
              <a:bodyPr wrap="none" anchor="ctr">
                <a:spAutoFit/>
              </a:bodyPr>
              <a:lstStyle/>
              <a:p>
                <a:pPr>
                  <a:defRPr/>
                </a:pPr>
                <a:r>
                  <a:rPr lang="en-US" b="1">
                    <a:solidFill>
                      <a:schemeClr val="bg1"/>
                    </a:solidFill>
                    <a:effectLst>
                      <a:outerShdw blurRad="38100" dist="38100" dir="2700000" algn="tl">
                        <a:srgbClr val="C0C0C0"/>
                      </a:outerShdw>
                    </a:effectLst>
                  </a:rPr>
                  <a:t>1</a:t>
                </a:r>
                <a:endParaRPr lang="en-US"/>
              </a:p>
            </p:txBody>
          </p:sp>
        </p:grpSp>
      </p:grpSp>
      <p:sp>
        <p:nvSpPr>
          <p:cNvPr id="14341" name="Text Box 11"/>
          <p:cNvSpPr txBox="1">
            <a:spLocks noChangeArrowheads="1"/>
          </p:cNvSpPr>
          <p:nvPr/>
        </p:nvSpPr>
        <p:spPr bwMode="auto">
          <a:xfrm>
            <a:off x="1447800" y="1524000"/>
            <a:ext cx="7331075"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1"/>
              <a:t>Sami has a gift card. She has already used $14 of the total value, which was $30. Write, solve, and graph an inequality to show how much more she can spend. </a:t>
            </a:r>
          </a:p>
        </p:txBody>
      </p:sp>
      <p:sp>
        <p:nvSpPr>
          <p:cNvPr id="404492" name="Text Box 12"/>
          <p:cNvSpPr txBox="1">
            <a:spLocks noChangeArrowheads="1"/>
          </p:cNvSpPr>
          <p:nvPr/>
        </p:nvSpPr>
        <p:spPr bwMode="auto">
          <a:xfrm>
            <a:off x="1524000" y="4038600"/>
            <a:ext cx="71786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The answer will be an inequality and a graph that show all the possible amounts of money that Sami can spend.</a:t>
            </a:r>
          </a:p>
        </p:txBody>
      </p:sp>
      <p:sp>
        <p:nvSpPr>
          <p:cNvPr id="404493" name="Text Box 13"/>
          <p:cNvSpPr txBox="1">
            <a:spLocks noChangeArrowheads="1"/>
          </p:cNvSpPr>
          <p:nvPr/>
        </p:nvSpPr>
        <p:spPr bwMode="auto">
          <a:xfrm>
            <a:off x="1660525" y="5273675"/>
            <a:ext cx="43418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List important information:</a:t>
            </a:r>
          </a:p>
        </p:txBody>
      </p:sp>
      <p:sp>
        <p:nvSpPr>
          <p:cNvPr id="404494" name="Text Box 14"/>
          <p:cNvSpPr txBox="1">
            <a:spLocks noChangeArrowheads="1"/>
          </p:cNvSpPr>
          <p:nvPr/>
        </p:nvSpPr>
        <p:spPr bwMode="auto">
          <a:xfrm>
            <a:off x="1660525" y="5654675"/>
            <a:ext cx="638333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800" b="1" i="1"/>
              <a:t>• </a:t>
            </a:r>
            <a:r>
              <a:rPr lang="en-US" altLang="en-US"/>
              <a:t>Sami can spend up to, or </a:t>
            </a:r>
            <a:r>
              <a:rPr lang="en-US" altLang="en-US" i="1"/>
              <a:t>at most</a:t>
            </a:r>
            <a:r>
              <a:rPr lang="en-US" altLang="en-US"/>
              <a:t> $30.</a:t>
            </a:r>
          </a:p>
          <a:p>
            <a:pPr algn="l">
              <a:lnSpc>
                <a:spcPct val="50000"/>
              </a:lnSpc>
            </a:pPr>
            <a:r>
              <a:rPr lang="en-US" altLang="en-US" sz="1800" b="1" i="1"/>
              <a:t>• </a:t>
            </a:r>
            <a:r>
              <a:rPr lang="en-US" altLang="en-US"/>
              <a:t>Sami has already spent $14.</a:t>
            </a:r>
            <a:endParaRPr lang="en-US" altLang="en-US" sz="1800" b="1" i="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1" fill="hold" grpId="0" nodeType="clickEffect">
                                  <p:stCondLst>
                                    <p:cond delay="0"/>
                                  </p:stCondLst>
                                  <p:childTnLst>
                                    <p:set>
                                      <p:cBhvr>
                                        <p:cTn id="13" dur="1" fill="hold">
                                          <p:stCondLst>
                                            <p:cond delay="0"/>
                                          </p:stCondLst>
                                        </p:cTn>
                                        <p:tgtEl>
                                          <p:spTgt spid="404492"/>
                                        </p:tgtEl>
                                        <p:attrNameLst>
                                          <p:attrName>style.visibility</p:attrName>
                                        </p:attrNameLst>
                                      </p:cBhvr>
                                      <p:to>
                                        <p:strVal val="visible"/>
                                      </p:to>
                                    </p:set>
                                    <p:animEffect transition="in" filter="wipe(up)">
                                      <p:cBhvr>
                                        <p:cTn id="14" dur="2000"/>
                                        <p:tgtEl>
                                          <p:spTgt spid="40449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1" fill="hold" grpId="0" nodeType="clickEffect">
                                  <p:stCondLst>
                                    <p:cond delay="0"/>
                                  </p:stCondLst>
                                  <p:childTnLst>
                                    <p:set>
                                      <p:cBhvr>
                                        <p:cTn id="18" dur="1" fill="hold">
                                          <p:stCondLst>
                                            <p:cond delay="0"/>
                                          </p:stCondLst>
                                        </p:cTn>
                                        <p:tgtEl>
                                          <p:spTgt spid="404493"/>
                                        </p:tgtEl>
                                        <p:attrNameLst>
                                          <p:attrName>style.visibility</p:attrName>
                                        </p:attrNameLst>
                                      </p:cBhvr>
                                      <p:to>
                                        <p:strVal val="visible"/>
                                      </p:to>
                                    </p:set>
                                    <p:animEffect transition="in" filter="wipe(up)">
                                      <p:cBhvr>
                                        <p:cTn id="19" dur="1000"/>
                                        <p:tgtEl>
                                          <p:spTgt spid="404493"/>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1" fill="hold" grpId="0" nodeType="clickEffect">
                                  <p:stCondLst>
                                    <p:cond delay="0"/>
                                  </p:stCondLst>
                                  <p:childTnLst>
                                    <p:set>
                                      <p:cBhvr>
                                        <p:cTn id="23" dur="1" fill="hold">
                                          <p:stCondLst>
                                            <p:cond delay="0"/>
                                          </p:stCondLst>
                                        </p:cTn>
                                        <p:tgtEl>
                                          <p:spTgt spid="404494"/>
                                        </p:tgtEl>
                                        <p:attrNameLst>
                                          <p:attrName>style.visibility</p:attrName>
                                        </p:attrNameLst>
                                      </p:cBhvr>
                                      <p:to>
                                        <p:strVal val="visible"/>
                                      </p:to>
                                    </p:set>
                                    <p:animEffect transition="in" filter="wipe(up)">
                                      <p:cBhvr>
                                        <p:cTn id="24" dur="2000"/>
                                        <p:tgtEl>
                                          <p:spTgt spid="4044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4492" grpId="0"/>
      <p:bldP spid="404493" grpId="0"/>
      <p:bldP spid="40449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762000" y="1600200"/>
            <a:ext cx="2895600" cy="647700"/>
            <a:chOff x="480" y="1008"/>
            <a:chExt cx="1824" cy="408"/>
          </a:xfrm>
        </p:grpSpPr>
        <p:grpSp>
          <p:nvGrpSpPr>
            <p:cNvPr id="15378" name="Group 5"/>
            <p:cNvGrpSpPr>
              <a:grpSpLocks/>
            </p:cNvGrpSpPr>
            <p:nvPr/>
          </p:nvGrpSpPr>
          <p:grpSpPr bwMode="auto">
            <a:xfrm>
              <a:off x="480" y="1008"/>
              <a:ext cx="360" cy="408"/>
              <a:chOff x="3681" y="3579"/>
              <a:chExt cx="360" cy="408"/>
            </a:xfrm>
          </p:grpSpPr>
          <p:pic>
            <p:nvPicPr>
              <p:cNvPr id="15380"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81" y="3579"/>
                <a:ext cx="360" cy="4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5511" name="Text Box 7"/>
              <p:cNvSpPr txBox="1">
                <a:spLocks noChangeArrowheads="1"/>
              </p:cNvSpPr>
              <p:nvPr/>
            </p:nvSpPr>
            <p:spPr bwMode="auto">
              <a:xfrm>
                <a:off x="3744" y="3600"/>
                <a:ext cx="253" cy="288"/>
              </a:xfrm>
              <a:prstGeom prst="rect">
                <a:avLst/>
              </a:prstGeom>
              <a:noFill/>
              <a:ln>
                <a:noFill/>
              </a:ln>
              <a:effectLst/>
              <a:extLst/>
            </p:spPr>
            <p:txBody>
              <a:bodyPr wrap="none" anchor="ctr">
                <a:spAutoFit/>
              </a:bodyPr>
              <a:lstStyle/>
              <a:p>
                <a:pPr>
                  <a:defRPr/>
                </a:pPr>
                <a:r>
                  <a:rPr lang="en-US" b="1">
                    <a:solidFill>
                      <a:schemeClr val="bg1"/>
                    </a:solidFill>
                    <a:effectLst>
                      <a:outerShdw blurRad="38100" dist="38100" dir="2700000" algn="tl">
                        <a:srgbClr val="C0C0C0"/>
                      </a:outerShdw>
                    </a:effectLst>
                  </a:rPr>
                  <a:t>2</a:t>
                </a:r>
                <a:endParaRPr lang="en-US"/>
              </a:p>
            </p:txBody>
          </p:sp>
        </p:grpSp>
        <p:sp>
          <p:nvSpPr>
            <p:cNvPr id="15379" name="Text Box 8"/>
            <p:cNvSpPr txBox="1">
              <a:spLocks noChangeArrowheads="1"/>
            </p:cNvSpPr>
            <p:nvPr/>
          </p:nvSpPr>
          <p:spPr bwMode="auto">
            <a:xfrm>
              <a:off x="889" y="1038"/>
              <a:ext cx="141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Make a Plan</a:t>
              </a:r>
              <a:endParaRPr lang="en-US" altLang="en-US"/>
            </a:p>
          </p:txBody>
        </p:sp>
      </p:grpSp>
      <p:sp>
        <p:nvSpPr>
          <p:cNvPr id="15363" name="Text Box 9"/>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6699"/>
                </a:solidFill>
                <a:latin typeface="Arial Black" pitchFamily="34" charset="0"/>
              </a:rPr>
              <a:t>Example 2 Continued</a:t>
            </a:r>
            <a:endParaRPr lang="en-US" altLang="en-US" sz="2600" i="1">
              <a:solidFill>
                <a:srgbClr val="800080"/>
              </a:solidFill>
              <a:latin typeface="Arial MT Bl" charset="0"/>
            </a:endParaRPr>
          </a:p>
        </p:txBody>
      </p:sp>
      <p:sp>
        <p:nvSpPr>
          <p:cNvPr id="405514" name="Text Box 10"/>
          <p:cNvSpPr txBox="1">
            <a:spLocks noChangeArrowheads="1"/>
          </p:cNvSpPr>
          <p:nvPr/>
        </p:nvSpPr>
        <p:spPr bwMode="auto">
          <a:xfrm>
            <a:off x="1385888" y="2057400"/>
            <a:ext cx="3200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Write an inequality.</a:t>
            </a:r>
          </a:p>
        </p:txBody>
      </p:sp>
      <p:sp>
        <p:nvSpPr>
          <p:cNvPr id="405515" name="Text Box 11"/>
          <p:cNvSpPr txBox="1">
            <a:spLocks noChangeArrowheads="1"/>
          </p:cNvSpPr>
          <p:nvPr/>
        </p:nvSpPr>
        <p:spPr bwMode="auto">
          <a:xfrm>
            <a:off x="1371600" y="2444750"/>
            <a:ext cx="7407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Let </a:t>
            </a:r>
            <a:r>
              <a:rPr lang="en-US" altLang="en-US" i="1"/>
              <a:t>g </a:t>
            </a:r>
            <a:r>
              <a:rPr lang="en-US" altLang="en-US"/>
              <a:t>represent the remaining amount of money Sami can spend.</a:t>
            </a:r>
          </a:p>
        </p:txBody>
      </p:sp>
      <p:sp>
        <p:nvSpPr>
          <p:cNvPr id="405519" name="Text Box 15"/>
          <p:cNvSpPr txBox="1">
            <a:spLocks noChangeArrowheads="1"/>
          </p:cNvSpPr>
          <p:nvPr/>
        </p:nvSpPr>
        <p:spPr bwMode="auto">
          <a:xfrm>
            <a:off x="1676400" y="5562600"/>
            <a:ext cx="19954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t>g</a:t>
            </a:r>
            <a:r>
              <a:rPr lang="en-US" altLang="en-US"/>
              <a:t> + 14 ≤ 30</a:t>
            </a:r>
            <a:endParaRPr lang="en-US" altLang="en-US" i="1"/>
          </a:p>
        </p:txBody>
      </p:sp>
      <p:grpSp>
        <p:nvGrpSpPr>
          <p:cNvPr id="4" name="Group 47"/>
          <p:cNvGrpSpPr>
            <a:grpSpLocks/>
          </p:cNvGrpSpPr>
          <p:nvPr/>
        </p:nvGrpSpPr>
        <p:grpSpPr bwMode="auto">
          <a:xfrm>
            <a:off x="1066800" y="3429000"/>
            <a:ext cx="7346950" cy="1668463"/>
            <a:chOff x="672" y="2160"/>
            <a:chExt cx="4628" cy="1051"/>
          </a:xfrm>
        </p:grpSpPr>
        <p:sp>
          <p:nvSpPr>
            <p:cNvPr id="15368" name="Text Box 30"/>
            <p:cNvSpPr txBox="1">
              <a:spLocks noChangeArrowheads="1"/>
            </p:cNvSpPr>
            <p:nvPr/>
          </p:nvSpPr>
          <p:spPr bwMode="auto">
            <a:xfrm>
              <a:off x="672" y="2160"/>
              <a:ext cx="1138" cy="404"/>
            </a:xfrm>
            <a:prstGeom prst="rect">
              <a:avLst/>
            </a:prstGeom>
            <a:solidFill>
              <a:srgbClr val="CC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a:t>Amount remaining</a:t>
              </a:r>
            </a:p>
          </p:txBody>
        </p:sp>
        <p:sp>
          <p:nvSpPr>
            <p:cNvPr id="15369" name="Text Box 31"/>
            <p:cNvSpPr txBox="1">
              <a:spLocks noChangeArrowheads="1"/>
            </p:cNvSpPr>
            <p:nvPr/>
          </p:nvSpPr>
          <p:spPr bwMode="auto">
            <a:xfrm>
              <a:off x="1903" y="2161"/>
              <a:ext cx="511" cy="288"/>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plus</a:t>
              </a:r>
            </a:p>
          </p:txBody>
        </p:sp>
        <p:sp>
          <p:nvSpPr>
            <p:cNvPr id="15370" name="Text Box 34"/>
            <p:cNvSpPr txBox="1">
              <a:spLocks noChangeArrowheads="1"/>
            </p:cNvSpPr>
            <p:nvPr/>
          </p:nvSpPr>
          <p:spPr bwMode="auto">
            <a:xfrm>
              <a:off x="4450" y="2256"/>
              <a:ext cx="850" cy="231"/>
            </a:xfrm>
            <a:prstGeom prst="rect">
              <a:avLst/>
            </a:prstGeom>
            <a:solidFill>
              <a:schemeClr val="hlink"/>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a:t>$30.</a:t>
              </a:r>
            </a:p>
          </p:txBody>
        </p:sp>
        <p:sp>
          <p:nvSpPr>
            <p:cNvPr id="15371" name="Text Box 35"/>
            <p:cNvSpPr txBox="1">
              <a:spLocks noChangeArrowheads="1"/>
            </p:cNvSpPr>
            <p:nvPr/>
          </p:nvSpPr>
          <p:spPr bwMode="auto">
            <a:xfrm>
              <a:off x="3586" y="2160"/>
              <a:ext cx="720" cy="404"/>
            </a:xfrm>
            <a:prstGeom prst="rect">
              <a:avLst/>
            </a:prstGeom>
            <a:solidFill>
              <a:schemeClr val="folHlink"/>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a:t>is at most</a:t>
              </a:r>
            </a:p>
          </p:txBody>
        </p:sp>
        <p:sp>
          <p:nvSpPr>
            <p:cNvPr id="15372" name="Text Box 36"/>
            <p:cNvSpPr txBox="1">
              <a:spLocks noChangeArrowheads="1"/>
            </p:cNvSpPr>
            <p:nvPr/>
          </p:nvSpPr>
          <p:spPr bwMode="auto">
            <a:xfrm>
              <a:off x="2528" y="2161"/>
              <a:ext cx="914" cy="404"/>
            </a:xfrm>
            <a:prstGeom prst="rect">
              <a:avLst/>
            </a:prstGeom>
            <a:solidFill>
              <a:srgbClr val="CC66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a:t>amount used</a:t>
              </a:r>
            </a:p>
          </p:txBody>
        </p:sp>
        <p:sp>
          <p:nvSpPr>
            <p:cNvPr id="15373" name="Text Box 37"/>
            <p:cNvSpPr txBox="1">
              <a:spLocks noChangeArrowheads="1"/>
            </p:cNvSpPr>
            <p:nvPr/>
          </p:nvSpPr>
          <p:spPr bwMode="auto">
            <a:xfrm>
              <a:off x="1261" y="2881"/>
              <a:ext cx="235" cy="288"/>
            </a:xfrm>
            <a:prstGeom prst="rect">
              <a:avLst/>
            </a:prstGeom>
            <a:solidFill>
              <a:srgbClr val="CC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g</a:t>
              </a:r>
            </a:p>
          </p:txBody>
        </p:sp>
        <p:sp>
          <p:nvSpPr>
            <p:cNvPr id="15374" name="Text Box 38"/>
            <p:cNvSpPr txBox="1">
              <a:spLocks noChangeArrowheads="1"/>
            </p:cNvSpPr>
            <p:nvPr/>
          </p:nvSpPr>
          <p:spPr bwMode="auto">
            <a:xfrm>
              <a:off x="1992" y="2884"/>
              <a:ext cx="250" cy="288"/>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p>
          </p:txBody>
        </p:sp>
        <p:sp>
          <p:nvSpPr>
            <p:cNvPr id="15375" name="Text Box 39"/>
            <p:cNvSpPr txBox="1">
              <a:spLocks noChangeArrowheads="1"/>
            </p:cNvSpPr>
            <p:nvPr/>
          </p:nvSpPr>
          <p:spPr bwMode="auto">
            <a:xfrm>
              <a:off x="2794" y="2896"/>
              <a:ext cx="360" cy="288"/>
            </a:xfrm>
            <a:prstGeom prst="rect">
              <a:avLst/>
            </a:prstGeom>
            <a:solidFill>
              <a:srgbClr val="CC66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14</a:t>
              </a:r>
            </a:p>
          </p:txBody>
        </p:sp>
        <p:sp>
          <p:nvSpPr>
            <p:cNvPr id="15376" name="Text Box 40"/>
            <p:cNvSpPr txBox="1">
              <a:spLocks noChangeArrowheads="1"/>
            </p:cNvSpPr>
            <p:nvPr/>
          </p:nvSpPr>
          <p:spPr bwMode="auto">
            <a:xfrm>
              <a:off x="3908" y="2921"/>
              <a:ext cx="221" cy="288"/>
            </a:xfrm>
            <a:prstGeom prst="rect">
              <a:avLst/>
            </a:prstGeom>
            <a:solidFill>
              <a:schemeClr val="folHlink"/>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p>
          </p:txBody>
        </p:sp>
        <p:sp>
          <p:nvSpPr>
            <p:cNvPr id="15377" name="Text Box 41"/>
            <p:cNvSpPr txBox="1">
              <a:spLocks noChangeArrowheads="1"/>
            </p:cNvSpPr>
            <p:nvPr/>
          </p:nvSpPr>
          <p:spPr bwMode="auto">
            <a:xfrm>
              <a:off x="4738" y="2923"/>
              <a:ext cx="418" cy="288"/>
            </a:xfrm>
            <a:prstGeom prst="rect">
              <a:avLst/>
            </a:prstGeom>
            <a:solidFill>
              <a:srgbClr val="CC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30</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405514"/>
                                        </p:tgtEl>
                                        <p:attrNameLst>
                                          <p:attrName>style.visibility</p:attrName>
                                        </p:attrNameLst>
                                      </p:cBhvr>
                                      <p:to>
                                        <p:strVal val="visible"/>
                                      </p:to>
                                    </p:set>
                                    <p:anim calcmode="lin" valueType="num">
                                      <p:cBhvr>
                                        <p:cTn id="14" dur="1000" fill="hold"/>
                                        <p:tgtEl>
                                          <p:spTgt spid="405514"/>
                                        </p:tgtEl>
                                        <p:attrNameLst>
                                          <p:attrName>ppt_x</p:attrName>
                                        </p:attrNameLst>
                                      </p:cBhvr>
                                      <p:tavLst>
                                        <p:tav tm="0">
                                          <p:val>
                                            <p:strVal val="#ppt_x-.2"/>
                                          </p:val>
                                        </p:tav>
                                        <p:tav tm="100000">
                                          <p:val>
                                            <p:strVal val="#ppt_x"/>
                                          </p:val>
                                        </p:tav>
                                      </p:tavLst>
                                    </p:anim>
                                    <p:anim calcmode="lin" valueType="num">
                                      <p:cBhvr>
                                        <p:cTn id="15" dur="1000" fill="hold"/>
                                        <p:tgtEl>
                                          <p:spTgt spid="405514"/>
                                        </p:tgtEl>
                                        <p:attrNameLst>
                                          <p:attrName>ppt_y</p:attrName>
                                        </p:attrNameLst>
                                      </p:cBhvr>
                                      <p:tavLst>
                                        <p:tav tm="0">
                                          <p:val>
                                            <p:strVal val="#ppt_y"/>
                                          </p:val>
                                        </p:tav>
                                        <p:tav tm="100000">
                                          <p:val>
                                            <p:strVal val="#ppt_y"/>
                                          </p:val>
                                        </p:tav>
                                      </p:tavLst>
                                    </p:anim>
                                    <p:animEffect transition="in" filter="wipe(right)" prLst="gradientSize: 0.1">
                                      <p:cBhvr>
                                        <p:cTn id="16" dur="1000"/>
                                        <p:tgtEl>
                                          <p:spTgt spid="405514"/>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405515"/>
                                        </p:tgtEl>
                                        <p:attrNameLst>
                                          <p:attrName>style.visibility</p:attrName>
                                        </p:attrNameLst>
                                      </p:cBhvr>
                                      <p:to>
                                        <p:strVal val="visible"/>
                                      </p:to>
                                    </p:set>
                                    <p:anim calcmode="lin" valueType="num">
                                      <p:cBhvr>
                                        <p:cTn id="21" dur="1000" fill="hold"/>
                                        <p:tgtEl>
                                          <p:spTgt spid="405515"/>
                                        </p:tgtEl>
                                        <p:attrNameLst>
                                          <p:attrName>ppt_w</p:attrName>
                                        </p:attrNameLst>
                                      </p:cBhvr>
                                      <p:tavLst>
                                        <p:tav tm="0">
                                          <p:val>
                                            <p:strVal val="#ppt_w*0.70"/>
                                          </p:val>
                                        </p:tav>
                                        <p:tav tm="100000">
                                          <p:val>
                                            <p:strVal val="#ppt_w"/>
                                          </p:val>
                                        </p:tav>
                                      </p:tavLst>
                                    </p:anim>
                                    <p:anim calcmode="lin" valueType="num">
                                      <p:cBhvr>
                                        <p:cTn id="22" dur="1000" fill="hold"/>
                                        <p:tgtEl>
                                          <p:spTgt spid="405515"/>
                                        </p:tgtEl>
                                        <p:attrNameLst>
                                          <p:attrName>ppt_h</p:attrName>
                                        </p:attrNameLst>
                                      </p:cBhvr>
                                      <p:tavLst>
                                        <p:tav tm="0">
                                          <p:val>
                                            <p:strVal val="#ppt_h"/>
                                          </p:val>
                                        </p:tav>
                                        <p:tav tm="100000">
                                          <p:val>
                                            <p:strVal val="#ppt_h"/>
                                          </p:val>
                                        </p:tav>
                                      </p:tavLst>
                                    </p:anim>
                                    <p:animEffect transition="in" filter="fade">
                                      <p:cBhvr>
                                        <p:cTn id="23" dur="1000"/>
                                        <p:tgtEl>
                                          <p:spTgt spid="405515"/>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ntr" presetSubtype="10" fill="hold"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blinds(horizontal)">
                                      <p:cBhvr>
                                        <p:cTn id="28" dur="500"/>
                                        <p:tgtEl>
                                          <p:spTgt spid="4"/>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7" presetClass="entr" presetSubtype="10" fill="hold" grpId="0" nodeType="clickEffect">
                                  <p:stCondLst>
                                    <p:cond delay="0"/>
                                  </p:stCondLst>
                                  <p:childTnLst>
                                    <p:set>
                                      <p:cBhvr>
                                        <p:cTn id="32" dur="1" fill="hold">
                                          <p:stCondLst>
                                            <p:cond delay="0"/>
                                          </p:stCondLst>
                                        </p:cTn>
                                        <p:tgtEl>
                                          <p:spTgt spid="405519"/>
                                        </p:tgtEl>
                                        <p:attrNameLst>
                                          <p:attrName>style.visibility</p:attrName>
                                        </p:attrNameLst>
                                      </p:cBhvr>
                                      <p:to>
                                        <p:strVal val="visible"/>
                                      </p:to>
                                    </p:set>
                                    <p:anim calcmode="lin" valueType="num">
                                      <p:cBhvr>
                                        <p:cTn id="33" dur="500" fill="hold"/>
                                        <p:tgtEl>
                                          <p:spTgt spid="405519"/>
                                        </p:tgtEl>
                                        <p:attrNameLst>
                                          <p:attrName>ppt_w</p:attrName>
                                        </p:attrNameLst>
                                      </p:cBhvr>
                                      <p:tavLst>
                                        <p:tav tm="0">
                                          <p:val>
                                            <p:fltVal val="0"/>
                                          </p:val>
                                        </p:tav>
                                        <p:tav tm="100000">
                                          <p:val>
                                            <p:strVal val="#ppt_w"/>
                                          </p:val>
                                        </p:tav>
                                      </p:tavLst>
                                    </p:anim>
                                    <p:anim calcmode="lin" valueType="num">
                                      <p:cBhvr>
                                        <p:cTn id="34" dur="500" fill="hold"/>
                                        <p:tgtEl>
                                          <p:spTgt spid="40551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5514" grpId="0"/>
      <p:bldP spid="405515" grpId="0"/>
      <p:bldP spid="40551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386" name="Group 4"/>
          <p:cNvGrpSpPr>
            <a:grpSpLocks/>
          </p:cNvGrpSpPr>
          <p:nvPr/>
        </p:nvGrpSpPr>
        <p:grpSpPr bwMode="auto">
          <a:xfrm>
            <a:off x="762000" y="1524000"/>
            <a:ext cx="1857375" cy="704850"/>
            <a:chOff x="288" y="996"/>
            <a:chExt cx="1170" cy="444"/>
          </a:xfrm>
        </p:grpSpPr>
        <p:sp>
          <p:nvSpPr>
            <p:cNvPr id="16427" name="Text Box 5"/>
            <p:cNvSpPr txBox="1">
              <a:spLocks noChangeArrowheads="1"/>
            </p:cNvSpPr>
            <p:nvPr/>
          </p:nvSpPr>
          <p:spPr bwMode="auto">
            <a:xfrm>
              <a:off x="755" y="1074"/>
              <a:ext cx="70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Solve</a:t>
              </a:r>
              <a:endParaRPr lang="en-US" altLang="en-US"/>
            </a:p>
          </p:txBody>
        </p:sp>
        <p:grpSp>
          <p:nvGrpSpPr>
            <p:cNvPr id="16428" name="Group 6"/>
            <p:cNvGrpSpPr>
              <a:grpSpLocks/>
            </p:cNvGrpSpPr>
            <p:nvPr/>
          </p:nvGrpSpPr>
          <p:grpSpPr bwMode="auto">
            <a:xfrm>
              <a:off x="288" y="996"/>
              <a:ext cx="444" cy="444"/>
              <a:chOff x="2592" y="864"/>
              <a:chExt cx="444" cy="444"/>
            </a:xfrm>
          </p:grpSpPr>
          <p:pic>
            <p:nvPicPr>
              <p:cNvPr id="16429"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2" y="864"/>
                <a:ext cx="444" cy="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7800" name="Text Box 8"/>
              <p:cNvSpPr txBox="1">
                <a:spLocks noChangeArrowheads="1"/>
              </p:cNvSpPr>
              <p:nvPr/>
            </p:nvSpPr>
            <p:spPr bwMode="auto">
              <a:xfrm>
                <a:off x="2706" y="939"/>
                <a:ext cx="253" cy="288"/>
              </a:xfrm>
              <a:prstGeom prst="rect">
                <a:avLst/>
              </a:prstGeom>
              <a:noFill/>
              <a:ln>
                <a:noFill/>
              </a:ln>
              <a:effectLst/>
              <a:extLst/>
            </p:spPr>
            <p:txBody>
              <a:bodyPr wrap="none" anchor="ctr">
                <a:spAutoFit/>
              </a:bodyPr>
              <a:lstStyle/>
              <a:p>
                <a:pPr>
                  <a:defRPr/>
                </a:pPr>
                <a:r>
                  <a:rPr lang="en-US" b="1">
                    <a:solidFill>
                      <a:schemeClr val="bg1"/>
                    </a:solidFill>
                    <a:effectLst>
                      <a:outerShdw blurRad="38100" dist="38100" dir="2700000" algn="tl">
                        <a:srgbClr val="C0C0C0"/>
                      </a:outerShdw>
                    </a:effectLst>
                  </a:rPr>
                  <a:t>3</a:t>
                </a:r>
              </a:p>
            </p:txBody>
          </p:sp>
        </p:grpSp>
      </p:grpSp>
      <p:sp>
        <p:nvSpPr>
          <p:cNvPr id="417807" name="Text Box 15"/>
          <p:cNvSpPr txBox="1">
            <a:spLocks noChangeArrowheads="1"/>
          </p:cNvSpPr>
          <p:nvPr/>
        </p:nvSpPr>
        <p:spPr bwMode="auto">
          <a:xfrm>
            <a:off x="4425950" y="2546350"/>
            <a:ext cx="45720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solidFill>
                  <a:srgbClr val="3333FF"/>
                </a:solidFill>
                <a:latin typeface="Arial" charset="0"/>
              </a:rPr>
              <a:t>Since 14 is added to g, subtract 14 from both sides to undo the addition.</a:t>
            </a:r>
          </a:p>
        </p:txBody>
      </p:sp>
      <p:sp>
        <p:nvSpPr>
          <p:cNvPr id="417802" name="Text Box 10"/>
          <p:cNvSpPr txBox="1">
            <a:spLocks noChangeArrowheads="1"/>
          </p:cNvSpPr>
          <p:nvPr/>
        </p:nvSpPr>
        <p:spPr bwMode="auto">
          <a:xfrm>
            <a:off x="1454150" y="2590800"/>
            <a:ext cx="21034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t>g</a:t>
            </a:r>
            <a:r>
              <a:rPr lang="en-US" altLang="en-US"/>
              <a:t> + 14 ≤  30</a:t>
            </a:r>
            <a:endParaRPr lang="en-US" altLang="en-US" i="1"/>
          </a:p>
        </p:txBody>
      </p:sp>
      <p:grpSp>
        <p:nvGrpSpPr>
          <p:cNvPr id="4" name="Group 51"/>
          <p:cNvGrpSpPr>
            <a:grpSpLocks/>
          </p:cNvGrpSpPr>
          <p:nvPr/>
        </p:nvGrpSpPr>
        <p:grpSpPr bwMode="auto">
          <a:xfrm>
            <a:off x="1600200" y="2970213"/>
            <a:ext cx="1998663" cy="457200"/>
            <a:chOff x="1008" y="1871"/>
            <a:chExt cx="1259" cy="288"/>
          </a:xfrm>
        </p:grpSpPr>
        <p:sp>
          <p:nvSpPr>
            <p:cNvPr id="16424" name="Text Box 11"/>
            <p:cNvSpPr txBox="1">
              <a:spLocks noChangeArrowheads="1"/>
            </p:cNvSpPr>
            <p:nvPr/>
          </p:nvSpPr>
          <p:spPr bwMode="auto">
            <a:xfrm>
              <a:off x="1147" y="1871"/>
              <a:ext cx="112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solidFill>
                    <a:srgbClr val="FF3300"/>
                  </a:solidFill>
                </a:rPr>
                <a:t>– 14  – 14</a:t>
              </a:r>
            </a:p>
          </p:txBody>
        </p:sp>
        <p:sp>
          <p:nvSpPr>
            <p:cNvPr id="16425" name="Line 12"/>
            <p:cNvSpPr>
              <a:spLocks noChangeShapeType="1"/>
            </p:cNvSpPr>
            <p:nvPr/>
          </p:nvSpPr>
          <p:spPr bwMode="auto">
            <a:xfrm>
              <a:off x="1008" y="2112"/>
              <a:ext cx="649"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6426" name="Line 13"/>
            <p:cNvSpPr>
              <a:spLocks noChangeShapeType="1"/>
            </p:cNvSpPr>
            <p:nvPr/>
          </p:nvSpPr>
          <p:spPr bwMode="auto">
            <a:xfrm>
              <a:off x="1897" y="2112"/>
              <a:ext cx="336"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
        <p:nvSpPr>
          <p:cNvPr id="417806" name="Text Box 14"/>
          <p:cNvSpPr txBox="1">
            <a:spLocks noChangeArrowheads="1"/>
          </p:cNvSpPr>
          <p:nvPr/>
        </p:nvSpPr>
        <p:spPr bwMode="auto">
          <a:xfrm>
            <a:off x="1600200" y="3352800"/>
            <a:ext cx="1909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t>g </a:t>
            </a:r>
            <a:r>
              <a:rPr lang="en-US" altLang="en-US"/>
              <a:t>+ 0 ≤  16</a:t>
            </a:r>
            <a:endParaRPr lang="en-US" altLang="en-US" i="1"/>
          </a:p>
        </p:txBody>
      </p:sp>
      <p:sp>
        <p:nvSpPr>
          <p:cNvPr id="417809" name="Text Box 17"/>
          <p:cNvSpPr txBox="1">
            <a:spLocks noChangeArrowheads="1"/>
          </p:cNvSpPr>
          <p:nvPr/>
        </p:nvSpPr>
        <p:spPr bwMode="auto">
          <a:xfrm>
            <a:off x="2286000" y="3810000"/>
            <a:ext cx="11445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t>g</a:t>
            </a:r>
            <a:r>
              <a:rPr lang="en-US" altLang="en-US"/>
              <a:t> ≤ 16</a:t>
            </a:r>
          </a:p>
        </p:txBody>
      </p:sp>
      <p:sp>
        <p:nvSpPr>
          <p:cNvPr id="417836" name="Text Box 44"/>
          <p:cNvSpPr txBox="1">
            <a:spLocks noChangeArrowheads="1"/>
          </p:cNvSpPr>
          <p:nvPr/>
        </p:nvSpPr>
        <p:spPr bwMode="auto">
          <a:xfrm>
            <a:off x="4495800" y="4114800"/>
            <a:ext cx="510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solidFill>
                  <a:srgbClr val="3333FF"/>
                </a:solidFill>
                <a:latin typeface="Arial" charset="0"/>
              </a:rPr>
              <a:t>Draw a solid circle at 0 and16.</a:t>
            </a:r>
          </a:p>
        </p:txBody>
      </p:sp>
      <p:sp>
        <p:nvSpPr>
          <p:cNvPr id="417837" name="Text Box 45"/>
          <p:cNvSpPr txBox="1">
            <a:spLocks noChangeArrowheads="1"/>
          </p:cNvSpPr>
          <p:nvPr/>
        </p:nvSpPr>
        <p:spPr bwMode="auto">
          <a:xfrm>
            <a:off x="4419600" y="4648200"/>
            <a:ext cx="455295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solidFill>
                  <a:srgbClr val="3333FF"/>
                </a:solidFill>
                <a:latin typeface="Arial" charset="0"/>
              </a:rPr>
              <a:t>Shade all numbers greater than 0 and less than 16.</a:t>
            </a:r>
          </a:p>
        </p:txBody>
      </p:sp>
      <p:grpSp>
        <p:nvGrpSpPr>
          <p:cNvPr id="5" name="Group 52"/>
          <p:cNvGrpSpPr>
            <a:grpSpLocks/>
          </p:cNvGrpSpPr>
          <p:nvPr/>
        </p:nvGrpSpPr>
        <p:grpSpPr bwMode="auto">
          <a:xfrm>
            <a:off x="152400" y="4440238"/>
            <a:ext cx="4200525" cy="492125"/>
            <a:chOff x="96" y="2797"/>
            <a:chExt cx="2646" cy="310"/>
          </a:xfrm>
        </p:grpSpPr>
        <p:sp>
          <p:nvSpPr>
            <p:cNvPr id="16397" name="Text Box 43"/>
            <p:cNvSpPr txBox="1">
              <a:spLocks noChangeArrowheads="1"/>
            </p:cNvSpPr>
            <p:nvPr/>
          </p:nvSpPr>
          <p:spPr bwMode="auto">
            <a:xfrm>
              <a:off x="1977" y="2819"/>
              <a:ext cx="11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endParaRPr lang="en-US" altLang="en-US"/>
            </a:p>
          </p:txBody>
        </p:sp>
        <p:sp>
          <p:nvSpPr>
            <p:cNvPr id="16398" name="Line 18"/>
            <p:cNvSpPr>
              <a:spLocks noChangeShapeType="1"/>
            </p:cNvSpPr>
            <p:nvPr/>
          </p:nvSpPr>
          <p:spPr bwMode="auto">
            <a:xfrm>
              <a:off x="96" y="2852"/>
              <a:ext cx="2640" cy="0"/>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6399" name="Line 19"/>
            <p:cNvSpPr>
              <a:spLocks noChangeShapeType="1"/>
            </p:cNvSpPr>
            <p:nvPr/>
          </p:nvSpPr>
          <p:spPr bwMode="auto">
            <a:xfrm>
              <a:off x="192" y="280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6400" name="Line 20"/>
            <p:cNvSpPr>
              <a:spLocks noChangeShapeType="1"/>
            </p:cNvSpPr>
            <p:nvPr/>
          </p:nvSpPr>
          <p:spPr bwMode="auto">
            <a:xfrm>
              <a:off x="432" y="280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6401" name="Line 21"/>
            <p:cNvSpPr>
              <a:spLocks noChangeShapeType="1"/>
            </p:cNvSpPr>
            <p:nvPr/>
          </p:nvSpPr>
          <p:spPr bwMode="auto">
            <a:xfrm>
              <a:off x="672" y="280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6402" name="Line 22"/>
            <p:cNvSpPr>
              <a:spLocks noChangeShapeType="1"/>
            </p:cNvSpPr>
            <p:nvPr/>
          </p:nvSpPr>
          <p:spPr bwMode="auto">
            <a:xfrm>
              <a:off x="912" y="280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6403" name="Line 23"/>
            <p:cNvSpPr>
              <a:spLocks noChangeShapeType="1"/>
            </p:cNvSpPr>
            <p:nvPr/>
          </p:nvSpPr>
          <p:spPr bwMode="auto">
            <a:xfrm>
              <a:off x="1152" y="280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6404" name="Line 24"/>
            <p:cNvSpPr>
              <a:spLocks noChangeShapeType="1"/>
            </p:cNvSpPr>
            <p:nvPr/>
          </p:nvSpPr>
          <p:spPr bwMode="auto">
            <a:xfrm>
              <a:off x="1392" y="280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6405" name="Line 25"/>
            <p:cNvSpPr>
              <a:spLocks noChangeShapeType="1"/>
            </p:cNvSpPr>
            <p:nvPr/>
          </p:nvSpPr>
          <p:spPr bwMode="auto">
            <a:xfrm>
              <a:off x="1632" y="280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6406" name="Line 26"/>
            <p:cNvSpPr>
              <a:spLocks noChangeShapeType="1"/>
            </p:cNvSpPr>
            <p:nvPr/>
          </p:nvSpPr>
          <p:spPr bwMode="auto">
            <a:xfrm>
              <a:off x="1872" y="280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6407" name="Line 27"/>
            <p:cNvSpPr>
              <a:spLocks noChangeShapeType="1"/>
            </p:cNvSpPr>
            <p:nvPr/>
          </p:nvSpPr>
          <p:spPr bwMode="auto">
            <a:xfrm>
              <a:off x="2112" y="280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6408" name="Line 28"/>
            <p:cNvSpPr>
              <a:spLocks noChangeShapeType="1"/>
            </p:cNvSpPr>
            <p:nvPr/>
          </p:nvSpPr>
          <p:spPr bwMode="auto">
            <a:xfrm>
              <a:off x="2352" y="280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6409" name="Line 29"/>
            <p:cNvSpPr>
              <a:spLocks noChangeShapeType="1"/>
            </p:cNvSpPr>
            <p:nvPr/>
          </p:nvSpPr>
          <p:spPr bwMode="auto">
            <a:xfrm>
              <a:off x="2592" y="280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6410" name="Text Box 30"/>
            <p:cNvSpPr txBox="1">
              <a:spLocks noChangeArrowheads="1"/>
            </p:cNvSpPr>
            <p:nvPr/>
          </p:nvSpPr>
          <p:spPr bwMode="auto">
            <a:xfrm>
              <a:off x="96" y="2852"/>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0</a:t>
              </a:r>
            </a:p>
          </p:txBody>
        </p:sp>
        <p:sp>
          <p:nvSpPr>
            <p:cNvPr id="16411" name="Text Box 31"/>
            <p:cNvSpPr txBox="1">
              <a:spLocks noChangeArrowheads="1"/>
            </p:cNvSpPr>
            <p:nvPr/>
          </p:nvSpPr>
          <p:spPr bwMode="auto">
            <a:xfrm>
              <a:off x="336" y="2852"/>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2</a:t>
              </a:r>
            </a:p>
          </p:txBody>
        </p:sp>
        <p:sp>
          <p:nvSpPr>
            <p:cNvPr id="16412" name="Text Box 32"/>
            <p:cNvSpPr txBox="1">
              <a:spLocks noChangeArrowheads="1"/>
            </p:cNvSpPr>
            <p:nvPr/>
          </p:nvSpPr>
          <p:spPr bwMode="auto">
            <a:xfrm>
              <a:off x="558" y="2852"/>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4</a:t>
              </a:r>
            </a:p>
          </p:txBody>
        </p:sp>
        <p:sp>
          <p:nvSpPr>
            <p:cNvPr id="16413" name="Text Box 33"/>
            <p:cNvSpPr txBox="1">
              <a:spLocks noChangeArrowheads="1"/>
            </p:cNvSpPr>
            <p:nvPr/>
          </p:nvSpPr>
          <p:spPr bwMode="auto">
            <a:xfrm>
              <a:off x="807" y="2852"/>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6</a:t>
              </a:r>
            </a:p>
          </p:txBody>
        </p:sp>
        <p:sp>
          <p:nvSpPr>
            <p:cNvPr id="16414" name="Text Box 34"/>
            <p:cNvSpPr txBox="1">
              <a:spLocks noChangeArrowheads="1"/>
            </p:cNvSpPr>
            <p:nvPr/>
          </p:nvSpPr>
          <p:spPr bwMode="auto">
            <a:xfrm>
              <a:off x="1047" y="2852"/>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8</a:t>
              </a:r>
            </a:p>
          </p:txBody>
        </p:sp>
        <p:sp>
          <p:nvSpPr>
            <p:cNvPr id="16415" name="Text Box 35"/>
            <p:cNvSpPr txBox="1">
              <a:spLocks noChangeArrowheads="1"/>
            </p:cNvSpPr>
            <p:nvPr/>
          </p:nvSpPr>
          <p:spPr bwMode="auto">
            <a:xfrm>
              <a:off x="1239" y="2852"/>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10</a:t>
              </a:r>
            </a:p>
          </p:txBody>
        </p:sp>
        <p:sp>
          <p:nvSpPr>
            <p:cNvPr id="16416" name="Text Box 36"/>
            <p:cNvSpPr txBox="1">
              <a:spLocks noChangeArrowheads="1"/>
            </p:cNvSpPr>
            <p:nvPr/>
          </p:nvSpPr>
          <p:spPr bwMode="auto">
            <a:xfrm>
              <a:off x="1478" y="2854"/>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12</a:t>
              </a:r>
            </a:p>
          </p:txBody>
        </p:sp>
        <p:sp>
          <p:nvSpPr>
            <p:cNvPr id="16417" name="Text Box 37"/>
            <p:cNvSpPr txBox="1">
              <a:spLocks noChangeArrowheads="1"/>
            </p:cNvSpPr>
            <p:nvPr/>
          </p:nvSpPr>
          <p:spPr bwMode="auto">
            <a:xfrm>
              <a:off x="1710" y="2852"/>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14</a:t>
              </a:r>
            </a:p>
          </p:txBody>
        </p:sp>
        <p:sp>
          <p:nvSpPr>
            <p:cNvPr id="16418" name="Text Box 38"/>
            <p:cNvSpPr txBox="1">
              <a:spLocks noChangeArrowheads="1"/>
            </p:cNvSpPr>
            <p:nvPr/>
          </p:nvSpPr>
          <p:spPr bwMode="auto">
            <a:xfrm>
              <a:off x="1968" y="2860"/>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16</a:t>
              </a:r>
            </a:p>
          </p:txBody>
        </p:sp>
        <p:sp>
          <p:nvSpPr>
            <p:cNvPr id="16419" name="Text Box 39"/>
            <p:cNvSpPr txBox="1">
              <a:spLocks noChangeArrowheads="1"/>
            </p:cNvSpPr>
            <p:nvPr/>
          </p:nvSpPr>
          <p:spPr bwMode="auto">
            <a:xfrm>
              <a:off x="2198" y="2854"/>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18</a:t>
              </a:r>
            </a:p>
          </p:txBody>
        </p:sp>
        <p:sp>
          <p:nvSpPr>
            <p:cNvPr id="16420" name="Text Box 40"/>
            <p:cNvSpPr txBox="1">
              <a:spLocks noChangeArrowheads="1"/>
            </p:cNvSpPr>
            <p:nvPr/>
          </p:nvSpPr>
          <p:spPr bwMode="auto">
            <a:xfrm>
              <a:off x="2444" y="2852"/>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10</a:t>
              </a:r>
            </a:p>
          </p:txBody>
        </p:sp>
        <p:sp>
          <p:nvSpPr>
            <p:cNvPr id="16421" name="AutoShape 41"/>
            <p:cNvSpPr>
              <a:spLocks noChangeArrowheads="1"/>
            </p:cNvSpPr>
            <p:nvPr/>
          </p:nvSpPr>
          <p:spPr bwMode="auto">
            <a:xfrm>
              <a:off x="144" y="2797"/>
              <a:ext cx="96" cy="96"/>
            </a:xfrm>
            <a:prstGeom prst="flowChartConnector">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sp>
          <p:nvSpPr>
            <p:cNvPr id="16422" name="AutoShape 42"/>
            <p:cNvSpPr>
              <a:spLocks noChangeArrowheads="1"/>
            </p:cNvSpPr>
            <p:nvPr/>
          </p:nvSpPr>
          <p:spPr bwMode="auto">
            <a:xfrm>
              <a:off x="2064" y="2803"/>
              <a:ext cx="96" cy="96"/>
            </a:xfrm>
            <a:prstGeom prst="flowChartConnector">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sp>
          <p:nvSpPr>
            <p:cNvPr id="16423" name="Line 46"/>
            <p:cNvSpPr>
              <a:spLocks noChangeShapeType="1"/>
            </p:cNvSpPr>
            <p:nvPr/>
          </p:nvSpPr>
          <p:spPr bwMode="auto">
            <a:xfrm flipH="1">
              <a:off x="192" y="2854"/>
              <a:ext cx="1920" cy="0"/>
            </a:xfrm>
            <a:prstGeom prst="line">
              <a:avLst/>
            </a:prstGeom>
            <a:noFill/>
            <a:ln w="38100">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
        <p:nvSpPr>
          <p:cNvPr id="16395" name="Text Box 50"/>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6699"/>
                </a:solidFill>
                <a:latin typeface="Arial Black" pitchFamily="34" charset="0"/>
              </a:rPr>
              <a:t>Example 2 Continued</a:t>
            </a:r>
            <a:endParaRPr lang="en-US" altLang="en-US" sz="2600" i="1">
              <a:solidFill>
                <a:srgbClr val="800080"/>
              </a:solidFill>
              <a:latin typeface="Arial MT Bl" charset="0"/>
            </a:endParaRPr>
          </a:p>
        </p:txBody>
      </p:sp>
      <p:sp>
        <p:nvSpPr>
          <p:cNvPr id="16396" name="TextBox 1"/>
          <p:cNvSpPr txBox="1">
            <a:spLocks noChangeArrowheads="1"/>
          </p:cNvSpPr>
          <p:nvPr/>
        </p:nvSpPr>
        <p:spPr bwMode="auto">
          <a:xfrm>
            <a:off x="304800" y="5181600"/>
            <a:ext cx="35750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800"/>
              <a:t>The amount spent cannot be negative.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17802"/>
                                        </p:tgtEl>
                                        <p:attrNameLst>
                                          <p:attrName>style.visibility</p:attrName>
                                        </p:attrNameLst>
                                      </p:cBhvr>
                                      <p:to>
                                        <p:strVal val="visible"/>
                                      </p:to>
                                    </p:set>
                                    <p:animEffect transition="in" filter="box(in)">
                                      <p:cBhvr>
                                        <p:cTn id="7" dur="500"/>
                                        <p:tgtEl>
                                          <p:spTgt spid="4178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417807"/>
                                        </p:tgtEl>
                                        <p:attrNameLst>
                                          <p:attrName>style.visibility</p:attrName>
                                        </p:attrNameLst>
                                      </p:cBhvr>
                                      <p:to>
                                        <p:strVal val="visible"/>
                                      </p:to>
                                    </p:set>
                                    <p:anim calcmode="lin" valueType="num">
                                      <p:cBhvr>
                                        <p:cTn id="12" dur="1000" fill="hold"/>
                                        <p:tgtEl>
                                          <p:spTgt spid="417807"/>
                                        </p:tgtEl>
                                        <p:attrNameLst>
                                          <p:attrName>ppt_w</p:attrName>
                                        </p:attrNameLst>
                                      </p:cBhvr>
                                      <p:tavLst>
                                        <p:tav tm="0">
                                          <p:val>
                                            <p:strVal val="#ppt_w*0.70"/>
                                          </p:val>
                                        </p:tav>
                                        <p:tav tm="100000">
                                          <p:val>
                                            <p:strVal val="#ppt_w"/>
                                          </p:val>
                                        </p:tav>
                                      </p:tavLst>
                                    </p:anim>
                                    <p:anim calcmode="lin" valueType="num">
                                      <p:cBhvr>
                                        <p:cTn id="13" dur="1000" fill="hold"/>
                                        <p:tgtEl>
                                          <p:spTgt spid="417807"/>
                                        </p:tgtEl>
                                        <p:attrNameLst>
                                          <p:attrName>ppt_h</p:attrName>
                                        </p:attrNameLst>
                                      </p:cBhvr>
                                      <p:tavLst>
                                        <p:tav tm="0">
                                          <p:val>
                                            <p:strVal val="#ppt_h"/>
                                          </p:val>
                                        </p:tav>
                                        <p:tav tm="100000">
                                          <p:val>
                                            <p:strVal val="#ppt_h"/>
                                          </p:val>
                                        </p:tav>
                                      </p:tavLst>
                                    </p:anim>
                                    <p:animEffect transition="in" filter="fade">
                                      <p:cBhvr>
                                        <p:cTn id="14" dur="1000"/>
                                        <p:tgtEl>
                                          <p:spTgt spid="417807"/>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8"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left)">
                                      <p:cBhvr>
                                        <p:cTn id="19" dur="500"/>
                                        <p:tgtEl>
                                          <p:spTgt spid="4"/>
                                        </p:tgtEl>
                                      </p:cBhvr>
                                    </p:animEffect>
                                  </p:childTnLst>
                                </p:cTn>
                              </p:par>
                            </p:childTnLst>
                          </p:cTn>
                        </p:par>
                        <p:par>
                          <p:cTn id="20" fill="hold" nodeType="afterGroup">
                            <p:stCondLst>
                              <p:cond delay="500"/>
                            </p:stCondLst>
                            <p:childTnLst>
                              <p:par>
                                <p:cTn id="21" presetID="22" presetClass="entr" presetSubtype="8" fill="hold" grpId="0" nodeType="afterEffect">
                                  <p:stCondLst>
                                    <p:cond delay="0"/>
                                  </p:stCondLst>
                                  <p:childTnLst>
                                    <p:set>
                                      <p:cBhvr>
                                        <p:cTn id="22" dur="1" fill="hold">
                                          <p:stCondLst>
                                            <p:cond delay="0"/>
                                          </p:stCondLst>
                                        </p:cTn>
                                        <p:tgtEl>
                                          <p:spTgt spid="417806"/>
                                        </p:tgtEl>
                                        <p:attrNameLst>
                                          <p:attrName>style.visibility</p:attrName>
                                        </p:attrNameLst>
                                      </p:cBhvr>
                                      <p:to>
                                        <p:strVal val="visible"/>
                                      </p:to>
                                    </p:set>
                                    <p:animEffect transition="in" filter="wipe(left)">
                                      <p:cBhvr>
                                        <p:cTn id="23" dur="500"/>
                                        <p:tgtEl>
                                          <p:spTgt spid="417806"/>
                                        </p:tgtEl>
                                      </p:cBhvr>
                                    </p:animEffect>
                                  </p:childTnLst>
                                </p:cTn>
                              </p:par>
                            </p:childTnLst>
                          </p:cTn>
                        </p:par>
                        <p:par>
                          <p:cTn id="24" fill="hold" nodeType="afterGroup">
                            <p:stCondLst>
                              <p:cond delay="1000"/>
                            </p:stCondLst>
                            <p:childTnLst>
                              <p:par>
                                <p:cTn id="25" presetID="22" presetClass="entr" presetSubtype="8" fill="hold" grpId="0" nodeType="afterEffect">
                                  <p:stCondLst>
                                    <p:cond delay="0"/>
                                  </p:stCondLst>
                                  <p:childTnLst>
                                    <p:set>
                                      <p:cBhvr>
                                        <p:cTn id="26" dur="1" fill="hold">
                                          <p:stCondLst>
                                            <p:cond delay="0"/>
                                          </p:stCondLst>
                                        </p:cTn>
                                        <p:tgtEl>
                                          <p:spTgt spid="417809"/>
                                        </p:tgtEl>
                                        <p:attrNameLst>
                                          <p:attrName>style.visibility</p:attrName>
                                        </p:attrNameLst>
                                      </p:cBhvr>
                                      <p:to>
                                        <p:strVal val="visible"/>
                                      </p:to>
                                    </p:set>
                                    <p:animEffect transition="in" filter="wipe(left)">
                                      <p:cBhvr>
                                        <p:cTn id="27" dur="500"/>
                                        <p:tgtEl>
                                          <p:spTgt spid="41780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417836"/>
                                        </p:tgtEl>
                                        <p:attrNameLst>
                                          <p:attrName>style.visibility</p:attrName>
                                        </p:attrNameLst>
                                      </p:cBhvr>
                                      <p:to>
                                        <p:strVal val="visible"/>
                                      </p:to>
                                    </p:set>
                                    <p:animEffect transition="in" filter="wipe(down)">
                                      <p:cBhvr>
                                        <p:cTn id="32" dur="1000"/>
                                        <p:tgtEl>
                                          <p:spTgt spid="417836"/>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417837"/>
                                        </p:tgtEl>
                                        <p:attrNameLst>
                                          <p:attrName>style.visibility</p:attrName>
                                        </p:attrNameLst>
                                      </p:cBhvr>
                                      <p:to>
                                        <p:strVal val="visible"/>
                                      </p:to>
                                    </p:set>
                                    <p:animEffect transition="in" filter="wipe(down)">
                                      <p:cBhvr>
                                        <p:cTn id="37" dur="500"/>
                                        <p:tgtEl>
                                          <p:spTgt spid="417837"/>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dissolve">
                                      <p:cBhvr>
                                        <p:cTn id="42" dur="500"/>
                                        <p:tgtEl>
                                          <p:spTgt spid="5"/>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63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7807" grpId="0"/>
      <p:bldP spid="417802" grpId="0"/>
      <p:bldP spid="417806" grpId="0"/>
      <p:bldP spid="417809" grpId="0"/>
      <p:bldP spid="417836" grpId="0"/>
      <p:bldP spid="417837" grpId="0"/>
      <p:bldP spid="1639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533400" y="1295400"/>
            <a:ext cx="8153400" cy="50292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spcBef>
                <a:spcPct val="20000"/>
              </a:spcBef>
            </a:pPr>
            <a:r>
              <a:rPr lang="en-US" altLang="en-US" sz="2800" b="1" dirty="0">
                <a:solidFill>
                  <a:schemeClr val="accent2"/>
                </a:solidFill>
              </a:rPr>
              <a:t>Warm Up</a:t>
            </a:r>
            <a:endParaRPr lang="en-US" altLang="en-US" b="1" dirty="0"/>
          </a:p>
          <a:p>
            <a:pPr algn="l">
              <a:spcBef>
                <a:spcPct val="20000"/>
              </a:spcBef>
            </a:pPr>
            <a:r>
              <a:rPr lang="en-US" altLang="en-US" b="1" dirty="0"/>
              <a:t>Graph each inequality. Write an inequality for each situation.         </a:t>
            </a:r>
            <a:r>
              <a:rPr lang="en-US" altLang="en-US" dirty="0"/>
              <a:t>                      </a:t>
            </a:r>
            <a:endParaRPr lang="en-US" altLang="en-US" sz="3200" dirty="0">
              <a:latin typeface="Times New Roman" pitchFamily="18" charset="0"/>
              <a:sym typeface="Symbol" pitchFamily="18" charset="2"/>
            </a:endParaRPr>
          </a:p>
          <a:p>
            <a:pPr algn="l">
              <a:spcBef>
                <a:spcPct val="20000"/>
              </a:spcBef>
            </a:pPr>
            <a:r>
              <a:rPr lang="en-US" altLang="en-US" b="1" dirty="0">
                <a:sym typeface="Symbol" pitchFamily="18" charset="2"/>
              </a:rPr>
              <a:t>1. </a:t>
            </a:r>
            <a:r>
              <a:rPr lang="en-US" altLang="en-US" dirty="0">
                <a:sym typeface="Symbol" pitchFamily="18" charset="2"/>
              </a:rPr>
              <a:t>The temperature must be at least –10°F.  </a:t>
            </a:r>
          </a:p>
          <a:p>
            <a:pPr algn="l">
              <a:spcBef>
                <a:spcPct val="20000"/>
              </a:spcBef>
            </a:pPr>
            <a:r>
              <a:rPr lang="en-US" altLang="en-US" b="1" dirty="0">
                <a:sym typeface="Symbol" pitchFamily="18" charset="2"/>
              </a:rPr>
              <a:t>   </a:t>
            </a:r>
            <a:endParaRPr lang="en-US" altLang="en-US" dirty="0">
              <a:sym typeface="Symbol" pitchFamily="18" charset="2"/>
            </a:endParaRPr>
          </a:p>
          <a:p>
            <a:pPr algn="l"/>
            <a:r>
              <a:rPr lang="en-US" altLang="en-US" b="1" dirty="0">
                <a:sym typeface="Symbol" pitchFamily="18" charset="2"/>
              </a:rPr>
              <a:t>2. </a:t>
            </a:r>
            <a:r>
              <a:rPr lang="en-US" altLang="en-US" dirty="0">
                <a:sym typeface="Symbol" pitchFamily="18" charset="2"/>
              </a:rPr>
              <a:t>The temperature must be no more than 90°F.</a:t>
            </a:r>
            <a:r>
              <a:rPr lang="en-US" altLang="en-US" b="1" dirty="0">
                <a:sym typeface="Symbol" pitchFamily="18" charset="2"/>
              </a:rPr>
              <a:t>  </a:t>
            </a:r>
            <a:r>
              <a:rPr lang="en-US" altLang="en-US" dirty="0">
                <a:sym typeface="Symbol" pitchFamily="18" charset="2"/>
              </a:rPr>
              <a:t> </a:t>
            </a:r>
            <a:endParaRPr lang="en-US" altLang="en-US" i="1" dirty="0">
              <a:sym typeface="Symbol" pitchFamily="18" charset="2"/>
            </a:endParaRPr>
          </a:p>
          <a:p>
            <a:pPr algn="l">
              <a:spcBef>
                <a:spcPct val="100000"/>
              </a:spcBef>
            </a:pPr>
            <a:r>
              <a:rPr lang="en-US" altLang="en-US" b="1" dirty="0">
                <a:sym typeface="Symbol" pitchFamily="18" charset="2"/>
              </a:rPr>
              <a:t> </a:t>
            </a:r>
            <a:endParaRPr lang="en-US" altLang="en-US" b="1" dirty="0"/>
          </a:p>
          <a:p>
            <a:pPr algn="l">
              <a:spcBef>
                <a:spcPct val="20000"/>
              </a:spcBef>
            </a:pPr>
            <a:endParaRPr lang="en-US" altLang="en-US" b="1" dirty="0"/>
          </a:p>
          <a:p>
            <a:pPr algn="l">
              <a:spcBef>
                <a:spcPct val="20000"/>
              </a:spcBef>
            </a:pPr>
            <a:endParaRPr lang="en-US" altLang="en-US" sz="400" b="1" dirty="0"/>
          </a:p>
          <a:p>
            <a:pPr algn="l">
              <a:spcBef>
                <a:spcPct val="20000"/>
              </a:spcBef>
            </a:pPr>
            <a:endParaRPr lang="en-US" altLang="en-US" sz="400" b="1" dirty="0"/>
          </a:p>
          <a:p>
            <a:pPr algn="l">
              <a:spcBef>
                <a:spcPct val="20000"/>
              </a:spcBef>
            </a:pPr>
            <a:r>
              <a:rPr lang="en-US" altLang="en-US" b="1" dirty="0"/>
              <a:t> </a:t>
            </a:r>
            <a:endParaRPr lang="en-US" altLang="en-US" dirty="0">
              <a:sym typeface="Symbol" pitchFamily="18" charset="2"/>
            </a:endParaRPr>
          </a:p>
          <a:p>
            <a:pPr algn="l">
              <a:spcBef>
                <a:spcPct val="20000"/>
              </a:spcBef>
            </a:pPr>
            <a:r>
              <a:rPr lang="en-US" altLang="en-US" sz="2800" dirty="0">
                <a:solidFill>
                  <a:srgbClr val="FF0000"/>
                </a:solidFill>
              </a:rPr>
              <a:t>		</a:t>
            </a:r>
          </a:p>
        </p:txBody>
      </p:sp>
      <p:sp>
        <p:nvSpPr>
          <p:cNvPr id="3075" name="Line 64"/>
          <p:cNvSpPr>
            <a:spLocks noChangeShapeType="1"/>
          </p:cNvSpPr>
          <p:nvPr/>
        </p:nvSpPr>
        <p:spPr bwMode="auto">
          <a:xfrm>
            <a:off x="990600" y="2057400"/>
            <a:ext cx="0" cy="3810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76" name="Line 65"/>
          <p:cNvSpPr>
            <a:spLocks noChangeShapeType="1"/>
          </p:cNvSpPr>
          <p:nvPr/>
        </p:nvSpPr>
        <p:spPr bwMode="auto">
          <a:xfrm>
            <a:off x="914400" y="2057400"/>
            <a:ext cx="0" cy="3810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77" name="Line 70"/>
          <p:cNvSpPr>
            <a:spLocks noChangeShapeType="1"/>
          </p:cNvSpPr>
          <p:nvPr/>
        </p:nvSpPr>
        <p:spPr bwMode="auto">
          <a:xfrm>
            <a:off x="990600" y="2286000"/>
            <a:ext cx="2286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78" name="Line 151"/>
          <p:cNvSpPr>
            <a:spLocks noChangeShapeType="1"/>
          </p:cNvSpPr>
          <p:nvPr/>
        </p:nvSpPr>
        <p:spPr bwMode="auto">
          <a:xfrm>
            <a:off x="2819400" y="5029200"/>
            <a:ext cx="3810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79" name="Text Box 379"/>
          <p:cNvSpPr txBox="1">
            <a:spLocks noChangeArrowheads="1"/>
          </p:cNvSpPr>
          <p:nvPr/>
        </p:nvSpPr>
        <p:spPr bwMode="auto">
          <a:xfrm>
            <a:off x="5562600" y="2286000"/>
            <a:ext cx="2286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1"/>
              <a:t>  </a:t>
            </a:r>
          </a:p>
        </p:txBody>
      </p:sp>
      <p:sp>
        <p:nvSpPr>
          <p:cNvPr id="10695" name="Text Box 455"/>
          <p:cNvSpPr txBox="1">
            <a:spLocks noChangeArrowheads="1"/>
          </p:cNvSpPr>
          <p:nvPr/>
        </p:nvSpPr>
        <p:spPr bwMode="auto">
          <a:xfrm>
            <a:off x="1066800" y="3048000"/>
            <a:ext cx="13287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solidFill>
                  <a:srgbClr val="FF3300"/>
                </a:solidFill>
              </a:rPr>
              <a:t>x </a:t>
            </a:r>
            <a:r>
              <a:rPr lang="en-US" altLang="en-US">
                <a:solidFill>
                  <a:srgbClr val="FF3300"/>
                </a:solidFill>
              </a:rPr>
              <a:t>≥ –10</a:t>
            </a:r>
            <a:endParaRPr lang="en-US" altLang="en-US" i="1">
              <a:solidFill>
                <a:srgbClr val="FF3300"/>
              </a:solidFill>
            </a:endParaRPr>
          </a:p>
        </p:txBody>
      </p:sp>
      <p:sp>
        <p:nvSpPr>
          <p:cNvPr id="10696" name="Text Box 456"/>
          <p:cNvSpPr txBox="1">
            <a:spLocks noChangeArrowheads="1"/>
          </p:cNvSpPr>
          <p:nvPr/>
        </p:nvSpPr>
        <p:spPr bwMode="auto">
          <a:xfrm>
            <a:off x="998538" y="4038600"/>
            <a:ext cx="11350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solidFill>
                  <a:srgbClr val="FF3300"/>
                </a:solidFill>
              </a:rPr>
              <a:t>x</a:t>
            </a:r>
            <a:r>
              <a:rPr lang="en-US" altLang="en-US">
                <a:solidFill>
                  <a:srgbClr val="FF3300"/>
                </a:solidFill>
              </a:rPr>
              <a:t> ≤ 90</a:t>
            </a:r>
            <a:endParaRPr lang="en-US" altLang="en-US" i="1">
              <a:solidFill>
                <a:srgbClr val="FF3300"/>
              </a:solidFill>
            </a:endParaRPr>
          </a:p>
        </p:txBody>
      </p:sp>
      <p:sp>
        <p:nvSpPr>
          <p:cNvPr id="3082" name="Text Box 457"/>
          <p:cNvSpPr txBox="1">
            <a:spLocks noChangeArrowheads="1"/>
          </p:cNvSpPr>
          <p:nvPr/>
        </p:nvSpPr>
        <p:spPr bwMode="auto">
          <a:xfrm>
            <a:off x="550863" y="4495800"/>
            <a:ext cx="37449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1" dirty="0"/>
              <a:t>Solve each equation.</a:t>
            </a:r>
          </a:p>
        </p:txBody>
      </p:sp>
      <p:sp>
        <p:nvSpPr>
          <p:cNvPr id="3083" name="Text Box 458"/>
          <p:cNvSpPr txBox="1">
            <a:spLocks noChangeArrowheads="1"/>
          </p:cNvSpPr>
          <p:nvPr/>
        </p:nvSpPr>
        <p:spPr bwMode="auto">
          <a:xfrm>
            <a:off x="533400" y="5103813"/>
            <a:ext cx="22526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1" dirty="0"/>
              <a:t>3. </a:t>
            </a:r>
            <a:r>
              <a:rPr lang="en-US" altLang="en-US" i="1" dirty="0"/>
              <a:t>x</a:t>
            </a:r>
            <a:r>
              <a:rPr lang="en-US" altLang="en-US" dirty="0"/>
              <a:t> – 4 = 10</a:t>
            </a:r>
            <a:endParaRPr lang="en-US" altLang="en-US" b="1" dirty="0"/>
          </a:p>
        </p:txBody>
      </p:sp>
      <p:sp>
        <p:nvSpPr>
          <p:cNvPr id="10699" name="Text Box 459"/>
          <p:cNvSpPr txBox="1">
            <a:spLocks noChangeArrowheads="1"/>
          </p:cNvSpPr>
          <p:nvPr/>
        </p:nvSpPr>
        <p:spPr bwMode="auto">
          <a:xfrm>
            <a:off x="2781300" y="5105400"/>
            <a:ext cx="571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solidFill>
                  <a:srgbClr val="FF3300"/>
                </a:solidFill>
              </a:rPr>
              <a:t>14</a:t>
            </a:r>
          </a:p>
        </p:txBody>
      </p:sp>
      <p:sp>
        <p:nvSpPr>
          <p:cNvPr id="3085" name="Text Box 460"/>
          <p:cNvSpPr txBox="1">
            <a:spLocks noChangeArrowheads="1"/>
          </p:cNvSpPr>
          <p:nvPr/>
        </p:nvSpPr>
        <p:spPr bwMode="auto">
          <a:xfrm>
            <a:off x="549275" y="5681663"/>
            <a:ext cx="2644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1" dirty="0"/>
              <a:t>4.</a:t>
            </a:r>
            <a:r>
              <a:rPr lang="en-US" altLang="en-US" dirty="0"/>
              <a:t> 15 = </a:t>
            </a:r>
            <a:r>
              <a:rPr lang="en-US" altLang="en-US" i="1" dirty="0"/>
              <a:t>x</a:t>
            </a:r>
            <a:r>
              <a:rPr lang="en-US" altLang="en-US" dirty="0"/>
              <a:t> + 1.1</a:t>
            </a:r>
            <a:endParaRPr lang="en-US" altLang="en-US" b="1" dirty="0"/>
          </a:p>
        </p:txBody>
      </p:sp>
      <p:sp>
        <p:nvSpPr>
          <p:cNvPr id="10701" name="Text Box 461"/>
          <p:cNvSpPr txBox="1">
            <a:spLocks noChangeArrowheads="1"/>
          </p:cNvSpPr>
          <p:nvPr/>
        </p:nvSpPr>
        <p:spPr bwMode="auto">
          <a:xfrm>
            <a:off x="3124200" y="5672138"/>
            <a:ext cx="8763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solidFill>
                  <a:srgbClr val="FF3300"/>
                </a:solidFill>
              </a:rPr>
              <a:t>13.9</a:t>
            </a:r>
          </a:p>
        </p:txBody>
      </p:sp>
      <p:grpSp>
        <p:nvGrpSpPr>
          <p:cNvPr id="2" name="Group 533"/>
          <p:cNvGrpSpPr>
            <a:grpSpLocks/>
          </p:cNvGrpSpPr>
          <p:nvPr/>
        </p:nvGrpSpPr>
        <p:grpSpPr bwMode="auto">
          <a:xfrm>
            <a:off x="2971800" y="2743200"/>
            <a:ext cx="4572000" cy="800100"/>
            <a:chOff x="1872" y="1728"/>
            <a:chExt cx="2880" cy="504"/>
          </a:xfrm>
        </p:grpSpPr>
        <p:sp>
          <p:nvSpPr>
            <p:cNvPr id="3099" name="Line 199"/>
            <p:cNvSpPr>
              <a:spLocks noChangeShapeType="1"/>
            </p:cNvSpPr>
            <p:nvPr/>
          </p:nvSpPr>
          <p:spPr bwMode="auto">
            <a:xfrm>
              <a:off x="4464" y="1728"/>
              <a:ext cx="288"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grpSp>
          <p:nvGrpSpPr>
            <p:cNvPr id="3100" name="Group 521"/>
            <p:cNvGrpSpPr>
              <a:grpSpLocks/>
            </p:cNvGrpSpPr>
            <p:nvPr/>
          </p:nvGrpSpPr>
          <p:grpSpPr bwMode="auto">
            <a:xfrm>
              <a:off x="1872" y="1968"/>
              <a:ext cx="2544" cy="264"/>
              <a:chOff x="1872" y="1968"/>
              <a:chExt cx="2544" cy="264"/>
            </a:xfrm>
          </p:grpSpPr>
          <p:sp>
            <p:nvSpPr>
              <p:cNvPr id="3101" name="Line 495"/>
              <p:cNvSpPr>
                <a:spLocks noChangeShapeType="1"/>
              </p:cNvSpPr>
              <p:nvPr/>
            </p:nvSpPr>
            <p:spPr bwMode="auto">
              <a:xfrm>
                <a:off x="1992" y="2016"/>
                <a:ext cx="2376" cy="0"/>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3102" name="Line 496"/>
              <p:cNvSpPr>
                <a:spLocks noChangeShapeType="1"/>
              </p:cNvSpPr>
              <p:nvPr/>
            </p:nvSpPr>
            <p:spPr bwMode="auto">
              <a:xfrm>
                <a:off x="2088" y="196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3103" name="Line 500"/>
              <p:cNvSpPr>
                <a:spLocks noChangeShapeType="1"/>
              </p:cNvSpPr>
              <p:nvPr/>
            </p:nvSpPr>
            <p:spPr bwMode="auto">
              <a:xfrm>
                <a:off x="3048" y="196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3104" name="Line 504"/>
              <p:cNvSpPr>
                <a:spLocks noChangeShapeType="1"/>
              </p:cNvSpPr>
              <p:nvPr/>
            </p:nvSpPr>
            <p:spPr bwMode="auto">
              <a:xfrm>
                <a:off x="4008" y="196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3105" name="Text Box 507"/>
              <p:cNvSpPr txBox="1">
                <a:spLocks noChangeArrowheads="1"/>
              </p:cNvSpPr>
              <p:nvPr/>
            </p:nvSpPr>
            <p:spPr bwMode="auto">
              <a:xfrm>
                <a:off x="1872" y="2016"/>
                <a:ext cx="76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 –10</a:t>
                </a:r>
              </a:p>
            </p:txBody>
          </p:sp>
          <p:sp>
            <p:nvSpPr>
              <p:cNvPr id="3106" name="Text Box 511"/>
              <p:cNvSpPr txBox="1">
                <a:spLocks noChangeArrowheads="1"/>
              </p:cNvSpPr>
              <p:nvPr/>
            </p:nvSpPr>
            <p:spPr bwMode="auto">
              <a:xfrm>
                <a:off x="2953" y="2020"/>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0</a:t>
                </a:r>
              </a:p>
            </p:txBody>
          </p:sp>
          <p:sp>
            <p:nvSpPr>
              <p:cNvPr id="3107" name="AutoShape 518"/>
              <p:cNvSpPr>
                <a:spLocks noChangeArrowheads="1"/>
              </p:cNvSpPr>
              <p:nvPr/>
            </p:nvSpPr>
            <p:spPr bwMode="auto">
              <a:xfrm>
                <a:off x="2050" y="1968"/>
                <a:ext cx="96" cy="96"/>
              </a:xfrm>
              <a:prstGeom prst="flowChartConnector">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sp>
            <p:nvSpPr>
              <p:cNvPr id="3108" name="Line 519"/>
              <p:cNvSpPr>
                <a:spLocks noChangeShapeType="1"/>
              </p:cNvSpPr>
              <p:nvPr/>
            </p:nvSpPr>
            <p:spPr bwMode="auto">
              <a:xfrm>
                <a:off x="2112" y="2016"/>
                <a:ext cx="2304" cy="0"/>
              </a:xfrm>
              <a:prstGeom prst="line">
                <a:avLst/>
              </a:prstGeom>
              <a:noFill/>
              <a:ln w="38100">
                <a:solidFill>
                  <a:srgbClr val="FF33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3109" name="Text Box 520"/>
              <p:cNvSpPr txBox="1">
                <a:spLocks noChangeArrowheads="1"/>
              </p:cNvSpPr>
              <p:nvPr/>
            </p:nvSpPr>
            <p:spPr bwMode="auto">
              <a:xfrm>
                <a:off x="3878" y="2016"/>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10</a:t>
                </a:r>
              </a:p>
            </p:txBody>
          </p:sp>
        </p:grpSp>
      </p:grpSp>
      <p:grpSp>
        <p:nvGrpSpPr>
          <p:cNvPr id="4" name="Group 532"/>
          <p:cNvGrpSpPr>
            <a:grpSpLocks/>
          </p:cNvGrpSpPr>
          <p:nvPr/>
        </p:nvGrpSpPr>
        <p:grpSpPr bwMode="auto">
          <a:xfrm>
            <a:off x="3276600" y="4114800"/>
            <a:ext cx="4038600" cy="419100"/>
            <a:chOff x="2064" y="2592"/>
            <a:chExt cx="2544" cy="264"/>
          </a:xfrm>
        </p:grpSpPr>
        <p:sp>
          <p:nvSpPr>
            <p:cNvPr id="3089" name="Line 170"/>
            <p:cNvSpPr>
              <a:spLocks noChangeShapeType="1"/>
            </p:cNvSpPr>
            <p:nvPr/>
          </p:nvSpPr>
          <p:spPr bwMode="auto">
            <a:xfrm>
              <a:off x="4272" y="2736"/>
              <a:ext cx="336"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90" name="Line 523"/>
            <p:cNvSpPr>
              <a:spLocks noChangeShapeType="1"/>
            </p:cNvSpPr>
            <p:nvPr/>
          </p:nvSpPr>
          <p:spPr bwMode="auto">
            <a:xfrm>
              <a:off x="2184" y="2640"/>
              <a:ext cx="2376" cy="0"/>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3091" name="Line 524"/>
            <p:cNvSpPr>
              <a:spLocks noChangeShapeType="1"/>
            </p:cNvSpPr>
            <p:nvPr/>
          </p:nvSpPr>
          <p:spPr bwMode="auto">
            <a:xfrm>
              <a:off x="2280" y="2592"/>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3092" name="Line 525"/>
            <p:cNvSpPr>
              <a:spLocks noChangeShapeType="1"/>
            </p:cNvSpPr>
            <p:nvPr/>
          </p:nvSpPr>
          <p:spPr bwMode="auto">
            <a:xfrm>
              <a:off x="3240" y="2592"/>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3093" name="Line 526"/>
            <p:cNvSpPr>
              <a:spLocks noChangeShapeType="1"/>
            </p:cNvSpPr>
            <p:nvPr/>
          </p:nvSpPr>
          <p:spPr bwMode="auto">
            <a:xfrm>
              <a:off x="4200" y="2592"/>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3094" name="Text Box 527"/>
            <p:cNvSpPr txBox="1">
              <a:spLocks noChangeArrowheads="1"/>
            </p:cNvSpPr>
            <p:nvPr/>
          </p:nvSpPr>
          <p:spPr bwMode="auto">
            <a:xfrm>
              <a:off x="2064" y="2640"/>
              <a:ext cx="76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 –90</a:t>
              </a:r>
            </a:p>
          </p:txBody>
        </p:sp>
        <p:sp>
          <p:nvSpPr>
            <p:cNvPr id="3095" name="Text Box 528"/>
            <p:cNvSpPr txBox="1">
              <a:spLocks noChangeArrowheads="1"/>
            </p:cNvSpPr>
            <p:nvPr/>
          </p:nvSpPr>
          <p:spPr bwMode="auto">
            <a:xfrm>
              <a:off x="3145" y="2644"/>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0</a:t>
              </a:r>
            </a:p>
          </p:txBody>
        </p:sp>
        <p:sp>
          <p:nvSpPr>
            <p:cNvPr id="3096" name="AutoShape 529"/>
            <p:cNvSpPr>
              <a:spLocks noChangeArrowheads="1"/>
            </p:cNvSpPr>
            <p:nvPr/>
          </p:nvSpPr>
          <p:spPr bwMode="auto">
            <a:xfrm>
              <a:off x="4149" y="2592"/>
              <a:ext cx="96" cy="96"/>
            </a:xfrm>
            <a:prstGeom prst="flowChartConnector">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sp>
          <p:nvSpPr>
            <p:cNvPr id="3097" name="Line 530"/>
            <p:cNvSpPr>
              <a:spLocks noChangeShapeType="1"/>
            </p:cNvSpPr>
            <p:nvPr/>
          </p:nvSpPr>
          <p:spPr bwMode="auto">
            <a:xfrm flipH="1">
              <a:off x="2160" y="2640"/>
              <a:ext cx="2016" cy="0"/>
            </a:xfrm>
            <a:prstGeom prst="line">
              <a:avLst/>
            </a:prstGeom>
            <a:noFill/>
            <a:ln w="38100">
              <a:solidFill>
                <a:srgbClr val="FF33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3098" name="Text Box 531"/>
            <p:cNvSpPr txBox="1">
              <a:spLocks noChangeArrowheads="1"/>
            </p:cNvSpPr>
            <p:nvPr/>
          </p:nvSpPr>
          <p:spPr bwMode="auto">
            <a:xfrm>
              <a:off x="4070" y="2640"/>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90</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695"/>
                                        </p:tgtEl>
                                        <p:attrNameLst>
                                          <p:attrName>style.visibility</p:attrName>
                                        </p:attrNameLst>
                                      </p:cBhvr>
                                      <p:to>
                                        <p:strVal val="visible"/>
                                      </p:to>
                                    </p:set>
                                    <p:anim calcmode="lin" valueType="num">
                                      <p:cBhvr>
                                        <p:cTn id="7" dur="500" fill="hold"/>
                                        <p:tgtEl>
                                          <p:spTgt spid="10695"/>
                                        </p:tgtEl>
                                        <p:attrNameLst>
                                          <p:attrName>ppt_w</p:attrName>
                                        </p:attrNameLst>
                                      </p:cBhvr>
                                      <p:tavLst>
                                        <p:tav tm="0">
                                          <p:val>
                                            <p:fltVal val="0"/>
                                          </p:val>
                                        </p:tav>
                                        <p:tav tm="100000">
                                          <p:val>
                                            <p:strVal val="#ppt_w"/>
                                          </p:val>
                                        </p:tav>
                                      </p:tavLst>
                                    </p:anim>
                                    <p:anim calcmode="lin" valueType="num">
                                      <p:cBhvr>
                                        <p:cTn id="8" dur="500" fill="hold"/>
                                        <p:tgtEl>
                                          <p:spTgt spid="10695"/>
                                        </p:tgtEl>
                                        <p:attrNameLst>
                                          <p:attrName>ppt_h</p:attrName>
                                        </p:attrNameLst>
                                      </p:cBhvr>
                                      <p:tavLst>
                                        <p:tav tm="0">
                                          <p:val>
                                            <p:strVal val="#ppt_h"/>
                                          </p:val>
                                        </p:tav>
                                        <p:tav tm="100000">
                                          <p:val>
                                            <p:strVal val="#ppt_h"/>
                                          </p:val>
                                        </p:tav>
                                      </p:tavLst>
                                    </p:anim>
                                  </p:childTnLst>
                                </p:cTn>
                              </p:par>
                              <p:par>
                                <p:cTn id="9" presetID="4" presetClass="entr" presetSubtype="16"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box(in)">
                                      <p:cBhvr>
                                        <p:cTn id="11" dur="500"/>
                                        <p:tgtEl>
                                          <p:spTgt spid="2"/>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7" presetClass="entr" presetSubtype="10" fill="hold" grpId="0" nodeType="clickEffect">
                                  <p:stCondLst>
                                    <p:cond delay="0"/>
                                  </p:stCondLst>
                                  <p:childTnLst>
                                    <p:set>
                                      <p:cBhvr>
                                        <p:cTn id="15" dur="1" fill="hold">
                                          <p:stCondLst>
                                            <p:cond delay="0"/>
                                          </p:stCondLst>
                                        </p:cTn>
                                        <p:tgtEl>
                                          <p:spTgt spid="10696"/>
                                        </p:tgtEl>
                                        <p:attrNameLst>
                                          <p:attrName>style.visibility</p:attrName>
                                        </p:attrNameLst>
                                      </p:cBhvr>
                                      <p:to>
                                        <p:strVal val="visible"/>
                                      </p:to>
                                    </p:set>
                                    <p:anim calcmode="lin" valueType="num">
                                      <p:cBhvr>
                                        <p:cTn id="16" dur="500" fill="hold"/>
                                        <p:tgtEl>
                                          <p:spTgt spid="10696"/>
                                        </p:tgtEl>
                                        <p:attrNameLst>
                                          <p:attrName>ppt_w</p:attrName>
                                        </p:attrNameLst>
                                      </p:cBhvr>
                                      <p:tavLst>
                                        <p:tav tm="0">
                                          <p:val>
                                            <p:fltVal val="0"/>
                                          </p:val>
                                        </p:tav>
                                        <p:tav tm="100000">
                                          <p:val>
                                            <p:strVal val="#ppt_w"/>
                                          </p:val>
                                        </p:tav>
                                      </p:tavLst>
                                    </p:anim>
                                    <p:anim calcmode="lin" valueType="num">
                                      <p:cBhvr>
                                        <p:cTn id="17" dur="500" fill="hold"/>
                                        <p:tgtEl>
                                          <p:spTgt spid="10696"/>
                                        </p:tgtEl>
                                        <p:attrNameLst>
                                          <p:attrName>ppt_h</p:attrName>
                                        </p:attrNameLst>
                                      </p:cBhvr>
                                      <p:tavLst>
                                        <p:tav tm="0">
                                          <p:val>
                                            <p:strVal val="#ppt_h"/>
                                          </p:val>
                                        </p:tav>
                                        <p:tav tm="100000">
                                          <p:val>
                                            <p:strVal val="#ppt_h"/>
                                          </p:val>
                                        </p:tav>
                                      </p:tavLst>
                                    </p:anim>
                                  </p:childTnLst>
                                </p:cTn>
                              </p:par>
                              <p:par>
                                <p:cTn id="18" presetID="4" presetClass="entr" presetSubtype="16" fill="hold" nodeType="with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box(in)">
                                      <p:cBhvr>
                                        <p:cTn id="20" dur="500"/>
                                        <p:tgtEl>
                                          <p:spTgt spid="4"/>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10699"/>
                                        </p:tgtEl>
                                        <p:attrNameLst>
                                          <p:attrName>style.visibility</p:attrName>
                                        </p:attrNameLst>
                                      </p:cBhvr>
                                      <p:to>
                                        <p:strVal val="visible"/>
                                      </p:to>
                                    </p:set>
                                    <p:animEffect transition="in" filter="dissolve">
                                      <p:cBhvr>
                                        <p:cTn id="25" dur="500"/>
                                        <p:tgtEl>
                                          <p:spTgt spid="10699"/>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10701"/>
                                        </p:tgtEl>
                                        <p:attrNameLst>
                                          <p:attrName>style.visibility</p:attrName>
                                        </p:attrNameLst>
                                      </p:cBhvr>
                                      <p:to>
                                        <p:strVal val="visible"/>
                                      </p:to>
                                    </p:set>
                                    <p:animEffect transition="in" filter="dissolve">
                                      <p:cBhvr>
                                        <p:cTn id="30" dur="500"/>
                                        <p:tgtEl>
                                          <p:spTgt spid="107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95" grpId="0"/>
      <p:bldP spid="10696" grpId="0"/>
      <p:bldP spid="10699" grpId="0"/>
      <p:bldP spid="1070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5"/>
          <p:cNvGrpSpPr>
            <a:grpSpLocks/>
          </p:cNvGrpSpPr>
          <p:nvPr/>
        </p:nvGrpSpPr>
        <p:grpSpPr bwMode="auto">
          <a:xfrm>
            <a:off x="685800" y="1447800"/>
            <a:ext cx="2687638" cy="676275"/>
            <a:chOff x="384" y="3600"/>
            <a:chExt cx="1693" cy="426"/>
          </a:xfrm>
        </p:grpSpPr>
        <p:sp>
          <p:nvSpPr>
            <p:cNvPr id="17431" name="Text Box 6"/>
            <p:cNvSpPr txBox="1">
              <a:spLocks noChangeArrowheads="1"/>
            </p:cNvSpPr>
            <p:nvPr/>
          </p:nvSpPr>
          <p:spPr bwMode="auto">
            <a:xfrm>
              <a:off x="864" y="3696"/>
              <a:ext cx="121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Look Back</a:t>
              </a:r>
              <a:endParaRPr lang="en-US" altLang="en-US"/>
            </a:p>
          </p:txBody>
        </p:sp>
        <p:grpSp>
          <p:nvGrpSpPr>
            <p:cNvPr id="17432" name="Group 7"/>
            <p:cNvGrpSpPr>
              <a:grpSpLocks/>
            </p:cNvGrpSpPr>
            <p:nvPr/>
          </p:nvGrpSpPr>
          <p:grpSpPr bwMode="auto">
            <a:xfrm>
              <a:off x="384" y="3600"/>
              <a:ext cx="528" cy="426"/>
              <a:chOff x="1758" y="3408"/>
              <a:chExt cx="528" cy="426"/>
            </a:xfrm>
          </p:grpSpPr>
          <p:pic>
            <p:nvPicPr>
              <p:cNvPr id="17433"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4" y="3408"/>
                <a:ext cx="426" cy="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6537" name="Text Box 9"/>
              <p:cNvSpPr txBox="1">
                <a:spLocks noChangeArrowheads="1"/>
              </p:cNvSpPr>
              <p:nvPr/>
            </p:nvSpPr>
            <p:spPr bwMode="auto">
              <a:xfrm>
                <a:off x="1758" y="3504"/>
                <a:ext cx="528" cy="288"/>
              </a:xfrm>
              <a:prstGeom prst="rect">
                <a:avLst/>
              </a:prstGeom>
              <a:noFill/>
              <a:ln>
                <a:noFill/>
              </a:ln>
              <a:effectLst/>
              <a:extLst/>
            </p:spPr>
            <p:txBody>
              <a:bodyPr anchor="ctr">
                <a:spAutoFit/>
              </a:bodyPr>
              <a:lstStyle/>
              <a:p>
                <a:pPr>
                  <a:defRPr/>
                </a:pPr>
                <a:r>
                  <a:rPr lang="en-US" b="1">
                    <a:solidFill>
                      <a:schemeClr val="bg1"/>
                    </a:solidFill>
                    <a:effectLst>
                      <a:outerShdw blurRad="38100" dist="38100" dir="2700000" algn="tl">
                        <a:srgbClr val="C0C0C0"/>
                      </a:outerShdw>
                    </a:effectLst>
                  </a:rPr>
                  <a:t>4</a:t>
                </a:r>
              </a:p>
            </p:txBody>
          </p:sp>
        </p:grpSp>
      </p:grpSp>
      <p:sp>
        <p:nvSpPr>
          <p:cNvPr id="17411" name="Text Box 50"/>
          <p:cNvSpPr txBox="1">
            <a:spLocks noChangeArrowheads="1"/>
          </p:cNvSpPr>
          <p:nvPr/>
        </p:nvSpPr>
        <p:spPr bwMode="auto">
          <a:xfrm>
            <a:off x="1371600" y="2133600"/>
            <a:ext cx="1209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1" i="1"/>
              <a:t>Check</a:t>
            </a:r>
          </a:p>
        </p:txBody>
      </p:sp>
      <p:grpSp>
        <p:nvGrpSpPr>
          <p:cNvPr id="4" name="Group 75"/>
          <p:cNvGrpSpPr>
            <a:grpSpLocks/>
          </p:cNvGrpSpPr>
          <p:nvPr/>
        </p:nvGrpSpPr>
        <p:grpSpPr bwMode="auto">
          <a:xfrm>
            <a:off x="1371600" y="2667000"/>
            <a:ext cx="3879850" cy="1890713"/>
            <a:chOff x="864" y="1680"/>
            <a:chExt cx="2444" cy="1191"/>
          </a:xfrm>
        </p:grpSpPr>
        <p:sp>
          <p:nvSpPr>
            <p:cNvPr id="17424" name="Line 51"/>
            <p:cNvSpPr>
              <a:spLocks noChangeShapeType="1"/>
            </p:cNvSpPr>
            <p:nvPr/>
          </p:nvSpPr>
          <p:spPr bwMode="auto">
            <a:xfrm flipV="1">
              <a:off x="970" y="2304"/>
              <a:ext cx="1257" cy="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7425" name="Line 52"/>
            <p:cNvSpPr>
              <a:spLocks noChangeShapeType="1"/>
            </p:cNvSpPr>
            <p:nvPr/>
          </p:nvSpPr>
          <p:spPr bwMode="auto">
            <a:xfrm flipH="1">
              <a:off x="1747" y="2304"/>
              <a:ext cx="9" cy="52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7426" name="Text Box 53"/>
            <p:cNvSpPr txBox="1">
              <a:spLocks noChangeArrowheads="1"/>
            </p:cNvSpPr>
            <p:nvPr/>
          </p:nvSpPr>
          <p:spPr bwMode="auto">
            <a:xfrm>
              <a:off x="2016" y="2544"/>
              <a:ext cx="384"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2800">
                  <a:solidFill>
                    <a:srgbClr val="FF0000"/>
                  </a:solidFill>
                  <a:sym typeface="Wingdings" pitchFamily="2" charset="2"/>
                </a:rPr>
                <a:t></a:t>
              </a:r>
            </a:p>
          </p:txBody>
        </p:sp>
        <p:sp>
          <p:nvSpPr>
            <p:cNvPr id="17427" name="Text Box 54"/>
            <p:cNvSpPr txBox="1">
              <a:spLocks noChangeArrowheads="1"/>
            </p:cNvSpPr>
            <p:nvPr/>
          </p:nvSpPr>
          <p:spPr bwMode="auto">
            <a:xfrm>
              <a:off x="864" y="1680"/>
              <a:ext cx="244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Check the endpoint, 16.</a:t>
              </a:r>
            </a:p>
          </p:txBody>
        </p:sp>
        <p:sp>
          <p:nvSpPr>
            <p:cNvPr id="17428" name="Text Box 59"/>
            <p:cNvSpPr txBox="1">
              <a:spLocks noChangeArrowheads="1"/>
            </p:cNvSpPr>
            <p:nvPr/>
          </p:nvSpPr>
          <p:spPr bwMode="auto">
            <a:xfrm>
              <a:off x="874" y="2022"/>
              <a:ext cx="130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t>g +</a:t>
              </a:r>
              <a:r>
                <a:rPr lang="en-US" altLang="en-US"/>
                <a:t> 14 = 30</a:t>
              </a:r>
              <a:endParaRPr lang="en-US" altLang="en-US" i="1"/>
            </a:p>
          </p:txBody>
        </p:sp>
        <p:sp>
          <p:nvSpPr>
            <p:cNvPr id="17429" name="Text Box 60"/>
            <p:cNvSpPr txBox="1">
              <a:spLocks noChangeArrowheads="1"/>
            </p:cNvSpPr>
            <p:nvPr/>
          </p:nvSpPr>
          <p:spPr bwMode="auto">
            <a:xfrm>
              <a:off x="874" y="2310"/>
              <a:ext cx="120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solidFill>
                    <a:srgbClr val="FF0000"/>
                  </a:solidFill>
                </a:rPr>
                <a:t>16</a:t>
              </a:r>
              <a:r>
                <a:rPr lang="en-US" altLang="en-US"/>
                <a:t> + 14 30</a:t>
              </a:r>
              <a:endParaRPr lang="en-US" altLang="en-US" i="1"/>
            </a:p>
          </p:txBody>
        </p:sp>
        <p:sp>
          <p:nvSpPr>
            <p:cNvPr id="17430" name="Text Box 61"/>
            <p:cNvSpPr txBox="1">
              <a:spLocks noChangeArrowheads="1"/>
            </p:cNvSpPr>
            <p:nvPr/>
          </p:nvSpPr>
          <p:spPr bwMode="auto">
            <a:xfrm>
              <a:off x="1432" y="2544"/>
              <a:ext cx="67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30 30</a:t>
              </a:r>
            </a:p>
          </p:txBody>
        </p:sp>
      </p:grpSp>
      <p:sp>
        <p:nvSpPr>
          <p:cNvPr id="406590" name="Text Box 62"/>
          <p:cNvSpPr txBox="1">
            <a:spLocks noChangeArrowheads="1"/>
          </p:cNvSpPr>
          <p:nvPr/>
        </p:nvSpPr>
        <p:spPr bwMode="auto">
          <a:xfrm>
            <a:off x="1524000" y="4876800"/>
            <a:ext cx="5159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Sami can spend from $0 to $16.</a:t>
            </a:r>
          </a:p>
        </p:txBody>
      </p:sp>
      <p:grpSp>
        <p:nvGrpSpPr>
          <p:cNvPr id="5" name="Group 74"/>
          <p:cNvGrpSpPr>
            <a:grpSpLocks/>
          </p:cNvGrpSpPr>
          <p:nvPr/>
        </p:nvGrpSpPr>
        <p:grpSpPr bwMode="auto">
          <a:xfrm>
            <a:off x="5497513" y="2438400"/>
            <a:ext cx="3494087" cy="2133600"/>
            <a:chOff x="3463" y="1536"/>
            <a:chExt cx="2201" cy="1344"/>
          </a:xfrm>
        </p:grpSpPr>
        <p:sp>
          <p:nvSpPr>
            <p:cNvPr id="17416" name="Text Box 55"/>
            <p:cNvSpPr txBox="1">
              <a:spLocks noChangeArrowheads="1"/>
            </p:cNvSpPr>
            <p:nvPr/>
          </p:nvSpPr>
          <p:spPr bwMode="auto">
            <a:xfrm>
              <a:off x="5088" y="2544"/>
              <a:ext cx="384"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2800">
                  <a:solidFill>
                    <a:srgbClr val="FF0000"/>
                  </a:solidFill>
                  <a:sym typeface="Wingdings" pitchFamily="2" charset="2"/>
                </a:rPr>
                <a:t></a:t>
              </a:r>
            </a:p>
          </p:txBody>
        </p:sp>
        <p:sp>
          <p:nvSpPr>
            <p:cNvPr id="17417" name="Line 56"/>
            <p:cNvSpPr>
              <a:spLocks noChangeShapeType="1"/>
            </p:cNvSpPr>
            <p:nvPr/>
          </p:nvSpPr>
          <p:spPr bwMode="auto">
            <a:xfrm>
              <a:off x="3946" y="2304"/>
              <a:ext cx="12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7418" name="Line 57"/>
            <p:cNvSpPr>
              <a:spLocks noChangeShapeType="1"/>
            </p:cNvSpPr>
            <p:nvPr/>
          </p:nvSpPr>
          <p:spPr bwMode="auto">
            <a:xfrm flipH="1">
              <a:off x="4666" y="2304"/>
              <a:ext cx="9" cy="57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7419" name="Line 58"/>
            <p:cNvSpPr>
              <a:spLocks noChangeShapeType="1"/>
            </p:cNvSpPr>
            <p:nvPr/>
          </p:nvSpPr>
          <p:spPr bwMode="auto">
            <a:xfrm>
              <a:off x="4840" y="2304"/>
              <a:ext cx="9" cy="57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7420" name="Text Box 64"/>
            <p:cNvSpPr txBox="1">
              <a:spLocks noChangeArrowheads="1"/>
            </p:cNvSpPr>
            <p:nvPr/>
          </p:nvSpPr>
          <p:spPr bwMode="auto">
            <a:xfrm>
              <a:off x="3463" y="1536"/>
              <a:ext cx="2201"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Check a number less </a:t>
              </a:r>
            </a:p>
            <a:p>
              <a:pPr algn="l">
                <a:lnSpc>
                  <a:spcPct val="25000"/>
                </a:lnSpc>
              </a:pPr>
              <a:r>
                <a:rPr lang="en-US" altLang="en-US"/>
                <a:t>than 16.</a:t>
              </a:r>
            </a:p>
          </p:txBody>
        </p:sp>
        <p:sp>
          <p:nvSpPr>
            <p:cNvPr id="17421" name="Text Box 65"/>
            <p:cNvSpPr txBox="1">
              <a:spLocks noChangeArrowheads="1"/>
            </p:cNvSpPr>
            <p:nvPr/>
          </p:nvSpPr>
          <p:spPr bwMode="auto">
            <a:xfrm>
              <a:off x="3877" y="2016"/>
              <a:ext cx="132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t>g + </a:t>
              </a:r>
              <a:r>
                <a:rPr lang="en-US" altLang="en-US"/>
                <a:t>14  ≤ 30</a:t>
              </a:r>
              <a:endParaRPr lang="en-US" altLang="en-US" i="1"/>
            </a:p>
          </p:txBody>
        </p:sp>
        <p:sp>
          <p:nvSpPr>
            <p:cNvPr id="17422" name="Text Box 66"/>
            <p:cNvSpPr txBox="1">
              <a:spLocks noChangeArrowheads="1"/>
            </p:cNvSpPr>
            <p:nvPr/>
          </p:nvSpPr>
          <p:spPr bwMode="auto">
            <a:xfrm>
              <a:off x="3934" y="2304"/>
              <a:ext cx="126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solidFill>
                    <a:srgbClr val="FF0000"/>
                  </a:solidFill>
                </a:rPr>
                <a:t>6</a:t>
              </a:r>
              <a:r>
                <a:rPr lang="en-US" altLang="en-US"/>
                <a:t> + 14 ≤ 30</a:t>
              </a:r>
              <a:endParaRPr lang="en-US" altLang="en-US" i="1"/>
            </a:p>
          </p:txBody>
        </p:sp>
        <p:sp>
          <p:nvSpPr>
            <p:cNvPr id="17423" name="Text Box 67"/>
            <p:cNvSpPr txBox="1">
              <a:spLocks noChangeArrowheads="1"/>
            </p:cNvSpPr>
            <p:nvPr/>
          </p:nvSpPr>
          <p:spPr bwMode="auto">
            <a:xfrm>
              <a:off x="4340" y="2544"/>
              <a:ext cx="84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20 ≤ 30</a:t>
              </a:r>
            </a:p>
          </p:txBody>
        </p:sp>
      </p:grpSp>
      <p:sp>
        <p:nvSpPr>
          <p:cNvPr id="17415" name="Text Box 7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6699"/>
                </a:solidFill>
                <a:latin typeface="Arial Black" pitchFamily="34" charset="0"/>
              </a:rPr>
              <a:t>Example 2 Continued</a:t>
            </a:r>
            <a:endParaRPr lang="en-US" altLang="en-US" sz="2600" i="1">
              <a:solidFill>
                <a:srgbClr val="800080"/>
              </a:solidFill>
              <a:latin typeface="Arial MT B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9" presetClass="entr" presetSubtype="0" fill="hold" grpId="0" nodeType="clickEffect">
                                  <p:stCondLst>
                                    <p:cond delay="0"/>
                                  </p:stCondLst>
                                  <p:childTnLst>
                                    <p:set>
                                      <p:cBhvr>
                                        <p:cTn id="16" dur="1" fill="hold">
                                          <p:stCondLst>
                                            <p:cond delay="0"/>
                                          </p:stCondLst>
                                        </p:cTn>
                                        <p:tgtEl>
                                          <p:spTgt spid="406590"/>
                                        </p:tgtEl>
                                        <p:attrNameLst>
                                          <p:attrName>style.visibility</p:attrName>
                                        </p:attrNameLst>
                                      </p:cBhvr>
                                      <p:to>
                                        <p:strVal val="visible"/>
                                      </p:to>
                                    </p:set>
                                    <p:anim calcmode="lin" valueType="num">
                                      <p:cBhvr>
                                        <p:cTn id="17" dur="1000" fill="hold"/>
                                        <p:tgtEl>
                                          <p:spTgt spid="406590"/>
                                        </p:tgtEl>
                                        <p:attrNameLst>
                                          <p:attrName>ppt_x</p:attrName>
                                        </p:attrNameLst>
                                      </p:cBhvr>
                                      <p:tavLst>
                                        <p:tav tm="0">
                                          <p:val>
                                            <p:strVal val="#ppt_x-.2"/>
                                          </p:val>
                                        </p:tav>
                                        <p:tav tm="100000">
                                          <p:val>
                                            <p:strVal val="#ppt_x"/>
                                          </p:val>
                                        </p:tav>
                                      </p:tavLst>
                                    </p:anim>
                                    <p:anim calcmode="lin" valueType="num">
                                      <p:cBhvr>
                                        <p:cTn id="18" dur="1000" fill="hold"/>
                                        <p:tgtEl>
                                          <p:spTgt spid="406590"/>
                                        </p:tgtEl>
                                        <p:attrNameLst>
                                          <p:attrName>ppt_y</p:attrName>
                                        </p:attrNameLst>
                                      </p:cBhvr>
                                      <p:tavLst>
                                        <p:tav tm="0">
                                          <p:val>
                                            <p:strVal val="#ppt_y"/>
                                          </p:val>
                                        </p:tav>
                                        <p:tav tm="100000">
                                          <p:val>
                                            <p:strVal val="#ppt_y"/>
                                          </p:val>
                                        </p:tav>
                                      </p:tavLst>
                                    </p:anim>
                                    <p:animEffect transition="in" filter="wipe(right)" prLst="gradientSize: 0.1">
                                      <p:cBhvr>
                                        <p:cTn id="19" dur="1000"/>
                                        <p:tgtEl>
                                          <p:spTgt spid="4065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659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6"/>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2</a:t>
            </a:r>
            <a:endParaRPr lang="en-US" altLang="en-US" sz="2600">
              <a:solidFill>
                <a:schemeClr val="accent2"/>
              </a:solidFill>
              <a:latin typeface="Arial MT Bl" charset="0"/>
            </a:endParaRPr>
          </a:p>
        </p:txBody>
      </p:sp>
      <p:pic>
        <p:nvPicPr>
          <p:cNvPr id="18435" name="Picture 2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828800"/>
            <a:ext cx="788988"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6" name="Text Box 25"/>
          <p:cNvSpPr txBox="1">
            <a:spLocks noChangeArrowheads="1"/>
          </p:cNvSpPr>
          <p:nvPr/>
        </p:nvSpPr>
        <p:spPr bwMode="auto">
          <a:xfrm>
            <a:off x="1736725" y="133508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sp>
        <p:nvSpPr>
          <p:cNvPr id="18437" name="Text Box 26"/>
          <p:cNvSpPr txBox="1">
            <a:spLocks noChangeArrowheads="1"/>
          </p:cNvSpPr>
          <p:nvPr/>
        </p:nvSpPr>
        <p:spPr bwMode="auto">
          <a:xfrm>
            <a:off x="1066800" y="1447800"/>
            <a:ext cx="7772400"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1"/>
              <a:t>The Recommended Daily Allowance (RDA) of iron for a female in Sarah</a:t>
            </a:r>
            <a:r>
              <a:rPr lang="en-US" altLang="en-US" b="1">
                <a:latin typeface="Arial" charset="0"/>
              </a:rPr>
              <a:t>’</a:t>
            </a:r>
            <a:r>
              <a:rPr lang="en-US" altLang="en-US" b="1"/>
              <a:t>s age group (14-18 years) is 15 mg per day. Sarah has consumed 11 mg of iron today. Write and solve an inequality to show how many more milligrams of iron Sarah can consume without exceeding RDA.</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2 Continued</a:t>
            </a:r>
            <a:endParaRPr lang="en-US" altLang="en-US" sz="2600">
              <a:solidFill>
                <a:schemeClr val="accent2"/>
              </a:solidFill>
              <a:latin typeface="Arial MT Bl" charset="0"/>
            </a:endParaRPr>
          </a:p>
        </p:txBody>
      </p:sp>
      <p:grpSp>
        <p:nvGrpSpPr>
          <p:cNvPr id="2" name="Group 3"/>
          <p:cNvGrpSpPr>
            <a:grpSpLocks/>
          </p:cNvGrpSpPr>
          <p:nvPr/>
        </p:nvGrpSpPr>
        <p:grpSpPr bwMode="auto">
          <a:xfrm>
            <a:off x="838200" y="1600200"/>
            <a:ext cx="5143500" cy="762000"/>
            <a:chOff x="1272" y="2568"/>
            <a:chExt cx="3240" cy="480"/>
          </a:xfrm>
        </p:grpSpPr>
        <p:sp>
          <p:nvSpPr>
            <p:cNvPr id="19465" name="Text Box 4"/>
            <p:cNvSpPr txBox="1">
              <a:spLocks noChangeArrowheads="1"/>
            </p:cNvSpPr>
            <p:nvPr/>
          </p:nvSpPr>
          <p:spPr bwMode="auto">
            <a:xfrm>
              <a:off x="1638" y="2661"/>
              <a:ext cx="28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1"/>
                <a:t>  Understand the problem</a:t>
              </a:r>
            </a:p>
          </p:txBody>
        </p:sp>
        <p:grpSp>
          <p:nvGrpSpPr>
            <p:cNvPr id="19466" name="Group 5"/>
            <p:cNvGrpSpPr>
              <a:grpSpLocks/>
            </p:cNvGrpSpPr>
            <p:nvPr/>
          </p:nvGrpSpPr>
          <p:grpSpPr bwMode="auto">
            <a:xfrm>
              <a:off x="1272" y="2568"/>
              <a:ext cx="480" cy="480"/>
              <a:chOff x="432" y="528"/>
              <a:chExt cx="480" cy="480"/>
            </a:xfrm>
          </p:grpSpPr>
          <p:pic>
            <p:nvPicPr>
              <p:cNvPr id="19467"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2" y="528"/>
                <a:ext cx="480"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9847" name="Text Box 7"/>
              <p:cNvSpPr txBox="1">
                <a:spLocks noChangeArrowheads="1"/>
              </p:cNvSpPr>
              <p:nvPr/>
            </p:nvSpPr>
            <p:spPr bwMode="auto">
              <a:xfrm>
                <a:off x="494" y="540"/>
                <a:ext cx="253" cy="288"/>
              </a:xfrm>
              <a:prstGeom prst="rect">
                <a:avLst/>
              </a:prstGeom>
              <a:noFill/>
              <a:ln>
                <a:noFill/>
              </a:ln>
              <a:effectLst/>
              <a:extLst/>
            </p:spPr>
            <p:txBody>
              <a:bodyPr wrap="none" anchor="ctr">
                <a:spAutoFit/>
              </a:bodyPr>
              <a:lstStyle/>
              <a:p>
                <a:pPr>
                  <a:defRPr/>
                </a:pPr>
                <a:r>
                  <a:rPr lang="en-US" b="1">
                    <a:solidFill>
                      <a:schemeClr val="bg1"/>
                    </a:solidFill>
                    <a:effectLst>
                      <a:outerShdw blurRad="38100" dist="38100" dir="2700000" algn="tl">
                        <a:srgbClr val="C0C0C0"/>
                      </a:outerShdw>
                    </a:effectLst>
                  </a:rPr>
                  <a:t>1</a:t>
                </a:r>
                <a:endParaRPr lang="en-US"/>
              </a:p>
            </p:txBody>
          </p:sp>
        </p:grpSp>
      </p:grpSp>
      <p:sp>
        <p:nvSpPr>
          <p:cNvPr id="19460" name="Text Box 9"/>
          <p:cNvSpPr txBox="1">
            <a:spLocks noChangeArrowheads="1"/>
          </p:cNvSpPr>
          <p:nvPr/>
        </p:nvSpPr>
        <p:spPr bwMode="auto">
          <a:xfrm>
            <a:off x="1736725" y="133508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sp>
        <p:nvSpPr>
          <p:cNvPr id="419851" name="Text Box 11"/>
          <p:cNvSpPr txBox="1">
            <a:spLocks noChangeArrowheads="1"/>
          </p:cNvSpPr>
          <p:nvPr/>
        </p:nvSpPr>
        <p:spPr bwMode="auto">
          <a:xfrm>
            <a:off x="1600200" y="2286000"/>
            <a:ext cx="7543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The answer will be an inequality and a graph that show all the possible amounts of iron that Sarah can consume to reach the RDA.</a:t>
            </a:r>
          </a:p>
        </p:txBody>
      </p:sp>
      <p:sp>
        <p:nvSpPr>
          <p:cNvPr id="419852" name="Text Box 12"/>
          <p:cNvSpPr txBox="1">
            <a:spLocks noChangeArrowheads="1"/>
          </p:cNvSpPr>
          <p:nvPr/>
        </p:nvSpPr>
        <p:spPr bwMode="auto">
          <a:xfrm>
            <a:off x="1600200" y="3505200"/>
            <a:ext cx="43418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List important information:</a:t>
            </a:r>
          </a:p>
        </p:txBody>
      </p:sp>
      <p:sp>
        <p:nvSpPr>
          <p:cNvPr id="419853" name="Text Box 13"/>
          <p:cNvSpPr txBox="1">
            <a:spLocks noChangeArrowheads="1"/>
          </p:cNvSpPr>
          <p:nvPr/>
        </p:nvSpPr>
        <p:spPr bwMode="auto">
          <a:xfrm>
            <a:off x="1752600" y="3962400"/>
            <a:ext cx="7315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 The RDA of iron for Sarah is 15 mg.</a:t>
            </a:r>
          </a:p>
        </p:txBody>
      </p:sp>
      <p:sp>
        <p:nvSpPr>
          <p:cNvPr id="419854" name="Text Box 14"/>
          <p:cNvSpPr txBox="1">
            <a:spLocks noChangeArrowheads="1"/>
          </p:cNvSpPr>
          <p:nvPr/>
        </p:nvSpPr>
        <p:spPr bwMode="auto">
          <a:xfrm>
            <a:off x="1752600" y="4495800"/>
            <a:ext cx="7064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 So far today she has consumed 11 mg.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1" fill="hold" grpId="0" nodeType="clickEffect">
                                  <p:stCondLst>
                                    <p:cond delay="0"/>
                                  </p:stCondLst>
                                  <p:childTnLst>
                                    <p:set>
                                      <p:cBhvr>
                                        <p:cTn id="13" dur="1" fill="hold">
                                          <p:stCondLst>
                                            <p:cond delay="0"/>
                                          </p:stCondLst>
                                        </p:cTn>
                                        <p:tgtEl>
                                          <p:spTgt spid="419851"/>
                                        </p:tgtEl>
                                        <p:attrNameLst>
                                          <p:attrName>style.visibility</p:attrName>
                                        </p:attrNameLst>
                                      </p:cBhvr>
                                      <p:to>
                                        <p:strVal val="visible"/>
                                      </p:to>
                                    </p:set>
                                    <p:animEffect transition="in" filter="wipe(up)">
                                      <p:cBhvr>
                                        <p:cTn id="14" dur="2000"/>
                                        <p:tgtEl>
                                          <p:spTgt spid="419851"/>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 presetClass="entr" presetSubtype="16" fill="hold" grpId="0" nodeType="clickEffect">
                                  <p:stCondLst>
                                    <p:cond delay="0"/>
                                  </p:stCondLst>
                                  <p:childTnLst>
                                    <p:set>
                                      <p:cBhvr>
                                        <p:cTn id="18" dur="1" fill="hold">
                                          <p:stCondLst>
                                            <p:cond delay="0"/>
                                          </p:stCondLst>
                                        </p:cTn>
                                        <p:tgtEl>
                                          <p:spTgt spid="419852"/>
                                        </p:tgtEl>
                                        <p:attrNameLst>
                                          <p:attrName>style.visibility</p:attrName>
                                        </p:attrNameLst>
                                      </p:cBhvr>
                                      <p:to>
                                        <p:strVal val="visible"/>
                                      </p:to>
                                    </p:set>
                                    <p:animEffect transition="in" filter="box(in)">
                                      <p:cBhvr>
                                        <p:cTn id="19" dur="500"/>
                                        <p:tgtEl>
                                          <p:spTgt spid="41985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419853"/>
                                        </p:tgtEl>
                                        <p:attrNameLst>
                                          <p:attrName>style.visibility</p:attrName>
                                        </p:attrNameLst>
                                      </p:cBhvr>
                                      <p:to>
                                        <p:strVal val="visible"/>
                                      </p:to>
                                    </p:set>
                                    <p:animEffect transition="in" filter="box(in)">
                                      <p:cBhvr>
                                        <p:cTn id="24" dur="500"/>
                                        <p:tgtEl>
                                          <p:spTgt spid="419853"/>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419854"/>
                                        </p:tgtEl>
                                        <p:attrNameLst>
                                          <p:attrName>style.visibility</p:attrName>
                                        </p:attrNameLst>
                                      </p:cBhvr>
                                      <p:to>
                                        <p:strVal val="visible"/>
                                      </p:to>
                                    </p:set>
                                    <p:animEffect transition="in" filter="box(in)">
                                      <p:cBhvr>
                                        <p:cTn id="29" dur="500"/>
                                        <p:tgtEl>
                                          <p:spTgt spid="4198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51" grpId="0"/>
      <p:bldP spid="419852" grpId="0"/>
      <p:bldP spid="419853" grpId="0"/>
      <p:bldP spid="41985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482" name="Group 4"/>
          <p:cNvGrpSpPr>
            <a:grpSpLocks/>
          </p:cNvGrpSpPr>
          <p:nvPr/>
        </p:nvGrpSpPr>
        <p:grpSpPr bwMode="auto">
          <a:xfrm>
            <a:off x="838200" y="1600200"/>
            <a:ext cx="2895600" cy="647700"/>
            <a:chOff x="480" y="1008"/>
            <a:chExt cx="1824" cy="408"/>
          </a:xfrm>
        </p:grpSpPr>
        <p:grpSp>
          <p:nvGrpSpPr>
            <p:cNvPr id="20499" name="Group 5"/>
            <p:cNvGrpSpPr>
              <a:grpSpLocks/>
            </p:cNvGrpSpPr>
            <p:nvPr/>
          </p:nvGrpSpPr>
          <p:grpSpPr bwMode="auto">
            <a:xfrm>
              <a:off x="480" y="1008"/>
              <a:ext cx="360" cy="408"/>
              <a:chOff x="3681" y="3579"/>
              <a:chExt cx="360" cy="408"/>
            </a:xfrm>
          </p:grpSpPr>
          <p:pic>
            <p:nvPicPr>
              <p:cNvPr id="20501"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81" y="3579"/>
                <a:ext cx="360" cy="4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8823" name="Text Box 7"/>
              <p:cNvSpPr txBox="1">
                <a:spLocks noChangeArrowheads="1"/>
              </p:cNvSpPr>
              <p:nvPr/>
            </p:nvSpPr>
            <p:spPr bwMode="auto">
              <a:xfrm>
                <a:off x="3744" y="3600"/>
                <a:ext cx="253" cy="288"/>
              </a:xfrm>
              <a:prstGeom prst="rect">
                <a:avLst/>
              </a:prstGeom>
              <a:noFill/>
              <a:ln>
                <a:noFill/>
              </a:ln>
              <a:effectLst/>
              <a:extLst/>
            </p:spPr>
            <p:txBody>
              <a:bodyPr wrap="none" anchor="ctr">
                <a:spAutoFit/>
              </a:bodyPr>
              <a:lstStyle/>
              <a:p>
                <a:pPr>
                  <a:defRPr/>
                </a:pPr>
                <a:r>
                  <a:rPr lang="en-US" b="1">
                    <a:solidFill>
                      <a:schemeClr val="bg1"/>
                    </a:solidFill>
                    <a:effectLst>
                      <a:outerShdw blurRad="38100" dist="38100" dir="2700000" algn="tl">
                        <a:srgbClr val="C0C0C0"/>
                      </a:outerShdw>
                    </a:effectLst>
                  </a:rPr>
                  <a:t>2</a:t>
                </a:r>
                <a:endParaRPr lang="en-US"/>
              </a:p>
            </p:txBody>
          </p:sp>
        </p:grpSp>
        <p:sp>
          <p:nvSpPr>
            <p:cNvPr id="20500" name="Text Box 8"/>
            <p:cNvSpPr txBox="1">
              <a:spLocks noChangeArrowheads="1"/>
            </p:cNvSpPr>
            <p:nvPr/>
          </p:nvSpPr>
          <p:spPr bwMode="auto">
            <a:xfrm>
              <a:off x="889" y="1038"/>
              <a:ext cx="141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Make a Plan</a:t>
              </a:r>
              <a:endParaRPr lang="en-US" altLang="en-US"/>
            </a:p>
          </p:txBody>
        </p:sp>
      </p:grpSp>
      <p:grpSp>
        <p:nvGrpSpPr>
          <p:cNvPr id="4" name="Group 30"/>
          <p:cNvGrpSpPr>
            <a:grpSpLocks/>
          </p:cNvGrpSpPr>
          <p:nvPr/>
        </p:nvGrpSpPr>
        <p:grpSpPr bwMode="auto">
          <a:xfrm>
            <a:off x="776288" y="2295525"/>
            <a:ext cx="7407275" cy="1285875"/>
            <a:chOff x="1161" y="2022"/>
            <a:chExt cx="4666" cy="810"/>
          </a:xfrm>
        </p:grpSpPr>
        <p:sp>
          <p:nvSpPr>
            <p:cNvPr id="20497" name="Text Box 9"/>
            <p:cNvSpPr txBox="1">
              <a:spLocks noChangeArrowheads="1"/>
            </p:cNvSpPr>
            <p:nvPr/>
          </p:nvSpPr>
          <p:spPr bwMode="auto">
            <a:xfrm>
              <a:off x="1170" y="2022"/>
              <a:ext cx="201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Write an inequality.</a:t>
              </a:r>
            </a:p>
          </p:txBody>
        </p:sp>
        <p:sp>
          <p:nvSpPr>
            <p:cNvPr id="20498" name="Text Box 10"/>
            <p:cNvSpPr txBox="1">
              <a:spLocks noChangeArrowheads="1"/>
            </p:cNvSpPr>
            <p:nvPr/>
          </p:nvSpPr>
          <p:spPr bwMode="auto">
            <a:xfrm>
              <a:off x="1161" y="2314"/>
              <a:ext cx="4666"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Let </a:t>
              </a:r>
              <a:r>
                <a:rPr lang="en-US" altLang="en-US" i="1"/>
                <a:t>x </a:t>
              </a:r>
              <a:r>
                <a:rPr lang="en-US" altLang="en-US"/>
                <a:t>represent the amount of iron Sarah needs to consume.</a:t>
              </a:r>
            </a:p>
          </p:txBody>
        </p:sp>
      </p:grpSp>
      <p:grpSp>
        <p:nvGrpSpPr>
          <p:cNvPr id="5" name="Group 33"/>
          <p:cNvGrpSpPr>
            <a:grpSpLocks/>
          </p:cNvGrpSpPr>
          <p:nvPr/>
        </p:nvGrpSpPr>
        <p:grpSpPr bwMode="auto">
          <a:xfrm>
            <a:off x="914400" y="3732213"/>
            <a:ext cx="7010400" cy="1516062"/>
            <a:chOff x="576" y="2351"/>
            <a:chExt cx="4416" cy="955"/>
          </a:xfrm>
        </p:grpSpPr>
        <p:sp>
          <p:nvSpPr>
            <p:cNvPr id="20487" name="Text Box 19"/>
            <p:cNvSpPr txBox="1">
              <a:spLocks noChangeArrowheads="1"/>
            </p:cNvSpPr>
            <p:nvPr/>
          </p:nvSpPr>
          <p:spPr bwMode="auto">
            <a:xfrm>
              <a:off x="576" y="2357"/>
              <a:ext cx="960" cy="404"/>
            </a:xfrm>
            <a:prstGeom prst="rect">
              <a:avLst/>
            </a:prstGeom>
            <a:solidFill>
              <a:srgbClr val="CC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a:t>Amount taken</a:t>
              </a:r>
            </a:p>
          </p:txBody>
        </p:sp>
        <p:sp>
          <p:nvSpPr>
            <p:cNvPr id="20488" name="Text Box 20"/>
            <p:cNvSpPr txBox="1">
              <a:spLocks noChangeArrowheads="1"/>
            </p:cNvSpPr>
            <p:nvPr/>
          </p:nvSpPr>
          <p:spPr bwMode="auto">
            <a:xfrm>
              <a:off x="1584" y="2378"/>
              <a:ext cx="513" cy="288"/>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plus</a:t>
              </a:r>
            </a:p>
          </p:txBody>
        </p:sp>
        <p:sp>
          <p:nvSpPr>
            <p:cNvPr id="20489" name="Text Box 21"/>
            <p:cNvSpPr txBox="1">
              <a:spLocks noChangeArrowheads="1"/>
            </p:cNvSpPr>
            <p:nvPr/>
          </p:nvSpPr>
          <p:spPr bwMode="auto">
            <a:xfrm>
              <a:off x="4016" y="2400"/>
              <a:ext cx="976" cy="231"/>
            </a:xfrm>
            <a:prstGeom prst="rect">
              <a:avLst/>
            </a:prstGeom>
            <a:solidFill>
              <a:schemeClr val="hlink"/>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a:t>15 mg</a:t>
              </a:r>
            </a:p>
          </p:txBody>
        </p:sp>
        <p:sp>
          <p:nvSpPr>
            <p:cNvPr id="20490" name="Text Box 22"/>
            <p:cNvSpPr txBox="1">
              <a:spLocks noChangeArrowheads="1"/>
            </p:cNvSpPr>
            <p:nvPr/>
          </p:nvSpPr>
          <p:spPr bwMode="auto">
            <a:xfrm>
              <a:off x="3226" y="2356"/>
              <a:ext cx="723" cy="404"/>
            </a:xfrm>
            <a:prstGeom prst="rect">
              <a:avLst/>
            </a:prstGeom>
            <a:solidFill>
              <a:schemeClr val="folHlink"/>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a:t>is at most</a:t>
              </a:r>
            </a:p>
          </p:txBody>
        </p:sp>
        <p:sp>
          <p:nvSpPr>
            <p:cNvPr id="20491" name="Text Box 23"/>
            <p:cNvSpPr txBox="1">
              <a:spLocks noChangeArrowheads="1"/>
            </p:cNvSpPr>
            <p:nvPr/>
          </p:nvSpPr>
          <p:spPr bwMode="auto">
            <a:xfrm>
              <a:off x="2157" y="2351"/>
              <a:ext cx="963" cy="404"/>
            </a:xfrm>
            <a:prstGeom prst="rect">
              <a:avLst/>
            </a:prstGeom>
            <a:solidFill>
              <a:srgbClr val="CC66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a:t>amount needed</a:t>
              </a:r>
            </a:p>
          </p:txBody>
        </p:sp>
        <p:sp>
          <p:nvSpPr>
            <p:cNvPr id="20492" name="Text Box 24"/>
            <p:cNvSpPr txBox="1">
              <a:spLocks noChangeArrowheads="1"/>
            </p:cNvSpPr>
            <p:nvPr/>
          </p:nvSpPr>
          <p:spPr bwMode="auto">
            <a:xfrm>
              <a:off x="936" y="2976"/>
              <a:ext cx="360" cy="288"/>
            </a:xfrm>
            <a:prstGeom prst="rect">
              <a:avLst/>
            </a:prstGeom>
            <a:solidFill>
              <a:srgbClr val="CC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11</a:t>
              </a:r>
            </a:p>
          </p:txBody>
        </p:sp>
        <p:sp>
          <p:nvSpPr>
            <p:cNvPr id="20493" name="Text Box 25"/>
            <p:cNvSpPr txBox="1">
              <a:spLocks noChangeArrowheads="1"/>
            </p:cNvSpPr>
            <p:nvPr/>
          </p:nvSpPr>
          <p:spPr bwMode="auto">
            <a:xfrm>
              <a:off x="1718" y="2979"/>
              <a:ext cx="250" cy="288"/>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p>
          </p:txBody>
        </p:sp>
        <p:sp>
          <p:nvSpPr>
            <p:cNvPr id="20494" name="Text Box 26"/>
            <p:cNvSpPr txBox="1">
              <a:spLocks noChangeArrowheads="1"/>
            </p:cNvSpPr>
            <p:nvPr/>
          </p:nvSpPr>
          <p:spPr bwMode="auto">
            <a:xfrm>
              <a:off x="2650" y="2991"/>
              <a:ext cx="230" cy="288"/>
            </a:xfrm>
            <a:prstGeom prst="rect">
              <a:avLst/>
            </a:prstGeom>
            <a:solidFill>
              <a:srgbClr val="CC66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x</a:t>
              </a:r>
            </a:p>
          </p:txBody>
        </p:sp>
        <p:sp>
          <p:nvSpPr>
            <p:cNvPr id="20495" name="Text Box 27"/>
            <p:cNvSpPr txBox="1">
              <a:spLocks noChangeArrowheads="1"/>
            </p:cNvSpPr>
            <p:nvPr/>
          </p:nvSpPr>
          <p:spPr bwMode="auto">
            <a:xfrm>
              <a:off x="3523" y="3016"/>
              <a:ext cx="221" cy="288"/>
            </a:xfrm>
            <a:prstGeom prst="rect">
              <a:avLst/>
            </a:prstGeom>
            <a:solidFill>
              <a:schemeClr val="folHlink"/>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ym typeface="Symbol" pitchFamily="18" charset="2"/>
                </a:rPr>
                <a:t></a:t>
              </a:r>
            </a:p>
          </p:txBody>
        </p:sp>
        <p:sp>
          <p:nvSpPr>
            <p:cNvPr id="20496" name="Text Box 28"/>
            <p:cNvSpPr txBox="1">
              <a:spLocks noChangeArrowheads="1"/>
            </p:cNvSpPr>
            <p:nvPr/>
          </p:nvSpPr>
          <p:spPr bwMode="auto">
            <a:xfrm>
              <a:off x="4334" y="3018"/>
              <a:ext cx="418" cy="288"/>
            </a:xfrm>
            <a:prstGeom prst="rect">
              <a:avLst/>
            </a:prstGeom>
            <a:solidFill>
              <a:srgbClr val="CC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15</a:t>
              </a:r>
            </a:p>
          </p:txBody>
        </p:sp>
      </p:grpSp>
      <p:sp>
        <p:nvSpPr>
          <p:cNvPr id="418845" name="Text Box 29"/>
          <p:cNvSpPr txBox="1">
            <a:spLocks noChangeArrowheads="1"/>
          </p:cNvSpPr>
          <p:nvPr/>
        </p:nvSpPr>
        <p:spPr bwMode="auto">
          <a:xfrm>
            <a:off x="914400" y="5486400"/>
            <a:ext cx="1987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11 + </a:t>
            </a:r>
            <a:r>
              <a:rPr lang="en-US" altLang="en-US" i="1"/>
              <a:t>x </a:t>
            </a:r>
            <a:r>
              <a:rPr lang="en-US" altLang="en-US">
                <a:sym typeface="Symbol" pitchFamily="18" charset="2"/>
              </a:rPr>
              <a:t></a:t>
            </a:r>
            <a:r>
              <a:rPr lang="en-US" altLang="en-US"/>
              <a:t> 15</a:t>
            </a:r>
            <a:endParaRPr lang="en-US" altLang="en-US" i="1"/>
          </a:p>
        </p:txBody>
      </p:sp>
      <p:sp>
        <p:nvSpPr>
          <p:cNvPr id="20486" name="Text Box 3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2 Continued</a:t>
            </a:r>
            <a:endParaRPr lang="en-US" altLang="en-US" sz="2600">
              <a:solidFill>
                <a:schemeClr val="accent2"/>
              </a:solidFill>
              <a:latin typeface="Arial MT B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9"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dissolve">
                                      <p:cBhvr>
                                        <p:cTn id="14" dur="500"/>
                                        <p:tgtEl>
                                          <p:spTgt spid="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5" presetClass="entr" presetSubtype="0" fill="hold" grpId="0" nodeType="clickEffect">
                                  <p:stCondLst>
                                    <p:cond delay="0"/>
                                  </p:stCondLst>
                                  <p:childTnLst>
                                    <p:set>
                                      <p:cBhvr>
                                        <p:cTn id="18" dur="1" fill="hold">
                                          <p:stCondLst>
                                            <p:cond delay="0"/>
                                          </p:stCondLst>
                                        </p:cTn>
                                        <p:tgtEl>
                                          <p:spTgt spid="418845"/>
                                        </p:tgtEl>
                                        <p:attrNameLst>
                                          <p:attrName>style.visibility</p:attrName>
                                        </p:attrNameLst>
                                      </p:cBhvr>
                                      <p:to>
                                        <p:strVal val="visible"/>
                                      </p:to>
                                    </p:set>
                                    <p:anim calcmode="lin" valueType="num">
                                      <p:cBhvr>
                                        <p:cTn id="19" dur="1000" fill="hold"/>
                                        <p:tgtEl>
                                          <p:spTgt spid="418845"/>
                                        </p:tgtEl>
                                        <p:attrNameLst>
                                          <p:attrName>ppt_w</p:attrName>
                                        </p:attrNameLst>
                                      </p:cBhvr>
                                      <p:tavLst>
                                        <p:tav tm="0">
                                          <p:val>
                                            <p:strVal val="#ppt_w*0.70"/>
                                          </p:val>
                                        </p:tav>
                                        <p:tav tm="100000">
                                          <p:val>
                                            <p:strVal val="#ppt_w"/>
                                          </p:val>
                                        </p:tav>
                                      </p:tavLst>
                                    </p:anim>
                                    <p:anim calcmode="lin" valueType="num">
                                      <p:cBhvr>
                                        <p:cTn id="20" dur="1000" fill="hold"/>
                                        <p:tgtEl>
                                          <p:spTgt spid="418845"/>
                                        </p:tgtEl>
                                        <p:attrNameLst>
                                          <p:attrName>ppt_h</p:attrName>
                                        </p:attrNameLst>
                                      </p:cBhvr>
                                      <p:tavLst>
                                        <p:tav tm="0">
                                          <p:val>
                                            <p:strVal val="#ppt_h"/>
                                          </p:val>
                                        </p:tav>
                                        <p:tav tm="100000">
                                          <p:val>
                                            <p:strVal val="#ppt_h"/>
                                          </p:val>
                                        </p:tav>
                                      </p:tavLst>
                                    </p:anim>
                                    <p:animEffect transition="in" filter="fade">
                                      <p:cBhvr>
                                        <p:cTn id="21" dur="1000"/>
                                        <p:tgtEl>
                                          <p:spTgt spid="4188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884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06" name="Group 5"/>
          <p:cNvGrpSpPr>
            <a:grpSpLocks/>
          </p:cNvGrpSpPr>
          <p:nvPr/>
        </p:nvGrpSpPr>
        <p:grpSpPr bwMode="auto">
          <a:xfrm>
            <a:off x="762000" y="1524000"/>
            <a:ext cx="1857375" cy="704850"/>
            <a:chOff x="288" y="996"/>
            <a:chExt cx="1170" cy="444"/>
          </a:xfrm>
        </p:grpSpPr>
        <p:sp>
          <p:nvSpPr>
            <p:cNvPr id="21544" name="Text Box 6"/>
            <p:cNvSpPr txBox="1">
              <a:spLocks noChangeArrowheads="1"/>
            </p:cNvSpPr>
            <p:nvPr/>
          </p:nvSpPr>
          <p:spPr bwMode="auto">
            <a:xfrm>
              <a:off x="755" y="1074"/>
              <a:ext cx="70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Solve</a:t>
              </a:r>
              <a:endParaRPr lang="en-US" altLang="en-US"/>
            </a:p>
          </p:txBody>
        </p:sp>
        <p:grpSp>
          <p:nvGrpSpPr>
            <p:cNvPr id="21545" name="Group 7"/>
            <p:cNvGrpSpPr>
              <a:grpSpLocks/>
            </p:cNvGrpSpPr>
            <p:nvPr/>
          </p:nvGrpSpPr>
          <p:grpSpPr bwMode="auto">
            <a:xfrm>
              <a:off x="288" y="996"/>
              <a:ext cx="444" cy="444"/>
              <a:chOff x="2592" y="864"/>
              <a:chExt cx="444" cy="444"/>
            </a:xfrm>
          </p:grpSpPr>
          <p:pic>
            <p:nvPicPr>
              <p:cNvPr id="21546"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2" y="864"/>
                <a:ext cx="444" cy="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09" name="Text Box 9"/>
              <p:cNvSpPr txBox="1">
                <a:spLocks noChangeArrowheads="1"/>
              </p:cNvSpPr>
              <p:nvPr/>
            </p:nvSpPr>
            <p:spPr bwMode="auto">
              <a:xfrm>
                <a:off x="2706" y="939"/>
                <a:ext cx="253" cy="288"/>
              </a:xfrm>
              <a:prstGeom prst="rect">
                <a:avLst/>
              </a:prstGeom>
              <a:noFill/>
              <a:ln>
                <a:noFill/>
              </a:ln>
              <a:effectLst/>
              <a:extLst/>
            </p:spPr>
            <p:txBody>
              <a:bodyPr wrap="none" anchor="ctr">
                <a:spAutoFit/>
              </a:bodyPr>
              <a:lstStyle/>
              <a:p>
                <a:pPr>
                  <a:defRPr/>
                </a:pPr>
                <a:r>
                  <a:rPr lang="en-US" b="1">
                    <a:solidFill>
                      <a:schemeClr val="bg1"/>
                    </a:solidFill>
                    <a:effectLst>
                      <a:outerShdw blurRad="38100" dist="38100" dir="2700000" algn="tl">
                        <a:srgbClr val="C0C0C0"/>
                      </a:outerShdw>
                    </a:effectLst>
                  </a:rPr>
                  <a:t>3</a:t>
                </a:r>
              </a:p>
            </p:txBody>
          </p:sp>
        </p:grpSp>
      </p:grpSp>
      <p:sp>
        <p:nvSpPr>
          <p:cNvPr id="409616" name="Text Box 16"/>
          <p:cNvSpPr txBox="1">
            <a:spLocks noChangeArrowheads="1"/>
          </p:cNvSpPr>
          <p:nvPr/>
        </p:nvSpPr>
        <p:spPr bwMode="auto">
          <a:xfrm>
            <a:off x="4572000" y="2514600"/>
            <a:ext cx="37496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solidFill>
                  <a:srgbClr val="3333FF"/>
                </a:solidFill>
                <a:latin typeface="Arial" charset="0"/>
              </a:rPr>
              <a:t>Since 11 is added to x, subtract 11 from both sides to undo the addition.</a:t>
            </a:r>
          </a:p>
        </p:txBody>
      </p:sp>
      <p:sp>
        <p:nvSpPr>
          <p:cNvPr id="21508" name="Text Box 11"/>
          <p:cNvSpPr txBox="1">
            <a:spLocks noChangeArrowheads="1"/>
          </p:cNvSpPr>
          <p:nvPr/>
        </p:nvSpPr>
        <p:spPr bwMode="auto">
          <a:xfrm>
            <a:off x="1866900" y="2514600"/>
            <a:ext cx="2095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11 + </a:t>
            </a:r>
            <a:r>
              <a:rPr lang="en-US" altLang="en-US" i="1"/>
              <a:t>x</a:t>
            </a:r>
            <a:r>
              <a:rPr lang="en-US" altLang="en-US"/>
              <a:t> </a:t>
            </a:r>
            <a:r>
              <a:rPr lang="en-US" altLang="en-US">
                <a:sym typeface="Symbol" pitchFamily="18" charset="2"/>
              </a:rPr>
              <a:t></a:t>
            </a:r>
            <a:r>
              <a:rPr lang="en-US" altLang="en-US"/>
              <a:t>  15</a:t>
            </a:r>
            <a:endParaRPr lang="en-US" altLang="en-US" i="1"/>
          </a:p>
        </p:txBody>
      </p:sp>
      <p:sp>
        <p:nvSpPr>
          <p:cNvPr id="409615" name="Text Box 15"/>
          <p:cNvSpPr txBox="1">
            <a:spLocks noChangeArrowheads="1"/>
          </p:cNvSpPr>
          <p:nvPr/>
        </p:nvSpPr>
        <p:spPr bwMode="auto">
          <a:xfrm>
            <a:off x="2743200" y="3354388"/>
            <a:ext cx="9413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t>x </a:t>
            </a:r>
            <a:r>
              <a:rPr lang="en-US" altLang="en-US">
                <a:sym typeface="Symbol" pitchFamily="18" charset="2"/>
              </a:rPr>
              <a:t></a:t>
            </a:r>
            <a:r>
              <a:rPr lang="en-US" altLang="en-US"/>
              <a:t> 4</a:t>
            </a:r>
          </a:p>
        </p:txBody>
      </p:sp>
      <p:sp>
        <p:nvSpPr>
          <p:cNvPr id="409644" name="Text Box 44"/>
          <p:cNvSpPr txBox="1">
            <a:spLocks noChangeArrowheads="1"/>
          </p:cNvSpPr>
          <p:nvPr/>
        </p:nvSpPr>
        <p:spPr bwMode="auto">
          <a:xfrm>
            <a:off x="4876800" y="4343400"/>
            <a:ext cx="3421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solidFill>
                  <a:srgbClr val="3333FF"/>
                </a:solidFill>
                <a:latin typeface="Arial" charset="0"/>
              </a:rPr>
              <a:t>Draw  a solid circle at 4.</a:t>
            </a:r>
          </a:p>
        </p:txBody>
      </p:sp>
      <p:sp>
        <p:nvSpPr>
          <p:cNvPr id="409645" name="Text Box 45"/>
          <p:cNvSpPr txBox="1">
            <a:spLocks noChangeArrowheads="1"/>
          </p:cNvSpPr>
          <p:nvPr/>
        </p:nvSpPr>
        <p:spPr bwMode="auto">
          <a:xfrm>
            <a:off x="4876800" y="4724400"/>
            <a:ext cx="40163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solidFill>
                  <a:srgbClr val="3333FF"/>
                </a:solidFill>
                <a:latin typeface="Arial" charset="0"/>
              </a:rPr>
              <a:t>Shade all numbers less than 4.</a:t>
            </a:r>
          </a:p>
        </p:txBody>
      </p:sp>
      <p:grpSp>
        <p:nvGrpSpPr>
          <p:cNvPr id="4" name="Group 59"/>
          <p:cNvGrpSpPr>
            <a:grpSpLocks/>
          </p:cNvGrpSpPr>
          <p:nvPr/>
        </p:nvGrpSpPr>
        <p:grpSpPr bwMode="auto">
          <a:xfrm>
            <a:off x="228600" y="4773613"/>
            <a:ext cx="4206875" cy="457200"/>
            <a:chOff x="144" y="3007"/>
            <a:chExt cx="2650" cy="288"/>
          </a:xfrm>
        </p:grpSpPr>
        <p:sp>
          <p:nvSpPr>
            <p:cNvPr id="21519" name="Line 18"/>
            <p:cNvSpPr>
              <a:spLocks noChangeShapeType="1"/>
            </p:cNvSpPr>
            <p:nvPr/>
          </p:nvSpPr>
          <p:spPr bwMode="auto">
            <a:xfrm>
              <a:off x="148" y="3072"/>
              <a:ext cx="2640" cy="0"/>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21520" name="Line 19"/>
            <p:cNvSpPr>
              <a:spLocks noChangeShapeType="1"/>
            </p:cNvSpPr>
            <p:nvPr/>
          </p:nvSpPr>
          <p:spPr bwMode="auto">
            <a:xfrm>
              <a:off x="244" y="302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1521" name="Line 20"/>
            <p:cNvSpPr>
              <a:spLocks noChangeShapeType="1"/>
            </p:cNvSpPr>
            <p:nvPr/>
          </p:nvSpPr>
          <p:spPr bwMode="auto">
            <a:xfrm>
              <a:off x="484" y="302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1522" name="Line 21"/>
            <p:cNvSpPr>
              <a:spLocks noChangeShapeType="1"/>
            </p:cNvSpPr>
            <p:nvPr/>
          </p:nvSpPr>
          <p:spPr bwMode="auto">
            <a:xfrm>
              <a:off x="724" y="302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1523" name="Line 22"/>
            <p:cNvSpPr>
              <a:spLocks noChangeShapeType="1"/>
            </p:cNvSpPr>
            <p:nvPr/>
          </p:nvSpPr>
          <p:spPr bwMode="auto">
            <a:xfrm>
              <a:off x="964" y="302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1524" name="Line 23"/>
            <p:cNvSpPr>
              <a:spLocks noChangeShapeType="1"/>
            </p:cNvSpPr>
            <p:nvPr/>
          </p:nvSpPr>
          <p:spPr bwMode="auto">
            <a:xfrm>
              <a:off x="1204" y="302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1525" name="Line 24"/>
            <p:cNvSpPr>
              <a:spLocks noChangeShapeType="1"/>
            </p:cNvSpPr>
            <p:nvPr/>
          </p:nvSpPr>
          <p:spPr bwMode="auto">
            <a:xfrm>
              <a:off x="1444" y="302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1526" name="Line 25"/>
            <p:cNvSpPr>
              <a:spLocks noChangeShapeType="1"/>
            </p:cNvSpPr>
            <p:nvPr/>
          </p:nvSpPr>
          <p:spPr bwMode="auto">
            <a:xfrm>
              <a:off x="1684" y="302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1527" name="Line 26"/>
            <p:cNvSpPr>
              <a:spLocks noChangeShapeType="1"/>
            </p:cNvSpPr>
            <p:nvPr/>
          </p:nvSpPr>
          <p:spPr bwMode="auto">
            <a:xfrm>
              <a:off x="1924" y="302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1528" name="Line 27"/>
            <p:cNvSpPr>
              <a:spLocks noChangeShapeType="1"/>
            </p:cNvSpPr>
            <p:nvPr/>
          </p:nvSpPr>
          <p:spPr bwMode="auto">
            <a:xfrm>
              <a:off x="2164" y="302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1529" name="Line 28"/>
            <p:cNvSpPr>
              <a:spLocks noChangeShapeType="1"/>
            </p:cNvSpPr>
            <p:nvPr/>
          </p:nvSpPr>
          <p:spPr bwMode="auto">
            <a:xfrm>
              <a:off x="2404" y="302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1530" name="Line 29"/>
            <p:cNvSpPr>
              <a:spLocks noChangeShapeType="1"/>
            </p:cNvSpPr>
            <p:nvPr/>
          </p:nvSpPr>
          <p:spPr bwMode="auto">
            <a:xfrm>
              <a:off x="2644" y="302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1531" name="Text Box 30"/>
            <p:cNvSpPr txBox="1">
              <a:spLocks noChangeArrowheads="1"/>
            </p:cNvSpPr>
            <p:nvPr/>
          </p:nvSpPr>
          <p:spPr bwMode="auto">
            <a:xfrm>
              <a:off x="148" y="3072"/>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0</a:t>
              </a:r>
            </a:p>
          </p:txBody>
        </p:sp>
        <p:sp>
          <p:nvSpPr>
            <p:cNvPr id="21532" name="Text Box 31"/>
            <p:cNvSpPr txBox="1">
              <a:spLocks noChangeArrowheads="1"/>
            </p:cNvSpPr>
            <p:nvPr/>
          </p:nvSpPr>
          <p:spPr bwMode="auto">
            <a:xfrm>
              <a:off x="388" y="3072"/>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1</a:t>
              </a:r>
            </a:p>
          </p:txBody>
        </p:sp>
        <p:sp>
          <p:nvSpPr>
            <p:cNvPr id="21533" name="Text Box 32"/>
            <p:cNvSpPr txBox="1">
              <a:spLocks noChangeArrowheads="1"/>
            </p:cNvSpPr>
            <p:nvPr/>
          </p:nvSpPr>
          <p:spPr bwMode="auto">
            <a:xfrm>
              <a:off x="610" y="3072"/>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2</a:t>
              </a:r>
            </a:p>
          </p:txBody>
        </p:sp>
        <p:sp>
          <p:nvSpPr>
            <p:cNvPr id="21534" name="Text Box 33"/>
            <p:cNvSpPr txBox="1">
              <a:spLocks noChangeArrowheads="1"/>
            </p:cNvSpPr>
            <p:nvPr/>
          </p:nvSpPr>
          <p:spPr bwMode="auto">
            <a:xfrm>
              <a:off x="859" y="3072"/>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3</a:t>
              </a:r>
            </a:p>
          </p:txBody>
        </p:sp>
        <p:sp>
          <p:nvSpPr>
            <p:cNvPr id="21535" name="Text Box 34"/>
            <p:cNvSpPr txBox="1">
              <a:spLocks noChangeArrowheads="1"/>
            </p:cNvSpPr>
            <p:nvPr/>
          </p:nvSpPr>
          <p:spPr bwMode="auto">
            <a:xfrm>
              <a:off x="1099" y="3072"/>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4</a:t>
              </a:r>
            </a:p>
          </p:txBody>
        </p:sp>
        <p:sp>
          <p:nvSpPr>
            <p:cNvPr id="21536" name="Text Box 35"/>
            <p:cNvSpPr txBox="1">
              <a:spLocks noChangeArrowheads="1"/>
            </p:cNvSpPr>
            <p:nvPr/>
          </p:nvSpPr>
          <p:spPr bwMode="auto">
            <a:xfrm>
              <a:off x="1333" y="3072"/>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5</a:t>
              </a:r>
            </a:p>
          </p:txBody>
        </p:sp>
        <p:sp>
          <p:nvSpPr>
            <p:cNvPr id="21537" name="Text Box 36"/>
            <p:cNvSpPr txBox="1">
              <a:spLocks noChangeArrowheads="1"/>
            </p:cNvSpPr>
            <p:nvPr/>
          </p:nvSpPr>
          <p:spPr bwMode="auto">
            <a:xfrm>
              <a:off x="1582" y="3074"/>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6</a:t>
              </a:r>
            </a:p>
          </p:txBody>
        </p:sp>
        <p:sp>
          <p:nvSpPr>
            <p:cNvPr id="21538" name="Text Box 37"/>
            <p:cNvSpPr txBox="1">
              <a:spLocks noChangeArrowheads="1"/>
            </p:cNvSpPr>
            <p:nvPr/>
          </p:nvSpPr>
          <p:spPr bwMode="auto">
            <a:xfrm>
              <a:off x="1813" y="3072"/>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7</a:t>
              </a:r>
            </a:p>
          </p:txBody>
        </p:sp>
        <p:sp>
          <p:nvSpPr>
            <p:cNvPr id="21539" name="Text Box 38"/>
            <p:cNvSpPr txBox="1">
              <a:spLocks noChangeArrowheads="1"/>
            </p:cNvSpPr>
            <p:nvPr/>
          </p:nvSpPr>
          <p:spPr bwMode="auto">
            <a:xfrm>
              <a:off x="1999" y="3083"/>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8</a:t>
              </a:r>
            </a:p>
          </p:txBody>
        </p:sp>
        <p:sp>
          <p:nvSpPr>
            <p:cNvPr id="21540" name="Text Box 39"/>
            <p:cNvSpPr txBox="1">
              <a:spLocks noChangeArrowheads="1"/>
            </p:cNvSpPr>
            <p:nvPr/>
          </p:nvSpPr>
          <p:spPr bwMode="auto">
            <a:xfrm>
              <a:off x="2311" y="3074"/>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9</a:t>
              </a:r>
            </a:p>
          </p:txBody>
        </p:sp>
        <p:sp>
          <p:nvSpPr>
            <p:cNvPr id="21541" name="Text Box 40"/>
            <p:cNvSpPr txBox="1">
              <a:spLocks noChangeArrowheads="1"/>
            </p:cNvSpPr>
            <p:nvPr/>
          </p:nvSpPr>
          <p:spPr bwMode="auto">
            <a:xfrm>
              <a:off x="2496" y="3072"/>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1600" b="1"/>
                <a:t>10</a:t>
              </a:r>
            </a:p>
          </p:txBody>
        </p:sp>
        <p:sp>
          <p:nvSpPr>
            <p:cNvPr id="21542" name="AutoShape 41"/>
            <p:cNvSpPr>
              <a:spLocks noChangeArrowheads="1"/>
            </p:cNvSpPr>
            <p:nvPr/>
          </p:nvSpPr>
          <p:spPr bwMode="auto">
            <a:xfrm>
              <a:off x="1156" y="3007"/>
              <a:ext cx="96" cy="96"/>
            </a:xfrm>
            <a:prstGeom prst="flowChartConnector">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sp>
          <p:nvSpPr>
            <p:cNvPr id="21543" name="Line 47"/>
            <p:cNvSpPr>
              <a:spLocks noChangeShapeType="1"/>
            </p:cNvSpPr>
            <p:nvPr/>
          </p:nvSpPr>
          <p:spPr bwMode="auto">
            <a:xfrm flipH="1" flipV="1">
              <a:off x="144" y="3072"/>
              <a:ext cx="1056" cy="1"/>
            </a:xfrm>
            <a:prstGeom prst="line">
              <a:avLst/>
            </a:prstGeom>
            <a:noFill/>
            <a:ln w="28575">
              <a:solidFill>
                <a:srgbClr val="FF33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grpSp>
      <p:sp>
        <p:nvSpPr>
          <p:cNvPr id="409648" name="Text Box 48"/>
          <p:cNvSpPr txBox="1">
            <a:spLocks noChangeArrowheads="1"/>
          </p:cNvSpPr>
          <p:nvPr/>
        </p:nvSpPr>
        <p:spPr bwMode="auto">
          <a:xfrm>
            <a:off x="914400" y="5562600"/>
            <a:ext cx="72929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t>x</a:t>
            </a:r>
            <a:r>
              <a:rPr lang="en-US" altLang="en-US"/>
              <a:t> </a:t>
            </a:r>
            <a:r>
              <a:rPr lang="en-US" altLang="en-US">
                <a:sym typeface="Symbol" pitchFamily="18" charset="2"/>
              </a:rPr>
              <a:t></a:t>
            </a:r>
            <a:r>
              <a:rPr lang="en-US" altLang="en-US"/>
              <a:t> 4. Sarah can consume 4 mg or less of iron without exceeding the RDA.</a:t>
            </a:r>
          </a:p>
        </p:txBody>
      </p:sp>
      <p:sp>
        <p:nvSpPr>
          <p:cNvPr id="21514" name="Text Box 51"/>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2 Continued</a:t>
            </a:r>
            <a:endParaRPr lang="en-US" altLang="en-US" sz="2600">
              <a:solidFill>
                <a:schemeClr val="accent2"/>
              </a:solidFill>
              <a:latin typeface="Arial MT Bl" charset="0"/>
            </a:endParaRPr>
          </a:p>
        </p:txBody>
      </p:sp>
      <p:grpSp>
        <p:nvGrpSpPr>
          <p:cNvPr id="5" name="Group 58"/>
          <p:cNvGrpSpPr>
            <a:grpSpLocks/>
          </p:cNvGrpSpPr>
          <p:nvPr/>
        </p:nvGrpSpPr>
        <p:grpSpPr bwMode="auto">
          <a:xfrm>
            <a:off x="1676400" y="2895600"/>
            <a:ext cx="2317750" cy="458788"/>
            <a:chOff x="1056" y="1824"/>
            <a:chExt cx="1460" cy="289"/>
          </a:xfrm>
        </p:grpSpPr>
        <p:sp>
          <p:nvSpPr>
            <p:cNvPr id="21516" name="Text Box 53"/>
            <p:cNvSpPr txBox="1">
              <a:spLocks noChangeArrowheads="1"/>
            </p:cNvSpPr>
            <p:nvPr/>
          </p:nvSpPr>
          <p:spPr bwMode="auto">
            <a:xfrm>
              <a:off x="1056" y="1824"/>
              <a:ext cx="146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solidFill>
                    <a:srgbClr val="FF3300"/>
                  </a:solidFill>
                </a:rPr>
                <a:t>–11         –11</a:t>
              </a:r>
            </a:p>
          </p:txBody>
        </p:sp>
        <p:sp>
          <p:nvSpPr>
            <p:cNvPr id="21517" name="Line 54"/>
            <p:cNvSpPr>
              <a:spLocks noChangeShapeType="1"/>
            </p:cNvSpPr>
            <p:nvPr/>
          </p:nvSpPr>
          <p:spPr bwMode="auto">
            <a:xfrm>
              <a:off x="1104" y="2113"/>
              <a:ext cx="864"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1518" name="Line 55"/>
            <p:cNvSpPr>
              <a:spLocks noChangeShapeType="1"/>
            </p:cNvSpPr>
            <p:nvPr/>
          </p:nvSpPr>
          <p:spPr bwMode="auto">
            <a:xfrm>
              <a:off x="2064" y="2113"/>
              <a:ext cx="432"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09616"/>
                                        </p:tgtEl>
                                        <p:attrNameLst>
                                          <p:attrName>style.visibility</p:attrName>
                                        </p:attrNameLst>
                                      </p:cBhvr>
                                      <p:to>
                                        <p:strVal val="visible"/>
                                      </p:to>
                                    </p:set>
                                    <p:animEffect transition="in" filter="checkerboard(across)">
                                      <p:cBhvr>
                                        <p:cTn id="7" dur="500"/>
                                        <p:tgtEl>
                                          <p:spTgt spid="4096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409615"/>
                                        </p:tgtEl>
                                        <p:attrNameLst>
                                          <p:attrName>style.visibility</p:attrName>
                                        </p:attrNameLst>
                                      </p:cBhvr>
                                      <p:to>
                                        <p:strVal val="visible"/>
                                      </p:to>
                                    </p:set>
                                    <p:animEffect transition="in" filter="checkerboard(across)">
                                      <p:cBhvr>
                                        <p:cTn id="17" dur="500"/>
                                        <p:tgtEl>
                                          <p:spTgt spid="40961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409644"/>
                                        </p:tgtEl>
                                        <p:attrNameLst>
                                          <p:attrName>style.visibility</p:attrName>
                                        </p:attrNameLst>
                                      </p:cBhvr>
                                      <p:to>
                                        <p:strVal val="visible"/>
                                      </p:to>
                                    </p:set>
                                    <p:animEffect transition="in" filter="checkerboard(across)">
                                      <p:cBhvr>
                                        <p:cTn id="22" dur="500"/>
                                        <p:tgtEl>
                                          <p:spTgt spid="40964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409645"/>
                                        </p:tgtEl>
                                        <p:attrNameLst>
                                          <p:attrName>style.visibility</p:attrName>
                                        </p:attrNameLst>
                                      </p:cBhvr>
                                      <p:to>
                                        <p:strVal val="visible"/>
                                      </p:to>
                                    </p:set>
                                    <p:animEffect transition="in" filter="checkerboard(across)">
                                      <p:cBhvr>
                                        <p:cTn id="27" dur="500"/>
                                        <p:tgtEl>
                                          <p:spTgt spid="40964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box(in)">
                                      <p:cBhvr>
                                        <p:cTn id="32" dur="500"/>
                                        <p:tgtEl>
                                          <p:spTgt spid="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409648"/>
                                        </p:tgtEl>
                                        <p:attrNameLst>
                                          <p:attrName>style.visibility</p:attrName>
                                        </p:attrNameLst>
                                      </p:cBhvr>
                                      <p:to>
                                        <p:strVal val="visible"/>
                                      </p:to>
                                    </p:set>
                                    <p:animEffect transition="in" filter="checkerboard(across)">
                                      <p:cBhvr>
                                        <p:cTn id="37" dur="500"/>
                                        <p:tgtEl>
                                          <p:spTgt spid="4096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16" grpId="0"/>
      <p:bldP spid="409615" grpId="0"/>
      <p:bldP spid="409644" grpId="0"/>
      <p:bldP spid="409645" grpId="0"/>
      <p:bldP spid="409648"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530" name="Group 6"/>
          <p:cNvGrpSpPr>
            <a:grpSpLocks/>
          </p:cNvGrpSpPr>
          <p:nvPr/>
        </p:nvGrpSpPr>
        <p:grpSpPr bwMode="auto">
          <a:xfrm>
            <a:off x="685800" y="1447800"/>
            <a:ext cx="2687638" cy="676275"/>
            <a:chOff x="384" y="3600"/>
            <a:chExt cx="1693" cy="426"/>
          </a:xfrm>
        </p:grpSpPr>
        <p:sp>
          <p:nvSpPr>
            <p:cNvPr id="22551" name="Text Box 7"/>
            <p:cNvSpPr txBox="1">
              <a:spLocks noChangeArrowheads="1"/>
            </p:cNvSpPr>
            <p:nvPr/>
          </p:nvSpPr>
          <p:spPr bwMode="auto">
            <a:xfrm>
              <a:off x="864" y="3696"/>
              <a:ext cx="121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Look Back</a:t>
              </a:r>
              <a:endParaRPr lang="en-US" altLang="en-US"/>
            </a:p>
          </p:txBody>
        </p:sp>
        <p:grpSp>
          <p:nvGrpSpPr>
            <p:cNvPr id="22552" name="Group 8"/>
            <p:cNvGrpSpPr>
              <a:grpSpLocks/>
            </p:cNvGrpSpPr>
            <p:nvPr/>
          </p:nvGrpSpPr>
          <p:grpSpPr bwMode="auto">
            <a:xfrm>
              <a:off x="384" y="3600"/>
              <a:ext cx="528" cy="426"/>
              <a:chOff x="1758" y="3408"/>
              <a:chExt cx="528" cy="426"/>
            </a:xfrm>
          </p:grpSpPr>
          <p:pic>
            <p:nvPicPr>
              <p:cNvPr id="22553"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4" y="3408"/>
                <a:ext cx="426" cy="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34" name="Text Box 10"/>
              <p:cNvSpPr txBox="1">
                <a:spLocks noChangeArrowheads="1"/>
              </p:cNvSpPr>
              <p:nvPr/>
            </p:nvSpPr>
            <p:spPr bwMode="auto">
              <a:xfrm>
                <a:off x="1758" y="3504"/>
                <a:ext cx="528" cy="288"/>
              </a:xfrm>
              <a:prstGeom prst="rect">
                <a:avLst/>
              </a:prstGeom>
              <a:noFill/>
              <a:ln>
                <a:noFill/>
              </a:ln>
              <a:effectLst/>
              <a:extLst/>
            </p:spPr>
            <p:txBody>
              <a:bodyPr anchor="ctr">
                <a:spAutoFit/>
              </a:bodyPr>
              <a:lstStyle/>
              <a:p>
                <a:pPr>
                  <a:defRPr/>
                </a:pPr>
                <a:r>
                  <a:rPr lang="en-US" b="1">
                    <a:solidFill>
                      <a:schemeClr val="bg1"/>
                    </a:solidFill>
                    <a:effectLst>
                      <a:outerShdw blurRad="38100" dist="38100" dir="2700000" algn="tl">
                        <a:srgbClr val="C0C0C0"/>
                      </a:outerShdw>
                    </a:effectLst>
                  </a:rPr>
                  <a:t>4</a:t>
                </a:r>
              </a:p>
            </p:txBody>
          </p:sp>
        </p:grpSp>
      </p:grpSp>
      <p:sp>
        <p:nvSpPr>
          <p:cNvPr id="22531" name="Text Box 11"/>
          <p:cNvSpPr txBox="1">
            <a:spLocks noChangeArrowheads="1"/>
          </p:cNvSpPr>
          <p:nvPr/>
        </p:nvSpPr>
        <p:spPr bwMode="auto">
          <a:xfrm>
            <a:off x="838200" y="2362200"/>
            <a:ext cx="1209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1" i="1"/>
              <a:t>Check</a:t>
            </a:r>
          </a:p>
        </p:txBody>
      </p:sp>
      <p:grpSp>
        <p:nvGrpSpPr>
          <p:cNvPr id="4" name="Group 37"/>
          <p:cNvGrpSpPr>
            <a:grpSpLocks/>
          </p:cNvGrpSpPr>
          <p:nvPr/>
        </p:nvGrpSpPr>
        <p:grpSpPr bwMode="auto">
          <a:xfrm>
            <a:off x="838200" y="2895600"/>
            <a:ext cx="3703638" cy="1981200"/>
            <a:chOff x="528" y="1824"/>
            <a:chExt cx="2333" cy="1248"/>
          </a:xfrm>
        </p:grpSpPr>
        <p:sp>
          <p:nvSpPr>
            <p:cNvPr id="22544" name="Text Box 16"/>
            <p:cNvSpPr txBox="1">
              <a:spLocks noChangeArrowheads="1"/>
            </p:cNvSpPr>
            <p:nvPr/>
          </p:nvSpPr>
          <p:spPr bwMode="auto">
            <a:xfrm>
              <a:off x="539" y="1824"/>
              <a:ext cx="232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Check the endpoint, 4.</a:t>
              </a:r>
            </a:p>
          </p:txBody>
        </p:sp>
        <p:sp>
          <p:nvSpPr>
            <p:cNvPr id="22545" name="Line 13"/>
            <p:cNvSpPr>
              <a:spLocks noChangeShapeType="1"/>
            </p:cNvSpPr>
            <p:nvPr/>
          </p:nvSpPr>
          <p:spPr bwMode="auto">
            <a:xfrm flipV="1">
              <a:off x="624" y="2496"/>
              <a:ext cx="1257" cy="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2546" name="Line 14"/>
            <p:cNvSpPr>
              <a:spLocks noChangeShapeType="1"/>
            </p:cNvSpPr>
            <p:nvPr/>
          </p:nvSpPr>
          <p:spPr bwMode="auto">
            <a:xfrm flipH="1">
              <a:off x="1401" y="2496"/>
              <a:ext cx="9" cy="52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2547" name="Text Box 15"/>
            <p:cNvSpPr txBox="1">
              <a:spLocks noChangeArrowheads="1"/>
            </p:cNvSpPr>
            <p:nvPr/>
          </p:nvSpPr>
          <p:spPr bwMode="auto">
            <a:xfrm>
              <a:off x="1776" y="2745"/>
              <a:ext cx="384"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2800">
                  <a:solidFill>
                    <a:srgbClr val="FF0000"/>
                  </a:solidFill>
                  <a:sym typeface="Wingdings" pitchFamily="2" charset="2"/>
                </a:rPr>
                <a:t></a:t>
              </a:r>
            </a:p>
          </p:txBody>
        </p:sp>
        <p:sp>
          <p:nvSpPr>
            <p:cNvPr id="22548" name="Text Box 17"/>
            <p:cNvSpPr txBox="1">
              <a:spLocks noChangeArrowheads="1"/>
            </p:cNvSpPr>
            <p:nvPr/>
          </p:nvSpPr>
          <p:spPr bwMode="auto">
            <a:xfrm>
              <a:off x="528" y="2214"/>
              <a:ext cx="13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11 + </a:t>
              </a:r>
              <a:r>
                <a:rPr lang="en-US" altLang="en-US" i="1"/>
                <a:t>x</a:t>
              </a:r>
              <a:r>
                <a:rPr lang="en-US" altLang="en-US"/>
                <a:t> = 15</a:t>
              </a:r>
              <a:endParaRPr lang="en-US" altLang="en-US" i="1"/>
            </a:p>
          </p:txBody>
        </p:sp>
        <p:sp>
          <p:nvSpPr>
            <p:cNvPr id="22549" name="Text Box 18"/>
            <p:cNvSpPr txBox="1">
              <a:spLocks noChangeArrowheads="1"/>
            </p:cNvSpPr>
            <p:nvPr/>
          </p:nvSpPr>
          <p:spPr bwMode="auto">
            <a:xfrm>
              <a:off x="528" y="2502"/>
              <a:ext cx="129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11 + </a:t>
              </a:r>
              <a:r>
                <a:rPr lang="en-US" altLang="en-US">
                  <a:solidFill>
                    <a:srgbClr val="FF3300"/>
                  </a:solidFill>
                </a:rPr>
                <a:t>4</a:t>
              </a:r>
              <a:r>
                <a:rPr lang="en-US" altLang="en-US"/>
                <a:t>    15</a:t>
              </a:r>
              <a:endParaRPr lang="en-US" altLang="en-US" i="1"/>
            </a:p>
          </p:txBody>
        </p:sp>
        <p:sp>
          <p:nvSpPr>
            <p:cNvPr id="22550" name="Text Box 19"/>
            <p:cNvSpPr txBox="1">
              <a:spLocks noChangeArrowheads="1"/>
            </p:cNvSpPr>
            <p:nvPr/>
          </p:nvSpPr>
          <p:spPr bwMode="auto">
            <a:xfrm>
              <a:off x="960" y="2736"/>
              <a:ext cx="87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15    15</a:t>
              </a:r>
            </a:p>
          </p:txBody>
        </p:sp>
      </p:grpSp>
      <p:sp>
        <p:nvSpPr>
          <p:cNvPr id="410644" name="Text Box 20"/>
          <p:cNvSpPr txBox="1">
            <a:spLocks noChangeArrowheads="1"/>
          </p:cNvSpPr>
          <p:nvPr/>
        </p:nvSpPr>
        <p:spPr bwMode="auto">
          <a:xfrm>
            <a:off x="838200" y="5257800"/>
            <a:ext cx="73310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Sarah can consume 4 mg or less of iron without exceeding the RDA.</a:t>
            </a:r>
          </a:p>
        </p:txBody>
      </p:sp>
      <p:grpSp>
        <p:nvGrpSpPr>
          <p:cNvPr id="5" name="Group 36"/>
          <p:cNvGrpSpPr>
            <a:grpSpLocks/>
          </p:cNvGrpSpPr>
          <p:nvPr/>
        </p:nvGrpSpPr>
        <p:grpSpPr bwMode="auto">
          <a:xfrm>
            <a:off x="5562600" y="2667000"/>
            <a:ext cx="3429000" cy="2209800"/>
            <a:chOff x="3504" y="1680"/>
            <a:chExt cx="2160" cy="1392"/>
          </a:xfrm>
        </p:grpSpPr>
        <p:sp>
          <p:nvSpPr>
            <p:cNvPr id="22536" name="Text Box 26"/>
            <p:cNvSpPr txBox="1">
              <a:spLocks noChangeArrowheads="1"/>
            </p:cNvSpPr>
            <p:nvPr/>
          </p:nvSpPr>
          <p:spPr bwMode="auto">
            <a:xfrm>
              <a:off x="3504" y="1680"/>
              <a:ext cx="2160"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Check a number less than 4.</a:t>
              </a:r>
            </a:p>
          </p:txBody>
        </p:sp>
        <p:sp>
          <p:nvSpPr>
            <p:cNvPr id="22537" name="Text Box 22"/>
            <p:cNvSpPr txBox="1">
              <a:spLocks noChangeArrowheads="1"/>
            </p:cNvSpPr>
            <p:nvPr/>
          </p:nvSpPr>
          <p:spPr bwMode="auto">
            <a:xfrm>
              <a:off x="4752" y="2745"/>
              <a:ext cx="384"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2800">
                  <a:solidFill>
                    <a:srgbClr val="FF0000"/>
                  </a:solidFill>
                  <a:sym typeface="Wingdings" pitchFamily="2" charset="2"/>
                </a:rPr>
                <a:t></a:t>
              </a:r>
            </a:p>
          </p:txBody>
        </p:sp>
        <p:sp>
          <p:nvSpPr>
            <p:cNvPr id="22538" name="Line 23"/>
            <p:cNvSpPr>
              <a:spLocks noChangeShapeType="1"/>
            </p:cNvSpPr>
            <p:nvPr/>
          </p:nvSpPr>
          <p:spPr bwMode="auto">
            <a:xfrm>
              <a:off x="3600" y="2496"/>
              <a:ext cx="12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2539" name="Line 25"/>
            <p:cNvSpPr>
              <a:spLocks noChangeShapeType="1"/>
            </p:cNvSpPr>
            <p:nvPr/>
          </p:nvSpPr>
          <p:spPr bwMode="auto">
            <a:xfrm>
              <a:off x="4494" y="2496"/>
              <a:ext cx="9" cy="57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2540" name="Text Box 27"/>
            <p:cNvSpPr txBox="1">
              <a:spLocks noChangeArrowheads="1"/>
            </p:cNvSpPr>
            <p:nvPr/>
          </p:nvSpPr>
          <p:spPr bwMode="auto">
            <a:xfrm>
              <a:off x="3531" y="2209"/>
              <a:ext cx="132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11 + 3  </a:t>
              </a:r>
              <a:r>
                <a:rPr lang="en-US" altLang="en-US">
                  <a:sym typeface="Symbol" pitchFamily="18" charset="2"/>
                </a:rPr>
                <a:t></a:t>
              </a:r>
              <a:r>
                <a:rPr lang="en-US" altLang="en-US"/>
                <a:t> 15</a:t>
              </a:r>
              <a:endParaRPr lang="en-US" altLang="en-US" i="1"/>
            </a:p>
          </p:txBody>
        </p:sp>
        <p:sp>
          <p:nvSpPr>
            <p:cNvPr id="22541" name="Text Box 28"/>
            <p:cNvSpPr txBox="1">
              <a:spLocks noChangeArrowheads="1"/>
            </p:cNvSpPr>
            <p:nvPr/>
          </p:nvSpPr>
          <p:spPr bwMode="auto">
            <a:xfrm>
              <a:off x="3588" y="2496"/>
              <a:ext cx="126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11 + </a:t>
              </a:r>
              <a:r>
                <a:rPr lang="en-US" altLang="en-US">
                  <a:solidFill>
                    <a:srgbClr val="FF3300"/>
                  </a:solidFill>
                </a:rPr>
                <a:t>3</a:t>
              </a:r>
              <a:r>
                <a:rPr lang="en-US" altLang="en-US"/>
                <a:t> </a:t>
              </a:r>
              <a:r>
                <a:rPr lang="en-US" altLang="en-US">
                  <a:sym typeface="Symbol" pitchFamily="18" charset="2"/>
                </a:rPr>
                <a:t></a:t>
              </a:r>
              <a:r>
                <a:rPr lang="en-US" altLang="en-US"/>
                <a:t> 15</a:t>
              </a:r>
            </a:p>
          </p:txBody>
        </p:sp>
        <p:sp>
          <p:nvSpPr>
            <p:cNvPr id="22542" name="Text Box 29"/>
            <p:cNvSpPr txBox="1">
              <a:spLocks noChangeArrowheads="1"/>
            </p:cNvSpPr>
            <p:nvPr/>
          </p:nvSpPr>
          <p:spPr bwMode="auto">
            <a:xfrm>
              <a:off x="3994" y="2736"/>
              <a:ext cx="84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14 </a:t>
              </a:r>
              <a:r>
                <a:rPr lang="en-US" altLang="en-US">
                  <a:sym typeface="Symbol" pitchFamily="18" charset="2"/>
                </a:rPr>
                <a:t></a:t>
              </a:r>
              <a:r>
                <a:rPr lang="en-US" altLang="en-US"/>
                <a:t> 15</a:t>
              </a:r>
            </a:p>
          </p:txBody>
        </p:sp>
        <p:sp>
          <p:nvSpPr>
            <p:cNvPr id="22543" name="Line 31"/>
            <p:cNvSpPr>
              <a:spLocks noChangeShapeType="1"/>
            </p:cNvSpPr>
            <p:nvPr/>
          </p:nvSpPr>
          <p:spPr bwMode="auto">
            <a:xfrm>
              <a:off x="4320" y="2496"/>
              <a:ext cx="9" cy="57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
        <p:nvSpPr>
          <p:cNvPr id="22535" name="Text Box 3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2 Continued</a:t>
            </a:r>
            <a:endParaRPr lang="en-US" altLang="en-US" sz="2600">
              <a:solidFill>
                <a:schemeClr val="accent2"/>
              </a:solidFill>
              <a:latin typeface="Arial MT B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par>
                          <p:cTn id="13" fill="hold" nodeType="afterGroup">
                            <p:stCondLst>
                              <p:cond delay="500"/>
                            </p:stCondLst>
                            <p:childTnLst>
                              <p:par>
                                <p:cTn id="14" presetID="29" presetClass="entr" presetSubtype="0" fill="hold" grpId="0" nodeType="afterEffect">
                                  <p:stCondLst>
                                    <p:cond delay="0"/>
                                  </p:stCondLst>
                                  <p:childTnLst>
                                    <p:set>
                                      <p:cBhvr>
                                        <p:cTn id="15" dur="1" fill="hold">
                                          <p:stCondLst>
                                            <p:cond delay="0"/>
                                          </p:stCondLst>
                                        </p:cTn>
                                        <p:tgtEl>
                                          <p:spTgt spid="410644"/>
                                        </p:tgtEl>
                                        <p:attrNameLst>
                                          <p:attrName>style.visibility</p:attrName>
                                        </p:attrNameLst>
                                      </p:cBhvr>
                                      <p:to>
                                        <p:strVal val="visible"/>
                                      </p:to>
                                    </p:set>
                                    <p:anim calcmode="lin" valueType="num">
                                      <p:cBhvr>
                                        <p:cTn id="16" dur="1000" fill="hold"/>
                                        <p:tgtEl>
                                          <p:spTgt spid="410644"/>
                                        </p:tgtEl>
                                        <p:attrNameLst>
                                          <p:attrName>ppt_x</p:attrName>
                                        </p:attrNameLst>
                                      </p:cBhvr>
                                      <p:tavLst>
                                        <p:tav tm="0">
                                          <p:val>
                                            <p:strVal val="#ppt_x-.2"/>
                                          </p:val>
                                        </p:tav>
                                        <p:tav tm="100000">
                                          <p:val>
                                            <p:strVal val="#ppt_x"/>
                                          </p:val>
                                        </p:tav>
                                      </p:tavLst>
                                    </p:anim>
                                    <p:anim calcmode="lin" valueType="num">
                                      <p:cBhvr>
                                        <p:cTn id="17" dur="1000" fill="hold"/>
                                        <p:tgtEl>
                                          <p:spTgt spid="410644"/>
                                        </p:tgtEl>
                                        <p:attrNameLst>
                                          <p:attrName>ppt_y</p:attrName>
                                        </p:attrNameLst>
                                      </p:cBhvr>
                                      <p:tavLst>
                                        <p:tav tm="0">
                                          <p:val>
                                            <p:strVal val="#ppt_y"/>
                                          </p:val>
                                        </p:tav>
                                        <p:tav tm="100000">
                                          <p:val>
                                            <p:strVal val="#ppt_y"/>
                                          </p:val>
                                        </p:tav>
                                      </p:tavLst>
                                    </p:anim>
                                    <p:animEffect transition="in" filter="wipe(right)" prLst="gradientSize: 0.1">
                                      <p:cBhvr>
                                        <p:cTn id="18" dur="1000"/>
                                        <p:tgtEl>
                                          <p:spTgt spid="4106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64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5"/>
          <p:cNvSpPr txBox="1">
            <a:spLocks noChangeArrowheads="1"/>
          </p:cNvSpPr>
          <p:nvPr/>
        </p:nvSpPr>
        <p:spPr bwMode="auto">
          <a:xfrm>
            <a:off x="517525" y="1447800"/>
            <a:ext cx="8626475"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1"/>
              <a:t>Mrs. Lawrence wants to buy an antique bracelet at an auction. She is willing to bid no more than $550. So far, the highest bid is $475. Write and solve an inequality to determine the amount Mrs. Lawrence can add to the bid. Check your answer.  </a:t>
            </a:r>
          </a:p>
        </p:txBody>
      </p:sp>
      <p:sp>
        <p:nvSpPr>
          <p:cNvPr id="411655" name="Text Box 7"/>
          <p:cNvSpPr txBox="1">
            <a:spLocks noChangeArrowheads="1"/>
          </p:cNvSpPr>
          <p:nvPr/>
        </p:nvSpPr>
        <p:spPr bwMode="auto">
          <a:xfrm>
            <a:off x="533400" y="3886200"/>
            <a:ext cx="84740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Let </a:t>
            </a:r>
            <a:r>
              <a:rPr lang="en-US" altLang="en-US" i="1"/>
              <a:t>x</a:t>
            </a:r>
            <a:r>
              <a:rPr lang="en-US" altLang="en-US"/>
              <a:t> represent the amount Mrs. Lawrence can add to the bid.</a:t>
            </a:r>
          </a:p>
        </p:txBody>
      </p:sp>
      <p:sp>
        <p:nvSpPr>
          <p:cNvPr id="411658" name="Text Box 10"/>
          <p:cNvSpPr txBox="1">
            <a:spLocks noChangeArrowheads="1"/>
          </p:cNvSpPr>
          <p:nvPr/>
        </p:nvSpPr>
        <p:spPr bwMode="auto">
          <a:xfrm>
            <a:off x="609600" y="6172200"/>
            <a:ext cx="2644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475 + </a:t>
            </a:r>
            <a:r>
              <a:rPr lang="en-US" altLang="en-US" i="1"/>
              <a:t>x</a:t>
            </a:r>
            <a:r>
              <a:rPr lang="en-US" altLang="en-US"/>
              <a:t> ≤ 550</a:t>
            </a:r>
          </a:p>
        </p:txBody>
      </p:sp>
      <p:grpSp>
        <p:nvGrpSpPr>
          <p:cNvPr id="2" name="Group 25"/>
          <p:cNvGrpSpPr>
            <a:grpSpLocks/>
          </p:cNvGrpSpPr>
          <p:nvPr/>
        </p:nvGrpSpPr>
        <p:grpSpPr bwMode="auto">
          <a:xfrm>
            <a:off x="1131888" y="4953000"/>
            <a:ext cx="7743825" cy="1219200"/>
            <a:chOff x="677" y="3120"/>
            <a:chExt cx="4878" cy="768"/>
          </a:xfrm>
        </p:grpSpPr>
        <p:sp>
          <p:nvSpPr>
            <p:cNvPr id="23559" name="Text Box 13"/>
            <p:cNvSpPr txBox="1">
              <a:spLocks noChangeArrowheads="1"/>
            </p:cNvSpPr>
            <p:nvPr/>
          </p:nvSpPr>
          <p:spPr bwMode="auto">
            <a:xfrm>
              <a:off x="677" y="3123"/>
              <a:ext cx="604" cy="288"/>
            </a:xfrm>
            <a:prstGeom prst="rect">
              <a:avLst/>
            </a:prstGeom>
            <a:solidFill>
              <a:srgbClr val="FF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$475</a:t>
              </a:r>
            </a:p>
          </p:txBody>
        </p:sp>
        <p:sp>
          <p:nvSpPr>
            <p:cNvPr id="23560" name="Text Box 15"/>
            <p:cNvSpPr txBox="1">
              <a:spLocks noChangeArrowheads="1"/>
            </p:cNvSpPr>
            <p:nvPr/>
          </p:nvSpPr>
          <p:spPr bwMode="auto">
            <a:xfrm>
              <a:off x="1937" y="3123"/>
              <a:ext cx="511" cy="288"/>
            </a:xfrm>
            <a:prstGeom prst="rect">
              <a:avLst/>
            </a:prstGeom>
            <a:solidFill>
              <a:srgbClr val="CCE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plus</a:t>
              </a:r>
            </a:p>
          </p:txBody>
        </p:sp>
        <p:sp>
          <p:nvSpPr>
            <p:cNvPr id="23561" name="Text Box 16"/>
            <p:cNvSpPr txBox="1">
              <a:spLocks noChangeArrowheads="1"/>
            </p:cNvSpPr>
            <p:nvPr/>
          </p:nvSpPr>
          <p:spPr bwMode="auto">
            <a:xfrm>
              <a:off x="2838" y="3138"/>
              <a:ext cx="954" cy="404"/>
            </a:xfrm>
            <a:prstGeom prst="rect">
              <a:avLst/>
            </a:prstGeom>
            <a:solidFill>
              <a:schemeClr val="hlink"/>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a:t>amount can add</a:t>
              </a:r>
            </a:p>
          </p:txBody>
        </p:sp>
        <p:sp>
          <p:nvSpPr>
            <p:cNvPr id="23562" name="Text Box 17"/>
            <p:cNvSpPr txBox="1">
              <a:spLocks noChangeArrowheads="1"/>
            </p:cNvSpPr>
            <p:nvPr/>
          </p:nvSpPr>
          <p:spPr bwMode="auto">
            <a:xfrm>
              <a:off x="3995" y="3120"/>
              <a:ext cx="661" cy="404"/>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a:t>is at most</a:t>
              </a:r>
            </a:p>
          </p:txBody>
        </p:sp>
        <p:sp>
          <p:nvSpPr>
            <p:cNvPr id="23563" name="Text Box 18"/>
            <p:cNvSpPr txBox="1">
              <a:spLocks noChangeArrowheads="1"/>
            </p:cNvSpPr>
            <p:nvPr/>
          </p:nvSpPr>
          <p:spPr bwMode="auto">
            <a:xfrm>
              <a:off x="4881" y="3123"/>
              <a:ext cx="674" cy="288"/>
            </a:xfrm>
            <a:prstGeom prst="rect">
              <a:avLst/>
            </a:prstGeom>
            <a:solidFill>
              <a:srgbClr val="FFCCCC"/>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$550.</a:t>
              </a:r>
            </a:p>
          </p:txBody>
        </p:sp>
        <p:sp>
          <p:nvSpPr>
            <p:cNvPr id="23564" name="Text Box 20"/>
            <p:cNvSpPr txBox="1">
              <a:spLocks noChangeArrowheads="1"/>
            </p:cNvSpPr>
            <p:nvPr/>
          </p:nvSpPr>
          <p:spPr bwMode="auto">
            <a:xfrm>
              <a:off x="3197" y="3600"/>
              <a:ext cx="230" cy="288"/>
            </a:xfrm>
            <a:prstGeom prst="rect">
              <a:avLst/>
            </a:prstGeom>
            <a:solidFill>
              <a:schemeClr val="hlink"/>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x</a:t>
              </a:r>
            </a:p>
          </p:txBody>
        </p:sp>
        <p:sp>
          <p:nvSpPr>
            <p:cNvPr id="23565" name="Text Box 21"/>
            <p:cNvSpPr txBox="1">
              <a:spLocks noChangeArrowheads="1"/>
            </p:cNvSpPr>
            <p:nvPr/>
          </p:nvSpPr>
          <p:spPr bwMode="auto">
            <a:xfrm>
              <a:off x="2079" y="3591"/>
              <a:ext cx="273" cy="288"/>
            </a:xfrm>
            <a:prstGeom prst="rect">
              <a:avLst/>
            </a:prstGeom>
            <a:solidFill>
              <a:srgbClr val="CCE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p>
          </p:txBody>
        </p:sp>
        <p:sp>
          <p:nvSpPr>
            <p:cNvPr id="23566" name="Text Box 22"/>
            <p:cNvSpPr txBox="1">
              <a:spLocks noChangeArrowheads="1"/>
            </p:cNvSpPr>
            <p:nvPr/>
          </p:nvSpPr>
          <p:spPr bwMode="auto">
            <a:xfrm>
              <a:off x="768" y="3588"/>
              <a:ext cx="482" cy="288"/>
            </a:xfrm>
            <a:prstGeom prst="rect">
              <a:avLst/>
            </a:prstGeom>
            <a:solidFill>
              <a:srgbClr val="FF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475</a:t>
              </a:r>
            </a:p>
          </p:txBody>
        </p:sp>
        <p:sp>
          <p:nvSpPr>
            <p:cNvPr id="23567" name="Text Box 23"/>
            <p:cNvSpPr txBox="1">
              <a:spLocks noChangeArrowheads="1"/>
            </p:cNvSpPr>
            <p:nvPr/>
          </p:nvSpPr>
          <p:spPr bwMode="auto">
            <a:xfrm>
              <a:off x="4243" y="3582"/>
              <a:ext cx="221" cy="288"/>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p>
          </p:txBody>
        </p:sp>
        <p:sp>
          <p:nvSpPr>
            <p:cNvPr id="23568" name="Text Box 24"/>
            <p:cNvSpPr txBox="1">
              <a:spLocks noChangeArrowheads="1"/>
            </p:cNvSpPr>
            <p:nvPr/>
          </p:nvSpPr>
          <p:spPr bwMode="auto">
            <a:xfrm>
              <a:off x="4944" y="3581"/>
              <a:ext cx="576" cy="288"/>
            </a:xfrm>
            <a:prstGeom prst="rect">
              <a:avLst/>
            </a:prstGeom>
            <a:solidFill>
              <a:srgbClr val="FFCCCC"/>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550</a:t>
              </a:r>
            </a:p>
          </p:txBody>
        </p:sp>
      </p:grpSp>
      <p:sp>
        <p:nvSpPr>
          <p:cNvPr id="23558" name="Text Box 26"/>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6699"/>
                </a:solidFill>
                <a:latin typeface="Arial Black" pitchFamily="34" charset="0"/>
              </a:rPr>
              <a:t>Example 3: Application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11655"/>
                                        </p:tgtEl>
                                        <p:attrNameLst>
                                          <p:attrName>style.visibility</p:attrName>
                                        </p:attrNameLst>
                                      </p:cBhvr>
                                      <p:to>
                                        <p:strVal val="visible"/>
                                      </p:to>
                                    </p:set>
                                    <p:anim calcmode="lin" valueType="num">
                                      <p:cBhvr>
                                        <p:cTn id="7" dur="1000" fill="hold"/>
                                        <p:tgtEl>
                                          <p:spTgt spid="411655"/>
                                        </p:tgtEl>
                                        <p:attrNameLst>
                                          <p:attrName>ppt_w</p:attrName>
                                        </p:attrNameLst>
                                      </p:cBhvr>
                                      <p:tavLst>
                                        <p:tav tm="0">
                                          <p:val>
                                            <p:strVal val="#ppt_w*0.70"/>
                                          </p:val>
                                        </p:tav>
                                        <p:tav tm="100000">
                                          <p:val>
                                            <p:strVal val="#ppt_w"/>
                                          </p:val>
                                        </p:tav>
                                      </p:tavLst>
                                    </p:anim>
                                    <p:anim calcmode="lin" valueType="num">
                                      <p:cBhvr>
                                        <p:cTn id="8" dur="1000" fill="hold"/>
                                        <p:tgtEl>
                                          <p:spTgt spid="411655"/>
                                        </p:tgtEl>
                                        <p:attrNameLst>
                                          <p:attrName>ppt_h</p:attrName>
                                        </p:attrNameLst>
                                      </p:cBhvr>
                                      <p:tavLst>
                                        <p:tav tm="0">
                                          <p:val>
                                            <p:strVal val="#ppt_h"/>
                                          </p:val>
                                        </p:tav>
                                        <p:tav tm="100000">
                                          <p:val>
                                            <p:strVal val="#ppt_h"/>
                                          </p:val>
                                        </p:tav>
                                      </p:tavLst>
                                    </p:anim>
                                    <p:animEffect transition="in" filter="fade">
                                      <p:cBhvr>
                                        <p:cTn id="9" dur="1000"/>
                                        <p:tgtEl>
                                          <p:spTgt spid="41165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8"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left)">
                                      <p:cBhvr>
                                        <p:cTn id="14" dur="1000"/>
                                        <p:tgtEl>
                                          <p:spTgt spid="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5" presetClass="entr" presetSubtype="0" fill="hold" grpId="0" nodeType="clickEffect">
                                  <p:stCondLst>
                                    <p:cond delay="0"/>
                                  </p:stCondLst>
                                  <p:childTnLst>
                                    <p:set>
                                      <p:cBhvr>
                                        <p:cTn id="18" dur="1" fill="hold">
                                          <p:stCondLst>
                                            <p:cond delay="0"/>
                                          </p:stCondLst>
                                        </p:cTn>
                                        <p:tgtEl>
                                          <p:spTgt spid="411658"/>
                                        </p:tgtEl>
                                        <p:attrNameLst>
                                          <p:attrName>style.visibility</p:attrName>
                                        </p:attrNameLst>
                                      </p:cBhvr>
                                      <p:to>
                                        <p:strVal val="visible"/>
                                      </p:to>
                                    </p:set>
                                    <p:anim calcmode="lin" valueType="num">
                                      <p:cBhvr>
                                        <p:cTn id="19" dur="1000" fill="hold"/>
                                        <p:tgtEl>
                                          <p:spTgt spid="411658"/>
                                        </p:tgtEl>
                                        <p:attrNameLst>
                                          <p:attrName>ppt_w</p:attrName>
                                        </p:attrNameLst>
                                      </p:cBhvr>
                                      <p:tavLst>
                                        <p:tav tm="0">
                                          <p:val>
                                            <p:strVal val="#ppt_w*0.70"/>
                                          </p:val>
                                        </p:tav>
                                        <p:tav tm="100000">
                                          <p:val>
                                            <p:strVal val="#ppt_w"/>
                                          </p:val>
                                        </p:tav>
                                      </p:tavLst>
                                    </p:anim>
                                    <p:anim calcmode="lin" valueType="num">
                                      <p:cBhvr>
                                        <p:cTn id="20" dur="1000" fill="hold"/>
                                        <p:tgtEl>
                                          <p:spTgt spid="411658"/>
                                        </p:tgtEl>
                                        <p:attrNameLst>
                                          <p:attrName>ppt_h</p:attrName>
                                        </p:attrNameLst>
                                      </p:cBhvr>
                                      <p:tavLst>
                                        <p:tav tm="0">
                                          <p:val>
                                            <p:strVal val="#ppt_h"/>
                                          </p:val>
                                        </p:tav>
                                        <p:tav tm="100000">
                                          <p:val>
                                            <p:strVal val="#ppt_h"/>
                                          </p:val>
                                        </p:tav>
                                      </p:tavLst>
                                    </p:anim>
                                    <p:animEffect transition="in" filter="fade">
                                      <p:cBhvr>
                                        <p:cTn id="21" dur="1000"/>
                                        <p:tgtEl>
                                          <p:spTgt spid="4116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1655" grpId="0"/>
      <p:bldP spid="411658"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6"/>
          <p:cNvSpPr txBox="1">
            <a:spLocks noChangeArrowheads="1"/>
          </p:cNvSpPr>
          <p:nvPr/>
        </p:nvSpPr>
        <p:spPr bwMode="auto">
          <a:xfrm>
            <a:off x="784225" y="1828800"/>
            <a:ext cx="3178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475 + </a:t>
            </a:r>
            <a:r>
              <a:rPr lang="en-US" altLang="en-US" i="1"/>
              <a:t>x</a:t>
            </a:r>
            <a:r>
              <a:rPr lang="en-US" altLang="en-US"/>
              <a:t> ≤ 550</a:t>
            </a:r>
          </a:p>
        </p:txBody>
      </p:sp>
      <p:sp>
        <p:nvSpPr>
          <p:cNvPr id="412683" name="Text Box 11"/>
          <p:cNvSpPr txBox="1">
            <a:spLocks noChangeArrowheads="1"/>
          </p:cNvSpPr>
          <p:nvPr/>
        </p:nvSpPr>
        <p:spPr bwMode="auto">
          <a:xfrm>
            <a:off x="4175125" y="2249488"/>
            <a:ext cx="48164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solidFill>
                  <a:srgbClr val="3333FF"/>
                </a:solidFill>
                <a:latin typeface="Arial" charset="0"/>
              </a:rPr>
              <a:t>Since 475 is added to x, subtract 475 from both sides to undo the addition. </a:t>
            </a:r>
          </a:p>
        </p:txBody>
      </p:sp>
      <p:grpSp>
        <p:nvGrpSpPr>
          <p:cNvPr id="2" name="Group 32"/>
          <p:cNvGrpSpPr>
            <a:grpSpLocks/>
          </p:cNvGrpSpPr>
          <p:nvPr/>
        </p:nvGrpSpPr>
        <p:grpSpPr bwMode="auto">
          <a:xfrm>
            <a:off x="485775" y="2208213"/>
            <a:ext cx="3067050" cy="1296987"/>
            <a:chOff x="402" y="1871"/>
            <a:chExt cx="1932" cy="817"/>
          </a:xfrm>
        </p:grpSpPr>
        <p:sp>
          <p:nvSpPr>
            <p:cNvPr id="24600" name="Text Box 7"/>
            <p:cNvSpPr txBox="1">
              <a:spLocks noChangeArrowheads="1"/>
            </p:cNvSpPr>
            <p:nvPr/>
          </p:nvSpPr>
          <p:spPr bwMode="auto">
            <a:xfrm>
              <a:off x="402" y="1871"/>
              <a:ext cx="17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solidFill>
                    <a:srgbClr val="FF3300"/>
                  </a:solidFill>
                </a:rPr>
                <a:t> –475       – 475</a:t>
              </a:r>
            </a:p>
          </p:txBody>
        </p:sp>
        <p:sp>
          <p:nvSpPr>
            <p:cNvPr id="24601" name="Line 8"/>
            <p:cNvSpPr>
              <a:spLocks noChangeShapeType="1"/>
            </p:cNvSpPr>
            <p:nvPr/>
          </p:nvSpPr>
          <p:spPr bwMode="auto">
            <a:xfrm>
              <a:off x="576" y="2124"/>
              <a:ext cx="432"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4602" name="Line 9"/>
            <p:cNvSpPr>
              <a:spLocks noChangeShapeType="1"/>
            </p:cNvSpPr>
            <p:nvPr/>
          </p:nvSpPr>
          <p:spPr bwMode="auto">
            <a:xfrm>
              <a:off x="1632" y="2112"/>
              <a:ext cx="432"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4603" name="Text Box 10"/>
            <p:cNvSpPr txBox="1">
              <a:spLocks noChangeArrowheads="1"/>
            </p:cNvSpPr>
            <p:nvPr/>
          </p:nvSpPr>
          <p:spPr bwMode="auto">
            <a:xfrm>
              <a:off x="1260" y="2400"/>
              <a:ext cx="85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t>x</a:t>
              </a:r>
              <a:r>
                <a:rPr lang="en-US" altLang="en-US"/>
                <a:t> ≤   75</a:t>
              </a:r>
              <a:endParaRPr lang="en-US" altLang="en-US" i="1"/>
            </a:p>
          </p:txBody>
        </p:sp>
        <p:sp>
          <p:nvSpPr>
            <p:cNvPr id="24604" name="Text Box 12"/>
            <p:cNvSpPr txBox="1">
              <a:spLocks noChangeArrowheads="1"/>
            </p:cNvSpPr>
            <p:nvPr/>
          </p:nvSpPr>
          <p:spPr bwMode="auto">
            <a:xfrm>
              <a:off x="764" y="2124"/>
              <a:ext cx="157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0  + </a:t>
              </a:r>
              <a:r>
                <a:rPr lang="en-US" altLang="en-US" i="1"/>
                <a:t>x</a:t>
              </a:r>
              <a:r>
                <a:rPr lang="en-US" altLang="en-US"/>
                <a:t> ≤   75</a:t>
              </a:r>
            </a:p>
          </p:txBody>
        </p:sp>
      </p:grpSp>
      <p:sp>
        <p:nvSpPr>
          <p:cNvPr id="412685" name="Text Box 13"/>
          <p:cNvSpPr txBox="1">
            <a:spLocks noChangeArrowheads="1"/>
          </p:cNvSpPr>
          <p:nvPr/>
        </p:nvSpPr>
        <p:spPr bwMode="auto">
          <a:xfrm>
            <a:off x="685800" y="3900488"/>
            <a:ext cx="34893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latin typeface="Arial" charset="0"/>
              </a:rPr>
              <a:t>Check the endpoint, 75. </a:t>
            </a:r>
          </a:p>
        </p:txBody>
      </p:sp>
      <p:grpSp>
        <p:nvGrpSpPr>
          <p:cNvPr id="3" name="Group 33"/>
          <p:cNvGrpSpPr>
            <a:grpSpLocks/>
          </p:cNvGrpSpPr>
          <p:nvPr/>
        </p:nvGrpSpPr>
        <p:grpSpPr bwMode="auto">
          <a:xfrm>
            <a:off x="762000" y="4351338"/>
            <a:ext cx="3178175" cy="1219200"/>
            <a:chOff x="576" y="3072"/>
            <a:chExt cx="2002" cy="768"/>
          </a:xfrm>
        </p:grpSpPr>
        <p:sp>
          <p:nvSpPr>
            <p:cNvPr id="24594" name="Text Box 14"/>
            <p:cNvSpPr txBox="1">
              <a:spLocks noChangeArrowheads="1"/>
            </p:cNvSpPr>
            <p:nvPr/>
          </p:nvSpPr>
          <p:spPr bwMode="auto">
            <a:xfrm>
              <a:off x="576" y="3072"/>
              <a:ext cx="200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475  +  </a:t>
              </a:r>
              <a:r>
                <a:rPr lang="en-US" altLang="en-US" i="1">
                  <a:solidFill>
                    <a:srgbClr val="FF0000"/>
                  </a:solidFill>
                </a:rPr>
                <a:t>x</a:t>
              </a:r>
              <a:r>
                <a:rPr lang="en-US" altLang="en-US"/>
                <a:t> = 550</a:t>
              </a:r>
            </a:p>
          </p:txBody>
        </p:sp>
        <p:sp>
          <p:nvSpPr>
            <p:cNvPr id="24595" name="Line 15"/>
            <p:cNvSpPr>
              <a:spLocks noChangeShapeType="1"/>
            </p:cNvSpPr>
            <p:nvPr/>
          </p:nvSpPr>
          <p:spPr bwMode="auto">
            <a:xfrm>
              <a:off x="576" y="3312"/>
              <a:ext cx="168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4596" name="Text Box 16"/>
            <p:cNvSpPr txBox="1">
              <a:spLocks noChangeArrowheads="1"/>
            </p:cNvSpPr>
            <p:nvPr/>
          </p:nvSpPr>
          <p:spPr bwMode="auto">
            <a:xfrm>
              <a:off x="599" y="3312"/>
              <a:ext cx="165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475  + </a:t>
              </a:r>
              <a:r>
                <a:rPr lang="en-US" altLang="en-US">
                  <a:solidFill>
                    <a:srgbClr val="FF0000"/>
                  </a:solidFill>
                </a:rPr>
                <a:t>75</a:t>
              </a:r>
              <a:r>
                <a:rPr lang="en-US" altLang="en-US"/>
                <a:t>   550</a:t>
              </a:r>
            </a:p>
          </p:txBody>
        </p:sp>
        <p:sp>
          <p:nvSpPr>
            <p:cNvPr id="24597" name="Line 17"/>
            <p:cNvSpPr>
              <a:spLocks noChangeShapeType="1"/>
            </p:cNvSpPr>
            <p:nvPr/>
          </p:nvSpPr>
          <p:spPr bwMode="auto">
            <a:xfrm>
              <a:off x="1728" y="3312"/>
              <a:ext cx="0" cy="48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4598" name="Text Box 18"/>
            <p:cNvSpPr txBox="1">
              <a:spLocks noChangeArrowheads="1"/>
            </p:cNvSpPr>
            <p:nvPr/>
          </p:nvSpPr>
          <p:spPr bwMode="auto">
            <a:xfrm>
              <a:off x="1173" y="3552"/>
              <a:ext cx="118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550    550</a:t>
              </a:r>
            </a:p>
          </p:txBody>
        </p:sp>
        <p:sp>
          <p:nvSpPr>
            <p:cNvPr id="24599" name="Rectangle 19"/>
            <p:cNvSpPr>
              <a:spLocks noChangeArrowheads="1"/>
            </p:cNvSpPr>
            <p:nvPr/>
          </p:nvSpPr>
          <p:spPr bwMode="auto">
            <a:xfrm>
              <a:off x="2160" y="3516"/>
              <a:ext cx="26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solidFill>
                    <a:srgbClr val="FF0000"/>
                  </a:solidFill>
                  <a:sym typeface="Wingdings" pitchFamily="2" charset="2"/>
                </a:rPr>
                <a:t></a:t>
              </a:r>
            </a:p>
          </p:txBody>
        </p:sp>
      </p:grpSp>
      <p:sp>
        <p:nvSpPr>
          <p:cNvPr id="412692" name="Text Box 20"/>
          <p:cNvSpPr txBox="1">
            <a:spLocks noChangeArrowheads="1"/>
          </p:cNvSpPr>
          <p:nvPr/>
        </p:nvSpPr>
        <p:spPr bwMode="auto">
          <a:xfrm>
            <a:off x="4191000" y="3894138"/>
            <a:ext cx="43592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latin typeface="Arial" charset="0"/>
              </a:rPr>
              <a:t>Check a number less than 75.</a:t>
            </a:r>
          </a:p>
        </p:txBody>
      </p:sp>
      <p:sp>
        <p:nvSpPr>
          <p:cNvPr id="412700" name="Text Box 28"/>
          <p:cNvSpPr txBox="1">
            <a:spLocks noChangeArrowheads="1"/>
          </p:cNvSpPr>
          <p:nvPr/>
        </p:nvSpPr>
        <p:spPr bwMode="auto">
          <a:xfrm>
            <a:off x="457200" y="5867400"/>
            <a:ext cx="85232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Mrs. Lawrence is willing to add $75 or less to the bid. </a:t>
            </a:r>
          </a:p>
        </p:txBody>
      </p:sp>
      <p:grpSp>
        <p:nvGrpSpPr>
          <p:cNvPr id="4" name="Group 35"/>
          <p:cNvGrpSpPr>
            <a:grpSpLocks/>
          </p:cNvGrpSpPr>
          <p:nvPr/>
        </p:nvGrpSpPr>
        <p:grpSpPr bwMode="auto">
          <a:xfrm>
            <a:off x="4899025" y="4343400"/>
            <a:ext cx="3178175" cy="1223963"/>
            <a:chOff x="3182" y="2832"/>
            <a:chExt cx="2002" cy="771"/>
          </a:xfrm>
        </p:grpSpPr>
        <p:sp>
          <p:nvSpPr>
            <p:cNvPr id="24587" name="Text Box 21"/>
            <p:cNvSpPr txBox="1">
              <a:spLocks noChangeArrowheads="1"/>
            </p:cNvSpPr>
            <p:nvPr/>
          </p:nvSpPr>
          <p:spPr bwMode="auto">
            <a:xfrm>
              <a:off x="3182" y="2832"/>
              <a:ext cx="200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475  +  </a:t>
              </a:r>
              <a:r>
                <a:rPr lang="en-US" altLang="en-US" i="1">
                  <a:solidFill>
                    <a:srgbClr val="FF0000"/>
                  </a:solidFill>
                </a:rPr>
                <a:t>x</a:t>
              </a:r>
              <a:r>
                <a:rPr lang="en-US" altLang="en-US"/>
                <a:t>  ≤  550</a:t>
              </a:r>
            </a:p>
          </p:txBody>
        </p:sp>
        <p:sp>
          <p:nvSpPr>
            <p:cNvPr id="24588" name="Line 22"/>
            <p:cNvSpPr>
              <a:spLocks noChangeShapeType="1"/>
            </p:cNvSpPr>
            <p:nvPr/>
          </p:nvSpPr>
          <p:spPr bwMode="auto">
            <a:xfrm>
              <a:off x="3264" y="3072"/>
              <a:ext cx="163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4589" name="Text Box 23"/>
            <p:cNvSpPr txBox="1">
              <a:spLocks noChangeArrowheads="1"/>
            </p:cNvSpPr>
            <p:nvPr/>
          </p:nvSpPr>
          <p:spPr bwMode="auto">
            <a:xfrm>
              <a:off x="3254" y="3093"/>
              <a:ext cx="162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475 + </a:t>
              </a:r>
              <a:r>
                <a:rPr lang="en-US" altLang="en-US">
                  <a:solidFill>
                    <a:srgbClr val="FF0000"/>
                  </a:solidFill>
                </a:rPr>
                <a:t>50</a:t>
              </a:r>
              <a:r>
                <a:rPr lang="en-US" altLang="en-US"/>
                <a:t> ≤ 550</a:t>
              </a:r>
            </a:p>
          </p:txBody>
        </p:sp>
        <p:sp>
          <p:nvSpPr>
            <p:cNvPr id="24590" name="Line 24"/>
            <p:cNvSpPr>
              <a:spLocks noChangeShapeType="1"/>
            </p:cNvSpPr>
            <p:nvPr/>
          </p:nvSpPr>
          <p:spPr bwMode="auto">
            <a:xfrm flipH="1">
              <a:off x="4224" y="3072"/>
              <a:ext cx="9" cy="52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4591" name="Text Box 26"/>
            <p:cNvSpPr txBox="1">
              <a:spLocks noChangeArrowheads="1"/>
            </p:cNvSpPr>
            <p:nvPr/>
          </p:nvSpPr>
          <p:spPr bwMode="auto">
            <a:xfrm>
              <a:off x="3782" y="3315"/>
              <a:ext cx="108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525 ≤ 550</a:t>
              </a:r>
            </a:p>
          </p:txBody>
        </p:sp>
        <p:sp>
          <p:nvSpPr>
            <p:cNvPr id="24592" name="Line 27"/>
            <p:cNvSpPr>
              <a:spLocks noChangeShapeType="1"/>
            </p:cNvSpPr>
            <p:nvPr/>
          </p:nvSpPr>
          <p:spPr bwMode="auto">
            <a:xfrm flipH="1">
              <a:off x="4416" y="3072"/>
              <a:ext cx="9" cy="52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4593" name="Rectangle 31"/>
            <p:cNvSpPr>
              <a:spLocks noChangeArrowheads="1"/>
            </p:cNvSpPr>
            <p:nvPr/>
          </p:nvSpPr>
          <p:spPr bwMode="auto">
            <a:xfrm>
              <a:off x="4734" y="3285"/>
              <a:ext cx="26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solidFill>
                    <a:srgbClr val="FF0000"/>
                  </a:solidFill>
                  <a:sym typeface="Wingdings" pitchFamily="2" charset="2"/>
                </a:rPr>
                <a:t></a:t>
              </a:r>
            </a:p>
          </p:txBody>
        </p:sp>
      </p:grpSp>
      <p:sp>
        <p:nvSpPr>
          <p:cNvPr id="24586" name="Text Box 36"/>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6699"/>
                </a:solidFill>
                <a:latin typeface="Arial Black" pitchFamily="34" charset="0"/>
              </a:rPr>
              <a:t>Example 3 Continued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412683"/>
                                        </p:tgtEl>
                                        <p:attrNameLst>
                                          <p:attrName>style.visibility</p:attrName>
                                        </p:attrNameLst>
                                      </p:cBhvr>
                                      <p:to>
                                        <p:strVal val="visible"/>
                                      </p:to>
                                    </p:set>
                                    <p:anim calcmode="lin" valueType="num">
                                      <p:cBhvr>
                                        <p:cTn id="7" dur="1000" fill="hold"/>
                                        <p:tgtEl>
                                          <p:spTgt spid="412683"/>
                                        </p:tgtEl>
                                        <p:attrNameLst>
                                          <p:attrName>ppt_x</p:attrName>
                                        </p:attrNameLst>
                                      </p:cBhvr>
                                      <p:tavLst>
                                        <p:tav tm="0">
                                          <p:val>
                                            <p:strVal val="#ppt_x-.2"/>
                                          </p:val>
                                        </p:tav>
                                        <p:tav tm="100000">
                                          <p:val>
                                            <p:strVal val="#ppt_x"/>
                                          </p:val>
                                        </p:tav>
                                      </p:tavLst>
                                    </p:anim>
                                    <p:anim calcmode="lin" valueType="num">
                                      <p:cBhvr>
                                        <p:cTn id="8" dur="1000" fill="hold"/>
                                        <p:tgtEl>
                                          <p:spTgt spid="412683"/>
                                        </p:tgtEl>
                                        <p:attrNameLst>
                                          <p:attrName>ppt_y</p:attrName>
                                        </p:attrNameLst>
                                      </p:cBhvr>
                                      <p:tavLst>
                                        <p:tav tm="0">
                                          <p:val>
                                            <p:strVal val="#ppt_y"/>
                                          </p:val>
                                        </p:tav>
                                        <p:tav tm="100000">
                                          <p:val>
                                            <p:strVal val="#ppt_y"/>
                                          </p:val>
                                        </p:tav>
                                      </p:tavLst>
                                    </p:anim>
                                    <p:animEffect transition="in" filter="wipe(right)" prLst="gradientSize: 0.1">
                                      <p:cBhvr>
                                        <p:cTn id="9" dur="1000"/>
                                        <p:tgtEl>
                                          <p:spTgt spid="41268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1000" fill="hold"/>
                                        <p:tgtEl>
                                          <p:spTgt spid="2"/>
                                        </p:tgtEl>
                                        <p:attrNameLst>
                                          <p:attrName>ppt_w</p:attrName>
                                        </p:attrNameLst>
                                      </p:cBhvr>
                                      <p:tavLst>
                                        <p:tav tm="0">
                                          <p:val>
                                            <p:strVal val="#ppt_w*0.70"/>
                                          </p:val>
                                        </p:tav>
                                        <p:tav tm="100000">
                                          <p:val>
                                            <p:strVal val="#ppt_w"/>
                                          </p:val>
                                        </p:tav>
                                      </p:tavLst>
                                    </p:anim>
                                    <p:anim calcmode="lin" valueType="num">
                                      <p:cBhvr>
                                        <p:cTn id="15" dur="1000" fill="hold"/>
                                        <p:tgtEl>
                                          <p:spTgt spid="2"/>
                                        </p:tgtEl>
                                        <p:attrNameLst>
                                          <p:attrName>ppt_h</p:attrName>
                                        </p:attrNameLst>
                                      </p:cBhvr>
                                      <p:tavLst>
                                        <p:tav tm="0">
                                          <p:val>
                                            <p:strVal val="#ppt_h"/>
                                          </p:val>
                                        </p:tav>
                                        <p:tav tm="100000">
                                          <p:val>
                                            <p:strVal val="#ppt_h"/>
                                          </p:val>
                                        </p:tav>
                                      </p:tavLst>
                                    </p:anim>
                                    <p:animEffect transition="in" filter="fade">
                                      <p:cBhvr>
                                        <p:cTn id="16" dur="1000"/>
                                        <p:tgtEl>
                                          <p:spTgt spid="2"/>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412685"/>
                                        </p:tgtEl>
                                        <p:attrNameLst>
                                          <p:attrName>style.visibility</p:attrName>
                                        </p:attrNameLst>
                                      </p:cBhvr>
                                      <p:to>
                                        <p:strVal val="visible"/>
                                      </p:to>
                                    </p:set>
                                    <p:animEffect transition="in" filter="dissolve">
                                      <p:cBhvr>
                                        <p:cTn id="21" dur="500"/>
                                        <p:tgtEl>
                                          <p:spTgt spid="412685"/>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1" fill="hold"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wipe(up)">
                                      <p:cBhvr>
                                        <p:cTn id="26" dur="1000"/>
                                        <p:tgtEl>
                                          <p:spTgt spid="3"/>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412692"/>
                                        </p:tgtEl>
                                        <p:attrNameLst>
                                          <p:attrName>style.visibility</p:attrName>
                                        </p:attrNameLst>
                                      </p:cBhvr>
                                      <p:to>
                                        <p:strVal val="visible"/>
                                      </p:to>
                                    </p:set>
                                    <p:anim calcmode="lin" valueType="num">
                                      <p:cBhvr>
                                        <p:cTn id="31" dur="500" fill="hold"/>
                                        <p:tgtEl>
                                          <p:spTgt spid="412692"/>
                                        </p:tgtEl>
                                        <p:attrNameLst>
                                          <p:attrName>ppt_w</p:attrName>
                                        </p:attrNameLst>
                                      </p:cBhvr>
                                      <p:tavLst>
                                        <p:tav tm="0">
                                          <p:val>
                                            <p:fltVal val="0"/>
                                          </p:val>
                                        </p:tav>
                                        <p:tav tm="100000">
                                          <p:val>
                                            <p:strVal val="#ppt_w"/>
                                          </p:val>
                                        </p:tav>
                                      </p:tavLst>
                                    </p:anim>
                                    <p:anim calcmode="lin" valueType="num">
                                      <p:cBhvr>
                                        <p:cTn id="32" dur="500" fill="hold"/>
                                        <p:tgtEl>
                                          <p:spTgt spid="412692"/>
                                        </p:tgtEl>
                                        <p:attrNameLst>
                                          <p:attrName>ppt_h</p:attrName>
                                        </p:attrNameLst>
                                      </p:cBhvr>
                                      <p:tavLst>
                                        <p:tav tm="0">
                                          <p:val>
                                            <p:strVal val="#ppt_h"/>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1" fill="hold" nodeType="click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wipe(up)">
                                      <p:cBhvr>
                                        <p:cTn id="37" dur="1000"/>
                                        <p:tgtEl>
                                          <p:spTgt spid="4"/>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412700"/>
                                        </p:tgtEl>
                                        <p:attrNameLst>
                                          <p:attrName>style.visibility</p:attrName>
                                        </p:attrNameLst>
                                      </p:cBhvr>
                                      <p:to>
                                        <p:strVal val="visible"/>
                                      </p:to>
                                    </p:set>
                                    <p:anim calcmode="lin" valueType="num">
                                      <p:cBhvr>
                                        <p:cTn id="42" dur="1000" fill="hold"/>
                                        <p:tgtEl>
                                          <p:spTgt spid="412700"/>
                                        </p:tgtEl>
                                        <p:attrNameLst>
                                          <p:attrName>ppt_w</p:attrName>
                                        </p:attrNameLst>
                                      </p:cBhvr>
                                      <p:tavLst>
                                        <p:tav tm="0">
                                          <p:val>
                                            <p:strVal val="#ppt_w*0.70"/>
                                          </p:val>
                                        </p:tav>
                                        <p:tav tm="100000">
                                          <p:val>
                                            <p:strVal val="#ppt_w"/>
                                          </p:val>
                                        </p:tav>
                                      </p:tavLst>
                                    </p:anim>
                                    <p:anim calcmode="lin" valueType="num">
                                      <p:cBhvr>
                                        <p:cTn id="43" dur="1000" fill="hold"/>
                                        <p:tgtEl>
                                          <p:spTgt spid="412700"/>
                                        </p:tgtEl>
                                        <p:attrNameLst>
                                          <p:attrName>ppt_h</p:attrName>
                                        </p:attrNameLst>
                                      </p:cBhvr>
                                      <p:tavLst>
                                        <p:tav tm="0">
                                          <p:val>
                                            <p:strVal val="#ppt_h"/>
                                          </p:val>
                                        </p:tav>
                                        <p:tav tm="100000">
                                          <p:val>
                                            <p:strVal val="#ppt_h"/>
                                          </p:val>
                                        </p:tav>
                                      </p:tavLst>
                                    </p:anim>
                                    <p:animEffect transition="in" filter="fade">
                                      <p:cBhvr>
                                        <p:cTn id="44" dur="1000"/>
                                        <p:tgtEl>
                                          <p:spTgt spid="4127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2683" grpId="0"/>
      <p:bldP spid="412685" grpId="0"/>
      <p:bldP spid="412692" grpId="0"/>
      <p:bldP spid="412700"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3</a:t>
            </a:r>
            <a:endParaRPr lang="en-US" altLang="en-US" sz="2600">
              <a:solidFill>
                <a:schemeClr val="accent2"/>
              </a:solidFill>
              <a:latin typeface="Arial MT Bl" charset="0"/>
            </a:endParaRPr>
          </a:p>
        </p:txBody>
      </p:sp>
      <p:sp>
        <p:nvSpPr>
          <p:cNvPr id="25603" name="Text Box 5"/>
          <p:cNvSpPr txBox="1">
            <a:spLocks noChangeArrowheads="1"/>
          </p:cNvSpPr>
          <p:nvPr/>
        </p:nvSpPr>
        <p:spPr bwMode="auto">
          <a:xfrm>
            <a:off x="381000" y="1527175"/>
            <a:ext cx="8610600"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1">
                <a:solidFill>
                  <a:srgbClr val="FF3300"/>
                </a:solidFill>
              </a:rPr>
              <a:t>What if</a:t>
            </a:r>
            <a:r>
              <a:rPr lang="en-US" altLang="en-US" b="1">
                <a:solidFill>
                  <a:srgbClr val="FF3300"/>
                </a:solidFill>
                <a:latin typeface="Arial" charset="0"/>
              </a:rPr>
              <a:t>…</a:t>
            </a:r>
            <a:r>
              <a:rPr lang="en-US" altLang="en-US" b="1">
                <a:solidFill>
                  <a:srgbClr val="FF3300"/>
                </a:solidFill>
              </a:rPr>
              <a:t>?</a:t>
            </a:r>
            <a:r>
              <a:rPr lang="en-US" altLang="en-US" b="1"/>
              <a:t> Josh wants to try to break the school bench press record of 282 pounds. He currently can bench press 250 pounds. Write and solve an inequality to determine how many more pounds Josh needs to lift to break the school record. Check your answer.  </a:t>
            </a:r>
            <a:endParaRPr lang="en-US" altLang="en-US" b="1">
              <a:solidFill>
                <a:srgbClr val="FF3300"/>
              </a:solidFill>
            </a:endParaRPr>
          </a:p>
        </p:txBody>
      </p:sp>
      <p:sp>
        <p:nvSpPr>
          <p:cNvPr id="413702" name="Text Box 6"/>
          <p:cNvSpPr txBox="1">
            <a:spLocks noChangeArrowheads="1"/>
          </p:cNvSpPr>
          <p:nvPr/>
        </p:nvSpPr>
        <p:spPr bwMode="auto">
          <a:xfrm>
            <a:off x="381000" y="3825875"/>
            <a:ext cx="8382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Let </a:t>
            </a:r>
            <a:r>
              <a:rPr lang="en-US" altLang="en-US" i="1"/>
              <a:t>p </a:t>
            </a:r>
            <a:r>
              <a:rPr lang="en-US" altLang="en-US"/>
              <a:t>represent the number of additional pounds Josh needs to lift.</a:t>
            </a:r>
            <a:r>
              <a:rPr lang="en-US" altLang="en-US" i="1"/>
              <a:t> </a:t>
            </a:r>
            <a:endParaRPr lang="en-US" altLang="en-US"/>
          </a:p>
        </p:txBody>
      </p:sp>
      <p:grpSp>
        <p:nvGrpSpPr>
          <p:cNvPr id="2" name="Group 36"/>
          <p:cNvGrpSpPr>
            <a:grpSpLocks/>
          </p:cNvGrpSpPr>
          <p:nvPr/>
        </p:nvGrpSpPr>
        <p:grpSpPr bwMode="auto">
          <a:xfrm>
            <a:off x="152400" y="4724400"/>
            <a:ext cx="8915400" cy="1389063"/>
            <a:chOff x="96" y="2976"/>
            <a:chExt cx="5616" cy="875"/>
          </a:xfrm>
        </p:grpSpPr>
        <p:sp>
          <p:nvSpPr>
            <p:cNvPr id="25606" name="Rectangle 7"/>
            <p:cNvSpPr>
              <a:spLocks noChangeArrowheads="1"/>
            </p:cNvSpPr>
            <p:nvPr/>
          </p:nvSpPr>
          <p:spPr bwMode="auto">
            <a:xfrm>
              <a:off x="96" y="3041"/>
              <a:ext cx="1200" cy="288"/>
            </a:xfrm>
            <a:prstGeom prst="rect">
              <a:avLst/>
            </a:prstGeom>
            <a:solidFill>
              <a:srgbClr val="FF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latin typeface="Arial" charset="0"/>
                </a:rPr>
                <a:t>250 pounds</a:t>
              </a:r>
            </a:p>
          </p:txBody>
        </p:sp>
        <p:sp>
          <p:nvSpPr>
            <p:cNvPr id="25607" name="Rectangle 10"/>
            <p:cNvSpPr>
              <a:spLocks noChangeArrowheads="1"/>
            </p:cNvSpPr>
            <p:nvPr/>
          </p:nvSpPr>
          <p:spPr bwMode="auto">
            <a:xfrm>
              <a:off x="1344" y="3055"/>
              <a:ext cx="480" cy="288"/>
            </a:xfrm>
            <a:prstGeom prst="rect">
              <a:avLst/>
            </a:prstGeom>
            <a:solidFill>
              <a:schemeClr val="hlink"/>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latin typeface="Arial" charset="0"/>
                </a:rPr>
                <a:t>plus</a:t>
              </a:r>
            </a:p>
          </p:txBody>
        </p:sp>
        <p:sp>
          <p:nvSpPr>
            <p:cNvPr id="25608" name="Rectangle 12"/>
            <p:cNvSpPr>
              <a:spLocks noChangeArrowheads="1"/>
            </p:cNvSpPr>
            <p:nvPr/>
          </p:nvSpPr>
          <p:spPr bwMode="auto">
            <a:xfrm>
              <a:off x="1872" y="3050"/>
              <a:ext cx="1632" cy="288"/>
            </a:xfrm>
            <a:prstGeom prst="rect">
              <a:avLst/>
            </a:prstGeom>
            <a:solidFill>
              <a:srgbClr val="CEE1FE"/>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latin typeface="Arial" charset="0"/>
                </a:rPr>
                <a:t>additional pounds</a:t>
              </a:r>
            </a:p>
          </p:txBody>
        </p:sp>
        <p:sp>
          <p:nvSpPr>
            <p:cNvPr id="25609" name="Rectangle 14"/>
            <p:cNvSpPr>
              <a:spLocks noChangeArrowheads="1"/>
            </p:cNvSpPr>
            <p:nvPr/>
          </p:nvSpPr>
          <p:spPr bwMode="auto">
            <a:xfrm>
              <a:off x="3552" y="2976"/>
              <a:ext cx="960" cy="518"/>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latin typeface="Arial" charset="0"/>
                </a:rPr>
                <a:t>is greater than</a:t>
              </a:r>
            </a:p>
          </p:txBody>
        </p:sp>
        <p:sp>
          <p:nvSpPr>
            <p:cNvPr id="25610" name="Rectangle 16"/>
            <p:cNvSpPr>
              <a:spLocks noChangeArrowheads="1"/>
            </p:cNvSpPr>
            <p:nvPr/>
          </p:nvSpPr>
          <p:spPr bwMode="auto">
            <a:xfrm>
              <a:off x="4560" y="3060"/>
              <a:ext cx="1152" cy="288"/>
            </a:xfrm>
            <a:prstGeom prst="rect">
              <a:avLst/>
            </a:prstGeom>
            <a:solidFill>
              <a:srgbClr val="FF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2300">
                  <a:latin typeface="Arial" charset="0"/>
                </a:rPr>
                <a:t>282 pounds</a:t>
              </a:r>
              <a:r>
                <a:rPr lang="en-US" altLang="en-US">
                  <a:latin typeface="Arial" charset="0"/>
                </a:rPr>
                <a:t>.</a:t>
              </a:r>
            </a:p>
          </p:txBody>
        </p:sp>
        <p:sp>
          <p:nvSpPr>
            <p:cNvPr id="25611" name="Rectangle 18"/>
            <p:cNvSpPr>
              <a:spLocks noChangeArrowheads="1"/>
            </p:cNvSpPr>
            <p:nvPr/>
          </p:nvSpPr>
          <p:spPr bwMode="auto">
            <a:xfrm>
              <a:off x="432" y="3542"/>
              <a:ext cx="576" cy="288"/>
            </a:xfrm>
            <a:prstGeom prst="rect">
              <a:avLst/>
            </a:prstGeom>
            <a:solidFill>
              <a:srgbClr val="FF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250</a:t>
              </a:r>
            </a:p>
          </p:txBody>
        </p:sp>
        <p:sp>
          <p:nvSpPr>
            <p:cNvPr id="25612" name="Rectangle 20"/>
            <p:cNvSpPr>
              <a:spLocks noChangeArrowheads="1"/>
            </p:cNvSpPr>
            <p:nvPr/>
          </p:nvSpPr>
          <p:spPr bwMode="auto">
            <a:xfrm>
              <a:off x="1404" y="3563"/>
              <a:ext cx="384" cy="288"/>
            </a:xfrm>
            <a:prstGeom prst="rect">
              <a:avLst/>
            </a:prstGeom>
            <a:solidFill>
              <a:schemeClr val="hlink"/>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p>
          </p:txBody>
        </p:sp>
        <p:sp>
          <p:nvSpPr>
            <p:cNvPr id="25613" name="Rectangle 22"/>
            <p:cNvSpPr>
              <a:spLocks noChangeArrowheads="1"/>
            </p:cNvSpPr>
            <p:nvPr/>
          </p:nvSpPr>
          <p:spPr bwMode="auto">
            <a:xfrm>
              <a:off x="2544" y="3542"/>
              <a:ext cx="384" cy="288"/>
            </a:xfrm>
            <a:prstGeom prst="rect">
              <a:avLst/>
            </a:prstGeom>
            <a:solidFill>
              <a:srgbClr val="CEE1FE"/>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p</a:t>
              </a:r>
            </a:p>
          </p:txBody>
        </p:sp>
        <p:sp>
          <p:nvSpPr>
            <p:cNvPr id="25614" name="Rectangle 24"/>
            <p:cNvSpPr>
              <a:spLocks noChangeArrowheads="1"/>
            </p:cNvSpPr>
            <p:nvPr/>
          </p:nvSpPr>
          <p:spPr bwMode="auto">
            <a:xfrm>
              <a:off x="3888" y="3542"/>
              <a:ext cx="336" cy="288"/>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&gt;</a:t>
              </a:r>
            </a:p>
          </p:txBody>
        </p:sp>
        <p:sp>
          <p:nvSpPr>
            <p:cNvPr id="25615" name="Rectangle 26"/>
            <p:cNvSpPr>
              <a:spLocks noChangeArrowheads="1"/>
            </p:cNvSpPr>
            <p:nvPr/>
          </p:nvSpPr>
          <p:spPr bwMode="auto">
            <a:xfrm>
              <a:off x="4896" y="3542"/>
              <a:ext cx="528" cy="288"/>
            </a:xfrm>
            <a:prstGeom prst="rect">
              <a:avLst/>
            </a:prstGeom>
            <a:solidFill>
              <a:srgbClr val="FF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282</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413702"/>
                                        </p:tgtEl>
                                        <p:attrNameLst>
                                          <p:attrName>style.visibility</p:attrName>
                                        </p:attrNameLst>
                                      </p:cBhvr>
                                      <p:to>
                                        <p:strVal val="visible"/>
                                      </p:to>
                                    </p:set>
                                    <p:anim calcmode="lin" valueType="num">
                                      <p:cBhvr>
                                        <p:cTn id="7" dur="1000" fill="hold"/>
                                        <p:tgtEl>
                                          <p:spTgt spid="413702"/>
                                        </p:tgtEl>
                                        <p:attrNameLst>
                                          <p:attrName>ppt_x</p:attrName>
                                        </p:attrNameLst>
                                      </p:cBhvr>
                                      <p:tavLst>
                                        <p:tav tm="0">
                                          <p:val>
                                            <p:strVal val="#ppt_x-.2"/>
                                          </p:val>
                                        </p:tav>
                                        <p:tav tm="100000">
                                          <p:val>
                                            <p:strVal val="#ppt_x"/>
                                          </p:val>
                                        </p:tav>
                                      </p:tavLst>
                                    </p:anim>
                                    <p:anim calcmode="lin" valueType="num">
                                      <p:cBhvr>
                                        <p:cTn id="8" dur="1000" fill="hold"/>
                                        <p:tgtEl>
                                          <p:spTgt spid="413702"/>
                                        </p:tgtEl>
                                        <p:attrNameLst>
                                          <p:attrName>ppt_y</p:attrName>
                                        </p:attrNameLst>
                                      </p:cBhvr>
                                      <p:tavLst>
                                        <p:tav tm="0">
                                          <p:val>
                                            <p:strVal val="#ppt_y"/>
                                          </p:val>
                                        </p:tav>
                                        <p:tav tm="100000">
                                          <p:val>
                                            <p:strVal val="#ppt_y"/>
                                          </p:val>
                                        </p:tav>
                                      </p:tavLst>
                                    </p:anim>
                                    <p:animEffect transition="in" filter="wipe(right)" prLst="gradientSize: 0.1">
                                      <p:cBhvr>
                                        <p:cTn id="9" dur="1000"/>
                                        <p:tgtEl>
                                          <p:spTgt spid="41370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9" presetClass="entr" presetSubtype="0"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dissolve">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370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3 Continued</a:t>
            </a:r>
            <a:endParaRPr lang="en-US" altLang="en-US" sz="2600">
              <a:solidFill>
                <a:schemeClr val="accent2"/>
              </a:solidFill>
              <a:latin typeface="Arial MT Bl" charset="0"/>
            </a:endParaRPr>
          </a:p>
        </p:txBody>
      </p:sp>
      <p:sp>
        <p:nvSpPr>
          <p:cNvPr id="26627" name="Text Box 5"/>
          <p:cNvSpPr txBox="1">
            <a:spLocks noChangeArrowheads="1"/>
          </p:cNvSpPr>
          <p:nvPr/>
        </p:nvSpPr>
        <p:spPr bwMode="auto">
          <a:xfrm>
            <a:off x="228600" y="3124200"/>
            <a:ext cx="387985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spcBef>
                <a:spcPct val="0"/>
              </a:spcBef>
            </a:pPr>
            <a:r>
              <a:rPr lang="en-US" altLang="en-US" b="1" i="1"/>
              <a:t>Check</a:t>
            </a:r>
          </a:p>
          <a:p>
            <a:pPr algn="l">
              <a:spcBef>
                <a:spcPct val="0"/>
              </a:spcBef>
            </a:pPr>
            <a:r>
              <a:rPr lang="en-US" altLang="en-US"/>
              <a:t>Check the endpoint, 32.</a:t>
            </a:r>
            <a:endParaRPr lang="en-US" altLang="en-US" b="1"/>
          </a:p>
        </p:txBody>
      </p:sp>
      <p:grpSp>
        <p:nvGrpSpPr>
          <p:cNvPr id="2" name="Group 23"/>
          <p:cNvGrpSpPr>
            <a:grpSpLocks/>
          </p:cNvGrpSpPr>
          <p:nvPr/>
        </p:nvGrpSpPr>
        <p:grpSpPr bwMode="auto">
          <a:xfrm>
            <a:off x="457200" y="4343400"/>
            <a:ext cx="3178175" cy="1289050"/>
            <a:chOff x="298" y="1728"/>
            <a:chExt cx="2002" cy="812"/>
          </a:xfrm>
        </p:grpSpPr>
        <p:sp>
          <p:nvSpPr>
            <p:cNvPr id="26646" name="Text Box 8"/>
            <p:cNvSpPr txBox="1">
              <a:spLocks noChangeArrowheads="1"/>
            </p:cNvSpPr>
            <p:nvPr/>
          </p:nvSpPr>
          <p:spPr bwMode="auto">
            <a:xfrm>
              <a:off x="298" y="1728"/>
              <a:ext cx="200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250  + </a:t>
              </a:r>
              <a:r>
                <a:rPr lang="en-US" altLang="en-US">
                  <a:solidFill>
                    <a:srgbClr val="FF3300"/>
                  </a:solidFill>
                </a:rPr>
                <a:t> </a:t>
              </a:r>
              <a:r>
                <a:rPr lang="en-US" altLang="en-US" i="1">
                  <a:solidFill>
                    <a:srgbClr val="FF3300"/>
                  </a:solidFill>
                </a:rPr>
                <a:t>p</a:t>
              </a:r>
              <a:r>
                <a:rPr lang="en-US" altLang="en-US"/>
                <a:t> = 282</a:t>
              </a:r>
            </a:p>
          </p:txBody>
        </p:sp>
        <p:sp>
          <p:nvSpPr>
            <p:cNvPr id="26647" name="Line 9"/>
            <p:cNvSpPr>
              <a:spLocks noChangeShapeType="1"/>
            </p:cNvSpPr>
            <p:nvPr/>
          </p:nvSpPr>
          <p:spPr bwMode="auto">
            <a:xfrm>
              <a:off x="298" y="2012"/>
              <a:ext cx="168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6648" name="Text Box 10"/>
            <p:cNvSpPr txBox="1">
              <a:spLocks noChangeArrowheads="1"/>
            </p:cNvSpPr>
            <p:nvPr/>
          </p:nvSpPr>
          <p:spPr bwMode="auto">
            <a:xfrm>
              <a:off x="321" y="2012"/>
              <a:ext cx="165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250  + </a:t>
              </a:r>
              <a:r>
                <a:rPr lang="en-US" altLang="en-US">
                  <a:solidFill>
                    <a:srgbClr val="FF3300"/>
                  </a:solidFill>
                </a:rPr>
                <a:t>32</a:t>
              </a:r>
              <a:r>
                <a:rPr lang="en-US" altLang="en-US"/>
                <a:t>   282</a:t>
              </a:r>
            </a:p>
          </p:txBody>
        </p:sp>
        <p:sp>
          <p:nvSpPr>
            <p:cNvPr id="26649" name="Line 11"/>
            <p:cNvSpPr>
              <a:spLocks noChangeShapeType="1"/>
            </p:cNvSpPr>
            <p:nvPr/>
          </p:nvSpPr>
          <p:spPr bwMode="auto">
            <a:xfrm>
              <a:off x="1450" y="2012"/>
              <a:ext cx="0" cy="48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6650" name="Text Box 12"/>
            <p:cNvSpPr txBox="1">
              <a:spLocks noChangeArrowheads="1"/>
            </p:cNvSpPr>
            <p:nvPr/>
          </p:nvSpPr>
          <p:spPr bwMode="auto">
            <a:xfrm>
              <a:off x="936" y="2252"/>
              <a:ext cx="118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282   282</a:t>
              </a:r>
            </a:p>
          </p:txBody>
        </p:sp>
        <p:sp>
          <p:nvSpPr>
            <p:cNvPr id="26651" name="Rectangle 13"/>
            <p:cNvSpPr>
              <a:spLocks noChangeArrowheads="1"/>
            </p:cNvSpPr>
            <p:nvPr/>
          </p:nvSpPr>
          <p:spPr bwMode="auto">
            <a:xfrm>
              <a:off x="1882" y="2255"/>
              <a:ext cx="235"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sz="2800" baseline="-25000">
                  <a:solidFill>
                    <a:srgbClr val="FF0000"/>
                  </a:solidFill>
                  <a:sym typeface="Wingdings" pitchFamily="2" charset="2"/>
                </a:rPr>
                <a:t></a:t>
              </a:r>
            </a:p>
          </p:txBody>
        </p:sp>
      </p:grpSp>
      <p:sp>
        <p:nvSpPr>
          <p:cNvPr id="414734" name="Text Box 14"/>
          <p:cNvSpPr txBox="1">
            <a:spLocks noChangeArrowheads="1"/>
          </p:cNvSpPr>
          <p:nvPr/>
        </p:nvSpPr>
        <p:spPr bwMode="auto">
          <a:xfrm>
            <a:off x="4343400" y="3429000"/>
            <a:ext cx="4800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Check a number greater than 32.</a:t>
            </a:r>
          </a:p>
        </p:txBody>
      </p:sp>
      <p:grpSp>
        <p:nvGrpSpPr>
          <p:cNvPr id="3" name="Group 24"/>
          <p:cNvGrpSpPr>
            <a:grpSpLocks/>
          </p:cNvGrpSpPr>
          <p:nvPr/>
        </p:nvGrpSpPr>
        <p:grpSpPr bwMode="auto">
          <a:xfrm>
            <a:off x="5029200" y="4302125"/>
            <a:ext cx="3178175" cy="1336675"/>
            <a:chOff x="3168" y="1680"/>
            <a:chExt cx="2002" cy="842"/>
          </a:xfrm>
        </p:grpSpPr>
        <p:sp>
          <p:nvSpPr>
            <p:cNvPr id="26639" name="Text Box 16"/>
            <p:cNvSpPr txBox="1">
              <a:spLocks noChangeArrowheads="1"/>
            </p:cNvSpPr>
            <p:nvPr/>
          </p:nvSpPr>
          <p:spPr bwMode="auto">
            <a:xfrm>
              <a:off x="3168" y="1680"/>
              <a:ext cx="200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250  +  </a:t>
              </a:r>
              <a:r>
                <a:rPr lang="en-US" altLang="en-US" i="1">
                  <a:solidFill>
                    <a:srgbClr val="FF3300"/>
                  </a:solidFill>
                </a:rPr>
                <a:t>p</a:t>
              </a:r>
              <a:r>
                <a:rPr lang="en-US" altLang="en-US"/>
                <a:t> &gt;  282</a:t>
              </a:r>
            </a:p>
          </p:txBody>
        </p:sp>
        <p:sp>
          <p:nvSpPr>
            <p:cNvPr id="26640" name="Line 17"/>
            <p:cNvSpPr>
              <a:spLocks noChangeShapeType="1"/>
            </p:cNvSpPr>
            <p:nvPr/>
          </p:nvSpPr>
          <p:spPr bwMode="auto">
            <a:xfrm>
              <a:off x="3250" y="1968"/>
              <a:ext cx="163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6641" name="Text Box 18"/>
            <p:cNvSpPr txBox="1">
              <a:spLocks noChangeArrowheads="1"/>
            </p:cNvSpPr>
            <p:nvPr/>
          </p:nvSpPr>
          <p:spPr bwMode="auto">
            <a:xfrm>
              <a:off x="3240" y="1988"/>
              <a:ext cx="16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250 + </a:t>
              </a:r>
              <a:r>
                <a:rPr lang="en-US" altLang="en-US">
                  <a:solidFill>
                    <a:srgbClr val="FF3300"/>
                  </a:solidFill>
                </a:rPr>
                <a:t>33</a:t>
              </a:r>
              <a:r>
                <a:rPr lang="en-US" altLang="en-US"/>
                <a:t> &gt; 282</a:t>
              </a:r>
            </a:p>
          </p:txBody>
        </p:sp>
        <p:sp>
          <p:nvSpPr>
            <p:cNvPr id="26642" name="Line 19"/>
            <p:cNvSpPr>
              <a:spLocks noChangeShapeType="1"/>
            </p:cNvSpPr>
            <p:nvPr/>
          </p:nvSpPr>
          <p:spPr bwMode="auto">
            <a:xfrm flipH="1">
              <a:off x="4210" y="1968"/>
              <a:ext cx="9" cy="52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6643" name="Text Box 20"/>
            <p:cNvSpPr txBox="1">
              <a:spLocks noChangeArrowheads="1"/>
            </p:cNvSpPr>
            <p:nvPr/>
          </p:nvSpPr>
          <p:spPr bwMode="auto">
            <a:xfrm>
              <a:off x="3768" y="2234"/>
              <a:ext cx="114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283 &gt; 282</a:t>
              </a:r>
            </a:p>
          </p:txBody>
        </p:sp>
        <p:sp>
          <p:nvSpPr>
            <p:cNvPr id="26644" name="Line 21"/>
            <p:cNvSpPr>
              <a:spLocks noChangeShapeType="1"/>
            </p:cNvSpPr>
            <p:nvPr/>
          </p:nvSpPr>
          <p:spPr bwMode="auto">
            <a:xfrm flipH="1">
              <a:off x="4402" y="1968"/>
              <a:ext cx="9" cy="52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6645" name="Rectangle 22"/>
            <p:cNvSpPr>
              <a:spLocks noChangeArrowheads="1"/>
            </p:cNvSpPr>
            <p:nvPr/>
          </p:nvSpPr>
          <p:spPr bwMode="auto">
            <a:xfrm>
              <a:off x="4720" y="2220"/>
              <a:ext cx="415"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aseline="-25000">
                  <a:solidFill>
                    <a:srgbClr val="FF0000"/>
                  </a:solidFill>
                  <a:sym typeface="Wingdings" pitchFamily="2" charset="2"/>
                </a:rPr>
                <a:t>    </a:t>
              </a:r>
              <a:r>
                <a:rPr lang="en-US" altLang="en-US" sz="2800" baseline="-25000">
                  <a:solidFill>
                    <a:srgbClr val="FF0000"/>
                  </a:solidFill>
                  <a:sym typeface="Wingdings" pitchFamily="2" charset="2"/>
                </a:rPr>
                <a:t></a:t>
              </a:r>
            </a:p>
          </p:txBody>
        </p:sp>
      </p:grpSp>
      <p:sp>
        <p:nvSpPr>
          <p:cNvPr id="414745" name="Text Box 25"/>
          <p:cNvSpPr txBox="1">
            <a:spLocks noChangeArrowheads="1"/>
          </p:cNvSpPr>
          <p:nvPr/>
        </p:nvSpPr>
        <p:spPr bwMode="auto">
          <a:xfrm>
            <a:off x="304800" y="5715000"/>
            <a:ext cx="83216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Josh must lift more than 32 additional pounds to reach his goal.</a:t>
            </a:r>
          </a:p>
        </p:txBody>
      </p:sp>
      <p:grpSp>
        <p:nvGrpSpPr>
          <p:cNvPr id="4" name="Group 26"/>
          <p:cNvGrpSpPr>
            <a:grpSpLocks/>
          </p:cNvGrpSpPr>
          <p:nvPr/>
        </p:nvGrpSpPr>
        <p:grpSpPr bwMode="auto">
          <a:xfrm>
            <a:off x="519113" y="1787525"/>
            <a:ext cx="2617787" cy="1252538"/>
            <a:chOff x="375" y="3263"/>
            <a:chExt cx="1649" cy="789"/>
          </a:xfrm>
        </p:grpSpPr>
        <p:sp>
          <p:nvSpPr>
            <p:cNvPr id="26634" name="Text Box 27"/>
            <p:cNvSpPr txBox="1">
              <a:spLocks noChangeArrowheads="1"/>
            </p:cNvSpPr>
            <p:nvPr/>
          </p:nvSpPr>
          <p:spPr bwMode="auto">
            <a:xfrm>
              <a:off x="470" y="3263"/>
              <a:ext cx="155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250 + </a:t>
              </a:r>
              <a:r>
                <a:rPr lang="en-US" altLang="en-US" i="1"/>
                <a:t>p </a:t>
              </a:r>
              <a:r>
                <a:rPr lang="en-US" altLang="en-US"/>
                <a:t>&gt;</a:t>
              </a:r>
              <a:r>
                <a:rPr lang="en-US" altLang="en-US" i="1"/>
                <a:t> </a:t>
              </a:r>
              <a:r>
                <a:rPr lang="en-US" altLang="en-US"/>
                <a:t>282</a:t>
              </a:r>
            </a:p>
          </p:txBody>
        </p:sp>
        <p:sp>
          <p:nvSpPr>
            <p:cNvPr id="26635" name="Text Box 28"/>
            <p:cNvSpPr txBox="1">
              <a:spLocks noChangeArrowheads="1"/>
            </p:cNvSpPr>
            <p:nvPr/>
          </p:nvSpPr>
          <p:spPr bwMode="auto">
            <a:xfrm>
              <a:off x="375" y="3503"/>
              <a:ext cx="163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solidFill>
                    <a:srgbClr val="FF3300"/>
                  </a:solidFill>
                </a:rPr>
                <a:t>–250        –250</a:t>
              </a:r>
            </a:p>
          </p:txBody>
        </p:sp>
        <p:sp>
          <p:nvSpPr>
            <p:cNvPr id="26636" name="Line 29"/>
            <p:cNvSpPr>
              <a:spLocks noChangeShapeType="1"/>
            </p:cNvSpPr>
            <p:nvPr/>
          </p:nvSpPr>
          <p:spPr bwMode="auto">
            <a:xfrm>
              <a:off x="432" y="3792"/>
              <a:ext cx="480"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6637" name="Line 30"/>
            <p:cNvSpPr>
              <a:spLocks noChangeShapeType="1"/>
            </p:cNvSpPr>
            <p:nvPr/>
          </p:nvSpPr>
          <p:spPr bwMode="auto">
            <a:xfrm>
              <a:off x="1440" y="3792"/>
              <a:ext cx="480"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6638" name="Text Box 31"/>
            <p:cNvSpPr txBox="1">
              <a:spLocks noChangeArrowheads="1"/>
            </p:cNvSpPr>
            <p:nvPr/>
          </p:nvSpPr>
          <p:spPr bwMode="auto">
            <a:xfrm>
              <a:off x="1133" y="3764"/>
              <a:ext cx="84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t>p &gt;  </a:t>
              </a:r>
              <a:r>
                <a:rPr lang="en-US" altLang="en-US"/>
                <a:t>32</a:t>
              </a:r>
              <a:endParaRPr lang="en-US" altLang="en-US" i="1"/>
            </a:p>
          </p:txBody>
        </p:sp>
      </p:grpSp>
      <p:sp>
        <p:nvSpPr>
          <p:cNvPr id="414752" name="Text Box 32"/>
          <p:cNvSpPr txBox="1">
            <a:spLocks noChangeArrowheads="1"/>
          </p:cNvSpPr>
          <p:nvPr/>
        </p:nvSpPr>
        <p:spPr bwMode="auto">
          <a:xfrm>
            <a:off x="3794125" y="1752600"/>
            <a:ext cx="50450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solidFill>
                  <a:srgbClr val="3333FF"/>
                </a:solidFill>
                <a:latin typeface="Arial" charset="0"/>
              </a:rPr>
              <a:t>Since 250 is added to p, subtract 250 from both sides to undo the addition.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414752"/>
                                        </p:tgtEl>
                                        <p:attrNameLst>
                                          <p:attrName>style.visibility</p:attrName>
                                        </p:attrNameLst>
                                      </p:cBhvr>
                                      <p:to>
                                        <p:strVal val="visible"/>
                                      </p:to>
                                    </p:set>
                                    <p:anim calcmode="lin" valueType="num">
                                      <p:cBhvr>
                                        <p:cTn id="7" dur="1000" fill="hold"/>
                                        <p:tgtEl>
                                          <p:spTgt spid="414752"/>
                                        </p:tgtEl>
                                        <p:attrNameLst>
                                          <p:attrName>ppt_w</p:attrName>
                                        </p:attrNameLst>
                                      </p:cBhvr>
                                      <p:tavLst>
                                        <p:tav tm="0">
                                          <p:val>
                                            <p:strVal val="#ppt_w*0.70"/>
                                          </p:val>
                                        </p:tav>
                                        <p:tav tm="100000">
                                          <p:val>
                                            <p:strVal val="#ppt_w"/>
                                          </p:val>
                                        </p:tav>
                                      </p:tavLst>
                                    </p:anim>
                                    <p:anim calcmode="lin" valueType="num">
                                      <p:cBhvr>
                                        <p:cTn id="8" dur="1000" fill="hold"/>
                                        <p:tgtEl>
                                          <p:spTgt spid="414752"/>
                                        </p:tgtEl>
                                        <p:attrNameLst>
                                          <p:attrName>ppt_h</p:attrName>
                                        </p:attrNameLst>
                                      </p:cBhvr>
                                      <p:tavLst>
                                        <p:tav tm="0">
                                          <p:val>
                                            <p:strVal val="#ppt_h"/>
                                          </p:val>
                                        </p:tav>
                                        <p:tav tm="100000">
                                          <p:val>
                                            <p:strVal val="#ppt_h"/>
                                          </p:val>
                                        </p:tav>
                                      </p:tavLst>
                                    </p:anim>
                                    <p:animEffect transition="in" filter="fade">
                                      <p:cBhvr>
                                        <p:cTn id="9" dur="1000"/>
                                        <p:tgtEl>
                                          <p:spTgt spid="414752"/>
                                        </p:tgtEl>
                                      </p:cBhvr>
                                    </p:animEffect>
                                  </p:childTnLst>
                                </p:cTn>
                              </p:par>
                            </p:childTnLst>
                          </p:cTn>
                        </p:par>
                        <p:par>
                          <p:cTn id="10" fill="hold" nodeType="afterGroup">
                            <p:stCondLst>
                              <p:cond delay="1000"/>
                            </p:stCondLst>
                            <p:childTnLst>
                              <p:par>
                                <p:cTn id="11" presetID="9" presetClass="entr" presetSubtype="0" fill="hold" nodeType="after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dissolve">
                                      <p:cBhvr>
                                        <p:cTn id="13" dur="500"/>
                                        <p:tgtEl>
                                          <p:spTgt spid="4"/>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1" fill="hold"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wipe(up)">
                                      <p:cBhvr>
                                        <p:cTn id="18" dur="1000"/>
                                        <p:tgtEl>
                                          <p:spTgt spid="2"/>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7" presetClass="entr" presetSubtype="10" fill="hold" grpId="0" nodeType="clickEffect">
                                  <p:stCondLst>
                                    <p:cond delay="0"/>
                                  </p:stCondLst>
                                  <p:childTnLst>
                                    <p:set>
                                      <p:cBhvr>
                                        <p:cTn id="22" dur="1" fill="hold">
                                          <p:stCondLst>
                                            <p:cond delay="0"/>
                                          </p:stCondLst>
                                        </p:cTn>
                                        <p:tgtEl>
                                          <p:spTgt spid="414734"/>
                                        </p:tgtEl>
                                        <p:attrNameLst>
                                          <p:attrName>style.visibility</p:attrName>
                                        </p:attrNameLst>
                                      </p:cBhvr>
                                      <p:to>
                                        <p:strVal val="visible"/>
                                      </p:to>
                                    </p:set>
                                    <p:anim calcmode="lin" valueType="num">
                                      <p:cBhvr>
                                        <p:cTn id="23" dur="500" fill="hold"/>
                                        <p:tgtEl>
                                          <p:spTgt spid="414734"/>
                                        </p:tgtEl>
                                        <p:attrNameLst>
                                          <p:attrName>ppt_w</p:attrName>
                                        </p:attrNameLst>
                                      </p:cBhvr>
                                      <p:tavLst>
                                        <p:tav tm="0">
                                          <p:val>
                                            <p:fltVal val="0"/>
                                          </p:val>
                                        </p:tav>
                                        <p:tav tm="100000">
                                          <p:val>
                                            <p:strVal val="#ppt_w"/>
                                          </p:val>
                                        </p:tav>
                                      </p:tavLst>
                                    </p:anim>
                                    <p:anim calcmode="lin" valueType="num">
                                      <p:cBhvr>
                                        <p:cTn id="24" dur="500" fill="hold"/>
                                        <p:tgtEl>
                                          <p:spTgt spid="414734"/>
                                        </p:tgtEl>
                                        <p:attrNameLst>
                                          <p:attrName>ppt_h</p:attrName>
                                        </p:attrNameLst>
                                      </p:cBhvr>
                                      <p:tavLst>
                                        <p:tav tm="0">
                                          <p:val>
                                            <p:strVal val="#ppt_h"/>
                                          </p:val>
                                        </p:tav>
                                        <p:tav tm="100000">
                                          <p:val>
                                            <p:strVal val="#ppt_h"/>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1" fill="hold" nodeType="clickEffect">
                                  <p:stCondLst>
                                    <p:cond delay="0"/>
                                  </p:stCondLst>
                                  <p:childTnLst>
                                    <p:set>
                                      <p:cBhvr>
                                        <p:cTn id="28" dur="1" fill="hold">
                                          <p:stCondLst>
                                            <p:cond delay="0"/>
                                          </p:stCondLst>
                                        </p:cTn>
                                        <p:tgtEl>
                                          <p:spTgt spid="3"/>
                                        </p:tgtEl>
                                        <p:attrNameLst>
                                          <p:attrName>style.visibility</p:attrName>
                                        </p:attrNameLst>
                                      </p:cBhvr>
                                      <p:to>
                                        <p:strVal val="visible"/>
                                      </p:to>
                                    </p:set>
                                    <p:animEffect transition="in" filter="wipe(up)">
                                      <p:cBhvr>
                                        <p:cTn id="29" dur="1000"/>
                                        <p:tgtEl>
                                          <p:spTgt spid="3"/>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414745"/>
                                        </p:tgtEl>
                                        <p:attrNameLst>
                                          <p:attrName>style.visibility</p:attrName>
                                        </p:attrNameLst>
                                      </p:cBhvr>
                                      <p:to>
                                        <p:strVal val="visible"/>
                                      </p:to>
                                    </p:set>
                                    <p:animEffect transition="in" filter="wipe(left)">
                                      <p:cBhvr>
                                        <p:cTn id="34" dur="1000"/>
                                        <p:tgtEl>
                                          <p:spTgt spid="4147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4734" grpId="0"/>
      <p:bldP spid="414745" grpId="0"/>
      <p:bldP spid="41475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26"/>
          <p:cNvSpPr>
            <a:spLocks noChangeArrowheads="1"/>
          </p:cNvSpPr>
          <p:nvPr/>
        </p:nvSpPr>
        <p:spPr bwMode="auto">
          <a:xfrm>
            <a:off x="381000" y="1304764"/>
            <a:ext cx="8255000" cy="3114836"/>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3200" b="1">
                <a:solidFill>
                  <a:schemeClr val="tx1"/>
                </a:solidFill>
                <a:latin typeface="Verdana" pitchFamily="34" charset="0"/>
              </a:defRPr>
            </a:lvl1pPr>
            <a:lvl2pPr marL="742950" indent="-285750">
              <a:defRPr sz="3200" b="1">
                <a:solidFill>
                  <a:schemeClr val="tx1"/>
                </a:solidFill>
                <a:latin typeface="Verdana" pitchFamily="34" charset="0"/>
              </a:defRPr>
            </a:lvl2pPr>
            <a:lvl3pPr marL="1143000" indent="-228600">
              <a:defRPr sz="3200" b="1">
                <a:solidFill>
                  <a:schemeClr val="tx1"/>
                </a:solidFill>
                <a:latin typeface="Verdana" pitchFamily="34" charset="0"/>
              </a:defRPr>
            </a:lvl3pPr>
            <a:lvl4pPr marL="1600200" indent="-228600">
              <a:defRPr sz="3200" b="1">
                <a:solidFill>
                  <a:schemeClr val="tx1"/>
                </a:solidFill>
                <a:latin typeface="Verdana" pitchFamily="34" charset="0"/>
              </a:defRPr>
            </a:lvl4pPr>
            <a:lvl5pPr marL="2057400" indent="-228600">
              <a:defRPr sz="3200" b="1">
                <a:solidFill>
                  <a:schemeClr val="tx1"/>
                </a:solidFill>
                <a:latin typeface="Verdana" pitchFamily="34" charset="0"/>
              </a:defRPr>
            </a:lvl5pPr>
            <a:lvl6pPr marL="2514600" indent="-228600" algn="ctr" eaLnBrk="0" fontAlgn="base" hangingPunct="0">
              <a:spcBef>
                <a:spcPct val="50000"/>
              </a:spcBef>
              <a:spcAft>
                <a:spcPct val="0"/>
              </a:spcAft>
              <a:defRPr sz="3200" b="1">
                <a:solidFill>
                  <a:schemeClr val="tx1"/>
                </a:solidFill>
                <a:latin typeface="Verdana" pitchFamily="34" charset="0"/>
              </a:defRPr>
            </a:lvl6pPr>
            <a:lvl7pPr marL="2971800" indent="-228600" algn="ctr" eaLnBrk="0" fontAlgn="base" hangingPunct="0">
              <a:spcBef>
                <a:spcPct val="50000"/>
              </a:spcBef>
              <a:spcAft>
                <a:spcPct val="0"/>
              </a:spcAft>
              <a:defRPr sz="3200" b="1">
                <a:solidFill>
                  <a:schemeClr val="tx1"/>
                </a:solidFill>
                <a:latin typeface="Verdana" pitchFamily="34" charset="0"/>
              </a:defRPr>
            </a:lvl7pPr>
            <a:lvl8pPr marL="3429000" indent="-228600" algn="ctr" eaLnBrk="0" fontAlgn="base" hangingPunct="0">
              <a:spcBef>
                <a:spcPct val="50000"/>
              </a:spcBef>
              <a:spcAft>
                <a:spcPct val="0"/>
              </a:spcAft>
              <a:defRPr sz="3200" b="1">
                <a:solidFill>
                  <a:schemeClr val="tx1"/>
                </a:solidFill>
                <a:latin typeface="Verdana" pitchFamily="34" charset="0"/>
              </a:defRPr>
            </a:lvl8pPr>
            <a:lvl9pPr marL="3886200" indent="-228600" algn="ctr" eaLnBrk="0" fontAlgn="base" hangingPunct="0">
              <a:spcBef>
                <a:spcPct val="50000"/>
              </a:spcBef>
              <a:spcAft>
                <a:spcPct val="0"/>
              </a:spcAft>
              <a:defRPr sz="3200" b="1">
                <a:solidFill>
                  <a:schemeClr val="tx1"/>
                </a:solidFill>
                <a:latin typeface="Verdana" pitchFamily="34" charset="0"/>
              </a:defRPr>
            </a:lvl9pPr>
          </a:lstStyle>
          <a:p>
            <a:pPr marL="457200" lvl="0" indent="-457200" algn="l">
              <a:buFont typeface="Arial" panose="020B0604020202020204" pitchFamily="34" charset="0"/>
              <a:buChar char="•"/>
            </a:pPr>
            <a:r>
              <a:rPr lang="en-US" sz="2800" dirty="0" smtClean="0"/>
              <a:t>Review Notes</a:t>
            </a:r>
            <a:r>
              <a:rPr lang="en-US" sz="2800" dirty="0"/>
              <a:t>:  </a:t>
            </a:r>
            <a:r>
              <a:rPr lang="en-US" sz="2800" i="1" dirty="0"/>
              <a:t>Solving Inequalities by Adding and Subtracting </a:t>
            </a:r>
            <a:r>
              <a:rPr lang="en-US" sz="2800" dirty="0"/>
              <a:t>on pg. 42 </a:t>
            </a:r>
            <a:endParaRPr lang="en-US" sz="2800" dirty="0" smtClean="0"/>
          </a:p>
          <a:p>
            <a:pPr marL="457200" lvl="0" indent="-457200" algn="l">
              <a:buFont typeface="Arial" panose="020B0604020202020204" pitchFamily="34" charset="0"/>
              <a:buChar char="•"/>
            </a:pPr>
            <a:r>
              <a:rPr lang="en-US" sz="2800" dirty="0" smtClean="0"/>
              <a:t>and </a:t>
            </a:r>
            <a:r>
              <a:rPr lang="en-US" sz="2800" i="1" dirty="0"/>
              <a:t>Solving Inequalities by Multiplying and Dividing </a:t>
            </a:r>
            <a:r>
              <a:rPr lang="en-US" sz="2800" dirty="0"/>
              <a:t>on pg. 44 </a:t>
            </a:r>
            <a:endParaRPr lang="en-US" sz="2800" dirty="0" smtClean="0"/>
          </a:p>
          <a:p>
            <a:pPr marL="457200" lvl="0" indent="-457200" algn="l">
              <a:buFont typeface="Arial" panose="020B0604020202020204" pitchFamily="34" charset="0"/>
              <a:buChar char="•"/>
            </a:pPr>
            <a:r>
              <a:rPr lang="en-US" sz="2800" dirty="0" smtClean="0"/>
              <a:t>Complete </a:t>
            </a:r>
            <a:r>
              <a:rPr lang="en-US" sz="2800" dirty="0"/>
              <a:t>#1-8 and #1-8 in notes</a:t>
            </a:r>
          </a:p>
        </p:txBody>
      </p:sp>
    </p:spTree>
    <p:extLst>
      <p:ext uri="{BB962C8B-B14F-4D97-AF65-F5344CB8AC3E}">
        <p14:creationId xmlns:p14="http://schemas.microsoft.com/office/powerpoint/2010/main" val="3769870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wipe(left)">
                                      <p:cBhvr>
                                        <p:cTn id="11" dur="500"/>
                                        <p:tgtEl>
                                          <p:spTgt spid="2">
                                            <p:txEl>
                                              <p:pRg st="1" end="1"/>
                                            </p:txEl>
                                          </p:spTgt>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wipe(left)">
                                      <p:cBhvr>
                                        <p:cTn id="15"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a:spAutoFit/>
          </a:bodyPr>
          <a:lstStyle>
            <a:lvl1pPr marL="342900" indent="-34290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6699"/>
                </a:solidFill>
                <a:latin typeface="Arial Black" pitchFamily="34" charset="0"/>
                <a:sym typeface="Symbol" pitchFamily="18" charset="2"/>
              </a:rPr>
              <a:t>Lesson Quiz: Part I</a:t>
            </a:r>
          </a:p>
        </p:txBody>
      </p:sp>
      <p:sp>
        <p:nvSpPr>
          <p:cNvPr id="27651" name="Text Box 5"/>
          <p:cNvSpPr txBox="1">
            <a:spLocks noChangeArrowheads="1"/>
          </p:cNvSpPr>
          <p:nvPr/>
        </p:nvSpPr>
        <p:spPr bwMode="auto">
          <a:xfrm>
            <a:off x="304800" y="1600200"/>
            <a:ext cx="81153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1"/>
              <a:t>Solve each inequality and graph the solutions.</a:t>
            </a:r>
          </a:p>
        </p:txBody>
      </p:sp>
      <p:sp>
        <p:nvSpPr>
          <p:cNvPr id="27652" name="Text Box 6"/>
          <p:cNvSpPr txBox="1">
            <a:spLocks noChangeArrowheads="1"/>
          </p:cNvSpPr>
          <p:nvPr/>
        </p:nvSpPr>
        <p:spPr bwMode="auto">
          <a:xfrm>
            <a:off x="304800" y="2209800"/>
            <a:ext cx="2416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1"/>
              <a:t>1. </a:t>
            </a:r>
            <a:r>
              <a:rPr lang="en-US" altLang="en-US"/>
              <a:t>13 &lt; </a:t>
            </a:r>
            <a:r>
              <a:rPr lang="en-US" altLang="en-US" i="1"/>
              <a:t>x</a:t>
            </a:r>
            <a:r>
              <a:rPr lang="en-US" altLang="en-US"/>
              <a:t> + 7</a:t>
            </a:r>
            <a:endParaRPr lang="en-US" altLang="en-US" b="1"/>
          </a:p>
        </p:txBody>
      </p:sp>
      <p:sp>
        <p:nvSpPr>
          <p:cNvPr id="415777" name="Text Box 33"/>
          <p:cNvSpPr txBox="1">
            <a:spLocks noChangeArrowheads="1"/>
          </p:cNvSpPr>
          <p:nvPr/>
        </p:nvSpPr>
        <p:spPr bwMode="auto">
          <a:xfrm>
            <a:off x="838200" y="2667000"/>
            <a:ext cx="1349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solidFill>
                  <a:srgbClr val="FF3300"/>
                </a:solidFill>
              </a:rPr>
              <a:t>x</a:t>
            </a:r>
            <a:r>
              <a:rPr lang="en-US" altLang="en-US">
                <a:solidFill>
                  <a:srgbClr val="FF3300"/>
                </a:solidFill>
              </a:rPr>
              <a:t> &gt; 6</a:t>
            </a:r>
            <a:endParaRPr lang="en-US" altLang="en-US" i="1">
              <a:solidFill>
                <a:srgbClr val="FF3300"/>
              </a:solidFill>
            </a:endParaRPr>
          </a:p>
        </p:txBody>
      </p:sp>
      <p:sp>
        <p:nvSpPr>
          <p:cNvPr id="27654" name="Text Box 34"/>
          <p:cNvSpPr txBox="1">
            <a:spLocks noChangeArrowheads="1"/>
          </p:cNvSpPr>
          <p:nvPr/>
        </p:nvSpPr>
        <p:spPr bwMode="auto">
          <a:xfrm>
            <a:off x="304800" y="3276600"/>
            <a:ext cx="2797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1"/>
              <a:t>2. </a:t>
            </a:r>
            <a:r>
              <a:rPr lang="en-US" altLang="en-US"/>
              <a:t>–6 + </a:t>
            </a:r>
            <a:r>
              <a:rPr lang="en-US" altLang="en-US" i="1"/>
              <a:t>h</a:t>
            </a:r>
            <a:r>
              <a:rPr lang="en-US" altLang="en-US"/>
              <a:t> ≥ 15</a:t>
            </a:r>
            <a:endParaRPr lang="en-US" altLang="en-US" b="1"/>
          </a:p>
        </p:txBody>
      </p:sp>
      <p:sp>
        <p:nvSpPr>
          <p:cNvPr id="415796" name="Text Box 52"/>
          <p:cNvSpPr txBox="1">
            <a:spLocks noChangeArrowheads="1"/>
          </p:cNvSpPr>
          <p:nvPr/>
        </p:nvSpPr>
        <p:spPr bwMode="auto">
          <a:xfrm>
            <a:off x="762000" y="3657600"/>
            <a:ext cx="1147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solidFill>
                  <a:srgbClr val="FF3300"/>
                </a:solidFill>
              </a:rPr>
              <a:t>h</a:t>
            </a:r>
            <a:r>
              <a:rPr lang="en-US" altLang="en-US">
                <a:solidFill>
                  <a:srgbClr val="FF3300"/>
                </a:solidFill>
              </a:rPr>
              <a:t> ≥ 21</a:t>
            </a:r>
            <a:endParaRPr lang="en-US" altLang="en-US" i="1">
              <a:solidFill>
                <a:srgbClr val="FF3300"/>
              </a:solidFill>
            </a:endParaRPr>
          </a:p>
        </p:txBody>
      </p:sp>
      <p:sp>
        <p:nvSpPr>
          <p:cNvPr id="27656" name="Text Box 53"/>
          <p:cNvSpPr txBox="1">
            <a:spLocks noChangeArrowheads="1"/>
          </p:cNvSpPr>
          <p:nvPr/>
        </p:nvSpPr>
        <p:spPr bwMode="auto">
          <a:xfrm>
            <a:off x="304800" y="4495800"/>
            <a:ext cx="28336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1"/>
              <a:t>3. </a:t>
            </a:r>
            <a:r>
              <a:rPr lang="en-US" altLang="en-US"/>
              <a:t>6.7 + </a:t>
            </a:r>
            <a:r>
              <a:rPr lang="en-US" altLang="en-US" i="1"/>
              <a:t>y ≤ </a:t>
            </a:r>
            <a:r>
              <a:rPr lang="en-US" altLang="en-US"/>
              <a:t>–2.1</a:t>
            </a:r>
          </a:p>
        </p:txBody>
      </p:sp>
      <p:sp>
        <p:nvSpPr>
          <p:cNvPr id="415818" name="Text Box 74"/>
          <p:cNvSpPr txBox="1">
            <a:spLocks noChangeArrowheads="1"/>
          </p:cNvSpPr>
          <p:nvPr/>
        </p:nvSpPr>
        <p:spPr bwMode="auto">
          <a:xfrm>
            <a:off x="762000" y="4953000"/>
            <a:ext cx="14382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solidFill>
                  <a:srgbClr val="FF3300"/>
                </a:solidFill>
              </a:rPr>
              <a:t>y</a:t>
            </a:r>
            <a:r>
              <a:rPr lang="en-US" altLang="en-US">
                <a:solidFill>
                  <a:srgbClr val="FF3300"/>
                </a:solidFill>
              </a:rPr>
              <a:t> ≤ –8.8</a:t>
            </a:r>
            <a:endParaRPr lang="en-US" altLang="en-US" i="1">
              <a:solidFill>
                <a:srgbClr val="FF3300"/>
              </a:solidFill>
            </a:endParaRPr>
          </a:p>
        </p:txBody>
      </p:sp>
      <p:pic>
        <p:nvPicPr>
          <p:cNvPr id="27658" name="Picture 7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9600" y="2133600"/>
            <a:ext cx="3895725" cy="84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27659" name="Picture 7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3200400"/>
            <a:ext cx="3848100" cy="89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27660" name="Picture 8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19600" y="4191000"/>
            <a:ext cx="3962400" cy="101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15777"/>
                                        </p:tgtEl>
                                        <p:attrNameLst>
                                          <p:attrName>style.visibility</p:attrName>
                                        </p:attrNameLst>
                                      </p:cBhvr>
                                      <p:to>
                                        <p:strVal val="visible"/>
                                      </p:to>
                                    </p:set>
                                    <p:animEffect transition="in" filter="dissolve">
                                      <p:cBhvr>
                                        <p:cTn id="7" dur="500"/>
                                        <p:tgtEl>
                                          <p:spTgt spid="41577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0" presetClass="entr" presetSubtype="152335304" fill="hold" nodeType="clickEffect">
                                  <p:stCondLst>
                                    <p:cond delay="0"/>
                                  </p:stCondLst>
                                  <p:childTnLst>
                                    <p:set>
                                      <p:cBhvr>
                                        <p:cTn id="11" dur="1" fill="hold">
                                          <p:stCondLst>
                                            <p:cond delay="499"/>
                                          </p:stCondLst>
                                        </p:cTn>
                                        <p:tgtEl>
                                          <p:spTgt spid="27658"/>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415796"/>
                                        </p:tgtEl>
                                        <p:attrNameLst>
                                          <p:attrName>style.visibility</p:attrName>
                                        </p:attrNameLst>
                                      </p:cBhvr>
                                      <p:to>
                                        <p:strVal val="visible"/>
                                      </p:to>
                                    </p:set>
                                    <p:animEffect transition="in" filter="dissolve">
                                      <p:cBhvr>
                                        <p:cTn id="16" dur="500"/>
                                        <p:tgtEl>
                                          <p:spTgt spid="41579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0" presetClass="entr" presetSubtype="152335576" fill="hold" nodeType="clickEffect">
                                  <p:stCondLst>
                                    <p:cond delay="0"/>
                                  </p:stCondLst>
                                  <p:childTnLst>
                                    <p:set>
                                      <p:cBhvr>
                                        <p:cTn id="20" dur="1" fill="hold">
                                          <p:stCondLst>
                                            <p:cond delay="499"/>
                                          </p:stCondLst>
                                        </p:cTn>
                                        <p:tgtEl>
                                          <p:spTgt spid="27659"/>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415818"/>
                                        </p:tgtEl>
                                        <p:attrNameLst>
                                          <p:attrName>style.visibility</p:attrName>
                                        </p:attrNameLst>
                                      </p:cBhvr>
                                      <p:to>
                                        <p:strVal val="visible"/>
                                      </p:to>
                                    </p:set>
                                    <p:animEffect transition="in" filter="dissolve">
                                      <p:cBhvr>
                                        <p:cTn id="25" dur="500"/>
                                        <p:tgtEl>
                                          <p:spTgt spid="415818"/>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0" presetClass="entr" presetSubtype="152356744" fill="hold" nodeType="clickEffect">
                                  <p:stCondLst>
                                    <p:cond delay="0"/>
                                  </p:stCondLst>
                                  <p:childTnLst>
                                    <p:set>
                                      <p:cBhvr>
                                        <p:cTn id="29" dur="1" fill="hold">
                                          <p:stCondLst>
                                            <p:cond delay="499"/>
                                          </p:stCondLst>
                                        </p:cTn>
                                        <p:tgtEl>
                                          <p:spTgt spid="276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5777" grpId="0" autoUpdateAnimBg="0"/>
      <p:bldP spid="415796" grpId="0" autoUpdateAnimBg="0"/>
      <p:bldP spid="415818" grpId="0"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a:spAutoFit/>
          </a:bodyPr>
          <a:lstStyle>
            <a:lvl1pPr marL="342900" indent="-34290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6699"/>
                </a:solidFill>
                <a:latin typeface="Arial Black" pitchFamily="34" charset="0"/>
                <a:sym typeface="Symbol" pitchFamily="18" charset="2"/>
              </a:rPr>
              <a:t>Lesson Quiz: Part II</a:t>
            </a:r>
          </a:p>
        </p:txBody>
      </p:sp>
      <p:sp>
        <p:nvSpPr>
          <p:cNvPr id="28675" name="Text Box 5"/>
          <p:cNvSpPr txBox="1">
            <a:spLocks noChangeArrowheads="1"/>
          </p:cNvSpPr>
          <p:nvPr/>
        </p:nvSpPr>
        <p:spPr bwMode="auto">
          <a:xfrm>
            <a:off x="762000" y="1828800"/>
            <a:ext cx="7635875"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400050" indent="-4000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b="1"/>
              <a:t>4.</a:t>
            </a:r>
            <a:r>
              <a:rPr lang="en-US" altLang="en-US"/>
              <a:t> A certain restaurant has room for 120 customers. On one night, there are 72 customers dining. Write and solve an inequality to show how many more people can eat at the restaurant. </a:t>
            </a:r>
            <a:endParaRPr lang="en-US" altLang="en-US" b="1"/>
          </a:p>
        </p:txBody>
      </p:sp>
      <p:sp>
        <p:nvSpPr>
          <p:cNvPr id="416774" name="Text Box 6"/>
          <p:cNvSpPr txBox="1">
            <a:spLocks noChangeArrowheads="1"/>
          </p:cNvSpPr>
          <p:nvPr/>
        </p:nvSpPr>
        <p:spPr bwMode="auto">
          <a:xfrm>
            <a:off x="1219200" y="3733800"/>
            <a:ext cx="676592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i="1">
                <a:solidFill>
                  <a:srgbClr val="FF3300"/>
                </a:solidFill>
              </a:rPr>
              <a:t>x</a:t>
            </a:r>
            <a:r>
              <a:rPr lang="en-US" altLang="en-US">
                <a:solidFill>
                  <a:srgbClr val="FF3300"/>
                </a:solidFill>
              </a:rPr>
              <a:t> + 72 ≤ 120; </a:t>
            </a:r>
            <a:r>
              <a:rPr lang="en-US" altLang="en-US" i="1">
                <a:solidFill>
                  <a:srgbClr val="FF3300"/>
                </a:solidFill>
              </a:rPr>
              <a:t>x</a:t>
            </a:r>
            <a:r>
              <a:rPr lang="en-US" altLang="en-US">
                <a:solidFill>
                  <a:srgbClr val="FF3300"/>
                </a:solidFill>
              </a:rPr>
              <a:t> ≤ 48, where </a:t>
            </a:r>
            <a:r>
              <a:rPr lang="en-US" altLang="en-US" i="1">
                <a:solidFill>
                  <a:srgbClr val="FF3300"/>
                </a:solidFill>
              </a:rPr>
              <a:t>x</a:t>
            </a:r>
            <a:r>
              <a:rPr lang="en-US" altLang="en-US">
                <a:solidFill>
                  <a:srgbClr val="FF3300"/>
                </a:solidFill>
              </a:rPr>
              <a:t> is a natural </a:t>
            </a:r>
            <a:br>
              <a:rPr lang="en-US" altLang="en-US">
                <a:solidFill>
                  <a:srgbClr val="FF3300"/>
                </a:solidFill>
              </a:rPr>
            </a:br>
            <a:r>
              <a:rPr lang="en-US" altLang="en-US">
                <a:solidFill>
                  <a:srgbClr val="FF3300"/>
                </a:solidFill>
              </a:rPr>
              <a:t>number</a:t>
            </a:r>
            <a:endParaRPr lang="en-US" altLang="en-US" i="1">
              <a:solidFill>
                <a:srgbClr val="FF33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16774"/>
                                        </p:tgtEl>
                                        <p:attrNameLst>
                                          <p:attrName>style.visibility</p:attrName>
                                        </p:attrNameLst>
                                      </p:cBhvr>
                                      <p:to>
                                        <p:strVal val="visible"/>
                                      </p:to>
                                    </p:set>
                                    <p:animEffect transition="in" filter="dissolve">
                                      <p:cBhvr>
                                        <p:cTn id="7" dur="500"/>
                                        <p:tgtEl>
                                          <p:spTgt spid="4167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677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26"/>
          <p:cNvSpPr>
            <a:spLocks noChangeArrowheads="1"/>
          </p:cNvSpPr>
          <p:nvPr/>
        </p:nvSpPr>
        <p:spPr bwMode="auto">
          <a:xfrm>
            <a:off x="381000" y="1304764"/>
            <a:ext cx="8255000" cy="3114836"/>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3200" b="1">
                <a:solidFill>
                  <a:schemeClr val="tx1"/>
                </a:solidFill>
                <a:latin typeface="Verdana" pitchFamily="34" charset="0"/>
              </a:defRPr>
            </a:lvl1pPr>
            <a:lvl2pPr marL="742950" indent="-285750">
              <a:defRPr sz="3200" b="1">
                <a:solidFill>
                  <a:schemeClr val="tx1"/>
                </a:solidFill>
                <a:latin typeface="Verdana" pitchFamily="34" charset="0"/>
              </a:defRPr>
            </a:lvl2pPr>
            <a:lvl3pPr marL="1143000" indent="-228600">
              <a:defRPr sz="3200" b="1">
                <a:solidFill>
                  <a:schemeClr val="tx1"/>
                </a:solidFill>
                <a:latin typeface="Verdana" pitchFamily="34" charset="0"/>
              </a:defRPr>
            </a:lvl3pPr>
            <a:lvl4pPr marL="1600200" indent="-228600">
              <a:defRPr sz="3200" b="1">
                <a:solidFill>
                  <a:schemeClr val="tx1"/>
                </a:solidFill>
                <a:latin typeface="Verdana" pitchFamily="34" charset="0"/>
              </a:defRPr>
            </a:lvl4pPr>
            <a:lvl5pPr marL="2057400" indent="-228600">
              <a:defRPr sz="3200" b="1">
                <a:solidFill>
                  <a:schemeClr val="tx1"/>
                </a:solidFill>
                <a:latin typeface="Verdana" pitchFamily="34" charset="0"/>
              </a:defRPr>
            </a:lvl5pPr>
            <a:lvl6pPr marL="2514600" indent="-228600" algn="ctr" eaLnBrk="0" fontAlgn="base" hangingPunct="0">
              <a:spcBef>
                <a:spcPct val="50000"/>
              </a:spcBef>
              <a:spcAft>
                <a:spcPct val="0"/>
              </a:spcAft>
              <a:defRPr sz="3200" b="1">
                <a:solidFill>
                  <a:schemeClr val="tx1"/>
                </a:solidFill>
                <a:latin typeface="Verdana" pitchFamily="34" charset="0"/>
              </a:defRPr>
            </a:lvl6pPr>
            <a:lvl7pPr marL="2971800" indent="-228600" algn="ctr" eaLnBrk="0" fontAlgn="base" hangingPunct="0">
              <a:spcBef>
                <a:spcPct val="50000"/>
              </a:spcBef>
              <a:spcAft>
                <a:spcPct val="0"/>
              </a:spcAft>
              <a:defRPr sz="3200" b="1">
                <a:solidFill>
                  <a:schemeClr val="tx1"/>
                </a:solidFill>
                <a:latin typeface="Verdana" pitchFamily="34" charset="0"/>
              </a:defRPr>
            </a:lvl7pPr>
            <a:lvl8pPr marL="3429000" indent="-228600" algn="ctr" eaLnBrk="0" fontAlgn="base" hangingPunct="0">
              <a:spcBef>
                <a:spcPct val="50000"/>
              </a:spcBef>
              <a:spcAft>
                <a:spcPct val="0"/>
              </a:spcAft>
              <a:defRPr sz="3200" b="1">
                <a:solidFill>
                  <a:schemeClr val="tx1"/>
                </a:solidFill>
                <a:latin typeface="Verdana" pitchFamily="34" charset="0"/>
              </a:defRPr>
            </a:lvl8pPr>
            <a:lvl9pPr marL="3886200" indent="-228600" algn="ctr" eaLnBrk="0" fontAlgn="base" hangingPunct="0">
              <a:spcBef>
                <a:spcPct val="50000"/>
              </a:spcBef>
              <a:spcAft>
                <a:spcPct val="0"/>
              </a:spcAft>
              <a:defRPr sz="3200" b="1">
                <a:solidFill>
                  <a:schemeClr val="tx1"/>
                </a:solidFill>
                <a:latin typeface="Verdana" pitchFamily="34" charset="0"/>
              </a:defRPr>
            </a:lvl9pPr>
          </a:lstStyle>
          <a:p>
            <a:pPr marL="457200" lvl="0" indent="-457200" algn="l">
              <a:buFont typeface="Arial" panose="020B0604020202020204" pitchFamily="34" charset="0"/>
              <a:buChar char="•"/>
            </a:pPr>
            <a:r>
              <a:rPr lang="en-US" sz="2800" dirty="0" smtClean="0"/>
              <a:t>On pg. 45 in notebook</a:t>
            </a:r>
          </a:p>
          <a:p>
            <a:pPr marL="457200" lvl="0" indent="-457200" algn="l">
              <a:buFont typeface="Arial" panose="020B0604020202020204" pitchFamily="34" charset="0"/>
              <a:buChar char="•"/>
            </a:pPr>
            <a:r>
              <a:rPr lang="en-US" sz="2800" dirty="0" smtClean="0"/>
              <a:t>Pg. </a:t>
            </a:r>
            <a:r>
              <a:rPr lang="en-US" sz="2800" smtClean="0"/>
              <a:t>101 #2, 6, 14, 24, 42, 52</a:t>
            </a:r>
            <a:endParaRPr lang="en-US" sz="2800" dirty="0"/>
          </a:p>
        </p:txBody>
      </p:sp>
    </p:spTree>
    <p:extLst>
      <p:ext uri="{BB962C8B-B14F-4D97-AF65-F5344CB8AC3E}">
        <p14:creationId xmlns:p14="http://schemas.microsoft.com/office/powerpoint/2010/main" val="2115326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wipe(left)">
                                      <p:cBhvr>
                                        <p:cTn id="11"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26"/>
          <p:cNvSpPr>
            <a:spLocks noChangeArrowheads="1"/>
          </p:cNvSpPr>
          <p:nvPr/>
        </p:nvSpPr>
        <p:spPr bwMode="auto">
          <a:xfrm>
            <a:off x="381000" y="1304764"/>
            <a:ext cx="8255000" cy="17018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3200" b="1">
                <a:solidFill>
                  <a:schemeClr val="tx1"/>
                </a:solidFill>
                <a:latin typeface="Verdana" pitchFamily="34" charset="0"/>
              </a:defRPr>
            </a:lvl1pPr>
            <a:lvl2pPr marL="742950" indent="-285750">
              <a:defRPr sz="3200" b="1">
                <a:solidFill>
                  <a:schemeClr val="tx1"/>
                </a:solidFill>
                <a:latin typeface="Verdana" pitchFamily="34" charset="0"/>
              </a:defRPr>
            </a:lvl2pPr>
            <a:lvl3pPr marL="1143000" indent="-228600">
              <a:defRPr sz="3200" b="1">
                <a:solidFill>
                  <a:schemeClr val="tx1"/>
                </a:solidFill>
                <a:latin typeface="Verdana" pitchFamily="34" charset="0"/>
              </a:defRPr>
            </a:lvl3pPr>
            <a:lvl4pPr marL="1600200" indent="-228600">
              <a:defRPr sz="3200" b="1">
                <a:solidFill>
                  <a:schemeClr val="tx1"/>
                </a:solidFill>
                <a:latin typeface="Verdana" pitchFamily="34" charset="0"/>
              </a:defRPr>
            </a:lvl4pPr>
            <a:lvl5pPr marL="2057400" indent="-228600">
              <a:defRPr sz="3200" b="1">
                <a:solidFill>
                  <a:schemeClr val="tx1"/>
                </a:solidFill>
                <a:latin typeface="Verdana" pitchFamily="34" charset="0"/>
              </a:defRPr>
            </a:lvl5pPr>
            <a:lvl6pPr marL="2514600" indent="-228600" algn="ctr" eaLnBrk="0" fontAlgn="base" hangingPunct="0">
              <a:spcBef>
                <a:spcPct val="50000"/>
              </a:spcBef>
              <a:spcAft>
                <a:spcPct val="0"/>
              </a:spcAft>
              <a:defRPr sz="3200" b="1">
                <a:solidFill>
                  <a:schemeClr val="tx1"/>
                </a:solidFill>
                <a:latin typeface="Verdana" pitchFamily="34" charset="0"/>
              </a:defRPr>
            </a:lvl6pPr>
            <a:lvl7pPr marL="2971800" indent="-228600" algn="ctr" eaLnBrk="0" fontAlgn="base" hangingPunct="0">
              <a:spcBef>
                <a:spcPct val="50000"/>
              </a:spcBef>
              <a:spcAft>
                <a:spcPct val="0"/>
              </a:spcAft>
              <a:defRPr sz="3200" b="1">
                <a:solidFill>
                  <a:schemeClr val="tx1"/>
                </a:solidFill>
                <a:latin typeface="Verdana" pitchFamily="34" charset="0"/>
              </a:defRPr>
            </a:lvl7pPr>
            <a:lvl8pPr marL="3429000" indent="-228600" algn="ctr" eaLnBrk="0" fontAlgn="base" hangingPunct="0">
              <a:spcBef>
                <a:spcPct val="50000"/>
              </a:spcBef>
              <a:spcAft>
                <a:spcPct val="0"/>
              </a:spcAft>
              <a:defRPr sz="3200" b="1">
                <a:solidFill>
                  <a:schemeClr val="tx1"/>
                </a:solidFill>
                <a:latin typeface="Verdana" pitchFamily="34" charset="0"/>
              </a:defRPr>
            </a:lvl8pPr>
            <a:lvl9pPr marL="3886200" indent="-228600" algn="ctr" eaLnBrk="0" fontAlgn="base" hangingPunct="0">
              <a:spcBef>
                <a:spcPct val="50000"/>
              </a:spcBef>
              <a:spcAft>
                <a:spcPct val="0"/>
              </a:spcAft>
              <a:defRPr sz="3200" b="1">
                <a:solidFill>
                  <a:schemeClr val="tx1"/>
                </a:solidFill>
                <a:latin typeface="Verdana" pitchFamily="34" charset="0"/>
              </a:defRPr>
            </a:lvl9pPr>
          </a:lstStyle>
          <a:p>
            <a:pPr marL="457200" lvl="0" indent="-457200" algn="l">
              <a:buFont typeface="Arial" panose="020B0604020202020204" pitchFamily="34" charset="0"/>
              <a:buChar char="•"/>
            </a:pPr>
            <a:r>
              <a:rPr lang="en-US" sz="2800" dirty="0" smtClean="0"/>
              <a:t>No textbook </a:t>
            </a:r>
            <a:r>
              <a:rPr lang="en-US" sz="2800" smtClean="0"/>
              <a:t>assignment today</a:t>
            </a:r>
            <a:endParaRPr lang="en-US" sz="2800" dirty="0"/>
          </a:p>
        </p:txBody>
      </p:sp>
    </p:spTree>
    <p:extLst>
      <p:ext uri="{BB962C8B-B14F-4D97-AF65-F5344CB8AC3E}">
        <p14:creationId xmlns:p14="http://schemas.microsoft.com/office/powerpoint/2010/main" val="861546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26"/>
          <p:cNvSpPr>
            <a:spLocks noChangeArrowheads="1"/>
          </p:cNvSpPr>
          <p:nvPr/>
        </p:nvSpPr>
        <p:spPr bwMode="auto">
          <a:xfrm>
            <a:off x="381000" y="1304764"/>
            <a:ext cx="8255000" cy="17018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3200" b="1">
                <a:solidFill>
                  <a:schemeClr val="tx1"/>
                </a:solidFill>
                <a:latin typeface="Verdana" pitchFamily="34" charset="0"/>
              </a:defRPr>
            </a:lvl1pPr>
            <a:lvl2pPr marL="742950" indent="-285750">
              <a:defRPr sz="3200" b="1">
                <a:solidFill>
                  <a:schemeClr val="tx1"/>
                </a:solidFill>
                <a:latin typeface="Verdana" pitchFamily="34" charset="0"/>
              </a:defRPr>
            </a:lvl2pPr>
            <a:lvl3pPr marL="1143000" indent="-228600">
              <a:defRPr sz="3200" b="1">
                <a:solidFill>
                  <a:schemeClr val="tx1"/>
                </a:solidFill>
                <a:latin typeface="Verdana" pitchFamily="34" charset="0"/>
              </a:defRPr>
            </a:lvl3pPr>
            <a:lvl4pPr marL="1600200" indent="-228600">
              <a:defRPr sz="3200" b="1">
                <a:solidFill>
                  <a:schemeClr val="tx1"/>
                </a:solidFill>
                <a:latin typeface="Verdana" pitchFamily="34" charset="0"/>
              </a:defRPr>
            </a:lvl4pPr>
            <a:lvl5pPr marL="2057400" indent="-228600">
              <a:defRPr sz="3200" b="1">
                <a:solidFill>
                  <a:schemeClr val="tx1"/>
                </a:solidFill>
                <a:latin typeface="Verdana" pitchFamily="34" charset="0"/>
              </a:defRPr>
            </a:lvl5pPr>
            <a:lvl6pPr marL="2514600" indent="-228600" algn="ctr" eaLnBrk="0" fontAlgn="base" hangingPunct="0">
              <a:spcBef>
                <a:spcPct val="50000"/>
              </a:spcBef>
              <a:spcAft>
                <a:spcPct val="0"/>
              </a:spcAft>
              <a:defRPr sz="3200" b="1">
                <a:solidFill>
                  <a:schemeClr val="tx1"/>
                </a:solidFill>
                <a:latin typeface="Verdana" pitchFamily="34" charset="0"/>
              </a:defRPr>
            </a:lvl6pPr>
            <a:lvl7pPr marL="2971800" indent="-228600" algn="ctr" eaLnBrk="0" fontAlgn="base" hangingPunct="0">
              <a:spcBef>
                <a:spcPct val="50000"/>
              </a:spcBef>
              <a:spcAft>
                <a:spcPct val="0"/>
              </a:spcAft>
              <a:defRPr sz="3200" b="1">
                <a:solidFill>
                  <a:schemeClr val="tx1"/>
                </a:solidFill>
                <a:latin typeface="Verdana" pitchFamily="34" charset="0"/>
              </a:defRPr>
            </a:lvl7pPr>
            <a:lvl8pPr marL="3429000" indent="-228600" algn="ctr" eaLnBrk="0" fontAlgn="base" hangingPunct="0">
              <a:spcBef>
                <a:spcPct val="50000"/>
              </a:spcBef>
              <a:spcAft>
                <a:spcPct val="0"/>
              </a:spcAft>
              <a:defRPr sz="3200" b="1">
                <a:solidFill>
                  <a:schemeClr val="tx1"/>
                </a:solidFill>
                <a:latin typeface="Verdana" pitchFamily="34" charset="0"/>
              </a:defRPr>
            </a:lvl8pPr>
            <a:lvl9pPr marL="3886200" indent="-228600" algn="ctr" eaLnBrk="0" fontAlgn="base" hangingPunct="0">
              <a:spcBef>
                <a:spcPct val="50000"/>
              </a:spcBef>
              <a:spcAft>
                <a:spcPct val="0"/>
              </a:spcAft>
              <a:defRPr sz="3200" b="1">
                <a:solidFill>
                  <a:schemeClr val="tx1"/>
                </a:solidFill>
                <a:latin typeface="Verdana" pitchFamily="34" charset="0"/>
              </a:defRPr>
            </a:lvl9pPr>
          </a:lstStyle>
          <a:p>
            <a:pPr marL="457200" lvl="0" indent="-457200" algn="l">
              <a:buFont typeface="Arial" panose="020B0604020202020204" pitchFamily="34" charset="0"/>
              <a:buChar char="•"/>
            </a:pPr>
            <a:r>
              <a:rPr lang="en-US" sz="2800" dirty="0" smtClean="0"/>
              <a:t>Then complete inbox task</a:t>
            </a:r>
          </a:p>
          <a:p>
            <a:pPr marL="457200" lvl="0" indent="-457200" algn="l">
              <a:buFont typeface="Arial" panose="020B0604020202020204" pitchFamily="34" charset="0"/>
              <a:buChar char="•"/>
            </a:pPr>
            <a:r>
              <a:rPr lang="en-US" sz="2800" dirty="0" smtClean="0"/>
              <a:t>Must be completed and turned in at end of period</a:t>
            </a:r>
          </a:p>
          <a:p>
            <a:pPr lvl="0"/>
            <a:endParaRPr lang="en-US" sz="2800" dirty="0"/>
          </a:p>
        </p:txBody>
      </p:sp>
    </p:spTree>
    <p:extLst>
      <p:ext uri="{BB962C8B-B14F-4D97-AF65-F5344CB8AC3E}">
        <p14:creationId xmlns:p14="http://schemas.microsoft.com/office/powerpoint/2010/main" val="904382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wipe(left)">
                                      <p:cBhvr>
                                        <p:cTn id="11"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026"/>
          <p:cNvSpPr>
            <a:spLocks noChangeArrowheads="1"/>
          </p:cNvSpPr>
          <p:nvPr/>
        </p:nvSpPr>
        <p:spPr bwMode="auto">
          <a:xfrm>
            <a:off x="381000" y="2209800"/>
            <a:ext cx="8458200" cy="18288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spcBef>
                <a:spcPct val="20000"/>
              </a:spcBef>
            </a:pPr>
            <a:r>
              <a:rPr lang="en-US" altLang="en-US" sz="2800"/>
              <a:t>Solve one-step inequalities by using addition.</a:t>
            </a:r>
          </a:p>
          <a:p>
            <a:pPr algn="l">
              <a:spcBef>
                <a:spcPct val="20000"/>
              </a:spcBef>
            </a:pPr>
            <a:endParaRPr lang="en-US" altLang="en-US" sz="800"/>
          </a:p>
          <a:p>
            <a:pPr algn="l">
              <a:spcBef>
                <a:spcPct val="20000"/>
              </a:spcBef>
            </a:pPr>
            <a:r>
              <a:rPr lang="en-US" altLang="en-US" sz="2800"/>
              <a:t>Solve one-step inequalities by using subtraction.</a:t>
            </a:r>
          </a:p>
          <a:p>
            <a:pPr algn="l">
              <a:spcBef>
                <a:spcPct val="20000"/>
              </a:spcBef>
            </a:pPr>
            <a:endParaRPr lang="en-US" altLang="en-US" sz="2800"/>
          </a:p>
        </p:txBody>
      </p:sp>
      <p:sp>
        <p:nvSpPr>
          <p:cNvPr id="4099" name="Rectangle 1055"/>
          <p:cNvSpPr>
            <a:spLocks noChangeArrowheads="1"/>
          </p:cNvSpPr>
          <p:nvPr/>
        </p:nvSpPr>
        <p:spPr bwMode="auto">
          <a:xfrm>
            <a:off x="0" y="15240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3600" i="1">
                <a:solidFill>
                  <a:srgbClr val="FF6600"/>
                </a:solidFill>
                <a:latin typeface="Arial Black" pitchFamily="34" charset="0"/>
              </a:rPr>
              <a:t>Objectives</a:t>
            </a:r>
            <a:endParaRPr lang="en-US" altLang="en-US" sz="3600" b="1">
              <a:latin typeface="Arial Black"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4"/>
          <p:cNvSpPr txBox="1">
            <a:spLocks noChangeArrowheads="1"/>
          </p:cNvSpPr>
          <p:nvPr/>
        </p:nvSpPr>
        <p:spPr bwMode="auto">
          <a:xfrm>
            <a:off x="762000" y="1981200"/>
            <a:ext cx="7712075"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algn="ctr" eaLnBrk="0" fontAlgn="base" hangingPunct="0">
              <a:spcBef>
                <a:spcPct val="50000"/>
              </a:spcBef>
              <a:spcAft>
                <a:spcPct val="0"/>
              </a:spcAft>
              <a:defRPr sz="2400">
                <a:solidFill>
                  <a:schemeClr val="tx1"/>
                </a:solidFill>
                <a:latin typeface="Verdana" pitchFamily="34" charset="0"/>
                <a:cs typeface="Arial" charset="0"/>
              </a:defRPr>
            </a:lvl6pPr>
            <a:lvl7pPr marL="2971800" indent="-228600" algn="ctr" eaLnBrk="0" fontAlgn="base" hangingPunct="0">
              <a:spcBef>
                <a:spcPct val="50000"/>
              </a:spcBef>
              <a:spcAft>
                <a:spcPct val="0"/>
              </a:spcAft>
              <a:defRPr sz="2400">
                <a:solidFill>
                  <a:schemeClr val="tx1"/>
                </a:solidFill>
                <a:latin typeface="Verdana" pitchFamily="34" charset="0"/>
                <a:cs typeface="Arial" charset="0"/>
              </a:defRPr>
            </a:lvl7pPr>
            <a:lvl8pPr marL="3429000" indent="-228600" algn="ctr" eaLnBrk="0" fontAlgn="base" hangingPunct="0">
              <a:spcBef>
                <a:spcPct val="50000"/>
              </a:spcBef>
              <a:spcAft>
                <a:spcPct val="0"/>
              </a:spcAft>
              <a:defRPr sz="2400">
                <a:solidFill>
                  <a:schemeClr val="tx1"/>
                </a:solidFill>
                <a:latin typeface="Verdana" pitchFamily="34" charset="0"/>
                <a:cs typeface="Arial" charset="0"/>
              </a:defRPr>
            </a:lvl8pPr>
            <a:lvl9pPr marL="3886200" indent="-228600" algn="ctr" eaLnBrk="0" fontAlgn="base" hangingPunct="0">
              <a:spcBef>
                <a:spcPct val="50000"/>
              </a:spcBef>
              <a:spcAft>
                <a:spcPct val="0"/>
              </a:spcAft>
              <a:defRPr sz="2400">
                <a:solidFill>
                  <a:schemeClr val="tx1"/>
                </a:solidFill>
                <a:latin typeface="Verdana" pitchFamily="34" charset="0"/>
                <a:cs typeface="Arial" charset="0"/>
              </a:defRPr>
            </a:lvl9pPr>
          </a:lstStyle>
          <a:p>
            <a:pPr algn="l"/>
            <a:r>
              <a:rPr lang="en-US" altLang="en-US"/>
              <a:t>Solving one-step inequalities is much like solving one-step equations. To solve an inequality, you need to isolate the variable using the properties of inequality and inverse operations.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4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524000"/>
            <a:ext cx="7867650" cy="418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0000"/>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Verdana" pitchFamily="34" charset="0"/>
            <a:cs typeface="Arial" charset="0"/>
          </a:defRPr>
        </a:defPPr>
      </a:lstStyle>
    </a:spDef>
    <a:lnDef>
      <a:spPr bwMode="auto">
        <a:xfrm>
          <a:off x="0" y="0"/>
          <a:ext cx="1" cy="1"/>
        </a:xfrm>
        <a:custGeom>
          <a:avLst/>
          <a:gdLst/>
          <a:ahLst/>
          <a:cxnLst/>
          <a:rect l="0" t="0" r="0" b="0"/>
          <a:pathLst/>
        </a:custGeom>
        <a:solidFill>
          <a:srgbClr val="FF0000"/>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Verdana" pitchFamily="34"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17139</TotalTime>
  <Words>1838</Words>
  <Application>Microsoft Office PowerPoint</Application>
  <PresentationFormat>On-screen Show (4:3)</PresentationFormat>
  <Paragraphs>362</Paragraphs>
  <Slides>31</Slides>
  <Notes>1</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Manda Reid</dc:creator>
  <cp:lastModifiedBy>Trenton Murphey</cp:lastModifiedBy>
  <cp:revision>390</cp:revision>
  <cp:lastPrinted>2002-10-02T17:02:09Z</cp:lastPrinted>
  <dcterms:created xsi:type="dcterms:W3CDTF">2002-04-04T21:42:53Z</dcterms:created>
  <dcterms:modified xsi:type="dcterms:W3CDTF">2014-02-03T14:52:11Z</dcterms:modified>
</cp:coreProperties>
</file>