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69" r:id="rId2"/>
    <p:sldId id="264" r:id="rId3"/>
    <p:sldId id="345" r:id="rId4"/>
    <p:sldId id="346" r:id="rId5"/>
    <p:sldId id="344" r:id="rId6"/>
    <p:sldId id="266" r:id="rId7"/>
    <p:sldId id="267" r:id="rId8"/>
    <p:sldId id="260" r:id="rId9"/>
    <p:sldId id="304" r:id="rId10"/>
    <p:sldId id="340" r:id="rId11"/>
    <p:sldId id="307" r:id="rId12"/>
    <p:sldId id="333" r:id="rId13"/>
    <p:sldId id="341" r:id="rId14"/>
    <p:sldId id="313" r:id="rId15"/>
    <p:sldId id="319" r:id="rId16"/>
    <p:sldId id="320" r:id="rId17"/>
    <p:sldId id="321" r:id="rId18"/>
    <p:sldId id="314" r:id="rId19"/>
    <p:sldId id="322" r:id="rId20"/>
    <p:sldId id="309" r:id="rId21"/>
    <p:sldId id="323" r:id="rId22"/>
    <p:sldId id="324" r:id="rId23"/>
    <p:sldId id="339" r:id="rId24"/>
    <p:sldId id="336" r:id="rId25"/>
    <p:sldId id="338" r:id="rId26"/>
    <p:sldId id="337" r:id="rId27"/>
    <p:sldId id="268" r:id="rId28"/>
    <p:sldId id="334" r:id="rId29"/>
    <p:sldId id="335" r:id="rId30"/>
  </p:sldIdLst>
  <p:sldSz cx="9144000" cy="6858000" type="screen4x3"/>
  <p:notesSz cx="7099300" cy="9398000"/>
  <p:custDataLst>
    <p:tags r:id="rId33"/>
  </p:custDataLst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6600"/>
    <a:srgbClr val="800080"/>
    <a:srgbClr val="CEE1FE"/>
    <a:srgbClr val="4F95FD"/>
    <a:srgbClr val="FFFF00"/>
    <a:srgbClr val="00FF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5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004" y="-114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>
                <a:latin typeface="Verdana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latin typeface="Verdana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>
                <a:latin typeface="Verdana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latin typeface="Verdana" pitchFamily="-112" charset="0"/>
              </a:defRPr>
            </a:lvl1pPr>
          </a:lstStyle>
          <a:p>
            <a:pPr>
              <a:defRPr/>
            </a:pPr>
            <a:fld id="{58A53B97-87AF-4CA7-9DC1-D86A47A04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83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>
                <a:latin typeface="Times New Roman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latin typeface="Times New Roman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64050"/>
            <a:ext cx="52070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>
                <a:latin typeface="Times New Roman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latin typeface="Times New Roman" pitchFamily="-112" charset="0"/>
              </a:defRPr>
            </a:lvl1pPr>
          </a:lstStyle>
          <a:p>
            <a:pPr>
              <a:defRPr/>
            </a:pPr>
            <a:fld id="{0A6D7BC1-BC6C-4107-BDB1-4A25F4EA4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72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fld id="{88395B0D-6810-4A44-B37D-09DF7F591C27}" type="slidenum">
              <a:rPr lang="en-US" altLang="en-US" sz="1200" smtClean="0">
                <a:latin typeface="Times New Roman" pitchFamily="18" charset="0"/>
              </a:rPr>
              <a:pPr/>
              <a:t>1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fld id="{3E598ACE-3AC8-48DD-B4FC-EC9676E1D6E0}" type="slidenum">
              <a:rPr lang="en-US" altLang="en-US" sz="1200" smtClean="0">
                <a:latin typeface="Times New Roman" pitchFamily="18" charset="0"/>
              </a:rPr>
              <a:pPr/>
              <a:t>2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fld id="{698846E9-EC7E-4A77-824C-F6C3FF0B40EA}" type="slidenum">
              <a:rPr lang="en-US" altLang="en-US" sz="1200" smtClean="0">
                <a:latin typeface="Times New Roman" pitchFamily="18" charset="0"/>
              </a:rPr>
              <a:pPr/>
              <a:t>27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fld id="{0776E598-C79E-49D1-9F92-CAAFA524AEE6}" type="slidenum">
              <a:rPr lang="en-US" altLang="en-US" sz="1200" smtClean="0">
                <a:latin typeface="Times New Roman" pitchFamily="18" charset="0"/>
              </a:rPr>
              <a:pPr/>
              <a:t>28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fld id="{CCFC729C-0A4E-4A9C-931C-AB9547C8D6E1}" type="slidenum">
              <a:rPr lang="en-US" altLang="en-US" sz="1200" smtClean="0">
                <a:latin typeface="Times New Roman" pitchFamily="18" charset="0"/>
              </a:rPr>
              <a:pPr/>
              <a:t>29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E4CAF-BDC1-4AD6-85F4-2B51772D2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6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13344-F43D-4C6C-9304-BCCB5DF96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2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D3E15-B655-4F13-93B2-153164D3F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78510-0868-4AAB-BAC3-BDBF3AF53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4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797FE-93DE-45E6-A134-1AC696252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1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5699E-FB97-42C0-8193-983D0E917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9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624AA-DFD0-4756-90FE-FA493420B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9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47FAD-D3FD-4023-96B4-DB9642CE8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3526F-584C-4F16-B271-448C834DB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6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AB789-BD93-41CB-BAFD-29330B8AD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6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ADF2B-514C-4392-871E-72C0F6245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8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5938"/>
            <a:chOff x="0" y="0"/>
            <a:chExt cx="5760" cy="4325"/>
          </a:xfrm>
        </p:grpSpPr>
        <p:pic>
          <p:nvPicPr>
            <p:cNvPr id="1035" name="Picture 8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3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Times New Roman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-112" charset="0"/>
              </a:defRPr>
            </a:lvl1pPr>
          </a:lstStyle>
          <a:p>
            <a:pPr>
              <a:defRPr/>
            </a:pPr>
            <a:fld id="{0608250C-52AF-42B0-9BDB-96A21B01B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sp>
        <p:nvSpPr>
          <p:cNvPr id="1034" name="Text Box 12"/>
          <p:cNvSpPr txBox="1">
            <a:spLocks noChangeArrowheads="1"/>
          </p:cNvSpPr>
          <p:nvPr/>
        </p:nvSpPr>
        <p:spPr bwMode="auto">
          <a:xfrm>
            <a:off x="762000" y="76200"/>
            <a:ext cx="8591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Congruence and Transformations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2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7.xml"/><Relationship Id="rId4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448800" cy="6861175"/>
            <a:chOff x="0" y="0"/>
            <a:chExt cx="5952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1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01"/>
              <a:ext cx="504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/>
              <a:r>
                <a:rPr lang="en-US" altLang="en-US" sz="3200">
                  <a:solidFill>
                    <a:schemeClr val="bg1"/>
                  </a:solidFill>
                  <a:latin typeface="Arial Black" pitchFamily="34" charset="0"/>
                </a:rPr>
                <a:t>Congruence and Transformations</a:t>
              </a: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Geometry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112" charset="0"/>
              </a:rPr>
              <a:t>Warm Up</a:t>
            </a:r>
          </a:p>
        </p:txBody>
      </p:sp>
      <p:sp>
        <p:nvSpPr>
          <p:cNvPr id="19490" name="Text Box 3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80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112" charset="0"/>
              </a:rPr>
              <a:t>Lesson Presentation</a:t>
            </a:r>
          </a:p>
        </p:txBody>
      </p:sp>
      <p:sp>
        <p:nvSpPr>
          <p:cNvPr id="19491" name="Text Box 35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86175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112" charset="0"/>
              </a:rPr>
              <a:t>Lesson Quiz</a:t>
            </a:r>
          </a:p>
        </p:txBody>
      </p:sp>
      <p:pic>
        <p:nvPicPr>
          <p:cNvPr id="2054" name="Picture 37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38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ransition advTm="84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152400" y="762000"/>
            <a:ext cx="899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Drawing and Identifying Transformations</a:t>
            </a:r>
          </a:p>
        </p:txBody>
      </p:sp>
      <p:sp>
        <p:nvSpPr>
          <p:cNvPr id="8195" name="TextBox 9"/>
          <p:cNvSpPr txBox="1">
            <a:spLocks noChangeArrowheads="1"/>
          </p:cNvSpPr>
          <p:nvPr/>
        </p:nvSpPr>
        <p:spPr bwMode="auto">
          <a:xfrm>
            <a:off x="457200" y="2743200"/>
            <a:ext cx="45958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s-ES" altLang="en-US" b="1" i="1">
                <a:sym typeface="Symbol" pitchFamily="18" charset="2"/>
              </a:rPr>
              <a:t>A.</a:t>
            </a:r>
            <a:r>
              <a:rPr lang="es-ES" altLang="en-US" i="1">
                <a:sym typeface="Symbol" pitchFamily="18" charset="2"/>
              </a:rPr>
              <a:t> M: (x, y) → (x - 4, y + 1)</a:t>
            </a:r>
          </a:p>
          <a:p>
            <a:r>
              <a:rPr lang="pt-BR" altLang="en-US" i="1">
                <a:sym typeface="Symbol" pitchFamily="18" charset="2"/>
              </a:rPr>
              <a:t>P(1, 3), Q(1, 1), R(4, 1)</a:t>
            </a:r>
            <a:endParaRPr lang="en-US" altLang="en-US" i="1">
              <a:sym typeface="Symbol" pitchFamily="18" charset="2"/>
            </a:endParaRPr>
          </a:p>
        </p:txBody>
      </p:sp>
      <p:sp>
        <p:nvSpPr>
          <p:cNvPr id="8196" name="TextBox 10"/>
          <p:cNvSpPr txBox="1">
            <a:spLocks noChangeArrowheads="1"/>
          </p:cNvSpPr>
          <p:nvPr/>
        </p:nvSpPr>
        <p:spPr bwMode="auto">
          <a:xfrm>
            <a:off x="1143000" y="5486400"/>
            <a:ext cx="624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translation 4 units left and 1 unit up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381000" y="1295400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Apply the transformation </a:t>
            </a:r>
            <a:r>
              <a:rPr lang="en-US" altLang="en-US" b="1" i="1"/>
              <a:t>M </a:t>
            </a:r>
            <a:r>
              <a:rPr lang="en-US" altLang="en-US" b="1"/>
              <a:t>to the polygon with the given vertices. Identify and describe the transformation.</a:t>
            </a:r>
          </a:p>
        </p:txBody>
      </p:sp>
      <p:pic>
        <p:nvPicPr>
          <p:cNvPr id="8198" name="Picture 7" descr="[imag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62200"/>
            <a:ext cx="3505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152400" y="762000"/>
            <a:ext cx="899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Continued</a:t>
            </a:r>
          </a:p>
        </p:txBody>
      </p:sp>
      <p:sp>
        <p:nvSpPr>
          <p:cNvPr id="9219" name="TextBox 11"/>
          <p:cNvSpPr txBox="1">
            <a:spLocks noChangeArrowheads="1"/>
          </p:cNvSpPr>
          <p:nvPr/>
        </p:nvSpPr>
        <p:spPr bwMode="auto">
          <a:xfrm>
            <a:off x="0" y="1752600"/>
            <a:ext cx="48387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s-ES" altLang="en-US" b="1"/>
              <a:t>B.</a:t>
            </a:r>
            <a:r>
              <a:rPr lang="es-ES" altLang="en-US" i="1">
                <a:sym typeface="Symbol" pitchFamily="18" charset="2"/>
              </a:rPr>
              <a:t> M: (x, y) → (x, -y)</a:t>
            </a:r>
          </a:p>
          <a:p>
            <a:r>
              <a:rPr lang="pt-BR" altLang="en-US" i="1">
                <a:sym typeface="Symbol" pitchFamily="18" charset="2"/>
              </a:rPr>
              <a:t>	A(1, 2), B(4, 2), C(3, 1)</a:t>
            </a:r>
            <a:endParaRPr lang="en-US" altLang="en-US" i="1">
              <a:sym typeface="Symbol" pitchFamily="18" charset="2"/>
            </a:endParaRPr>
          </a:p>
        </p:txBody>
      </p:sp>
      <p:sp>
        <p:nvSpPr>
          <p:cNvPr id="8198" name="TextBox 12"/>
          <p:cNvSpPr txBox="1">
            <a:spLocks noChangeArrowheads="1"/>
          </p:cNvSpPr>
          <p:nvPr/>
        </p:nvSpPr>
        <p:spPr bwMode="auto">
          <a:xfrm>
            <a:off x="1143000" y="4495800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reflection across x-axis</a:t>
            </a:r>
          </a:p>
        </p:txBody>
      </p:sp>
      <p:pic>
        <p:nvPicPr>
          <p:cNvPr id="9221" name="Picture 7" descr="[imag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3733800" cy="346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Continued</a:t>
            </a:r>
          </a:p>
        </p:txBody>
      </p:sp>
      <p:sp>
        <p:nvSpPr>
          <p:cNvPr id="10243" name="TextBox 9"/>
          <p:cNvSpPr txBox="1">
            <a:spLocks noChangeArrowheads="1"/>
          </p:cNvSpPr>
          <p:nvPr/>
        </p:nvSpPr>
        <p:spPr bwMode="auto">
          <a:xfrm>
            <a:off x="457200" y="1371600"/>
            <a:ext cx="671195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s-ES" altLang="en-US" b="1"/>
              <a:t>C. </a:t>
            </a:r>
            <a:r>
              <a:rPr lang="es-ES" altLang="en-US" i="1"/>
              <a:t>M: (x, y) → (y, -x)</a:t>
            </a:r>
          </a:p>
          <a:p>
            <a:pPr algn="l"/>
            <a:r>
              <a:rPr lang="pt-BR" altLang="en-US" i="1"/>
              <a:t>    R(-3, 0), E(-3, 3), C(-1, 3), </a:t>
            </a:r>
            <a:r>
              <a:rPr lang="en-US" altLang="en-US" i="1"/>
              <a:t>T(-1, 0)</a:t>
            </a:r>
            <a:endParaRPr lang="en-US" altLang="en-US" i="1">
              <a:sym typeface="Symbol" pitchFamily="18" charset="2"/>
            </a:endParaRPr>
          </a:p>
        </p:txBody>
      </p:sp>
      <p:sp>
        <p:nvSpPr>
          <p:cNvPr id="9220" name="TextBox 10"/>
          <p:cNvSpPr txBox="1">
            <a:spLocks noChangeArrowheads="1"/>
          </p:cNvSpPr>
          <p:nvPr/>
        </p:nvSpPr>
        <p:spPr bwMode="auto">
          <a:xfrm>
            <a:off x="304800" y="5715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90°rotation clockwise with center of rotation (0, 0)</a:t>
            </a:r>
          </a:p>
        </p:txBody>
      </p:sp>
      <p:pic>
        <p:nvPicPr>
          <p:cNvPr id="10245" name="Picture 6" descr="[imag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514600"/>
            <a:ext cx="3276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Continued</a:t>
            </a:r>
          </a:p>
        </p:txBody>
      </p:sp>
      <p:sp>
        <p:nvSpPr>
          <p:cNvPr id="11267" name="TextBox 11"/>
          <p:cNvSpPr txBox="1">
            <a:spLocks noChangeArrowheads="1"/>
          </p:cNvSpPr>
          <p:nvPr/>
        </p:nvSpPr>
        <p:spPr bwMode="auto">
          <a:xfrm>
            <a:off x="533400" y="1447800"/>
            <a:ext cx="5002213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s-ES" altLang="en-US" b="1"/>
              <a:t>D.</a:t>
            </a:r>
            <a:r>
              <a:rPr lang="es-ES" altLang="en-US" i="1"/>
              <a:t> M: (x, y) → (3x, 3y)</a:t>
            </a:r>
          </a:p>
          <a:p>
            <a:pPr algn="l"/>
            <a:r>
              <a:rPr lang="pt-BR" altLang="en-US" i="1"/>
              <a:t>    K(-2, -1), L(1, -1), N(1, -2)</a:t>
            </a:r>
            <a:r>
              <a:rPr lang="pt-BR" altLang="en-US" i="1">
                <a:sym typeface="Symbol" pitchFamily="18" charset="2"/>
              </a:rPr>
              <a:t>)</a:t>
            </a:r>
            <a:endParaRPr lang="en-US" altLang="en-US" i="1">
              <a:sym typeface="Symbol" pitchFamily="18" charset="2"/>
            </a:endParaRPr>
          </a:p>
        </p:txBody>
      </p:sp>
      <p:sp>
        <p:nvSpPr>
          <p:cNvPr id="9222" name="TextBox 12"/>
          <p:cNvSpPr txBox="1">
            <a:spLocks noChangeArrowheads="1"/>
          </p:cNvSpPr>
          <p:nvPr/>
        </p:nvSpPr>
        <p:spPr bwMode="auto">
          <a:xfrm>
            <a:off x="609600" y="563880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dilation with scale factor 3 and center (0, 0)</a:t>
            </a:r>
          </a:p>
        </p:txBody>
      </p:sp>
      <p:pic>
        <p:nvPicPr>
          <p:cNvPr id="11269" name="Picture 6" descr="[imag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514600"/>
            <a:ext cx="3429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Box 9"/>
          <p:cNvSpPr txBox="1">
            <a:spLocks noChangeArrowheads="1"/>
          </p:cNvSpPr>
          <p:nvPr/>
        </p:nvSpPr>
        <p:spPr bwMode="auto">
          <a:xfrm>
            <a:off x="381000" y="1524000"/>
            <a:ext cx="8610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>
              <a:buFontTx/>
              <a:buAutoNum type="arabicPeriod"/>
            </a:pPr>
            <a:r>
              <a:rPr lang="en-US" altLang="en-US" b="1"/>
              <a:t>Apply the transformation M : (x, y) →(3x, 3y) to the polygon with vertices </a:t>
            </a:r>
            <a:r>
              <a:rPr lang="en-US" altLang="en-US" b="1" i="1"/>
              <a:t>D(1, 3), E(1, -2), and F(3, 0). Name the coordinates </a:t>
            </a:r>
            <a:r>
              <a:rPr lang="en-US" altLang="en-US" b="1"/>
              <a:t>of the image points. Identify and describe the transformation.</a:t>
            </a:r>
          </a:p>
        </p:txBody>
      </p:sp>
      <p:sp>
        <p:nvSpPr>
          <p:cNvPr id="10244" name="TextBox 10"/>
          <p:cNvSpPr txBox="1">
            <a:spLocks noChangeArrowheads="1"/>
          </p:cNvSpPr>
          <p:nvPr/>
        </p:nvSpPr>
        <p:spPr bwMode="auto">
          <a:xfrm>
            <a:off x="228600" y="3962400"/>
            <a:ext cx="891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/>
              <a:t> </a:t>
            </a:r>
            <a:r>
              <a:rPr lang="en-US" altLang="en-US">
                <a:solidFill>
                  <a:srgbClr val="FF3300"/>
                </a:solidFill>
              </a:rPr>
              <a:t>D’(3, 9), E’(3, -6), F’(9, 0); dilation with scale factor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90600"/>
            <a:ext cx="88392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304800" y="1371600"/>
            <a:ext cx="85344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sz="2800"/>
              <a:t>An </a:t>
            </a:r>
            <a:r>
              <a:rPr lang="en-US" altLang="en-US" sz="2800" b="1" i="1" u="sng"/>
              <a:t>isometry</a:t>
            </a:r>
            <a:r>
              <a:rPr lang="en-US" altLang="en-US" sz="2800"/>
              <a:t> is a transformation that preserves length, angle measure, and area. Because of these properties, an isometry produces an image that is congruent to the preimage. </a:t>
            </a:r>
            <a:endParaRPr lang="en-US" altLang="en-US"/>
          </a:p>
        </p:txBody>
      </p:sp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304800" y="4343400"/>
            <a:ext cx="861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sz="2800"/>
              <a:t>A </a:t>
            </a:r>
            <a:r>
              <a:rPr lang="en-US" altLang="en-US" sz="2800" b="1" i="1" u="sng"/>
              <a:t>rigid transformation</a:t>
            </a:r>
            <a:r>
              <a:rPr lang="en-US" altLang="en-US" sz="2800" b="1" i="1"/>
              <a:t> </a:t>
            </a:r>
            <a:r>
              <a:rPr lang="en-US" altLang="en-US" sz="2800"/>
              <a:t>is another name for an isometry.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7630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04800" y="2819400"/>
            <a:ext cx="5410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pt-BR" altLang="en-US" b="1"/>
              <a:t>A. 	</a:t>
            </a:r>
            <a:r>
              <a:rPr lang="pt-BR" altLang="en-US" i="1"/>
              <a:t>A(-3, 1), B(2, 3), C(1, 1)</a:t>
            </a:r>
          </a:p>
          <a:p>
            <a:pPr algn="l"/>
            <a:r>
              <a:rPr lang="pt-BR" altLang="en-US" i="1"/>
              <a:t>	P(-4, -2), Q(1, 0), R(0, -2)</a:t>
            </a:r>
            <a:endParaRPr lang="en-US" altLang="en-US" i="1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2400" y="762000"/>
            <a:ext cx="876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Determining Whether Figures are Congruent</a:t>
            </a:r>
          </a:p>
        </p:txBody>
      </p:sp>
      <p:sp>
        <p:nvSpPr>
          <p:cNvPr id="14340" name="Text Box 2"/>
          <p:cNvSpPr txBox="1">
            <a:spLocks noChangeArrowheads="1"/>
          </p:cNvSpPr>
          <p:nvPr/>
        </p:nvSpPr>
        <p:spPr bwMode="auto">
          <a:xfrm>
            <a:off x="381000" y="5486400"/>
            <a:ext cx="82375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The triangle are congruent; △ ABC can be mapped to △PQR by a translation: (x, y) → (x - 1, y - 3).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304800" y="1905000"/>
            <a:ext cx="861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Determine whether the polygons with the given vertices are congruent</a:t>
            </a:r>
            <a:r>
              <a:rPr lang="en-US" altLang="en-US"/>
              <a:t>.</a:t>
            </a:r>
          </a:p>
        </p:txBody>
      </p:sp>
      <p:pic>
        <p:nvPicPr>
          <p:cNvPr id="16390" name="Picture 5" descr="[imag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438400"/>
            <a:ext cx="2855913" cy="285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2375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pt-BR" altLang="en-US" b="1"/>
              <a:t> B.	</a:t>
            </a:r>
            <a:r>
              <a:rPr lang="pt-BR" altLang="en-US" i="1"/>
              <a:t>A(2, -2), B(4, -2), C(4, -4)</a:t>
            </a:r>
          </a:p>
          <a:p>
            <a:pPr algn="l"/>
            <a:r>
              <a:rPr lang="pt-BR" altLang="en-US" i="1"/>
              <a:t>	P(3, -3), Q(6, -3), R(6, -6)</a:t>
            </a:r>
            <a:r>
              <a:rPr lang="en-US" altLang="en-US"/>
              <a:t>.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228600" y="5181600"/>
            <a:ext cx="82375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The triangles are not congruent; △ ABC can be mapped to △ PQR by a dilation with scale factor k ≠ 1: (x, y) → (1.5x, 1.5y).</a:t>
            </a:r>
          </a:p>
        </p:txBody>
      </p:sp>
      <p:pic>
        <p:nvPicPr>
          <p:cNvPr id="17413" name="Picture 4" descr="[imag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057400"/>
            <a:ext cx="3276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14400"/>
            <a:ext cx="8534400" cy="5334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57150" indent="-571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800" b="1" dirty="0">
                <a:solidFill>
                  <a:schemeClr val="accent2"/>
                </a:solidFill>
              </a:rPr>
              <a:t>Warm Up</a:t>
            </a:r>
            <a:endParaRPr lang="en-US" altLang="en-US" sz="2800" dirty="0"/>
          </a:p>
          <a:p>
            <a:pPr algn="l">
              <a:spcBef>
                <a:spcPct val="0"/>
              </a:spcBef>
            </a:pPr>
            <a:r>
              <a:rPr lang="en-US" altLang="en-US" b="1" dirty="0"/>
              <a:t>A figure has vertices </a:t>
            </a:r>
            <a:r>
              <a:rPr lang="en-US" altLang="en-US" b="1" i="1" dirty="0"/>
              <a:t>A, B, </a:t>
            </a:r>
            <a:r>
              <a:rPr lang="en-US" altLang="en-US" b="1" dirty="0"/>
              <a:t>and </a:t>
            </a:r>
            <a:r>
              <a:rPr lang="en-US" altLang="en-US" b="1" i="1" dirty="0"/>
              <a:t>C. After a transformation, </a:t>
            </a:r>
            <a:r>
              <a:rPr lang="en-US" altLang="en-US" b="1" dirty="0"/>
              <a:t>the image of the figure has vertices </a:t>
            </a:r>
            <a:r>
              <a:rPr lang="en-US" altLang="en-US" b="1" i="1" dirty="0"/>
              <a:t>A′, B′, and C′. Draw the </a:t>
            </a:r>
            <a:r>
              <a:rPr lang="en-US" altLang="en-US" b="1" dirty="0"/>
              <a:t>pre-image and the image on graph paper. Then identify the transformation.</a:t>
            </a:r>
          </a:p>
          <a:p>
            <a:pPr algn="l">
              <a:spcBef>
                <a:spcPct val="20000"/>
              </a:spcBef>
            </a:pPr>
            <a:endParaRPr lang="en-US" altLang="en-US" sz="400" b="1" dirty="0"/>
          </a:p>
          <a:p>
            <a:pPr algn="l">
              <a:spcBef>
                <a:spcPct val="20000"/>
              </a:spcBef>
            </a:pPr>
            <a:endParaRPr lang="en-US" altLang="en-US" sz="800" b="1" dirty="0"/>
          </a:p>
          <a:p>
            <a:pPr algn="l">
              <a:spcBef>
                <a:spcPct val="20000"/>
              </a:spcBef>
            </a:pPr>
            <a:endParaRPr lang="en-US" altLang="en-US" sz="800" b="1" dirty="0"/>
          </a:p>
          <a:p>
            <a:pPr algn="l">
              <a:spcBef>
                <a:spcPct val="20000"/>
              </a:spcBef>
            </a:pPr>
            <a:r>
              <a:rPr lang="en-US" altLang="en-US" dirty="0">
                <a:sym typeface="Symbol" pitchFamily="18" charset="2"/>
              </a:rPr>
              <a:t>				 </a:t>
            </a:r>
            <a:endParaRPr lang="en-US" altLang="en-US" sz="400" b="1" dirty="0"/>
          </a:p>
          <a:p>
            <a:pPr algn="l">
              <a:spcBef>
                <a:spcPct val="20000"/>
              </a:spcBef>
            </a:pPr>
            <a:endParaRPr lang="en-US" altLang="en-US" sz="400" b="1" dirty="0"/>
          </a:p>
          <a:p>
            <a:pPr algn="l">
              <a:spcBef>
                <a:spcPct val="20000"/>
              </a:spcBef>
            </a:pPr>
            <a:endParaRPr lang="en-US" altLang="en-US" sz="400" b="1" dirty="0"/>
          </a:p>
          <a:p>
            <a:pPr algn="l">
              <a:spcBef>
                <a:spcPct val="20000"/>
              </a:spcBef>
            </a:pPr>
            <a:endParaRPr lang="en-US" altLang="en-US" sz="400" b="1" dirty="0"/>
          </a:p>
          <a:p>
            <a:pPr algn="l">
              <a:spcBef>
                <a:spcPct val="20000"/>
              </a:spcBef>
            </a:pPr>
            <a:endParaRPr lang="en-US" altLang="en-US" b="1" dirty="0"/>
          </a:p>
          <a:p>
            <a:pPr algn="l">
              <a:spcBef>
                <a:spcPct val="20000"/>
              </a:spcBef>
            </a:pPr>
            <a:r>
              <a:rPr lang="en-US" altLang="en-US" b="1" dirty="0"/>
              <a:t> 				</a:t>
            </a:r>
          </a:p>
          <a:p>
            <a:pPr algn="l">
              <a:spcBef>
                <a:spcPct val="20000"/>
              </a:spcBef>
            </a:pPr>
            <a:endParaRPr lang="en-US" altLang="en-US" b="1" dirty="0"/>
          </a:p>
          <a:p>
            <a:pPr algn="l">
              <a:spcBef>
                <a:spcPct val="20000"/>
              </a:spcBef>
            </a:pP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3075" name="TextBox 11"/>
          <p:cNvSpPr txBox="1">
            <a:spLocks noChangeArrowheads="1"/>
          </p:cNvSpPr>
          <p:nvPr/>
        </p:nvSpPr>
        <p:spPr bwMode="auto">
          <a:xfrm>
            <a:off x="304800" y="3262313"/>
            <a:ext cx="54864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>
              <a:buFontTx/>
              <a:buAutoNum type="arabicPeriod"/>
            </a:pPr>
            <a:r>
              <a:rPr lang="pt-BR" altLang="en-US" dirty="0"/>
              <a:t>A(-3, 1), B(-1, 1), C(-3, 4)</a:t>
            </a:r>
          </a:p>
          <a:p>
            <a:pPr algn="l"/>
            <a:r>
              <a:rPr lang="pt-BR" altLang="en-US" dirty="0"/>
              <a:t>     A′(3, 1), B′(5, 1), C′(3, 4)</a:t>
            </a:r>
            <a:endParaRPr lang="en-US" altLang="en-US" b="1" dirty="0"/>
          </a:p>
        </p:txBody>
      </p:sp>
      <p:sp>
        <p:nvSpPr>
          <p:cNvPr id="3076" name="TextBox 12"/>
          <p:cNvSpPr txBox="1">
            <a:spLocks noChangeArrowheads="1"/>
          </p:cNvSpPr>
          <p:nvPr/>
        </p:nvSpPr>
        <p:spPr bwMode="auto">
          <a:xfrm>
            <a:off x="5043488" y="3271838"/>
            <a:ext cx="3808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translation 6 units right</a:t>
            </a:r>
          </a:p>
        </p:txBody>
      </p:sp>
      <p:sp>
        <p:nvSpPr>
          <p:cNvPr id="3077" name="TextBox 13"/>
          <p:cNvSpPr txBox="1">
            <a:spLocks noChangeArrowheads="1"/>
          </p:cNvSpPr>
          <p:nvPr/>
        </p:nvSpPr>
        <p:spPr bwMode="auto">
          <a:xfrm>
            <a:off x="336550" y="4724400"/>
            <a:ext cx="5686425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pt-BR" altLang="en-US" i="1" dirty="0"/>
              <a:t>2. </a:t>
            </a:r>
            <a:r>
              <a:rPr lang="pt-BR" altLang="en-US" dirty="0"/>
              <a:t>	A(2, 1), B(5, 1), C(4, 3)</a:t>
            </a:r>
          </a:p>
          <a:p>
            <a:pPr algn="l"/>
            <a:r>
              <a:rPr lang="pt-BR" altLang="en-US" dirty="0"/>
              <a:t>	A′(2, -1), B′(5, -1), C′(4, -3)</a:t>
            </a:r>
            <a:endParaRPr lang="en-US" altLang="en-US" dirty="0"/>
          </a:p>
        </p:txBody>
      </p:sp>
      <p:sp>
        <p:nvSpPr>
          <p:cNvPr id="3078" name="TextBox 14"/>
          <p:cNvSpPr txBox="1">
            <a:spLocks noChangeArrowheads="1"/>
          </p:cNvSpPr>
          <p:nvPr/>
        </p:nvSpPr>
        <p:spPr bwMode="auto">
          <a:xfrm>
            <a:off x="5143500" y="4724400"/>
            <a:ext cx="3762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reflection across x-axis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09600" y="1447800"/>
            <a:ext cx="7772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Determine whether the polygons with the given vertices are congruent. Support your answer by describing a transformation:   A(2, -1), B(3, 0), C(2, 3) and P(1, 2), Q(0, 3), R(-3, 2).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81000" y="3810000"/>
            <a:ext cx="8237538" cy="1384300"/>
            <a:chOff x="381000" y="3810000"/>
            <a:chExt cx="8237538" cy="1384995"/>
          </a:xfrm>
        </p:grpSpPr>
        <p:sp>
          <p:nvSpPr>
            <p:cNvPr id="18437" name="Text Box 2"/>
            <p:cNvSpPr txBox="1">
              <a:spLocks noChangeArrowheads="1"/>
            </p:cNvSpPr>
            <p:nvPr/>
          </p:nvSpPr>
          <p:spPr bwMode="auto">
            <a:xfrm>
              <a:off x="381000" y="3810000"/>
              <a:ext cx="8237538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/>
              <a:r>
                <a:rPr lang="en-US" altLang="en-US">
                  <a:solidFill>
                    <a:srgbClr val="FF3300"/>
                  </a:solidFill>
                </a:rPr>
                <a:t>The triangles are congruent because      ABC can be mapped to    PQR by a rotation: (x, y) → (-y, x).</a:t>
              </a:r>
            </a:p>
            <a:p>
              <a:pPr algn="l"/>
              <a:endParaRPr lang="en-US" altLang="en-US">
                <a:solidFill>
                  <a:srgbClr val="FF3300"/>
                </a:solidFill>
              </a:endParaRPr>
            </a:p>
          </p:txBody>
        </p:sp>
        <p:sp>
          <p:nvSpPr>
            <p:cNvPr id="18438" name="Isosceles Triangle 14"/>
            <p:cNvSpPr>
              <a:spLocks noChangeArrowheads="1"/>
            </p:cNvSpPr>
            <p:nvPr/>
          </p:nvSpPr>
          <p:spPr bwMode="auto">
            <a:xfrm>
              <a:off x="6248400" y="3886200"/>
              <a:ext cx="304800" cy="3048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39" name="Isosceles Triangle 15"/>
            <p:cNvSpPr>
              <a:spLocks noChangeArrowheads="1"/>
            </p:cNvSpPr>
            <p:nvPr/>
          </p:nvSpPr>
          <p:spPr bwMode="auto">
            <a:xfrm>
              <a:off x="2133600" y="4267200"/>
              <a:ext cx="304800" cy="3048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[imag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05000"/>
            <a:ext cx="3541713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Applying Transformations</a:t>
            </a:r>
          </a:p>
        </p:txBody>
      </p:sp>
      <p:sp>
        <p:nvSpPr>
          <p:cNvPr id="19460" name="TextBox 17"/>
          <p:cNvSpPr txBox="1">
            <a:spLocks noChangeArrowheads="1"/>
          </p:cNvSpPr>
          <p:nvPr/>
        </p:nvSpPr>
        <p:spPr bwMode="auto">
          <a:xfrm>
            <a:off x="457200" y="2438400"/>
            <a:ext cx="46402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pt-BR" altLang="en-US" i="1"/>
              <a:t>A(1, 2), B(2, 1), C(4, 2)</a:t>
            </a:r>
          </a:p>
          <a:p>
            <a:pPr algn="l"/>
            <a:r>
              <a:rPr lang="pt-BR" altLang="en-US" i="1"/>
              <a:t>P(-3, -2), Q(-2, -1), R(-3, 1)</a:t>
            </a:r>
            <a:endParaRPr lang="en-US" altLang="en-US"/>
          </a:p>
        </p:txBody>
      </p:sp>
      <p:sp>
        <p:nvSpPr>
          <p:cNvPr id="17412" name="TextBox 18"/>
          <p:cNvSpPr txBox="1">
            <a:spLocks noChangeArrowheads="1"/>
          </p:cNvSpPr>
          <p:nvPr/>
        </p:nvSpPr>
        <p:spPr bwMode="auto">
          <a:xfrm>
            <a:off x="304800" y="5029200"/>
            <a:ext cx="8001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△ ABC can be mapped to △ A′B′C′ by a translation: </a:t>
            </a:r>
            <a:r>
              <a:rPr lang="es-ES" altLang="en-US">
                <a:solidFill>
                  <a:srgbClr val="FF3300"/>
                </a:solidFill>
              </a:rPr>
              <a:t>(x, y) → (x – 3, y + 1); and </a:t>
            </a:r>
            <a:r>
              <a:rPr lang="en-US" altLang="en-US">
                <a:solidFill>
                  <a:srgbClr val="FF3300"/>
                </a:solidFill>
              </a:rPr>
              <a:t>then △ A′B′C′ can be mapped to △PQR by a rotation: (x, y) → (–y, x).</a:t>
            </a:r>
          </a:p>
        </p:txBody>
      </p:sp>
      <p:sp>
        <p:nvSpPr>
          <p:cNvPr id="19462" name="TextBox 4"/>
          <p:cNvSpPr txBox="1">
            <a:spLocks noChangeArrowheads="1"/>
          </p:cNvSpPr>
          <p:nvPr/>
        </p:nvSpPr>
        <p:spPr bwMode="auto">
          <a:xfrm>
            <a:off x="228600" y="1371600"/>
            <a:ext cx="838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Prove that the polygons with the given vertices are congruent.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28600" y="1390650"/>
            <a:ext cx="8686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Prove that the polygons with the given vertices are congruent: A(-4, -2), B(-2, 1), C( 2, -2) and P(1, 0), Q(3, -3), R(3, 0).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09600" y="3200400"/>
            <a:ext cx="7010400" cy="1938338"/>
            <a:chOff x="609600" y="3200400"/>
            <a:chExt cx="7010400" cy="1938992"/>
          </a:xfrm>
        </p:grpSpPr>
        <p:sp>
          <p:nvSpPr>
            <p:cNvPr id="20485" name="TextBox 15"/>
            <p:cNvSpPr txBox="1">
              <a:spLocks noChangeArrowheads="1"/>
            </p:cNvSpPr>
            <p:nvPr/>
          </p:nvSpPr>
          <p:spPr bwMode="auto">
            <a:xfrm>
              <a:off x="609600" y="3200400"/>
              <a:ext cx="7010400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/>
              <a:r>
                <a:rPr lang="en-US" altLang="en-US">
                  <a:solidFill>
                    <a:srgbClr val="FF3300"/>
                  </a:solidFill>
                </a:rPr>
                <a:t>The triangles are congruent because    ABC can be mapped to    A’B’C’ by a translation </a:t>
              </a:r>
              <a:r>
                <a:rPr lang="es-ES" altLang="en-US">
                  <a:solidFill>
                    <a:srgbClr val="FF3300"/>
                  </a:solidFill>
                </a:rPr>
                <a:t>(x, y) → (x + 5, y + 2); </a:t>
              </a:r>
              <a:r>
                <a:rPr lang="en-US" altLang="en-US">
                  <a:solidFill>
                    <a:srgbClr val="FF3300"/>
                  </a:solidFill>
                </a:rPr>
                <a:t>and then     A’B’C’ can be mapped to     ABC by a reflection across the x-axis</a:t>
              </a:r>
            </a:p>
          </p:txBody>
        </p:sp>
        <p:sp>
          <p:nvSpPr>
            <p:cNvPr id="20486" name="Isosceles Triangle 16"/>
            <p:cNvSpPr>
              <a:spLocks noChangeArrowheads="1"/>
            </p:cNvSpPr>
            <p:nvPr/>
          </p:nvSpPr>
          <p:spPr bwMode="auto">
            <a:xfrm>
              <a:off x="6324600" y="3276600"/>
              <a:ext cx="304800" cy="3048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87" name="Isosceles Triangle 17"/>
            <p:cNvSpPr>
              <a:spLocks noChangeArrowheads="1"/>
            </p:cNvSpPr>
            <p:nvPr/>
          </p:nvSpPr>
          <p:spPr bwMode="auto">
            <a:xfrm>
              <a:off x="3505200" y="3657600"/>
              <a:ext cx="304800" cy="3048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88" name="Isosceles Triangle 18"/>
            <p:cNvSpPr>
              <a:spLocks noChangeArrowheads="1"/>
            </p:cNvSpPr>
            <p:nvPr/>
          </p:nvSpPr>
          <p:spPr bwMode="auto">
            <a:xfrm>
              <a:off x="6019800" y="3962400"/>
              <a:ext cx="304800" cy="3048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89" name="Isosceles Triangle 19"/>
            <p:cNvSpPr>
              <a:spLocks noChangeArrowheads="1"/>
            </p:cNvSpPr>
            <p:nvPr/>
          </p:nvSpPr>
          <p:spPr bwMode="auto">
            <a:xfrm>
              <a:off x="3581400" y="4343889"/>
              <a:ext cx="304800" cy="3048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3400" y="1905000"/>
            <a:ext cx="8305800" cy="1287463"/>
            <a:chOff x="336" y="1200"/>
            <a:chExt cx="5232" cy="811"/>
          </a:xfrm>
        </p:grpSpPr>
        <p:sp>
          <p:nvSpPr>
            <p:cNvPr id="21507" name="Text Box 5"/>
            <p:cNvSpPr txBox="1">
              <a:spLocks noChangeArrowheads="1"/>
            </p:cNvSpPr>
            <p:nvPr/>
          </p:nvSpPr>
          <p:spPr bwMode="auto">
            <a:xfrm>
              <a:off x="340" y="1488"/>
              <a:ext cx="5228" cy="523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/>
              <a:r>
                <a:rPr lang="en-US" altLang="en-US"/>
                <a:t>Translations, reflections, and rotations can be called congruence transformations.</a:t>
              </a:r>
            </a:p>
          </p:txBody>
        </p:sp>
        <p:sp>
          <p:nvSpPr>
            <p:cNvPr id="21508" name="Text Box 6"/>
            <p:cNvSpPr txBox="1">
              <a:spLocks noChangeArrowheads="1"/>
            </p:cNvSpPr>
            <p:nvPr/>
          </p:nvSpPr>
          <p:spPr bwMode="auto">
            <a:xfrm>
              <a:off x="336" y="1200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</a:rPr>
                <a:t>Helpful Hint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: Architecture Application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381000" y="1447800"/>
            <a:ext cx="8404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Is there another transformation that can be used to create this frieze pattern? Explain your answer.</a:t>
            </a: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809875"/>
            <a:ext cx="4095750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: Continued</a:t>
            </a:r>
          </a:p>
        </p:txBody>
      </p:sp>
      <p:sp>
        <p:nvSpPr>
          <p:cNvPr id="17412" name="TextBox 18"/>
          <p:cNvSpPr txBox="1">
            <a:spLocks noChangeArrowheads="1"/>
          </p:cNvSpPr>
          <p:nvPr/>
        </p:nvSpPr>
        <p:spPr bwMode="auto">
          <a:xfrm>
            <a:off x="457200" y="2286000"/>
            <a:ext cx="822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Repeated reflections can create this frieze pattern; a reflection of any section over a line through either the left or right side of each section.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1676400"/>
            <a:ext cx="861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Sketch a frieze pattern that can be produced by using reflections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" name="TextBox 18"/>
          <p:cNvSpPr txBox="1">
            <a:spLocks noChangeArrowheads="1"/>
          </p:cNvSpPr>
          <p:nvPr/>
        </p:nvSpPr>
        <p:spPr bwMode="auto">
          <a:xfrm>
            <a:off x="381000" y="2971800"/>
            <a:ext cx="792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Possible answer: repeated horizontal reflections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 : Part-I</a:t>
            </a:r>
          </a:p>
        </p:txBody>
      </p:sp>
      <p:sp>
        <p:nvSpPr>
          <p:cNvPr id="25603" name="Text Box 38"/>
          <p:cNvSpPr txBox="1">
            <a:spLocks noChangeArrowheads="1"/>
          </p:cNvSpPr>
          <p:nvPr/>
        </p:nvSpPr>
        <p:spPr bwMode="auto">
          <a:xfrm>
            <a:off x="304800" y="1371600"/>
            <a:ext cx="84582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sz="2200" b="1"/>
              <a:t>Apply the transformation M to the polygon with the given vertices. Identify and describe the transformation.</a:t>
            </a:r>
          </a:p>
          <a:p>
            <a:pPr algn="l"/>
            <a:endParaRPr lang="en-US" altLang="en-US" sz="800">
              <a:latin typeface="Arial" charset="0"/>
            </a:endParaRP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533400" y="35814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dilation with scale factor 3 and center (0, 0)</a:t>
            </a:r>
          </a:p>
        </p:txBody>
      </p:sp>
      <p:sp>
        <p:nvSpPr>
          <p:cNvPr id="25605" name="TextBox 12"/>
          <p:cNvSpPr txBox="1">
            <a:spLocks noChangeArrowheads="1"/>
          </p:cNvSpPr>
          <p:nvPr/>
        </p:nvSpPr>
        <p:spPr bwMode="auto">
          <a:xfrm>
            <a:off x="381000" y="2438400"/>
            <a:ext cx="4953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s-ES" altLang="en-US" b="1" i="1"/>
              <a:t>1. </a:t>
            </a:r>
            <a:r>
              <a:rPr lang="es-ES" altLang="en-US" i="1"/>
              <a:t>M: (x, y) → (3x, 3y)</a:t>
            </a:r>
          </a:p>
          <a:p>
            <a:pPr algn="l"/>
            <a:r>
              <a:rPr lang="pt-BR" altLang="en-US" i="1"/>
              <a:t>A(0, 1), B(2, 1), C(2, -1)</a:t>
            </a:r>
            <a:endParaRPr lang="en-US" altLang="en-US" i="1"/>
          </a:p>
        </p:txBody>
      </p:sp>
      <p:sp>
        <p:nvSpPr>
          <p:cNvPr id="25606" name="TextBox 13"/>
          <p:cNvSpPr txBox="1">
            <a:spLocks noChangeArrowheads="1"/>
          </p:cNvSpPr>
          <p:nvPr/>
        </p:nvSpPr>
        <p:spPr bwMode="auto">
          <a:xfrm>
            <a:off x="381000" y="4114800"/>
            <a:ext cx="5181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s-ES" altLang="en-US" b="1" i="1"/>
              <a:t>2. </a:t>
            </a:r>
            <a:r>
              <a:rPr lang="es-ES" altLang="en-US" i="1"/>
              <a:t>M: (x, y) → (-y, x)</a:t>
            </a:r>
          </a:p>
          <a:p>
            <a:pPr algn="l"/>
            <a:r>
              <a:rPr lang="pt-BR" altLang="en-US" i="1"/>
              <a:t>A(0, 3), B(1, 2), C(4, 5)</a:t>
            </a:r>
            <a:endParaRPr lang="en-US" altLang="en-US" i="1"/>
          </a:p>
        </p:txBody>
      </p:sp>
      <p:sp>
        <p:nvSpPr>
          <p:cNvPr id="15" name="Text Box 49"/>
          <p:cNvSpPr txBox="1">
            <a:spLocks noChangeArrowheads="1"/>
          </p:cNvSpPr>
          <p:nvPr/>
        </p:nvSpPr>
        <p:spPr bwMode="auto">
          <a:xfrm>
            <a:off x="685800" y="53340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90° rotation counterclockwise with center of rotation (0, 0)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7" grpId="0" autoUpdateAnimBg="0"/>
      <p:bldP spid="15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 : Part-II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533400" y="25908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translation 1 unit right and 2 units down</a:t>
            </a:r>
          </a:p>
        </p:txBody>
      </p:sp>
      <p:sp>
        <p:nvSpPr>
          <p:cNvPr id="26628" name="TextBox 12"/>
          <p:cNvSpPr txBox="1">
            <a:spLocks noChangeArrowheads="1"/>
          </p:cNvSpPr>
          <p:nvPr/>
        </p:nvSpPr>
        <p:spPr bwMode="auto">
          <a:xfrm>
            <a:off x="228600" y="1447800"/>
            <a:ext cx="4953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s-ES" altLang="en-US" b="1" i="1"/>
              <a:t>3. </a:t>
            </a:r>
            <a:r>
              <a:rPr lang="es-ES" altLang="en-US" i="1"/>
              <a:t>M: (x, y) → (x + 1, y - 2)</a:t>
            </a:r>
          </a:p>
          <a:p>
            <a:r>
              <a:rPr lang="pt-BR" altLang="en-US" i="1"/>
              <a:t>A(-2, 1), B(-2, 4), C(0, 3)</a:t>
            </a:r>
            <a:endParaRPr lang="en-US" altLang="en-US" i="1"/>
          </a:p>
        </p:txBody>
      </p:sp>
      <p:sp>
        <p:nvSpPr>
          <p:cNvPr id="26629" name="TextBox 13"/>
          <p:cNvSpPr txBox="1">
            <a:spLocks noChangeArrowheads="1"/>
          </p:cNvSpPr>
          <p:nvPr/>
        </p:nvSpPr>
        <p:spPr bwMode="auto">
          <a:xfrm>
            <a:off x="457200" y="3276600"/>
            <a:ext cx="830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4. </a:t>
            </a:r>
            <a:r>
              <a:rPr lang="en-US" altLang="en-US"/>
              <a:t>Determine whether the triangles are congruent. </a:t>
            </a:r>
            <a:r>
              <a:rPr lang="pt-BR" altLang="en-US"/>
              <a:t>A(1, 1), B(1, -2), C(3, 0) </a:t>
            </a:r>
            <a:r>
              <a:rPr lang="pl-PL" altLang="en-US"/>
              <a:t>J(2, 2), K(2, -4), L(6, 0)</a:t>
            </a:r>
            <a:endParaRPr lang="en-US" altLang="en-US"/>
          </a:p>
        </p:txBody>
      </p:sp>
      <p:sp>
        <p:nvSpPr>
          <p:cNvPr id="15" name="Text Box 49"/>
          <p:cNvSpPr txBox="1">
            <a:spLocks noChangeArrowheads="1"/>
          </p:cNvSpPr>
          <p:nvPr/>
        </p:nvSpPr>
        <p:spPr bwMode="auto">
          <a:xfrm>
            <a:off x="533400" y="4343400"/>
            <a:ext cx="7391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not ≌; △ ABC can be mapped to △ JKL by a dilation with </a:t>
            </a:r>
            <a:r>
              <a:rPr lang="es-ES" altLang="en-US">
                <a:solidFill>
                  <a:srgbClr val="FF3300"/>
                </a:solidFill>
              </a:rPr>
              <a:t>scale factor k ≠ 1: (x, y) → </a:t>
            </a:r>
            <a:r>
              <a:rPr lang="en-US" altLang="en-US">
                <a:solidFill>
                  <a:srgbClr val="FF3300"/>
                </a:solidFill>
              </a:rPr>
              <a:t>(2x, 2y).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7" grpId="0" autoUpdateAnimBg="0"/>
      <p:bldP spid="15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 : Part-III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533400" y="2743200"/>
            <a:ext cx="7391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>
                <a:solidFill>
                  <a:srgbClr val="FF3300"/>
                </a:solidFill>
              </a:rPr>
              <a:t>△ ABC can be mapped to △ A′B′C′ by a translation: </a:t>
            </a:r>
            <a:r>
              <a:rPr lang="es-ES" altLang="en-US">
                <a:solidFill>
                  <a:srgbClr val="FF3300"/>
                </a:solidFill>
              </a:rPr>
              <a:t>(x, y) → (x + 1, y + 4); and </a:t>
            </a:r>
            <a:r>
              <a:rPr lang="en-US" altLang="en-US">
                <a:solidFill>
                  <a:srgbClr val="FF3300"/>
                </a:solidFill>
              </a:rPr>
              <a:t>then △ A′B′C′ can be mapped to △DEF by a reflection: (x, y) → (-x, y).</a:t>
            </a:r>
          </a:p>
        </p:txBody>
      </p:sp>
      <p:sp>
        <p:nvSpPr>
          <p:cNvPr id="27652" name="TextBox 12"/>
          <p:cNvSpPr txBox="1">
            <a:spLocks noChangeArrowheads="1"/>
          </p:cNvSpPr>
          <p:nvPr/>
        </p:nvSpPr>
        <p:spPr bwMode="auto">
          <a:xfrm>
            <a:off x="228600" y="1447800"/>
            <a:ext cx="838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b="1"/>
              <a:t>5. </a:t>
            </a:r>
            <a:r>
              <a:rPr lang="en-US" altLang="en-US"/>
              <a:t>Prove that the triangles are congruent.   </a:t>
            </a:r>
            <a:r>
              <a:rPr lang="pt-BR" altLang="en-US"/>
              <a:t>A(1, -2), B(4, -2), C(1, -4) </a:t>
            </a:r>
            <a:r>
              <a:rPr lang="en-US" altLang="en-US"/>
              <a:t>D(-2, 2), E(-5, 2), F(-2, 0)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Review Notes: </a:t>
            </a:r>
            <a:r>
              <a:rPr lang="en-US" i="1" dirty="0"/>
              <a:t>Congruence and Transformations </a:t>
            </a:r>
            <a:r>
              <a:rPr lang="en-US" dirty="0"/>
              <a:t>on pg. </a:t>
            </a:r>
            <a:r>
              <a:rPr lang="en-US" dirty="0" smtClean="0"/>
              <a:t>50 </a:t>
            </a:r>
          </a:p>
          <a:p>
            <a:pPr lvl="0"/>
            <a:r>
              <a:rPr lang="en-US" dirty="0" smtClean="0"/>
              <a:t>Complete </a:t>
            </a:r>
            <a:r>
              <a:rPr lang="en-US" dirty="0"/>
              <a:t>#1-6 in notes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90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Complete pg. </a:t>
            </a:r>
            <a:r>
              <a:rPr lang="en-US" dirty="0" smtClean="0"/>
              <a:t>68-69 </a:t>
            </a:r>
            <a:r>
              <a:rPr lang="en-US" dirty="0"/>
              <a:t>in </a:t>
            </a:r>
            <a:r>
              <a:rPr lang="en-US" dirty="0" smtClean="0"/>
              <a:t>workbook</a:t>
            </a:r>
          </a:p>
          <a:p>
            <a:pPr lvl="0"/>
            <a:r>
              <a:rPr lang="en-US" dirty="0" smtClean="0"/>
              <a:t>I reminded you to bring your workbooks everyday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03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Complete </a:t>
            </a:r>
            <a:r>
              <a:rPr lang="en-US" dirty="0" smtClean="0"/>
              <a:t>your Inbox Task</a:t>
            </a:r>
          </a:p>
          <a:p>
            <a:pPr lvl="0"/>
            <a:r>
              <a:rPr lang="en-US" dirty="0" smtClean="0"/>
              <a:t>You may look for examples on </a:t>
            </a:r>
            <a:r>
              <a:rPr lang="en-US" smtClean="0"/>
              <a:t>this PowerPoint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7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ChangeArrowheads="1"/>
          </p:cNvSpPr>
          <p:nvPr/>
        </p:nvSpPr>
        <p:spPr bwMode="auto">
          <a:xfrm>
            <a:off x="381000" y="2133600"/>
            <a:ext cx="83058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sz="2800" dirty="0"/>
              <a:t>Draw, identify, and describe transformations in the coordinate plane. </a:t>
            </a:r>
          </a:p>
          <a:p>
            <a:pPr algn="l"/>
            <a:r>
              <a:rPr lang="en-US" altLang="en-US" sz="2800" dirty="0"/>
              <a:t>Use properties of rigid motions to determine whether figures are congruent and to prove figures congruent.</a:t>
            </a:r>
            <a:endParaRPr lang="en-US" altLang="en-US" sz="3200" dirty="0">
              <a:latin typeface="Times New Roman" pitchFamily="18" charset="0"/>
            </a:endParaRPr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14400" y="2286000"/>
            <a:ext cx="6781800" cy="2209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 algn="l"/>
            <a:r>
              <a:rPr lang="en-US" altLang="en-US" sz="3200"/>
              <a:t>dilation</a:t>
            </a:r>
          </a:p>
          <a:p>
            <a:pPr algn="l"/>
            <a:r>
              <a:rPr lang="en-US" altLang="en-US" sz="3200"/>
              <a:t>isometry</a:t>
            </a:r>
          </a:p>
          <a:p>
            <a:pPr algn="l"/>
            <a:r>
              <a:rPr lang="en-US" altLang="en-US" sz="3200"/>
              <a:t>rigid transformation</a:t>
            </a:r>
            <a:endParaRPr lang="en-US" altLang="en-US" sz="3200">
              <a:latin typeface="Times New Roman" pitchFamily="18" charset="0"/>
            </a:endParaRPr>
          </a:p>
        </p:txBody>
      </p:sp>
      <p:sp>
        <p:nvSpPr>
          <p:cNvPr id="5123" name="Rectangle 26"/>
          <p:cNvSpPr>
            <a:spLocks noChangeArrowheads="1"/>
          </p:cNvSpPr>
          <p:nvPr/>
        </p:nvSpPr>
        <p:spPr bwMode="auto">
          <a:xfrm>
            <a:off x="0" y="10668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3"/>
          <p:cNvSpPr txBox="1">
            <a:spLocks noChangeArrowheads="1"/>
          </p:cNvSpPr>
          <p:nvPr/>
        </p:nvSpPr>
        <p:spPr bwMode="auto">
          <a:xfrm>
            <a:off x="457200" y="1905000"/>
            <a:ext cx="73152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-112" charset="-128"/>
              </a:defRPr>
            </a:lvl9pPr>
          </a:lstStyle>
          <a:p>
            <a:r>
              <a:rPr lang="en-US" altLang="en-US" sz="2800"/>
              <a:t>A </a:t>
            </a:r>
            <a:r>
              <a:rPr lang="en-US" altLang="en-US" sz="2800" b="1" i="1" u="sng"/>
              <a:t>dilation</a:t>
            </a:r>
            <a:r>
              <a:rPr lang="en-US" altLang="en-US" sz="2800"/>
              <a:t> with scale factor </a:t>
            </a:r>
            <a:r>
              <a:rPr lang="en-US" altLang="en-US" sz="2800" i="1"/>
              <a:t>k &gt; 0 and</a:t>
            </a:r>
          </a:p>
          <a:p>
            <a:r>
              <a:rPr lang="en-US" altLang="en-US" sz="2800"/>
              <a:t>center (0, 0) maps (</a:t>
            </a:r>
            <a:r>
              <a:rPr lang="en-US" altLang="en-US" sz="2800" i="1"/>
              <a:t>x, y) to (kx, ky).</a:t>
            </a:r>
            <a:endParaRPr lang="en-US" altLang="en-US" sz="2800"/>
          </a:p>
        </p:txBody>
      </p:sp>
      <p:pic>
        <p:nvPicPr>
          <p:cNvPr id="6147" name="Picture 3" descr="img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352800"/>
            <a:ext cx="309562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3400" y="1905000"/>
            <a:ext cx="8305800" cy="1287463"/>
            <a:chOff x="336" y="1200"/>
            <a:chExt cx="5232" cy="811"/>
          </a:xfrm>
        </p:grpSpPr>
        <p:sp>
          <p:nvSpPr>
            <p:cNvPr id="7171" name="Text Box 5"/>
            <p:cNvSpPr txBox="1">
              <a:spLocks noChangeArrowheads="1"/>
            </p:cNvSpPr>
            <p:nvPr/>
          </p:nvSpPr>
          <p:spPr bwMode="auto">
            <a:xfrm>
              <a:off x="340" y="1488"/>
              <a:ext cx="5228" cy="523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/>
              <a:r>
                <a:rPr lang="en-US" altLang="en-US"/>
                <a:t>In a transformation, the original figure is the pre-image. The resulting figure is the image.</a:t>
              </a:r>
            </a:p>
          </p:txBody>
        </p:sp>
        <p:sp>
          <p:nvSpPr>
            <p:cNvPr id="7172" name="Text Box 6"/>
            <p:cNvSpPr txBox="1">
              <a:spLocks noChangeArrowheads="1"/>
            </p:cNvSpPr>
            <p:nvPr/>
          </p:nvSpPr>
          <p:spPr bwMode="auto">
            <a:xfrm>
              <a:off x="336" y="1200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pitchFamily="-112" charset="-128"/>
                </a:defRPr>
              </a:lvl9pPr>
            </a:lstStyle>
            <a:p>
              <a:pPr algn="l"/>
              <a:r>
                <a:rPr lang="en-US" altLang="en-US">
                  <a:solidFill>
                    <a:schemeClr val="bg1"/>
                  </a:solidFill>
                </a:rPr>
                <a:t>Remember!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&gt;&lt;Slide id=&quot;269&quot; dur=&quot;.843&quot;/&gt;&lt;/Timings&gt;&lt;/WMTools&gt;"/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3368</TotalTime>
  <Words>1327</Words>
  <Application>Microsoft Office PowerPoint</Application>
  <PresentationFormat>On-screen Show (4:3)</PresentationFormat>
  <Paragraphs>113</Paragraphs>
  <Slides>29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Trenton Murphey</dc:creator>
  <cp:lastModifiedBy>Trenton Murphey</cp:lastModifiedBy>
  <cp:revision>217</cp:revision>
  <cp:lastPrinted>2002-10-02T17:02:09Z</cp:lastPrinted>
  <dcterms:created xsi:type="dcterms:W3CDTF">2002-04-04T21:42:53Z</dcterms:created>
  <dcterms:modified xsi:type="dcterms:W3CDTF">2014-01-23T23:59:12Z</dcterms:modified>
</cp:coreProperties>
</file>