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269" r:id="rId2"/>
    <p:sldId id="264" r:id="rId3"/>
    <p:sldId id="609" r:id="rId4"/>
    <p:sldId id="266" r:id="rId5"/>
    <p:sldId id="569" r:id="rId6"/>
    <p:sldId id="590" r:id="rId7"/>
    <p:sldId id="589" r:id="rId8"/>
    <p:sldId id="591" r:id="rId9"/>
    <p:sldId id="592" r:id="rId10"/>
    <p:sldId id="593" r:id="rId11"/>
    <p:sldId id="594" r:id="rId12"/>
    <p:sldId id="595" r:id="rId13"/>
    <p:sldId id="596" r:id="rId14"/>
    <p:sldId id="608" r:id="rId15"/>
    <p:sldId id="598" r:id="rId16"/>
    <p:sldId id="597" r:id="rId17"/>
    <p:sldId id="599" r:id="rId18"/>
    <p:sldId id="600" r:id="rId19"/>
    <p:sldId id="601" r:id="rId20"/>
    <p:sldId id="602" r:id="rId21"/>
    <p:sldId id="603" r:id="rId22"/>
    <p:sldId id="604" r:id="rId23"/>
    <p:sldId id="605" r:id="rId24"/>
    <p:sldId id="606" r:id="rId25"/>
    <p:sldId id="610" r:id="rId26"/>
  </p:sldIdLst>
  <p:sldSz cx="9144000" cy="6858000" type="screen4x3"/>
  <p:notesSz cx="6858000" cy="9144000"/>
  <p:defaultTextStyle>
    <a:defPPr>
      <a:defRPr lang="en-US"/>
    </a:defPPr>
    <a:lvl1pPr algn="l" rtl="0" eaLnBrk="0" fontAlgn="base" hangingPunct="0">
      <a:spcBef>
        <a:spcPct val="50000"/>
      </a:spcBef>
      <a:spcAft>
        <a:spcPct val="0"/>
      </a:spcAft>
      <a:defRPr sz="1600" b="1" kern="1200">
        <a:solidFill>
          <a:schemeClr val="tx1"/>
        </a:solidFill>
        <a:latin typeface="Verdana" pitchFamily="34" charset="0"/>
        <a:ea typeface="+mn-ea"/>
        <a:cs typeface="Arial" charset="0"/>
      </a:defRPr>
    </a:lvl1pPr>
    <a:lvl2pPr marL="457200" algn="l" rtl="0" eaLnBrk="0" fontAlgn="base" hangingPunct="0">
      <a:spcBef>
        <a:spcPct val="50000"/>
      </a:spcBef>
      <a:spcAft>
        <a:spcPct val="0"/>
      </a:spcAft>
      <a:defRPr sz="1600" b="1" kern="1200">
        <a:solidFill>
          <a:schemeClr val="tx1"/>
        </a:solidFill>
        <a:latin typeface="Verdana" pitchFamily="34" charset="0"/>
        <a:ea typeface="+mn-ea"/>
        <a:cs typeface="Arial" charset="0"/>
      </a:defRPr>
    </a:lvl2pPr>
    <a:lvl3pPr marL="914400" algn="l" rtl="0" eaLnBrk="0" fontAlgn="base" hangingPunct="0">
      <a:spcBef>
        <a:spcPct val="50000"/>
      </a:spcBef>
      <a:spcAft>
        <a:spcPct val="0"/>
      </a:spcAft>
      <a:defRPr sz="1600" b="1" kern="1200">
        <a:solidFill>
          <a:schemeClr val="tx1"/>
        </a:solidFill>
        <a:latin typeface="Verdana" pitchFamily="34" charset="0"/>
        <a:ea typeface="+mn-ea"/>
        <a:cs typeface="Arial" charset="0"/>
      </a:defRPr>
    </a:lvl3pPr>
    <a:lvl4pPr marL="1371600" algn="l" rtl="0" eaLnBrk="0" fontAlgn="base" hangingPunct="0">
      <a:spcBef>
        <a:spcPct val="50000"/>
      </a:spcBef>
      <a:spcAft>
        <a:spcPct val="0"/>
      </a:spcAft>
      <a:defRPr sz="1600" b="1" kern="1200">
        <a:solidFill>
          <a:schemeClr val="tx1"/>
        </a:solidFill>
        <a:latin typeface="Verdana" pitchFamily="34" charset="0"/>
        <a:ea typeface="+mn-ea"/>
        <a:cs typeface="Arial" charset="0"/>
      </a:defRPr>
    </a:lvl4pPr>
    <a:lvl5pPr marL="1828800" algn="l" rtl="0" eaLnBrk="0" fontAlgn="base" hangingPunct="0">
      <a:spcBef>
        <a:spcPct val="50000"/>
      </a:spcBef>
      <a:spcAft>
        <a:spcPct val="0"/>
      </a:spcAft>
      <a:defRPr sz="1600" b="1" kern="1200">
        <a:solidFill>
          <a:schemeClr val="tx1"/>
        </a:solidFill>
        <a:latin typeface="Verdana" pitchFamily="34" charset="0"/>
        <a:ea typeface="+mn-ea"/>
        <a:cs typeface="Arial" charset="0"/>
      </a:defRPr>
    </a:lvl5pPr>
    <a:lvl6pPr marL="2286000" algn="l" defTabSz="914400" rtl="0" eaLnBrk="1" latinLnBrk="0" hangingPunct="1">
      <a:defRPr sz="1600" b="1" kern="1200">
        <a:solidFill>
          <a:schemeClr val="tx1"/>
        </a:solidFill>
        <a:latin typeface="Verdana" pitchFamily="34" charset="0"/>
        <a:ea typeface="+mn-ea"/>
        <a:cs typeface="Arial" charset="0"/>
      </a:defRPr>
    </a:lvl6pPr>
    <a:lvl7pPr marL="2743200" algn="l" defTabSz="914400" rtl="0" eaLnBrk="1" latinLnBrk="0" hangingPunct="1">
      <a:defRPr sz="1600" b="1" kern="1200">
        <a:solidFill>
          <a:schemeClr val="tx1"/>
        </a:solidFill>
        <a:latin typeface="Verdana" pitchFamily="34" charset="0"/>
        <a:ea typeface="+mn-ea"/>
        <a:cs typeface="Arial" charset="0"/>
      </a:defRPr>
    </a:lvl7pPr>
    <a:lvl8pPr marL="3200400" algn="l" defTabSz="914400" rtl="0" eaLnBrk="1" latinLnBrk="0" hangingPunct="1">
      <a:defRPr sz="1600" b="1" kern="1200">
        <a:solidFill>
          <a:schemeClr val="tx1"/>
        </a:solidFill>
        <a:latin typeface="Verdana" pitchFamily="34" charset="0"/>
        <a:ea typeface="+mn-ea"/>
        <a:cs typeface="Arial" charset="0"/>
      </a:defRPr>
    </a:lvl8pPr>
    <a:lvl9pPr marL="3657600" algn="l" defTabSz="914400" rtl="0" eaLnBrk="1" latinLnBrk="0" hangingPunct="1">
      <a:defRPr sz="1600" b="1"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F3300"/>
    <a:srgbClr val="FF6600"/>
    <a:srgbClr val="CEE1FE"/>
    <a:srgbClr val="3333FF"/>
    <a:srgbClr val="FFFF99"/>
    <a:srgbClr val="CC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04" autoAdjust="0"/>
    <p:restoredTop sz="94821" autoAdjust="0"/>
  </p:normalViewPr>
  <p:slideViewPr>
    <p:cSldViewPr>
      <p:cViewPr>
        <p:scale>
          <a:sx n="105" d="100"/>
          <a:sy n="105" d="100"/>
        </p:scale>
        <p:origin x="-90" y="-72"/>
      </p:cViewPr>
      <p:guideLst>
        <p:guide orient="horz" pos="2160"/>
        <p:guide orient="horz" pos="6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b="0">
                <a:cs typeface="Arial" charset="0"/>
              </a:defRPr>
            </a:lvl1pPr>
          </a:lstStyle>
          <a:p>
            <a:pPr>
              <a:defRPr/>
            </a:pPr>
            <a:endParaRPr lang="en-US"/>
          </a:p>
        </p:txBody>
      </p:sp>
      <p:sp>
        <p:nvSpPr>
          <p:cNvPr id="3686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b="0">
                <a:cs typeface="Arial" charset="0"/>
              </a:defRPr>
            </a:lvl1pPr>
          </a:lstStyle>
          <a:p>
            <a:pPr>
              <a:defRPr/>
            </a:pPr>
            <a:endParaRPr lang="en-US"/>
          </a:p>
        </p:txBody>
      </p:sp>
      <p:sp>
        <p:nvSpPr>
          <p:cNvPr id="3686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b="0">
                <a:cs typeface="Arial" charset="0"/>
              </a:defRPr>
            </a:lvl1pPr>
          </a:lstStyle>
          <a:p>
            <a:pPr>
              <a:defRPr/>
            </a:pPr>
            <a:endParaRPr lang="en-US"/>
          </a:p>
        </p:txBody>
      </p:sp>
      <p:sp>
        <p:nvSpPr>
          <p:cNvPr id="3686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b="0">
                <a:cs typeface="Arial" charset="0"/>
              </a:defRPr>
            </a:lvl1pPr>
          </a:lstStyle>
          <a:p>
            <a:pPr>
              <a:defRPr/>
            </a:pPr>
            <a:fld id="{C66AC311-BBB3-43EF-8DCA-82DBED2C3189}" type="slidenum">
              <a:rPr lang="en-US"/>
              <a:pPr>
                <a:defRPr/>
              </a:pPr>
              <a:t>‹#›</a:t>
            </a:fld>
            <a:endParaRPr lang="en-US"/>
          </a:p>
        </p:txBody>
      </p:sp>
    </p:spTree>
    <p:extLst>
      <p:ext uri="{BB962C8B-B14F-4D97-AF65-F5344CB8AC3E}">
        <p14:creationId xmlns:p14="http://schemas.microsoft.com/office/powerpoint/2010/main" val="16955951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b="0">
                <a:latin typeface="Times New Roman" pitchFamily="18" charset="0"/>
                <a:cs typeface="Arial" charset="0"/>
              </a:defRPr>
            </a:lvl1pPr>
          </a:lstStyle>
          <a:p>
            <a:pPr>
              <a:defRPr/>
            </a:pPr>
            <a:endParaRPr lang="en-US"/>
          </a:p>
        </p:txBody>
      </p:sp>
      <p:sp>
        <p:nvSpPr>
          <p:cNvPr id="1229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b="0">
                <a:latin typeface="Times New Roman" pitchFamily="18" charset="0"/>
                <a:cs typeface="Arial" charset="0"/>
              </a:defRPr>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b="0">
                <a:latin typeface="Times New Roman" pitchFamily="18" charset="0"/>
                <a:cs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b="0">
                <a:latin typeface="Times New Roman" pitchFamily="18" charset="0"/>
                <a:cs typeface="Arial" charset="0"/>
              </a:defRPr>
            </a:lvl1pPr>
          </a:lstStyle>
          <a:p>
            <a:pPr>
              <a:defRPr/>
            </a:pPr>
            <a:fld id="{13EBDFC9-466A-468B-8071-22CCAC051DFD}" type="slidenum">
              <a:rPr lang="en-US"/>
              <a:pPr>
                <a:defRPr/>
              </a:pPr>
              <a:t>‹#›</a:t>
            </a:fld>
            <a:endParaRPr lang="en-US"/>
          </a:p>
        </p:txBody>
      </p:sp>
    </p:spTree>
    <p:extLst>
      <p:ext uri="{BB962C8B-B14F-4D97-AF65-F5344CB8AC3E}">
        <p14:creationId xmlns:p14="http://schemas.microsoft.com/office/powerpoint/2010/main" val="1932512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fld id="{30BD0E04-DFD8-46CA-9956-83194945C86D}" type="slidenum">
              <a:rPr lang="en-US" altLang="en-US" sz="1200" b="0" smtClean="0">
                <a:latin typeface="Times New Roman" pitchFamily="18" charset="0"/>
              </a:rPr>
              <a:pPr/>
              <a:t>2</a:t>
            </a:fld>
            <a:endParaRPr lang="en-US" altLang="en-US" sz="1200" b="0" smtClean="0">
              <a:latin typeface="Times New Roman" pitchFamily="18"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fld id="{30BD0E04-DFD8-46CA-9956-83194945C86D}" type="slidenum">
              <a:rPr lang="en-US" altLang="en-US" sz="1200" b="0" smtClean="0">
                <a:latin typeface="Times New Roman" pitchFamily="18" charset="0"/>
              </a:rPr>
              <a:pPr/>
              <a:t>3</a:t>
            </a:fld>
            <a:endParaRPr lang="en-US" altLang="en-US" sz="1200" b="0" smtClean="0">
              <a:latin typeface="Times New Roman" pitchFamily="18"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2F7155-AA63-4AAD-A80C-B72DBE9913DB}" type="slidenum">
              <a:rPr lang="en-US"/>
              <a:pPr>
                <a:defRPr/>
              </a:pPr>
              <a:t>‹#›</a:t>
            </a:fld>
            <a:endParaRPr lang="en-US"/>
          </a:p>
        </p:txBody>
      </p:sp>
    </p:spTree>
    <p:extLst>
      <p:ext uri="{BB962C8B-B14F-4D97-AF65-F5344CB8AC3E}">
        <p14:creationId xmlns:p14="http://schemas.microsoft.com/office/powerpoint/2010/main" val="706405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E3F785C-FC5E-40E9-A094-9EFF5362A6FE}" type="slidenum">
              <a:rPr lang="en-US"/>
              <a:pPr>
                <a:defRPr/>
              </a:pPr>
              <a:t>‹#›</a:t>
            </a:fld>
            <a:endParaRPr lang="en-US"/>
          </a:p>
        </p:txBody>
      </p:sp>
    </p:spTree>
    <p:extLst>
      <p:ext uri="{BB962C8B-B14F-4D97-AF65-F5344CB8AC3E}">
        <p14:creationId xmlns:p14="http://schemas.microsoft.com/office/powerpoint/2010/main" val="90561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D3EA8A-EE54-4F9F-B478-BED3379B1553}" type="slidenum">
              <a:rPr lang="en-US"/>
              <a:pPr>
                <a:defRPr/>
              </a:pPr>
              <a:t>‹#›</a:t>
            </a:fld>
            <a:endParaRPr lang="en-US"/>
          </a:p>
        </p:txBody>
      </p:sp>
    </p:spTree>
    <p:extLst>
      <p:ext uri="{BB962C8B-B14F-4D97-AF65-F5344CB8AC3E}">
        <p14:creationId xmlns:p14="http://schemas.microsoft.com/office/powerpoint/2010/main" val="2518430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FCDB27-0FF1-4578-8E12-EE0F1393C709}" type="slidenum">
              <a:rPr lang="en-US"/>
              <a:pPr>
                <a:defRPr/>
              </a:pPr>
              <a:t>‹#›</a:t>
            </a:fld>
            <a:endParaRPr lang="en-US"/>
          </a:p>
        </p:txBody>
      </p:sp>
    </p:spTree>
    <p:extLst>
      <p:ext uri="{BB962C8B-B14F-4D97-AF65-F5344CB8AC3E}">
        <p14:creationId xmlns:p14="http://schemas.microsoft.com/office/powerpoint/2010/main" val="4128086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E0EC5E-FBC7-4765-A35A-22D0F547582A}" type="slidenum">
              <a:rPr lang="en-US"/>
              <a:pPr>
                <a:defRPr/>
              </a:pPr>
              <a:t>‹#›</a:t>
            </a:fld>
            <a:endParaRPr lang="en-US"/>
          </a:p>
        </p:txBody>
      </p:sp>
    </p:spTree>
    <p:extLst>
      <p:ext uri="{BB962C8B-B14F-4D97-AF65-F5344CB8AC3E}">
        <p14:creationId xmlns:p14="http://schemas.microsoft.com/office/powerpoint/2010/main" val="2317030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89A10EA-992B-43E6-AEF5-A22CDDDE16E9}" type="slidenum">
              <a:rPr lang="en-US"/>
              <a:pPr>
                <a:defRPr/>
              </a:pPr>
              <a:t>‹#›</a:t>
            </a:fld>
            <a:endParaRPr lang="en-US"/>
          </a:p>
        </p:txBody>
      </p:sp>
    </p:spTree>
    <p:extLst>
      <p:ext uri="{BB962C8B-B14F-4D97-AF65-F5344CB8AC3E}">
        <p14:creationId xmlns:p14="http://schemas.microsoft.com/office/powerpoint/2010/main" val="2397821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C11FE93-9EE6-4ED9-8B6D-D9E2E9BC871D}" type="slidenum">
              <a:rPr lang="en-US"/>
              <a:pPr>
                <a:defRPr/>
              </a:pPr>
              <a:t>‹#›</a:t>
            </a:fld>
            <a:endParaRPr lang="en-US"/>
          </a:p>
        </p:txBody>
      </p:sp>
    </p:spTree>
    <p:extLst>
      <p:ext uri="{BB962C8B-B14F-4D97-AF65-F5344CB8AC3E}">
        <p14:creationId xmlns:p14="http://schemas.microsoft.com/office/powerpoint/2010/main" val="2789655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242B2AC-EB33-42D3-A8C0-C4A36F0976A9}" type="slidenum">
              <a:rPr lang="en-US"/>
              <a:pPr>
                <a:defRPr/>
              </a:pPr>
              <a:t>‹#›</a:t>
            </a:fld>
            <a:endParaRPr lang="en-US"/>
          </a:p>
        </p:txBody>
      </p:sp>
    </p:spTree>
    <p:extLst>
      <p:ext uri="{BB962C8B-B14F-4D97-AF65-F5344CB8AC3E}">
        <p14:creationId xmlns:p14="http://schemas.microsoft.com/office/powerpoint/2010/main" val="792243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6599D83-5A20-4989-80A5-0657B8260E4B}" type="slidenum">
              <a:rPr lang="en-US"/>
              <a:pPr>
                <a:defRPr/>
              </a:pPr>
              <a:t>‹#›</a:t>
            </a:fld>
            <a:endParaRPr lang="en-US"/>
          </a:p>
        </p:txBody>
      </p:sp>
    </p:spTree>
    <p:extLst>
      <p:ext uri="{BB962C8B-B14F-4D97-AF65-F5344CB8AC3E}">
        <p14:creationId xmlns:p14="http://schemas.microsoft.com/office/powerpoint/2010/main" val="1575679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CED3C73-D25B-41A0-8E0E-01F299BFA822}" type="slidenum">
              <a:rPr lang="en-US"/>
              <a:pPr>
                <a:defRPr/>
              </a:pPr>
              <a:t>‹#›</a:t>
            </a:fld>
            <a:endParaRPr lang="en-US"/>
          </a:p>
        </p:txBody>
      </p:sp>
    </p:spTree>
    <p:extLst>
      <p:ext uri="{BB962C8B-B14F-4D97-AF65-F5344CB8AC3E}">
        <p14:creationId xmlns:p14="http://schemas.microsoft.com/office/powerpoint/2010/main" val="3605257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E28B1B2-5B7A-4323-8531-BA325B6534FC}" type="slidenum">
              <a:rPr lang="en-US"/>
              <a:pPr>
                <a:defRPr/>
              </a:pPr>
              <a:t>‹#›</a:t>
            </a:fld>
            <a:endParaRPr lang="en-US"/>
          </a:p>
        </p:txBody>
      </p:sp>
    </p:spTree>
    <p:extLst>
      <p:ext uri="{BB962C8B-B14F-4D97-AF65-F5344CB8AC3E}">
        <p14:creationId xmlns:p14="http://schemas.microsoft.com/office/powerpoint/2010/main" val="1530955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b="0">
                <a:latin typeface="+mn-lt"/>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b="0">
                <a:latin typeface="+mn-lt"/>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b="0">
                <a:latin typeface="+mn-lt"/>
                <a:cs typeface="Arial" charset="0"/>
              </a:defRPr>
            </a:lvl1pPr>
          </a:lstStyle>
          <a:p>
            <a:pPr>
              <a:defRPr/>
            </a:pPr>
            <a:fld id="{3D44623F-4379-4699-898D-803F1FCCF7D8}" type="slidenum">
              <a:rPr lang="en-US"/>
              <a:pPr>
                <a:defRPr/>
              </a:pPr>
              <a:t>‹#›</a:t>
            </a:fld>
            <a:endParaRPr lang="en-US"/>
          </a:p>
        </p:txBody>
      </p:sp>
      <p:pic>
        <p:nvPicPr>
          <p:cNvPr id="2"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3923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46850"/>
            <a:ext cx="9139238"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Text Box 10"/>
          <p:cNvSpPr txBox="1">
            <a:spLocks noChangeArrowheads="1"/>
          </p:cNvSpPr>
          <p:nvPr userDrawn="1"/>
        </p:nvSpPr>
        <p:spPr bwMode="auto">
          <a:xfrm>
            <a:off x="152400" y="6553200"/>
            <a:ext cx="26495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1400">
                <a:solidFill>
                  <a:schemeClr val="bg1"/>
                </a:solidFill>
              </a:rPr>
              <a:t>Holt McDougal Algebra 1</a:t>
            </a:r>
          </a:p>
        </p:txBody>
      </p:sp>
      <p:grpSp>
        <p:nvGrpSpPr>
          <p:cNvPr id="1032" name="Group 15"/>
          <p:cNvGrpSpPr>
            <a:grpSpLocks/>
          </p:cNvGrpSpPr>
          <p:nvPr userDrawn="1"/>
        </p:nvGrpSpPr>
        <p:grpSpPr bwMode="auto">
          <a:xfrm>
            <a:off x="0" y="0"/>
            <a:ext cx="9144000" cy="6858000"/>
            <a:chOff x="0" y="0"/>
            <a:chExt cx="5760" cy="4320"/>
          </a:xfrm>
        </p:grpSpPr>
        <p:pic>
          <p:nvPicPr>
            <p:cNvPr id="1034"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5757"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17"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3" name="Text Box 13"/>
          <p:cNvSpPr txBox="1">
            <a:spLocks noChangeArrowheads="1"/>
          </p:cNvSpPr>
          <p:nvPr userDrawn="1"/>
        </p:nvSpPr>
        <p:spPr bwMode="auto">
          <a:xfrm>
            <a:off x="1143000" y="76200"/>
            <a:ext cx="7696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nSpc>
                <a:spcPct val="80000"/>
              </a:lnSpc>
              <a:spcBef>
                <a:spcPct val="15000"/>
              </a:spcBef>
            </a:pPr>
            <a:r>
              <a:rPr lang="en-US" altLang="en-US" sz="2800">
                <a:solidFill>
                  <a:schemeClr val="bg1"/>
                </a:solidFill>
                <a:latin typeface="Arial Black" pitchFamily="34" charset="0"/>
              </a:rPr>
              <a:t>Solving Inequalities by </a:t>
            </a:r>
          </a:p>
          <a:p>
            <a:pPr>
              <a:lnSpc>
                <a:spcPct val="80000"/>
              </a:lnSpc>
              <a:spcBef>
                <a:spcPct val="15000"/>
              </a:spcBef>
            </a:pPr>
            <a:r>
              <a:rPr lang="en-US" altLang="en-US" sz="2800">
                <a:solidFill>
                  <a:schemeClr val="bg1"/>
                </a:solidFill>
                <a:latin typeface="Arial Black" pitchFamily="34" charset="0"/>
              </a:rPr>
              <a:t>Multiplying or Dividing</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24.xml"/></Relationships>
</file>

<file path=ppt/slides/_rels/slide1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7.xml"/><Relationship Id="rId5" Type="http://schemas.openxmlformats.org/officeDocument/2006/relationships/image" Target="../media/image30.png"/><Relationship Id="rId4" Type="http://schemas.openxmlformats.org/officeDocument/2006/relationships/image" Target="../media/image29.png"/></Relationships>
</file>

<file path=ppt/slides/_rels/slide19.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image" Target="../media/image34.png"/><Relationship Id="rId1" Type="http://schemas.openxmlformats.org/officeDocument/2006/relationships/slideLayout" Target="../slideLayouts/slideLayout7.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9.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36"/>
          <p:cNvGrpSpPr>
            <a:grpSpLocks/>
          </p:cNvGrpSpPr>
          <p:nvPr/>
        </p:nvGrpSpPr>
        <p:grpSpPr bwMode="auto">
          <a:xfrm>
            <a:off x="0" y="-30163"/>
            <a:ext cx="9144000" cy="6888163"/>
            <a:chOff x="0" y="-19"/>
            <a:chExt cx="5760" cy="4341"/>
          </a:xfrm>
        </p:grpSpPr>
        <p:pic>
          <p:nvPicPr>
            <p:cNvPr id="20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
            <p:cNvSpPr txBox="1">
              <a:spLocks noChangeArrowheads="1"/>
            </p:cNvSpPr>
            <p:nvPr/>
          </p:nvSpPr>
          <p:spPr bwMode="auto">
            <a:xfrm>
              <a:off x="441" y="202"/>
              <a:ext cx="116"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endParaRPr lang="en-US" altLang="en-US" sz="800" b="0">
                <a:latin typeface="Arial" charset="0"/>
              </a:endParaRPr>
            </a:p>
          </p:txBody>
        </p:sp>
        <p:sp>
          <p:nvSpPr>
            <p:cNvPr id="2058" name="Text Box 4"/>
            <p:cNvSpPr txBox="1">
              <a:spLocks noChangeArrowheads="1"/>
            </p:cNvSpPr>
            <p:nvPr/>
          </p:nvSpPr>
          <p:spPr bwMode="auto">
            <a:xfrm>
              <a:off x="910" y="-19"/>
              <a:ext cx="4706" cy="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nSpc>
                  <a:spcPct val="90000"/>
                </a:lnSpc>
                <a:spcBef>
                  <a:spcPct val="25000"/>
                </a:spcBef>
              </a:pPr>
              <a:r>
                <a:rPr lang="en-US" altLang="en-US" sz="3200" b="0">
                  <a:solidFill>
                    <a:schemeClr val="bg1"/>
                  </a:solidFill>
                  <a:latin typeface="Arial Black" pitchFamily="34" charset="0"/>
                </a:rPr>
                <a:t>Solving Inequalities by Multiplying or Dividing</a:t>
              </a:r>
            </a:p>
          </p:txBody>
        </p:sp>
        <p:sp>
          <p:nvSpPr>
            <p:cNvPr id="2059" name="Text Box 8"/>
            <p:cNvSpPr txBox="1">
              <a:spLocks noChangeArrowheads="1"/>
            </p:cNvSpPr>
            <p:nvPr/>
          </p:nvSpPr>
          <p:spPr bwMode="auto">
            <a:xfrm>
              <a:off x="0" y="4128"/>
              <a:ext cx="12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spcBef>
                  <a:spcPct val="0"/>
                </a:spcBef>
              </a:pPr>
              <a:r>
                <a:rPr lang="en-US" altLang="en-US" sz="1400">
                  <a:solidFill>
                    <a:schemeClr val="bg1"/>
                  </a:solidFill>
                </a:rPr>
                <a:t>Holt Algebra 1</a:t>
              </a:r>
            </a:p>
          </p:txBody>
        </p:sp>
      </p:grpSp>
      <p:sp>
        <p:nvSpPr>
          <p:cNvPr id="19489" name="Text Box 33">
            <a:hlinkClick r:id="" action="ppaction://hlinkshowjump?jump=nextslide"/>
          </p:cNvPr>
          <p:cNvSpPr txBox="1">
            <a:spLocks noChangeArrowheads="1"/>
          </p:cNvSpPr>
          <p:nvPr/>
        </p:nvSpPr>
        <p:spPr bwMode="auto">
          <a:xfrm>
            <a:off x="3657600" y="2390775"/>
            <a:ext cx="2971800" cy="519113"/>
          </a:xfrm>
          <a:prstGeom prst="rect">
            <a:avLst/>
          </a:prstGeom>
          <a:noFill/>
          <a:ln w="9525">
            <a:noFill/>
            <a:miter lim="800000"/>
            <a:headEnd/>
            <a:tailEnd/>
          </a:ln>
          <a:effectLst/>
        </p:spPr>
        <p:txBody>
          <a:bodyPr>
            <a:spAutoFit/>
          </a:bodyPr>
          <a:lstStyle/>
          <a:p>
            <a:pPr>
              <a:defRPr/>
            </a:pPr>
            <a:r>
              <a:rPr lang="en-US" sz="2800" b="0" u="sng">
                <a:solidFill>
                  <a:schemeClr val="bg1"/>
                </a:solidFill>
                <a:effectLst>
                  <a:outerShdw blurRad="38100" dist="38100" dir="2700000" algn="tl">
                    <a:srgbClr val="C0C0C0"/>
                  </a:outerShdw>
                </a:effectLst>
              </a:rPr>
              <a:t>Warm Up</a:t>
            </a:r>
          </a:p>
        </p:txBody>
      </p:sp>
      <p:sp>
        <p:nvSpPr>
          <p:cNvPr id="19491" name="Text Box 35">
            <a:hlinkClick r:id="rId3" action="ppaction://hlinksldjump"/>
          </p:cNvPr>
          <p:cNvSpPr txBox="1">
            <a:spLocks noChangeArrowheads="1"/>
          </p:cNvSpPr>
          <p:nvPr/>
        </p:nvSpPr>
        <p:spPr bwMode="auto">
          <a:xfrm>
            <a:off x="3657600" y="3074988"/>
            <a:ext cx="4038600" cy="519112"/>
          </a:xfrm>
          <a:prstGeom prst="rect">
            <a:avLst/>
          </a:prstGeom>
          <a:noFill/>
          <a:ln w="9525">
            <a:noFill/>
            <a:miter lim="800000"/>
            <a:headEnd/>
            <a:tailEnd/>
          </a:ln>
          <a:effectLst/>
        </p:spPr>
        <p:txBody>
          <a:bodyPr>
            <a:spAutoFit/>
          </a:bodyPr>
          <a:lstStyle/>
          <a:p>
            <a:pPr>
              <a:defRPr/>
            </a:pPr>
            <a:r>
              <a:rPr lang="en-US" sz="2800" b="0" u="sng">
                <a:solidFill>
                  <a:schemeClr val="bg1"/>
                </a:solidFill>
                <a:effectLst>
                  <a:outerShdw blurRad="38100" dist="38100" dir="2700000" algn="tl">
                    <a:srgbClr val="C0C0C0"/>
                  </a:outerShdw>
                </a:effectLst>
              </a:rPr>
              <a:t>Lesson Presentation</a:t>
            </a:r>
          </a:p>
        </p:txBody>
      </p:sp>
      <p:sp>
        <p:nvSpPr>
          <p:cNvPr id="19493" name="Text Box 37">
            <a:hlinkClick r:id="rId4" action="ppaction://hlinksldjump"/>
          </p:cNvPr>
          <p:cNvSpPr txBox="1">
            <a:spLocks noChangeArrowheads="1"/>
          </p:cNvSpPr>
          <p:nvPr/>
        </p:nvSpPr>
        <p:spPr bwMode="auto">
          <a:xfrm>
            <a:off x="3671888" y="3722688"/>
            <a:ext cx="4038600" cy="519112"/>
          </a:xfrm>
          <a:prstGeom prst="rect">
            <a:avLst/>
          </a:prstGeom>
          <a:noFill/>
          <a:ln w="9525">
            <a:noFill/>
            <a:miter lim="800000"/>
            <a:headEnd/>
            <a:tailEnd/>
          </a:ln>
          <a:effectLst/>
        </p:spPr>
        <p:txBody>
          <a:bodyPr>
            <a:spAutoFit/>
          </a:bodyPr>
          <a:lstStyle/>
          <a:p>
            <a:pPr>
              <a:defRPr/>
            </a:pPr>
            <a:r>
              <a:rPr lang="en-US" sz="2800" b="0" u="sng">
                <a:solidFill>
                  <a:schemeClr val="bg1"/>
                </a:solidFill>
                <a:effectLst>
                  <a:outerShdw blurRad="38100" dist="38100" dir="2700000" algn="tl">
                    <a:srgbClr val="C0C0C0"/>
                  </a:outerShdw>
                </a:effectLst>
              </a:rPr>
              <a:t>Lesson Quiz</a:t>
            </a:r>
          </a:p>
        </p:txBody>
      </p:sp>
      <p:pic>
        <p:nvPicPr>
          <p:cNvPr id="2054" name="Picture 38"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39"/>
          <p:cNvSpPr txBox="1">
            <a:spLocks noChangeArrowheads="1"/>
          </p:cNvSpPr>
          <p:nvPr/>
        </p:nvSpPr>
        <p:spPr bwMode="auto">
          <a:xfrm>
            <a:off x="76200" y="6553200"/>
            <a:ext cx="2819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1400">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FF3300"/>
                </a:solidFill>
                <a:latin typeface="Arial Black" pitchFamily="34" charset="0"/>
              </a:rPr>
              <a:t>Check It Out!</a:t>
            </a:r>
            <a:r>
              <a:rPr lang="en-US" altLang="en-US" sz="2400" b="0">
                <a:solidFill>
                  <a:srgbClr val="006699"/>
                </a:solidFill>
                <a:latin typeface="Arial Black" pitchFamily="34" charset="0"/>
              </a:rPr>
              <a:t> Example 1a</a:t>
            </a:r>
            <a:endParaRPr lang="en-US" altLang="en-US" sz="2600" b="0">
              <a:solidFill>
                <a:schemeClr val="accent2"/>
              </a:solidFill>
              <a:latin typeface="Arial MT Bl" charset="0"/>
            </a:endParaRPr>
          </a:p>
        </p:txBody>
      </p:sp>
      <p:sp>
        <p:nvSpPr>
          <p:cNvPr id="10243" name="Text Box 5"/>
          <p:cNvSpPr txBox="1">
            <a:spLocks noChangeArrowheads="1"/>
          </p:cNvSpPr>
          <p:nvPr/>
        </p:nvSpPr>
        <p:spPr bwMode="auto">
          <a:xfrm>
            <a:off x="457200" y="1676400"/>
            <a:ext cx="8359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Solve the inequality and graph the solutions.</a:t>
            </a:r>
          </a:p>
        </p:txBody>
      </p:sp>
      <p:sp>
        <p:nvSpPr>
          <p:cNvPr id="10244" name="Text Box 6"/>
          <p:cNvSpPr txBox="1">
            <a:spLocks noChangeArrowheads="1"/>
          </p:cNvSpPr>
          <p:nvPr/>
        </p:nvSpPr>
        <p:spPr bwMode="auto">
          <a:xfrm>
            <a:off x="990600" y="2286000"/>
            <a:ext cx="2492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4</a:t>
            </a:r>
            <a:r>
              <a:rPr lang="en-US" altLang="en-US" sz="2400" i="1"/>
              <a:t>k</a:t>
            </a:r>
            <a:r>
              <a:rPr lang="en-US" altLang="en-US" sz="2400"/>
              <a:t> &gt; 24</a:t>
            </a:r>
          </a:p>
        </p:txBody>
      </p:sp>
      <p:pic>
        <p:nvPicPr>
          <p:cNvPr id="419850" name="Picture 1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048000"/>
            <a:ext cx="11906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51" name="Text Box 11"/>
          <p:cNvSpPr txBox="1">
            <a:spLocks noChangeArrowheads="1"/>
          </p:cNvSpPr>
          <p:nvPr/>
        </p:nvSpPr>
        <p:spPr bwMode="auto">
          <a:xfrm>
            <a:off x="1295400" y="3962400"/>
            <a:ext cx="102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t>k</a:t>
            </a:r>
            <a:r>
              <a:rPr lang="en-US" altLang="en-US" sz="2400" b="0"/>
              <a:t> &gt; 6</a:t>
            </a:r>
            <a:endParaRPr lang="en-US" altLang="en-US" sz="2400" b="0" i="1"/>
          </a:p>
        </p:txBody>
      </p:sp>
      <p:sp>
        <p:nvSpPr>
          <p:cNvPr id="419875" name="AutoShape 35"/>
          <p:cNvSpPr>
            <a:spLocks noChangeArrowheads="1"/>
          </p:cNvSpPr>
          <p:nvPr/>
        </p:nvSpPr>
        <p:spPr bwMode="auto">
          <a:xfrm>
            <a:off x="1524000" y="4713288"/>
            <a:ext cx="152400" cy="152400"/>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grpSp>
        <p:nvGrpSpPr>
          <p:cNvPr id="2" name="Group 45"/>
          <p:cNvGrpSpPr>
            <a:grpSpLocks/>
          </p:cNvGrpSpPr>
          <p:nvPr/>
        </p:nvGrpSpPr>
        <p:grpSpPr bwMode="auto">
          <a:xfrm>
            <a:off x="311150" y="4724400"/>
            <a:ext cx="4200525" cy="425450"/>
            <a:chOff x="196" y="2976"/>
            <a:chExt cx="2646" cy="268"/>
          </a:xfrm>
        </p:grpSpPr>
        <p:sp>
          <p:nvSpPr>
            <p:cNvPr id="10251" name="Line 12"/>
            <p:cNvSpPr>
              <a:spLocks noChangeShapeType="1"/>
            </p:cNvSpPr>
            <p:nvPr/>
          </p:nvSpPr>
          <p:spPr bwMode="auto">
            <a:xfrm>
              <a:off x="196" y="3024"/>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0252" name="Line 13"/>
            <p:cNvSpPr>
              <a:spLocks noChangeShapeType="1"/>
            </p:cNvSpPr>
            <p:nvPr/>
          </p:nvSpPr>
          <p:spPr bwMode="auto">
            <a:xfrm>
              <a:off x="292" y="29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3" name="Line 14"/>
            <p:cNvSpPr>
              <a:spLocks noChangeShapeType="1"/>
            </p:cNvSpPr>
            <p:nvPr/>
          </p:nvSpPr>
          <p:spPr bwMode="auto">
            <a:xfrm>
              <a:off x="532" y="29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4" name="Line 15"/>
            <p:cNvSpPr>
              <a:spLocks noChangeShapeType="1"/>
            </p:cNvSpPr>
            <p:nvPr/>
          </p:nvSpPr>
          <p:spPr bwMode="auto">
            <a:xfrm>
              <a:off x="772" y="29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5" name="Line 16"/>
            <p:cNvSpPr>
              <a:spLocks noChangeShapeType="1"/>
            </p:cNvSpPr>
            <p:nvPr/>
          </p:nvSpPr>
          <p:spPr bwMode="auto">
            <a:xfrm>
              <a:off x="1012" y="29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6" name="Line 17"/>
            <p:cNvSpPr>
              <a:spLocks noChangeShapeType="1"/>
            </p:cNvSpPr>
            <p:nvPr/>
          </p:nvSpPr>
          <p:spPr bwMode="auto">
            <a:xfrm>
              <a:off x="1252" y="29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7" name="Line 18"/>
            <p:cNvSpPr>
              <a:spLocks noChangeShapeType="1"/>
            </p:cNvSpPr>
            <p:nvPr/>
          </p:nvSpPr>
          <p:spPr bwMode="auto">
            <a:xfrm>
              <a:off x="1492" y="29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8" name="Line 19"/>
            <p:cNvSpPr>
              <a:spLocks noChangeShapeType="1"/>
            </p:cNvSpPr>
            <p:nvPr/>
          </p:nvSpPr>
          <p:spPr bwMode="auto">
            <a:xfrm>
              <a:off x="1732" y="29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59" name="Line 20"/>
            <p:cNvSpPr>
              <a:spLocks noChangeShapeType="1"/>
            </p:cNvSpPr>
            <p:nvPr/>
          </p:nvSpPr>
          <p:spPr bwMode="auto">
            <a:xfrm>
              <a:off x="1972" y="29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60" name="Line 21"/>
            <p:cNvSpPr>
              <a:spLocks noChangeShapeType="1"/>
            </p:cNvSpPr>
            <p:nvPr/>
          </p:nvSpPr>
          <p:spPr bwMode="auto">
            <a:xfrm>
              <a:off x="2212" y="29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61" name="Line 22"/>
            <p:cNvSpPr>
              <a:spLocks noChangeShapeType="1"/>
            </p:cNvSpPr>
            <p:nvPr/>
          </p:nvSpPr>
          <p:spPr bwMode="auto">
            <a:xfrm>
              <a:off x="2452" y="29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62" name="Line 23"/>
            <p:cNvSpPr>
              <a:spLocks noChangeShapeType="1"/>
            </p:cNvSpPr>
            <p:nvPr/>
          </p:nvSpPr>
          <p:spPr bwMode="auto">
            <a:xfrm>
              <a:off x="2692" y="29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63" name="Text Box 24"/>
            <p:cNvSpPr txBox="1">
              <a:spLocks noChangeArrowheads="1"/>
            </p:cNvSpPr>
            <p:nvPr/>
          </p:nvSpPr>
          <p:spPr bwMode="auto">
            <a:xfrm>
              <a:off x="196" y="3024"/>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0</a:t>
              </a:r>
            </a:p>
          </p:txBody>
        </p:sp>
        <p:sp>
          <p:nvSpPr>
            <p:cNvPr id="10264" name="Text Box 25"/>
            <p:cNvSpPr txBox="1">
              <a:spLocks noChangeArrowheads="1"/>
            </p:cNvSpPr>
            <p:nvPr/>
          </p:nvSpPr>
          <p:spPr bwMode="auto">
            <a:xfrm>
              <a:off x="436" y="3024"/>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a:t>
              </a:r>
            </a:p>
          </p:txBody>
        </p:sp>
        <p:sp>
          <p:nvSpPr>
            <p:cNvPr id="10265" name="Text Box 26"/>
            <p:cNvSpPr txBox="1">
              <a:spLocks noChangeArrowheads="1"/>
            </p:cNvSpPr>
            <p:nvPr/>
          </p:nvSpPr>
          <p:spPr bwMode="auto">
            <a:xfrm>
              <a:off x="658" y="3024"/>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4</a:t>
              </a:r>
            </a:p>
          </p:txBody>
        </p:sp>
        <p:sp>
          <p:nvSpPr>
            <p:cNvPr id="10266" name="Text Box 27"/>
            <p:cNvSpPr txBox="1">
              <a:spLocks noChangeArrowheads="1"/>
            </p:cNvSpPr>
            <p:nvPr/>
          </p:nvSpPr>
          <p:spPr bwMode="auto">
            <a:xfrm>
              <a:off x="907" y="3024"/>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6</a:t>
              </a:r>
            </a:p>
          </p:txBody>
        </p:sp>
        <p:sp>
          <p:nvSpPr>
            <p:cNvPr id="10267" name="Text Box 28"/>
            <p:cNvSpPr txBox="1">
              <a:spLocks noChangeArrowheads="1"/>
            </p:cNvSpPr>
            <p:nvPr/>
          </p:nvSpPr>
          <p:spPr bwMode="auto">
            <a:xfrm>
              <a:off x="1147" y="3024"/>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8</a:t>
              </a:r>
            </a:p>
          </p:txBody>
        </p:sp>
        <p:sp>
          <p:nvSpPr>
            <p:cNvPr id="10268" name="Text Box 29"/>
            <p:cNvSpPr txBox="1">
              <a:spLocks noChangeArrowheads="1"/>
            </p:cNvSpPr>
            <p:nvPr/>
          </p:nvSpPr>
          <p:spPr bwMode="auto">
            <a:xfrm>
              <a:off x="1339" y="302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10</a:t>
              </a:r>
            </a:p>
          </p:txBody>
        </p:sp>
        <p:sp>
          <p:nvSpPr>
            <p:cNvPr id="10269" name="Text Box 30"/>
            <p:cNvSpPr txBox="1">
              <a:spLocks noChangeArrowheads="1"/>
            </p:cNvSpPr>
            <p:nvPr/>
          </p:nvSpPr>
          <p:spPr bwMode="auto">
            <a:xfrm>
              <a:off x="1578" y="302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12</a:t>
              </a:r>
            </a:p>
          </p:txBody>
        </p:sp>
        <p:sp>
          <p:nvSpPr>
            <p:cNvPr id="10270" name="Text Box 32"/>
            <p:cNvSpPr txBox="1">
              <a:spLocks noChangeArrowheads="1"/>
            </p:cNvSpPr>
            <p:nvPr/>
          </p:nvSpPr>
          <p:spPr bwMode="auto">
            <a:xfrm>
              <a:off x="2068" y="303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16</a:t>
              </a:r>
            </a:p>
          </p:txBody>
        </p:sp>
        <p:sp>
          <p:nvSpPr>
            <p:cNvPr id="10271" name="Text Box 33"/>
            <p:cNvSpPr txBox="1">
              <a:spLocks noChangeArrowheads="1"/>
            </p:cNvSpPr>
            <p:nvPr/>
          </p:nvSpPr>
          <p:spPr bwMode="auto">
            <a:xfrm>
              <a:off x="2298" y="302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18</a:t>
              </a:r>
            </a:p>
          </p:txBody>
        </p:sp>
        <p:sp>
          <p:nvSpPr>
            <p:cNvPr id="10272" name="Text Box 34"/>
            <p:cNvSpPr txBox="1">
              <a:spLocks noChangeArrowheads="1"/>
            </p:cNvSpPr>
            <p:nvPr/>
          </p:nvSpPr>
          <p:spPr bwMode="auto">
            <a:xfrm>
              <a:off x="2544" y="302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20</a:t>
              </a:r>
            </a:p>
          </p:txBody>
        </p:sp>
        <p:sp>
          <p:nvSpPr>
            <p:cNvPr id="10273" name="Text Box 38"/>
            <p:cNvSpPr txBox="1">
              <a:spLocks noChangeArrowheads="1"/>
            </p:cNvSpPr>
            <p:nvPr/>
          </p:nvSpPr>
          <p:spPr bwMode="auto">
            <a:xfrm>
              <a:off x="1824" y="302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14</a:t>
              </a:r>
            </a:p>
          </p:txBody>
        </p:sp>
      </p:grpSp>
      <p:sp>
        <p:nvSpPr>
          <p:cNvPr id="419880" name="Line 40"/>
          <p:cNvSpPr>
            <a:spLocks noChangeShapeType="1"/>
          </p:cNvSpPr>
          <p:nvPr/>
        </p:nvSpPr>
        <p:spPr bwMode="auto">
          <a:xfrm>
            <a:off x="1676400" y="4800600"/>
            <a:ext cx="2819400"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419881" name="Text Box 41"/>
          <p:cNvSpPr txBox="1">
            <a:spLocks noChangeArrowheads="1"/>
          </p:cNvSpPr>
          <p:nvPr/>
        </p:nvSpPr>
        <p:spPr bwMode="auto">
          <a:xfrm>
            <a:off x="3429000" y="3048000"/>
            <a:ext cx="474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3333FF"/>
                </a:solidFill>
                <a:latin typeface="Arial" charset="0"/>
              </a:rPr>
              <a:t>Since k is multiplied by 4, divide both sides by 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19881"/>
                                        </p:tgtEl>
                                        <p:attrNameLst>
                                          <p:attrName>style.visibility</p:attrName>
                                        </p:attrNameLst>
                                      </p:cBhvr>
                                      <p:to>
                                        <p:strVal val="visible"/>
                                      </p:to>
                                    </p:set>
                                    <p:anim calcmode="lin" valueType="num">
                                      <p:cBhvr>
                                        <p:cTn id="7" dur="1000" fill="hold"/>
                                        <p:tgtEl>
                                          <p:spTgt spid="419881"/>
                                        </p:tgtEl>
                                        <p:attrNameLst>
                                          <p:attrName>ppt_x</p:attrName>
                                        </p:attrNameLst>
                                      </p:cBhvr>
                                      <p:tavLst>
                                        <p:tav tm="0">
                                          <p:val>
                                            <p:strVal val="#ppt_x-.2"/>
                                          </p:val>
                                        </p:tav>
                                        <p:tav tm="100000">
                                          <p:val>
                                            <p:strVal val="#ppt_x"/>
                                          </p:val>
                                        </p:tav>
                                      </p:tavLst>
                                    </p:anim>
                                    <p:anim calcmode="lin" valueType="num">
                                      <p:cBhvr>
                                        <p:cTn id="8" dur="1000" fill="hold"/>
                                        <p:tgtEl>
                                          <p:spTgt spid="419881"/>
                                        </p:tgtEl>
                                        <p:attrNameLst>
                                          <p:attrName>ppt_y</p:attrName>
                                        </p:attrNameLst>
                                      </p:cBhvr>
                                      <p:tavLst>
                                        <p:tav tm="0">
                                          <p:val>
                                            <p:strVal val="#ppt_y"/>
                                          </p:val>
                                        </p:tav>
                                        <p:tav tm="100000">
                                          <p:val>
                                            <p:strVal val="#ppt_y"/>
                                          </p:val>
                                        </p:tav>
                                      </p:tavLst>
                                    </p:anim>
                                    <p:animEffect transition="in" filter="wipe(right)" prLst="gradientSize: 0.1">
                                      <p:cBhvr>
                                        <p:cTn id="9" dur="1000"/>
                                        <p:tgtEl>
                                          <p:spTgt spid="41988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419850"/>
                                        </p:tgtEl>
                                        <p:attrNameLst>
                                          <p:attrName>style.visibility</p:attrName>
                                        </p:attrNameLst>
                                      </p:cBhvr>
                                      <p:to>
                                        <p:strVal val="visible"/>
                                      </p:to>
                                    </p:set>
                                    <p:anim calcmode="lin" valueType="num">
                                      <p:cBhvr>
                                        <p:cTn id="14" dur="1000" fill="hold"/>
                                        <p:tgtEl>
                                          <p:spTgt spid="419850"/>
                                        </p:tgtEl>
                                        <p:attrNameLst>
                                          <p:attrName>ppt_w</p:attrName>
                                        </p:attrNameLst>
                                      </p:cBhvr>
                                      <p:tavLst>
                                        <p:tav tm="0">
                                          <p:val>
                                            <p:strVal val="#ppt_w*0.70"/>
                                          </p:val>
                                        </p:tav>
                                        <p:tav tm="100000">
                                          <p:val>
                                            <p:strVal val="#ppt_w"/>
                                          </p:val>
                                        </p:tav>
                                      </p:tavLst>
                                    </p:anim>
                                    <p:anim calcmode="lin" valueType="num">
                                      <p:cBhvr>
                                        <p:cTn id="15" dur="1000" fill="hold"/>
                                        <p:tgtEl>
                                          <p:spTgt spid="419850"/>
                                        </p:tgtEl>
                                        <p:attrNameLst>
                                          <p:attrName>ppt_h</p:attrName>
                                        </p:attrNameLst>
                                      </p:cBhvr>
                                      <p:tavLst>
                                        <p:tav tm="0">
                                          <p:val>
                                            <p:strVal val="#ppt_h"/>
                                          </p:val>
                                        </p:tav>
                                        <p:tav tm="100000">
                                          <p:val>
                                            <p:strVal val="#ppt_h"/>
                                          </p:val>
                                        </p:tav>
                                      </p:tavLst>
                                    </p:anim>
                                    <p:animEffect transition="in" filter="fade">
                                      <p:cBhvr>
                                        <p:cTn id="16" dur="1000"/>
                                        <p:tgtEl>
                                          <p:spTgt spid="41985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419851"/>
                                        </p:tgtEl>
                                        <p:attrNameLst>
                                          <p:attrName>style.visibility</p:attrName>
                                        </p:attrNameLst>
                                      </p:cBhvr>
                                      <p:to>
                                        <p:strVal val="visible"/>
                                      </p:to>
                                    </p:set>
                                    <p:animEffect transition="in" filter="dissolve">
                                      <p:cBhvr>
                                        <p:cTn id="21" dur="500"/>
                                        <p:tgtEl>
                                          <p:spTgt spid="41985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419875"/>
                                        </p:tgtEl>
                                        <p:attrNameLst>
                                          <p:attrName>style.visibility</p:attrName>
                                        </p:attrNameLst>
                                      </p:cBhvr>
                                      <p:to>
                                        <p:strVal val="visible"/>
                                      </p:to>
                                    </p:set>
                                    <p:animEffect transition="in" filter="dissolve">
                                      <p:cBhvr>
                                        <p:cTn id="26" dur="500"/>
                                        <p:tgtEl>
                                          <p:spTgt spid="419875"/>
                                        </p:tgtEl>
                                      </p:cBhvr>
                                    </p:animEffect>
                                  </p:childTnLst>
                                </p:cTn>
                              </p:par>
                            </p:childTnLst>
                          </p:cTn>
                        </p:par>
                        <p:par>
                          <p:cTn id="27" fill="hold" nodeType="afterGroup">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419880"/>
                                        </p:tgtEl>
                                        <p:attrNameLst>
                                          <p:attrName>style.visibility</p:attrName>
                                        </p:attrNameLst>
                                      </p:cBhvr>
                                      <p:to>
                                        <p:strVal val="visible"/>
                                      </p:to>
                                    </p:set>
                                    <p:animEffect transition="in" filter="wipe(left)">
                                      <p:cBhvr>
                                        <p:cTn id="30" dur="1000"/>
                                        <p:tgtEl>
                                          <p:spTgt spid="419880"/>
                                        </p:tgtEl>
                                      </p:cBhvr>
                                    </p:animEffect>
                                  </p:childTnLst>
                                </p:cTn>
                              </p:par>
                            </p:childTnLst>
                          </p:cTn>
                        </p:par>
                        <p:par>
                          <p:cTn id="31" fill="hold" nodeType="afterGroup">
                            <p:stCondLst>
                              <p:cond delay="1500"/>
                            </p:stCondLst>
                            <p:childTnLst>
                              <p:par>
                                <p:cTn id="32" presetID="4" presetClass="entr" presetSubtype="16" fill="hold" nodeType="after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box(in)">
                                      <p:cBhvr>
                                        <p:cTn id="3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51" grpId="0"/>
      <p:bldP spid="419875" grpId="0" animBg="1"/>
      <p:bldP spid="419880" grpId="0" animBg="1"/>
      <p:bldP spid="41988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6"/>
          <p:cNvSpPr txBox="1">
            <a:spLocks noChangeArrowheads="1"/>
          </p:cNvSpPr>
          <p:nvPr/>
        </p:nvSpPr>
        <p:spPr bwMode="auto">
          <a:xfrm>
            <a:off x="685800" y="2209800"/>
            <a:ext cx="1747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–50 ≥ 5</a:t>
            </a:r>
            <a:r>
              <a:rPr lang="en-US" altLang="en-US" sz="2400" i="1"/>
              <a:t>q</a:t>
            </a:r>
            <a:r>
              <a:rPr lang="en-US" altLang="en-US" sz="2400"/>
              <a:t> </a:t>
            </a:r>
          </a:p>
        </p:txBody>
      </p:sp>
      <p:pic>
        <p:nvPicPr>
          <p:cNvPr id="420872" name="Picture 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895600"/>
            <a:ext cx="13906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0873" name="Text Box 9"/>
          <p:cNvSpPr txBox="1">
            <a:spLocks noChangeArrowheads="1"/>
          </p:cNvSpPr>
          <p:nvPr/>
        </p:nvSpPr>
        <p:spPr bwMode="auto">
          <a:xfrm>
            <a:off x="762000" y="3733800"/>
            <a:ext cx="1338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–10 ≥ </a:t>
            </a:r>
            <a:r>
              <a:rPr lang="en-US" altLang="en-US" sz="2400" b="0" i="1"/>
              <a:t>q</a:t>
            </a:r>
            <a:endParaRPr lang="en-US" altLang="en-US" sz="2400" b="0"/>
          </a:p>
        </p:txBody>
      </p:sp>
      <p:sp>
        <p:nvSpPr>
          <p:cNvPr id="420874" name="Text Box 10"/>
          <p:cNvSpPr txBox="1">
            <a:spLocks noChangeArrowheads="1"/>
          </p:cNvSpPr>
          <p:nvPr/>
        </p:nvSpPr>
        <p:spPr bwMode="auto">
          <a:xfrm>
            <a:off x="2727325" y="2835275"/>
            <a:ext cx="474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3333FF"/>
                </a:solidFill>
                <a:latin typeface="Arial" charset="0"/>
              </a:rPr>
              <a:t>Since q is multiplied by 5, divide both sides by 5.</a:t>
            </a:r>
          </a:p>
        </p:txBody>
      </p:sp>
      <p:sp>
        <p:nvSpPr>
          <p:cNvPr id="11270" name="Text Box 3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FF3300"/>
                </a:solidFill>
                <a:latin typeface="Arial Black" pitchFamily="34" charset="0"/>
              </a:rPr>
              <a:t>Check It Out!</a:t>
            </a:r>
            <a:r>
              <a:rPr lang="en-US" altLang="en-US" sz="2400" b="0">
                <a:solidFill>
                  <a:srgbClr val="006699"/>
                </a:solidFill>
                <a:latin typeface="Arial Black" pitchFamily="34" charset="0"/>
              </a:rPr>
              <a:t> Example 1b</a:t>
            </a:r>
            <a:endParaRPr lang="en-US" altLang="en-US" sz="2600" b="0">
              <a:solidFill>
                <a:schemeClr val="accent2"/>
              </a:solidFill>
              <a:latin typeface="Arial MT Bl" charset="0"/>
            </a:endParaRPr>
          </a:p>
        </p:txBody>
      </p:sp>
      <p:sp>
        <p:nvSpPr>
          <p:cNvPr id="11271" name="Text Box 35"/>
          <p:cNvSpPr txBox="1">
            <a:spLocks noChangeArrowheads="1"/>
          </p:cNvSpPr>
          <p:nvPr/>
        </p:nvSpPr>
        <p:spPr bwMode="auto">
          <a:xfrm>
            <a:off x="457200" y="1676400"/>
            <a:ext cx="8359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Solve the inequality and graph the solutions.</a:t>
            </a:r>
          </a:p>
        </p:txBody>
      </p:sp>
      <p:grpSp>
        <p:nvGrpSpPr>
          <p:cNvPr id="2" name="Group 39"/>
          <p:cNvGrpSpPr>
            <a:grpSpLocks/>
          </p:cNvGrpSpPr>
          <p:nvPr/>
        </p:nvGrpSpPr>
        <p:grpSpPr bwMode="auto">
          <a:xfrm>
            <a:off x="457200" y="4689475"/>
            <a:ext cx="4478338" cy="523875"/>
            <a:chOff x="288" y="2954"/>
            <a:chExt cx="2821" cy="330"/>
          </a:xfrm>
        </p:grpSpPr>
        <p:sp>
          <p:nvSpPr>
            <p:cNvPr id="11273" name="Line 12"/>
            <p:cNvSpPr>
              <a:spLocks noChangeShapeType="1"/>
            </p:cNvSpPr>
            <p:nvPr/>
          </p:nvSpPr>
          <p:spPr bwMode="auto">
            <a:xfrm>
              <a:off x="516" y="295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4" name="Line 13"/>
            <p:cNvSpPr>
              <a:spLocks noChangeShapeType="1"/>
            </p:cNvSpPr>
            <p:nvPr/>
          </p:nvSpPr>
          <p:spPr bwMode="auto">
            <a:xfrm>
              <a:off x="996" y="295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5" name="Line 14"/>
            <p:cNvSpPr>
              <a:spLocks noChangeShapeType="1"/>
            </p:cNvSpPr>
            <p:nvPr/>
          </p:nvSpPr>
          <p:spPr bwMode="auto">
            <a:xfrm>
              <a:off x="1476" y="295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6" name="Line 15"/>
            <p:cNvSpPr>
              <a:spLocks noChangeShapeType="1"/>
            </p:cNvSpPr>
            <p:nvPr/>
          </p:nvSpPr>
          <p:spPr bwMode="auto">
            <a:xfrm>
              <a:off x="1956" y="295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7" name="Line 16"/>
            <p:cNvSpPr>
              <a:spLocks noChangeShapeType="1"/>
            </p:cNvSpPr>
            <p:nvPr/>
          </p:nvSpPr>
          <p:spPr bwMode="auto">
            <a:xfrm>
              <a:off x="2436" y="295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8" name="Text Box 17"/>
            <p:cNvSpPr txBox="1">
              <a:spLocks noChangeArrowheads="1"/>
            </p:cNvSpPr>
            <p:nvPr/>
          </p:nvSpPr>
          <p:spPr bwMode="auto">
            <a:xfrm>
              <a:off x="2352" y="307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5</a:t>
              </a:r>
            </a:p>
          </p:txBody>
        </p:sp>
        <p:sp>
          <p:nvSpPr>
            <p:cNvPr id="11279" name="Text Box 18"/>
            <p:cNvSpPr txBox="1">
              <a:spLocks noChangeArrowheads="1"/>
            </p:cNvSpPr>
            <p:nvPr/>
          </p:nvSpPr>
          <p:spPr bwMode="auto">
            <a:xfrm>
              <a:off x="900" y="3004"/>
              <a:ext cx="11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sp>
          <p:nvSpPr>
            <p:cNvPr id="11280" name="Text Box 19"/>
            <p:cNvSpPr txBox="1">
              <a:spLocks noChangeArrowheads="1"/>
            </p:cNvSpPr>
            <p:nvPr/>
          </p:nvSpPr>
          <p:spPr bwMode="auto">
            <a:xfrm>
              <a:off x="1296" y="307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–5</a:t>
              </a:r>
            </a:p>
          </p:txBody>
        </p:sp>
        <p:sp>
          <p:nvSpPr>
            <p:cNvPr id="11281" name="Text Box 20"/>
            <p:cNvSpPr txBox="1">
              <a:spLocks noChangeArrowheads="1"/>
            </p:cNvSpPr>
            <p:nvPr/>
          </p:nvSpPr>
          <p:spPr bwMode="auto">
            <a:xfrm>
              <a:off x="1857" y="307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0</a:t>
              </a:r>
            </a:p>
          </p:txBody>
        </p:sp>
        <p:sp>
          <p:nvSpPr>
            <p:cNvPr id="11282" name="Text Box 21"/>
            <p:cNvSpPr txBox="1">
              <a:spLocks noChangeArrowheads="1"/>
            </p:cNvSpPr>
            <p:nvPr/>
          </p:nvSpPr>
          <p:spPr bwMode="auto">
            <a:xfrm>
              <a:off x="768" y="3052"/>
              <a:ext cx="38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–10</a:t>
              </a:r>
            </a:p>
          </p:txBody>
        </p:sp>
        <p:sp>
          <p:nvSpPr>
            <p:cNvPr id="11283" name="Line 22"/>
            <p:cNvSpPr>
              <a:spLocks noChangeShapeType="1"/>
            </p:cNvSpPr>
            <p:nvPr/>
          </p:nvSpPr>
          <p:spPr bwMode="auto">
            <a:xfrm>
              <a:off x="2916" y="2965"/>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84" name="Text Box 23"/>
            <p:cNvSpPr txBox="1">
              <a:spLocks noChangeArrowheads="1"/>
            </p:cNvSpPr>
            <p:nvPr/>
          </p:nvSpPr>
          <p:spPr bwMode="auto">
            <a:xfrm>
              <a:off x="288" y="3052"/>
              <a:ext cx="38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–15</a:t>
              </a:r>
            </a:p>
          </p:txBody>
        </p:sp>
        <p:sp>
          <p:nvSpPr>
            <p:cNvPr id="11285" name="Text Box 24"/>
            <p:cNvSpPr txBox="1">
              <a:spLocks noChangeArrowheads="1"/>
            </p:cNvSpPr>
            <p:nvPr/>
          </p:nvSpPr>
          <p:spPr bwMode="auto">
            <a:xfrm>
              <a:off x="2811" y="307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15</a:t>
              </a:r>
            </a:p>
          </p:txBody>
        </p:sp>
        <p:sp>
          <p:nvSpPr>
            <p:cNvPr id="11286" name="Line 25"/>
            <p:cNvSpPr>
              <a:spLocks noChangeShapeType="1"/>
            </p:cNvSpPr>
            <p:nvPr/>
          </p:nvSpPr>
          <p:spPr bwMode="auto">
            <a:xfrm>
              <a:off x="372" y="3022"/>
              <a:ext cx="2688"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nvGrpSpPr>
            <p:cNvPr id="11287" name="Group 38"/>
            <p:cNvGrpSpPr>
              <a:grpSpLocks/>
            </p:cNvGrpSpPr>
            <p:nvPr/>
          </p:nvGrpSpPr>
          <p:grpSpPr bwMode="auto">
            <a:xfrm>
              <a:off x="336" y="2976"/>
              <a:ext cx="699" cy="96"/>
              <a:chOff x="336" y="2976"/>
              <a:chExt cx="699" cy="96"/>
            </a:xfrm>
          </p:grpSpPr>
          <p:sp>
            <p:nvSpPr>
              <p:cNvPr id="11288" name="Line 28"/>
              <p:cNvSpPr>
                <a:spLocks noChangeShapeType="1"/>
              </p:cNvSpPr>
              <p:nvPr/>
            </p:nvSpPr>
            <p:spPr bwMode="auto">
              <a:xfrm flipH="1">
                <a:off x="336" y="3024"/>
                <a:ext cx="652"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1289" name="Oval 37"/>
              <p:cNvSpPr>
                <a:spLocks noChangeArrowheads="1"/>
              </p:cNvSpPr>
              <p:nvPr/>
            </p:nvSpPr>
            <p:spPr bwMode="auto">
              <a:xfrm>
                <a:off x="939" y="2976"/>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20874"/>
                                        </p:tgtEl>
                                        <p:attrNameLst>
                                          <p:attrName>style.visibility</p:attrName>
                                        </p:attrNameLst>
                                      </p:cBhvr>
                                      <p:to>
                                        <p:strVal val="visible"/>
                                      </p:to>
                                    </p:set>
                                    <p:anim calcmode="lin" valueType="num">
                                      <p:cBhvr>
                                        <p:cTn id="7" dur="1000" fill="hold"/>
                                        <p:tgtEl>
                                          <p:spTgt spid="420874"/>
                                        </p:tgtEl>
                                        <p:attrNameLst>
                                          <p:attrName>ppt_x</p:attrName>
                                        </p:attrNameLst>
                                      </p:cBhvr>
                                      <p:tavLst>
                                        <p:tav tm="0">
                                          <p:val>
                                            <p:strVal val="#ppt_x-.2"/>
                                          </p:val>
                                        </p:tav>
                                        <p:tav tm="100000">
                                          <p:val>
                                            <p:strVal val="#ppt_x"/>
                                          </p:val>
                                        </p:tav>
                                      </p:tavLst>
                                    </p:anim>
                                    <p:anim calcmode="lin" valueType="num">
                                      <p:cBhvr>
                                        <p:cTn id="8" dur="1000" fill="hold"/>
                                        <p:tgtEl>
                                          <p:spTgt spid="4208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2087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420872"/>
                                        </p:tgtEl>
                                        <p:attrNameLst>
                                          <p:attrName>style.visibility</p:attrName>
                                        </p:attrNameLst>
                                      </p:cBhvr>
                                      <p:to>
                                        <p:strVal val="visible"/>
                                      </p:to>
                                    </p:set>
                                    <p:animEffect transition="in" filter="dissolve">
                                      <p:cBhvr>
                                        <p:cTn id="14" dur="500"/>
                                        <p:tgtEl>
                                          <p:spTgt spid="42087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420873"/>
                                        </p:tgtEl>
                                        <p:attrNameLst>
                                          <p:attrName>style.visibility</p:attrName>
                                        </p:attrNameLst>
                                      </p:cBhvr>
                                      <p:to>
                                        <p:strVal val="visible"/>
                                      </p:to>
                                    </p:set>
                                    <p:anim calcmode="lin" valueType="num">
                                      <p:cBhvr>
                                        <p:cTn id="19" dur="1000" fill="hold"/>
                                        <p:tgtEl>
                                          <p:spTgt spid="420873"/>
                                        </p:tgtEl>
                                        <p:attrNameLst>
                                          <p:attrName>ppt_x</p:attrName>
                                        </p:attrNameLst>
                                      </p:cBhvr>
                                      <p:tavLst>
                                        <p:tav tm="0">
                                          <p:val>
                                            <p:strVal val="#ppt_x-.2"/>
                                          </p:val>
                                        </p:tav>
                                        <p:tav tm="100000">
                                          <p:val>
                                            <p:strVal val="#ppt_x"/>
                                          </p:val>
                                        </p:tav>
                                      </p:tavLst>
                                    </p:anim>
                                    <p:anim calcmode="lin" valueType="num">
                                      <p:cBhvr>
                                        <p:cTn id="20" dur="1000" fill="hold"/>
                                        <p:tgtEl>
                                          <p:spTgt spid="420873"/>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2087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dissolve">
                                      <p:cBhvr>
                                        <p:cTn id="2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73" grpId="0"/>
      <p:bldP spid="42087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286000"/>
            <a:ext cx="12382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1896" name="Picture 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200400"/>
            <a:ext cx="22860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1897" name="Text Box 9"/>
          <p:cNvSpPr txBox="1">
            <a:spLocks noChangeArrowheads="1"/>
          </p:cNvSpPr>
          <p:nvPr/>
        </p:nvSpPr>
        <p:spPr bwMode="auto">
          <a:xfrm>
            <a:off x="1752600" y="4191000"/>
            <a:ext cx="1273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t>g </a:t>
            </a:r>
            <a:r>
              <a:rPr lang="en-US" altLang="en-US" sz="2400" b="0"/>
              <a:t>&gt; 36</a:t>
            </a:r>
          </a:p>
        </p:txBody>
      </p:sp>
      <p:grpSp>
        <p:nvGrpSpPr>
          <p:cNvPr id="2" name="Group 37"/>
          <p:cNvGrpSpPr>
            <a:grpSpLocks/>
          </p:cNvGrpSpPr>
          <p:nvPr/>
        </p:nvGrpSpPr>
        <p:grpSpPr bwMode="auto">
          <a:xfrm>
            <a:off x="4252913" y="2971800"/>
            <a:ext cx="4129087" cy="1609725"/>
            <a:chOff x="2679" y="2304"/>
            <a:chExt cx="2506" cy="1014"/>
          </a:xfrm>
        </p:grpSpPr>
        <p:sp>
          <p:nvSpPr>
            <p:cNvPr id="12314" name="Text Box 12"/>
            <p:cNvSpPr txBox="1">
              <a:spLocks noChangeArrowheads="1"/>
            </p:cNvSpPr>
            <p:nvPr/>
          </p:nvSpPr>
          <p:spPr bwMode="auto">
            <a:xfrm>
              <a:off x="2679" y="2310"/>
              <a:ext cx="2506" cy="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nSpc>
                  <a:spcPct val="125000"/>
                </a:lnSpc>
              </a:pPr>
              <a:r>
                <a:rPr lang="en-US" altLang="en-US" sz="2400" b="0" i="1">
                  <a:solidFill>
                    <a:srgbClr val="3333FF"/>
                  </a:solidFill>
                  <a:latin typeface="Arial" charset="0"/>
                </a:rPr>
                <a:t>Since g is multiplied by     , multiply both sides by the reciprocal of     .   </a:t>
              </a:r>
            </a:p>
          </p:txBody>
        </p:sp>
        <p:pic>
          <p:nvPicPr>
            <p:cNvPr id="12315" name="Picture 14"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0" y="2880"/>
              <a:ext cx="144"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16" name="Picture 15"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2" y="2304"/>
              <a:ext cx="144"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21921" name="Text Box 33"/>
          <p:cNvSpPr txBox="1">
            <a:spLocks noChangeArrowheads="1"/>
          </p:cNvSpPr>
          <p:nvPr/>
        </p:nvSpPr>
        <p:spPr bwMode="auto">
          <a:xfrm>
            <a:off x="3722688" y="4800600"/>
            <a:ext cx="476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1800" b="0"/>
              <a:t>36</a:t>
            </a:r>
          </a:p>
        </p:txBody>
      </p:sp>
      <p:grpSp>
        <p:nvGrpSpPr>
          <p:cNvPr id="3" name="Group 42"/>
          <p:cNvGrpSpPr>
            <a:grpSpLocks/>
          </p:cNvGrpSpPr>
          <p:nvPr/>
        </p:nvGrpSpPr>
        <p:grpSpPr bwMode="auto">
          <a:xfrm>
            <a:off x="381000" y="5105400"/>
            <a:ext cx="4311650" cy="430213"/>
            <a:chOff x="432" y="3665"/>
            <a:chExt cx="2716" cy="271"/>
          </a:xfrm>
        </p:grpSpPr>
        <p:sp>
          <p:nvSpPr>
            <p:cNvPr id="12300" name="Line 17"/>
            <p:cNvSpPr>
              <a:spLocks noChangeShapeType="1"/>
            </p:cNvSpPr>
            <p:nvPr/>
          </p:nvSpPr>
          <p:spPr bwMode="auto">
            <a:xfrm>
              <a:off x="604" y="3665"/>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1" name="Line 18"/>
            <p:cNvSpPr>
              <a:spLocks noChangeShapeType="1"/>
            </p:cNvSpPr>
            <p:nvPr/>
          </p:nvSpPr>
          <p:spPr bwMode="auto">
            <a:xfrm>
              <a:off x="1084" y="3665"/>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2" name="Line 19"/>
            <p:cNvSpPr>
              <a:spLocks noChangeShapeType="1"/>
            </p:cNvSpPr>
            <p:nvPr/>
          </p:nvSpPr>
          <p:spPr bwMode="auto">
            <a:xfrm>
              <a:off x="1564" y="3665"/>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3" name="Line 20"/>
            <p:cNvSpPr>
              <a:spLocks noChangeShapeType="1"/>
            </p:cNvSpPr>
            <p:nvPr/>
          </p:nvSpPr>
          <p:spPr bwMode="auto">
            <a:xfrm>
              <a:off x="2044" y="3665"/>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4" name="Line 21"/>
            <p:cNvSpPr>
              <a:spLocks noChangeShapeType="1"/>
            </p:cNvSpPr>
            <p:nvPr/>
          </p:nvSpPr>
          <p:spPr bwMode="auto">
            <a:xfrm>
              <a:off x="2524" y="3665"/>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5" name="Text Box 22"/>
            <p:cNvSpPr txBox="1">
              <a:spLocks noChangeArrowheads="1"/>
            </p:cNvSpPr>
            <p:nvPr/>
          </p:nvSpPr>
          <p:spPr bwMode="auto">
            <a:xfrm>
              <a:off x="988" y="3715"/>
              <a:ext cx="11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sp>
          <p:nvSpPr>
            <p:cNvPr id="12306" name="Text Box 23"/>
            <p:cNvSpPr txBox="1">
              <a:spLocks noChangeArrowheads="1"/>
            </p:cNvSpPr>
            <p:nvPr/>
          </p:nvSpPr>
          <p:spPr bwMode="auto">
            <a:xfrm>
              <a:off x="1392" y="3713"/>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25</a:t>
              </a:r>
            </a:p>
          </p:txBody>
        </p:sp>
        <p:sp>
          <p:nvSpPr>
            <p:cNvPr id="12307" name="Text Box 24"/>
            <p:cNvSpPr txBox="1">
              <a:spLocks noChangeArrowheads="1"/>
            </p:cNvSpPr>
            <p:nvPr/>
          </p:nvSpPr>
          <p:spPr bwMode="auto">
            <a:xfrm>
              <a:off x="1873" y="3713"/>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30</a:t>
              </a:r>
            </a:p>
          </p:txBody>
        </p:sp>
        <p:sp>
          <p:nvSpPr>
            <p:cNvPr id="12308" name="Text Box 25"/>
            <p:cNvSpPr txBox="1">
              <a:spLocks noChangeArrowheads="1"/>
            </p:cNvSpPr>
            <p:nvPr/>
          </p:nvSpPr>
          <p:spPr bwMode="auto">
            <a:xfrm>
              <a:off x="2382" y="3713"/>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35</a:t>
              </a:r>
            </a:p>
          </p:txBody>
        </p:sp>
        <p:sp>
          <p:nvSpPr>
            <p:cNvPr id="12309" name="Line 26"/>
            <p:cNvSpPr>
              <a:spLocks noChangeShapeType="1"/>
            </p:cNvSpPr>
            <p:nvPr/>
          </p:nvSpPr>
          <p:spPr bwMode="auto">
            <a:xfrm>
              <a:off x="3004" y="3676"/>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10" name="Text Box 27"/>
            <p:cNvSpPr txBox="1">
              <a:spLocks noChangeArrowheads="1"/>
            </p:cNvSpPr>
            <p:nvPr/>
          </p:nvSpPr>
          <p:spPr bwMode="auto">
            <a:xfrm>
              <a:off x="912" y="371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20</a:t>
              </a:r>
            </a:p>
          </p:txBody>
        </p:sp>
        <p:sp>
          <p:nvSpPr>
            <p:cNvPr id="12311" name="Text Box 28"/>
            <p:cNvSpPr txBox="1">
              <a:spLocks noChangeArrowheads="1"/>
            </p:cNvSpPr>
            <p:nvPr/>
          </p:nvSpPr>
          <p:spPr bwMode="auto">
            <a:xfrm>
              <a:off x="2842" y="372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40</a:t>
              </a:r>
            </a:p>
          </p:txBody>
        </p:sp>
        <p:sp>
          <p:nvSpPr>
            <p:cNvPr id="12312" name="Line 29"/>
            <p:cNvSpPr>
              <a:spLocks noChangeShapeType="1"/>
            </p:cNvSpPr>
            <p:nvPr/>
          </p:nvSpPr>
          <p:spPr bwMode="auto">
            <a:xfrm>
              <a:off x="460" y="3733"/>
              <a:ext cx="2688"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2313" name="Text Box 34"/>
            <p:cNvSpPr txBox="1">
              <a:spLocks noChangeArrowheads="1"/>
            </p:cNvSpPr>
            <p:nvPr/>
          </p:nvSpPr>
          <p:spPr bwMode="auto">
            <a:xfrm>
              <a:off x="432" y="3723"/>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15</a:t>
              </a:r>
            </a:p>
          </p:txBody>
        </p:sp>
      </p:grpSp>
      <p:sp>
        <p:nvSpPr>
          <p:cNvPr id="421923" name="AutoShape 35"/>
          <p:cNvSpPr>
            <a:spLocks noChangeArrowheads="1"/>
          </p:cNvSpPr>
          <p:nvPr/>
        </p:nvSpPr>
        <p:spPr bwMode="auto">
          <a:xfrm>
            <a:off x="3810000" y="5127625"/>
            <a:ext cx="152400" cy="152400"/>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sp>
        <p:nvSpPr>
          <p:cNvPr id="421924" name="Line 36"/>
          <p:cNvSpPr>
            <a:spLocks noChangeShapeType="1"/>
          </p:cNvSpPr>
          <p:nvPr/>
        </p:nvSpPr>
        <p:spPr bwMode="auto">
          <a:xfrm>
            <a:off x="3962400" y="5214938"/>
            <a:ext cx="762000"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2298" name="Text Box 4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FF3300"/>
                </a:solidFill>
                <a:latin typeface="Arial Black" pitchFamily="34" charset="0"/>
              </a:rPr>
              <a:t>Check It Out!</a:t>
            </a:r>
            <a:r>
              <a:rPr lang="en-US" altLang="en-US" sz="2400" b="0">
                <a:solidFill>
                  <a:srgbClr val="006699"/>
                </a:solidFill>
                <a:latin typeface="Arial Black" pitchFamily="34" charset="0"/>
              </a:rPr>
              <a:t> Example 1c</a:t>
            </a:r>
            <a:endParaRPr lang="en-US" altLang="en-US" sz="2600" b="0">
              <a:solidFill>
                <a:schemeClr val="accent2"/>
              </a:solidFill>
              <a:latin typeface="Arial MT Bl" charset="0"/>
            </a:endParaRPr>
          </a:p>
        </p:txBody>
      </p:sp>
      <p:sp>
        <p:nvSpPr>
          <p:cNvPr id="12299" name="Text Box 41"/>
          <p:cNvSpPr txBox="1">
            <a:spLocks noChangeArrowheads="1"/>
          </p:cNvSpPr>
          <p:nvPr/>
        </p:nvSpPr>
        <p:spPr bwMode="auto">
          <a:xfrm>
            <a:off x="457200" y="1676400"/>
            <a:ext cx="8359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Solve the inequality and graph the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421896"/>
                                        </p:tgtEl>
                                        <p:attrNameLst>
                                          <p:attrName>style.visibility</p:attrName>
                                        </p:attrNameLst>
                                      </p:cBhvr>
                                      <p:to>
                                        <p:strVal val="visible"/>
                                      </p:to>
                                    </p:set>
                                    <p:animEffect transition="in" filter="dissolve">
                                      <p:cBhvr>
                                        <p:cTn id="12" dur="500"/>
                                        <p:tgtEl>
                                          <p:spTgt spid="42189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21897"/>
                                        </p:tgtEl>
                                        <p:attrNameLst>
                                          <p:attrName>style.visibility</p:attrName>
                                        </p:attrNameLst>
                                      </p:cBhvr>
                                      <p:to>
                                        <p:strVal val="visible"/>
                                      </p:to>
                                    </p:set>
                                    <p:animEffect transition="in" filter="dissolve">
                                      <p:cBhvr>
                                        <p:cTn id="17" dur="500"/>
                                        <p:tgtEl>
                                          <p:spTgt spid="42189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in)">
                                      <p:cBhvr>
                                        <p:cTn id="22" dur="500"/>
                                        <p:tgtEl>
                                          <p:spTgt spid="3"/>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421923"/>
                                        </p:tgtEl>
                                        <p:attrNameLst>
                                          <p:attrName>style.visibility</p:attrName>
                                        </p:attrNameLst>
                                      </p:cBhvr>
                                      <p:to>
                                        <p:strVal val="visible"/>
                                      </p:to>
                                    </p:set>
                                    <p:animEffect transition="in" filter="dissolve">
                                      <p:cBhvr>
                                        <p:cTn id="25" dur="500"/>
                                        <p:tgtEl>
                                          <p:spTgt spid="421923"/>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421921"/>
                                        </p:tgtEl>
                                        <p:attrNameLst>
                                          <p:attrName>style.visibility</p:attrName>
                                        </p:attrNameLst>
                                      </p:cBhvr>
                                      <p:to>
                                        <p:strVal val="visible"/>
                                      </p:to>
                                    </p:set>
                                    <p:animEffect transition="in" filter="dissolve">
                                      <p:cBhvr>
                                        <p:cTn id="28" dur="500"/>
                                        <p:tgtEl>
                                          <p:spTgt spid="421921"/>
                                        </p:tgtEl>
                                      </p:cBhvr>
                                    </p:animEffect>
                                  </p:childTnLst>
                                </p:cTn>
                              </p:par>
                            </p:childTnLst>
                          </p:cTn>
                        </p:par>
                        <p:par>
                          <p:cTn id="29" fill="hold" nodeType="afterGroup">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421924"/>
                                        </p:tgtEl>
                                        <p:attrNameLst>
                                          <p:attrName>style.visibility</p:attrName>
                                        </p:attrNameLst>
                                      </p:cBhvr>
                                      <p:to>
                                        <p:strVal val="visible"/>
                                      </p:to>
                                    </p:set>
                                    <p:animEffect transition="in" filter="wipe(left)">
                                      <p:cBhvr>
                                        <p:cTn id="32" dur="500"/>
                                        <p:tgtEl>
                                          <p:spTgt spid="4219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1897" grpId="0"/>
      <p:bldP spid="421921" grpId="0"/>
      <p:bldP spid="421923" grpId="0" animBg="1"/>
      <p:bldP spid="4219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762000" y="1981200"/>
            <a:ext cx="77120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If you multiply or divide both sides of an  inequality by a negative number, the resulting inequality is not a true statement. You need to reverse the inequality symbol to make the statement true.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7" name="Text Box 3"/>
          <p:cNvSpPr txBox="1">
            <a:spLocks noChangeArrowheads="1"/>
          </p:cNvSpPr>
          <p:nvPr/>
        </p:nvSpPr>
        <p:spPr bwMode="auto">
          <a:xfrm>
            <a:off x="914400" y="2133600"/>
            <a:ext cx="7239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This means there is another set of properties of inequality for multiplying or dividing by a negative number.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36227"/>
                                        </p:tgtEl>
                                        <p:attrNameLst>
                                          <p:attrName>style.visibility</p:attrName>
                                        </p:attrNameLst>
                                      </p:cBhvr>
                                      <p:to>
                                        <p:strVal val="visible"/>
                                      </p:to>
                                    </p:set>
                                    <p:animEffect transition="in" filter="wipe(down)">
                                      <p:cBhvr>
                                        <p:cTn id="7" dur="500"/>
                                        <p:tgtEl>
                                          <p:spTgt spid="436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62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143000"/>
            <a:ext cx="7820025"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ChangeArrowheads="1"/>
          </p:cNvSpPr>
          <p:nvPr/>
        </p:nvSpPr>
        <p:spPr bwMode="auto">
          <a:xfrm>
            <a:off x="1066800" y="1897063"/>
            <a:ext cx="2057400" cy="457200"/>
          </a:xfrm>
          <a:prstGeom prst="rect">
            <a:avLst/>
          </a:prstGeom>
          <a:solidFill>
            <a:srgbClr val="FF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a:solidFill>
                  <a:schemeClr val="bg1"/>
                </a:solidFill>
              </a:rPr>
              <a:t>Caution!</a:t>
            </a:r>
            <a:r>
              <a:rPr lang="en-US" altLang="en-US" sz="2400"/>
              <a:t>   </a:t>
            </a:r>
          </a:p>
        </p:txBody>
      </p:sp>
      <p:sp>
        <p:nvSpPr>
          <p:cNvPr id="16387" name="Text Box 8"/>
          <p:cNvSpPr txBox="1">
            <a:spLocks noChangeArrowheads="1"/>
          </p:cNvSpPr>
          <p:nvPr/>
        </p:nvSpPr>
        <p:spPr bwMode="auto">
          <a:xfrm>
            <a:off x="1066800" y="2362200"/>
            <a:ext cx="7086600" cy="1562100"/>
          </a:xfrm>
          <a:prstGeom prst="rect">
            <a:avLst/>
          </a:prstGeom>
          <a:solidFill>
            <a:srgbClr val="FFFF99"/>
          </a:solidFill>
          <a:ln w="9525" algn="ctr">
            <a:solidFill>
              <a:srgbClr val="FFFF00"/>
            </a:solidFill>
            <a:miter lim="800000"/>
            <a:headEnd/>
            <a:tailEnd/>
          </a:ln>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Do not change the direction of the inequality symbol just because you see a negative sign. For example, you do not change the symbol when solving 4</a:t>
            </a:r>
            <a:r>
              <a:rPr lang="en-US" altLang="en-US" sz="2400" b="0" i="1"/>
              <a:t>x &lt; –</a:t>
            </a:r>
            <a:r>
              <a:rPr lang="en-US" altLang="en-US" sz="2400" b="0"/>
              <a:t>24.</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6"/>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2A: Multiplying or Dividing by a Negative Number</a:t>
            </a:r>
          </a:p>
        </p:txBody>
      </p:sp>
      <p:sp>
        <p:nvSpPr>
          <p:cNvPr id="17411" name="Text Box 7"/>
          <p:cNvSpPr txBox="1">
            <a:spLocks noChangeArrowheads="1"/>
          </p:cNvSpPr>
          <p:nvPr/>
        </p:nvSpPr>
        <p:spPr bwMode="auto">
          <a:xfrm>
            <a:off x="381000" y="17526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Solve the inequality and graph the solutions.</a:t>
            </a:r>
          </a:p>
        </p:txBody>
      </p:sp>
      <p:sp>
        <p:nvSpPr>
          <p:cNvPr id="17412" name="Text Box 8"/>
          <p:cNvSpPr txBox="1">
            <a:spLocks noChangeArrowheads="1"/>
          </p:cNvSpPr>
          <p:nvPr/>
        </p:nvSpPr>
        <p:spPr bwMode="auto">
          <a:xfrm>
            <a:off x="1165225" y="2286000"/>
            <a:ext cx="3101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–12</a:t>
            </a:r>
            <a:r>
              <a:rPr lang="en-US" altLang="en-US" sz="2400" i="1"/>
              <a:t>x</a:t>
            </a:r>
            <a:r>
              <a:rPr lang="en-US" altLang="en-US" sz="2400"/>
              <a:t> &gt; 84</a:t>
            </a:r>
          </a:p>
        </p:txBody>
      </p:sp>
      <p:pic>
        <p:nvPicPr>
          <p:cNvPr id="427018" name="Picture 1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743200"/>
            <a:ext cx="17145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7019" name="Text Box 11"/>
          <p:cNvSpPr txBox="1">
            <a:spLocks noChangeArrowheads="1"/>
          </p:cNvSpPr>
          <p:nvPr/>
        </p:nvSpPr>
        <p:spPr bwMode="auto">
          <a:xfrm>
            <a:off x="1828800" y="3656013"/>
            <a:ext cx="1217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t>x </a:t>
            </a:r>
            <a:r>
              <a:rPr lang="en-US" altLang="en-US" sz="2400" b="0"/>
              <a:t>&lt; –7</a:t>
            </a:r>
          </a:p>
        </p:txBody>
      </p:sp>
      <p:sp>
        <p:nvSpPr>
          <p:cNvPr id="427045" name="Text Box 37"/>
          <p:cNvSpPr txBox="1">
            <a:spLocks noChangeArrowheads="1"/>
          </p:cNvSpPr>
          <p:nvPr/>
        </p:nvSpPr>
        <p:spPr bwMode="auto">
          <a:xfrm>
            <a:off x="3619500" y="2819400"/>
            <a:ext cx="52959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3333FF"/>
                </a:solidFill>
                <a:latin typeface="Arial" charset="0"/>
              </a:rPr>
              <a:t>Since x is multiplied by –12, divide both sides by –12. Change &gt; to &lt;.</a:t>
            </a:r>
          </a:p>
        </p:txBody>
      </p:sp>
      <p:grpSp>
        <p:nvGrpSpPr>
          <p:cNvPr id="2" name="Group 45"/>
          <p:cNvGrpSpPr>
            <a:grpSpLocks/>
          </p:cNvGrpSpPr>
          <p:nvPr/>
        </p:nvGrpSpPr>
        <p:grpSpPr bwMode="auto">
          <a:xfrm>
            <a:off x="457200" y="4419600"/>
            <a:ext cx="4514850" cy="785813"/>
            <a:chOff x="309" y="2889"/>
            <a:chExt cx="2844" cy="495"/>
          </a:xfrm>
        </p:grpSpPr>
        <p:sp>
          <p:nvSpPr>
            <p:cNvPr id="17417" name="Line 12"/>
            <p:cNvSpPr>
              <a:spLocks noChangeShapeType="1"/>
            </p:cNvSpPr>
            <p:nvPr/>
          </p:nvSpPr>
          <p:spPr bwMode="auto">
            <a:xfrm>
              <a:off x="513" y="3172"/>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7418" name="Line 13"/>
            <p:cNvSpPr>
              <a:spLocks noChangeShapeType="1"/>
            </p:cNvSpPr>
            <p:nvPr/>
          </p:nvSpPr>
          <p:spPr bwMode="auto">
            <a:xfrm>
              <a:off x="609" y="31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19" name="Line 14"/>
            <p:cNvSpPr>
              <a:spLocks noChangeShapeType="1"/>
            </p:cNvSpPr>
            <p:nvPr/>
          </p:nvSpPr>
          <p:spPr bwMode="auto">
            <a:xfrm>
              <a:off x="849" y="31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0" name="Line 15"/>
            <p:cNvSpPr>
              <a:spLocks noChangeShapeType="1"/>
            </p:cNvSpPr>
            <p:nvPr/>
          </p:nvSpPr>
          <p:spPr bwMode="auto">
            <a:xfrm>
              <a:off x="1089" y="31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1" name="Line 16"/>
            <p:cNvSpPr>
              <a:spLocks noChangeShapeType="1"/>
            </p:cNvSpPr>
            <p:nvPr/>
          </p:nvSpPr>
          <p:spPr bwMode="auto">
            <a:xfrm>
              <a:off x="1329" y="31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2" name="Line 17"/>
            <p:cNvSpPr>
              <a:spLocks noChangeShapeType="1"/>
            </p:cNvSpPr>
            <p:nvPr/>
          </p:nvSpPr>
          <p:spPr bwMode="auto">
            <a:xfrm>
              <a:off x="1569" y="31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3" name="Line 18"/>
            <p:cNvSpPr>
              <a:spLocks noChangeShapeType="1"/>
            </p:cNvSpPr>
            <p:nvPr/>
          </p:nvSpPr>
          <p:spPr bwMode="auto">
            <a:xfrm>
              <a:off x="1809" y="31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4" name="Line 19"/>
            <p:cNvSpPr>
              <a:spLocks noChangeShapeType="1"/>
            </p:cNvSpPr>
            <p:nvPr/>
          </p:nvSpPr>
          <p:spPr bwMode="auto">
            <a:xfrm>
              <a:off x="2049" y="31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5" name="Line 20"/>
            <p:cNvSpPr>
              <a:spLocks noChangeShapeType="1"/>
            </p:cNvSpPr>
            <p:nvPr/>
          </p:nvSpPr>
          <p:spPr bwMode="auto">
            <a:xfrm>
              <a:off x="2289" y="31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6" name="Line 21"/>
            <p:cNvSpPr>
              <a:spLocks noChangeShapeType="1"/>
            </p:cNvSpPr>
            <p:nvPr/>
          </p:nvSpPr>
          <p:spPr bwMode="auto">
            <a:xfrm>
              <a:off x="2529" y="31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7" name="Line 22"/>
            <p:cNvSpPr>
              <a:spLocks noChangeShapeType="1"/>
            </p:cNvSpPr>
            <p:nvPr/>
          </p:nvSpPr>
          <p:spPr bwMode="auto">
            <a:xfrm>
              <a:off x="2769" y="31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8" name="Line 23"/>
            <p:cNvSpPr>
              <a:spLocks noChangeShapeType="1"/>
            </p:cNvSpPr>
            <p:nvPr/>
          </p:nvSpPr>
          <p:spPr bwMode="auto">
            <a:xfrm>
              <a:off x="3009" y="312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9" name="Text Box 24"/>
            <p:cNvSpPr txBox="1">
              <a:spLocks noChangeArrowheads="1"/>
            </p:cNvSpPr>
            <p:nvPr/>
          </p:nvSpPr>
          <p:spPr bwMode="auto">
            <a:xfrm>
              <a:off x="864" y="3172"/>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a:t>
              </a:r>
              <a:r>
                <a:rPr lang="en-US" altLang="en-US" b="0"/>
                <a:t>10</a:t>
              </a:r>
            </a:p>
          </p:txBody>
        </p:sp>
        <p:sp>
          <p:nvSpPr>
            <p:cNvPr id="17430" name="Text Box 25"/>
            <p:cNvSpPr txBox="1">
              <a:spLocks noChangeArrowheads="1"/>
            </p:cNvSpPr>
            <p:nvPr/>
          </p:nvSpPr>
          <p:spPr bwMode="auto">
            <a:xfrm>
              <a:off x="1157" y="3168"/>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a:t>
              </a:r>
              <a:r>
                <a:rPr lang="en-US" altLang="en-US" b="0"/>
                <a:t>8</a:t>
              </a:r>
            </a:p>
          </p:txBody>
        </p:sp>
        <p:sp>
          <p:nvSpPr>
            <p:cNvPr id="17431" name="Text Box 26"/>
            <p:cNvSpPr txBox="1">
              <a:spLocks noChangeArrowheads="1"/>
            </p:cNvSpPr>
            <p:nvPr/>
          </p:nvSpPr>
          <p:spPr bwMode="auto">
            <a:xfrm>
              <a:off x="1398" y="3172"/>
              <a:ext cx="2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a:t>
              </a:r>
              <a:r>
                <a:rPr lang="en-US" altLang="en-US" b="0"/>
                <a:t>6</a:t>
              </a:r>
            </a:p>
          </p:txBody>
        </p:sp>
        <p:sp>
          <p:nvSpPr>
            <p:cNvPr id="17432" name="Text Box 27"/>
            <p:cNvSpPr txBox="1">
              <a:spLocks noChangeArrowheads="1"/>
            </p:cNvSpPr>
            <p:nvPr/>
          </p:nvSpPr>
          <p:spPr bwMode="auto">
            <a:xfrm>
              <a:off x="1617" y="3172"/>
              <a:ext cx="2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a:t>
              </a:r>
              <a:r>
                <a:rPr lang="en-US" altLang="en-US" b="0"/>
                <a:t>4</a:t>
              </a:r>
            </a:p>
          </p:txBody>
        </p:sp>
        <p:sp>
          <p:nvSpPr>
            <p:cNvPr id="17433" name="Text Box 28"/>
            <p:cNvSpPr txBox="1">
              <a:spLocks noChangeArrowheads="1"/>
            </p:cNvSpPr>
            <p:nvPr/>
          </p:nvSpPr>
          <p:spPr bwMode="auto">
            <a:xfrm>
              <a:off x="1878" y="3168"/>
              <a:ext cx="2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a:t>
              </a:r>
              <a:r>
                <a:rPr lang="en-US" altLang="en-US" b="0"/>
                <a:t>2</a:t>
              </a:r>
            </a:p>
          </p:txBody>
        </p:sp>
        <p:sp>
          <p:nvSpPr>
            <p:cNvPr id="17434" name="Text Box 29"/>
            <p:cNvSpPr txBox="1">
              <a:spLocks noChangeArrowheads="1"/>
            </p:cNvSpPr>
            <p:nvPr/>
          </p:nvSpPr>
          <p:spPr bwMode="auto">
            <a:xfrm>
              <a:off x="2184" y="3172"/>
              <a:ext cx="19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b="0"/>
                <a:t>0</a:t>
              </a:r>
            </a:p>
          </p:txBody>
        </p:sp>
        <p:sp>
          <p:nvSpPr>
            <p:cNvPr id="17435" name="Text Box 30"/>
            <p:cNvSpPr txBox="1">
              <a:spLocks noChangeArrowheads="1"/>
            </p:cNvSpPr>
            <p:nvPr/>
          </p:nvSpPr>
          <p:spPr bwMode="auto">
            <a:xfrm>
              <a:off x="2424" y="3172"/>
              <a:ext cx="19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b="0"/>
                <a:t>2</a:t>
              </a:r>
            </a:p>
          </p:txBody>
        </p:sp>
        <p:sp>
          <p:nvSpPr>
            <p:cNvPr id="17436" name="Text Box 31"/>
            <p:cNvSpPr txBox="1">
              <a:spLocks noChangeArrowheads="1"/>
            </p:cNvSpPr>
            <p:nvPr/>
          </p:nvSpPr>
          <p:spPr bwMode="auto">
            <a:xfrm>
              <a:off x="2655" y="3172"/>
              <a:ext cx="19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b="0"/>
                <a:t>4</a:t>
              </a:r>
            </a:p>
          </p:txBody>
        </p:sp>
        <p:sp>
          <p:nvSpPr>
            <p:cNvPr id="17437" name="Text Box 32"/>
            <p:cNvSpPr txBox="1">
              <a:spLocks noChangeArrowheads="1"/>
            </p:cNvSpPr>
            <p:nvPr/>
          </p:nvSpPr>
          <p:spPr bwMode="auto">
            <a:xfrm>
              <a:off x="2913" y="3172"/>
              <a:ext cx="19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b="0"/>
                <a:t>6</a:t>
              </a:r>
            </a:p>
          </p:txBody>
        </p:sp>
        <p:sp>
          <p:nvSpPr>
            <p:cNvPr id="17438" name="AutoShape 35"/>
            <p:cNvSpPr>
              <a:spLocks noChangeArrowheads="1"/>
            </p:cNvSpPr>
            <p:nvPr/>
          </p:nvSpPr>
          <p:spPr bwMode="auto">
            <a:xfrm>
              <a:off x="1392" y="3120"/>
              <a:ext cx="96" cy="96"/>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sp>
          <p:nvSpPr>
            <p:cNvPr id="17439" name="Text Box 40"/>
            <p:cNvSpPr txBox="1">
              <a:spLocks noChangeArrowheads="1"/>
            </p:cNvSpPr>
            <p:nvPr/>
          </p:nvSpPr>
          <p:spPr bwMode="auto">
            <a:xfrm>
              <a:off x="576" y="3168"/>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b="0"/>
                <a:t>–12</a:t>
              </a:r>
            </a:p>
          </p:txBody>
        </p:sp>
        <p:sp>
          <p:nvSpPr>
            <p:cNvPr id="17440" name="Text Box 41"/>
            <p:cNvSpPr txBox="1">
              <a:spLocks noChangeArrowheads="1"/>
            </p:cNvSpPr>
            <p:nvPr/>
          </p:nvSpPr>
          <p:spPr bwMode="auto">
            <a:xfrm>
              <a:off x="309" y="3168"/>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b="0"/>
                <a:t>–14</a:t>
              </a:r>
            </a:p>
          </p:txBody>
        </p:sp>
        <p:sp>
          <p:nvSpPr>
            <p:cNvPr id="17441" name="Line 43"/>
            <p:cNvSpPr>
              <a:spLocks noChangeShapeType="1"/>
            </p:cNvSpPr>
            <p:nvPr/>
          </p:nvSpPr>
          <p:spPr bwMode="auto">
            <a:xfrm flipH="1">
              <a:off x="514" y="3175"/>
              <a:ext cx="864"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7442" name="Text Box 44"/>
            <p:cNvSpPr txBox="1">
              <a:spLocks noChangeArrowheads="1"/>
            </p:cNvSpPr>
            <p:nvPr/>
          </p:nvSpPr>
          <p:spPr bwMode="auto">
            <a:xfrm>
              <a:off x="1296" y="2889"/>
              <a:ext cx="30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1800" b="0"/>
                <a:t>–7</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27045"/>
                                        </p:tgtEl>
                                        <p:attrNameLst>
                                          <p:attrName>style.visibility</p:attrName>
                                        </p:attrNameLst>
                                      </p:cBhvr>
                                      <p:to>
                                        <p:strVal val="visible"/>
                                      </p:to>
                                    </p:set>
                                    <p:anim calcmode="lin" valueType="num">
                                      <p:cBhvr>
                                        <p:cTn id="7" dur="1000" fill="hold"/>
                                        <p:tgtEl>
                                          <p:spTgt spid="427045"/>
                                        </p:tgtEl>
                                        <p:attrNameLst>
                                          <p:attrName>ppt_w</p:attrName>
                                        </p:attrNameLst>
                                      </p:cBhvr>
                                      <p:tavLst>
                                        <p:tav tm="0">
                                          <p:val>
                                            <p:strVal val="#ppt_w*0.70"/>
                                          </p:val>
                                        </p:tav>
                                        <p:tav tm="100000">
                                          <p:val>
                                            <p:strVal val="#ppt_w"/>
                                          </p:val>
                                        </p:tav>
                                      </p:tavLst>
                                    </p:anim>
                                    <p:anim calcmode="lin" valueType="num">
                                      <p:cBhvr>
                                        <p:cTn id="8" dur="1000" fill="hold"/>
                                        <p:tgtEl>
                                          <p:spTgt spid="427045"/>
                                        </p:tgtEl>
                                        <p:attrNameLst>
                                          <p:attrName>ppt_h</p:attrName>
                                        </p:attrNameLst>
                                      </p:cBhvr>
                                      <p:tavLst>
                                        <p:tav tm="0">
                                          <p:val>
                                            <p:strVal val="#ppt_h"/>
                                          </p:val>
                                        </p:tav>
                                        <p:tav tm="100000">
                                          <p:val>
                                            <p:strVal val="#ppt_h"/>
                                          </p:val>
                                        </p:tav>
                                      </p:tavLst>
                                    </p:anim>
                                    <p:animEffect transition="in" filter="fade">
                                      <p:cBhvr>
                                        <p:cTn id="9" dur="1000"/>
                                        <p:tgtEl>
                                          <p:spTgt spid="42704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427018"/>
                                        </p:tgtEl>
                                        <p:attrNameLst>
                                          <p:attrName>style.visibility</p:attrName>
                                        </p:attrNameLst>
                                      </p:cBhvr>
                                      <p:to>
                                        <p:strVal val="visible"/>
                                      </p:to>
                                    </p:set>
                                    <p:anim calcmode="lin" valueType="num">
                                      <p:cBhvr>
                                        <p:cTn id="14" dur="1000" fill="hold"/>
                                        <p:tgtEl>
                                          <p:spTgt spid="427018"/>
                                        </p:tgtEl>
                                        <p:attrNameLst>
                                          <p:attrName>ppt_w</p:attrName>
                                        </p:attrNameLst>
                                      </p:cBhvr>
                                      <p:tavLst>
                                        <p:tav tm="0">
                                          <p:val>
                                            <p:strVal val="#ppt_w*0.70"/>
                                          </p:val>
                                        </p:tav>
                                        <p:tav tm="100000">
                                          <p:val>
                                            <p:strVal val="#ppt_w"/>
                                          </p:val>
                                        </p:tav>
                                      </p:tavLst>
                                    </p:anim>
                                    <p:anim calcmode="lin" valueType="num">
                                      <p:cBhvr>
                                        <p:cTn id="15" dur="1000" fill="hold"/>
                                        <p:tgtEl>
                                          <p:spTgt spid="427018"/>
                                        </p:tgtEl>
                                        <p:attrNameLst>
                                          <p:attrName>ppt_h</p:attrName>
                                        </p:attrNameLst>
                                      </p:cBhvr>
                                      <p:tavLst>
                                        <p:tav tm="0">
                                          <p:val>
                                            <p:strVal val="#ppt_h"/>
                                          </p:val>
                                        </p:tav>
                                        <p:tav tm="100000">
                                          <p:val>
                                            <p:strVal val="#ppt_h"/>
                                          </p:val>
                                        </p:tav>
                                      </p:tavLst>
                                    </p:anim>
                                    <p:animEffect transition="in" filter="fade">
                                      <p:cBhvr>
                                        <p:cTn id="16" dur="1000"/>
                                        <p:tgtEl>
                                          <p:spTgt spid="42701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427019"/>
                                        </p:tgtEl>
                                        <p:attrNameLst>
                                          <p:attrName>style.visibility</p:attrName>
                                        </p:attrNameLst>
                                      </p:cBhvr>
                                      <p:to>
                                        <p:strVal val="visible"/>
                                      </p:to>
                                    </p:set>
                                    <p:animEffect transition="in" filter="dissolve">
                                      <p:cBhvr>
                                        <p:cTn id="21" dur="500"/>
                                        <p:tgtEl>
                                          <p:spTgt spid="42701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box(in)">
                                      <p:cBhvr>
                                        <p:cTn id="2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7019" grpId="0"/>
      <p:bldP spid="42704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4050" y="2314575"/>
            <a:ext cx="11239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57"/>
          <p:cNvGrpSpPr>
            <a:grpSpLocks/>
          </p:cNvGrpSpPr>
          <p:nvPr/>
        </p:nvGrpSpPr>
        <p:grpSpPr bwMode="auto">
          <a:xfrm>
            <a:off x="4175125" y="3200400"/>
            <a:ext cx="4968875" cy="822325"/>
            <a:chOff x="2630" y="2016"/>
            <a:chExt cx="3130" cy="518"/>
          </a:xfrm>
        </p:grpSpPr>
        <p:sp>
          <p:nvSpPr>
            <p:cNvPr id="18467" name="Text Box 17"/>
            <p:cNvSpPr txBox="1">
              <a:spLocks noChangeArrowheads="1"/>
            </p:cNvSpPr>
            <p:nvPr/>
          </p:nvSpPr>
          <p:spPr bwMode="auto">
            <a:xfrm>
              <a:off x="2630" y="2016"/>
              <a:ext cx="3130"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3333FF"/>
                  </a:solidFill>
                  <a:latin typeface="Arial" charset="0"/>
                </a:rPr>
                <a:t>Since x is divided by –3, multiply both sides by –3. Change    to   .    </a:t>
              </a:r>
            </a:p>
          </p:txBody>
        </p:sp>
        <p:pic>
          <p:nvPicPr>
            <p:cNvPr id="18468" name="Picture 19"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 y="2342"/>
              <a:ext cx="132"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69" name="Picture 20"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2" y="2336"/>
              <a:ext cx="132"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62"/>
          <p:cNvGrpSpPr>
            <a:grpSpLocks/>
          </p:cNvGrpSpPr>
          <p:nvPr/>
        </p:nvGrpSpPr>
        <p:grpSpPr bwMode="auto">
          <a:xfrm>
            <a:off x="685800" y="4953000"/>
            <a:ext cx="4318000" cy="431800"/>
            <a:chOff x="441" y="3300"/>
            <a:chExt cx="2720" cy="272"/>
          </a:xfrm>
        </p:grpSpPr>
        <p:sp>
          <p:nvSpPr>
            <p:cNvPr id="18442" name="Line 23"/>
            <p:cNvSpPr>
              <a:spLocks noChangeShapeType="1"/>
            </p:cNvSpPr>
            <p:nvPr/>
          </p:nvSpPr>
          <p:spPr bwMode="auto">
            <a:xfrm>
              <a:off x="513" y="3356"/>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8443" name="Line 24"/>
            <p:cNvSpPr>
              <a:spLocks noChangeShapeType="1"/>
            </p:cNvSpPr>
            <p:nvPr/>
          </p:nvSpPr>
          <p:spPr bwMode="auto">
            <a:xfrm>
              <a:off x="609" y="33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44" name="Line 25"/>
            <p:cNvSpPr>
              <a:spLocks noChangeShapeType="1"/>
            </p:cNvSpPr>
            <p:nvPr/>
          </p:nvSpPr>
          <p:spPr bwMode="auto">
            <a:xfrm>
              <a:off x="849" y="33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45" name="Line 26"/>
            <p:cNvSpPr>
              <a:spLocks noChangeShapeType="1"/>
            </p:cNvSpPr>
            <p:nvPr/>
          </p:nvSpPr>
          <p:spPr bwMode="auto">
            <a:xfrm>
              <a:off x="1089" y="33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46" name="Line 27"/>
            <p:cNvSpPr>
              <a:spLocks noChangeShapeType="1"/>
            </p:cNvSpPr>
            <p:nvPr/>
          </p:nvSpPr>
          <p:spPr bwMode="auto">
            <a:xfrm>
              <a:off x="1329" y="33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47" name="Line 28"/>
            <p:cNvSpPr>
              <a:spLocks noChangeShapeType="1"/>
            </p:cNvSpPr>
            <p:nvPr/>
          </p:nvSpPr>
          <p:spPr bwMode="auto">
            <a:xfrm>
              <a:off x="1569" y="33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48" name="Line 29"/>
            <p:cNvSpPr>
              <a:spLocks noChangeShapeType="1"/>
            </p:cNvSpPr>
            <p:nvPr/>
          </p:nvSpPr>
          <p:spPr bwMode="auto">
            <a:xfrm>
              <a:off x="1809" y="33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49" name="Line 30"/>
            <p:cNvSpPr>
              <a:spLocks noChangeShapeType="1"/>
            </p:cNvSpPr>
            <p:nvPr/>
          </p:nvSpPr>
          <p:spPr bwMode="auto">
            <a:xfrm>
              <a:off x="2049" y="33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0" name="Line 31"/>
            <p:cNvSpPr>
              <a:spLocks noChangeShapeType="1"/>
            </p:cNvSpPr>
            <p:nvPr/>
          </p:nvSpPr>
          <p:spPr bwMode="auto">
            <a:xfrm>
              <a:off x="2289" y="33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1" name="Line 32"/>
            <p:cNvSpPr>
              <a:spLocks noChangeShapeType="1"/>
            </p:cNvSpPr>
            <p:nvPr/>
          </p:nvSpPr>
          <p:spPr bwMode="auto">
            <a:xfrm>
              <a:off x="2529" y="33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2" name="Line 33"/>
            <p:cNvSpPr>
              <a:spLocks noChangeShapeType="1"/>
            </p:cNvSpPr>
            <p:nvPr/>
          </p:nvSpPr>
          <p:spPr bwMode="auto">
            <a:xfrm>
              <a:off x="2769" y="33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3" name="Line 34"/>
            <p:cNvSpPr>
              <a:spLocks noChangeShapeType="1"/>
            </p:cNvSpPr>
            <p:nvPr/>
          </p:nvSpPr>
          <p:spPr bwMode="auto">
            <a:xfrm>
              <a:off x="3009" y="330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54" name="Text Box 35"/>
            <p:cNvSpPr txBox="1">
              <a:spLocks noChangeArrowheads="1"/>
            </p:cNvSpPr>
            <p:nvPr/>
          </p:nvSpPr>
          <p:spPr bwMode="auto">
            <a:xfrm>
              <a:off x="1161" y="335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16</a:t>
              </a:r>
            </a:p>
          </p:txBody>
        </p:sp>
        <p:sp>
          <p:nvSpPr>
            <p:cNvPr id="18455" name="Text Box 36"/>
            <p:cNvSpPr txBox="1">
              <a:spLocks noChangeArrowheads="1"/>
            </p:cNvSpPr>
            <p:nvPr/>
          </p:nvSpPr>
          <p:spPr bwMode="auto">
            <a:xfrm>
              <a:off x="1392" y="335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18</a:t>
              </a:r>
            </a:p>
          </p:txBody>
        </p:sp>
        <p:sp>
          <p:nvSpPr>
            <p:cNvPr id="18456" name="Text Box 37"/>
            <p:cNvSpPr txBox="1">
              <a:spLocks noChangeArrowheads="1"/>
            </p:cNvSpPr>
            <p:nvPr/>
          </p:nvSpPr>
          <p:spPr bwMode="auto">
            <a:xfrm>
              <a:off x="1641" y="335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20</a:t>
              </a:r>
            </a:p>
          </p:txBody>
        </p:sp>
        <p:sp>
          <p:nvSpPr>
            <p:cNvPr id="18457" name="Text Box 38"/>
            <p:cNvSpPr txBox="1">
              <a:spLocks noChangeArrowheads="1"/>
            </p:cNvSpPr>
            <p:nvPr/>
          </p:nvSpPr>
          <p:spPr bwMode="auto">
            <a:xfrm>
              <a:off x="1889" y="335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22</a:t>
              </a:r>
            </a:p>
          </p:txBody>
        </p:sp>
        <p:sp>
          <p:nvSpPr>
            <p:cNvPr id="18458" name="Text Box 39"/>
            <p:cNvSpPr txBox="1">
              <a:spLocks noChangeArrowheads="1"/>
            </p:cNvSpPr>
            <p:nvPr/>
          </p:nvSpPr>
          <p:spPr bwMode="auto">
            <a:xfrm>
              <a:off x="2138" y="335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24</a:t>
              </a:r>
            </a:p>
          </p:txBody>
        </p:sp>
        <p:sp>
          <p:nvSpPr>
            <p:cNvPr id="18459" name="AutoShape 40"/>
            <p:cNvSpPr>
              <a:spLocks noChangeArrowheads="1"/>
            </p:cNvSpPr>
            <p:nvPr/>
          </p:nvSpPr>
          <p:spPr bwMode="auto">
            <a:xfrm>
              <a:off x="2235" y="3300"/>
              <a:ext cx="96" cy="96"/>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sp>
          <p:nvSpPr>
            <p:cNvPr id="18460" name="Text Box 42"/>
            <p:cNvSpPr txBox="1">
              <a:spLocks noChangeArrowheads="1"/>
            </p:cNvSpPr>
            <p:nvPr/>
          </p:nvSpPr>
          <p:spPr bwMode="auto">
            <a:xfrm>
              <a:off x="441" y="335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10</a:t>
              </a:r>
            </a:p>
          </p:txBody>
        </p:sp>
        <p:sp>
          <p:nvSpPr>
            <p:cNvPr id="18461" name="Text Box 43"/>
            <p:cNvSpPr txBox="1">
              <a:spLocks noChangeArrowheads="1"/>
            </p:cNvSpPr>
            <p:nvPr/>
          </p:nvSpPr>
          <p:spPr bwMode="auto">
            <a:xfrm>
              <a:off x="903" y="335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14</a:t>
              </a:r>
            </a:p>
          </p:txBody>
        </p:sp>
        <p:sp>
          <p:nvSpPr>
            <p:cNvPr id="18462" name="Text Box 44"/>
            <p:cNvSpPr txBox="1">
              <a:spLocks noChangeArrowheads="1"/>
            </p:cNvSpPr>
            <p:nvPr/>
          </p:nvSpPr>
          <p:spPr bwMode="auto">
            <a:xfrm>
              <a:off x="2383" y="335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26</a:t>
              </a:r>
            </a:p>
          </p:txBody>
        </p:sp>
        <p:sp>
          <p:nvSpPr>
            <p:cNvPr id="18463" name="Text Box 45"/>
            <p:cNvSpPr txBox="1">
              <a:spLocks noChangeArrowheads="1"/>
            </p:cNvSpPr>
            <p:nvPr/>
          </p:nvSpPr>
          <p:spPr bwMode="auto">
            <a:xfrm>
              <a:off x="2609" y="335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28</a:t>
              </a:r>
            </a:p>
          </p:txBody>
        </p:sp>
        <p:sp>
          <p:nvSpPr>
            <p:cNvPr id="18464" name="Text Box 46"/>
            <p:cNvSpPr txBox="1">
              <a:spLocks noChangeArrowheads="1"/>
            </p:cNvSpPr>
            <p:nvPr/>
          </p:nvSpPr>
          <p:spPr bwMode="auto">
            <a:xfrm>
              <a:off x="2863" y="335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30</a:t>
              </a:r>
            </a:p>
          </p:txBody>
        </p:sp>
        <p:sp>
          <p:nvSpPr>
            <p:cNvPr id="18465" name="Text Box 49"/>
            <p:cNvSpPr txBox="1">
              <a:spLocks noChangeArrowheads="1"/>
            </p:cNvSpPr>
            <p:nvPr/>
          </p:nvSpPr>
          <p:spPr bwMode="auto">
            <a:xfrm>
              <a:off x="672" y="336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12</a:t>
              </a:r>
            </a:p>
          </p:txBody>
        </p:sp>
        <p:sp>
          <p:nvSpPr>
            <p:cNvPr id="18466" name="Line 53"/>
            <p:cNvSpPr>
              <a:spLocks noChangeShapeType="1"/>
            </p:cNvSpPr>
            <p:nvPr/>
          </p:nvSpPr>
          <p:spPr bwMode="auto">
            <a:xfrm flipH="1">
              <a:off x="489" y="3360"/>
              <a:ext cx="1776"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sp>
        <p:nvSpPr>
          <p:cNvPr id="18437" name="Text Box 58"/>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2B: Multiplying or Dividing by a Negative Number</a:t>
            </a:r>
          </a:p>
        </p:txBody>
      </p:sp>
      <p:sp>
        <p:nvSpPr>
          <p:cNvPr id="18438" name="Text Box 59"/>
          <p:cNvSpPr txBox="1">
            <a:spLocks noChangeArrowheads="1"/>
          </p:cNvSpPr>
          <p:nvPr/>
        </p:nvSpPr>
        <p:spPr bwMode="auto">
          <a:xfrm>
            <a:off x="381000" y="17526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Solve the inequality and graph the solutions.</a:t>
            </a:r>
          </a:p>
        </p:txBody>
      </p:sp>
      <p:sp>
        <p:nvSpPr>
          <p:cNvPr id="428092" name="Text Box 60"/>
          <p:cNvSpPr txBox="1">
            <a:spLocks noChangeArrowheads="1"/>
          </p:cNvSpPr>
          <p:nvPr/>
        </p:nvSpPr>
        <p:spPr bwMode="auto">
          <a:xfrm>
            <a:off x="1912938" y="3962400"/>
            <a:ext cx="11350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24 </a:t>
            </a:r>
            <a:r>
              <a:rPr lang="en-US" altLang="en-US" sz="2400" b="0">
                <a:sym typeface="Symbol" pitchFamily="18" charset="2"/>
              </a:rPr>
              <a:t> </a:t>
            </a:r>
            <a:r>
              <a:rPr lang="en-US" altLang="en-US" sz="2400" b="0" i="1">
                <a:sym typeface="Symbol" pitchFamily="18" charset="2"/>
              </a:rPr>
              <a:t>x</a:t>
            </a:r>
            <a:endParaRPr lang="en-US" altLang="en-US" sz="2400" b="0">
              <a:sym typeface="Symbol" pitchFamily="18" charset="2"/>
            </a:endParaRPr>
          </a:p>
        </p:txBody>
      </p:sp>
      <p:sp>
        <p:nvSpPr>
          <p:cNvPr id="428093" name="Text Box 61"/>
          <p:cNvSpPr txBox="1">
            <a:spLocks noChangeArrowheads="1"/>
          </p:cNvSpPr>
          <p:nvPr/>
        </p:nvSpPr>
        <p:spPr bwMode="auto">
          <a:xfrm>
            <a:off x="3009900" y="3962400"/>
            <a:ext cx="1835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(or </a:t>
            </a:r>
            <a:r>
              <a:rPr lang="en-US" altLang="en-US" sz="2400" b="0" i="1"/>
              <a:t>x </a:t>
            </a:r>
            <a:r>
              <a:rPr lang="en-US" altLang="en-US" sz="2400" b="0">
                <a:sym typeface="Symbol" pitchFamily="18" charset="2"/>
              </a:rPr>
              <a:t></a:t>
            </a:r>
            <a:r>
              <a:rPr lang="en-US" altLang="en-US" sz="2400" b="0"/>
              <a:t> 24)</a:t>
            </a:r>
          </a:p>
        </p:txBody>
      </p:sp>
      <p:pic>
        <p:nvPicPr>
          <p:cNvPr id="428095" name="Picture 63"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4450" y="3124200"/>
            <a:ext cx="241935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428095"/>
                                        </p:tgtEl>
                                        <p:attrNameLst>
                                          <p:attrName>style.visibility</p:attrName>
                                        </p:attrNameLst>
                                      </p:cBhvr>
                                      <p:to>
                                        <p:strVal val="visible"/>
                                      </p:to>
                                    </p:set>
                                    <p:animEffect transition="in" filter="box(in)">
                                      <p:cBhvr>
                                        <p:cTn id="14" dur="500"/>
                                        <p:tgtEl>
                                          <p:spTgt spid="42809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28092"/>
                                        </p:tgtEl>
                                        <p:attrNameLst>
                                          <p:attrName>style.visibility</p:attrName>
                                        </p:attrNameLst>
                                      </p:cBhvr>
                                      <p:to>
                                        <p:strVal val="visible"/>
                                      </p:to>
                                    </p:set>
                                    <p:animEffect transition="in" filter="dissolve">
                                      <p:cBhvr>
                                        <p:cTn id="19" dur="500"/>
                                        <p:tgtEl>
                                          <p:spTgt spid="428092"/>
                                        </p:tgtEl>
                                      </p:cBhvr>
                                    </p:animEffect>
                                  </p:childTnLst>
                                </p:cTn>
                              </p:par>
                            </p:childTnLst>
                          </p:cTn>
                        </p:par>
                        <p:par>
                          <p:cTn id="20" fill="hold" nodeType="afterGroup">
                            <p:stCondLst>
                              <p:cond delay="500"/>
                            </p:stCondLst>
                            <p:childTnLst>
                              <p:par>
                                <p:cTn id="21" presetID="9" presetClass="entr" presetSubtype="0" fill="hold" grpId="0" nodeType="afterEffect">
                                  <p:stCondLst>
                                    <p:cond delay="0"/>
                                  </p:stCondLst>
                                  <p:childTnLst>
                                    <p:set>
                                      <p:cBhvr>
                                        <p:cTn id="22" dur="1" fill="hold">
                                          <p:stCondLst>
                                            <p:cond delay="0"/>
                                          </p:stCondLst>
                                        </p:cTn>
                                        <p:tgtEl>
                                          <p:spTgt spid="428093"/>
                                        </p:tgtEl>
                                        <p:attrNameLst>
                                          <p:attrName>style.visibility</p:attrName>
                                        </p:attrNameLst>
                                      </p:cBhvr>
                                      <p:to>
                                        <p:strVal val="visible"/>
                                      </p:to>
                                    </p:set>
                                    <p:animEffect transition="in" filter="dissolve">
                                      <p:cBhvr>
                                        <p:cTn id="23" dur="500"/>
                                        <p:tgtEl>
                                          <p:spTgt spid="42809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box(in)">
                                      <p:cBhvr>
                                        <p:cTn id="2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8092" grpId="0"/>
      <p:bldP spid="42809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FF3300"/>
                </a:solidFill>
                <a:latin typeface="Arial Black" pitchFamily="34" charset="0"/>
              </a:rPr>
              <a:t>Check It Out!</a:t>
            </a:r>
            <a:r>
              <a:rPr lang="en-US" altLang="en-US" sz="2400" b="0">
                <a:solidFill>
                  <a:srgbClr val="006699"/>
                </a:solidFill>
                <a:latin typeface="Arial Black" pitchFamily="34" charset="0"/>
              </a:rPr>
              <a:t> Example 2</a:t>
            </a:r>
            <a:endParaRPr lang="en-US" altLang="en-US" sz="2600" b="0">
              <a:solidFill>
                <a:schemeClr val="accent2"/>
              </a:solidFill>
              <a:latin typeface="Arial MT Bl" charset="0"/>
            </a:endParaRPr>
          </a:p>
        </p:txBody>
      </p:sp>
      <p:sp>
        <p:nvSpPr>
          <p:cNvPr id="19459" name="Text Box 5"/>
          <p:cNvSpPr txBox="1">
            <a:spLocks noChangeArrowheads="1"/>
          </p:cNvSpPr>
          <p:nvPr/>
        </p:nvSpPr>
        <p:spPr bwMode="auto">
          <a:xfrm>
            <a:off x="457200" y="1447800"/>
            <a:ext cx="8359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Solve each inequality and graph the solutions.</a:t>
            </a:r>
          </a:p>
        </p:txBody>
      </p:sp>
      <p:sp>
        <p:nvSpPr>
          <p:cNvPr id="19460" name="Text Box 6"/>
          <p:cNvSpPr txBox="1">
            <a:spLocks noChangeArrowheads="1"/>
          </p:cNvSpPr>
          <p:nvPr/>
        </p:nvSpPr>
        <p:spPr bwMode="auto">
          <a:xfrm>
            <a:off x="593725" y="2014538"/>
            <a:ext cx="1938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a. 10 ≥ –</a:t>
            </a:r>
            <a:r>
              <a:rPr lang="en-US" altLang="en-US" sz="2400" i="1"/>
              <a:t>x</a:t>
            </a:r>
            <a:r>
              <a:rPr lang="en-US" altLang="en-US" sz="2400"/>
              <a:t> </a:t>
            </a:r>
          </a:p>
        </p:txBody>
      </p:sp>
      <p:sp>
        <p:nvSpPr>
          <p:cNvPr id="429063" name="Text Box 7"/>
          <p:cNvSpPr txBox="1">
            <a:spLocks noChangeArrowheads="1"/>
          </p:cNvSpPr>
          <p:nvPr/>
        </p:nvSpPr>
        <p:spPr bwMode="auto">
          <a:xfrm>
            <a:off x="457200" y="2590800"/>
            <a:ext cx="2655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solidFill>
                  <a:srgbClr val="FF3300"/>
                </a:solidFill>
              </a:rPr>
              <a:t>–1</a:t>
            </a:r>
            <a:r>
              <a:rPr lang="en-US" altLang="en-US" sz="2400" b="0"/>
              <a:t>(10) ≤ </a:t>
            </a:r>
            <a:r>
              <a:rPr lang="en-US" altLang="en-US" sz="2400" b="0">
                <a:solidFill>
                  <a:srgbClr val="FF3300"/>
                </a:solidFill>
              </a:rPr>
              <a:t>–1</a:t>
            </a:r>
            <a:r>
              <a:rPr lang="en-US" altLang="en-US" sz="2400" b="0"/>
              <a:t>(–</a:t>
            </a:r>
            <a:r>
              <a:rPr lang="en-US" altLang="en-US" sz="2400" b="0" i="1"/>
              <a:t>x</a:t>
            </a:r>
            <a:r>
              <a:rPr lang="en-US" altLang="en-US" sz="2400" b="0"/>
              <a:t>)</a:t>
            </a:r>
          </a:p>
        </p:txBody>
      </p:sp>
      <p:sp>
        <p:nvSpPr>
          <p:cNvPr id="429064" name="Text Box 8"/>
          <p:cNvSpPr txBox="1">
            <a:spLocks noChangeArrowheads="1"/>
          </p:cNvSpPr>
          <p:nvPr/>
        </p:nvSpPr>
        <p:spPr bwMode="auto">
          <a:xfrm>
            <a:off x="914400" y="3124200"/>
            <a:ext cx="1328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–10 ≤ </a:t>
            </a:r>
            <a:r>
              <a:rPr lang="en-US" altLang="en-US" sz="2400" b="0" i="1"/>
              <a:t>x</a:t>
            </a:r>
            <a:endParaRPr lang="en-US" altLang="en-US" sz="2400" b="0"/>
          </a:p>
        </p:txBody>
      </p:sp>
      <p:sp>
        <p:nvSpPr>
          <p:cNvPr id="429066" name="Text Box 10"/>
          <p:cNvSpPr txBox="1">
            <a:spLocks noChangeArrowheads="1"/>
          </p:cNvSpPr>
          <p:nvPr/>
        </p:nvSpPr>
        <p:spPr bwMode="auto">
          <a:xfrm>
            <a:off x="3502025" y="2378075"/>
            <a:ext cx="55435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3333FF"/>
                </a:solidFill>
                <a:latin typeface="Arial" charset="0"/>
              </a:rPr>
              <a:t>Multiply both sides by –1 to make x positive. Change </a:t>
            </a:r>
            <a:r>
              <a:rPr lang="en-US" altLang="en-US" sz="2400" b="0" i="1">
                <a:solidFill>
                  <a:srgbClr val="3333FF"/>
                </a:solidFill>
                <a:latin typeface="Arial" charset="0"/>
                <a:sym typeface="Symbol" pitchFamily="18" charset="2"/>
              </a:rPr>
              <a:t> to .</a:t>
            </a:r>
          </a:p>
        </p:txBody>
      </p:sp>
      <p:sp>
        <p:nvSpPr>
          <p:cNvPr id="19464" name="Text Box 40"/>
          <p:cNvSpPr txBox="1">
            <a:spLocks noChangeArrowheads="1"/>
          </p:cNvSpPr>
          <p:nvPr/>
        </p:nvSpPr>
        <p:spPr bwMode="auto">
          <a:xfrm>
            <a:off x="590550" y="4257675"/>
            <a:ext cx="3524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b. 4.25 &gt; –0.25</a:t>
            </a:r>
            <a:r>
              <a:rPr lang="en-US" altLang="en-US" sz="2400" i="1"/>
              <a:t>h</a:t>
            </a:r>
          </a:p>
        </p:txBody>
      </p:sp>
      <p:sp>
        <p:nvSpPr>
          <p:cNvPr id="429100" name="Text Box 44"/>
          <p:cNvSpPr txBox="1">
            <a:spLocks noChangeArrowheads="1"/>
          </p:cNvSpPr>
          <p:nvPr/>
        </p:nvSpPr>
        <p:spPr bwMode="auto">
          <a:xfrm>
            <a:off x="1295400" y="5713413"/>
            <a:ext cx="14239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–17 &lt; </a:t>
            </a:r>
            <a:r>
              <a:rPr lang="en-US" altLang="en-US" sz="2400" b="0" i="1"/>
              <a:t>h</a:t>
            </a:r>
            <a:endParaRPr lang="en-US" altLang="en-US" sz="2400" b="0"/>
          </a:p>
        </p:txBody>
      </p:sp>
      <p:sp>
        <p:nvSpPr>
          <p:cNvPr id="429131" name="Text Box 75"/>
          <p:cNvSpPr txBox="1">
            <a:spLocks noChangeArrowheads="1"/>
          </p:cNvSpPr>
          <p:nvPr/>
        </p:nvSpPr>
        <p:spPr bwMode="auto">
          <a:xfrm>
            <a:off x="3505200" y="4800600"/>
            <a:ext cx="5502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3333FF"/>
                </a:solidFill>
                <a:latin typeface="Arial" charset="0"/>
              </a:rPr>
              <a:t>Since h is multiplied by –0.25, divide both sides by –0.25. Change &gt; to &lt;.</a:t>
            </a:r>
          </a:p>
        </p:txBody>
      </p:sp>
      <p:grpSp>
        <p:nvGrpSpPr>
          <p:cNvPr id="2" name="Group 107"/>
          <p:cNvGrpSpPr>
            <a:grpSpLocks/>
          </p:cNvGrpSpPr>
          <p:nvPr/>
        </p:nvGrpSpPr>
        <p:grpSpPr bwMode="auto">
          <a:xfrm>
            <a:off x="3733800" y="5562600"/>
            <a:ext cx="4511675" cy="782638"/>
            <a:chOff x="2352" y="3607"/>
            <a:chExt cx="2842" cy="493"/>
          </a:xfrm>
        </p:grpSpPr>
        <p:sp>
          <p:nvSpPr>
            <p:cNvPr id="19496" name="Line 47"/>
            <p:cNvSpPr>
              <a:spLocks noChangeShapeType="1"/>
            </p:cNvSpPr>
            <p:nvPr/>
          </p:nvSpPr>
          <p:spPr bwMode="auto">
            <a:xfrm>
              <a:off x="2520" y="3868"/>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9497" name="Line 48"/>
            <p:cNvSpPr>
              <a:spLocks noChangeShapeType="1"/>
            </p:cNvSpPr>
            <p:nvPr/>
          </p:nvSpPr>
          <p:spPr bwMode="auto">
            <a:xfrm>
              <a:off x="2616" y="38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98" name="Line 49"/>
            <p:cNvSpPr>
              <a:spLocks noChangeShapeType="1"/>
            </p:cNvSpPr>
            <p:nvPr/>
          </p:nvSpPr>
          <p:spPr bwMode="auto">
            <a:xfrm>
              <a:off x="2856" y="38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99" name="Line 50"/>
            <p:cNvSpPr>
              <a:spLocks noChangeShapeType="1"/>
            </p:cNvSpPr>
            <p:nvPr/>
          </p:nvSpPr>
          <p:spPr bwMode="auto">
            <a:xfrm>
              <a:off x="3096" y="38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500" name="Line 51"/>
            <p:cNvSpPr>
              <a:spLocks noChangeShapeType="1"/>
            </p:cNvSpPr>
            <p:nvPr/>
          </p:nvSpPr>
          <p:spPr bwMode="auto">
            <a:xfrm>
              <a:off x="3336" y="38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501" name="Line 52"/>
            <p:cNvSpPr>
              <a:spLocks noChangeShapeType="1"/>
            </p:cNvSpPr>
            <p:nvPr/>
          </p:nvSpPr>
          <p:spPr bwMode="auto">
            <a:xfrm>
              <a:off x="3576" y="38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502" name="Line 53"/>
            <p:cNvSpPr>
              <a:spLocks noChangeShapeType="1"/>
            </p:cNvSpPr>
            <p:nvPr/>
          </p:nvSpPr>
          <p:spPr bwMode="auto">
            <a:xfrm>
              <a:off x="3816" y="38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503" name="Line 54"/>
            <p:cNvSpPr>
              <a:spLocks noChangeShapeType="1"/>
            </p:cNvSpPr>
            <p:nvPr/>
          </p:nvSpPr>
          <p:spPr bwMode="auto">
            <a:xfrm>
              <a:off x="4056" y="38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504" name="Line 55"/>
            <p:cNvSpPr>
              <a:spLocks noChangeShapeType="1"/>
            </p:cNvSpPr>
            <p:nvPr/>
          </p:nvSpPr>
          <p:spPr bwMode="auto">
            <a:xfrm>
              <a:off x="4296" y="38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505" name="Line 56"/>
            <p:cNvSpPr>
              <a:spLocks noChangeShapeType="1"/>
            </p:cNvSpPr>
            <p:nvPr/>
          </p:nvSpPr>
          <p:spPr bwMode="auto">
            <a:xfrm>
              <a:off x="4536" y="38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506" name="Line 57"/>
            <p:cNvSpPr>
              <a:spLocks noChangeShapeType="1"/>
            </p:cNvSpPr>
            <p:nvPr/>
          </p:nvSpPr>
          <p:spPr bwMode="auto">
            <a:xfrm>
              <a:off x="4776" y="38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507" name="Line 58"/>
            <p:cNvSpPr>
              <a:spLocks noChangeShapeType="1"/>
            </p:cNvSpPr>
            <p:nvPr/>
          </p:nvSpPr>
          <p:spPr bwMode="auto">
            <a:xfrm>
              <a:off x="5016" y="38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508" name="Text Box 59"/>
            <p:cNvSpPr txBox="1">
              <a:spLocks noChangeArrowheads="1"/>
            </p:cNvSpPr>
            <p:nvPr/>
          </p:nvSpPr>
          <p:spPr bwMode="auto">
            <a:xfrm>
              <a:off x="2352" y="3888"/>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–20</a:t>
              </a:r>
            </a:p>
          </p:txBody>
        </p:sp>
        <p:sp>
          <p:nvSpPr>
            <p:cNvPr id="19509" name="Text Box 60"/>
            <p:cNvSpPr txBox="1">
              <a:spLocks noChangeArrowheads="1"/>
            </p:cNvSpPr>
            <p:nvPr/>
          </p:nvSpPr>
          <p:spPr bwMode="auto">
            <a:xfrm>
              <a:off x="2633" y="3878"/>
              <a:ext cx="44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–16</a:t>
              </a:r>
            </a:p>
          </p:txBody>
        </p:sp>
        <p:sp>
          <p:nvSpPr>
            <p:cNvPr id="19510" name="Text Box 61"/>
            <p:cNvSpPr txBox="1">
              <a:spLocks noChangeArrowheads="1"/>
            </p:cNvSpPr>
            <p:nvPr/>
          </p:nvSpPr>
          <p:spPr bwMode="auto">
            <a:xfrm>
              <a:off x="2920" y="3868"/>
              <a:ext cx="38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–12</a:t>
              </a:r>
            </a:p>
          </p:txBody>
        </p:sp>
        <p:sp>
          <p:nvSpPr>
            <p:cNvPr id="19511" name="Text Box 62"/>
            <p:cNvSpPr txBox="1">
              <a:spLocks noChangeArrowheads="1"/>
            </p:cNvSpPr>
            <p:nvPr/>
          </p:nvSpPr>
          <p:spPr bwMode="auto">
            <a:xfrm>
              <a:off x="3210" y="386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–8</a:t>
              </a:r>
            </a:p>
          </p:txBody>
        </p:sp>
        <p:sp>
          <p:nvSpPr>
            <p:cNvPr id="19512" name="Text Box 63"/>
            <p:cNvSpPr txBox="1">
              <a:spLocks noChangeArrowheads="1"/>
            </p:cNvSpPr>
            <p:nvPr/>
          </p:nvSpPr>
          <p:spPr bwMode="auto">
            <a:xfrm>
              <a:off x="3427" y="386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–4</a:t>
              </a:r>
            </a:p>
          </p:txBody>
        </p:sp>
        <p:sp>
          <p:nvSpPr>
            <p:cNvPr id="19513" name="Text Box 64"/>
            <p:cNvSpPr txBox="1">
              <a:spLocks noChangeArrowheads="1"/>
            </p:cNvSpPr>
            <p:nvPr/>
          </p:nvSpPr>
          <p:spPr bwMode="auto">
            <a:xfrm>
              <a:off x="3712" y="386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0</a:t>
              </a:r>
            </a:p>
          </p:txBody>
        </p:sp>
        <p:sp>
          <p:nvSpPr>
            <p:cNvPr id="19514" name="Text Box 65"/>
            <p:cNvSpPr txBox="1">
              <a:spLocks noChangeArrowheads="1"/>
            </p:cNvSpPr>
            <p:nvPr/>
          </p:nvSpPr>
          <p:spPr bwMode="auto">
            <a:xfrm>
              <a:off x="3936" y="386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4</a:t>
              </a:r>
            </a:p>
          </p:txBody>
        </p:sp>
        <p:sp>
          <p:nvSpPr>
            <p:cNvPr id="19515" name="Text Box 66"/>
            <p:cNvSpPr txBox="1">
              <a:spLocks noChangeArrowheads="1"/>
            </p:cNvSpPr>
            <p:nvPr/>
          </p:nvSpPr>
          <p:spPr bwMode="auto">
            <a:xfrm>
              <a:off x="4192" y="386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8</a:t>
              </a:r>
            </a:p>
          </p:txBody>
        </p:sp>
        <p:sp>
          <p:nvSpPr>
            <p:cNvPr id="19516" name="Text Box 67"/>
            <p:cNvSpPr txBox="1">
              <a:spLocks noChangeArrowheads="1"/>
            </p:cNvSpPr>
            <p:nvPr/>
          </p:nvSpPr>
          <p:spPr bwMode="auto">
            <a:xfrm>
              <a:off x="4368" y="386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12</a:t>
              </a:r>
            </a:p>
          </p:txBody>
        </p:sp>
        <p:sp>
          <p:nvSpPr>
            <p:cNvPr id="19517" name="Text Box 68"/>
            <p:cNvSpPr txBox="1">
              <a:spLocks noChangeArrowheads="1"/>
            </p:cNvSpPr>
            <p:nvPr/>
          </p:nvSpPr>
          <p:spPr bwMode="auto">
            <a:xfrm>
              <a:off x="4608" y="386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16</a:t>
              </a:r>
            </a:p>
          </p:txBody>
        </p:sp>
        <p:sp>
          <p:nvSpPr>
            <p:cNvPr id="19518" name="Text Box 69"/>
            <p:cNvSpPr txBox="1">
              <a:spLocks noChangeArrowheads="1"/>
            </p:cNvSpPr>
            <p:nvPr/>
          </p:nvSpPr>
          <p:spPr bwMode="auto">
            <a:xfrm>
              <a:off x="4896" y="388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20</a:t>
              </a:r>
            </a:p>
          </p:txBody>
        </p:sp>
        <p:sp>
          <p:nvSpPr>
            <p:cNvPr id="19519" name="AutoShape 72"/>
            <p:cNvSpPr>
              <a:spLocks noChangeArrowheads="1"/>
            </p:cNvSpPr>
            <p:nvPr/>
          </p:nvSpPr>
          <p:spPr bwMode="auto">
            <a:xfrm>
              <a:off x="2736" y="3819"/>
              <a:ext cx="96" cy="96"/>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sp>
          <p:nvSpPr>
            <p:cNvPr id="19520" name="Line 74"/>
            <p:cNvSpPr>
              <a:spLocks noChangeShapeType="1"/>
            </p:cNvSpPr>
            <p:nvPr/>
          </p:nvSpPr>
          <p:spPr bwMode="auto">
            <a:xfrm>
              <a:off x="2832" y="3870"/>
              <a:ext cx="2304"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9521" name="Text Box 79"/>
            <p:cNvSpPr txBox="1">
              <a:spLocks noChangeArrowheads="1"/>
            </p:cNvSpPr>
            <p:nvPr/>
          </p:nvSpPr>
          <p:spPr bwMode="auto">
            <a:xfrm>
              <a:off x="2631" y="3607"/>
              <a:ext cx="36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latin typeface="Arial" charset="0"/>
                </a:rPr>
                <a:t>–</a:t>
              </a:r>
              <a:r>
                <a:rPr lang="en-US" altLang="en-US"/>
                <a:t>17</a:t>
              </a:r>
            </a:p>
          </p:txBody>
        </p:sp>
      </p:grpSp>
      <p:grpSp>
        <p:nvGrpSpPr>
          <p:cNvPr id="3" name="Group 106"/>
          <p:cNvGrpSpPr>
            <a:grpSpLocks/>
          </p:cNvGrpSpPr>
          <p:nvPr/>
        </p:nvGrpSpPr>
        <p:grpSpPr bwMode="auto">
          <a:xfrm>
            <a:off x="3733800" y="3581400"/>
            <a:ext cx="4457700" cy="412750"/>
            <a:chOff x="2352" y="2256"/>
            <a:chExt cx="2808" cy="260"/>
          </a:xfrm>
        </p:grpSpPr>
        <p:grpSp>
          <p:nvGrpSpPr>
            <p:cNvPr id="19470" name="Group 80"/>
            <p:cNvGrpSpPr>
              <a:grpSpLocks/>
            </p:cNvGrpSpPr>
            <p:nvPr/>
          </p:nvGrpSpPr>
          <p:grpSpPr bwMode="auto">
            <a:xfrm>
              <a:off x="2352" y="2256"/>
              <a:ext cx="2808" cy="260"/>
              <a:chOff x="0" y="3148"/>
              <a:chExt cx="2808" cy="260"/>
            </a:xfrm>
          </p:grpSpPr>
          <p:sp>
            <p:nvSpPr>
              <p:cNvPr id="19473" name="Line 81"/>
              <p:cNvSpPr>
                <a:spLocks noChangeShapeType="1"/>
              </p:cNvSpPr>
              <p:nvPr/>
            </p:nvSpPr>
            <p:spPr bwMode="auto">
              <a:xfrm>
                <a:off x="168" y="3196"/>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9474" name="Line 82"/>
              <p:cNvSpPr>
                <a:spLocks noChangeShapeType="1"/>
              </p:cNvSpPr>
              <p:nvPr/>
            </p:nvSpPr>
            <p:spPr bwMode="auto">
              <a:xfrm>
                <a:off x="2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5" name="Line 83"/>
              <p:cNvSpPr>
                <a:spLocks noChangeShapeType="1"/>
              </p:cNvSpPr>
              <p:nvPr/>
            </p:nvSpPr>
            <p:spPr bwMode="auto">
              <a:xfrm>
                <a:off x="5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6" name="Line 84"/>
              <p:cNvSpPr>
                <a:spLocks noChangeShapeType="1"/>
              </p:cNvSpPr>
              <p:nvPr/>
            </p:nvSpPr>
            <p:spPr bwMode="auto">
              <a:xfrm>
                <a:off x="7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7" name="Line 85"/>
              <p:cNvSpPr>
                <a:spLocks noChangeShapeType="1"/>
              </p:cNvSpPr>
              <p:nvPr/>
            </p:nvSpPr>
            <p:spPr bwMode="auto">
              <a:xfrm>
                <a:off x="9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8" name="Line 86"/>
              <p:cNvSpPr>
                <a:spLocks noChangeShapeType="1"/>
              </p:cNvSpPr>
              <p:nvPr/>
            </p:nvSpPr>
            <p:spPr bwMode="auto">
              <a:xfrm>
                <a:off x="12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79" name="Line 87"/>
              <p:cNvSpPr>
                <a:spLocks noChangeShapeType="1"/>
              </p:cNvSpPr>
              <p:nvPr/>
            </p:nvSpPr>
            <p:spPr bwMode="auto">
              <a:xfrm>
                <a:off x="14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80" name="Line 88"/>
              <p:cNvSpPr>
                <a:spLocks noChangeShapeType="1"/>
              </p:cNvSpPr>
              <p:nvPr/>
            </p:nvSpPr>
            <p:spPr bwMode="auto">
              <a:xfrm>
                <a:off x="17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81" name="Line 89"/>
              <p:cNvSpPr>
                <a:spLocks noChangeShapeType="1"/>
              </p:cNvSpPr>
              <p:nvPr/>
            </p:nvSpPr>
            <p:spPr bwMode="auto">
              <a:xfrm>
                <a:off x="19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82" name="Line 90"/>
              <p:cNvSpPr>
                <a:spLocks noChangeShapeType="1"/>
              </p:cNvSpPr>
              <p:nvPr/>
            </p:nvSpPr>
            <p:spPr bwMode="auto">
              <a:xfrm>
                <a:off x="21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83" name="Line 91"/>
              <p:cNvSpPr>
                <a:spLocks noChangeShapeType="1"/>
              </p:cNvSpPr>
              <p:nvPr/>
            </p:nvSpPr>
            <p:spPr bwMode="auto">
              <a:xfrm>
                <a:off x="24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84" name="Line 92"/>
              <p:cNvSpPr>
                <a:spLocks noChangeShapeType="1"/>
              </p:cNvSpPr>
              <p:nvPr/>
            </p:nvSpPr>
            <p:spPr bwMode="auto">
              <a:xfrm>
                <a:off x="26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9485" name="Text Box 93"/>
              <p:cNvSpPr txBox="1">
                <a:spLocks noChangeArrowheads="1"/>
              </p:cNvSpPr>
              <p:nvPr/>
            </p:nvSpPr>
            <p:spPr bwMode="auto">
              <a:xfrm>
                <a:off x="0" y="3196"/>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–10</a:t>
                </a:r>
              </a:p>
            </p:txBody>
          </p:sp>
          <p:sp>
            <p:nvSpPr>
              <p:cNvPr id="19486" name="Text Box 94"/>
              <p:cNvSpPr txBox="1">
                <a:spLocks noChangeArrowheads="1"/>
              </p:cNvSpPr>
              <p:nvPr/>
            </p:nvSpPr>
            <p:spPr bwMode="auto">
              <a:xfrm>
                <a:off x="328" y="3192"/>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–8</a:t>
                </a:r>
              </a:p>
            </p:txBody>
          </p:sp>
          <p:sp>
            <p:nvSpPr>
              <p:cNvPr id="19487" name="Text Box 95"/>
              <p:cNvSpPr txBox="1">
                <a:spLocks noChangeArrowheads="1"/>
              </p:cNvSpPr>
              <p:nvPr/>
            </p:nvSpPr>
            <p:spPr bwMode="auto">
              <a:xfrm>
                <a:off x="568"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–6</a:t>
                </a:r>
              </a:p>
            </p:txBody>
          </p:sp>
          <p:sp>
            <p:nvSpPr>
              <p:cNvPr id="19488" name="Text Box 96"/>
              <p:cNvSpPr txBox="1">
                <a:spLocks noChangeArrowheads="1"/>
              </p:cNvSpPr>
              <p:nvPr/>
            </p:nvSpPr>
            <p:spPr bwMode="auto">
              <a:xfrm>
                <a:off x="792"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–4</a:t>
                </a:r>
              </a:p>
            </p:txBody>
          </p:sp>
          <p:sp>
            <p:nvSpPr>
              <p:cNvPr id="19489" name="Text Box 97"/>
              <p:cNvSpPr txBox="1">
                <a:spLocks noChangeArrowheads="1"/>
              </p:cNvSpPr>
              <p:nvPr/>
            </p:nvSpPr>
            <p:spPr bwMode="auto">
              <a:xfrm>
                <a:off x="1048" y="319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a:t>
                </a:r>
              </a:p>
            </p:txBody>
          </p:sp>
          <p:sp>
            <p:nvSpPr>
              <p:cNvPr id="19490" name="Text Box 98"/>
              <p:cNvSpPr txBox="1">
                <a:spLocks noChangeArrowheads="1"/>
              </p:cNvSpPr>
              <p:nvPr/>
            </p:nvSpPr>
            <p:spPr bwMode="auto">
              <a:xfrm>
                <a:off x="136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0</a:t>
                </a:r>
              </a:p>
            </p:txBody>
          </p:sp>
          <p:sp>
            <p:nvSpPr>
              <p:cNvPr id="19491" name="Text Box 99"/>
              <p:cNvSpPr txBox="1">
                <a:spLocks noChangeArrowheads="1"/>
              </p:cNvSpPr>
              <p:nvPr/>
            </p:nvSpPr>
            <p:spPr bwMode="auto">
              <a:xfrm>
                <a:off x="160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a:t>
                </a:r>
              </a:p>
            </p:txBody>
          </p:sp>
          <p:sp>
            <p:nvSpPr>
              <p:cNvPr id="19492" name="Text Box 100"/>
              <p:cNvSpPr txBox="1">
                <a:spLocks noChangeArrowheads="1"/>
              </p:cNvSpPr>
              <p:nvPr/>
            </p:nvSpPr>
            <p:spPr bwMode="auto">
              <a:xfrm>
                <a:off x="184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4</a:t>
                </a:r>
              </a:p>
            </p:txBody>
          </p:sp>
          <p:sp>
            <p:nvSpPr>
              <p:cNvPr id="19493" name="Text Box 101"/>
              <p:cNvSpPr txBox="1">
                <a:spLocks noChangeArrowheads="1"/>
              </p:cNvSpPr>
              <p:nvPr/>
            </p:nvSpPr>
            <p:spPr bwMode="auto">
              <a:xfrm>
                <a:off x="2094"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6</a:t>
                </a:r>
              </a:p>
            </p:txBody>
          </p:sp>
          <p:sp>
            <p:nvSpPr>
              <p:cNvPr id="19494" name="Text Box 102"/>
              <p:cNvSpPr txBox="1">
                <a:spLocks noChangeArrowheads="1"/>
              </p:cNvSpPr>
              <p:nvPr/>
            </p:nvSpPr>
            <p:spPr bwMode="auto">
              <a:xfrm>
                <a:off x="232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8</a:t>
                </a:r>
              </a:p>
            </p:txBody>
          </p:sp>
          <p:sp>
            <p:nvSpPr>
              <p:cNvPr id="19495" name="Text Box 103"/>
              <p:cNvSpPr txBox="1">
                <a:spLocks noChangeArrowheads="1"/>
              </p:cNvSpPr>
              <p:nvPr/>
            </p:nvSpPr>
            <p:spPr bwMode="auto">
              <a:xfrm>
                <a:off x="2496"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10</a:t>
                </a:r>
              </a:p>
            </p:txBody>
          </p:sp>
        </p:grpSp>
        <p:sp>
          <p:nvSpPr>
            <p:cNvPr id="19471" name="AutoShape 104"/>
            <p:cNvSpPr>
              <a:spLocks noChangeArrowheads="1"/>
            </p:cNvSpPr>
            <p:nvPr/>
          </p:nvSpPr>
          <p:spPr bwMode="auto">
            <a:xfrm>
              <a:off x="2565" y="2256"/>
              <a:ext cx="96" cy="96"/>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sp>
          <p:nvSpPr>
            <p:cNvPr id="19472" name="Line 105"/>
            <p:cNvSpPr>
              <a:spLocks noChangeShapeType="1"/>
            </p:cNvSpPr>
            <p:nvPr/>
          </p:nvSpPr>
          <p:spPr bwMode="auto">
            <a:xfrm>
              <a:off x="2640" y="2304"/>
              <a:ext cx="2496"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pic>
        <p:nvPicPr>
          <p:cNvPr id="429164" name="Picture 10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4800600"/>
            <a:ext cx="22955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29066"/>
                                        </p:tgtEl>
                                        <p:attrNameLst>
                                          <p:attrName>style.visibility</p:attrName>
                                        </p:attrNameLst>
                                      </p:cBhvr>
                                      <p:to>
                                        <p:strVal val="visible"/>
                                      </p:to>
                                    </p:set>
                                    <p:anim calcmode="lin" valueType="num">
                                      <p:cBhvr>
                                        <p:cTn id="7" dur="1000" fill="hold"/>
                                        <p:tgtEl>
                                          <p:spTgt spid="429066"/>
                                        </p:tgtEl>
                                        <p:attrNameLst>
                                          <p:attrName>ppt_w</p:attrName>
                                        </p:attrNameLst>
                                      </p:cBhvr>
                                      <p:tavLst>
                                        <p:tav tm="0">
                                          <p:val>
                                            <p:strVal val="#ppt_w*0.70"/>
                                          </p:val>
                                        </p:tav>
                                        <p:tav tm="100000">
                                          <p:val>
                                            <p:strVal val="#ppt_w"/>
                                          </p:val>
                                        </p:tav>
                                      </p:tavLst>
                                    </p:anim>
                                    <p:anim calcmode="lin" valueType="num">
                                      <p:cBhvr>
                                        <p:cTn id="8" dur="1000" fill="hold"/>
                                        <p:tgtEl>
                                          <p:spTgt spid="429066"/>
                                        </p:tgtEl>
                                        <p:attrNameLst>
                                          <p:attrName>ppt_h</p:attrName>
                                        </p:attrNameLst>
                                      </p:cBhvr>
                                      <p:tavLst>
                                        <p:tav tm="0">
                                          <p:val>
                                            <p:strVal val="#ppt_h"/>
                                          </p:val>
                                        </p:tav>
                                        <p:tav tm="100000">
                                          <p:val>
                                            <p:strVal val="#ppt_h"/>
                                          </p:val>
                                        </p:tav>
                                      </p:tavLst>
                                    </p:anim>
                                    <p:animEffect transition="in" filter="fade">
                                      <p:cBhvr>
                                        <p:cTn id="9" dur="1000"/>
                                        <p:tgtEl>
                                          <p:spTgt spid="4290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429063"/>
                                        </p:tgtEl>
                                        <p:attrNameLst>
                                          <p:attrName>style.visibility</p:attrName>
                                        </p:attrNameLst>
                                      </p:cBhvr>
                                      <p:to>
                                        <p:strVal val="visible"/>
                                      </p:to>
                                    </p:set>
                                    <p:animEffect transition="in" filter="wipe(left)">
                                      <p:cBhvr>
                                        <p:cTn id="14" dur="1000"/>
                                        <p:tgtEl>
                                          <p:spTgt spid="42906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29064"/>
                                        </p:tgtEl>
                                        <p:attrNameLst>
                                          <p:attrName>style.visibility</p:attrName>
                                        </p:attrNameLst>
                                      </p:cBhvr>
                                      <p:to>
                                        <p:strVal val="visible"/>
                                      </p:to>
                                    </p:set>
                                    <p:animEffect transition="in" filter="dissolve">
                                      <p:cBhvr>
                                        <p:cTn id="19" dur="500"/>
                                        <p:tgtEl>
                                          <p:spTgt spid="42906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box(in)">
                                      <p:cBhvr>
                                        <p:cTn id="24" dur="500"/>
                                        <p:tgtEl>
                                          <p:spTgt spid="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429131"/>
                                        </p:tgtEl>
                                        <p:attrNameLst>
                                          <p:attrName>style.visibility</p:attrName>
                                        </p:attrNameLst>
                                      </p:cBhvr>
                                      <p:to>
                                        <p:strVal val="visible"/>
                                      </p:to>
                                    </p:set>
                                    <p:animEffect transition="in" filter="dissolve">
                                      <p:cBhvr>
                                        <p:cTn id="29" dur="500"/>
                                        <p:tgtEl>
                                          <p:spTgt spid="42913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nodeType="clickEffect">
                                  <p:stCondLst>
                                    <p:cond delay="0"/>
                                  </p:stCondLst>
                                  <p:childTnLst>
                                    <p:set>
                                      <p:cBhvr>
                                        <p:cTn id="33" dur="1" fill="hold">
                                          <p:stCondLst>
                                            <p:cond delay="0"/>
                                          </p:stCondLst>
                                        </p:cTn>
                                        <p:tgtEl>
                                          <p:spTgt spid="429164"/>
                                        </p:tgtEl>
                                        <p:attrNameLst>
                                          <p:attrName>style.visibility</p:attrName>
                                        </p:attrNameLst>
                                      </p:cBhvr>
                                      <p:to>
                                        <p:strVal val="visible"/>
                                      </p:to>
                                    </p:set>
                                    <p:animEffect transition="in" filter="blinds(horizontal)">
                                      <p:cBhvr>
                                        <p:cTn id="34" dur="500"/>
                                        <p:tgtEl>
                                          <p:spTgt spid="42916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5" presetClass="entr" presetSubtype="0" fill="hold" grpId="0" nodeType="clickEffect">
                                  <p:stCondLst>
                                    <p:cond delay="0"/>
                                  </p:stCondLst>
                                  <p:childTnLst>
                                    <p:set>
                                      <p:cBhvr>
                                        <p:cTn id="38" dur="1" fill="hold">
                                          <p:stCondLst>
                                            <p:cond delay="0"/>
                                          </p:stCondLst>
                                        </p:cTn>
                                        <p:tgtEl>
                                          <p:spTgt spid="429100"/>
                                        </p:tgtEl>
                                        <p:attrNameLst>
                                          <p:attrName>style.visibility</p:attrName>
                                        </p:attrNameLst>
                                      </p:cBhvr>
                                      <p:to>
                                        <p:strVal val="visible"/>
                                      </p:to>
                                    </p:set>
                                    <p:anim calcmode="lin" valueType="num">
                                      <p:cBhvr>
                                        <p:cTn id="39" dur="1000" fill="hold"/>
                                        <p:tgtEl>
                                          <p:spTgt spid="429100"/>
                                        </p:tgtEl>
                                        <p:attrNameLst>
                                          <p:attrName>ppt_w</p:attrName>
                                        </p:attrNameLst>
                                      </p:cBhvr>
                                      <p:tavLst>
                                        <p:tav tm="0">
                                          <p:val>
                                            <p:strVal val="#ppt_w*0.70"/>
                                          </p:val>
                                        </p:tav>
                                        <p:tav tm="100000">
                                          <p:val>
                                            <p:strVal val="#ppt_w"/>
                                          </p:val>
                                        </p:tav>
                                      </p:tavLst>
                                    </p:anim>
                                    <p:anim calcmode="lin" valueType="num">
                                      <p:cBhvr>
                                        <p:cTn id="40" dur="1000" fill="hold"/>
                                        <p:tgtEl>
                                          <p:spTgt spid="429100"/>
                                        </p:tgtEl>
                                        <p:attrNameLst>
                                          <p:attrName>ppt_h</p:attrName>
                                        </p:attrNameLst>
                                      </p:cBhvr>
                                      <p:tavLst>
                                        <p:tav tm="0">
                                          <p:val>
                                            <p:strVal val="#ppt_h"/>
                                          </p:val>
                                        </p:tav>
                                        <p:tav tm="100000">
                                          <p:val>
                                            <p:strVal val="#ppt_h"/>
                                          </p:val>
                                        </p:tav>
                                      </p:tavLst>
                                    </p:anim>
                                    <p:animEffect transition="in" filter="fade">
                                      <p:cBhvr>
                                        <p:cTn id="41" dur="1000"/>
                                        <p:tgtEl>
                                          <p:spTgt spid="429100"/>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4" presetClass="entr" presetSubtype="16" fill="hold" nodeType="click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box(in)">
                                      <p:cBhvr>
                                        <p:cTn id="4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9063" grpId="0"/>
      <p:bldP spid="429064" grpId="0"/>
      <p:bldP spid="429066" grpId="0"/>
      <p:bldP spid="429100" grpId="0"/>
      <p:bldP spid="42913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1143000"/>
            <a:ext cx="8229600" cy="5257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57150">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spcBef>
                <a:spcPct val="20000"/>
              </a:spcBef>
            </a:pPr>
            <a:r>
              <a:rPr lang="en-US" altLang="en-US" sz="2800" dirty="0">
                <a:solidFill>
                  <a:schemeClr val="accent2"/>
                </a:solidFill>
              </a:rPr>
              <a:t>Warm Up</a:t>
            </a:r>
            <a:endParaRPr lang="en-US" altLang="en-US" sz="2400" dirty="0"/>
          </a:p>
          <a:p>
            <a:pPr>
              <a:spcBef>
                <a:spcPct val="20000"/>
              </a:spcBef>
            </a:pPr>
            <a:r>
              <a:rPr lang="en-US" altLang="en-US" sz="2400" dirty="0"/>
              <a:t>Solve each equation.         </a:t>
            </a:r>
            <a:r>
              <a:rPr lang="en-US" altLang="en-US" sz="2400" b="0" dirty="0"/>
              <a:t>                      </a:t>
            </a:r>
            <a:endParaRPr lang="en-US" altLang="en-US" sz="3200" b="0" dirty="0">
              <a:latin typeface="Times New Roman" pitchFamily="18" charset="0"/>
              <a:sym typeface="Symbol" pitchFamily="18" charset="2"/>
            </a:endParaRPr>
          </a:p>
          <a:p>
            <a:pPr>
              <a:spcBef>
                <a:spcPct val="20000"/>
              </a:spcBef>
            </a:pPr>
            <a:r>
              <a:rPr lang="en-US" altLang="en-US" sz="2400" dirty="0">
                <a:sym typeface="Symbol" pitchFamily="18" charset="2"/>
              </a:rPr>
              <a:t>1. </a:t>
            </a:r>
            <a:r>
              <a:rPr lang="en-US" altLang="en-US" sz="2400" b="0" dirty="0">
                <a:sym typeface="Symbol" pitchFamily="18" charset="2"/>
              </a:rPr>
              <a:t>–5</a:t>
            </a:r>
            <a:r>
              <a:rPr lang="en-US" altLang="en-US" sz="2400" b="0" i="1" dirty="0">
                <a:sym typeface="Symbol" pitchFamily="18" charset="2"/>
              </a:rPr>
              <a:t>a</a:t>
            </a:r>
            <a:r>
              <a:rPr lang="en-US" altLang="en-US" sz="2400" b="0" dirty="0">
                <a:sym typeface="Symbol" pitchFamily="18" charset="2"/>
              </a:rPr>
              <a:t> = 30  			</a:t>
            </a:r>
            <a:r>
              <a:rPr lang="en-US" altLang="en-US" sz="2400" dirty="0" smtClean="0">
                <a:sym typeface="Symbol" pitchFamily="18" charset="2"/>
              </a:rPr>
              <a:t>2</a:t>
            </a:r>
            <a:r>
              <a:rPr lang="en-US" altLang="en-US" sz="2400" dirty="0">
                <a:sym typeface="Symbol" pitchFamily="18" charset="2"/>
              </a:rPr>
              <a:t>.   </a:t>
            </a:r>
            <a:r>
              <a:rPr lang="en-US" altLang="en-US" sz="2400" b="0" dirty="0">
                <a:sym typeface="Symbol" pitchFamily="18" charset="2"/>
              </a:rPr>
              <a:t> </a:t>
            </a:r>
            <a:endParaRPr lang="en-US" altLang="en-US" sz="2400" b="0" i="1" dirty="0">
              <a:sym typeface="Symbol" pitchFamily="18" charset="2"/>
            </a:endParaRPr>
          </a:p>
          <a:p>
            <a:pPr>
              <a:spcBef>
                <a:spcPct val="100000"/>
              </a:spcBef>
            </a:pPr>
            <a:r>
              <a:rPr lang="en-US" altLang="en-US" sz="2400" dirty="0">
                <a:sym typeface="Symbol" pitchFamily="18" charset="2"/>
              </a:rPr>
              <a:t> </a:t>
            </a:r>
            <a:endParaRPr lang="en-US" altLang="en-US" sz="2400" b="0" dirty="0">
              <a:sym typeface="Symbol" pitchFamily="18" charset="2"/>
            </a:endParaRPr>
          </a:p>
          <a:p>
            <a:pPr>
              <a:spcBef>
                <a:spcPct val="20000"/>
              </a:spcBef>
            </a:pPr>
            <a:r>
              <a:rPr lang="en-US" altLang="en-US" sz="2800" b="0" dirty="0">
                <a:solidFill>
                  <a:srgbClr val="FF0000"/>
                </a:solidFill>
              </a:rPr>
              <a:t>		</a:t>
            </a:r>
          </a:p>
        </p:txBody>
      </p:sp>
      <p:sp>
        <p:nvSpPr>
          <p:cNvPr id="3075" name="Line 64"/>
          <p:cNvSpPr>
            <a:spLocks noChangeShapeType="1"/>
          </p:cNvSpPr>
          <p:nvPr/>
        </p:nvSpPr>
        <p:spPr bwMode="auto">
          <a:xfrm>
            <a:off x="9906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6" name="Line 65"/>
          <p:cNvSpPr>
            <a:spLocks noChangeShapeType="1"/>
          </p:cNvSpPr>
          <p:nvPr/>
        </p:nvSpPr>
        <p:spPr bwMode="auto">
          <a:xfrm>
            <a:off x="9144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7" name="Line 151"/>
          <p:cNvSpPr>
            <a:spLocks noChangeShapeType="1"/>
          </p:cNvSpPr>
          <p:nvPr/>
        </p:nvSpPr>
        <p:spPr bwMode="auto">
          <a:xfrm>
            <a:off x="2819400" y="5029200"/>
            <a:ext cx="3810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8" name="Line 170"/>
          <p:cNvSpPr>
            <a:spLocks noChangeShapeType="1"/>
          </p:cNvSpPr>
          <p:nvPr/>
        </p:nvSpPr>
        <p:spPr bwMode="auto">
          <a:xfrm>
            <a:off x="6781800" y="4343400"/>
            <a:ext cx="5334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9" name="Line 194"/>
          <p:cNvSpPr>
            <a:spLocks noChangeShapeType="1"/>
          </p:cNvSpPr>
          <p:nvPr/>
        </p:nvSpPr>
        <p:spPr bwMode="auto">
          <a:xfrm>
            <a:off x="5486400" y="3581400"/>
            <a:ext cx="3048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0" name="Line 199"/>
          <p:cNvSpPr>
            <a:spLocks noChangeShapeType="1"/>
          </p:cNvSpPr>
          <p:nvPr/>
        </p:nvSpPr>
        <p:spPr bwMode="auto">
          <a:xfrm>
            <a:off x="7086600" y="2743200"/>
            <a:ext cx="4572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1" name="Text Box 379"/>
          <p:cNvSpPr txBox="1">
            <a:spLocks noChangeArrowheads="1"/>
          </p:cNvSpPr>
          <p:nvPr/>
        </p:nvSpPr>
        <p:spPr bwMode="auto">
          <a:xfrm>
            <a:off x="5562600" y="22860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  </a:t>
            </a:r>
          </a:p>
        </p:txBody>
      </p:sp>
      <p:sp>
        <p:nvSpPr>
          <p:cNvPr id="3082" name="Text Box 457"/>
          <p:cNvSpPr txBox="1">
            <a:spLocks noChangeArrowheads="1"/>
          </p:cNvSpPr>
          <p:nvPr/>
        </p:nvSpPr>
        <p:spPr bwMode="auto">
          <a:xfrm>
            <a:off x="528638" y="3962400"/>
            <a:ext cx="4043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Graph each inequality.</a:t>
            </a:r>
          </a:p>
        </p:txBody>
      </p:sp>
      <p:sp>
        <p:nvSpPr>
          <p:cNvPr id="3083" name="Text Box 458"/>
          <p:cNvSpPr txBox="1">
            <a:spLocks noChangeArrowheads="1"/>
          </p:cNvSpPr>
          <p:nvPr/>
        </p:nvSpPr>
        <p:spPr bwMode="auto">
          <a:xfrm>
            <a:off x="541338" y="4572000"/>
            <a:ext cx="17605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5. </a:t>
            </a:r>
            <a:r>
              <a:rPr lang="en-US" altLang="en-US" sz="2400" b="0" i="1"/>
              <a:t>x</a:t>
            </a:r>
            <a:r>
              <a:rPr lang="en-US" altLang="en-US" sz="2400" b="0"/>
              <a:t> ≥ –10</a:t>
            </a:r>
            <a:endParaRPr lang="en-US" altLang="en-US" sz="2400"/>
          </a:p>
        </p:txBody>
      </p:sp>
      <p:sp>
        <p:nvSpPr>
          <p:cNvPr id="3084" name="Text Box 460"/>
          <p:cNvSpPr txBox="1">
            <a:spLocks noChangeArrowheads="1"/>
          </p:cNvSpPr>
          <p:nvPr/>
        </p:nvSpPr>
        <p:spPr bwMode="auto">
          <a:xfrm>
            <a:off x="5307012" y="4572000"/>
            <a:ext cx="17795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dirty="0"/>
              <a:t>6.</a:t>
            </a:r>
            <a:r>
              <a:rPr lang="en-US" altLang="en-US" sz="2400" b="0" dirty="0"/>
              <a:t> </a:t>
            </a:r>
            <a:r>
              <a:rPr lang="en-US" altLang="en-US" sz="2400" b="0" i="1" dirty="0"/>
              <a:t>x &lt; </a:t>
            </a:r>
            <a:r>
              <a:rPr lang="en-US" altLang="en-US" sz="2400" b="0" dirty="0"/>
              <a:t>–3</a:t>
            </a:r>
          </a:p>
        </p:txBody>
      </p:sp>
      <p:pic>
        <p:nvPicPr>
          <p:cNvPr id="3086" name="Picture 466"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1981200"/>
            <a:ext cx="11906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8" name="Text Box 468"/>
          <p:cNvSpPr txBox="1">
            <a:spLocks noChangeArrowheads="1"/>
          </p:cNvSpPr>
          <p:nvPr/>
        </p:nvSpPr>
        <p:spPr bwMode="auto">
          <a:xfrm>
            <a:off x="533400" y="3048000"/>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3.</a:t>
            </a:r>
          </a:p>
        </p:txBody>
      </p:sp>
      <p:pic>
        <p:nvPicPr>
          <p:cNvPr id="3089" name="Picture 469"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895600"/>
            <a:ext cx="10858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91" name="Text Box 471"/>
          <p:cNvSpPr txBox="1">
            <a:spLocks noChangeArrowheads="1"/>
          </p:cNvSpPr>
          <p:nvPr/>
        </p:nvSpPr>
        <p:spPr bwMode="auto">
          <a:xfrm>
            <a:off x="5051425" y="3048000"/>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4.</a:t>
            </a:r>
          </a:p>
        </p:txBody>
      </p:sp>
      <p:pic>
        <p:nvPicPr>
          <p:cNvPr id="3092" name="Picture 472"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2600" y="2971800"/>
            <a:ext cx="13716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3:</a:t>
            </a:r>
            <a:r>
              <a:rPr lang="en-US" altLang="en-US" sz="2400" b="0">
                <a:latin typeface="Arial Black" pitchFamily="34" charset="0"/>
              </a:rPr>
              <a:t> </a:t>
            </a:r>
            <a:r>
              <a:rPr lang="en-US" altLang="en-US" sz="2400" b="0" i="1">
                <a:solidFill>
                  <a:srgbClr val="FF3300"/>
                </a:solidFill>
                <a:latin typeface="Arial Black" pitchFamily="34" charset="0"/>
              </a:rPr>
              <a:t>Application</a:t>
            </a:r>
          </a:p>
        </p:txBody>
      </p:sp>
      <p:grpSp>
        <p:nvGrpSpPr>
          <p:cNvPr id="2" name="Group 19"/>
          <p:cNvGrpSpPr>
            <a:grpSpLocks/>
          </p:cNvGrpSpPr>
          <p:nvPr/>
        </p:nvGrpSpPr>
        <p:grpSpPr bwMode="auto">
          <a:xfrm>
            <a:off x="152400" y="4610100"/>
            <a:ext cx="8686800" cy="1252538"/>
            <a:chOff x="96" y="2904"/>
            <a:chExt cx="5472" cy="789"/>
          </a:xfrm>
        </p:grpSpPr>
        <p:sp>
          <p:nvSpPr>
            <p:cNvPr id="20486" name="Rectangle 6"/>
            <p:cNvSpPr>
              <a:spLocks noChangeArrowheads="1"/>
            </p:cNvSpPr>
            <p:nvPr/>
          </p:nvSpPr>
          <p:spPr bwMode="auto">
            <a:xfrm>
              <a:off x="96" y="2937"/>
              <a:ext cx="960" cy="231"/>
            </a:xfrm>
            <a:prstGeom prst="rect">
              <a:avLst/>
            </a:prstGeom>
            <a:solidFill>
              <a:srgbClr val="FF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lnSpc>
                  <a:spcPct val="75000"/>
                </a:lnSpc>
              </a:pPr>
              <a:r>
                <a:rPr lang="en-US" altLang="en-US" sz="2400" b="0">
                  <a:latin typeface="Arial" charset="0"/>
                </a:rPr>
                <a:t>$4.30</a:t>
              </a:r>
            </a:p>
          </p:txBody>
        </p:sp>
        <p:sp>
          <p:nvSpPr>
            <p:cNvPr id="20487" name="Rectangle 7"/>
            <p:cNvSpPr>
              <a:spLocks noChangeArrowheads="1"/>
            </p:cNvSpPr>
            <p:nvPr/>
          </p:nvSpPr>
          <p:spPr bwMode="auto">
            <a:xfrm>
              <a:off x="1152" y="2927"/>
              <a:ext cx="624" cy="288"/>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latin typeface="Arial" charset="0"/>
                </a:rPr>
                <a:t>times</a:t>
              </a:r>
            </a:p>
          </p:txBody>
        </p:sp>
        <p:sp>
          <p:nvSpPr>
            <p:cNvPr id="20488" name="Rectangle 8"/>
            <p:cNvSpPr>
              <a:spLocks noChangeArrowheads="1"/>
            </p:cNvSpPr>
            <p:nvPr/>
          </p:nvSpPr>
          <p:spPr bwMode="auto">
            <a:xfrm>
              <a:off x="1824" y="2904"/>
              <a:ext cx="1632" cy="288"/>
            </a:xfrm>
            <a:prstGeom prst="rect">
              <a:avLst/>
            </a:prstGeom>
            <a:solidFill>
              <a:srgbClr val="CEE1F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latin typeface="Arial" charset="0"/>
                </a:rPr>
                <a:t>number of tubes</a:t>
              </a:r>
            </a:p>
          </p:txBody>
        </p:sp>
        <p:sp>
          <p:nvSpPr>
            <p:cNvPr id="20489" name="Rectangle 9"/>
            <p:cNvSpPr>
              <a:spLocks noChangeArrowheads="1"/>
            </p:cNvSpPr>
            <p:nvPr/>
          </p:nvSpPr>
          <p:spPr bwMode="auto">
            <a:xfrm>
              <a:off x="3504" y="2908"/>
              <a:ext cx="960" cy="288"/>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latin typeface="Arial" charset="0"/>
                </a:rPr>
                <a:t>is at most</a:t>
              </a:r>
            </a:p>
          </p:txBody>
        </p:sp>
        <p:sp>
          <p:nvSpPr>
            <p:cNvPr id="20490" name="Rectangle 10"/>
            <p:cNvSpPr>
              <a:spLocks noChangeArrowheads="1"/>
            </p:cNvSpPr>
            <p:nvPr/>
          </p:nvSpPr>
          <p:spPr bwMode="auto">
            <a:xfrm>
              <a:off x="4608" y="2937"/>
              <a:ext cx="960" cy="231"/>
            </a:xfrm>
            <a:prstGeom prst="rect">
              <a:avLst/>
            </a:prstGeom>
            <a:solidFill>
              <a:srgbClr val="FF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lnSpc>
                  <a:spcPct val="75000"/>
                </a:lnSpc>
              </a:pPr>
              <a:r>
                <a:rPr lang="en-US" altLang="en-US" sz="2400" b="0">
                  <a:latin typeface="Arial" charset="0"/>
                </a:rPr>
                <a:t>$20.00.</a:t>
              </a:r>
            </a:p>
          </p:txBody>
        </p:sp>
        <p:sp>
          <p:nvSpPr>
            <p:cNvPr id="20491" name="Rectangle 11"/>
            <p:cNvSpPr>
              <a:spLocks noChangeArrowheads="1"/>
            </p:cNvSpPr>
            <p:nvPr/>
          </p:nvSpPr>
          <p:spPr bwMode="auto">
            <a:xfrm>
              <a:off x="288" y="3396"/>
              <a:ext cx="576" cy="288"/>
            </a:xfrm>
            <a:prstGeom prst="rect">
              <a:avLst/>
            </a:prstGeom>
            <a:solidFill>
              <a:srgbClr val="FF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t>4.30</a:t>
              </a:r>
            </a:p>
          </p:txBody>
        </p:sp>
        <p:sp>
          <p:nvSpPr>
            <p:cNvPr id="20492" name="Rectangle 12"/>
            <p:cNvSpPr>
              <a:spLocks noChangeArrowheads="1"/>
            </p:cNvSpPr>
            <p:nvPr/>
          </p:nvSpPr>
          <p:spPr bwMode="auto">
            <a:xfrm>
              <a:off x="1296" y="3444"/>
              <a:ext cx="384" cy="231"/>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1800" b="0"/>
                <a:t>•</a:t>
              </a:r>
            </a:p>
          </p:txBody>
        </p:sp>
        <p:sp>
          <p:nvSpPr>
            <p:cNvPr id="20493" name="Rectangle 13"/>
            <p:cNvSpPr>
              <a:spLocks noChangeArrowheads="1"/>
            </p:cNvSpPr>
            <p:nvPr/>
          </p:nvSpPr>
          <p:spPr bwMode="auto">
            <a:xfrm>
              <a:off x="2496" y="3405"/>
              <a:ext cx="384" cy="288"/>
            </a:xfrm>
            <a:prstGeom prst="rect">
              <a:avLst/>
            </a:prstGeom>
            <a:solidFill>
              <a:srgbClr val="CEE1F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i="1"/>
                <a:t>p</a:t>
              </a:r>
            </a:p>
          </p:txBody>
        </p:sp>
        <p:sp>
          <p:nvSpPr>
            <p:cNvPr id="20494" name="Rectangle 14"/>
            <p:cNvSpPr>
              <a:spLocks noChangeArrowheads="1"/>
            </p:cNvSpPr>
            <p:nvPr/>
          </p:nvSpPr>
          <p:spPr bwMode="auto">
            <a:xfrm>
              <a:off x="3840" y="3396"/>
              <a:ext cx="336" cy="288"/>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t>≤</a:t>
              </a:r>
            </a:p>
          </p:txBody>
        </p:sp>
        <p:sp>
          <p:nvSpPr>
            <p:cNvPr id="20495" name="Rectangle 15"/>
            <p:cNvSpPr>
              <a:spLocks noChangeArrowheads="1"/>
            </p:cNvSpPr>
            <p:nvPr/>
          </p:nvSpPr>
          <p:spPr bwMode="auto">
            <a:xfrm>
              <a:off x="4704" y="3394"/>
              <a:ext cx="768" cy="288"/>
            </a:xfrm>
            <a:prstGeom prst="rect">
              <a:avLst/>
            </a:prstGeom>
            <a:solidFill>
              <a:srgbClr val="FF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t>20.00</a:t>
              </a:r>
            </a:p>
          </p:txBody>
        </p:sp>
      </p:grpSp>
      <p:sp>
        <p:nvSpPr>
          <p:cNvPr id="20484" name="Text Box 16"/>
          <p:cNvSpPr txBox="1">
            <a:spLocks noChangeArrowheads="1"/>
          </p:cNvSpPr>
          <p:nvPr/>
        </p:nvSpPr>
        <p:spPr bwMode="auto">
          <a:xfrm>
            <a:off x="403225" y="1600200"/>
            <a:ext cx="85121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Jill has a $20 gift card to an art supply store where 4 oz tubes of paint are $4.30 each after tax. What are the possible numbers of tubes that Jill can buy?</a:t>
            </a:r>
          </a:p>
        </p:txBody>
      </p:sp>
      <p:sp>
        <p:nvSpPr>
          <p:cNvPr id="430097" name="Text Box 17"/>
          <p:cNvSpPr txBox="1">
            <a:spLocks noChangeArrowheads="1"/>
          </p:cNvSpPr>
          <p:nvPr/>
        </p:nvSpPr>
        <p:spPr bwMode="auto">
          <a:xfrm>
            <a:off x="441325" y="3276600"/>
            <a:ext cx="855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Let </a:t>
            </a:r>
            <a:r>
              <a:rPr lang="en-US" altLang="en-US" sz="2400" b="0" i="1"/>
              <a:t>p</a:t>
            </a:r>
            <a:r>
              <a:rPr lang="en-US" altLang="en-US" sz="2400" b="0"/>
              <a:t> represent the number of tubes of paint that Jill can buy.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30097"/>
                                        </p:tgtEl>
                                        <p:attrNameLst>
                                          <p:attrName>style.visibility</p:attrName>
                                        </p:attrNameLst>
                                      </p:cBhvr>
                                      <p:to>
                                        <p:strVal val="visible"/>
                                      </p:to>
                                    </p:set>
                                    <p:anim calcmode="lin" valueType="num">
                                      <p:cBhvr>
                                        <p:cTn id="7" dur="1000" fill="hold"/>
                                        <p:tgtEl>
                                          <p:spTgt spid="430097"/>
                                        </p:tgtEl>
                                        <p:attrNameLst>
                                          <p:attrName>ppt_w</p:attrName>
                                        </p:attrNameLst>
                                      </p:cBhvr>
                                      <p:tavLst>
                                        <p:tav tm="0">
                                          <p:val>
                                            <p:strVal val="#ppt_w*0.70"/>
                                          </p:val>
                                        </p:tav>
                                        <p:tav tm="100000">
                                          <p:val>
                                            <p:strVal val="#ppt_w"/>
                                          </p:val>
                                        </p:tav>
                                      </p:tavLst>
                                    </p:anim>
                                    <p:anim calcmode="lin" valueType="num">
                                      <p:cBhvr>
                                        <p:cTn id="8" dur="1000" fill="hold"/>
                                        <p:tgtEl>
                                          <p:spTgt spid="430097"/>
                                        </p:tgtEl>
                                        <p:attrNameLst>
                                          <p:attrName>ppt_h</p:attrName>
                                        </p:attrNameLst>
                                      </p:cBhvr>
                                      <p:tavLst>
                                        <p:tav tm="0">
                                          <p:val>
                                            <p:strVal val="#ppt_h"/>
                                          </p:val>
                                        </p:tav>
                                        <p:tav tm="100000">
                                          <p:val>
                                            <p:strVal val="#ppt_h"/>
                                          </p:val>
                                        </p:tav>
                                      </p:tavLst>
                                    </p:anim>
                                    <p:animEffect transition="in" filter="fade">
                                      <p:cBhvr>
                                        <p:cTn id="9" dur="1000"/>
                                        <p:tgtEl>
                                          <p:spTgt spid="43009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ox(i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9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5"/>
          <p:cNvSpPr txBox="1">
            <a:spLocks noChangeArrowheads="1"/>
          </p:cNvSpPr>
          <p:nvPr/>
        </p:nvSpPr>
        <p:spPr bwMode="auto">
          <a:xfrm>
            <a:off x="838200" y="1905000"/>
            <a:ext cx="2335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4.30</a:t>
            </a:r>
            <a:r>
              <a:rPr lang="en-US" altLang="en-US" sz="2400" b="0" i="1"/>
              <a:t>p </a:t>
            </a:r>
            <a:r>
              <a:rPr lang="en-US" altLang="en-US" sz="2400" b="0"/>
              <a:t>≤ 20.00</a:t>
            </a:r>
          </a:p>
        </p:txBody>
      </p:sp>
      <p:pic>
        <p:nvPicPr>
          <p:cNvPr id="431111" name="Picture 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514600"/>
            <a:ext cx="19240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1113" name="Text Box 9"/>
          <p:cNvSpPr txBox="1">
            <a:spLocks noChangeArrowheads="1"/>
          </p:cNvSpPr>
          <p:nvPr/>
        </p:nvSpPr>
        <p:spPr bwMode="auto">
          <a:xfrm>
            <a:off x="1600200" y="3657600"/>
            <a:ext cx="1698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t>p</a:t>
            </a:r>
            <a:r>
              <a:rPr lang="en-US" altLang="en-US" sz="2400" b="0"/>
              <a:t> ≤ 4.65…</a:t>
            </a:r>
          </a:p>
        </p:txBody>
      </p:sp>
      <p:sp>
        <p:nvSpPr>
          <p:cNvPr id="431114" name="Text Box 10"/>
          <p:cNvSpPr txBox="1">
            <a:spLocks noChangeArrowheads="1"/>
          </p:cNvSpPr>
          <p:nvPr/>
        </p:nvSpPr>
        <p:spPr bwMode="auto">
          <a:xfrm>
            <a:off x="4137025" y="2506663"/>
            <a:ext cx="47783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3333FF"/>
                </a:solidFill>
                <a:latin typeface="Arial" charset="0"/>
              </a:rPr>
              <a:t>Since p is multiplied by 4.30, divide both sides by 4.30. The symbol does not change.</a:t>
            </a:r>
          </a:p>
        </p:txBody>
      </p:sp>
      <p:sp>
        <p:nvSpPr>
          <p:cNvPr id="431115" name="Text Box 11"/>
          <p:cNvSpPr txBox="1">
            <a:spLocks noChangeArrowheads="1"/>
          </p:cNvSpPr>
          <p:nvPr/>
        </p:nvSpPr>
        <p:spPr bwMode="auto">
          <a:xfrm>
            <a:off x="533400" y="4800600"/>
            <a:ext cx="8093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Since Jill can buy only whole numbers of tubes, she can buy 0, 1, 2, 3, or 4 tubes of paint. </a:t>
            </a:r>
          </a:p>
        </p:txBody>
      </p:sp>
      <p:sp>
        <p:nvSpPr>
          <p:cNvPr id="21511" name="Text Box 1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3 Continued</a:t>
            </a:r>
            <a:endParaRPr lang="en-US" altLang="en-US" sz="2400" b="0" i="1">
              <a:solidFill>
                <a:srgbClr val="FF330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31114"/>
                                        </p:tgtEl>
                                        <p:attrNameLst>
                                          <p:attrName>style.visibility</p:attrName>
                                        </p:attrNameLst>
                                      </p:cBhvr>
                                      <p:to>
                                        <p:strVal val="visible"/>
                                      </p:to>
                                    </p:set>
                                    <p:anim calcmode="lin" valueType="num">
                                      <p:cBhvr>
                                        <p:cTn id="7" dur="1000" fill="hold"/>
                                        <p:tgtEl>
                                          <p:spTgt spid="431114"/>
                                        </p:tgtEl>
                                        <p:attrNameLst>
                                          <p:attrName>ppt_w</p:attrName>
                                        </p:attrNameLst>
                                      </p:cBhvr>
                                      <p:tavLst>
                                        <p:tav tm="0">
                                          <p:val>
                                            <p:strVal val="#ppt_w*0.70"/>
                                          </p:val>
                                        </p:tav>
                                        <p:tav tm="100000">
                                          <p:val>
                                            <p:strVal val="#ppt_w"/>
                                          </p:val>
                                        </p:tav>
                                      </p:tavLst>
                                    </p:anim>
                                    <p:anim calcmode="lin" valueType="num">
                                      <p:cBhvr>
                                        <p:cTn id="8" dur="1000" fill="hold"/>
                                        <p:tgtEl>
                                          <p:spTgt spid="431114"/>
                                        </p:tgtEl>
                                        <p:attrNameLst>
                                          <p:attrName>ppt_h</p:attrName>
                                        </p:attrNameLst>
                                      </p:cBhvr>
                                      <p:tavLst>
                                        <p:tav tm="0">
                                          <p:val>
                                            <p:strVal val="#ppt_h"/>
                                          </p:val>
                                        </p:tav>
                                        <p:tav tm="100000">
                                          <p:val>
                                            <p:strVal val="#ppt_h"/>
                                          </p:val>
                                        </p:tav>
                                      </p:tavLst>
                                    </p:anim>
                                    <p:animEffect transition="in" filter="fade">
                                      <p:cBhvr>
                                        <p:cTn id="9" dur="1000"/>
                                        <p:tgtEl>
                                          <p:spTgt spid="43111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431111"/>
                                        </p:tgtEl>
                                        <p:attrNameLst>
                                          <p:attrName>style.visibility</p:attrName>
                                        </p:attrNameLst>
                                      </p:cBhvr>
                                      <p:to>
                                        <p:strVal val="visible"/>
                                      </p:to>
                                    </p:set>
                                    <p:anim calcmode="lin" valueType="num">
                                      <p:cBhvr>
                                        <p:cTn id="14" dur="1000" fill="hold"/>
                                        <p:tgtEl>
                                          <p:spTgt spid="431111"/>
                                        </p:tgtEl>
                                        <p:attrNameLst>
                                          <p:attrName>ppt_x</p:attrName>
                                        </p:attrNameLst>
                                      </p:cBhvr>
                                      <p:tavLst>
                                        <p:tav tm="0">
                                          <p:val>
                                            <p:strVal val="#ppt_x-.2"/>
                                          </p:val>
                                        </p:tav>
                                        <p:tav tm="100000">
                                          <p:val>
                                            <p:strVal val="#ppt_x"/>
                                          </p:val>
                                        </p:tav>
                                      </p:tavLst>
                                    </p:anim>
                                    <p:anim calcmode="lin" valueType="num">
                                      <p:cBhvr>
                                        <p:cTn id="15" dur="1000" fill="hold"/>
                                        <p:tgtEl>
                                          <p:spTgt spid="431111"/>
                                        </p:tgtEl>
                                        <p:attrNameLst>
                                          <p:attrName>ppt_y</p:attrName>
                                        </p:attrNameLst>
                                      </p:cBhvr>
                                      <p:tavLst>
                                        <p:tav tm="0">
                                          <p:val>
                                            <p:strVal val="#ppt_y"/>
                                          </p:val>
                                        </p:tav>
                                        <p:tav tm="100000">
                                          <p:val>
                                            <p:strVal val="#ppt_y"/>
                                          </p:val>
                                        </p:tav>
                                      </p:tavLst>
                                    </p:anim>
                                    <p:animEffect transition="in" filter="wipe(right)" prLst="gradientSize: 0.1">
                                      <p:cBhvr>
                                        <p:cTn id="16" dur="1000"/>
                                        <p:tgtEl>
                                          <p:spTgt spid="43111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31113"/>
                                        </p:tgtEl>
                                        <p:attrNameLst>
                                          <p:attrName>style.visibility</p:attrName>
                                        </p:attrNameLst>
                                      </p:cBhvr>
                                      <p:to>
                                        <p:strVal val="visible"/>
                                      </p:to>
                                    </p:set>
                                    <p:anim calcmode="lin" valueType="num">
                                      <p:cBhvr>
                                        <p:cTn id="21" dur="1000" fill="hold"/>
                                        <p:tgtEl>
                                          <p:spTgt spid="431113"/>
                                        </p:tgtEl>
                                        <p:attrNameLst>
                                          <p:attrName>ppt_w</p:attrName>
                                        </p:attrNameLst>
                                      </p:cBhvr>
                                      <p:tavLst>
                                        <p:tav tm="0">
                                          <p:val>
                                            <p:strVal val="#ppt_w*0.70"/>
                                          </p:val>
                                        </p:tav>
                                        <p:tav tm="100000">
                                          <p:val>
                                            <p:strVal val="#ppt_w"/>
                                          </p:val>
                                        </p:tav>
                                      </p:tavLst>
                                    </p:anim>
                                    <p:anim calcmode="lin" valueType="num">
                                      <p:cBhvr>
                                        <p:cTn id="22" dur="1000" fill="hold"/>
                                        <p:tgtEl>
                                          <p:spTgt spid="431113"/>
                                        </p:tgtEl>
                                        <p:attrNameLst>
                                          <p:attrName>ppt_h</p:attrName>
                                        </p:attrNameLst>
                                      </p:cBhvr>
                                      <p:tavLst>
                                        <p:tav tm="0">
                                          <p:val>
                                            <p:strVal val="#ppt_h"/>
                                          </p:val>
                                        </p:tav>
                                        <p:tav tm="100000">
                                          <p:val>
                                            <p:strVal val="#ppt_h"/>
                                          </p:val>
                                        </p:tav>
                                      </p:tavLst>
                                    </p:anim>
                                    <p:animEffect transition="in" filter="fade">
                                      <p:cBhvr>
                                        <p:cTn id="23" dur="1000"/>
                                        <p:tgtEl>
                                          <p:spTgt spid="43111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431115"/>
                                        </p:tgtEl>
                                        <p:attrNameLst>
                                          <p:attrName>style.visibility</p:attrName>
                                        </p:attrNameLst>
                                      </p:cBhvr>
                                      <p:to>
                                        <p:strVal val="visible"/>
                                      </p:to>
                                    </p:set>
                                    <p:animEffect transition="in" filter="wipe(down)">
                                      <p:cBhvr>
                                        <p:cTn id="28" dur="500"/>
                                        <p:tgtEl>
                                          <p:spTgt spid="4311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13" grpId="0"/>
      <p:bldP spid="431114" grpId="0"/>
      <p:bldP spid="43111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FF0000"/>
                </a:solidFill>
                <a:latin typeface="Arial Black" pitchFamily="34" charset="0"/>
              </a:rPr>
              <a:t>Check It Out!</a:t>
            </a:r>
            <a:r>
              <a:rPr lang="en-US" altLang="en-US" sz="2400" b="0">
                <a:solidFill>
                  <a:srgbClr val="006699"/>
                </a:solidFill>
                <a:latin typeface="Arial Black" pitchFamily="34" charset="0"/>
              </a:rPr>
              <a:t> Example 3</a:t>
            </a:r>
            <a:endParaRPr lang="en-US" altLang="en-US" sz="2600" b="0">
              <a:solidFill>
                <a:schemeClr val="accent2"/>
              </a:solidFill>
              <a:latin typeface="Arial MT Bl" charset="0"/>
            </a:endParaRPr>
          </a:p>
        </p:txBody>
      </p:sp>
      <p:sp>
        <p:nvSpPr>
          <p:cNvPr id="22531" name="Text Box 5"/>
          <p:cNvSpPr txBox="1">
            <a:spLocks noChangeArrowheads="1"/>
          </p:cNvSpPr>
          <p:nvPr/>
        </p:nvSpPr>
        <p:spPr bwMode="auto">
          <a:xfrm>
            <a:off x="533400" y="1862138"/>
            <a:ext cx="8382000" cy="118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A pitcher holds 128 ounces of juice. What are the possible numbers of 10-ounce servings that one pitcher can fill?</a:t>
            </a:r>
          </a:p>
        </p:txBody>
      </p:sp>
      <p:grpSp>
        <p:nvGrpSpPr>
          <p:cNvPr id="2" name="Group 19"/>
          <p:cNvGrpSpPr>
            <a:grpSpLocks/>
          </p:cNvGrpSpPr>
          <p:nvPr/>
        </p:nvGrpSpPr>
        <p:grpSpPr bwMode="auto">
          <a:xfrm>
            <a:off x="304800" y="4579938"/>
            <a:ext cx="8686800" cy="1435100"/>
            <a:chOff x="192" y="2885"/>
            <a:chExt cx="5472" cy="904"/>
          </a:xfrm>
        </p:grpSpPr>
        <p:sp>
          <p:nvSpPr>
            <p:cNvPr id="22534" name="Rectangle 7"/>
            <p:cNvSpPr>
              <a:spLocks noChangeArrowheads="1"/>
            </p:cNvSpPr>
            <p:nvPr/>
          </p:nvSpPr>
          <p:spPr bwMode="auto">
            <a:xfrm>
              <a:off x="192" y="3033"/>
              <a:ext cx="960" cy="231"/>
            </a:xfrm>
            <a:prstGeom prst="rect">
              <a:avLst/>
            </a:prstGeom>
            <a:solidFill>
              <a:srgbClr val="FF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lnSpc>
                  <a:spcPct val="75000"/>
                </a:lnSpc>
              </a:pPr>
              <a:r>
                <a:rPr lang="en-US" altLang="en-US" sz="2400" b="0">
                  <a:latin typeface="Arial" charset="0"/>
                </a:rPr>
                <a:t>10 oz</a:t>
              </a:r>
            </a:p>
          </p:txBody>
        </p:sp>
        <p:sp>
          <p:nvSpPr>
            <p:cNvPr id="22535" name="Rectangle 8"/>
            <p:cNvSpPr>
              <a:spLocks noChangeArrowheads="1"/>
            </p:cNvSpPr>
            <p:nvPr/>
          </p:nvSpPr>
          <p:spPr bwMode="auto">
            <a:xfrm>
              <a:off x="1248" y="3023"/>
              <a:ext cx="624" cy="288"/>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latin typeface="Arial" charset="0"/>
                </a:rPr>
                <a:t>times</a:t>
              </a:r>
            </a:p>
          </p:txBody>
        </p:sp>
        <p:sp>
          <p:nvSpPr>
            <p:cNvPr id="22536" name="Rectangle 9"/>
            <p:cNvSpPr>
              <a:spLocks noChangeArrowheads="1"/>
            </p:cNvSpPr>
            <p:nvPr/>
          </p:nvSpPr>
          <p:spPr bwMode="auto">
            <a:xfrm>
              <a:off x="1956" y="2885"/>
              <a:ext cx="1632" cy="518"/>
            </a:xfrm>
            <a:prstGeom prst="rect">
              <a:avLst/>
            </a:prstGeom>
            <a:solidFill>
              <a:srgbClr val="CEE1F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latin typeface="Arial" charset="0"/>
                </a:rPr>
                <a:t>number of servings</a:t>
              </a:r>
            </a:p>
          </p:txBody>
        </p:sp>
        <p:sp>
          <p:nvSpPr>
            <p:cNvPr id="22537" name="Rectangle 10"/>
            <p:cNvSpPr>
              <a:spLocks noChangeArrowheads="1"/>
            </p:cNvSpPr>
            <p:nvPr/>
          </p:nvSpPr>
          <p:spPr bwMode="auto">
            <a:xfrm>
              <a:off x="3648" y="3004"/>
              <a:ext cx="960" cy="288"/>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latin typeface="Arial" charset="0"/>
                </a:rPr>
                <a:t>is at most</a:t>
              </a:r>
            </a:p>
          </p:txBody>
        </p:sp>
        <p:sp>
          <p:nvSpPr>
            <p:cNvPr id="22538" name="Rectangle 11"/>
            <p:cNvSpPr>
              <a:spLocks noChangeArrowheads="1"/>
            </p:cNvSpPr>
            <p:nvPr/>
          </p:nvSpPr>
          <p:spPr bwMode="auto">
            <a:xfrm>
              <a:off x="4704" y="3030"/>
              <a:ext cx="960" cy="231"/>
            </a:xfrm>
            <a:prstGeom prst="rect">
              <a:avLst/>
            </a:prstGeom>
            <a:solidFill>
              <a:srgbClr val="FF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lnSpc>
                  <a:spcPct val="75000"/>
                </a:lnSpc>
              </a:pPr>
              <a:r>
                <a:rPr lang="en-US" altLang="en-US" sz="2400" b="0">
                  <a:latin typeface="Arial" charset="0"/>
                </a:rPr>
                <a:t>128 oz</a:t>
              </a:r>
            </a:p>
          </p:txBody>
        </p:sp>
        <p:sp>
          <p:nvSpPr>
            <p:cNvPr id="22539" name="Rectangle 12"/>
            <p:cNvSpPr>
              <a:spLocks noChangeArrowheads="1"/>
            </p:cNvSpPr>
            <p:nvPr/>
          </p:nvSpPr>
          <p:spPr bwMode="auto">
            <a:xfrm>
              <a:off x="384" y="3492"/>
              <a:ext cx="576" cy="288"/>
            </a:xfrm>
            <a:prstGeom prst="rect">
              <a:avLst/>
            </a:prstGeom>
            <a:solidFill>
              <a:srgbClr val="FF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t>10</a:t>
              </a:r>
            </a:p>
          </p:txBody>
        </p:sp>
        <p:sp>
          <p:nvSpPr>
            <p:cNvPr id="22540" name="Rectangle 13"/>
            <p:cNvSpPr>
              <a:spLocks noChangeArrowheads="1"/>
            </p:cNvSpPr>
            <p:nvPr/>
          </p:nvSpPr>
          <p:spPr bwMode="auto">
            <a:xfrm>
              <a:off x="1392" y="3540"/>
              <a:ext cx="384" cy="231"/>
            </a:xfrm>
            <a:prstGeom prst="rect">
              <a:avLst/>
            </a:prstGeom>
            <a:solidFill>
              <a:schemeClr val="hlink"/>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1800" b="0"/>
                <a:t>•</a:t>
              </a:r>
            </a:p>
          </p:txBody>
        </p:sp>
        <p:sp>
          <p:nvSpPr>
            <p:cNvPr id="22541" name="Rectangle 14"/>
            <p:cNvSpPr>
              <a:spLocks noChangeArrowheads="1"/>
            </p:cNvSpPr>
            <p:nvPr/>
          </p:nvSpPr>
          <p:spPr bwMode="auto">
            <a:xfrm>
              <a:off x="2592" y="3501"/>
              <a:ext cx="384" cy="288"/>
            </a:xfrm>
            <a:prstGeom prst="rect">
              <a:avLst/>
            </a:prstGeom>
            <a:solidFill>
              <a:srgbClr val="CEE1F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i="1"/>
                <a:t>x</a:t>
              </a:r>
            </a:p>
          </p:txBody>
        </p:sp>
        <p:sp>
          <p:nvSpPr>
            <p:cNvPr id="22542" name="Rectangle 15"/>
            <p:cNvSpPr>
              <a:spLocks noChangeArrowheads="1"/>
            </p:cNvSpPr>
            <p:nvPr/>
          </p:nvSpPr>
          <p:spPr bwMode="auto">
            <a:xfrm>
              <a:off x="3936" y="3492"/>
              <a:ext cx="336" cy="288"/>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t>≤</a:t>
              </a:r>
            </a:p>
          </p:txBody>
        </p:sp>
        <p:sp>
          <p:nvSpPr>
            <p:cNvPr id="22543" name="Rectangle 16"/>
            <p:cNvSpPr>
              <a:spLocks noChangeArrowheads="1"/>
            </p:cNvSpPr>
            <p:nvPr/>
          </p:nvSpPr>
          <p:spPr bwMode="auto">
            <a:xfrm>
              <a:off x="4800" y="3490"/>
              <a:ext cx="768" cy="288"/>
            </a:xfrm>
            <a:prstGeom prst="rect">
              <a:avLst/>
            </a:prstGeom>
            <a:solidFill>
              <a:srgbClr val="FF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t>128</a:t>
              </a:r>
            </a:p>
          </p:txBody>
        </p:sp>
      </p:grpSp>
      <p:sp>
        <p:nvSpPr>
          <p:cNvPr id="432145" name="Text Box 17"/>
          <p:cNvSpPr txBox="1">
            <a:spLocks noChangeArrowheads="1"/>
          </p:cNvSpPr>
          <p:nvPr/>
        </p:nvSpPr>
        <p:spPr bwMode="auto">
          <a:xfrm>
            <a:off x="593725" y="3429000"/>
            <a:ext cx="855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Let </a:t>
            </a:r>
            <a:r>
              <a:rPr lang="en-US" altLang="en-US" sz="2400" b="0" i="1"/>
              <a:t>x</a:t>
            </a:r>
            <a:r>
              <a:rPr lang="en-US" altLang="en-US" sz="2400" b="0"/>
              <a:t> represent the number of servings of juice the pitcher can contain.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32145"/>
                                        </p:tgtEl>
                                        <p:attrNameLst>
                                          <p:attrName>style.visibility</p:attrName>
                                        </p:attrNameLst>
                                      </p:cBhvr>
                                      <p:to>
                                        <p:strVal val="visible"/>
                                      </p:to>
                                    </p:set>
                                    <p:anim calcmode="lin" valueType="num">
                                      <p:cBhvr>
                                        <p:cTn id="7" dur="1000" fill="hold"/>
                                        <p:tgtEl>
                                          <p:spTgt spid="432145"/>
                                        </p:tgtEl>
                                        <p:attrNameLst>
                                          <p:attrName>ppt_w</p:attrName>
                                        </p:attrNameLst>
                                      </p:cBhvr>
                                      <p:tavLst>
                                        <p:tav tm="0">
                                          <p:val>
                                            <p:strVal val="#ppt_w*0.70"/>
                                          </p:val>
                                        </p:tav>
                                        <p:tav tm="100000">
                                          <p:val>
                                            <p:strVal val="#ppt_w"/>
                                          </p:val>
                                        </p:tav>
                                      </p:tavLst>
                                    </p:anim>
                                    <p:anim calcmode="lin" valueType="num">
                                      <p:cBhvr>
                                        <p:cTn id="8" dur="1000" fill="hold"/>
                                        <p:tgtEl>
                                          <p:spTgt spid="432145"/>
                                        </p:tgtEl>
                                        <p:attrNameLst>
                                          <p:attrName>ppt_h</p:attrName>
                                        </p:attrNameLst>
                                      </p:cBhvr>
                                      <p:tavLst>
                                        <p:tav tm="0">
                                          <p:val>
                                            <p:strVal val="#ppt_h"/>
                                          </p:val>
                                        </p:tav>
                                        <p:tav tm="100000">
                                          <p:val>
                                            <p:strVal val="#ppt_h"/>
                                          </p:val>
                                        </p:tav>
                                      </p:tavLst>
                                    </p:anim>
                                    <p:animEffect transition="in" filter="fade">
                                      <p:cBhvr>
                                        <p:cTn id="9" dur="1000"/>
                                        <p:tgtEl>
                                          <p:spTgt spid="43214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ox(i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214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FF0000"/>
                </a:solidFill>
                <a:latin typeface="Arial Black" pitchFamily="34" charset="0"/>
              </a:rPr>
              <a:t>Check It Out!</a:t>
            </a:r>
            <a:r>
              <a:rPr lang="en-US" altLang="en-US" sz="2400" b="0">
                <a:solidFill>
                  <a:srgbClr val="006699"/>
                </a:solidFill>
                <a:latin typeface="Arial Black" pitchFamily="34" charset="0"/>
              </a:rPr>
              <a:t> Example 3 Continued</a:t>
            </a:r>
            <a:endParaRPr lang="en-US" altLang="en-US" sz="2600" b="0">
              <a:solidFill>
                <a:schemeClr val="accent2"/>
              </a:solidFill>
              <a:latin typeface="Arial MT Bl" charset="0"/>
            </a:endParaRPr>
          </a:p>
        </p:txBody>
      </p:sp>
      <p:sp>
        <p:nvSpPr>
          <p:cNvPr id="23555" name="Text Box 5"/>
          <p:cNvSpPr txBox="1">
            <a:spLocks noChangeArrowheads="1"/>
          </p:cNvSpPr>
          <p:nvPr/>
        </p:nvSpPr>
        <p:spPr bwMode="auto">
          <a:xfrm>
            <a:off x="1279525" y="2166938"/>
            <a:ext cx="1716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10</a:t>
            </a:r>
            <a:r>
              <a:rPr lang="en-US" altLang="en-US" sz="2400" b="0" i="1"/>
              <a:t>x </a:t>
            </a:r>
            <a:r>
              <a:rPr lang="en-US" altLang="en-US" sz="2400" b="0"/>
              <a:t>≤ 128</a:t>
            </a:r>
          </a:p>
        </p:txBody>
      </p:sp>
      <p:pic>
        <p:nvPicPr>
          <p:cNvPr id="433158" name="Picture 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743200"/>
            <a:ext cx="14859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3160" name="Text Box 8"/>
          <p:cNvSpPr txBox="1">
            <a:spLocks noChangeArrowheads="1"/>
          </p:cNvSpPr>
          <p:nvPr/>
        </p:nvSpPr>
        <p:spPr bwMode="auto">
          <a:xfrm>
            <a:off x="3794125" y="2743200"/>
            <a:ext cx="5349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3333FF"/>
                </a:solidFill>
                <a:latin typeface="Arial" charset="0"/>
              </a:rPr>
              <a:t>Since x is multiplied by 10, divide both sides by 10. </a:t>
            </a:r>
          </a:p>
        </p:txBody>
      </p:sp>
      <p:sp>
        <p:nvSpPr>
          <p:cNvPr id="433161" name="Text Box 9"/>
          <p:cNvSpPr txBox="1">
            <a:spLocks noChangeArrowheads="1"/>
          </p:cNvSpPr>
          <p:nvPr/>
        </p:nvSpPr>
        <p:spPr bwMode="auto">
          <a:xfrm>
            <a:off x="3794125" y="3505200"/>
            <a:ext cx="4184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3333FF"/>
                </a:solidFill>
                <a:latin typeface="Arial" charset="0"/>
              </a:rPr>
              <a:t>The symbol does not change.</a:t>
            </a:r>
          </a:p>
        </p:txBody>
      </p:sp>
      <p:sp>
        <p:nvSpPr>
          <p:cNvPr id="433163" name="Text Box 11"/>
          <p:cNvSpPr txBox="1">
            <a:spLocks noChangeArrowheads="1"/>
          </p:cNvSpPr>
          <p:nvPr/>
        </p:nvSpPr>
        <p:spPr bwMode="auto">
          <a:xfrm>
            <a:off x="1600200" y="4038600"/>
            <a:ext cx="1439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t>x</a:t>
            </a:r>
            <a:r>
              <a:rPr lang="en-US" altLang="en-US" sz="2400" b="0"/>
              <a:t> ≤ 12.8</a:t>
            </a:r>
            <a:endParaRPr lang="en-US" altLang="en-US" sz="2400" b="0" i="1"/>
          </a:p>
        </p:txBody>
      </p:sp>
      <p:sp>
        <p:nvSpPr>
          <p:cNvPr id="433164" name="Text Box 12"/>
          <p:cNvSpPr txBox="1">
            <a:spLocks noChangeArrowheads="1"/>
          </p:cNvSpPr>
          <p:nvPr/>
        </p:nvSpPr>
        <p:spPr bwMode="auto">
          <a:xfrm>
            <a:off x="838200" y="4800600"/>
            <a:ext cx="7543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The pitcher can fill 0, 1, 2, 3, 4, 5, 6, 7, 8, 9, 10, 11, or 12 servings.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3160"/>
                                        </p:tgtEl>
                                        <p:attrNameLst>
                                          <p:attrName>style.visibility</p:attrName>
                                        </p:attrNameLst>
                                      </p:cBhvr>
                                      <p:to>
                                        <p:strVal val="visible"/>
                                      </p:to>
                                    </p:set>
                                    <p:animEffect transition="in" filter="dissolve">
                                      <p:cBhvr>
                                        <p:cTn id="7" dur="500"/>
                                        <p:tgtEl>
                                          <p:spTgt spid="433160"/>
                                        </p:tgtEl>
                                      </p:cBhvr>
                                    </p:animEffect>
                                  </p:childTnLst>
                                </p:cTn>
                              </p:par>
                            </p:childTnLst>
                          </p:cTn>
                        </p:par>
                        <p:par>
                          <p:cTn id="8" fill="hold" nodeType="afterGroup">
                            <p:stCondLst>
                              <p:cond delay="500"/>
                            </p:stCondLst>
                            <p:childTnLst>
                              <p:par>
                                <p:cTn id="9" presetID="29" presetClass="entr" presetSubtype="0" fill="hold" grpId="0" nodeType="afterEffect">
                                  <p:stCondLst>
                                    <p:cond delay="0"/>
                                  </p:stCondLst>
                                  <p:childTnLst>
                                    <p:set>
                                      <p:cBhvr>
                                        <p:cTn id="10" dur="1" fill="hold">
                                          <p:stCondLst>
                                            <p:cond delay="0"/>
                                          </p:stCondLst>
                                        </p:cTn>
                                        <p:tgtEl>
                                          <p:spTgt spid="433161"/>
                                        </p:tgtEl>
                                        <p:attrNameLst>
                                          <p:attrName>style.visibility</p:attrName>
                                        </p:attrNameLst>
                                      </p:cBhvr>
                                      <p:to>
                                        <p:strVal val="visible"/>
                                      </p:to>
                                    </p:set>
                                    <p:anim calcmode="lin" valueType="num">
                                      <p:cBhvr>
                                        <p:cTn id="11" dur="1000" fill="hold"/>
                                        <p:tgtEl>
                                          <p:spTgt spid="433161"/>
                                        </p:tgtEl>
                                        <p:attrNameLst>
                                          <p:attrName>ppt_x</p:attrName>
                                        </p:attrNameLst>
                                      </p:cBhvr>
                                      <p:tavLst>
                                        <p:tav tm="0">
                                          <p:val>
                                            <p:strVal val="#ppt_x-.2"/>
                                          </p:val>
                                        </p:tav>
                                        <p:tav tm="100000">
                                          <p:val>
                                            <p:strVal val="#ppt_x"/>
                                          </p:val>
                                        </p:tav>
                                      </p:tavLst>
                                    </p:anim>
                                    <p:anim calcmode="lin" valueType="num">
                                      <p:cBhvr>
                                        <p:cTn id="12" dur="1000" fill="hold"/>
                                        <p:tgtEl>
                                          <p:spTgt spid="433161"/>
                                        </p:tgtEl>
                                        <p:attrNameLst>
                                          <p:attrName>ppt_y</p:attrName>
                                        </p:attrNameLst>
                                      </p:cBhvr>
                                      <p:tavLst>
                                        <p:tav tm="0">
                                          <p:val>
                                            <p:strVal val="#ppt_y"/>
                                          </p:val>
                                        </p:tav>
                                        <p:tav tm="100000">
                                          <p:val>
                                            <p:strVal val="#ppt_y"/>
                                          </p:val>
                                        </p:tav>
                                      </p:tavLst>
                                    </p:anim>
                                    <p:animEffect transition="in" filter="wipe(right)" prLst="gradientSize: 0.1">
                                      <p:cBhvr>
                                        <p:cTn id="13" dur="1000"/>
                                        <p:tgtEl>
                                          <p:spTgt spid="43316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9" presetClass="entr" presetSubtype="0" fill="hold" nodeType="clickEffect">
                                  <p:stCondLst>
                                    <p:cond delay="0"/>
                                  </p:stCondLst>
                                  <p:childTnLst>
                                    <p:set>
                                      <p:cBhvr>
                                        <p:cTn id="17" dur="1" fill="hold">
                                          <p:stCondLst>
                                            <p:cond delay="0"/>
                                          </p:stCondLst>
                                        </p:cTn>
                                        <p:tgtEl>
                                          <p:spTgt spid="433158"/>
                                        </p:tgtEl>
                                        <p:attrNameLst>
                                          <p:attrName>style.visibility</p:attrName>
                                        </p:attrNameLst>
                                      </p:cBhvr>
                                      <p:to>
                                        <p:strVal val="visible"/>
                                      </p:to>
                                    </p:set>
                                    <p:anim calcmode="lin" valueType="num">
                                      <p:cBhvr>
                                        <p:cTn id="18" dur="1000" fill="hold"/>
                                        <p:tgtEl>
                                          <p:spTgt spid="433158"/>
                                        </p:tgtEl>
                                        <p:attrNameLst>
                                          <p:attrName>ppt_x</p:attrName>
                                        </p:attrNameLst>
                                      </p:cBhvr>
                                      <p:tavLst>
                                        <p:tav tm="0">
                                          <p:val>
                                            <p:strVal val="#ppt_x-.2"/>
                                          </p:val>
                                        </p:tav>
                                        <p:tav tm="100000">
                                          <p:val>
                                            <p:strVal val="#ppt_x"/>
                                          </p:val>
                                        </p:tav>
                                      </p:tavLst>
                                    </p:anim>
                                    <p:anim calcmode="lin" valueType="num">
                                      <p:cBhvr>
                                        <p:cTn id="19" dur="1000" fill="hold"/>
                                        <p:tgtEl>
                                          <p:spTgt spid="433158"/>
                                        </p:tgtEl>
                                        <p:attrNameLst>
                                          <p:attrName>ppt_y</p:attrName>
                                        </p:attrNameLst>
                                      </p:cBhvr>
                                      <p:tavLst>
                                        <p:tav tm="0">
                                          <p:val>
                                            <p:strVal val="#ppt_y"/>
                                          </p:val>
                                        </p:tav>
                                        <p:tav tm="100000">
                                          <p:val>
                                            <p:strVal val="#ppt_y"/>
                                          </p:val>
                                        </p:tav>
                                      </p:tavLst>
                                    </p:anim>
                                    <p:animEffect transition="in" filter="wipe(right)" prLst="gradientSize: 0.1">
                                      <p:cBhvr>
                                        <p:cTn id="20" dur="1000"/>
                                        <p:tgtEl>
                                          <p:spTgt spid="43315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433163"/>
                                        </p:tgtEl>
                                        <p:attrNameLst>
                                          <p:attrName>style.visibility</p:attrName>
                                        </p:attrNameLst>
                                      </p:cBhvr>
                                      <p:to>
                                        <p:strVal val="visible"/>
                                      </p:to>
                                    </p:set>
                                    <p:animEffect transition="in" filter="dissolve">
                                      <p:cBhvr>
                                        <p:cTn id="25" dur="500"/>
                                        <p:tgtEl>
                                          <p:spTgt spid="43316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433164"/>
                                        </p:tgtEl>
                                        <p:attrNameLst>
                                          <p:attrName>style.visibility</p:attrName>
                                        </p:attrNameLst>
                                      </p:cBhvr>
                                      <p:to>
                                        <p:strVal val="visible"/>
                                      </p:to>
                                    </p:set>
                                    <p:animEffect transition="in" filter="wipe(down)">
                                      <p:cBhvr>
                                        <p:cTn id="30" dur="500"/>
                                        <p:tgtEl>
                                          <p:spTgt spid="433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60" grpId="0"/>
      <p:bldP spid="433161" grpId="0"/>
      <p:bldP spid="433163" grpId="0"/>
      <p:bldP spid="43316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sym typeface="Symbol" pitchFamily="18" charset="2"/>
              </a:rPr>
              <a:t>Lesson Quiz</a:t>
            </a:r>
          </a:p>
        </p:txBody>
      </p:sp>
      <p:sp>
        <p:nvSpPr>
          <p:cNvPr id="24579" name="Text Box 5"/>
          <p:cNvSpPr txBox="1">
            <a:spLocks noChangeArrowheads="1"/>
          </p:cNvSpPr>
          <p:nvPr/>
        </p:nvSpPr>
        <p:spPr bwMode="auto">
          <a:xfrm>
            <a:off x="762000" y="1371600"/>
            <a:ext cx="8115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Solve each inequality and graph the solutions.</a:t>
            </a:r>
          </a:p>
        </p:txBody>
      </p:sp>
      <p:sp>
        <p:nvSpPr>
          <p:cNvPr id="24580" name="Text Box 6"/>
          <p:cNvSpPr txBox="1">
            <a:spLocks noChangeArrowheads="1"/>
          </p:cNvSpPr>
          <p:nvPr/>
        </p:nvSpPr>
        <p:spPr bwMode="auto">
          <a:xfrm>
            <a:off x="746125" y="1855788"/>
            <a:ext cx="2141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1.  </a:t>
            </a:r>
            <a:r>
              <a:rPr lang="en-US" altLang="en-US" sz="2400" b="0"/>
              <a:t>8</a:t>
            </a:r>
            <a:r>
              <a:rPr lang="en-US" altLang="en-US" sz="2400" b="0" i="1"/>
              <a:t>x</a:t>
            </a:r>
            <a:r>
              <a:rPr lang="en-US" altLang="en-US" sz="2400" b="0"/>
              <a:t> &lt; –24</a:t>
            </a:r>
            <a:endParaRPr lang="en-US" altLang="en-US" sz="2400"/>
          </a:p>
        </p:txBody>
      </p:sp>
      <p:sp>
        <p:nvSpPr>
          <p:cNvPr id="434183" name="Text Box 7"/>
          <p:cNvSpPr txBox="1">
            <a:spLocks noChangeArrowheads="1"/>
          </p:cNvSpPr>
          <p:nvPr/>
        </p:nvSpPr>
        <p:spPr bwMode="auto">
          <a:xfrm>
            <a:off x="2994025" y="1857375"/>
            <a:ext cx="1273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FF3300"/>
                </a:solidFill>
              </a:rPr>
              <a:t>x &lt; </a:t>
            </a:r>
            <a:r>
              <a:rPr lang="en-US" altLang="en-US" sz="2400" b="0">
                <a:solidFill>
                  <a:srgbClr val="FF3300"/>
                </a:solidFill>
              </a:rPr>
              <a:t>–3</a:t>
            </a:r>
          </a:p>
        </p:txBody>
      </p:sp>
      <p:sp>
        <p:nvSpPr>
          <p:cNvPr id="24582" name="Text Box 33"/>
          <p:cNvSpPr txBox="1">
            <a:spLocks noChangeArrowheads="1"/>
          </p:cNvSpPr>
          <p:nvPr/>
        </p:nvSpPr>
        <p:spPr bwMode="auto">
          <a:xfrm>
            <a:off x="4648200" y="1905000"/>
            <a:ext cx="1954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2. </a:t>
            </a:r>
            <a:r>
              <a:rPr lang="en-US" altLang="en-US" sz="2400" b="0"/>
              <a:t>–5</a:t>
            </a:r>
            <a:r>
              <a:rPr lang="en-US" altLang="en-US" sz="2400" b="0" i="1"/>
              <a:t>x </a:t>
            </a:r>
            <a:r>
              <a:rPr lang="en-US" altLang="en-US" sz="2400" b="0"/>
              <a:t>≥</a:t>
            </a:r>
            <a:r>
              <a:rPr lang="en-US" altLang="en-US" sz="2400" b="0" i="1"/>
              <a:t> </a:t>
            </a:r>
            <a:r>
              <a:rPr lang="en-US" altLang="en-US" sz="2400" b="0"/>
              <a:t>30</a:t>
            </a:r>
          </a:p>
        </p:txBody>
      </p:sp>
      <p:sp>
        <p:nvSpPr>
          <p:cNvPr id="434210" name="Text Box 34"/>
          <p:cNvSpPr txBox="1">
            <a:spLocks noChangeArrowheads="1"/>
          </p:cNvSpPr>
          <p:nvPr/>
        </p:nvSpPr>
        <p:spPr bwMode="auto">
          <a:xfrm>
            <a:off x="6858000" y="1905000"/>
            <a:ext cx="150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FF3300"/>
                </a:solidFill>
              </a:rPr>
              <a:t>x </a:t>
            </a:r>
            <a:r>
              <a:rPr lang="en-US" altLang="en-US" sz="2400" b="0">
                <a:solidFill>
                  <a:srgbClr val="FF3300"/>
                </a:solidFill>
              </a:rPr>
              <a:t>≤</a:t>
            </a:r>
            <a:r>
              <a:rPr lang="en-US" altLang="en-US" sz="2400" b="0" i="1">
                <a:solidFill>
                  <a:srgbClr val="FF3300"/>
                </a:solidFill>
              </a:rPr>
              <a:t> –</a:t>
            </a:r>
            <a:r>
              <a:rPr lang="en-US" altLang="en-US" sz="2400" b="0">
                <a:solidFill>
                  <a:srgbClr val="FF3300"/>
                </a:solidFill>
              </a:rPr>
              <a:t>6</a:t>
            </a:r>
            <a:endParaRPr lang="en-US" altLang="en-US" sz="2400" b="0" i="1">
              <a:solidFill>
                <a:srgbClr val="FF3300"/>
              </a:solidFill>
            </a:endParaRPr>
          </a:p>
        </p:txBody>
      </p:sp>
      <p:sp>
        <p:nvSpPr>
          <p:cNvPr id="24584" name="Text Box 56"/>
          <p:cNvSpPr txBox="1">
            <a:spLocks noChangeArrowheads="1"/>
          </p:cNvSpPr>
          <p:nvPr/>
        </p:nvSpPr>
        <p:spPr bwMode="auto">
          <a:xfrm>
            <a:off x="762000" y="3200400"/>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3.</a:t>
            </a:r>
          </a:p>
        </p:txBody>
      </p:sp>
      <p:pic>
        <p:nvPicPr>
          <p:cNvPr id="24585" name="Picture 5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3124200"/>
            <a:ext cx="8191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4234" name="Text Box 58"/>
          <p:cNvSpPr txBox="1">
            <a:spLocks noChangeArrowheads="1"/>
          </p:cNvSpPr>
          <p:nvPr/>
        </p:nvSpPr>
        <p:spPr bwMode="auto">
          <a:xfrm>
            <a:off x="2438400" y="3200400"/>
            <a:ext cx="1217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FF3300"/>
                </a:solidFill>
              </a:rPr>
              <a:t>x</a:t>
            </a:r>
            <a:r>
              <a:rPr lang="en-US" altLang="en-US" sz="2400" b="0">
                <a:solidFill>
                  <a:srgbClr val="FF3300"/>
                </a:solidFill>
              </a:rPr>
              <a:t> &gt; 20</a:t>
            </a:r>
            <a:endParaRPr lang="en-US" altLang="en-US" sz="2400" b="0" i="1">
              <a:solidFill>
                <a:srgbClr val="FF3300"/>
              </a:solidFill>
            </a:endParaRPr>
          </a:p>
        </p:txBody>
      </p:sp>
      <p:sp>
        <p:nvSpPr>
          <p:cNvPr id="24587" name="Text Box 77"/>
          <p:cNvSpPr txBox="1">
            <a:spLocks noChangeArrowheads="1"/>
          </p:cNvSpPr>
          <p:nvPr/>
        </p:nvSpPr>
        <p:spPr bwMode="auto">
          <a:xfrm>
            <a:off x="4724400" y="3157538"/>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4.</a:t>
            </a:r>
          </a:p>
        </p:txBody>
      </p:sp>
      <p:pic>
        <p:nvPicPr>
          <p:cNvPr id="24588" name="Picture 7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3048000"/>
            <a:ext cx="11525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4255" name="Text Box 79"/>
          <p:cNvSpPr txBox="1">
            <a:spLocks noChangeArrowheads="1"/>
          </p:cNvSpPr>
          <p:nvPr/>
        </p:nvSpPr>
        <p:spPr bwMode="auto">
          <a:xfrm>
            <a:off x="6781800" y="3200400"/>
            <a:ext cx="941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FF3300"/>
                </a:solidFill>
              </a:rPr>
              <a:t>x ≥ </a:t>
            </a:r>
            <a:r>
              <a:rPr lang="en-US" altLang="en-US" sz="2400" b="0">
                <a:solidFill>
                  <a:srgbClr val="FF3300"/>
                </a:solidFill>
              </a:rPr>
              <a:t>6</a:t>
            </a:r>
            <a:endParaRPr lang="en-US" altLang="en-US" sz="2400" b="0" i="1">
              <a:solidFill>
                <a:srgbClr val="FF3300"/>
              </a:solidFill>
            </a:endParaRPr>
          </a:p>
        </p:txBody>
      </p:sp>
      <p:sp>
        <p:nvSpPr>
          <p:cNvPr id="24594" name="Text Box 103"/>
          <p:cNvSpPr txBox="1">
            <a:spLocks noChangeArrowheads="1"/>
          </p:cNvSpPr>
          <p:nvPr/>
        </p:nvSpPr>
        <p:spPr bwMode="auto">
          <a:xfrm>
            <a:off x="762000" y="4572000"/>
            <a:ext cx="80168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04813" indent="-404813">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5.</a:t>
            </a:r>
            <a:r>
              <a:rPr lang="en-US" altLang="en-US" sz="2400" b="0"/>
              <a:t> A soccer coach plans to order more shirts for her team. Each shirt costs $9.85. She has $77 left in her uniform budget. What are the possible number of shirts she can buy?</a:t>
            </a:r>
          </a:p>
        </p:txBody>
      </p:sp>
      <p:sp>
        <p:nvSpPr>
          <p:cNvPr id="434280" name="Text Box 104"/>
          <p:cNvSpPr txBox="1">
            <a:spLocks noChangeArrowheads="1"/>
          </p:cNvSpPr>
          <p:nvPr/>
        </p:nvSpPr>
        <p:spPr bwMode="auto">
          <a:xfrm>
            <a:off x="1157288" y="5988050"/>
            <a:ext cx="4645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solidFill>
                  <a:srgbClr val="FF3300"/>
                </a:solidFill>
              </a:rPr>
              <a:t>0, 1, 2, 3, 4, 5, 6, or 7 shirts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4183"/>
                                        </p:tgtEl>
                                        <p:attrNameLst>
                                          <p:attrName>style.visibility</p:attrName>
                                        </p:attrNameLst>
                                      </p:cBhvr>
                                      <p:to>
                                        <p:strVal val="visible"/>
                                      </p:to>
                                    </p:set>
                                    <p:animEffect transition="in" filter="dissolve">
                                      <p:cBhvr>
                                        <p:cTn id="7" dur="500"/>
                                        <p:tgtEl>
                                          <p:spTgt spid="4341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34210"/>
                                        </p:tgtEl>
                                        <p:attrNameLst>
                                          <p:attrName>style.visibility</p:attrName>
                                        </p:attrNameLst>
                                      </p:cBhvr>
                                      <p:to>
                                        <p:strVal val="visible"/>
                                      </p:to>
                                    </p:set>
                                    <p:animEffect transition="in" filter="dissolve">
                                      <p:cBhvr>
                                        <p:cTn id="12" dur="500"/>
                                        <p:tgtEl>
                                          <p:spTgt spid="4342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34234"/>
                                        </p:tgtEl>
                                        <p:attrNameLst>
                                          <p:attrName>style.visibility</p:attrName>
                                        </p:attrNameLst>
                                      </p:cBhvr>
                                      <p:to>
                                        <p:strVal val="visible"/>
                                      </p:to>
                                    </p:set>
                                    <p:animEffect transition="in" filter="dissolve">
                                      <p:cBhvr>
                                        <p:cTn id="17" dur="500"/>
                                        <p:tgtEl>
                                          <p:spTgt spid="43423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34255"/>
                                        </p:tgtEl>
                                        <p:attrNameLst>
                                          <p:attrName>style.visibility</p:attrName>
                                        </p:attrNameLst>
                                      </p:cBhvr>
                                      <p:to>
                                        <p:strVal val="visible"/>
                                      </p:to>
                                    </p:set>
                                    <p:animEffect transition="in" filter="dissolve">
                                      <p:cBhvr>
                                        <p:cTn id="22" dur="500"/>
                                        <p:tgtEl>
                                          <p:spTgt spid="43425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434280"/>
                                        </p:tgtEl>
                                        <p:attrNameLst>
                                          <p:attrName>style.visibility</p:attrName>
                                        </p:attrNameLst>
                                      </p:cBhvr>
                                      <p:to>
                                        <p:strVal val="visible"/>
                                      </p:to>
                                    </p:set>
                                    <p:anim calcmode="lin" valueType="num">
                                      <p:cBhvr>
                                        <p:cTn id="27" dur="1000" fill="hold"/>
                                        <p:tgtEl>
                                          <p:spTgt spid="434280"/>
                                        </p:tgtEl>
                                        <p:attrNameLst>
                                          <p:attrName>ppt_x</p:attrName>
                                        </p:attrNameLst>
                                      </p:cBhvr>
                                      <p:tavLst>
                                        <p:tav tm="0">
                                          <p:val>
                                            <p:strVal val="#ppt_x-.2"/>
                                          </p:val>
                                        </p:tav>
                                        <p:tav tm="100000">
                                          <p:val>
                                            <p:strVal val="#ppt_x"/>
                                          </p:val>
                                        </p:tav>
                                      </p:tavLst>
                                    </p:anim>
                                    <p:anim calcmode="lin" valueType="num">
                                      <p:cBhvr>
                                        <p:cTn id="28" dur="1000" fill="hold"/>
                                        <p:tgtEl>
                                          <p:spTgt spid="434280"/>
                                        </p:tgtEl>
                                        <p:attrNameLst>
                                          <p:attrName>ppt_y</p:attrName>
                                        </p:attrNameLst>
                                      </p:cBhvr>
                                      <p:tavLst>
                                        <p:tav tm="0">
                                          <p:val>
                                            <p:strVal val="#ppt_y"/>
                                          </p:val>
                                        </p:tav>
                                        <p:tav tm="100000">
                                          <p:val>
                                            <p:strVal val="#ppt_y"/>
                                          </p:val>
                                        </p:tav>
                                      </p:tavLst>
                                    </p:anim>
                                    <p:animEffect transition="in" filter="wipe(right)" prLst="gradientSize: 0.1">
                                      <p:cBhvr>
                                        <p:cTn id="29" dur="1000"/>
                                        <p:tgtEl>
                                          <p:spTgt spid="434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4183" grpId="0"/>
      <p:bldP spid="434210" grpId="0"/>
      <p:bldP spid="434234" grpId="0"/>
      <p:bldP spid="434255" grpId="0"/>
      <p:bldP spid="43428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sym typeface="Symbol" pitchFamily="18" charset="2"/>
              </a:rPr>
              <a:t>Lesson Quiz</a:t>
            </a:r>
          </a:p>
        </p:txBody>
      </p:sp>
      <p:sp>
        <p:nvSpPr>
          <p:cNvPr id="24579" name="Text Box 5"/>
          <p:cNvSpPr txBox="1">
            <a:spLocks noChangeArrowheads="1"/>
          </p:cNvSpPr>
          <p:nvPr/>
        </p:nvSpPr>
        <p:spPr bwMode="auto">
          <a:xfrm>
            <a:off x="762000" y="1371600"/>
            <a:ext cx="8115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Solve each inequality and graph the solutions.</a:t>
            </a:r>
          </a:p>
        </p:txBody>
      </p:sp>
      <p:sp>
        <p:nvSpPr>
          <p:cNvPr id="24580" name="Text Box 6"/>
          <p:cNvSpPr txBox="1">
            <a:spLocks noChangeArrowheads="1"/>
          </p:cNvSpPr>
          <p:nvPr/>
        </p:nvSpPr>
        <p:spPr bwMode="auto">
          <a:xfrm>
            <a:off x="746125" y="1855788"/>
            <a:ext cx="2141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1.  </a:t>
            </a:r>
            <a:r>
              <a:rPr lang="en-US" altLang="en-US" sz="2400" b="0"/>
              <a:t>8</a:t>
            </a:r>
            <a:r>
              <a:rPr lang="en-US" altLang="en-US" sz="2400" b="0" i="1"/>
              <a:t>x</a:t>
            </a:r>
            <a:r>
              <a:rPr lang="en-US" altLang="en-US" sz="2400" b="0"/>
              <a:t> &lt; –24</a:t>
            </a:r>
            <a:endParaRPr lang="en-US" altLang="en-US" sz="2400"/>
          </a:p>
        </p:txBody>
      </p:sp>
      <p:sp>
        <p:nvSpPr>
          <p:cNvPr id="434183" name="Text Box 7"/>
          <p:cNvSpPr txBox="1">
            <a:spLocks noChangeArrowheads="1"/>
          </p:cNvSpPr>
          <p:nvPr/>
        </p:nvSpPr>
        <p:spPr bwMode="auto">
          <a:xfrm>
            <a:off x="2994025" y="1857375"/>
            <a:ext cx="1273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FF3300"/>
                </a:solidFill>
              </a:rPr>
              <a:t>x &lt; </a:t>
            </a:r>
            <a:r>
              <a:rPr lang="en-US" altLang="en-US" sz="2400" b="0">
                <a:solidFill>
                  <a:srgbClr val="FF3300"/>
                </a:solidFill>
              </a:rPr>
              <a:t>–3</a:t>
            </a:r>
          </a:p>
        </p:txBody>
      </p:sp>
      <p:sp>
        <p:nvSpPr>
          <p:cNvPr id="24582" name="Text Box 33"/>
          <p:cNvSpPr txBox="1">
            <a:spLocks noChangeArrowheads="1"/>
          </p:cNvSpPr>
          <p:nvPr/>
        </p:nvSpPr>
        <p:spPr bwMode="auto">
          <a:xfrm>
            <a:off x="4648200" y="1905000"/>
            <a:ext cx="1954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2. </a:t>
            </a:r>
            <a:r>
              <a:rPr lang="en-US" altLang="en-US" sz="2400" b="0"/>
              <a:t>–5</a:t>
            </a:r>
            <a:r>
              <a:rPr lang="en-US" altLang="en-US" sz="2400" b="0" i="1"/>
              <a:t>x </a:t>
            </a:r>
            <a:r>
              <a:rPr lang="en-US" altLang="en-US" sz="2400" b="0"/>
              <a:t>≥</a:t>
            </a:r>
            <a:r>
              <a:rPr lang="en-US" altLang="en-US" sz="2400" b="0" i="1"/>
              <a:t> </a:t>
            </a:r>
            <a:r>
              <a:rPr lang="en-US" altLang="en-US" sz="2400" b="0"/>
              <a:t>30</a:t>
            </a:r>
          </a:p>
        </p:txBody>
      </p:sp>
      <p:sp>
        <p:nvSpPr>
          <p:cNvPr id="434210" name="Text Box 34"/>
          <p:cNvSpPr txBox="1">
            <a:spLocks noChangeArrowheads="1"/>
          </p:cNvSpPr>
          <p:nvPr/>
        </p:nvSpPr>
        <p:spPr bwMode="auto">
          <a:xfrm>
            <a:off x="6858000" y="1905000"/>
            <a:ext cx="150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FF3300"/>
                </a:solidFill>
              </a:rPr>
              <a:t>x </a:t>
            </a:r>
            <a:r>
              <a:rPr lang="en-US" altLang="en-US" sz="2400" b="0">
                <a:solidFill>
                  <a:srgbClr val="FF3300"/>
                </a:solidFill>
              </a:rPr>
              <a:t>≤</a:t>
            </a:r>
            <a:r>
              <a:rPr lang="en-US" altLang="en-US" sz="2400" b="0" i="1">
                <a:solidFill>
                  <a:srgbClr val="FF3300"/>
                </a:solidFill>
              </a:rPr>
              <a:t> –</a:t>
            </a:r>
            <a:r>
              <a:rPr lang="en-US" altLang="en-US" sz="2400" b="0">
                <a:solidFill>
                  <a:srgbClr val="FF3300"/>
                </a:solidFill>
              </a:rPr>
              <a:t>6</a:t>
            </a:r>
            <a:endParaRPr lang="en-US" altLang="en-US" sz="2400" b="0" i="1">
              <a:solidFill>
                <a:srgbClr val="FF3300"/>
              </a:solidFill>
            </a:endParaRPr>
          </a:p>
        </p:txBody>
      </p:sp>
      <p:sp>
        <p:nvSpPr>
          <p:cNvPr id="24584" name="Text Box 56"/>
          <p:cNvSpPr txBox="1">
            <a:spLocks noChangeArrowheads="1"/>
          </p:cNvSpPr>
          <p:nvPr/>
        </p:nvSpPr>
        <p:spPr bwMode="auto">
          <a:xfrm>
            <a:off x="762000" y="3200400"/>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3.</a:t>
            </a:r>
          </a:p>
        </p:txBody>
      </p:sp>
      <p:pic>
        <p:nvPicPr>
          <p:cNvPr id="24585" name="Picture 5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3124200"/>
            <a:ext cx="8191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4234" name="Text Box 58"/>
          <p:cNvSpPr txBox="1">
            <a:spLocks noChangeArrowheads="1"/>
          </p:cNvSpPr>
          <p:nvPr/>
        </p:nvSpPr>
        <p:spPr bwMode="auto">
          <a:xfrm>
            <a:off x="2438400" y="3200400"/>
            <a:ext cx="1217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FF3300"/>
                </a:solidFill>
              </a:rPr>
              <a:t>x</a:t>
            </a:r>
            <a:r>
              <a:rPr lang="en-US" altLang="en-US" sz="2400" b="0">
                <a:solidFill>
                  <a:srgbClr val="FF3300"/>
                </a:solidFill>
              </a:rPr>
              <a:t> &gt; 20</a:t>
            </a:r>
            <a:endParaRPr lang="en-US" altLang="en-US" sz="2400" b="0" i="1">
              <a:solidFill>
                <a:srgbClr val="FF3300"/>
              </a:solidFill>
            </a:endParaRPr>
          </a:p>
        </p:txBody>
      </p:sp>
      <p:sp>
        <p:nvSpPr>
          <p:cNvPr id="24587" name="Text Box 77"/>
          <p:cNvSpPr txBox="1">
            <a:spLocks noChangeArrowheads="1"/>
          </p:cNvSpPr>
          <p:nvPr/>
        </p:nvSpPr>
        <p:spPr bwMode="auto">
          <a:xfrm>
            <a:off x="4724400" y="3157538"/>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4.</a:t>
            </a:r>
          </a:p>
        </p:txBody>
      </p:sp>
      <p:pic>
        <p:nvPicPr>
          <p:cNvPr id="24588" name="Picture 7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3048000"/>
            <a:ext cx="11525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4255" name="Text Box 79"/>
          <p:cNvSpPr txBox="1">
            <a:spLocks noChangeArrowheads="1"/>
          </p:cNvSpPr>
          <p:nvPr/>
        </p:nvSpPr>
        <p:spPr bwMode="auto">
          <a:xfrm>
            <a:off x="6781800" y="3200400"/>
            <a:ext cx="941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FF3300"/>
                </a:solidFill>
              </a:rPr>
              <a:t>x ≥ </a:t>
            </a:r>
            <a:r>
              <a:rPr lang="en-US" altLang="en-US" sz="2400" b="0">
                <a:solidFill>
                  <a:srgbClr val="FF3300"/>
                </a:solidFill>
              </a:rPr>
              <a:t>6</a:t>
            </a:r>
            <a:endParaRPr lang="en-US" altLang="en-US" sz="2400" b="0" i="1">
              <a:solidFill>
                <a:srgbClr val="FF3300"/>
              </a:solidFill>
            </a:endParaRPr>
          </a:p>
        </p:txBody>
      </p:sp>
      <p:pic>
        <p:nvPicPr>
          <p:cNvPr id="24590" name="Picture 9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286000"/>
            <a:ext cx="2524125"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24591" name="Picture 1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2362200"/>
            <a:ext cx="2695575"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24592"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3886200"/>
            <a:ext cx="248602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24593"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3886200"/>
            <a:ext cx="261937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24594" name="Text Box 103"/>
          <p:cNvSpPr txBox="1">
            <a:spLocks noChangeArrowheads="1"/>
          </p:cNvSpPr>
          <p:nvPr/>
        </p:nvSpPr>
        <p:spPr bwMode="auto">
          <a:xfrm>
            <a:off x="762000" y="4572000"/>
            <a:ext cx="80168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04813" indent="-404813">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5.</a:t>
            </a:r>
            <a:r>
              <a:rPr lang="en-US" altLang="en-US" sz="2400" b="0"/>
              <a:t> A soccer coach plans to order more shirts for her team. Each shirt costs $9.85. She has $77 left in her uniform budget. What are the possible number of shirts she can buy?</a:t>
            </a:r>
          </a:p>
        </p:txBody>
      </p:sp>
      <p:sp>
        <p:nvSpPr>
          <p:cNvPr id="434280" name="Text Box 104"/>
          <p:cNvSpPr txBox="1">
            <a:spLocks noChangeArrowheads="1"/>
          </p:cNvSpPr>
          <p:nvPr/>
        </p:nvSpPr>
        <p:spPr bwMode="auto">
          <a:xfrm>
            <a:off x="1157288" y="5988050"/>
            <a:ext cx="4645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solidFill>
                  <a:srgbClr val="FF3300"/>
                </a:solidFill>
              </a:rPr>
              <a:t>0, 1, 2, 3, 4, 5, 6, or 7 shirts</a:t>
            </a:r>
          </a:p>
        </p:txBody>
      </p:sp>
    </p:spTree>
    <p:extLst>
      <p:ext uri="{BB962C8B-B14F-4D97-AF65-F5344CB8AC3E}">
        <p14:creationId xmlns:p14="http://schemas.microsoft.com/office/powerpoint/2010/main" val="15954856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4183"/>
                                        </p:tgtEl>
                                        <p:attrNameLst>
                                          <p:attrName>style.visibility</p:attrName>
                                        </p:attrNameLst>
                                      </p:cBhvr>
                                      <p:to>
                                        <p:strVal val="visible"/>
                                      </p:to>
                                    </p:set>
                                    <p:animEffect transition="in" filter="dissolve">
                                      <p:cBhvr>
                                        <p:cTn id="7" dur="500"/>
                                        <p:tgtEl>
                                          <p:spTgt spid="4341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34210"/>
                                        </p:tgtEl>
                                        <p:attrNameLst>
                                          <p:attrName>style.visibility</p:attrName>
                                        </p:attrNameLst>
                                      </p:cBhvr>
                                      <p:to>
                                        <p:strVal val="visible"/>
                                      </p:to>
                                    </p:set>
                                    <p:animEffect transition="in" filter="dissolve">
                                      <p:cBhvr>
                                        <p:cTn id="12" dur="500"/>
                                        <p:tgtEl>
                                          <p:spTgt spid="4342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34234"/>
                                        </p:tgtEl>
                                        <p:attrNameLst>
                                          <p:attrName>style.visibility</p:attrName>
                                        </p:attrNameLst>
                                      </p:cBhvr>
                                      <p:to>
                                        <p:strVal val="visible"/>
                                      </p:to>
                                    </p:set>
                                    <p:animEffect transition="in" filter="dissolve">
                                      <p:cBhvr>
                                        <p:cTn id="17" dur="500"/>
                                        <p:tgtEl>
                                          <p:spTgt spid="43423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34255"/>
                                        </p:tgtEl>
                                        <p:attrNameLst>
                                          <p:attrName>style.visibility</p:attrName>
                                        </p:attrNameLst>
                                      </p:cBhvr>
                                      <p:to>
                                        <p:strVal val="visible"/>
                                      </p:to>
                                    </p:set>
                                    <p:animEffect transition="in" filter="dissolve">
                                      <p:cBhvr>
                                        <p:cTn id="22" dur="500"/>
                                        <p:tgtEl>
                                          <p:spTgt spid="43425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434280"/>
                                        </p:tgtEl>
                                        <p:attrNameLst>
                                          <p:attrName>style.visibility</p:attrName>
                                        </p:attrNameLst>
                                      </p:cBhvr>
                                      <p:to>
                                        <p:strVal val="visible"/>
                                      </p:to>
                                    </p:set>
                                    <p:anim calcmode="lin" valueType="num">
                                      <p:cBhvr>
                                        <p:cTn id="27" dur="1000" fill="hold"/>
                                        <p:tgtEl>
                                          <p:spTgt spid="434280"/>
                                        </p:tgtEl>
                                        <p:attrNameLst>
                                          <p:attrName>ppt_x</p:attrName>
                                        </p:attrNameLst>
                                      </p:cBhvr>
                                      <p:tavLst>
                                        <p:tav tm="0">
                                          <p:val>
                                            <p:strVal val="#ppt_x-.2"/>
                                          </p:val>
                                        </p:tav>
                                        <p:tav tm="100000">
                                          <p:val>
                                            <p:strVal val="#ppt_x"/>
                                          </p:val>
                                        </p:tav>
                                      </p:tavLst>
                                    </p:anim>
                                    <p:anim calcmode="lin" valueType="num">
                                      <p:cBhvr>
                                        <p:cTn id="28" dur="1000" fill="hold"/>
                                        <p:tgtEl>
                                          <p:spTgt spid="434280"/>
                                        </p:tgtEl>
                                        <p:attrNameLst>
                                          <p:attrName>ppt_y</p:attrName>
                                        </p:attrNameLst>
                                      </p:cBhvr>
                                      <p:tavLst>
                                        <p:tav tm="0">
                                          <p:val>
                                            <p:strVal val="#ppt_y"/>
                                          </p:val>
                                        </p:tav>
                                        <p:tav tm="100000">
                                          <p:val>
                                            <p:strVal val="#ppt_y"/>
                                          </p:val>
                                        </p:tav>
                                      </p:tavLst>
                                    </p:anim>
                                    <p:animEffect transition="in" filter="wipe(right)" prLst="gradientSize: 0.1">
                                      <p:cBhvr>
                                        <p:cTn id="29" dur="1000"/>
                                        <p:tgtEl>
                                          <p:spTgt spid="434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4183" grpId="0"/>
      <p:bldP spid="434210" grpId="0"/>
      <p:bldP spid="434234" grpId="0"/>
      <p:bldP spid="434255" grpId="0"/>
      <p:bldP spid="43428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1143000"/>
            <a:ext cx="8229600" cy="5257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57150">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spcBef>
                <a:spcPct val="20000"/>
              </a:spcBef>
            </a:pPr>
            <a:r>
              <a:rPr lang="en-US" altLang="en-US" sz="2800">
                <a:solidFill>
                  <a:schemeClr val="accent2"/>
                </a:solidFill>
              </a:rPr>
              <a:t>Warm Up</a:t>
            </a:r>
            <a:endParaRPr lang="en-US" altLang="en-US" sz="2400"/>
          </a:p>
          <a:p>
            <a:pPr>
              <a:spcBef>
                <a:spcPct val="20000"/>
              </a:spcBef>
            </a:pPr>
            <a:r>
              <a:rPr lang="en-US" altLang="en-US" sz="2400"/>
              <a:t>Solve each equation.         </a:t>
            </a:r>
            <a:r>
              <a:rPr lang="en-US" altLang="en-US" sz="2400" b="0"/>
              <a:t>                      </a:t>
            </a:r>
            <a:endParaRPr lang="en-US" altLang="en-US" sz="3200" b="0">
              <a:latin typeface="Times New Roman" pitchFamily="18" charset="0"/>
              <a:sym typeface="Symbol" pitchFamily="18" charset="2"/>
            </a:endParaRPr>
          </a:p>
          <a:p>
            <a:pPr>
              <a:spcBef>
                <a:spcPct val="20000"/>
              </a:spcBef>
            </a:pPr>
            <a:r>
              <a:rPr lang="en-US" altLang="en-US" sz="2400">
                <a:sym typeface="Symbol" pitchFamily="18" charset="2"/>
              </a:rPr>
              <a:t>1. </a:t>
            </a:r>
            <a:r>
              <a:rPr lang="en-US" altLang="en-US" sz="2400" b="0">
                <a:sym typeface="Symbol" pitchFamily="18" charset="2"/>
              </a:rPr>
              <a:t>–5</a:t>
            </a:r>
            <a:r>
              <a:rPr lang="en-US" altLang="en-US" sz="2400" b="0" i="1">
                <a:sym typeface="Symbol" pitchFamily="18" charset="2"/>
              </a:rPr>
              <a:t>a</a:t>
            </a:r>
            <a:r>
              <a:rPr lang="en-US" altLang="en-US" sz="2400" b="0">
                <a:sym typeface="Symbol" pitchFamily="18" charset="2"/>
              </a:rPr>
              <a:t> = 30  			</a:t>
            </a:r>
            <a:r>
              <a:rPr lang="en-US" altLang="en-US" sz="2400">
                <a:sym typeface="Symbol" pitchFamily="18" charset="2"/>
              </a:rPr>
              <a:t>2.   </a:t>
            </a:r>
            <a:r>
              <a:rPr lang="en-US" altLang="en-US" sz="2400" b="0">
                <a:sym typeface="Symbol" pitchFamily="18" charset="2"/>
              </a:rPr>
              <a:t> </a:t>
            </a:r>
            <a:endParaRPr lang="en-US" altLang="en-US" sz="2400" b="0" i="1">
              <a:sym typeface="Symbol" pitchFamily="18" charset="2"/>
            </a:endParaRPr>
          </a:p>
          <a:p>
            <a:pPr>
              <a:spcBef>
                <a:spcPct val="100000"/>
              </a:spcBef>
            </a:pPr>
            <a:r>
              <a:rPr lang="en-US" altLang="en-US" sz="2400">
                <a:sym typeface="Symbol" pitchFamily="18" charset="2"/>
              </a:rPr>
              <a:t> </a:t>
            </a:r>
            <a:endParaRPr lang="en-US" altLang="en-US" sz="2400" b="0">
              <a:sym typeface="Symbol" pitchFamily="18" charset="2"/>
            </a:endParaRPr>
          </a:p>
          <a:p>
            <a:pPr>
              <a:spcBef>
                <a:spcPct val="20000"/>
              </a:spcBef>
            </a:pPr>
            <a:r>
              <a:rPr lang="en-US" altLang="en-US" sz="2800" b="0">
                <a:solidFill>
                  <a:srgbClr val="FF0000"/>
                </a:solidFill>
              </a:rPr>
              <a:t>		</a:t>
            </a:r>
          </a:p>
        </p:txBody>
      </p:sp>
      <p:sp>
        <p:nvSpPr>
          <p:cNvPr id="3075" name="Line 64"/>
          <p:cNvSpPr>
            <a:spLocks noChangeShapeType="1"/>
          </p:cNvSpPr>
          <p:nvPr/>
        </p:nvSpPr>
        <p:spPr bwMode="auto">
          <a:xfrm>
            <a:off x="9906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6" name="Line 65"/>
          <p:cNvSpPr>
            <a:spLocks noChangeShapeType="1"/>
          </p:cNvSpPr>
          <p:nvPr/>
        </p:nvSpPr>
        <p:spPr bwMode="auto">
          <a:xfrm>
            <a:off x="9144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7" name="Line 151"/>
          <p:cNvSpPr>
            <a:spLocks noChangeShapeType="1"/>
          </p:cNvSpPr>
          <p:nvPr/>
        </p:nvSpPr>
        <p:spPr bwMode="auto">
          <a:xfrm>
            <a:off x="2819400" y="5029200"/>
            <a:ext cx="3810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8" name="Line 170"/>
          <p:cNvSpPr>
            <a:spLocks noChangeShapeType="1"/>
          </p:cNvSpPr>
          <p:nvPr/>
        </p:nvSpPr>
        <p:spPr bwMode="auto">
          <a:xfrm>
            <a:off x="6781800" y="4343400"/>
            <a:ext cx="5334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9" name="Line 194"/>
          <p:cNvSpPr>
            <a:spLocks noChangeShapeType="1"/>
          </p:cNvSpPr>
          <p:nvPr/>
        </p:nvSpPr>
        <p:spPr bwMode="auto">
          <a:xfrm>
            <a:off x="5486400" y="3581400"/>
            <a:ext cx="3048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0" name="Line 199"/>
          <p:cNvSpPr>
            <a:spLocks noChangeShapeType="1"/>
          </p:cNvSpPr>
          <p:nvPr/>
        </p:nvSpPr>
        <p:spPr bwMode="auto">
          <a:xfrm>
            <a:off x="7086600" y="2743200"/>
            <a:ext cx="4572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1" name="Text Box 379"/>
          <p:cNvSpPr txBox="1">
            <a:spLocks noChangeArrowheads="1"/>
          </p:cNvSpPr>
          <p:nvPr/>
        </p:nvSpPr>
        <p:spPr bwMode="auto">
          <a:xfrm>
            <a:off x="5562600" y="22860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  </a:t>
            </a:r>
          </a:p>
        </p:txBody>
      </p:sp>
      <p:sp>
        <p:nvSpPr>
          <p:cNvPr id="3082" name="Text Box 457"/>
          <p:cNvSpPr txBox="1">
            <a:spLocks noChangeArrowheads="1"/>
          </p:cNvSpPr>
          <p:nvPr/>
        </p:nvSpPr>
        <p:spPr bwMode="auto">
          <a:xfrm>
            <a:off x="528638" y="3962400"/>
            <a:ext cx="4043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Graph each inequality.</a:t>
            </a:r>
          </a:p>
        </p:txBody>
      </p:sp>
      <p:sp>
        <p:nvSpPr>
          <p:cNvPr id="3083" name="Text Box 458"/>
          <p:cNvSpPr txBox="1">
            <a:spLocks noChangeArrowheads="1"/>
          </p:cNvSpPr>
          <p:nvPr/>
        </p:nvSpPr>
        <p:spPr bwMode="auto">
          <a:xfrm>
            <a:off x="541338" y="4572000"/>
            <a:ext cx="17605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5. </a:t>
            </a:r>
            <a:r>
              <a:rPr lang="en-US" altLang="en-US" sz="2400" b="0" i="1"/>
              <a:t>x</a:t>
            </a:r>
            <a:r>
              <a:rPr lang="en-US" altLang="en-US" sz="2400" b="0"/>
              <a:t> ≥ –10</a:t>
            </a:r>
            <a:endParaRPr lang="en-US" altLang="en-US" sz="2400"/>
          </a:p>
        </p:txBody>
      </p:sp>
      <p:sp>
        <p:nvSpPr>
          <p:cNvPr id="3084" name="Text Box 460"/>
          <p:cNvSpPr txBox="1">
            <a:spLocks noChangeArrowheads="1"/>
          </p:cNvSpPr>
          <p:nvPr/>
        </p:nvSpPr>
        <p:spPr bwMode="auto">
          <a:xfrm>
            <a:off x="533400" y="5562600"/>
            <a:ext cx="17795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6.</a:t>
            </a:r>
            <a:r>
              <a:rPr lang="en-US" altLang="en-US" sz="2400" b="0"/>
              <a:t> </a:t>
            </a:r>
            <a:r>
              <a:rPr lang="en-US" altLang="en-US" sz="2400" b="0" i="1"/>
              <a:t>x &lt; </a:t>
            </a:r>
            <a:r>
              <a:rPr lang="en-US" altLang="en-US" sz="2400" b="0"/>
              <a:t>–3</a:t>
            </a:r>
          </a:p>
        </p:txBody>
      </p:sp>
      <p:sp>
        <p:nvSpPr>
          <p:cNvPr id="10705" name="Text Box 465"/>
          <p:cNvSpPr txBox="1">
            <a:spLocks noChangeArrowheads="1"/>
          </p:cNvSpPr>
          <p:nvPr/>
        </p:nvSpPr>
        <p:spPr bwMode="auto">
          <a:xfrm>
            <a:off x="2667000" y="2132013"/>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solidFill>
                  <a:srgbClr val="FF3300"/>
                </a:solidFill>
              </a:rPr>
              <a:t>–6</a:t>
            </a:r>
          </a:p>
        </p:txBody>
      </p:sp>
      <p:pic>
        <p:nvPicPr>
          <p:cNvPr id="3086" name="Picture 466"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1981200"/>
            <a:ext cx="11906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07" name="Text Box 467"/>
          <p:cNvSpPr txBox="1">
            <a:spLocks noChangeArrowheads="1"/>
          </p:cNvSpPr>
          <p:nvPr/>
        </p:nvSpPr>
        <p:spPr bwMode="auto">
          <a:xfrm>
            <a:off x="7010400" y="2055813"/>
            <a:ext cx="765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solidFill>
                  <a:srgbClr val="FF3300"/>
                </a:solidFill>
              </a:rPr>
              <a:t>–10</a:t>
            </a:r>
          </a:p>
        </p:txBody>
      </p:sp>
      <p:sp>
        <p:nvSpPr>
          <p:cNvPr id="3088" name="Text Box 468"/>
          <p:cNvSpPr txBox="1">
            <a:spLocks noChangeArrowheads="1"/>
          </p:cNvSpPr>
          <p:nvPr/>
        </p:nvSpPr>
        <p:spPr bwMode="auto">
          <a:xfrm>
            <a:off x="533400" y="3048000"/>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3.</a:t>
            </a:r>
          </a:p>
        </p:txBody>
      </p:sp>
      <p:pic>
        <p:nvPicPr>
          <p:cNvPr id="3089" name="Picture 469"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895600"/>
            <a:ext cx="10858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10" name="Picture 470"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2895600"/>
            <a:ext cx="4000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91" name="Text Box 471"/>
          <p:cNvSpPr txBox="1">
            <a:spLocks noChangeArrowheads="1"/>
          </p:cNvSpPr>
          <p:nvPr/>
        </p:nvSpPr>
        <p:spPr bwMode="auto">
          <a:xfrm>
            <a:off x="5051425" y="3048000"/>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4.</a:t>
            </a:r>
          </a:p>
        </p:txBody>
      </p:sp>
      <p:pic>
        <p:nvPicPr>
          <p:cNvPr id="3092" name="Picture 472"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2971800"/>
            <a:ext cx="13716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14" name="Picture 474" descr="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86600" y="2971800"/>
            <a:ext cx="5810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49" name="Picture 50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4495800"/>
            <a:ext cx="306705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0751" name="Picture 5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43200" y="5410200"/>
            <a:ext cx="272415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extLst>
      <p:ext uri="{BB962C8B-B14F-4D97-AF65-F5344CB8AC3E}">
        <p14:creationId xmlns:p14="http://schemas.microsoft.com/office/powerpoint/2010/main" val="23569446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705"/>
                                        </p:tgtEl>
                                        <p:attrNameLst>
                                          <p:attrName>style.visibility</p:attrName>
                                        </p:attrNameLst>
                                      </p:cBhvr>
                                      <p:to>
                                        <p:strVal val="visible"/>
                                      </p:to>
                                    </p:set>
                                    <p:animEffect transition="in" filter="dissolve">
                                      <p:cBhvr>
                                        <p:cTn id="7" dur="500"/>
                                        <p:tgtEl>
                                          <p:spTgt spid="107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707"/>
                                        </p:tgtEl>
                                        <p:attrNameLst>
                                          <p:attrName>style.visibility</p:attrName>
                                        </p:attrNameLst>
                                      </p:cBhvr>
                                      <p:to>
                                        <p:strVal val="visible"/>
                                      </p:to>
                                    </p:set>
                                    <p:animEffect transition="in" filter="dissolve">
                                      <p:cBhvr>
                                        <p:cTn id="12" dur="500"/>
                                        <p:tgtEl>
                                          <p:spTgt spid="1070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0710"/>
                                        </p:tgtEl>
                                        <p:attrNameLst>
                                          <p:attrName>style.visibility</p:attrName>
                                        </p:attrNameLst>
                                      </p:cBhvr>
                                      <p:to>
                                        <p:strVal val="visible"/>
                                      </p:to>
                                    </p:set>
                                    <p:animEffect transition="in" filter="dissolve">
                                      <p:cBhvr>
                                        <p:cTn id="17" dur="500"/>
                                        <p:tgtEl>
                                          <p:spTgt spid="107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0714"/>
                                        </p:tgtEl>
                                        <p:attrNameLst>
                                          <p:attrName>style.visibility</p:attrName>
                                        </p:attrNameLst>
                                      </p:cBhvr>
                                      <p:to>
                                        <p:strVal val="visible"/>
                                      </p:to>
                                    </p:set>
                                    <p:animEffect transition="in" filter="dissolve">
                                      <p:cBhvr>
                                        <p:cTn id="22" dur="500"/>
                                        <p:tgtEl>
                                          <p:spTgt spid="107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10749"/>
                                        </p:tgtEl>
                                        <p:attrNameLst>
                                          <p:attrName>style.visibility</p:attrName>
                                        </p:attrNameLst>
                                      </p:cBhvr>
                                      <p:to>
                                        <p:strVal val="visible"/>
                                      </p:to>
                                    </p:set>
                                    <p:animEffect transition="in" filter="box(in)">
                                      <p:cBhvr>
                                        <p:cTn id="27" dur="500"/>
                                        <p:tgtEl>
                                          <p:spTgt spid="1074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10751"/>
                                        </p:tgtEl>
                                        <p:attrNameLst>
                                          <p:attrName>style.visibility</p:attrName>
                                        </p:attrNameLst>
                                      </p:cBhvr>
                                      <p:to>
                                        <p:strVal val="visible"/>
                                      </p:to>
                                    </p:set>
                                    <p:animEffect transition="in" filter="box(in)">
                                      <p:cBhvr>
                                        <p:cTn id="32" dur="500"/>
                                        <p:tgtEl>
                                          <p:spTgt spid="107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05" grpId="0"/>
      <p:bldP spid="1070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ChangeArrowheads="1"/>
          </p:cNvSpPr>
          <p:nvPr/>
        </p:nvSpPr>
        <p:spPr bwMode="auto">
          <a:xfrm>
            <a:off x="381000" y="1981200"/>
            <a:ext cx="8458200" cy="17526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spcBef>
                <a:spcPct val="20000"/>
              </a:spcBef>
            </a:pPr>
            <a:r>
              <a:rPr lang="en-US" altLang="en-US" sz="2800" b="0"/>
              <a:t>Solve one-step inequalities by using multiplication.</a:t>
            </a:r>
          </a:p>
          <a:p>
            <a:pPr>
              <a:spcBef>
                <a:spcPct val="20000"/>
              </a:spcBef>
            </a:pPr>
            <a:endParaRPr lang="en-US" altLang="en-US" sz="800" b="0"/>
          </a:p>
          <a:p>
            <a:pPr>
              <a:spcBef>
                <a:spcPct val="20000"/>
              </a:spcBef>
            </a:pPr>
            <a:r>
              <a:rPr lang="en-US" altLang="en-US" sz="2800" b="0"/>
              <a:t>Solve one-step inequalities by using division.</a:t>
            </a:r>
          </a:p>
          <a:p>
            <a:pPr>
              <a:spcBef>
                <a:spcPct val="20000"/>
              </a:spcBef>
            </a:pPr>
            <a:endParaRPr lang="en-US" altLang="en-US" sz="2800" b="0"/>
          </a:p>
        </p:txBody>
      </p:sp>
      <p:sp>
        <p:nvSpPr>
          <p:cNvPr id="4099" name="Rectangle 1055"/>
          <p:cNvSpPr>
            <a:spLocks noChangeArrowheads="1"/>
          </p:cNvSpPr>
          <p:nvPr/>
        </p:nvSpPr>
        <p:spPr bwMode="auto">
          <a:xfrm>
            <a:off x="0" y="12573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3600" b="0" i="1">
                <a:solidFill>
                  <a:srgbClr val="FF6600"/>
                </a:solidFill>
                <a:latin typeface="Arial Black" pitchFamily="34" charset="0"/>
              </a:rPr>
              <a:t>Objectives</a:t>
            </a:r>
            <a:endParaRPr lang="en-US" altLang="en-US" sz="3600">
              <a:latin typeface="Arial Black"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517525" y="1600200"/>
            <a:ext cx="7859713"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Remember, solving inequalities is similar to solving equations. To solve an inequality that contains multiplication or division, undo the operation by dividing or multiplying both sides of the inequality by the same number. </a:t>
            </a:r>
          </a:p>
        </p:txBody>
      </p:sp>
      <p:sp>
        <p:nvSpPr>
          <p:cNvPr id="5123" name="Text Box 33"/>
          <p:cNvSpPr txBox="1">
            <a:spLocks noChangeArrowheads="1"/>
          </p:cNvSpPr>
          <p:nvPr/>
        </p:nvSpPr>
        <p:spPr bwMode="auto">
          <a:xfrm>
            <a:off x="517525" y="3919538"/>
            <a:ext cx="77882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The following rules show the properties of inequality for multiplying or dividing by a positive number. The rules for multiplying or dividing by a negative number appear later in this lesson.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295400"/>
            <a:ext cx="7829550" cy="448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1A: Multiplying or Dividing by a Positive Number</a:t>
            </a:r>
          </a:p>
        </p:txBody>
      </p:sp>
      <p:sp>
        <p:nvSpPr>
          <p:cNvPr id="7171" name="Text Box 5"/>
          <p:cNvSpPr txBox="1">
            <a:spLocks noChangeArrowheads="1"/>
          </p:cNvSpPr>
          <p:nvPr/>
        </p:nvSpPr>
        <p:spPr bwMode="auto">
          <a:xfrm>
            <a:off x="495300" y="18288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Solve the inequality and graph the solutions.</a:t>
            </a:r>
          </a:p>
        </p:txBody>
      </p:sp>
      <p:sp>
        <p:nvSpPr>
          <p:cNvPr id="7172" name="Text Box 6"/>
          <p:cNvSpPr txBox="1">
            <a:spLocks noChangeArrowheads="1"/>
          </p:cNvSpPr>
          <p:nvPr/>
        </p:nvSpPr>
        <p:spPr bwMode="auto">
          <a:xfrm>
            <a:off x="222250" y="2362200"/>
            <a:ext cx="363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      7</a:t>
            </a:r>
            <a:r>
              <a:rPr lang="en-US" altLang="en-US" sz="2400" i="1"/>
              <a:t>x</a:t>
            </a:r>
            <a:r>
              <a:rPr lang="en-US" altLang="en-US" sz="2400"/>
              <a:t> &gt; –42</a:t>
            </a:r>
          </a:p>
        </p:txBody>
      </p:sp>
      <p:grpSp>
        <p:nvGrpSpPr>
          <p:cNvPr id="2" name="Group 48"/>
          <p:cNvGrpSpPr>
            <a:grpSpLocks/>
          </p:cNvGrpSpPr>
          <p:nvPr/>
        </p:nvGrpSpPr>
        <p:grpSpPr bwMode="auto">
          <a:xfrm>
            <a:off x="685800" y="2895600"/>
            <a:ext cx="2111375" cy="1219200"/>
            <a:chOff x="432" y="1968"/>
            <a:chExt cx="1330" cy="768"/>
          </a:xfrm>
        </p:grpSpPr>
        <p:sp>
          <p:nvSpPr>
            <p:cNvPr id="7203" name="Text Box 7"/>
            <p:cNvSpPr txBox="1">
              <a:spLocks noChangeArrowheads="1"/>
            </p:cNvSpPr>
            <p:nvPr/>
          </p:nvSpPr>
          <p:spPr bwMode="auto">
            <a:xfrm>
              <a:off x="432" y="1968"/>
              <a:ext cx="13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  7</a:t>
              </a:r>
              <a:r>
                <a:rPr lang="en-US" altLang="en-US" sz="2400" b="0" i="1"/>
                <a:t>x</a:t>
              </a:r>
              <a:r>
                <a:rPr lang="en-US" altLang="en-US" sz="2400" b="0"/>
                <a:t> &gt; –42</a:t>
              </a:r>
            </a:p>
          </p:txBody>
        </p:sp>
        <p:grpSp>
          <p:nvGrpSpPr>
            <p:cNvPr id="7204" name="Group 44"/>
            <p:cNvGrpSpPr>
              <a:grpSpLocks/>
            </p:cNvGrpSpPr>
            <p:nvPr/>
          </p:nvGrpSpPr>
          <p:grpSpPr bwMode="auto">
            <a:xfrm>
              <a:off x="606" y="2277"/>
              <a:ext cx="888" cy="459"/>
              <a:chOff x="606" y="2277"/>
              <a:chExt cx="888" cy="459"/>
            </a:xfrm>
          </p:grpSpPr>
          <p:pic>
            <p:nvPicPr>
              <p:cNvPr id="7205" name="Picture 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 y="2280"/>
                <a:ext cx="276"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06" name="Text Box 10"/>
              <p:cNvSpPr txBox="1">
                <a:spLocks noChangeArrowheads="1"/>
              </p:cNvSpPr>
              <p:nvPr/>
            </p:nvSpPr>
            <p:spPr bwMode="auto">
              <a:xfrm>
                <a:off x="864" y="2352"/>
                <a:ext cx="22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&gt;</a:t>
                </a:r>
              </a:p>
            </p:txBody>
          </p:sp>
          <p:pic>
            <p:nvPicPr>
              <p:cNvPr id="7207" name="Picture 1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4" y="2277"/>
                <a:ext cx="390"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415756" name="Text Box 12"/>
          <p:cNvSpPr txBox="1">
            <a:spLocks noChangeArrowheads="1"/>
          </p:cNvSpPr>
          <p:nvPr/>
        </p:nvSpPr>
        <p:spPr bwMode="auto">
          <a:xfrm>
            <a:off x="762000" y="41910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1</a:t>
            </a:r>
            <a:r>
              <a:rPr lang="en-US" altLang="en-US" sz="2400" b="0" i="1"/>
              <a:t>x</a:t>
            </a:r>
            <a:r>
              <a:rPr lang="en-US" altLang="en-US" sz="2400" b="0"/>
              <a:t>  &gt; –6       </a:t>
            </a:r>
          </a:p>
        </p:txBody>
      </p:sp>
      <p:sp>
        <p:nvSpPr>
          <p:cNvPr id="415758" name="Text Box 14"/>
          <p:cNvSpPr txBox="1">
            <a:spLocks noChangeArrowheads="1"/>
          </p:cNvSpPr>
          <p:nvPr/>
        </p:nvSpPr>
        <p:spPr bwMode="auto">
          <a:xfrm>
            <a:off x="3222625" y="3276600"/>
            <a:ext cx="5921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3333FF"/>
                </a:solidFill>
                <a:latin typeface="Arial" charset="0"/>
              </a:rPr>
              <a:t>Since x is multiplied by 7, divide both sides by 7 to undo the multiplication.  </a:t>
            </a:r>
          </a:p>
        </p:txBody>
      </p:sp>
      <p:sp>
        <p:nvSpPr>
          <p:cNvPr id="415791" name="Text Box 47"/>
          <p:cNvSpPr txBox="1">
            <a:spLocks noChangeArrowheads="1"/>
          </p:cNvSpPr>
          <p:nvPr/>
        </p:nvSpPr>
        <p:spPr bwMode="auto">
          <a:xfrm>
            <a:off x="950913" y="4648200"/>
            <a:ext cx="13255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t>x</a:t>
            </a:r>
            <a:r>
              <a:rPr lang="en-US" altLang="en-US" sz="2400" b="0"/>
              <a:t>  &gt; –6</a:t>
            </a:r>
          </a:p>
        </p:txBody>
      </p:sp>
      <p:grpSp>
        <p:nvGrpSpPr>
          <p:cNvPr id="4" name="Group 50"/>
          <p:cNvGrpSpPr>
            <a:grpSpLocks/>
          </p:cNvGrpSpPr>
          <p:nvPr/>
        </p:nvGrpSpPr>
        <p:grpSpPr bwMode="auto">
          <a:xfrm>
            <a:off x="336550" y="5410200"/>
            <a:ext cx="4457700" cy="412750"/>
            <a:chOff x="0" y="3148"/>
            <a:chExt cx="2808" cy="260"/>
          </a:xfrm>
        </p:grpSpPr>
        <p:sp>
          <p:nvSpPr>
            <p:cNvPr id="7180" name="Line 51"/>
            <p:cNvSpPr>
              <a:spLocks noChangeShapeType="1"/>
            </p:cNvSpPr>
            <p:nvPr/>
          </p:nvSpPr>
          <p:spPr bwMode="auto">
            <a:xfrm>
              <a:off x="168" y="3196"/>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7181" name="Line 52"/>
            <p:cNvSpPr>
              <a:spLocks noChangeShapeType="1"/>
            </p:cNvSpPr>
            <p:nvPr/>
          </p:nvSpPr>
          <p:spPr bwMode="auto">
            <a:xfrm>
              <a:off x="2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2" name="Line 53"/>
            <p:cNvSpPr>
              <a:spLocks noChangeShapeType="1"/>
            </p:cNvSpPr>
            <p:nvPr/>
          </p:nvSpPr>
          <p:spPr bwMode="auto">
            <a:xfrm>
              <a:off x="5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3" name="Line 54"/>
            <p:cNvSpPr>
              <a:spLocks noChangeShapeType="1"/>
            </p:cNvSpPr>
            <p:nvPr/>
          </p:nvSpPr>
          <p:spPr bwMode="auto">
            <a:xfrm>
              <a:off x="7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4" name="Line 55"/>
            <p:cNvSpPr>
              <a:spLocks noChangeShapeType="1"/>
            </p:cNvSpPr>
            <p:nvPr/>
          </p:nvSpPr>
          <p:spPr bwMode="auto">
            <a:xfrm>
              <a:off x="9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5" name="Line 56"/>
            <p:cNvSpPr>
              <a:spLocks noChangeShapeType="1"/>
            </p:cNvSpPr>
            <p:nvPr/>
          </p:nvSpPr>
          <p:spPr bwMode="auto">
            <a:xfrm>
              <a:off x="12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6" name="Line 57"/>
            <p:cNvSpPr>
              <a:spLocks noChangeShapeType="1"/>
            </p:cNvSpPr>
            <p:nvPr/>
          </p:nvSpPr>
          <p:spPr bwMode="auto">
            <a:xfrm>
              <a:off x="14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7" name="Line 58"/>
            <p:cNvSpPr>
              <a:spLocks noChangeShapeType="1"/>
            </p:cNvSpPr>
            <p:nvPr/>
          </p:nvSpPr>
          <p:spPr bwMode="auto">
            <a:xfrm>
              <a:off x="170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8" name="Line 59"/>
            <p:cNvSpPr>
              <a:spLocks noChangeShapeType="1"/>
            </p:cNvSpPr>
            <p:nvPr/>
          </p:nvSpPr>
          <p:spPr bwMode="auto">
            <a:xfrm>
              <a:off x="194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9" name="Line 60"/>
            <p:cNvSpPr>
              <a:spLocks noChangeShapeType="1"/>
            </p:cNvSpPr>
            <p:nvPr/>
          </p:nvSpPr>
          <p:spPr bwMode="auto">
            <a:xfrm>
              <a:off x="218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90" name="Line 61"/>
            <p:cNvSpPr>
              <a:spLocks noChangeShapeType="1"/>
            </p:cNvSpPr>
            <p:nvPr/>
          </p:nvSpPr>
          <p:spPr bwMode="auto">
            <a:xfrm>
              <a:off x="242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91" name="Line 62"/>
            <p:cNvSpPr>
              <a:spLocks noChangeShapeType="1"/>
            </p:cNvSpPr>
            <p:nvPr/>
          </p:nvSpPr>
          <p:spPr bwMode="auto">
            <a:xfrm>
              <a:off x="2664" y="3148"/>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92" name="Text Box 63"/>
            <p:cNvSpPr txBox="1">
              <a:spLocks noChangeArrowheads="1"/>
            </p:cNvSpPr>
            <p:nvPr/>
          </p:nvSpPr>
          <p:spPr bwMode="auto">
            <a:xfrm>
              <a:off x="0" y="3196"/>
              <a:ext cx="4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–10</a:t>
              </a:r>
            </a:p>
          </p:txBody>
        </p:sp>
        <p:sp>
          <p:nvSpPr>
            <p:cNvPr id="7193" name="Text Box 64"/>
            <p:cNvSpPr txBox="1">
              <a:spLocks noChangeArrowheads="1"/>
            </p:cNvSpPr>
            <p:nvPr/>
          </p:nvSpPr>
          <p:spPr bwMode="auto">
            <a:xfrm>
              <a:off x="328" y="3192"/>
              <a:ext cx="3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–8</a:t>
              </a:r>
            </a:p>
          </p:txBody>
        </p:sp>
        <p:sp>
          <p:nvSpPr>
            <p:cNvPr id="7194" name="Text Box 65"/>
            <p:cNvSpPr txBox="1">
              <a:spLocks noChangeArrowheads="1"/>
            </p:cNvSpPr>
            <p:nvPr/>
          </p:nvSpPr>
          <p:spPr bwMode="auto">
            <a:xfrm>
              <a:off x="568"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–6</a:t>
              </a:r>
            </a:p>
          </p:txBody>
        </p:sp>
        <p:sp>
          <p:nvSpPr>
            <p:cNvPr id="7195" name="Text Box 66"/>
            <p:cNvSpPr txBox="1">
              <a:spLocks noChangeArrowheads="1"/>
            </p:cNvSpPr>
            <p:nvPr/>
          </p:nvSpPr>
          <p:spPr bwMode="auto">
            <a:xfrm>
              <a:off x="792"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–4</a:t>
              </a:r>
            </a:p>
          </p:txBody>
        </p:sp>
        <p:sp>
          <p:nvSpPr>
            <p:cNvPr id="7196" name="Text Box 67"/>
            <p:cNvSpPr txBox="1">
              <a:spLocks noChangeArrowheads="1"/>
            </p:cNvSpPr>
            <p:nvPr/>
          </p:nvSpPr>
          <p:spPr bwMode="auto">
            <a:xfrm>
              <a:off x="1048" y="319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a:t>
              </a:r>
            </a:p>
          </p:txBody>
        </p:sp>
        <p:sp>
          <p:nvSpPr>
            <p:cNvPr id="7197" name="Text Box 68"/>
            <p:cNvSpPr txBox="1">
              <a:spLocks noChangeArrowheads="1"/>
            </p:cNvSpPr>
            <p:nvPr/>
          </p:nvSpPr>
          <p:spPr bwMode="auto">
            <a:xfrm>
              <a:off x="136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0</a:t>
              </a:r>
            </a:p>
          </p:txBody>
        </p:sp>
        <p:sp>
          <p:nvSpPr>
            <p:cNvPr id="7198" name="Text Box 69"/>
            <p:cNvSpPr txBox="1">
              <a:spLocks noChangeArrowheads="1"/>
            </p:cNvSpPr>
            <p:nvPr/>
          </p:nvSpPr>
          <p:spPr bwMode="auto">
            <a:xfrm>
              <a:off x="160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a:t>
              </a:r>
            </a:p>
          </p:txBody>
        </p:sp>
        <p:sp>
          <p:nvSpPr>
            <p:cNvPr id="7199" name="Text Box 70"/>
            <p:cNvSpPr txBox="1">
              <a:spLocks noChangeArrowheads="1"/>
            </p:cNvSpPr>
            <p:nvPr/>
          </p:nvSpPr>
          <p:spPr bwMode="auto">
            <a:xfrm>
              <a:off x="1840"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4</a:t>
              </a:r>
            </a:p>
          </p:txBody>
        </p:sp>
        <p:sp>
          <p:nvSpPr>
            <p:cNvPr id="7200" name="Text Box 71"/>
            <p:cNvSpPr txBox="1">
              <a:spLocks noChangeArrowheads="1"/>
            </p:cNvSpPr>
            <p:nvPr/>
          </p:nvSpPr>
          <p:spPr bwMode="auto">
            <a:xfrm>
              <a:off x="2094"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6</a:t>
              </a:r>
            </a:p>
          </p:txBody>
        </p:sp>
        <p:sp>
          <p:nvSpPr>
            <p:cNvPr id="7201" name="Text Box 72"/>
            <p:cNvSpPr txBox="1">
              <a:spLocks noChangeArrowheads="1"/>
            </p:cNvSpPr>
            <p:nvPr/>
          </p:nvSpPr>
          <p:spPr bwMode="auto">
            <a:xfrm>
              <a:off x="2328" y="3196"/>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8</a:t>
              </a:r>
            </a:p>
          </p:txBody>
        </p:sp>
        <p:sp>
          <p:nvSpPr>
            <p:cNvPr id="7202" name="Text Box 73"/>
            <p:cNvSpPr txBox="1">
              <a:spLocks noChangeArrowheads="1"/>
            </p:cNvSpPr>
            <p:nvPr/>
          </p:nvSpPr>
          <p:spPr bwMode="auto">
            <a:xfrm>
              <a:off x="2496" y="319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10</a:t>
              </a:r>
            </a:p>
          </p:txBody>
        </p:sp>
      </p:grpSp>
      <p:sp>
        <p:nvSpPr>
          <p:cNvPr id="415818" name="AutoShape 74"/>
          <p:cNvSpPr>
            <a:spLocks noChangeArrowheads="1"/>
          </p:cNvSpPr>
          <p:nvPr/>
        </p:nvSpPr>
        <p:spPr bwMode="auto">
          <a:xfrm>
            <a:off x="1447800" y="5410200"/>
            <a:ext cx="152400" cy="152400"/>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sp>
        <p:nvSpPr>
          <p:cNvPr id="415819" name="Line 75"/>
          <p:cNvSpPr>
            <a:spLocks noChangeShapeType="1"/>
          </p:cNvSpPr>
          <p:nvPr/>
        </p:nvSpPr>
        <p:spPr bwMode="auto">
          <a:xfrm>
            <a:off x="1600200" y="5486400"/>
            <a:ext cx="3200400"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15758"/>
                                        </p:tgtEl>
                                        <p:attrNameLst>
                                          <p:attrName>style.visibility</p:attrName>
                                        </p:attrNameLst>
                                      </p:cBhvr>
                                      <p:to>
                                        <p:strVal val="visible"/>
                                      </p:to>
                                    </p:set>
                                    <p:anim calcmode="lin" valueType="num">
                                      <p:cBhvr>
                                        <p:cTn id="7" dur="1000" fill="hold"/>
                                        <p:tgtEl>
                                          <p:spTgt spid="415758"/>
                                        </p:tgtEl>
                                        <p:attrNameLst>
                                          <p:attrName>ppt_w</p:attrName>
                                        </p:attrNameLst>
                                      </p:cBhvr>
                                      <p:tavLst>
                                        <p:tav tm="0">
                                          <p:val>
                                            <p:strVal val="#ppt_w*0.70"/>
                                          </p:val>
                                        </p:tav>
                                        <p:tav tm="100000">
                                          <p:val>
                                            <p:strVal val="#ppt_w"/>
                                          </p:val>
                                        </p:tav>
                                      </p:tavLst>
                                    </p:anim>
                                    <p:anim calcmode="lin" valueType="num">
                                      <p:cBhvr>
                                        <p:cTn id="8" dur="1000" fill="hold"/>
                                        <p:tgtEl>
                                          <p:spTgt spid="415758"/>
                                        </p:tgtEl>
                                        <p:attrNameLst>
                                          <p:attrName>ppt_h</p:attrName>
                                        </p:attrNameLst>
                                      </p:cBhvr>
                                      <p:tavLst>
                                        <p:tav tm="0">
                                          <p:val>
                                            <p:strVal val="#ppt_h"/>
                                          </p:val>
                                        </p:tav>
                                        <p:tav tm="100000">
                                          <p:val>
                                            <p:strVal val="#ppt_h"/>
                                          </p:val>
                                        </p:tav>
                                      </p:tavLst>
                                    </p:anim>
                                    <p:animEffect transition="in" filter="fade">
                                      <p:cBhvr>
                                        <p:cTn id="9" dur="1000"/>
                                        <p:tgtEl>
                                          <p:spTgt spid="41575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up)">
                                      <p:cBhvr>
                                        <p:cTn id="14" dur="10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15756"/>
                                        </p:tgtEl>
                                        <p:attrNameLst>
                                          <p:attrName>style.visibility</p:attrName>
                                        </p:attrNameLst>
                                      </p:cBhvr>
                                      <p:to>
                                        <p:strVal val="visible"/>
                                      </p:to>
                                    </p:set>
                                    <p:animEffect transition="in" filter="dissolve">
                                      <p:cBhvr>
                                        <p:cTn id="19" dur="500"/>
                                        <p:tgtEl>
                                          <p:spTgt spid="415756"/>
                                        </p:tgtEl>
                                      </p:cBhvr>
                                    </p:animEffect>
                                  </p:childTnLst>
                                </p:cTn>
                              </p:par>
                            </p:childTnLst>
                          </p:cTn>
                        </p:par>
                        <p:par>
                          <p:cTn id="20" fill="hold" nodeType="afterGroup">
                            <p:stCondLst>
                              <p:cond delay="500"/>
                            </p:stCondLst>
                            <p:childTnLst>
                              <p:par>
                                <p:cTn id="21" presetID="9" presetClass="entr" presetSubtype="0" fill="hold" grpId="0" nodeType="afterEffect">
                                  <p:stCondLst>
                                    <p:cond delay="0"/>
                                  </p:stCondLst>
                                  <p:childTnLst>
                                    <p:set>
                                      <p:cBhvr>
                                        <p:cTn id="22" dur="1" fill="hold">
                                          <p:stCondLst>
                                            <p:cond delay="0"/>
                                          </p:stCondLst>
                                        </p:cTn>
                                        <p:tgtEl>
                                          <p:spTgt spid="415791"/>
                                        </p:tgtEl>
                                        <p:attrNameLst>
                                          <p:attrName>style.visibility</p:attrName>
                                        </p:attrNameLst>
                                      </p:cBhvr>
                                      <p:to>
                                        <p:strVal val="visible"/>
                                      </p:to>
                                    </p:set>
                                    <p:animEffect transition="in" filter="dissolve">
                                      <p:cBhvr>
                                        <p:cTn id="23" dur="500"/>
                                        <p:tgtEl>
                                          <p:spTgt spid="41579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box(in)">
                                      <p:cBhvr>
                                        <p:cTn id="28" dur="500"/>
                                        <p:tgtEl>
                                          <p:spTgt spid="4"/>
                                        </p:tgtEl>
                                      </p:cBhvr>
                                    </p:animEffect>
                                  </p:childTnLst>
                                </p:cTn>
                              </p:par>
                            </p:childTnLst>
                          </p:cTn>
                        </p:par>
                        <p:par>
                          <p:cTn id="29" fill="hold" nodeType="afterGroup">
                            <p:stCondLst>
                              <p:cond delay="500"/>
                            </p:stCondLst>
                            <p:childTnLst>
                              <p:par>
                                <p:cTn id="30" presetID="9" presetClass="entr" presetSubtype="0" fill="hold" grpId="0" nodeType="afterEffect">
                                  <p:stCondLst>
                                    <p:cond delay="0"/>
                                  </p:stCondLst>
                                  <p:childTnLst>
                                    <p:set>
                                      <p:cBhvr>
                                        <p:cTn id="31" dur="1" fill="hold">
                                          <p:stCondLst>
                                            <p:cond delay="0"/>
                                          </p:stCondLst>
                                        </p:cTn>
                                        <p:tgtEl>
                                          <p:spTgt spid="415818"/>
                                        </p:tgtEl>
                                        <p:attrNameLst>
                                          <p:attrName>style.visibility</p:attrName>
                                        </p:attrNameLst>
                                      </p:cBhvr>
                                      <p:to>
                                        <p:strVal val="visible"/>
                                      </p:to>
                                    </p:set>
                                    <p:animEffect transition="in" filter="dissolve">
                                      <p:cBhvr>
                                        <p:cTn id="32" dur="500"/>
                                        <p:tgtEl>
                                          <p:spTgt spid="415818"/>
                                        </p:tgtEl>
                                      </p:cBhvr>
                                    </p:animEffect>
                                  </p:childTnLst>
                                </p:cTn>
                              </p:par>
                            </p:childTnLst>
                          </p:cTn>
                        </p:par>
                        <p:par>
                          <p:cTn id="33" fill="hold" nodeType="afterGroup">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415819"/>
                                        </p:tgtEl>
                                        <p:attrNameLst>
                                          <p:attrName>style.visibility</p:attrName>
                                        </p:attrNameLst>
                                      </p:cBhvr>
                                      <p:to>
                                        <p:strVal val="visible"/>
                                      </p:to>
                                    </p:set>
                                    <p:animEffect transition="in" filter="wipe(left)">
                                      <p:cBhvr>
                                        <p:cTn id="36" dur="1000"/>
                                        <p:tgtEl>
                                          <p:spTgt spid="4158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5756" grpId="0"/>
      <p:bldP spid="415758" grpId="0"/>
      <p:bldP spid="415791" grpId="0"/>
      <p:bldP spid="415818" grpId="0" animBg="1"/>
      <p:bldP spid="4158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5"/>
          <p:cNvGrpSpPr>
            <a:grpSpLocks/>
          </p:cNvGrpSpPr>
          <p:nvPr/>
        </p:nvGrpSpPr>
        <p:grpSpPr bwMode="auto">
          <a:xfrm>
            <a:off x="228600" y="3124200"/>
            <a:ext cx="2335213" cy="781050"/>
            <a:chOff x="662" y="2430"/>
            <a:chExt cx="1471" cy="492"/>
          </a:xfrm>
        </p:grpSpPr>
        <p:sp>
          <p:nvSpPr>
            <p:cNvPr id="8227" name="Text Box 13"/>
            <p:cNvSpPr txBox="1">
              <a:spLocks noChangeArrowheads="1"/>
            </p:cNvSpPr>
            <p:nvPr/>
          </p:nvSpPr>
          <p:spPr bwMode="auto">
            <a:xfrm>
              <a:off x="662" y="2517"/>
              <a:ext cx="108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solidFill>
                    <a:srgbClr val="FF3300"/>
                  </a:solidFill>
                </a:rPr>
                <a:t>3</a:t>
              </a:r>
              <a:r>
                <a:rPr lang="en-US" altLang="en-US" sz="2400" b="0"/>
                <a:t>(2.4) ≤ </a:t>
              </a:r>
              <a:r>
                <a:rPr lang="en-US" altLang="en-US" sz="2400" b="0">
                  <a:solidFill>
                    <a:srgbClr val="FF3300"/>
                  </a:solidFill>
                </a:rPr>
                <a:t>3</a:t>
              </a:r>
            </a:p>
          </p:txBody>
        </p:sp>
        <p:pic>
          <p:nvPicPr>
            <p:cNvPr id="8228" name="Picture 1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5" y="2430"/>
              <a:ext cx="408"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7808" name="Text Box 16"/>
          <p:cNvSpPr txBox="1">
            <a:spLocks noChangeArrowheads="1"/>
          </p:cNvSpPr>
          <p:nvPr/>
        </p:nvSpPr>
        <p:spPr bwMode="auto">
          <a:xfrm>
            <a:off x="695325" y="4114800"/>
            <a:ext cx="1362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7.2 ≤ </a:t>
            </a:r>
            <a:r>
              <a:rPr lang="en-US" altLang="en-US" sz="2400" b="0" i="1"/>
              <a:t>m</a:t>
            </a:r>
            <a:endParaRPr lang="en-US" altLang="en-US" sz="2400" b="0"/>
          </a:p>
        </p:txBody>
      </p:sp>
      <p:sp>
        <p:nvSpPr>
          <p:cNvPr id="417809" name="Text Box 17"/>
          <p:cNvSpPr txBox="1">
            <a:spLocks noChangeArrowheads="1"/>
          </p:cNvSpPr>
          <p:nvPr/>
        </p:nvSpPr>
        <p:spPr bwMode="auto">
          <a:xfrm>
            <a:off x="1981200" y="4114800"/>
            <a:ext cx="2062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a:t>(or </a:t>
            </a:r>
            <a:r>
              <a:rPr lang="en-US" altLang="en-US" sz="2400" b="0" i="1"/>
              <a:t>m</a:t>
            </a:r>
            <a:r>
              <a:rPr lang="en-US" altLang="en-US" sz="2400" b="0"/>
              <a:t> ≥ 7.2)</a:t>
            </a:r>
            <a:endParaRPr lang="en-US" altLang="en-US" sz="2400" b="0" i="1"/>
          </a:p>
        </p:txBody>
      </p:sp>
      <p:sp>
        <p:nvSpPr>
          <p:cNvPr id="417835" name="Text Box 43"/>
          <p:cNvSpPr txBox="1">
            <a:spLocks noChangeArrowheads="1"/>
          </p:cNvSpPr>
          <p:nvPr/>
        </p:nvSpPr>
        <p:spPr bwMode="auto">
          <a:xfrm>
            <a:off x="3810000" y="3048000"/>
            <a:ext cx="533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solidFill>
                  <a:srgbClr val="3333FF"/>
                </a:solidFill>
                <a:latin typeface="Arial" charset="0"/>
              </a:rPr>
              <a:t>Since m is divided by 3, multiply both sides by 3 to undo the division. </a:t>
            </a:r>
          </a:p>
        </p:txBody>
      </p:sp>
      <p:grpSp>
        <p:nvGrpSpPr>
          <p:cNvPr id="3" name="Group 78"/>
          <p:cNvGrpSpPr>
            <a:grpSpLocks/>
          </p:cNvGrpSpPr>
          <p:nvPr/>
        </p:nvGrpSpPr>
        <p:grpSpPr bwMode="auto">
          <a:xfrm>
            <a:off x="533400" y="5791200"/>
            <a:ext cx="4200525" cy="425450"/>
            <a:chOff x="426" y="3620"/>
            <a:chExt cx="2646" cy="268"/>
          </a:xfrm>
        </p:grpSpPr>
        <p:sp>
          <p:nvSpPr>
            <p:cNvPr id="8204" name="Line 47"/>
            <p:cNvSpPr>
              <a:spLocks noChangeShapeType="1"/>
            </p:cNvSpPr>
            <p:nvPr/>
          </p:nvSpPr>
          <p:spPr bwMode="auto">
            <a:xfrm>
              <a:off x="426" y="3668"/>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8205" name="Line 48"/>
            <p:cNvSpPr>
              <a:spLocks noChangeShapeType="1"/>
            </p:cNvSpPr>
            <p:nvPr/>
          </p:nvSpPr>
          <p:spPr bwMode="auto">
            <a:xfrm>
              <a:off x="522" y="36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6" name="Line 49"/>
            <p:cNvSpPr>
              <a:spLocks noChangeShapeType="1"/>
            </p:cNvSpPr>
            <p:nvPr/>
          </p:nvSpPr>
          <p:spPr bwMode="auto">
            <a:xfrm>
              <a:off x="762" y="36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7" name="Line 50"/>
            <p:cNvSpPr>
              <a:spLocks noChangeShapeType="1"/>
            </p:cNvSpPr>
            <p:nvPr/>
          </p:nvSpPr>
          <p:spPr bwMode="auto">
            <a:xfrm>
              <a:off x="1002" y="36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8" name="Line 51"/>
            <p:cNvSpPr>
              <a:spLocks noChangeShapeType="1"/>
            </p:cNvSpPr>
            <p:nvPr/>
          </p:nvSpPr>
          <p:spPr bwMode="auto">
            <a:xfrm>
              <a:off x="1242" y="36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09" name="Line 52"/>
            <p:cNvSpPr>
              <a:spLocks noChangeShapeType="1"/>
            </p:cNvSpPr>
            <p:nvPr/>
          </p:nvSpPr>
          <p:spPr bwMode="auto">
            <a:xfrm>
              <a:off x="1482" y="36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0" name="Line 53"/>
            <p:cNvSpPr>
              <a:spLocks noChangeShapeType="1"/>
            </p:cNvSpPr>
            <p:nvPr/>
          </p:nvSpPr>
          <p:spPr bwMode="auto">
            <a:xfrm>
              <a:off x="1722" y="36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1" name="Line 54"/>
            <p:cNvSpPr>
              <a:spLocks noChangeShapeType="1"/>
            </p:cNvSpPr>
            <p:nvPr/>
          </p:nvSpPr>
          <p:spPr bwMode="auto">
            <a:xfrm>
              <a:off x="1962" y="36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2" name="Line 55"/>
            <p:cNvSpPr>
              <a:spLocks noChangeShapeType="1"/>
            </p:cNvSpPr>
            <p:nvPr/>
          </p:nvSpPr>
          <p:spPr bwMode="auto">
            <a:xfrm>
              <a:off x="2202" y="36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3" name="Line 56"/>
            <p:cNvSpPr>
              <a:spLocks noChangeShapeType="1"/>
            </p:cNvSpPr>
            <p:nvPr/>
          </p:nvSpPr>
          <p:spPr bwMode="auto">
            <a:xfrm>
              <a:off x="2442" y="36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4" name="Line 57"/>
            <p:cNvSpPr>
              <a:spLocks noChangeShapeType="1"/>
            </p:cNvSpPr>
            <p:nvPr/>
          </p:nvSpPr>
          <p:spPr bwMode="auto">
            <a:xfrm>
              <a:off x="2682" y="36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5" name="Line 58"/>
            <p:cNvSpPr>
              <a:spLocks noChangeShapeType="1"/>
            </p:cNvSpPr>
            <p:nvPr/>
          </p:nvSpPr>
          <p:spPr bwMode="auto">
            <a:xfrm>
              <a:off x="2922" y="3620"/>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8216" name="Text Box 59"/>
            <p:cNvSpPr txBox="1">
              <a:spLocks noChangeArrowheads="1"/>
            </p:cNvSpPr>
            <p:nvPr/>
          </p:nvSpPr>
          <p:spPr bwMode="auto">
            <a:xfrm>
              <a:off x="426" y="366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0</a:t>
              </a:r>
            </a:p>
          </p:txBody>
        </p:sp>
        <p:sp>
          <p:nvSpPr>
            <p:cNvPr id="8217" name="Text Box 60"/>
            <p:cNvSpPr txBox="1">
              <a:spLocks noChangeArrowheads="1"/>
            </p:cNvSpPr>
            <p:nvPr/>
          </p:nvSpPr>
          <p:spPr bwMode="auto">
            <a:xfrm>
              <a:off x="666" y="366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a:t>
              </a:r>
            </a:p>
          </p:txBody>
        </p:sp>
        <p:sp>
          <p:nvSpPr>
            <p:cNvPr id="8218" name="Text Box 61"/>
            <p:cNvSpPr txBox="1">
              <a:spLocks noChangeArrowheads="1"/>
            </p:cNvSpPr>
            <p:nvPr/>
          </p:nvSpPr>
          <p:spPr bwMode="auto">
            <a:xfrm>
              <a:off x="888" y="366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4</a:t>
              </a:r>
            </a:p>
          </p:txBody>
        </p:sp>
        <p:sp>
          <p:nvSpPr>
            <p:cNvPr id="8219" name="Text Box 62"/>
            <p:cNvSpPr txBox="1">
              <a:spLocks noChangeArrowheads="1"/>
            </p:cNvSpPr>
            <p:nvPr/>
          </p:nvSpPr>
          <p:spPr bwMode="auto">
            <a:xfrm>
              <a:off x="1137" y="366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6</a:t>
              </a:r>
            </a:p>
          </p:txBody>
        </p:sp>
        <p:sp>
          <p:nvSpPr>
            <p:cNvPr id="8220" name="Text Box 63"/>
            <p:cNvSpPr txBox="1">
              <a:spLocks noChangeArrowheads="1"/>
            </p:cNvSpPr>
            <p:nvPr/>
          </p:nvSpPr>
          <p:spPr bwMode="auto">
            <a:xfrm>
              <a:off x="1377" y="3668"/>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8</a:t>
              </a:r>
            </a:p>
          </p:txBody>
        </p:sp>
        <p:sp>
          <p:nvSpPr>
            <p:cNvPr id="8221" name="Text Box 64"/>
            <p:cNvSpPr txBox="1">
              <a:spLocks noChangeArrowheads="1"/>
            </p:cNvSpPr>
            <p:nvPr/>
          </p:nvSpPr>
          <p:spPr bwMode="auto">
            <a:xfrm>
              <a:off x="1569" y="366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10</a:t>
              </a:r>
            </a:p>
          </p:txBody>
        </p:sp>
        <p:sp>
          <p:nvSpPr>
            <p:cNvPr id="8222" name="Text Box 65"/>
            <p:cNvSpPr txBox="1">
              <a:spLocks noChangeArrowheads="1"/>
            </p:cNvSpPr>
            <p:nvPr/>
          </p:nvSpPr>
          <p:spPr bwMode="auto">
            <a:xfrm>
              <a:off x="1808" y="367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12</a:t>
              </a:r>
            </a:p>
          </p:txBody>
        </p:sp>
        <p:sp>
          <p:nvSpPr>
            <p:cNvPr id="8223" name="Text Box 66"/>
            <p:cNvSpPr txBox="1">
              <a:spLocks noChangeArrowheads="1"/>
            </p:cNvSpPr>
            <p:nvPr/>
          </p:nvSpPr>
          <p:spPr bwMode="auto">
            <a:xfrm>
              <a:off x="2040" y="366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14</a:t>
              </a:r>
            </a:p>
          </p:txBody>
        </p:sp>
        <p:sp>
          <p:nvSpPr>
            <p:cNvPr id="8224" name="Text Box 67"/>
            <p:cNvSpPr txBox="1">
              <a:spLocks noChangeArrowheads="1"/>
            </p:cNvSpPr>
            <p:nvPr/>
          </p:nvSpPr>
          <p:spPr bwMode="auto">
            <a:xfrm>
              <a:off x="2298" y="3676"/>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16</a:t>
              </a:r>
            </a:p>
          </p:txBody>
        </p:sp>
        <p:sp>
          <p:nvSpPr>
            <p:cNvPr id="8225" name="Text Box 68"/>
            <p:cNvSpPr txBox="1">
              <a:spLocks noChangeArrowheads="1"/>
            </p:cNvSpPr>
            <p:nvPr/>
          </p:nvSpPr>
          <p:spPr bwMode="auto">
            <a:xfrm>
              <a:off x="2528" y="367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18</a:t>
              </a:r>
            </a:p>
          </p:txBody>
        </p:sp>
        <p:sp>
          <p:nvSpPr>
            <p:cNvPr id="8226" name="Text Box 69"/>
            <p:cNvSpPr txBox="1">
              <a:spLocks noChangeArrowheads="1"/>
            </p:cNvSpPr>
            <p:nvPr/>
          </p:nvSpPr>
          <p:spPr bwMode="auto">
            <a:xfrm>
              <a:off x="2774" y="3668"/>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20</a:t>
              </a:r>
            </a:p>
          </p:txBody>
        </p:sp>
      </p:grpSp>
      <p:sp>
        <p:nvSpPr>
          <p:cNvPr id="417863" name="AutoShape 71"/>
          <p:cNvSpPr>
            <a:spLocks noChangeArrowheads="1"/>
          </p:cNvSpPr>
          <p:nvPr/>
        </p:nvSpPr>
        <p:spPr bwMode="auto">
          <a:xfrm>
            <a:off x="1971675" y="5791200"/>
            <a:ext cx="152400" cy="152400"/>
          </a:xfrm>
          <a:prstGeom prst="flowChartConnector">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sp>
        <p:nvSpPr>
          <p:cNvPr id="417865" name="Line 73"/>
          <p:cNvSpPr>
            <a:spLocks noChangeShapeType="1"/>
          </p:cNvSpPr>
          <p:nvPr/>
        </p:nvSpPr>
        <p:spPr bwMode="auto">
          <a:xfrm>
            <a:off x="2057400" y="5867400"/>
            <a:ext cx="2667000"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8201" name="Text Box 76"/>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1B: Multiplying or Dividing by a Positive Number</a:t>
            </a:r>
          </a:p>
        </p:txBody>
      </p:sp>
      <p:sp>
        <p:nvSpPr>
          <p:cNvPr id="8202" name="Text Box 77"/>
          <p:cNvSpPr txBox="1">
            <a:spLocks noChangeArrowheads="1"/>
          </p:cNvSpPr>
          <p:nvPr/>
        </p:nvSpPr>
        <p:spPr bwMode="auto">
          <a:xfrm>
            <a:off x="495300" y="18288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Solve the inequality and graph the solutions.</a:t>
            </a:r>
          </a:p>
        </p:txBody>
      </p:sp>
      <p:pic>
        <p:nvPicPr>
          <p:cNvPr id="8203" name="Picture 79"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466975"/>
            <a:ext cx="12382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17835"/>
                                        </p:tgtEl>
                                        <p:attrNameLst>
                                          <p:attrName>style.visibility</p:attrName>
                                        </p:attrNameLst>
                                      </p:cBhvr>
                                      <p:to>
                                        <p:strVal val="visible"/>
                                      </p:to>
                                    </p:set>
                                    <p:anim calcmode="lin" valueType="num">
                                      <p:cBhvr>
                                        <p:cTn id="7" dur="1000" fill="hold"/>
                                        <p:tgtEl>
                                          <p:spTgt spid="417835"/>
                                        </p:tgtEl>
                                        <p:attrNameLst>
                                          <p:attrName>ppt_x</p:attrName>
                                        </p:attrNameLst>
                                      </p:cBhvr>
                                      <p:tavLst>
                                        <p:tav tm="0">
                                          <p:val>
                                            <p:strVal val="#ppt_x-.2"/>
                                          </p:val>
                                        </p:tav>
                                        <p:tav tm="100000">
                                          <p:val>
                                            <p:strVal val="#ppt_x"/>
                                          </p:val>
                                        </p:tav>
                                      </p:tavLst>
                                    </p:anim>
                                    <p:anim calcmode="lin" valueType="num">
                                      <p:cBhvr>
                                        <p:cTn id="8" dur="1000" fill="hold"/>
                                        <p:tgtEl>
                                          <p:spTgt spid="417835"/>
                                        </p:tgtEl>
                                        <p:attrNameLst>
                                          <p:attrName>ppt_y</p:attrName>
                                        </p:attrNameLst>
                                      </p:cBhvr>
                                      <p:tavLst>
                                        <p:tav tm="0">
                                          <p:val>
                                            <p:strVal val="#ppt_y"/>
                                          </p:val>
                                        </p:tav>
                                        <p:tav tm="100000">
                                          <p:val>
                                            <p:strVal val="#ppt_y"/>
                                          </p:val>
                                        </p:tav>
                                      </p:tavLst>
                                    </p:anim>
                                    <p:animEffect transition="in" filter="wipe(right)" prLst="gradientSize: 0.1">
                                      <p:cBhvr>
                                        <p:cTn id="9" dur="1000"/>
                                        <p:tgtEl>
                                          <p:spTgt spid="41783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1000" fill="hold"/>
                                        <p:tgtEl>
                                          <p:spTgt spid="2"/>
                                        </p:tgtEl>
                                        <p:attrNameLst>
                                          <p:attrName>ppt_x</p:attrName>
                                        </p:attrNameLst>
                                      </p:cBhvr>
                                      <p:tavLst>
                                        <p:tav tm="0">
                                          <p:val>
                                            <p:strVal val="#ppt_x-.2"/>
                                          </p:val>
                                        </p:tav>
                                        <p:tav tm="100000">
                                          <p:val>
                                            <p:strVal val="#ppt_x"/>
                                          </p:val>
                                        </p:tav>
                                      </p:tavLst>
                                    </p:anim>
                                    <p:anim calcmode="lin" valueType="num">
                                      <p:cBhvr>
                                        <p:cTn id="15"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16" dur="1000"/>
                                        <p:tgtEl>
                                          <p:spTgt spid="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417808"/>
                                        </p:tgtEl>
                                        <p:attrNameLst>
                                          <p:attrName>style.visibility</p:attrName>
                                        </p:attrNameLst>
                                      </p:cBhvr>
                                      <p:to>
                                        <p:strVal val="visible"/>
                                      </p:to>
                                    </p:set>
                                    <p:animEffect transition="in" filter="dissolve">
                                      <p:cBhvr>
                                        <p:cTn id="21" dur="500"/>
                                        <p:tgtEl>
                                          <p:spTgt spid="417808"/>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417809"/>
                                        </p:tgtEl>
                                        <p:attrNameLst>
                                          <p:attrName>style.visibility</p:attrName>
                                        </p:attrNameLst>
                                      </p:cBhvr>
                                      <p:to>
                                        <p:strVal val="visible"/>
                                      </p:to>
                                    </p:set>
                                    <p:animEffect transition="in" filter="dissolve">
                                      <p:cBhvr>
                                        <p:cTn id="24" dur="500"/>
                                        <p:tgtEl>
                                          <p:spTgt spid="41780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box(in)">
                                      <p:cBhvr>
                                        <p:cTn id="29" dur="500"/>
                                        <p:tgtEl>
                                          <p:spTgt spid="3"/>
                                        </p:tgtEl>
                                      </p:cBhvr>
                                    </p:animEffect>
                                  </p:childTnLst>
                                </p:cTn>
                              </p:par>
                            </p:childTnLst>
                          </p:cTn>
                        </p:par>
                        <p:par>
                          <p:cTn id="30" fill="hold" nodeType="afterGroup">
                            <p:stCondLst>
                              <p:cond delay="500"/>
                            </p:stCondLst>
                            <p:childTnLst>
                              <p:par>
                                <p:cTn id="31" presetID="9" presetClass="entr" presetSubtype="0" fill="hold" grpId="0" nodeType="afterEffect">
                                  <p:stCondLst>
                                    <p:cond delay="0"/>
                                  </p:stCondLst>
                                  <p:childTnLst>
                                    <p:set>
                                      <p:cBhvr>
                                        <p:cTn id="32" dur="1" fill="hold">
                                          <p:stCondLst>
                                            <p:cond delay="0"/>
                                          </p:stCondLst>
                                        </p:cTn>
                                        <p:tgtEl>
                                          <p:spTgt spid="417863"/>
                                        </p:tgtEl>
                                        <p:attrNameLst>
                                          <p:attrName>style.visibility</p:attrName>
                                        </p:attrNameLst>
                                      </p:cBhvr>
                                      <p:to>
                                        <p:strVal val="visible"/>
                                      </p:to>
                                    </p:set>
                                    <p:animEffect transition="in" filter="dissolve">
                                      <p:cBhvr>
                                        <p:cTn id="33" dur="500"/>
                                        <p:tgtEl>
                                          <p:spTgt spid="417863"/>
                                        </p:tgtEl>
                                      </p:cBhvr>
                                    </p:animEffect>
                                  </p:childTnLst>
                                </p:cTn>
                              </p:par>
                            </p:childTnLst>
                          </p:cTn>
                        </p:par>
                        <p:par>
                          <p:cTn id="34" fill="hold" nodeType="afterGroup">
                            <p:stCondLst>
                              <p:cond delay="1000"/>
                            </p:stCondLst>
                            <p:childTnLst>
                              <p:par>
                                <p:cTn id="35" presetID="22" presetClass="entr" presetSubtype="8" fill="hold" grpId="0" nodeType="afterEffect">
                                  <p:stCondLst>
                                    <p:cond delay="0"/>
                                  </p:stCondLst>
                                  <p:childTnLst>
                                    <p:set>
                                      <p:cBhvr>
                                        <p:cTn id="36" dur="1" fill="hold">
                                          <p:stCondLst>
                                            <p:cond delay="0"/>
                                          </p:stCondLst>
                                        </p:cTn>
                                        <p:tgtEl>
                                          <p:spTgt spid="417865"/>
                                        </p:tgtEl>
                                        <p:attrNameLst>
                                          <p:attrName>style.visibility</p:attrName>
                                        </p:attrNameLst>
                                      </p:cBhvr>
                                      <p:to>
                                        <p:strVal val="visible"/>
                                      </p:to>
                                    </p:set>
                                    <p:animEffect transition="in" filter="wipe(left)">
                                      <p:cBhvr>
                                        <p:cTn id="37" dur="1000"/>
                                        <p:tgtEl>
                                          <p:spTgt spid="4178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7808" grpId="0"/>
      <p:bldP spid="417809" grpId="0"/>
      <p:bldP spid="417835" grpId="0"/>
      <p:bldP spid="417863" grpId="0" animBg="1"/>
      <p:bldP spid="41786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400300"/>
            <a:ext cx="12954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8825" name="Text Box 9"/>
          <p:cNvSpPr txBox="1">
            <a:spLocks noChangeArrowheads="1"/>
          </p:cNvSpPr>
          <p:nvPr/>
        </p:nvSpPr>
        <p:spPr bwMode="auto">
          <a:xfrm>
            <a:off x="1271588" y="4114800"/>
            <a:ext cx="11668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b="0" i="1"/>
              <a:t>r</a:t>
            </a:r>
            <a:r>
              <a:rPr lang="en-US" altLang="en-US" sz="2400" b="0"/>
              <a:t> &lt; 16</a:t>
            </a:r>
          </a:p>
        </p:txBody>
      </p:sp>
      <p:grpSp>
        <p:nvGrpSpPr>
          <p:cNvPr id="2" name="Group 49"/>
          <p:cNvGrpSpPr>
            <a:grpSpLocks/>
          </p:cNvGrpSpPr>
          <p:nvPr/>
        </p:nvGrpSpPr>
        <p:grpSpPr bwMode="auto">
          <a:xfrm>
            <a:off x="311150" y="5181600"/>
            <a:ext cx="4200525" cy="425450"/>
            <a:chOff x="196" y="3264"/>
            <a:chExt cx="2646" cy="268"/>
          </a:xfrm>
        </p:grpSpPr>
        <p:sp>
          <p:nvSpPr>
            <p:cNvPr id="9230" name="Line 10"/>
            <p:cNvSpPr>
              <a:spLocks noChangeShapeType="1"/>
            </p:cNvSpPr>
            <p:nvPr/>
          </p:nvSpPr>
          <p:spPr bwMode="auto">
            <a:xfrm>
              <a:off x="196" y="3312"/>
              <a:ext cx="2640"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9231" name="Line 11"/>
            <p:cNvSpPr>
              <a:spLocks noChangeShapeType="1"/>
            </p:cNvSpPr>
            <p:nvPr/>
          </p:nvSpPr>
          <p:spPr bwMode="auto">
            <a:xfrm>
              <a:off x="292" y="326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2" name="Line 12"/>
            <p:cNvSpPr>
              <a:spLocks noChangeShapeType="1"/>
            </p:cNvSpPr>
            <p:nvPr/>
          </p:nvSpPr>
          <p:spPr bwMode="auto">
            <a:xfrm>
              <a:off x="532" y="326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3" name="Line 13"/>
            <p:cNvSpPr>
              <a:spLocks noChangeShapeType="1"/>
            </p:cNvSpPr>
            <p:nvPr/>
          </p:nvSpPr>
          <p:spPr bwMode="auto">
            <a:xfrm>
              <a:off x="772" y="326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4" name="Line 14"/>
            <p:cNvSpPr>
              <a:spLocks noChangeShapeType="1"/>
            </p:cNvSpPr>
            <p:nvPr/>
          </p:nvSpPr>
          <p:spPr bwMode="auto">
            <a:xfrm>
              <a:off x="1012" y="326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5" name="Line 15"/>
            <p:cNvSpPr>
              <a:spLocks noChangeShapeType="1"/>
            </p:cNvSpPr>
            <p:nvPr/>
          </p:nvSpPr>
          <p:spPr bwMode="auto">
            <a:xfrm>
              <a:off x="1252" y="326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6" name="Line 16"/>
            <p:cNvSpPr>
              <a:spLocks noChangeShapeType="1"/>
            </p:cNvSpPr>
            <p:nvPr/>
          </p:nvSpPr>
          <p:spPr bwMode="auto">
            <a:xfrm>
              <a:off x="1492" y="326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7" name="Line 17"/>
            <p:cNvSpPr>
              <a:spLocks noChangeShapeType="1"/>
            </p:cNvSpPr>
            <p:nvPr/>
          </p:nvSpPr>
          <p:spPr bwMode="auto">
            <a:xfrm>
              <a:off x="1732" y="326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8" name="Line 18"/>
            <p:cNvSpPr>
              <a:spLocks noChangeShapeType="1"/>
            </p:cNvSpPr>
            <p:nvPr/>
          </p:nvSpPr>
          <p:spPr bwMode="auto">
            <a:xfrm>
              <a:off x="1972" y="326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9" name="Line 19"/>
            <p:cNvSpPr>
              <a:spLocks noChangeShapeType="1"/>
            </p:cNvSpPr>
            <p:nvPr/>
          </p:nvSpPr>
          <p:spPr bwMode="auto">
            <a:xfrm>
              <a:off x="2212" y="326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0" name="Line 20"/>
            <p:cNvSpPr>
              <a:spLocks noChangeShapeType="1"/>
            </p:cNvSpPr>
            <p:nvPr/>
          </p:nvSpPr>
          <p:spPr bwMode="auto">
            <a:xfrm>
              <a:off x="2452" y="326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1" name="Line 21"/>
            <p:cNvSpPr>
              <a:spLocks noChangeShapeType="1"/>
            </p:cNvSpPr>
            <p:nvPr/>
          </p:nvSpPr>
          <p:spPr bwMode="auto">
            <a:xfrm>
              <a:off x="2692" y="3264"/>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2" name="Text Box 22"/>
            <p:cNvSpPr txBox="1">
              <a:spLocks noChangeArrowheads="1"/>
            </p:cNvSpPr>
            <p:nvPr/>
          </p:nvSpPr>
          <p:spPr bwMode="auto">
            <a:xfrm>
              <a:off x="196" y="331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0</a:t>
              </a:r>
            </a:p>
          </p:txBody>
        </p:sp>
        <p:sp>
          <p:nvSpPr>
            <p:cNvPr id="9243" name="Text Box 23"/>
            <p:cNvSpPr txBox="1">
              <a:spLocks noChangeArrowheads="1"/>
            </p:cNvSpPr>
            <p:nvPr/>
          </p:nvSpPr>
          <p:spPr bwMode="auto">
            <a:xfrm>
              <a:off x="436" y="331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a:t>
              </a:r>
            </a:p>
          </p:txBody>
        </p:sp>
        <p:sp>
          <p:nvSpPr>
            <p:cNvPr id="9244" name="Text Box 24"/>
            <p:cNvSpPr txBox="1">
              <a:spLocks noChangeArrowheads="1"/>
            </p:cNvSpPr>
            <p:nvPr/>
          </p:nvSpPr>
          <p:spPr bwMode="auto">
            <a:xfrm>
              <a:off x="658" y="331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4</a:t>
              </a:r>
            </a:p>
          </p:txBody>
        </p:sp>
        <p:sp>
          <p:nvSpPr>
            <p:cNvPr id="9245" name="Text Box 25"/>
            <p:cNvSpPr txBox="1">
              <a:spLocks noChangeArrowheads="1"/>
            </p:cNvSpPr>
            <p:nvPr/>
          </p:nvSpPr>
          <p:spPr bwMode="auto">
            <a:xfrm>
              <a:off x="907" y="331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6</a:t>
              </a:r>
            </a:p>
          </p:txBody>
        </p:sp>
        <p:sp>
          <p:nvSpPr>
            <p:cNvPr id="9246" name="Text Box 26"/>
            <p:cNvSpPr txBox="1">
              <a:spLocks noChangeArrowheads="1"/>
            </p:cNvSpPr>
            <p:nvPr/>
          </p:nvSpPr>
          <p:spPr bwMode="auto">
            <a:xfrm>
              <a:off x="1147" y="3312"/>
              <a:ext cx="20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8</a:t>
              </a:r>
            </a:p>
          </p:txBody>
        </p:sp>
        <p:sp>
          <p:nvSpPr>
            <p:cNvPr id="9247" name="Text Box 27"/>
            <p:cNvSpPr txBox="1">
              <a:spLocks noChangeArrowheads="1"/>
            </p:cNvSpPr>
            <p:nvPr/>
          </p:nvSpPr>
          <p:spPr bwMode="auto">
            <a:xfrm>
              <a:off x="1339" y="331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10</a:t>
              </a:r>
            </a:p>
          </p:txBody>
        </p:sp>
        <p:sp>
          <p:nvSpPr>
            <p:cNvPr id="9248" name="Text Box 28"/>
            <p:cNvSpPr txBox="1">
              <a:spLocks noChangeArrowheads="1"/>
            </p:cNvSpPr>
            <p:nvPr/>
          </p:nvSpPr>
          <p:spPr bwMode="auto">
            <a:xfrm>
              <a:off x="1578" y="331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12</a:t>
              </a:r>
            </a:p>
          </p:txBody>
        </p:sp>
        <p:sp>
          <p:nvSpPr>
            <p:cNvPr id="9249" name="Text Box 29"/>
            <p:cNvSpPr txBox="1">
              <a:spLocks noChangeArrowheads="1"/>
            </p:cNvSpPr>
            <p:nvPr/>
          </p:nvSpPr>
          <p:spPr bwMode="auto">
            <a:xfrm>
              <a:off x="1810" y="331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14</a:t>
              </a:r>
            </a:p>
          </p:txBody>
        </p:sp>
        <p:sp>
          <p:nvSpPr>
            <p:cNvPr id="9250" name="Text Box 30"/>
            <p:cNvSpPr txBox="1">
              <a:spLocks noChangeArrowheads="1"/>
            </p:cNvSpPr>
            <p:nvPr/>
          </p:nvSpPr>
          <p:spPr bwMode="auto">
            <a:xfrm>
              <a:off x="2068" y="3320"/>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16</a:t>
              </a:r>
            </a:p>
          </p:txBody>
        </p:sp>
        <p:sp>
          <p:nvSpPr>
            <p:cNvPr id="9251" name="Text Box 31"/>
            <p:cNvSpPr txBox="1">
              <a:spLocks noChangeArrowheads="1"/>
            </p:cNvSpPr>
            <p:nvPr/>
          </p:nvSpPr>
          <p:spPr bwMode="auto">
            <a:xfrm>
              <a:off x="2298" y="3314"/>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18</a:t>
              </a:r>
            </a:p>
          </p:txBody>
        </p:sp>
        <p:sp>
          <p:nvSpPr>
            <p:cNvPr id="9252" name="Text Box 32"/>
            <p:cNvSpPr txBox="1">
              <a:spLocks noChangeArrowheads="1"/>
            </p:cNvSpPr>
            <p:nvPr/>
          </p:nvSpPr>
          <p:spPr bwMode="auto">
            <a:xfrm>
              <a:off x="2544" y="3312"/>
              <a:ext cx="29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a:t>20</a:t>
              </a:r>
            </a:p>
          </p:txBody>
        </p:sp>
      </p:grpSp>
      <p:sp>
        <p:nvSpPr>
          <p:cNvPr id="418851" name="AutoShape 35"/>
          <p:cNvSpPr>
            <a:spLocks noChangeArrowheads="1"/>
          </p:cNvSpPr>
          <p:nvPr/>
        </p:nvSpPr>
        <p:spPr bwMode="auto">
          <a:xfrm>
            <a:off x="3438525" y="5181600"/>
            <a:ext cx="152400" cy="152400"/>
          </a:xfrm>
          <a:prstGeom prst="flowChartConnector">
            <a:avLst/>
          </a:prstGeom>
          <a:noFill/>
          <a:ln w="28575"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endParaRPr lang="en-US" altLang="en-US"/>
          </a:p>
        </p:txBody>
      </p:sp>
      <p:sp>
        <p:nvSpPr>
          <p:cNvPr id="418852" name="Line 36"/>
          <p:cNvSpPr>
            <a:spLocks noChangeShapeType="1"/>
          </p:cNvSpPr>
          <p:nvPr/>
        </p:nvSpPr>
        <p:spPr bwMode="auto">
          <a:xfrm flipH="1">
            <a:off x="392113" y="5257800"/>
            <a:ext cx="3048000"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nvGrpSpPr>
          <p:cNvPr id="3" name="Group 46"/>
          <p:cNvGrpSpPr>
            <a:grpSpLocks/>
          </p:cNvGrpSpPr>
          <p:nvPr/>
        </p:nvGrpSpPr>
        <p:grpSpPr bwMode="auto">
          <a:xfrm>
            <a:off x="4267200" y="2895600"/>
            <a:ext cx="4191000" cy="1609725"/>
            <a:chOff x="2688" y="2304"/>
            <a:chExt cx="2506" cy="1014"/>
          </a:xfrm>
        </p:grpSpPr>
        <p:sp>
          <p:nvSpPr>
            <p:cNvPr id="9227" name="Text Box 37"/>
            <p:cNvSpPr txBox="1">
              <a:spLocks noChangeArrowheads="1"/>
            </p:cNvSpPr>
            <p:nvPr/>
          </p:nvSpPr>
          <p:spPr bwMode="auto">
            <a:xfrm>
              <a:off x="2688" y="2310"/>
              <a:ext cx="2506" cy="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nSpc>
                  <a:spcPct val="125000"/>
                </a:lnSpc>
              </a:pPr>
              <a:r>
                <a:rPr lang="en-US" altLang="en-US" sz="2400" b="0" i="1">
                  <a:solidFill>
                    <a:srgbClr val="3333FF"/>
                  </a:solidFill>
                  <a:latin typeface="Arial" charset="0"/>
                </a:rPr>
                <a:t>Since r is multiplied by     , multiply both sides by the reciprocal of     .   </a:t>
              </a:r>
            </a:p>
          </p:txBody>
        </p:sp>
        <p:pic>
          <p:nvPicPr>
            <p:cNvPr id="9228" name="Picture 3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0" y="2880"/>
              <a:ext cx="144"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Picture 39"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4" y="2304"/>
              <a:ext cx="144"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18861" name="Picture 45"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200400"/>
            <a:ext cx="21431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5" name="Text Box 47"/>
          <p:cNvSpPr txBox="1">
            <a:spLocks noChangeArrowheads="1"/>
          </p:cNvSpPr>
          <p:nvPr/>
        </p:nvSpPr>
        <p:spPr bwMode="auto">
          <a:xfrm>
            <a:off x="0" y="9906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pPr algn="ctr"/>
            <a:r>
              <a:rPr lang="en-US" altLang="en-US" sz="2400" b="0">
                <a:solidFill>
                  <a:srgbClr val="006699"/>
                </a:solidFill>
                <a:latin typeface="Arial Black" pitchFamily="34" charset="0"/>
              </a:rPr>
              <a:t>Example 1C: Multiplying or Dividing by a Positive Number</a:t>
            </a:r>
          </a:p>
        </p:txBody>
      </p:sp>
      <p:sp>
        <p:nvSpPr>
          <p:cNvPr id="9226" name="Text Box 48"/>
          <p:cNvSpPr txBox="1">
            <a:spLocks noChangeArrowheads="1"/>
          </p:cNvSpPr>
          <p:nvPr/>
        </p:nvSpPr>
        <p:spPr bwMode="auto">
          <a:xfrm>
            <a:off x="495300" y="1828800"/>
            <a:ext cx="7870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1600" b="1">
                <a:solidFill>
                  <a:schemeClr val="tx1"/>
                </a:solidFill>
                <a:latin typeface="Verdana" pitchFamily="34" charset="0"/>
                <a:cs typeface="Arial" charset="0"/>
              </a:defRPr>
            </a:lvl1pPr>
            <a:lvl2pPr marL="742950" indent="-285750">
              <a:defRPr sz="1600" b="1">
                <a:solidFill>
                  <a:schemeClr val="tx1"/>
                </a:solidFill>
                <a:latin typeface="Verdana" pitchFamily="34" charset="0"/>
                <a:cs typeface="Arial" charset="0"/>
              </a:defRPr>
            </a:lvl2pPr>
            <a:lvl3pPr marL="1143000" indent="-228600">
              <a:defRPr sz="1600" b="1">
                <a:solidFill>
                  <a:schemeClr val="tx1"/>
                </a:solidFill>
                <a:latin typeface="Verdana" pitchFamily="34" charset="0"/>
                <a:cs typeface="Arial" charset="0"/>
              </a:defRPr>
            </a:lvl3pPr>
            <a:lvl4pPr marL="1600200" indent="-228600">
              <a:defRPr sz="1600" b="1">
                <a:solidFill>
                  <a:schemeClr val="tx1"/>
                </a:solidFill>
                <a:latin typeface="Verdana" pitchFamily="34" charset="0"/>
                <a:cs typeface="Arial" charset="0"/>
              </a:defRPr>
            </a:lvl4pPr>
            <a:lvl5pPr marL="2057400" indent="-228600">
              <a:defRPr sz="1600" b="1">
                <a:solidFill>
                  <a:schemeClr val="tx1"/>
                </a:solidFill>
                <a:latin typeface="Verdana" pitchFamily="34" charset="0"/>
                <a:cs typeface="Arial" charset="0"/>
              </a:defRPr>
            </a:lvl5pPr>
            <a:lvl6pPr marL="2514600" indent="-228600" eaLnBrk="0" fontAlgn="base" hangingPunct="0">
              <a:spcBef>
                <a:spcPct val="50000"/>
              </a:spcBef>
              <a:spcAft>
                <a:spcPct val="0"/>
              </a:spcAft>
              <a:defRPr sz="1600" b="1">
                <a:solidFill>
                  <a:schemeClr val="tx1"/>
                </a:solidFill>
                <a:latin typeface="Verdana" pitchFamily="34" charset="0"/>
                <a:cs typeface="Arial" charset="0"/>
              </a:defRPr>
            </a:lvl6pPr>
            <a:lvl7pPr marL="2971800" indent="-228600" eaLnBrk="0" fontAlgn="base" hangingPunct="0">
              <a:spcBef>
                <a:spcPct val="50000"/>
              </a:spcBef>
              <a:spcAft>
                <a:spcPct val="0"/>
              </a:spcAft>
              <a:defRPr sz="1600" b="1">
                <a:solidFill>
                  <a:schemeClr val="tx1"/>
                </a:solidFill>
                <a:latin typeface="Verdana" pitchFamily="34" charset="0"/>
                <a:cs typeface="Arial" charset="0"/>
              </a:defRPr>
            </a:lvl7pPr>
            <a:lvl8pPr marL="3429000" indent="-228600" eaLnBrk="0" fontAlgn="base" hangingPunct="0">
              <a:spcBef>
                <a:spcPct val="50000"/>
              </a:spcBef>
              <a:spcAft>
                <a:spcPct val="0"/>
              </a:spcAft>
              <a:defRPr sz="1600" b="1">
                <a:solidFill>
                  <a:schemeClr val="tx1"/>
                </a:solidFill>
                <a:latin typeface="Verdana" pitchFamily="34" charset="0"/>
                <a:cs typeface="Arial" charset="0"/>
              </a:defRPr>
            </a:lvl8pPr>
            <a:lvl9pPr marL="3886200" indent="-228600" eaLnBrk="0" fontAlgn="base" hangingPunct="0">
              <a:spcBef>
                <a:spcPct val="50000"/>
              </a:spcBef>
              <a:spcAft>
                <a:spcPct val="0"/>
              </a:spcAft>
              <a:defRPr sz="1600" b="1">
                <a:solidFill>
                  <a:schemeClr val="tx1"/>
                </a:solidFill>
                <a:latin typeface="Verdana" pitchFamily="34" charset="0"/>
                <a:cs typeface="Arial" charset="0"/>
              </a:defRPr>
            </a:lvl9pPr>
          </a:lstStyle>
          <a:p>
            <a:r>
              <a:rPr lang="en-US" altLang="en-US" sz="2400"/>
              <a:t>Solve the inequality and graph the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418861"/>
                                        </p:tgtEl>
                                        <p:attrNameLst>
                                          <p:attrName>style.visibility</p:attrName>
                                        </p:attrNameLst>
                                      </p:cBhvr>
                                      <p:to>
                                        <p:strVal val="visible"/>
                                      </p:to>
                                    </p:set>
                                    <p:animEffect transition="in" filter="dissolve">
                                      <p:cBhvr>
                                        <p:cTn id="14" dur="500"/>
                                        <p:tgtEl>
                                          <p:spTgt spid="41886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18825"/>
                                        </p:tgtEl>
                                        <p:attrNameLst>
                                          <p:attrName>style.visibility</p:attrName>
                                        </p:attrNameLst>
                                      </p:cBhvr>
                                      <p:to>
                                        <p:strVal val="visible"/>
                                      </p:to>
                                    </p:set>
                                    <p:animEffect transition="in" filter="dissolve">
                                      <p:cBhvr>
                                        <p:cTn id="19" dur="500"/>
                                        <p:tgtEl>
                                          <p:spTgt spid="41882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box(in)">
                                      <p:cBhvr>
                                        <p:cTn id="24" dur="500"/>
                                        <p:tgtEl>
                                          <p:spTgt spid="2"/>
                                        </p:tgtEl>
                                      </p:cBhvr>
                                    </p:animEffect>
                                  </p:childTnLst>
                                </p:cTn>
                              </p:par>
                            </p:childTnLst>
                          </p:cTn>
                        </p:par>
                        <p:par>
                          <p:cTn id="25" fill="hold" nodeType="afterGroup">
                            <p:stCondLst>
                              <p:cond delay="500"/>
                            </p:stCondLst>
                            <p:childTnLst>
                              <p:par>
                                <p:cTn id="26" presetID="9" presetClass="entr" presetSubtype="0" fill="hold" grpId="0" nodeType="afterEffect">
                                  <p:stCondLst>
                                    <p:cond delay="0"/>
                                  </p:stCondLst>
                                  <p:childTnLst>
                                    <p:set>
                                      <p:cBhvr>
                                        <p:cTn id="27" dur="1" fill="hold">
                                          <p:stCondLst>
                                            <p:cond delay="0"/>
                                          </p:stCondLst>
                                        </p:cTn>
                                        <p:tgtEl>
                                          <p:spTgt spid="418851"/>
                                        </p:tgtEl>
                                        <p:attrNameLst>
                                          <p:attrName>style.visibility</p:attrName>
                                        </p:attrNameLst>
                                      </p:cBhvr>
                                      <p:to>
                                        <p:strVal val="visible"/>
                                      </p:to>
                                    </p:set>
                                    <p:animEffect transition="in" filter="dissolve">
                                      <p:cBhvr>
                                        <p:cTn id="28" dur="500"/>
                                        <p:tgtEl>
                                          <p:spTgt spid="418851"/>
                                        </p:tgtEl>
                                      </p:cBhvr>
                                    </p:animEffect>
                                  </p:childTnLst>
                                </p:cTn>
                              </p:par>
                            </p:childTnLst>
                          </p:cTn>
                        </p:par>
                        <p:par>
                          <p:cTn id="29" fill="hold" nodeType="afterGroup">
                            <p:stCondLst>
                              <p:cond delay="1000"/>
                            </p:stCondLst>
                            <p:childTnLst>
                              <p:par>
                                <p:cTn id="30" presetID="22" presetClass="entr" presetSubtype="2" fill="hold" grpId="0" nodeType="afterEffect">
                                  <p:stCondLst>
                                    <p:cond delay="0"/>
                                  </p:stCondLst>
                                  <p:childTnLst>
                                    <p:set>
                                      <p:cBhvr>
                                        <p:cTn id="31" dur="1" fill="hold">
                                          <p:stCondLst>
                                            <p:cond delay="0"/>
                                          </p:stCondLst>
                                        </p:cTn>
                                        <p:tgtEl>
                                          <p:spTgt spid="418852"/>
                                        </p:tgtEl>
                                        <p:attrNameLst>
                                          <p:attrName>style.visibility</p:attrName>
                                        </p:attrNameLst>
                                      </p:cBhvr>
                                      <p:to>
                                        <p:strVal val="visible"/>
                                      </p:to>
                                    </p:set>
                                    <p:animEffect transition="in" filter="wipe(right)">
                                      <p:cBhvr>
                                        <p:cTn id="32" dur="1000"/>
                                        <p:tgtEl>
                                          <p:spTgt spid="4188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8825" grpId="0"/>
      <p:bldP spid="418851" grpId="0" animBg="1"/>
      <p:bldP spid="418852"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00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1"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rgbClr val="FF00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1"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17853</TotalTime>
  <Words>1247</Words>
  <Application>Microsoft Office PowerPoint</Application>
  <PresentationFormat>On-screen Show (4:3)</PresentationFormat>
  <Paragraphs>257</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Manda Reid</dc:creator>
  <cp:lastModifiedBy>Trenton Murphey</cp:lastModifiedBy>
  <cp:revision>386</cp:revision>
  <cp:lastPrinted>2002-10-02T17:02:09Z</cp:lastPrinted>
  <dcterms:created xsi:type="dcterms:W3CDTF">2002-04-04T21:42:53Z</dcterms:created>
  <dcterms:modified xsi:type="dcterms:W3CDTF">2014-02-04T20:12:14Z</dcterms:modified>
</cp:coreProperties>
</file>