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69" r:id="rId2"/>
    <p:sldId id="264" r:id="rId3"/>
    <p:sldId id="266" r:id="rId4"/>
    <p:sldId id="267" r:id="rId5"/>
    <p:sldId id="262" r:id="rId6"/>
    <p:sldId id="337" r:id="rId7"/>
    <p:sldId id="307" r:id="rId8"/>
    <p:sldId id="334" r:id="rId9"/>
    <p:sldId id="335" r:id="rId10"/>
    <p:sldId id="336" r:id="rId11"/>
    <p:sldId id="308" r:id="rId12"/>
    <p:sldId id="338" r:id="rId13"/>
    <p:sldId id="346" r:id="rId14"/>
    <p:sldId id="347" r:id="rId15"/>
    <p:sldId id="348" r:id="rId16"/>
    <p:sldId id="344" r:id="rId17"/>
    <p:sldId id="349" r:id="rId18"/>
    <p:sldId id="350" r:id="rId19"/>
    <p:sldId id="345" r:id="rId20"/>
    <p:sldId id="339" r:id="rId21"/>
    <p:sldId id="351" r:id="rId22"/>
    <p:sldId id="342" r:id="rId23"/>
    <p:sldId id="314" r:id="rId24"/>
    <p:sldId id="341" r:id="rId25"/>
    <p:sldId id="268" r:id="rId26"/>
    <p:sldId id="343" r:id="rId27"/>
  </p:sldIdLst>
  <p:sldSz cx="9144000" cy="6858000" type="screen4x3"/>
  <p:notesSz cx="7099300" cy="9398000"/>
  <p:custDataLst>
    <p:tags r:id="rId30"/>
  </p:custDataLst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00080"/>
    <a:srgbClr val="FF3300"/>
    <a:srgbClr val="FF6600"/>
    <a:srgbClr val="CEE1FE"/>
    <a:srgbClr val="4F95FD"/>
    <a:srgbClr val="FFFFFF"/>
    <a:srgbClr val="00FF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16" autoAdjust="0"/>
    <p:restoredTop sz="95197" autoAdjust="0"/>
  </p:normalViewPr>
  <p:slideViewPr>
    <p:cSldViewPr>
      <p:cViewPr>
        <p:scale>
          <a:sx n="66" d="100"/>
          <a:sy n="66" d="100"/>
        </p:scale>
        <p:origin x="-1170" y="-924"/>
      </p:cViewPr>
      <p:guideLst>
        <p:guide orient="horz" pos="57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004" y="-114"/>
      </p:cViewPr>
      <p:guideLst>
        <p:guide orient="horz" pos="2960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699EE0F2-74B6-4333-AA73-A28D27A09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02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00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464050"/>
            <a:ext cx="5207000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defTabSz="942975">
              <a:spcBef>
                <a:spcPct val="0"/>
              </a:spcBef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8928100"/>
            <a:ext cx="3076575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265" tIns="47133" rIns="94265" bIns="47133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0"/>
              </a:spcBef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5F89EB29-F613-4A41-B1F1-3DAD6E949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851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38FD2A8C-C0F2-4548-8036-975C4CE8B3D1}" type="slidenum">
              <a:rPr lang="en-US" altLang="en-US" sz="1200">
                <a:latin typeface="Times New Roman" pitchFamily="18" charset="0"/>
              </a:rPr>
              <a:pPr/>
              <a:t>1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F7FB7335-3B6D-4C2E-B1F5-5D710D6E8010}" type="slidenum">
              <a:rPr lang="en-US" altLang="en-US" sz="1200">
                <a:latin typeface="Times New Roman" pitchFamily="18" charset="0"/>
              </a:rPr>
              <a:pPr/>
              <a:t>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7C1FB77-327C-4B0A-9B5A-B7EAE933122C}" type="slidenum">
              <a:rPr lang="en-US" altLang="en-US" sz="1200">
                <a:latin typeface="Times New Roman" pitchFamily="18" charset="0"/>
              </a:rPr>
              <a:pPr/>
              <a:t>25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2975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42975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429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A7AE2F9C-6E7A-4D65-A23C-D64D983FACFC}" type="slidenum">
              <a:rPr lang="en-US" altLang="en-US" sz="1200">
                <a:latin typeface="Times New Roman" pitchFamily="18" charset="0"/>
              </a:rPr>
              <a:pPr/>
              <a:t>26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052A-7CA1-49DB-AAC5-EE1C80B913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74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9E88D-AFD6-4CA6-8A7D-28C02FA5B8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9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52F10-1854-45E6-B716-1000E0CCA9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570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23D92-D215-4E9D-846B-D35F36F845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3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61D7F-9B36-439A-AA0C-9A2DCB1B4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5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96D83-3D12-485C-A1D7-CA2ACB49D3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748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E3AE-6678-4992-A85B-6C54DAEA1D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29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F21C6-87C1-4DCA-876A-82E96A89B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01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BD26F-8059-462F-A916-E42C48D09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2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9E234-776E-42E8-87D8-400961AD5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04B1-7729-4643-8592-24E8E1371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2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>
                <a:latin typeface="+mn-lt"/>
              </a:defRPr>
            </a:lvl1pPr>
          </a:lstStyle>
          <a:p>
            <a:pPr>
              <a:defRPr/>
            </a:pPr>
            <a:fld id="{BE14E627-67B7-41C5-9FBF-67D0BBECB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10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4"/>
          <p:cNvGrpSpPr>
            <a:grpSpLocks/>
          </p:cNvGrpSpPr>
          <p:nvPr userDrawn="1"/>
        </p:nvGrpSpPr>
        <p:grpSpPr bwMode="auto">
          <a:xfrm>
            <a:off x="0" y="0"/>
            <a:ext cx="9144000" cy="6865938"/>
            <a:chOff x="0" y="0"/>
            <a:chExt cx="5760" cy="4325"/>
          </a:xfrm>
        </p:grpSpPr>
        <p:pic>
          <p:nvPicPr>
            <p:cNvPr id="1035" name="Picture 8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3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3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2"/>
          <p:cNvSpPr txBox="1">
            <a:spLocks noChangeArrowheads="1"/>
          </p:cNvSpPr>
          <p:nvPr/>
        </p:nvSpPr>
        <p:spPr bwMode="auto">
          <a:xfrm>
            <a:off x="1143000" y="92075"/>
            <a:ext cx="73644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Angle Relationships in Triangles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25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36"/>
          <p:cNvGrpSpPr>
            <a:grpSpLocks/>
          </p:cNvGrpSpPr>
          <p:nvPr/>
        </p:nvGrpSpPr>
        <p:grpSpPr bwMode="auto">
          <a:xfrm>
            <a:off x="0" y="0"/>
            <a:ext cx="9144000" cy="6861175"/>
            <a:chOff x="0" y="0"/>
            <a:chExt cx="5760" cy="4322"/>
          </a:xfrm>
        </p:grpSpPr>
        <p:pic>
          <p:nvPicPr>
            <p:cNvPr id="205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057" name="Text Box 3"/>
            <p:cNvSpPr txBox="1">
              <a:spLocks noChangeArrowheads="1"/>
            </p:cNvSpPr>
            <p:nvPr/>
          </p:nvSpPr>
          <p:spPr bwMode="auto">
            <a:xfrm>
              <a:off x="441" y="202"/>
              <a:ext cx="116" cy="1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4"/>
            <p:cNvSpPr txBox="1">
              <a:spLocks noChangeArrowheads="1"/>
            </p:cNvSpPr>
            <p:nvPr/>
          </p:nvSpPr>
          <p:spPr bwMode="auto">
            <a:xfrm>
              <a:off x="910" y="103"/>
              <a:ext cx="470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3200">
                  <a:solidFill>
                    <a:schemeClr val="bg1"/>
                  </a:solidFill>
                  <a:latin typeface="Arial Black" pitchFamily="34" charset="0"/>
                </a:rPr>
                <a:t>Angle Relationships in Triangles</a:t>
              </a:r>
              <a:endParaRPr lang="en-US" altLang="en-US"/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Geometry</a:t>
              </a:r>
            </a:p>
          </p:txBody>
        </p:sp>
      </p:grpSp>
      <p:sp>
        <p:nvSpPr>
          <p:cNvPr id="19489" name="Text Box 33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19490" name="Text Box 3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48000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19491" name="Text Box 35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686175"/>
            <a:ext cx="403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4" name="Picture 37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38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ransition advTm="84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600" y="1447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Use the diagram to find </a:t>
            </a:r>
            <a:r>
              <a:rPr lang="en-US" altLang="en-US" b="1">
                <a:sym typeface="Symbol" pitchFamily="18" charset="2"/>
              </a:rPr>
              <a:t>m</a:t>
            </a:r>
            <a:r>
              <a:rPr lang="en-US" altLang="en-US" b="1" i="1">
                <a:sym typeface="Symbol" pitchFamily="18" charset="2"/>
              </a:rPr>
              <a:t>MJK</a:t>
            </a:r>
            <a:r>
              <a:rPr lang="en-US" altLang="en-US" b="1"/>
              <a:t>.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4217" name="Text Box 9"/>
          <p:cNvSpPr txBox="1">
            <a:spLocks noChangeArrowheads="1"/>
          </p:cNvSpPr>
          <p:nvPr/>
        </p:nvSpPr>
        <p:spPr bwMode="auto">
          <a:xfrm>
            <a:off x="25400" y="43688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MJK + </a:t>
            </a:r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JKM </a:t>
            </a:r>
            <a:r>
              <a:rPr lang="en-US" altLang="en-US" sz="2000">
                <a:sym typeface="Symbol" pitchFamily="18" charset="2"/>
              </a:rPr>
              <a:t>+ m</a:t>
            </a:r>
            <a:r>
              <a:rPr lang="en-US" altLang="en-US" sz="2000" i="1">
                <a:sym typeface="Symbol" pitchFamily="18" charset="2"/>
              </a:rPr>
              <a:t>KMJ </a:t>
            </a:r>
            <a:r>
              <a:rPr lang="en-US" altLang="en-US" sz="2000">
                <a:sym typeface="Symbol" pitchFamily="18" charset="2"/>
              </a:rPr>
              <a:t>= 180°</a:t>
            </a:r>
          </a:p>
        </p:txBody>
      </p:sp>
      <p:grpSp>
        <p:nvGrpSpPr>
          <p:cNvPr id="94218" name="Group 10"/>
          <p:cNvGrpSpPr>
            <a:grpSpLocks/>
          </p:cNvGrpSpPr>
          <p:nvPr/>
        </p:nvGrpSpPr>
        <p:grpSpPr bwMode="auto">
          <a:xfrm>
            <a:off x="4902200" y="4343400"/>
            <a:ext cx="2260600" cy="396875"/>
            <a:chOff x="3888" y="2528"/>
            <a:chExt cx="1424" cy="250"/>
          </a:xfrm>
        </p:grpSpPr>
        <p:sp>
          <p:nvSpPr>
            <p:cNvPr id="11277" name="AutoShape 11"/>
            <p:cNvSpPr>
              <a:spLocks noChangeArrowheads="1"/>
            </p:cNvSpPr>
            <p:nvPr/>
          </p:nvSpPr>
          <p:spPr bwMode="auto">
            <a:xfrm>
              <a:off x="3888" y="2592"/>
              <a:ext cx="192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278" name="Text Box 12"/>
            <p:cNvSpPr txBox="1">
              <a:spLocks noChangeArrowheads="1"/>
            </p:cNvSpPr>
            <p:nvPr/>
          </p:nvSpPr>
          <p:spPr bwMode="auto">
            <a:xfrm>
              <a:off x="4112" y="2528"/>
              <a:ext cx="1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Sum. Thm</a:t>
              </a:r>
            </a:p>
          </p:txBody>
        </p:sp>
      </p:grpSp>
      <p:sp>
        <p:nvSpPr>
          <p:cNvPr id="94221" name="Text Box 13"/>
          <p:cNvSpPr txBox="1">
            <a:spLocks noChangeArrowheads="1"/>
          </p:cNvSpPr>
          <p:nvPr/>
        </p:nvSpPr>
        <p:spPr bwMode="auto">
          <a:xfrm>
            <a:off x="1219200" y="4860925"/>
            <a:ext cx="378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MJK + </a:t>
            </a:r>
            <a:r>
              <a:rPr lang="en-US" altLang="en-US" sz="2000">
                <a:solidFill>
                  <a:srgbClr val="FF3300"/>
                </a:solidFill>
                <a:sym typeface="Symbol" pitchFamily="18" charset="2"/>
              </a:rPr>
              <a:t>104</a:t>
            </a:r>
            <a:r>
              <a:rPr lang="en-US" altLang="en-US" sz="2000" i="1">
                <a:sym typeface="Symbol" pitchFamily="18" charset="2"/>
              </a:rPr>
              <a:t> </a:t>
            </a:r>
            <a:r>
              <a:rPr lang="en-US" altLang="en-US" sz="2000">
                <a:sym typeface="Symbol" pitchFamily="18" charset="2"/>
              </a:rPr>
              <a:t>+ </a:t>
            </a:r>
            <a:r>
              <a:rPr lang="en-US" altLang="en-US" sz="2000">
                <a:solidFill>
                  <a:srgbClr val="FF3300"/>
                </a:solidFill>
                <a:sym typeface="Symbol" pitchFamily="18" charset="2"/>
              </a:rPr>
              <a:t>44</a:t>
            </a:r>
            <a:r>
              <a:rPr lang="en-US" altLang="en-US" sz="2000">
                <a:sym typeface="Symbol" pitchFamily="18" charset="2"/>
              </a:rPr>
              <a:t>= 180</a:t>
            </a:r>
          </a:p>
        </p:txBody>
      </p:sp>
      <p:sp>
        <p:nvSpPr>
          <p:cNvPr id="94222" name="Text Box 14"/>
          <p:cNvSpPr txBox="1">
            <a:spLocks noChangeArrowheads="1"/>
          </p:cNvSpPr>
          <p:nvPr/>
        </p:nvSpPr>
        <p:spPr bwMode="auto">
          <a:xfrm>
            <a:off x="4800600" y="4784725"/>
            <a:ext cx="434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104 for m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JKM and 44 for mKMJ.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4223" name="Text Box 15"/>
          <p:cNvSpPr txBox="1">
            <a:spLocks noChangeArrowheads="1"/>
          </p:cNvSpPr>
          <p:nvPr/>
        </p:nvSpPr>
        <p:spPr bwMode="auto">
          <a:xfrm>
            <a:off x="1905000" y="5470525"/>
            <a:ext cx="3581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MJK + </a:t>
            </a:r>
            <a:r>
              <a:rPr lang="en-US" altLang="en-US" sz="2000">
                <a:solidFill>
                  <a:srgbClr val="FF3300"/>
                </a:solidFill>
                <a:sym typeface="Symbol" pitchFamily="18" charset="2"/>
              </a:rPr>
              <a:t>148</a:t>
            </a:r>
            <a:r>
              <a:rPr lang="en-US" altLang="en-US" sz="2000" i="1">
                <a:sym typeface="Symbol" pitchFamily="18" charset="2"/>
              </a:rPr>
              <a:t> </a:t>
            </a:r>
            <a:r>
              <a:rPr lang="en-US" altLang="en-US" sz="2000">
                <a:sym typeface="Symbol" pitchFamily="18" charset="2"/>
              </a:rPr>
              <a:t>= 180</a:t>
            </a:r>
          </a:p>
        </p:txBody>
      </p:sp>
      <p:sp>
        <p:nvSpPr>
          <p:cNvPr id="94224" name="Text Box 16"/>
          <p:cNvSpPr txBox="1">
            <a:spLocks noChangeArrowheads="1"/>
          </p:cNvSpPr>
          <p:nvPr/>
        </p:nvSpPr>
        <p:spPr bwMode="auto">
          <a:xfrm>
            <a:off x="4800600" y="5470525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Simplify.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4225" name="Text Box 17"/>
          <p:cNvSpPr txBox="1">
            <a:spLocks noChangeArrowheads="1"/>
          </p:cNvSpPr>
          <p:nvPr/>
        </p:nvSpPr>
        <p:spPr bwMode="auto">
          <a:xfrm>
            <a:off x="2819400" y="6003925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MJK </a:t>
            </a:r>
            <a:r>
              <a:rPr lang="en-US" altLang="en-US" sz="2000">
                <a:sym typeface="Symbol" pitchFamily="18" charset="2"/>
              </a:rPr>
              <a:t>= 32°</a:t>
            </a:r>
          </a:p>
        </p:txBody>
      </p:sp>
      <p:sp>
        <p:nvSpPr>
          <p:cNvPr id="94226" name="Text Box 18"/>
          <p:cNvSpPr txBox="1">
            <a:spLocks noChangeArrowheads="1"/>
          </p:cNvSpPr>
          <p:nvPr/>
        </p:nvSpPr>
        <p:spPr bwMode="auto">
          <a:xfrm>
            <a:off x="4800600" y="59817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148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pic>
        <p:nvPicPr>
          <p:cNvPr id="11276" name="Picture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295400"/>
            <a:ext cx="3448050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4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4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9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94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9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7" grpId="0"/>
      <p:bldP spid="94221" grpId="0"/>
      <p:bldP spid="94222" grpId="0"/>
      <p:bldP spid="94223" grpId="0"/>
      <p:bldP spid="94224" grpId="0"/>
      <p:bldP spid="94225" grpId="0"/>
      <p:bldP spid="942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5"/>
          <p:cNvSpPr txBox="1">
            <a:spLocks noChangeArrowheads="1"/>
          </p:cNvSpPr>
          <p:nvPr/>
        </p:nvSpPr>
        <p:spPr bwMode="auto">
          <a:xfrm>
            <a:off x="457200" y="1174750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A </a:t>
            </a:r>
            <a:r>
              <a:rPr lang="en-US" altLang="en-US" b="1" u="sng"/>
              <a:t>corollary</a:t>
            </a:r>
            <a:r>
              <a:rPr lang="en-US" altLang="en-US"/>
              <a:t> is a theorem whose proof follows directly from another theorem. Here are two corollaries to the Triangle Sum Theorem.</a:t>
            </a:r>
          </a:p>
        </p:txBody>
      </p:sp>
      <p:pic>
        <p:nvPicPr>
          <p:cNvPr id="65582" name="Picture 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14600"/>
            <a:ext cx="8458200" cy="396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5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One of the acute angles in a right triangle measures 2</a:t>
            </a:r>
            <a:r>
              <a:rPr lang="en-US" altLang="en-US" b="1" i="1"/>
              <a:t>x</a:t>
            </a:r>
            <a:r>
              <a:rPr lang="en-US" altLang="en-US" b="1"/>
              <a:t>°. What is the measure of the other acute angle?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-152400" y="838200"/>
            <a:ext cx="952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Finding Angle Measures in Right Triangles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381000" y="3886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90°</a:t>
            </a:r>
          </a:p>
        </p:txBody>
      </p:sp>
      <p:sp>
        <p:nvSpPr>
          <p:cNvPr id="96263" name="Text Box 7"/>
          <p:cNvSpPr txBox="1">
            <a:spLocks noChangeArrowheads="1"/>
          </p:cNvSpPr>
          <p:nvPr/>
        </p:nvSpPr>
        <p:spPr bwMode="auto">
          <a:xfrm>
            <a:off x="762000" y="4419600"/>
            <a:ext cx="347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2</a:t>
            </a:r>
            <a:r>
              <a:rPr lang="en-US" altLang="en-US" i="1">
                <a:solidFill>
                  <a:srgbClr val="FF3300"/>
                </a:solidFill>
                <a:sym typeface="Symbol" pitchFamily="18" charset="2"/>
              </a:rPr>
              <a:t>x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+ 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</a:t>
            </a:r>
          </a:p>
        </p:txBody>
      </p:sp>
      <p:sp>
        <p:nvSpPr>
          <p:cNvPr id="96264" name="Text Box 8"/>
          <p:cNvSpPr txBox="1">
            <a:spLocks noChangeArrowheads="1"/>
          </p:cNvSpPr>
          <p:nvPr/>
        </p:nvSpPr>
        <p:spPr bwMode="auto">
          <a:xfrm>
            <a:off x="4673600" y="44323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2x for mA.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6265" name="Text Box 9"/>
          <p:cNvSpPr txBox="1">
            <a:spLocks noChangeArrowheads="1"/>
          </p:cNvSpPr>
          <p:nvPr/>
        </p:nvSpPr>
        <p:spPr bwMode="auto">
          <a:xfrm>
            <a:off x="1600200" y="49530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(90 – 2x)°</a:t>
            </a:r>
          </a:p>
        </p:txBody>
      </p:sp>
      <p:sp>
        <p:nvSpPr>
          <p:cNvPr id="96266" name="Text Box 10"/>
          <p:cNvSpPr txBox="1">
            <a:spLocks noChangeArrowheads="1"/>
          </p:cNvSpPr>
          <p:nvPr/>
        </p:nvSpPr>
        <p:spPr bwMode="auto">
          <a:xfrm>
            <a:off x="4673600" y="4953000"/>
            <a:ext cx="408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2x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6267" name="Text Box 11"/>
          <p:cNvSpPr txBox="1">
            <a:spLocks noChangeArrowheads="1"/>
          </p:cNvSpPr>
          <p:nvPr/>
        </p:nvSpPr>
        <p:spPr bwMode="auto">
          <a:xfrm>
            <a:off x="304800" y="30480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Let the acute angles be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 </a:t>
            </a:r>
            <a:r>
              <a:rPr lang="en-US" altLang="en-US">
                <a:sym typeface="Symbol" pitchFamily="18" charset="2"/>
              </a:rPr>
              <a:t>and </a:t>
            </a:r>
            <a:r>
              <a:rPr lang="en-US" altLang="en-US" i="1">
                <a:sym typeface="Symbol" pitchFamily="18" charset="2"/>
              </a:rPr>
              <a:t>B</a:t>
            </a:r>
            <a:r>
              <a:rPr lang="en-US" altLang="en-US">
                <a:sym typeface="Symbol" pitchFamily="18" charset="2"/>
              </a:rPr>
              <a:t>, with m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= 2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°. </a:t>
            </a:r>
          </a:p>
        </p:txBody>
      </p:sp>
      <p:grpSp>
        <p:nvGrpSpPr>
          <p:cNvPr id="96272" name="Group 16"/>
          <p:cNvGrpSpPr>
            <a:grpSpLocks/>
          </p:cNvGrpSpPr>
          <p:nvPr/>
        </p:nvGrpSpPr>
        <p:grpSpPr bwMode="auto">
          <a:xfrm>
            <a:off x="4648200" y="3946525"/>
            <a:ext cx="4521200" cy="396875"/>
            <a:chOff x="2928" y="2486"/>
            <a:chExt cx="2848" cy="250"/>
          </a:xfrm>
        </p:grpSpPr>
        <p:sp>
          <p:nvSpPr>
            <p:cNvPr id="13323" name="Text Box 6"/>
            <p:cNvSpPr txBox="1">
              <a:spLocks noChangeArrowheads="1"/>
            </p:cNvSpPr>
            <p:nvPr/>
          </p:nvSpPr>
          <p:spPr bwMode="auto">
            <a:xfrm>
              <a:off x="2928" y="2486"/>
              <a:ext cx="28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Acute </a:t>
              </a:r>
              <a:r>
                <a:rPr lang="en-US" altLang="en-US" sz="2000" i="1">
                  <a:solidFill>
                    <a:srgbClr val="3333FF"/>
                  </a:solidFill>
                  <a:sym typeface="Symbol" pitchFamily="18" charset="2"/>
                </a:rPr>
                <a:t>s of rt.    are comp.</a:t>
              </a:r>
            </a:p>
          </p:txBody>
        </p:sp>
        <p:sp>
          <p:nvSpPr>
            <p:cNvPr id="13324" name="AutoShape 15"/>
            <p:cNvSpPr>
              <a:spLocks noChangeArrowheads="1"/>
            </p:cNvSpPr>
            <p:nvPr/>
          </p:nvSpPr>
          <p:spPr bwMode="auto">
            <a:xfrm>
              <a:off x="4192" y="2528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  <p:bldP spid="96263" grpId="0"/>
      <p:bldP spid="96264" grpId="0"/>
      <p:bldP spid="96265" grpId="0"/>
      <p:bldP spid="96266" grpId="0"/>
      <p:bldP spid="9626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The measure of one of the acute angles in a right triangle is 63.7°. What is the measure of the other acute angle?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-152400" y="838200"/>
            <a:ext cx="952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381000" y="3886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90°</a:t>
            </a:r>
          </a:p>
        </p:txBody>
      </p:sp>
      <p:sp>
        <p:nvSpPr>
          <p:cNvPr id="105477" name="Text Box 5"/>
          <p:cNvSpPr txBox="1">
            <a:spLocks noChangeArrowheads="1"/>
          </p:cNvSpPr>
          <p:nvPr/>
        </p:nvSpPr>
        <p:spPr bwMode="auto">
          <a:xfrm>
            <a:off x="457200" y="4419600"/>
            <a:ext cx="347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63.7 </a:t>
            </a:r>
            <a:r>
              <a:rPr lang="en-US" altLang="en-US">
                <a:sym typeface="Symbol" pitchFamily="18" charset="2"/>
              </a:rPr>
              <a:t>+ 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</a:t>
            </a: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4673600" y="44323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63.7 for mA.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05479" name="Text Box 7"/>
          <p:cNvSpPr txBox="1">
            <a:spLocks noChangeArrowheads="1"/>
          </p:cNvSpPr>
          <p:nvPr/>
        </p:nvSpPr>
        <p:spPr bwMode="auto">
          <a:xfrm>
            <a:off x="1600200" y="49530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26.3°</a:t>
            </a:r>
          </a:p>
        </p:txBody>
      </p:sp>
      <p:sp>
        <p:nvSpPr>
          <p:cNvPr id="105480" name="Text Box 8"/>
          <p:cNvSpPr txBox="1">
            <a:spLocks noChangeArrowheads="1"/>
          </p:cNvSpPr>
          <p:nvPr/>
        </p:nvSpPr>
        <p:spPr bwMode="auto">
          <a:xfrm>
            <a:off x="4673600" y="4953000"/>
            <a:ext cx="469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63.7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05481" name="Text Box 9"/>
          <p:cNvSpPr txBox="1">
            <a:spLocks noChangeArrowheads="1"/>
          </p:cNvSpPr>
          <p:nvPr/>
        </p:nvSpPr>
        <p:spPr bwMode="auto">
          <a:xfrm>
            <a:off x="304800" y="30480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Let the acute angles be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 </a:t>
            </a:r>
            <a:r>
              <a:rPr lang="en-US" altLang="en-US">
                <a:sym typeface="Symbol" pitchFamily="18" charset="2"/>
              </a:rPr>
              <a:t>and </a:t>
            </a:r>
            <a:r>
              <a:rPr lang="en-US" altLang="en-US" i="1">
                <a:sym typeface="Symbol" pitchFamily="18" charset="2"/>
              </a:rPr>
              <a:t>B</a:t>
            </a:r>
            <a:r>
              <a:rPr lang="en-US" altLang="en-US">
                <a:sym typeface="Symbol" pitchFamily="18" charset="2"/>
              </a:rPr>
              <a:t>, with m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= 63.7°. </a:t>
            </a:r>
          </a:p>
        </p:txBody>
      </p:sp>
      <p:grpSp>
        <p:nvGrpSpPr>
          <p:cNvPr id="105482" name="Group 10"/>
          <p:cNvGrpSpPr>
            <a:grpSpLocks/>
          </p:cNvGrpSpPr>
          <p:nvPr/>
        </p:nvGrpSpPr>
        <p:grpSpPr bwMode="auto">
          <a:xfrm>
            <a:off x="4648200" y="3946525"/>
            <a:ext cx="4521200" cy="396875"/>
            <a:chOff x="2928" y="2486"/>
            <a:chExt cx="2848" cy="250"/>
          </a:xfrm>
        </p:grpSpPr>
        <p:sp>
          <p:nvSpPr>
            <p:cNvPr id="14347" name="Text Box 11"/>
            <p:cNvSpPr txBox="1">
              <a:spLocks noChangeArrowheads="1"/>
            </p:cNvSpPr>
            <p:nvPr/>
          </p:nvSpPr>
          <p:spPr bwMode="auto">
            <a:xfrm>
              <a:off x="2928" y="2486"/>
              <a:ext cx="28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Acute </a:t>
              </a:r>
              <a:r>
                <a:rPr lang="en-US" altLang="en-US" sz="2000" i="1">
                  <a:solidFill>
                    <a:srgbClr val="3333FF"/>
                  </a:solidFill>
                  <a:sym typeface="Symbol" pitchFamily="18" charset="2"/>
                </a:rPr>
                <a:t>s of rt.    are comp.</a:t>
              </a:r>
            </a:p>
          </p:txBody>
        </p:sp>
        <p:sp>
          <p:nvSpPr>
            <p:cNvPr id="14348" name="AutoShape 12"/>
            <p:cNvSpPr>
              <a:spLocks noChangeArrowheads="1"/>
            </p:cNvSpPr>
            <p:nvPr/>
          </p:nvSpPr>
          <p:spPr bwMode="auto">
            <a:xfrm>
              <a:off x="4192" y="2528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5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05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5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0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6" grpId="0"/>
      <p:bldP spid="105477" grpId="0"/>
      <p:bldP spid="105478" grpId="0"/>
      <p:bldP spid="105479" grpId="0"/>
      <p:bldP spid="105480" grpId="0"/>
      <p:bldP spid="1054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The measure of one of the acute angles in a right triangle is </a:t>
            </a:r>
            <a:r>
              <a:rPr lang="en-US" altLang="en-US" b="1" i="1"/>
              <a:t>x</a:t>
            </a:r>
            <a:r>
              <a:rPr lang="en-US" altLang="en-US" b="1"/>
              <a:t>°. What is the measure of the other acute angle?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-152400" y="838200"/>
            <a:ext cx="952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381000" y="3886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90°</a:t>
            </a:r>
          </a:p>
        </p:txBody>
      </p:sp>
      <p:sp>
        <p:nvSpPr>
          <p:cNvPr id="106501" name="Text Box 5"/>
          <p:cNvSpPr txBox="1">
            <a:spLocks noChangeArrowheads="1"/>
          </p:cNvSpPr>
          <p:nvPr/>
        </p:nvSpPr>
        <p:spPr bwMode="auto">
          <a:xfrm>
            <a:off x="939800" y="4419600"/>
            <a:ext cx="347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olidFill>
                  <a:srgbClr val="FF3300"/>
                </a:solidFill>
                <a:sym typeface="Symbol" pitchFamily="18" charset="2"/>
              </a:rPr>
              <a:t>x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+ 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</a:t>
            </a:r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4673600" y="4432300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x for mA.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06503" name="Text Box 7"/>
          <p:cNvSpPr txBox="1">
            <a:spLocks noChangeArrowheads="1"/>
          </p:cNvSpPr>
          <p:nvPr/>
        </p:nvSpPr>
        <p:spPr bwMode="auto">
          <a:xfrm>
            <a:off x="1600200" y="49530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(90 – 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)°</a:t>
            </a:r>
          </a:p>
        </p:txBody>
      </p:sp>
      <p:sp>
        <p:nvSpPr>
          <p:cNvPr id="106504" name="Text Box 8"/>
          <p:cNvSpPr txBox="1">
            <a:spLocks noChangeArrowheads="1"/>
          </p:cNvSpPr>
          <p:nvPr/>
        </p:nvSpPr>
        <p:spPr bwMode="auto">
          <a:xfrm>
            <a:off x="4673600" y="4953000"/>
            <a:ext cx="4699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x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06505" name="Text Box 9"/>
          <p:cNvSpPr txBox="1">
            <a:spLocks noChangeArrowheads="1"/>
          </p:cNvSpPr>
          <p:nvPr/>
        </p:nvSpPr>
        <p:spPr bwMode="auto">
          <a:xfrm>
            <a:off x="304800" y="30480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Let the acute angles be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 </a:t>
            </a:r>
            <a:r>
              <a:rPr lang="en-US" altLang="en-US">
                <a:sym typeface="Symbol" pitchFamily="18" charset="2"/>
              </a:rPr>
              <a:t>and </a:t>
            </a:r>
            <a:r>
              <a:rPr lang="en-US" altLang="en-US" i="1">
                <a:sym typeface="Symbol" pitchFamily="18" charset="2"/>
              </a:rPr>
              <a:t>B</a:t>
            </a:r>
            <a:r>
              <a:rPr lang="en-US" altLang="en-US">
                <a:sym typeface="Symbol" pitchFamily="18" charset="2"/>
              </a:rPr>
              <a:t>, with m</a:t>
            </a:r>
            <a:r>
              <a:rPr lang="en-US" altLang="en-US" i="1">
                <a:sym typeface="Symbol" pitchFamily="18" charset="2"/>
              </a:rPr>
              <a:t>A</a:t>
            </a:r>
            <a:r>
              <a:rPr lang="en-US" altLang="en-US">
                <a:sym typeface="Symbol" pitchFamily="18" charset="2"/>
              </a:rPr>
              <a:t> = 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°. </a:t>
            </a:r>
          </a:p>
        </p:txBody>
      </p:sp>
      <p:grpSp>
        <p:nvGrpSpPr>
          <p:cNvPr id="106506" name="Group 10"/>
          <p:cNvGrpSpPr>
            <a:grpSpLocks/>
          </p:cNvGrpSpPr>
          <p:nvPr/>
        </p:nvGrpSpPr>
        <p:grpSpPr bwMode="auto">
          <a:xfrm>
            <a:off x="4648200" y="3946525"/>
            <a:ext cx="4521200" cy="396875"/>
            <a:chOff x="2928" y="2486"/>
            <a:chExt cx="2848" cy="250"/>
          </a:xfrm>
        </p:grpSpPr>
        <p:sp>
          <p:nvSpPr>
            <p:cNvPr id="15371" name="Text Box 11"/>
            <p:cNvSpPr txBox="1">
              <a:spLocks noChangeArrowheads="1"/>
            </p:cNvSpPr>
            <p:nvPr/>
          </p:nvSpPr>
          <p:spPr bwMode="auto">
            <a:xfrm>
              <a:off x="2928" y="2486"/>
              <a:ext cx="28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Acute </a:t>
              </a:r>
              <a:r>
                <a:rPr lang="en-US" altLang="en-US" sz="2000" i="1">
                  <a:solidFill>
                    <a:srgbClr val="3333FF"/>
                  </a:solidFill>
                  <a:sym typeface="Symbol" pitchFamily="18" charset="2"/>
                </a:rPr>
                <a:t>s of rt.    are comp.</a:t>
              </a:r>
            </a:p>
          </p:txBody>
        </p:sp>
        <p:sp>
          <p:nvSpPr>
            <p:cNvPr id="15372" name="AutoShape 12"/>
            <p:cNvSpPr>
              <a:spLocks noChangeArrowheads="1"/>
            </p:cNvSpPr>
            <p:nvPr/>
          </p:nvSpPr>
          <p:spPr bwMode="auto">
            <a:xfrm>
              <a:off x="4192" y="2528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6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6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6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06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06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6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06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500" grpId="0"/>
      <p:bldP spid="106501" grpId="0"/>
      <p:bldP spid="106502" grpId="0"/>
      <p:bldP spid="106503" grpId="0"/>
      <p:bldP spid="106504" grpId="0"/>
      <p:bldP spid="10650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42900" y="1574800"/>
            <a:ext cx="84582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5000"/>
              </a:lnSpc>
            </a:pPr>
            <a:r>
              <a:rPr lang="en-US" altLang="en-US" b="1"/>
              <a:t>The measure of one of the acute angles in a right triangle is 48   . What is the measure of the other acute angle?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-152400" y="838200"/>
            <a:ext cx="952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7524" name="Text Box 4"/>
          <p:cNvSpPr txBox="1">
            <a:spLocks noChangeArrowheads="1"/>
          </p:cNvSpPr>
          <p:nvPr/>
        </p:nvSpPr>
        <p:spPr bwMode="auto">
          <a:xfrm>
            <a:off x="381000" y="3886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90°</a:t>
            </a:r>
          </a:p>
        </p:txBody>
      </p:sp>
      <p:grpSp>
        <p:nvGrpSpPr>
          <p:cNvPr id="107530" name="Group 10"/>
          <p:cNvGrpSpPr>
            <a:grpSpLocks/>
          </p:cNvGrpSpPr>
          <p:nvPr/>
        </p:nvGrpSpPr>
        <p:grpSpPr bwMode="auto">
          <a:xfrm>
            <a:off x="4648200" y="3946525"/>
            <a:ext cx="4521200" cy="396875"/>
            <a:chOff x="2928" y="2486"/>
            <a:chExt cx="2848" cy="250"/>
          </a:xfrm>
        </p:grpSpPr>
        <p:sp>
          <p:nvSpPr>
            <p:cNvPr id="16418" name="Text Box 11"/>
            <p:cNvSpPr txBox="1">
              <a:spLocks noChangeArrowheads="1"/>
            </p:cNvSpPr>
            <p:nvPr/>
          </p:nvSpPr>
          <p:spPr bwMode="auto">
            <a:xfrm>
              <a:off x="2928" y="2486"/>
              <a:ext cx="284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Acute </a:t>
              </a:r>
              <a:r>
                <a:rPr lang="en-US" altLang="en-US" sz="2000" i="1">
                  <a:solidFill>
                    <a:srgbClr val="3333FF"/>
                  </a:solidFill>
                  <a:sym typeface="Symbol" pitchFamily="18" charset="2"/>
                </a:rPr>
                <a:t>s of rt.    are comp.</a:t>
              </a:r>
            </a:p>
          </p:txBody>
        </p:sp>
        <p:sp>
          <p:nvSpPr>
            <p:cNvPr id="16419" name="AutoShape 12"/>
            <p:cNvSpPr>
              <a:spLocks noChangeArrowheads="1"/>
            </p:cNvSpPr>
            <p:nvPr/>
          </p:nvSpPr>
          <p:spPr bwMode="auto">
            <a:xfrm>
              <a:off x="4192" y="2528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  <p:grpSp>
        <p:nvGrpSpPr>
          <p:cNvPr id="16390" name="Group 16"/>
          <p:cNvGrpSpPr>
            <a:grpSpLocks/>
          </p:cNvGrpSpPr>
          <p:nvPr/>
        </p:nvGrpSpPr>
        <p:grpSpPr bwMode="auto">
          <a:xfrm>
            <a:off x="3594100" y="2006600"/>
            <a:ext cx="533400" cy="701675"/>
            <a:chOff x="720" y="3504"/>
            <a:chExt cx="336" cy="442"/>
          </a:xfrm>
        </p:grpSpPr>
        <p:sp>
          <p:nvSpPr>
            <p:cNvPr id="16416" name="Text Box 13"/>
            <p:cNvSpPr txBox="1">
              <a:spLocks noChangeArrowheads="1"/>
            </p:cNvSpPr>
            <p:nvPr/>
          </p:nvSpPr>
          <p:spPr bwMode="auto">
            <a:xfrm>
              <a:off x="720" y="3504"/>
              <a:ext cx="3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b="1"/>
                <a:t>2° 5</a:t>
              </a:r>
            </a:p>
          </p:txBody>
        </p:sp>
        <p:sp>
          <p:nvSpPr>
            <p:cNvPr id="16417" name="Line 15"/>
            <p:cNvSpPr>
              <a:spLocks noChangeShapeType="1"/>
            </p:cNvSpPr>
            <p:nvPr/>
          </p:nvSpPr>
          <p:spPr bwMode="auto">
            <a:xfrm>
              <a:off x="752" y="3728"/>
              <a:ext cx="1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07560" name="Group 40"/>
          <p:cNvGrpSpPr>
            <a:grpSpLocks/>
          </p:cNvGrpSpPr>
          <p:nvPr/>
        </p:nvGrpSpPr>
        <p:grpSpPr bwMode="auto">
          <a:xfrm>
            <a:off x="304800" y="2921000"/>
            <a:ext cx="8839200" cy="701675"/>
            <a:chOff x="192" y="1840"/>
            <a:chExt cx="5568" cy="442"/>
          </a:xfrm>
        </p:grpSpPr>
        <p:sp>
          <p:nvSpPr>
            <p:cNvPr id="16412" name="Text Box 9"/>
            <p:cNvSpPr txBox="1">
              <a:spLocks noChangeArrowheads="1"/>
            </p:cNvSpPr>
            <p:nvPr/>
          </p:nvSpPr>
          <p:spPr bwMode="auto">
            <a:xfrm>
              <a:off x="192" y="1920"/>
              <a:ext cx="55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/>
                <a:t>Let the acute angles be </a:t>
              </a:r>
              <a:r>
                <a:rPr lang="en-US" altLang="en-US">
                  <a:sym typeface="Symbol" pitchFamily="18" charset="2"/>
                </a:rPr>
                <a:t></a:t>
              </a:r>
              <a:r>
                <a:rPr lang="en-US" altLang="en-US" i="1">
                  <a:sym typeface="Symbol" pitchFamily="18" charset="2"/>
                </a:rPr>
                <a:t>A </a:t>
              </a:r>
              <a:r>
                <a:rPr lang="en-US" altLang="en-US">
                  <a:sym typeface="Symbol" pitchFamily="18" charset="2"/>
                </a:rPr>
                <a:t>and </a:t>
              </a:r>
              <a:r>
                <a:rPr lang="en-US" altLang="en-US" i="1">
                  <a:sym typeface="Symbol" pitchFamily="18" charset="2"/>
                </a:rPr>
                <a:t>B</a:t>
              </a:r>
              <a:r>
                <a:rPr lang="en-US" altLang="en-US">
                  <a:sym typeface="Symbol" pitchFamily="18" charset="2"/>
                </a:rPr>
                <a:t>, with m</a:t>
              </a:r>
              <a:r>
                <a:rPr lang="en-US" altLang="en-US" i="1">
                  <a:sym typeface="Symbol" pitchFamily="18" charset="2"/>
                </a:rPr>
                <a:t>A</a:t>
              </a:r>
              <a:r>
                <a:rPr lang="en-US" altLang="en-US">
                  <a:sym typeface="Symbol" pitchFamily="18" charset="2"/>
                </a:rPr>
                <a:t> = 48   . </a:t>
              </a:r>
            </a:p>
          </p:txBody>
        </p:sp>
        <p:grpSp>
          <p:nvGrpSpPr>
            <p:cNvPr id="16413" name="Group 20"/>
            <p:cNvGrpSpPr>
              <a:grpSpLocks/>
            </p:cNvGrpSpPr>
            <p:nvPr/>
          </p:nvGrpSpPr>
          <p:grpSpPr bwMode="auto">
            <a:xfrm>
              <a:off x="5216" y="1840"/>
              <a:ext cx="336" cy="442"/>
              <a:chOff x="4128" y="3504"/>
              <a:chExt cx="336" cy="442"/>
            </a:xfrm>
          </p:grpSpPr>
          <p:sp>
            <p:nvSpPr>
              <p:cNvPr id="16414" name="Text Box 18"/>
              <p:cNvSpPr txBox="1">
                <a:spLocks noChangeArrowheads="1"/>
              </p:cNvSpPr>
              <p:nvPr/>
            </p:nvSpPr>
            <p:spPr bwMode="auto">
              <a:xfrm>
                <a:off x="4128" y="3504"/>
                <a:ext cx="33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2000"/>
                  <a:t>2° 5</a:t>
                </a:r>
              </a:p>
            </p:txBody>
          </p:sp>
          <p:sp>
            <p:nvSpPr>
              <p:cNvPr id="16415" name="Line 19"/>
              <p:cNvSpPr>
                <a:spLocks noChangeShapeType="1"/>
              </p:cNvSpPr>
              <p:nvPr/>
            </p:nvSpPr>
            <p:spPr bwMode="auto">
              <a:xfrm>
                <a:off x="4152" y="3728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7555" name="Group 35"/>
          <p:cNvGrpSpPr>
            <a:grpSpLocks/>
          </p:cNvGrpSpPr>
          <p:nvPr/>
        </p:nvGrpSpPr>
        <p:grpSpPr bwMode="auto">
          <a:xfrm>
            <a:off x="4648200" y="4838700"/>
            <a:ext cx="4699000" cy="641350"/>
            <a:chOff x="2944" y="3048"/>
            <a:chExt cx="2960" cy="404"/>
          </a:xfrm>
        </p:grpSpPr>
        <p:sp>
          <p:nvSpPr>
            <p:cNvPr id="16408" name="Text Box 8"/>
            <p:cNvSpPr txBox="1">
              <a:spLocks noChangeArrowheads="1"/>
            </p:cNvSpPr>
            <p:nvPr/>
          </p:nvSpPr>
          <p:spPr bwMode="auto">
            <a:xfrm>
              <a:off x="2944" y="3120"/>
              <a:ext cx="29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Subtract 48    from both sides.</a:t>
              </a:r>
              <a:r>
                <a:rPr lang="en-US" altLang="en-US" sz="2000">
                  <a:sym typeface="Symbol" pitchFamily="18" charset="2"/>
                </a:rPr>
                <a:t> </a:t>
              </a:r>
            </a:p>
          </p:txBody>
        </p:sp>
        <p:grpSp>
          <p:nvGrpSpPr>
            <p:cNvPr id="16409" name="Group 27"/>
            <p:cNvGrpSpPr>
              <a:grpSpLocks/>
            </p:cNvGrpSpPr>
            <p:nvPr/>
          </p:nvGrpSpPr>
          <p:grpSpPr bwMode="auto">
            <a:xfrm>
              <a:off x="3936" y="3048"/>
              <a:ext cx="336" cy="404"/>
              <a:chOff x="3936" y="3696"/>
              <a:chExt cx="336" cy="404"/>
            </a:xfrm>
          </p:grpSpPr>
          <p:sp>
            <p:nvSpPr>
              <p:cNvPr id="16410" name="Text Box 24"/>
              <p:cNvSpPr txBox="1">
                <a:spLocks noChangeArrowheads="1"/>
              </p:cNvSpPr>
              <p:nvPr/>
            </p:nvSpPr>
            <p:spPr bwMode="auto">
              <a:xfrm>
                <a:off x="3936" y="3696"/>
                <a:ext cx="3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800" i="1">
                    <a:solidFill>
                      <a:srgbClr val="3333FF"/>
                    </a:solidFill>
                  </a:rPr>
                  <a:t>2 5</a:t>
                </a:r>
              </a:p>
            </p:txBody>
          </p:sp>
          <p:sp>
            <p:nvSpPr>
              <p:cNvPr id="16411" name="Line 25"/>
              <p:cNvSpPr>
                <a:spLocks noChangeShapeType="1"/>
              </p:cNvSpPr>
              <p:nvPr/>
            </p:nvSpPr>
            <p:spPr bwMode="auto">
              <a:xfrm>
                <a:off x="3960" y="389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7554" name="Group 34"/>
          <p:cNvGrpSpPr>
            <a:grpSpLocks/>
          </p:cNvGrpSpPr>
          <p:nvPr/>
        </p:nvGrpSpPr>
        <p:grpSpPr bwMode="auto">
          <a:xfrm>
            <a:off x="4648200" y="4311650"/>
            <a:ext cx="4343400" cy="641350"/>
            <a:chOff x="2944" y="2716"/>
            <a:chExt cx="2736" cy="404"/>
          </a:xfrm>
        </p:grpSpPr>
        <p:sp>
          <p:nvSpPr>
            <p:cNvPr id="16404" name="Text Box 6"/>
            <p:cNvSpPr txBox="1">
              <a:spLocks noChangeArrowheads="1"/>
            </p:cNvSpPr>
            <p:nvPr/>
          </p:nvSpPr>
          <p:spPr bwMode="auto">
            <a:xfrm>
              <a:off x="2944" y="2792"/>
              <a:ext cx="27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Substitute </a:t>
              </a:r>
              <a:r>
                <a:rPr lang="en-US" altLang="en-US" sz="2000" i="1">
                  <a:solidFill>
                    <a:srgbClr val="3333FF"/>
                  </a:solidFill>
                  <a:sym typeface="Symbol" pitchFamily="18" charset="2"/>
                </a:rPr>
                <a:t>48    for mA.</a:t>
              </a:r>
              <a:r>
                <a:rPr lang="en-US" altLang="en-US" sz="2000">
                  <a:sym typeface="Symbol" pitchFamily="18" charset="2"/>
                </a:rPr>
                <a:t> </a:t>
              </a:r>
            </a:p>
          </p:txBody>
        </p:sp>
        <p:grpSp>
          <p:nvGrpSpPr>
            <p:cNvPr id="16405" name="Group 28"/>
            <p:cNvGrpSpPr>
              <a:grpSpLocks/>
            </p:cNvGrpSpPr>
            <p:nvPr/>
          </p:nvGrpSpPr>
          <p:grpSpPr bwMode="auto">
            <a:xfrm>
              <a:off x="4072" y="2716"/>
              <a:ext cx="336" cy="404"/>
              <a:chOff x="3936" y="3696"/>
              <a:chExt cx="336" cy="404"/>
            </a:xfrm>
          </p:grpSpPr>
          <p:sp>
            <p:nvSpPr>
              <p:cNvPr id="16406" name="Text Box 29"/>
              <p:cNvSpPr txBox="1">
                <a:spLocks noChangeArrowheads="1"/>
              </p:cNvSpPr>
              <p:nvPr/>
            </p:nvSpPr>
            <p:spPr bwMode="auto">
              <a:xfrm>
                <a:off x="3936" y="3696"/>
                <a:ext cx="3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800" i="1">
                    <a:solidFill>
                      <a:srgbClr val="3333FF"/>
                    </a:solidFill>
                  </a:rPr>
                  <a:t>2 5</a:t>
                </a:r>
              </a:p>
            </p:txBody>
          </p:sp>
          <p:sp>
            <p:nvSpPr>
              <p:cNvPr id="16407" name="Line 30"/>
              <p:cNvSpPr>
                <a:spLocks noChangeShapeType="1"/>
              </p:cNvSpPr>
              <p:nvPr/>
            </p:nvSpPr>
            <p:spPr bwMode="auto">
              <a:xfrm>
                <a:off x="3960" y="389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3333F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7553" name="Group 33"/>
          <p:cNvGrpSpPr>
            <a:grpSpLocks/>
          </p:cNvGrpSpPr>
          <p:nvPr/>
        </p:nvGrpSpPr>
        <p:grpSpPr bwMode="auto">
          <a:xfrm>
            <a:off x="431800" y="4289425"/>
            <a:ext cx="3479800" cy="701675"/>
            <a:chOff x="272" y="2702"/>
            <a:chExt cx="2192" cy="442"/>
          </a:xfrm>
        </p:grpSpPr>
        <p:sp>
          <p:nvSpPr>
            <p:cNvPr id="16400" name="Text Box 5"/>
            <p:cNvSpPr txBox="1">
              <a:spLocks noChangeArrowheads="1"/>
            </p:cNvSpPr>
            <p:nvPr/>
          </p:nvSpPr>
          <p:spPr bwMode="auto">
            <a:xfrm>
              <a:off x="272" y="2784"/>
              <a:ext cx="219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  <a:sym typeface="Symbol" pitchFamily="18" charset="2"/>
                </a:rPr>
                <a:t>48    </a:t>
              </a:r>
              <a:r>
                <a:rPr lang="en-US" altLang="en-US">
                  <a:sym typeface="Symbol" pitchFamily="18" charset="2"/>
                </a:rPr>
                <a:t>+ m</a:t>
              </a:r>
              <a:r>
                <a:rPr lang="en-US" altLang="en-US" i="1">
                  <a:sym typeface="Symbol" pitchFamily="18" charset="2"/>
                </a:rPr>
                <a:t>B </a:t>
              </a:r>
              <a:r>
                <a:rPr lang="en-US" altLang="en-US">
                  <a:sym typeface="Symbol" pitchFamily="18" charset="2"/>
                </a:rPr>
                <a:t>= 90</a:t>
              </a:r>
            </a:p>
          </p:txBody>
        </p:sp>
        <p:grpSp>
          <p:nvGrpSpPr>
            <p:cNvPr id="16401" name="Group 32"/>
            <p:cNvGrpSpPr>
              <a:grpSpLocks/>
            </p:cNvGrpSpPr>
            <p:nvPr/>
          </p:nvGrpSpPr>
          <p:grpSpPr bwMode="auto">
            <a:xfrm>
              <a:off x="560" y="2702"/>
              <a:ext cx="336" cy="442"/>
              <a:chOff x="3072" y="3552"/>
              <a:chExt cx="336" cy="442"/>
            </a:xfrm>
          </p:grpSpPr>
          <p:sp>
            <p:nvSpPr>
              <p:cNvPr id="16402" name="Text Box 14"/>
              <p:cNvSpPr txBox="1">
                <a:spLocks noChangeArrowheads="1"/>
              </p:cNvSpPr>
              <p:nvPr/>
            </p:nvSpPr>
            <p:spPr bwMode="auto">
              <a:xfrm>
                <a:off x="3072" y="3552"/>
                <a:ext cx="33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2000">
                    <a:solidFill>
                      <a:srgbClr val="FF3300"/>
                    </a:solidFill>
                  </a:rPr>
                  <a:t>2 5</a:t>
                </a:r>
              </a:p>
            </p:txBody>
          </p:sp>
          <p:sp>
            <p:nvSpPr>
              <p:cNvPr id="16403" name="Line 31"/>
              <p:cNvSpPr>
                <a:spLocks noChangeShapeType="1"/>
              </p:cNvSpPr>
              <p:nvPr/>
            </p:nvSpPr>
            <p:spPr bwMode="auto">
              <a:xfrm>
                <a:off x="3088" y="3776"/>
                <a:ext cx="19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107559" name="Group 39"/>
          <p:cNvGrpSpPr>
            <a:grpSpLocks/>
          </p:cNvGrpSpPr>
          <p:nvPr/>
        </p:nvGrpSpPr>
        <p:grpSpPr bwMode="auto">
          <a:xfrm>
            <a:off x="1600200" y="4838700"/>
            <a:ext cx="3581400" cy="701675"/>
            <a:chOff x="1008" y="3048"/>
            <a:chExt cx="2256" cy="442"/>
          </a:xfrm>
        </p:grpSpPr>
        <p:sp>
          <p:nvSpPr>
            <p:cNvPr id="16396" name="Text Box 7"/>
            <p:cNvSpPr txBox="1">
              <a:spLocks noChangeArrowheads="1"/>
            </p:cNvSpPr>
            <p:nvPr/>
          </p:nvSpPr>
          <p:spPr bwMode="auto">
            <a:xfrm>
              <a:off x="1008" y="3120"/>
              <a:ext cx="225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ym typeface="Symbol" pitchFamily="18" charset="2"/>
                </a:rPr>
                <a:t>m</a:t>
              </a:r>
              <a:r>
                <a:rPr lang="en-US" altLang="en-US" i="1">
                  <a:sym typeface="Symbol" pitchFamily="18" charset="2"/>
                </a:rPr>
                <a:t>B </a:t>
              </a:r>
              <a:r>
                <a:rPr lang="en-US" altLang="en-US">
                  <a:sym typeface="Symbol" pitchFamily="18" charset="2"/>
                </a:rPr>
                <a:t>= 41 </a:t>
              </a:r>
            </a:p>
          </p:txBody>
        </p:sp>
        <p:grpSp>
          <p:nvGrpSpPr>
            <p:cNvPr id="16397" name="Group 38"/>
            <p:cNvGrpSpPr>
              <a:grpSpLocks/>
            </p:cNvGrpSpPr>
            <p:nvPr/>
          </p:nvGrpSpPr>
          <p:grpSpPr bwMode="auto">
            <a:xfrm>
              <a:off x="2032" y="3048"/>
              <a:ext cx="432" cy="442"/>
              <a:chOff x="1488" y="3456"/>
              <a:chExt cx="432" cy="442"/>
            </a:xfrm>
          </p:grpSpPr>
          <p:sp>
            <p:nvSpPr>
              <p:cNvPr id="16398" name="Text Box 36"/>
              <p:cNvSpPr txBox="1">
                <a:spLocks noChangeArrowheads="1"/>
              </p:cNvSpPr>
              <p:nvPr/>
            </p:nvSpPr>
            <p:spPr bwMode="auto">
              <a:xfrm>
                <a:off x="1488" y="3456"/>
                <a:ext cx="432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0000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2000"/>
                  <a:t>3° 5</a:t>
                </a:r>
              </a:p>
            </p:txBody>
          </p:sp>
          <p:sp>
            <p:nvSpPr>
              <p:cNvPr id="16399" name="Line 37"/>
              <p:cNvSpPr>
                <a:spLocks noChangeShapeType="1"/>
              </p:cNvSpPr>
              <p:nvPr/>
            </p:nvSpPr>
            <p:spPr bwMode="auto">
              <a:xfrm>
                <a:off x="1504" y="3672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7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7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7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7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7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609600" y="11430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</a:t>
            </a:r>
            <a:r>
              <a:rPr lang="en-US" altLang="en-US" b="1" u="sng"/>
              <a:t>interior</a:t>
            </a:r>
            <a:r>
              <a:rPr lang="en-US" altLang="en-US"/>
              <a:t> is the set of all points inside the figure. The </a:t>
            </a:r>
            <a:r>
              <a:rPr lang="en-US" altLang="en-US" b="1" u="sng"/>
              <a:t>exterior</a:t>
            </a:r>
            <a:r>
              <a:rPr lang="en-US" altLang="en-US"/>
              <a:t> is the set of all points outside the figure. </a:t>
            </a:r>
          </a:p>
        </p:txBody>
      </p:sp>
      <p:sp>
        <p:nvSpPr>
          <p:cNvPr id="17411" name="Rectangle 7"/>
          <p:cNvSpPr>
            <a:spLocks noChangeArrowheads="1"/>
          </p:cNvSpPr>
          <p:nvPr/>
        </p:nvSpPr>
        <p:spPr bwMode="auto">
          <a:xfrm>
            <a:off x="6781800" y="3886200"/>
            <a:ext cx="1676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590800" y="4419600"/>
            <a:ext cx="1676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103434" name="Group 10"/>
          <p:cNvGrpSpPr>
            <a:grpSpLocks/>
          </p:cNvGrpSpPr>
          <p:nvPr/>
        </p:nvGrpSpPr>
        <p:grpSpPr bwMode="auto">
          <a:xfrm>
            <a:off x="685800" y="3733800"/>
            <a:ext cx="4762500" cy="2352675"/>
            <a:chOff x="768" y="3216"/>
            <a:chExt cx="3000" cy="1482"/>
          </a:xfrm>
        </p:grpSpPr>
        <p:pic>
          <p:nvPicPr>
            <p:cNvPr id="17416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3216"/>
              <a:ext cx="3000" cy="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1248" y="3984"/>
              <a:ext cx="105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03435" name="Text Box 11"/>
          <p:cNvSpPr txBox="1">
            <a:spLocks noChangeArrowheads="1"/>
          </p:cNvSpPr>
          <p:nvPr/>
        </p:nvSpPr>
        <p:spPr bwMode="auto">
          <a:xfrm>
            <a:off x="1600200" y="4953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Interior</a:t>
            </a:r>
          </a:p>
        </p:txBody>
      </p:sp>
      <p:sp>
        <p:nvSpPr>
          <p:cNvPr id="103436" name="Text Box 12"/>
          <p:cNvSpPr txBox="1">
            <a:spLocks noChangeArrowheads="1"/>
          </p:cNvSpPr>
          <p:nvPr/>
        </p:nvSpPr>
        <p:spPr bwMode="auto">
          <a:xfrm>
            <a:off x="3276600" y="4114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Exterior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3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3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3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5" grpId="0"/>
      <p:bldP spid="10343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609600" y="1143000"/>
            <a:ext cx="7848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An </a:t>
            </a:r>
            <a:r>
              <a:rPr lang="en-US" altLang="en-US" b="1" u="sng"/>
              <a:t>interior angle</a:t>
            </a:r>
            <a:r>
              <a:rPr lang="en-US" altLang="en-US"/>
              <a:t> is formed by two sides of a triangle. An </a:t>
            </a:r>
            <a:r>
              <a:rPr lang="en-US" altLang="en-US" b="1" u="sng"/>
              <a:t>exterior angle</a:t>
            </a:r>
            <a:r>
              <a:rPr lang="en-US" altLang="en-US"/>
              <a:t> is formed by one side of the triangle and extension of an adjacent side.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6781800" y="3886200"/>
            <a:ext cx="1676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590800" y="4419600"/>
            <a:ext cx="1676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18437" name="Group 5"/>
          <p:cNvGrpSpPr>
            <a:grpSpLocks/>
          </p:cNvGrpSpPr>
          <p:nvPr/>
        </p:nvGrpSpPr>
        <p:grpSpPr bwMode="auto">
          <a:xfrm>
            <a:off x="685800" y="3733800"/>
            <a:ext cx="4762500" cy="2352675"/>
            <a:chOff x="768" y="3216"/>
            <a:chExt cx="3000" cy="1482"/>
          </a:xfrm>
        </p:grpSpPr>
        <p:pic>
          <p:nvPicPr>
            <p:cNvPr id="18442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3216"/>
              <a:ext cx="3000" cy="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443" name="Rectangle 7"/>
            <p:cNvSpPr>
              <a:spLocks noChangeArrowheads="1"/>
            </p:cNvSpPr>
            <p:nvPr/>
          </p:nvSpPr>
          <p:spPr bwMode="auto">
            <a:xfrm>
              <a:off x="1248" y="3984"/>
              <a:ext cx="105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8438" name="Text Box 8"/>
          <p:cNvSpPr txBox="1">
            <a:spLocks noChangeArrowheads="1"/>
          </p:cNvSpPr>
          <p:nvPr/>
        </p:nvSpPr>
        <p:spPr bwMode="auto">
          <a:xfrm>
            <a:off x="1600200" y="4953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Interior</a:t>
            </a:r>
          </a:p>
        </p:txBody>
      </p:sp>
      <p:sp>
        <p:nvSpPr>
          <p:cNvPr id="18439" name="Text Box 9"/>
          <p:cNvSpPr txBox="1">
            <a:spLocks noChangeArrowheads="1"/>
          </p:cNvSpPr>
          <p:nvPr/>
        </p:nvSpPr>
        <p:spPr bwMode="auto">
          <a:xfrm>
            <a:off x="3276600" y="4114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Exterior</a:t>
            </a:r>
          </a:p>
        </p:txBody>
      </p:sp>
      <p:sp>
        <p:nvSpPr>
          <p:cNvPr id="108555" name="Text Box 11"/>
          <p:cNvSpPr txBox="1">
            <a:spLocks noChangeArrowheads="1"/>
          </p:cNvSpPr>
          <p:nvPr/>
        </p:nvSpPr>
        <p:spPr bwMode="auto">
          <a:xfrm>
            <a:off x="5105400" y="35814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4 is an exterior angle. </a:t>
            </a:r>
          </a:p>
        </p:txBody>
      </p:sp>
      <p:sp>
        <p:nvSpPr>
          <p:cNvPr id="108556" name="Text Box 12"/>
          <p:cNvSpPr txBox="1">
            <a:spLocks noChangeArrowheads="1"/>
          </p:cNvSpPr>
          <p:nvPr/>
        </p:nvSpPr>
        <p:spPr bwMode="auto">
          <a:xfrm>
            <a:off x="2057400" y="6019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3 is an interior angle.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08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8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  <p:bldP spid="108555" grpId="0"/>
      <p:bldP spid="1085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2"/>
          <p:cNvSpPr txBox="1">
            <a:spLocks noChangeArrowheads="1"/>
          </p:cNvSpPr>
          <p:nvPr/>
        </p:nvSpPr>
        <p:spPr bwMode="auto">
          <a:xfrm>
            <a:off x="609600" y="1143000"/>
            <a:ext cx="7848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Each exterior angle has two remote interior angles. A </a:t>
            </a:r>
            <a:r>
              <a:rPr lang="en-US" altLang="en-US" b="1" u="sng"/>
              <a:t>remote interior angle</a:t>
            </a:r>
            <a:r>
              <a:rPr lang="en-US" altLang="en-US"/>
              <a:t> is an interior angle that is not adjacent to the exterior angle.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6781800" y="3886200"/>
            <a:ext cx="1676400" cy="533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2590800" y="4419600"/>
            <a:ext cx="1676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685800" y="3733800"/>
            <a:ext cx="4762500" cy="2352675"/>
            <a:chOff x="768" y="3216"/>
            <a:chExt cx="3000" cy="1482"/>
          </a:xfrm>
        </p:grpSpPr>
        <p:pic>
          <p:nvPicPr>
            <p:cNvPr id="19467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3216"/>
              <a:ext cx="3000" cy="1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468" name="Rectangle 7"/>
            <p:cNvSpPr>
              <a:spLocks noChangeArrowheads="1"/>
            </p:cNvSpPr>
            <p:nvPr/>
          </p:nvSpPr>
          <p:spPr bwMode="auto">
            <a:xfrm>
              <a:off x="1248" y="3984"/>
              <a:ext cx="1056" cy="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19462" name="Text Box 8"/>
          <p:cNvSpPr txBox="1">
            <a:spLocks noChangeArrowheads="1"/>
          </p:cNvSpPr>
          <p:nvPr/>
        </p:nvSpPr>
        <p:spPr bwMode="auto">
          <a:xfrm>
            <a:off x="1600200" y="49530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Interior</a:t>
            </a:r>
          </a:p>
        </p:txBody>
      </p:sp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3276600" y="4114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Exterior</a:t>
            </a: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2057400" y="6019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3 is an interior angle. </a:t>
            </a:r>
          </a:p>
        </p:txBody>
      </p:sp>
      <p:sp>
        <p:nvSpPr>
          <p:cNvPr id="19465" name="Text Box 11"/>
          <p:cNvSpPr txBox="1">
            <a:spLocks noChangeArrowheads="1"/>
          </p:cNvSpPr>
          <p:nvPr/>
        </p:nvSpPr>
        <p:spPr bwMode="auto">
          <a:xfrm>
            <a:off x="5105400" y="35814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4 is an exterior angle. </a:t>
            </a:r>
          </a:p>
        </p:txBody>
      </p:sp>
      <p:sp>
        <p:nvSpPr>
          <p:cNvPr id="109580" name="Text Box 12"/>
          <p:cNvSpPr txBox="1">
            <a:spLocks noChangeArrowheads="1"/>
          </p:cNvSpPr>
          <p:nvPr/>
        </p:nvSpPr>
        <p:spPr bwMode="auto">
          <a:xfrm>
            <a:off x="5105400" y="4038600"/>
            <a:ext cx="373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The remote interior angles of </a:t>
            </a:r>
            <a:r>
              <a:rPr lang="en-US" altLang="en-US">
                <a:sym typeface="Symbol" pitchFamily="18" charset="2"/>
              </a:rPr>
              <a:t>4</a:t>
            </a:r>
            <a:r>
              <a:rPr lang="en-US" altLang="en-US"/>
              <a:t> are </a:t>
            </a:r>
            <a:r>
              <a:rPr lang="en-US" altLang="en-US">
                <a:sym typeface="Symbol" pitchFamily="18" charset="2"/>
              </a:rPr>
              <a:t>1 and 2.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9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9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9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0" grpId="0"/>
      <p:bldP spid="10958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2362200"/>
            <a:ext cx="8839200" cy="194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543800" y="2171700"/>
            <a:ext cx="930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150°</a:t>
            </a:r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1447800" y="34163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73°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2400300" y="4711700"/>
            <a:ext cx="2605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1; Parallel Post.</a:t>
            </a:r>
          </a:p>
        </p:txBody>
      </p:sp>
      <p:sp>
        <p:nvSpPr>
          <p:cNvPr id="3077" name="Line 86"/>
          <p:cNvSpPr>
            <a:spLocks noChangeShapeType="1"/>
          </p:cNvSpPr>
          <p:nvPr/>
        </p:nvSpPr>
        <p:spPr bwMode="auto">
          <a:xfrm>
            <a:off x="673100" y="4749800"/>
            <a:ext cx="48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3078" name="Picture 8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0" y="4838700"/>
            <a:ext cx="2419350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079" name="Group 90"/>
          <p:cNvGrpSpPr>
            <a:grpSpLocks/>
          </p:cNvGrpSpPr>
          <p:nvPr/>
        </p:nvGrpSpPr>
        <p:grpSpPr bwMode="auto">
          <a:xfrm>
            <a:off x="152400" y="1066800"/>
            <a:ext cx="8839200" cy="5181600"/>
            <a:chOff x="96" y="672"/>
            <a:chExt cx="5568" cy="3264"/>
          </a:xfrm>
        </p:grpSpPr>
        <p:sp>
          <p:nvSpPr>
            <p:cNvPr id="3080" name="Rectangle 2"/>
            <p:cNvSpPr>
              <a:spLocks noChangeArrowheads="1"/>
            </p:cNvSpPr>
            <p:nvPr/>
          </p:nvSpPr>
          <p:spPr bwMode="auto">
            <a:xfrm>
              <a:off x="96" y="672"/>
              <a:ext cx="5568" cy="3264"/>
            </a:xfrm>
            <a:prstGeom prst="rect">
              <a:avLst/>
            </a:prstGeom>
            <a:noFill/>
            <a:ln w="28575">
              <a:solidFill>
                <a:srgbClr val="DBDBDB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457200" indent="-45720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en-US" altLang="en-US" sz="2800" b="1">
                  <a:solidFill>
                    <a:schemeClr val="accent2"/>
                  </a:solidFill>
                </a:rPr>
                <a:t>Warm Up</a:t>
              </a:r>
              <a:endParaRPr lang="en-US" altLang="en-US" sz="2800"/>
            </a:p>
            <a:p>
              <a:pPr>
                <a:spcBef>
                  <a:spcPct val="20000"/>
                </a:spcBef>
              </a:pPr>
              <a:endParaRPr lang="en-US" altLang="en-US" sz="400" b="1"/>
            </a:p>
            <a:p>
              <a:pPr>
                <a:spcBef>
                  <a:spcPct val="20000"/>
                </a:spcBef>
              </a:pPr>
              <a:endParaRPr lang="en-US" altLang="en-US" sz="800" b="1"/>
            </a:p>
            <a:p>
              <a:pPr>
                <a:spcBef>
                  <a:spcPct val="20000"/>
                </a:spcBef>
              </a:pPr>
              <a:r>
                <a:rPr lang="en-US" altLang="en-US" b="1"/>
                <a:t>1.</a:t>
              </a:r>
              <a:r>
                <a:rPr lang="en-US" altLang="en-US"/>
                <a:t> Find the measure of exterior </a:t>
              </a:r>
              <a:r>
                <a:rPr lang="en-US" altLang="en-US">
                  <a:sym typeface="Symbol" pitchFamily="18" charset="2"/>
                </a:rPr>
                <a:t></a:t>
              </a:r>
              <a:r>
                <a:rPr lang="en-US" altLang="en-US" i="1">
                  <a:sym typeface="Symbol" pitchFamily="18" charset="2"/>
                </a:rPr>
                <a:t>DBA </a:t>
              </a:r>
              <a:r>
                <a:rPr lang="en-US" altLang="en-US">
                  <a:sym typeface="Symbol" pitchFamily="18" charset="2"/>
                </a:rPr>
                <a:t>of    </a:t>
              </a:r>
              <a:r>
                <a:rPr lang="en-US" altLang="en-US" i="1">
                  <a:sym typeface="Symbol" pitchFamily="18" charset="2"/>
                </a:rPr>
                <a:t>BCD</a:t>
              </a:r>
              <a:r>
                <a:rPr lang="en-US" altLang="en-US">
                  <a:sym typeface="Symbol" pitchFamily="18" charset="2"/>
                </a:rPr>
                <a:t>, if m</a:t>
              </a:r>
              <a:r>
                <a:rPr lang="en-US" altLang="en-US" i="1">
                  <a:sym typeface="Symbol" pitchFamily="18" charset="2"/>
                </a:rPr>
                <a:t>DBC</a:t>
              </a:r>
              <a:r>
                <a:rPr lang="en-US" altLang="en-US">
                  <a:sym typeface="Symbol" pitchFamily="18" charset="2"/>
                </a:rPr>
                <a:t> = 30°, m</a:t>
              </a:r>
              <a:r>
                <a:rPr lang="en-US" altLang="en-US" i="1">
                  <a:sym typeface="Symbol" pitchFamily="18" charset="2"/>
                </a:rPr>
                <a:t>C</a:t>
              </a:r>
              <a:r>
                <a:rPr lang="en-US" altLang="en-US">
                  <a:sym typeface="Symbol" pitchFamily="18" charset="2"/>
                </a:rPr>
                <a:t>= 70°, and mD = 80°. 				</a:t>
              </a:r>
              <a:endParaRPr lang="en-US" altLang="en-US" sz="400" b="1"/>
            </a:p>
            <a:p>
              <a:pPr>
                <a:spcBef>
                  <a:spcPct val="20000"/>
                </a:spcBef>
              </a:pPr>
              <a:endParaRPr lang="en-US" altLang="en-US" sz="400" b="1"/>
            </a:p>
            <a:p>
              <a:pPr>
                <a:spcBef>
                  <a:spcPct val="20000"/>
                </a:spcBef>
              </a:pPr>
              <a:r>
                <a:rPr lang="en-US" altLang="en-US" b="1"/>
                <a:t>2. </a:t>
              </a:r>
              <a:r>
                <a:rPr lang="en-US" altLang="en-US"/>
                <a:t>What is the complement of an angle with measure 17°?</a:t>
              </a:r>
            </a:p>
            <a:p>
              <a:pPr>
                <a:spcBef>
                  <a:spcPct val="20000"/>
                </a:spcBef>
              </a:pPr>
              <a:endParaRPr lang="en-US" altLang="en-US"/>
            </a:p>
            <a:p>
              <a:pPr>
                <a:spcBef>
                  <a:spcPct val="20000"/>
                </a:spcBef>
              </a:pPr>
              <a:r>
                <a:rPr lang="en-US" altLang="en-US" b="1"/>
                <a:t>3.</a:t>
              </a:r>
              <a:r>
                <a:rPr lang="en-US" altLang="en-US"/>
                <a:t> How many lines can be drawn through N parallel to </a:t>
              </a:r>
              <a:r>
                <a:rPr lang="en-US" altLang="en-US" i="1"/>
                <a:t>MP</a:t>
              </a:r>
              <a:r>
                <a:rPr lang="en-US" altLang="en-US"/>
                <a:t>? Why?</a:t>
              </a:r>
              <a:r>
                <a:rPr lang="en-US" altLang="en-US" sz="2800">
                  <a:solidFill>
                    <a:srgbClr val="FF0000"/>
                  </a:solidFill>
                </a:rPr>
                <a:t>		</a:t>
              </a:r>
            </a:p>
          </p:txBody>
        </p:sp>
        <p:sp>
          <p:nvSpPr>
            <p:cNvPr id="3081" name="AutoShape 89"/>
            <p:cNvSpPr>
              <a:spLocks noChangeArrowheads="1"/>
            </p:cNvSpPr>
            <p:nvPr/>
          </p:nvSpPr>
          <p:spPr bwMode="auto">
            <a:xfrm>
              <a:off x="4128" y="1200"/>
              <a:ext cx="192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96" grpId="0" autoUpdateAnimBg="0"/>
      <p:bldP spid="10298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Find </a:t>
            </a:r>
            <a:r>
              <a:rPr lang="en-US" altLang="en-US" b="1">
                <a:sym typeface="Symbol" pitchFamily="18" charset="2"/>
              </a:rPr>
              <a:t>m</a:t>
            </a:r>
            <a:r>
              <a:rPr lang="en-US" altLang="en-US" b="1" i="1">
                <a:sym typeface="Symbol" pitchFamily="18" charset="2"/>
              </a:rPr>
              <a:t>B</a:t>
            </a:r>
            <a:r>
              <a:rPr lang="en-US" altLang="en-US" b="1"/>
              <a:t>.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-152400" y="850900"/>
            <a:ext cx="952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Applying the Exterior Angle Theorem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7284" name="Text Box 4"/>
          <p:cNvSpPr txBox="1">
            <a:spLocks noChangeArrowheads="1"/>
          </p:cNvSpPr>
          <p:nvPr/>
        </p:nvSpPr>
        <p:spPr bwMode="auto">
          <a:xfrm>
            <a:off x="152400" y="28956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 </a:t>
            </a:r>
            <a:r>
              <a:rPr lang="en-US" altLang="en-US">
                <a:sym typeface="Symbol" pitchFamily="18" charset="2"/>
              </a:rPr>
              <a:t>= m</a:t>
            </a:r>
            <a:r>
              <a:rPr lang="en-US" altLang="en-US" i="1">
                <a:sym typeface="Symbol" pitchFamily="18" charset="2"/>
              </a:rPr>
              <a:t>BCD</a:t>
            </a: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4495800" y="2955925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Ext.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 Thm.</a:t>
            </a: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228600" y="36576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15</a:t>
            </a:r>
            <a:r>
              <a:rPr lang="en-US" altLang="en-US">
                <a:sym typeface="Symbol" pitchFamily="18" charset="2"/>
              </a:rPr>
              <a:t> +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2</a:t>
            </a:r>
            <a:r>
              <a:rPr lang="en-US" altLang="en-US" i="1">
                <a:solidFill>
                  <a:srgbClr val="FF3300"/>
                </a:solidFill>
                <a:sym typeface="Symbol" pitchFamily="18" charset="2"/>
              </a:rPr>
              <a:t>x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 + 3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5</a:t>
            </a:r>
            <a:r>
              <a:rPr lang="en-US" altLang="en-US" i="1">
                <a:solidFill>
                  <a:srgbClr val="FF3300"/>
                </a:solidFill>
                <a:sym typeface="Symbol" pitchFamily="18" charset="2"/>
              </a:rPr>
              <a:t>x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 – 60</a:t>
            </a:r>
          </a:p>
        </p:txBody>
      </p:sp>
      <p:sp>
        <p:nvSpPr>
          <p:cNvPr id="97287" name="Text Box 7"/>
          <p:cNvSpPr txBox="1">
            <a:spLocks noChangeArrowheads="1"/>
          </p:cNvSpPr>
          <p:nvPr/>
        </p:nvSpPr>
        <p:spPr bwMode="auto">
          <a:xfrm>
            <a:off x="4495800" y="3581400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15 for mA, 2x + 3 for mB, and 5x – 60 for mBCD.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838200" y="44196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2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 + 18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5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 – 60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4495800" y="4479925"/>
            <a:ext cx="408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Simplify.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pic>
        <p:nvPicPr>
          <p:cNvPr id="21514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225" y="1371600"/>
            <a:ext cx="41433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7295" name="Text Box 15"/>
          <p:cNvSpPr txBox="1">
            <a:spLocks noChangeArrowheads="1"/>
          </p:cNvSpPr>
          <p:nvPr/>
        </p:nvSpPr>
        <p:spPr bwMode="auto">
          <a:xfrm>
            <a:off x="1574800" y="5029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78 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3</a:t>
            </a:r>
            <a:r>
              <a:rPr lang="en-US" altLang="en-US" i="1">
                <a:sym typeface="Symbol" pitchFamily="18" charset="2"/>
              </a:rPr>
              <a:t>x</a:t>
            </a:r>
          </a:p>
        </p:txBody>
      </p:sp>
      <p:sp>
        <p:nvSpPr>
          <p:cNvPr id="97296" name="Text Box 16"/>
          <p:cNvSpPr txBox="1">
            <a:spLocks noChangeArrowheads="1"/>
          </p:cNvSpPr>
          <p:nvPr/>
        </p:nvSpPr>
        <p:spPr bwMode="auto">
          <a:xfrm>
            <a:off x="4521200" y="4876800"/>
            <a:ext cx="408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2x and add 60 to both sides.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97297" name="Text Box 17"/>
          <p:cNvSpPr txBox="1">
            <a:spLocks noChangeArrowheads="1"/>
          </p:cNvSpPr>
          <p:nvPr/>
        </p:nvSpPr>
        <p:spPr bwMode="auto">
          <a:xfrm>
            <a:off x="1676400" y="5638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26 = </a:t>
            </a:r>
            <a:r>
              <a:rPr lang="en-US" altLang="en-US" i="1">
                <a:sym typeface="Symbol" pitchFamily="18" charset="2"/>
              </a:rPr>
              <a:t>x</a:t>
            </a:r>
          </a:p>
        </p:txBody>
      </p:sp>
      <p:sp>
        <p:nvSpPr>
          <p:cNvPr id="97298" name="Text Box 18"/>
          <p:cNvSpPr txBox="1">
            <a:spLocks noChangeArrowheads="1"/>
          </p:cNvSpPr>
          <p:nvPr/>
        </p:nvSpPr>
        <p:spPr bwMode="auto">
          <a:xfrm>
            <a:off x="4495800" y="5638800"/>
            <a:ext cx="408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Divide by 3.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7299" name="Text Box 19"/>
          <p:cNvSpPr txBox="1">
            <a:spLocks noChangeArrowheads="1"/>
          </p:cNvSpPr>
          <p:nvPr/>
        </p:nvSpPr>
        <p:spPr bwMode="auto">
          <a:xfrm>
            <a:off x="152400" y="60960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</a:t>
            </a:r>
            <a:r>
              <a:rPr lang="en-US" altLang="en-US">
                <a:sym typeface="Symbol" pitchFamily="18" charset="2"/>
              </a:rPr>
              <a:t> = 2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 + 3 = 2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(26)</a:t>
            </a:r>
            <a:r>
              <a:rPr lang="en-US" altLang="en-US">
                <a:sym typeface="Symbol" pitchFamily="18" charset="2"/>
              </a:rPr>
              <a:t> + 3 = 55°</a:t>
            </a:r>
            <a:endParaRPr lang="en-US" altLang="en-US" i="1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7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97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7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97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7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97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97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7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4" grpId="0"/>
      <p:bldP spid="97285" grpId="0"/>
      <p:bldP spid="97286" grpId="0"/>
      <p:bldP spid="97287" grpId="0"/>
      <p:bldP spid="97288" grpId="0"/>
      <p:bldP spid="97289" grpId="0"/>
      <p:bldP spid="97295" grpId="0"/>
      <p:bldP spid="97296" grpId="0"/>
      <p:bldP spid="97297" grpId="0"/>
      <p:bldP spid="97298" grpId="0"/>
      <p:bldP spid="9729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14478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Find </a:t>
            </a:r>
            <a:r>
              <a:rPr lang="en-US" altLang="en-US" b="1">
                <a:sym typeface="Symbol" pitchFamily="18" charset="2"/>
              </a:rPr>
              <a:t>m</a:t>
            </a:r>
            <a:r>
              <a:rPr lang="en-US" altLang="en-US" b="1" i="1">
                <a:sym typeface="Symbol" pitchFamily="18" charset="2"/>
              </a:rPr>
              <a:t>ACD</a:t>
            </a:r>
            <a:r>
              <a:rPr lang="en-US" altLang="en-US" b="1"/>
              <a:t>.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-152400" y="850900"/>
            <a:ext cx="952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</a:t>
            </a:r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152400" y="3124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ACD</a:t>
            </a:r>
            <a:r>
              <a:rPr lang="en-US" altLang="en-US">
                <a:sym typeface="Symbol" pitchFamily="18" charset="2"/>
              </a:rPr>
              <a:t> = m</a:t>
            </a:r>
            <a:r>
              <a:rPr lang="en-US" altLang="en-US" i="1">
                <a:sym typeface="Symbol" pitchFamily="18" charset="2"/>
              </a:rPr>
              <a:t>A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B</a:t>
            </a: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4495800" y="3184525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Ext.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  Thm.</a:t>
            </a:r>
          </a:p>
        </p:txBody>
      </p:sp>
      <p:sp>
        <p:nvSpPr>
          <p:cNvPr id="110598" name="Text Box 6"/>
          <p:cNvSpPr txBox="1">
            <a:spLocks noChangeArrowheads="1"/>
          </p:cNvSpPr>
          <p:nvPr/>
        </p:nvSpPr>
        <p:spPr bwMode="auto">
          <a:xfrm>
            <a:off x="381000" y="38100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6</a:t>
            </a:r>
            <a:r>
              <a:rPr lang="en-US" altLang="en-US" i="1">
                <a:solidFill>
                  <a:srgbClr val="FF3300"/>
                </a:solidFill>
                <a:sym typeface="Symbol" pitchFamily="18" charset="2"/>
              </a:rPr>
              <a:t>z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 – 9 </a:t>
            </a:r>
            <a:r>
              <a:rPr lang="en-US" altLang="en-US">
                <a:sym typeface="Symbol" pitchFamily="18" charset="2"/>
              </a:rPr>
              <a:t>=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2</a:t>
            </a:r>
            <a:r>
              <a:rPr lang="en-US" altLang="en-US" i="1">
                <a:solidFill>
                  <a:srgbClr val="FF3300"/>
                </a:solidFill>
                <a:sym typeface="Symbol" pitchFamily="18" charset="2"/>
              </a:rPr>
              <a:t>z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 + 1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+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90</a:t>
            </a:r>
          </a:p>
        </p:txBody>
      </p:sp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4495800" y="3717925"/>
            <a:ext cx="464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6z – 9 for mACD,     2z + 1 for mA, and 90 for mB.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10600" name="Text Box 8"/>
          <p:cNvSpPr txBox="1">
            <a:spLocks noChangeArrowheads="1"/>
          </p:cNvSpPr>
          <p:nvPr/>
        </p:nvSpPr>
        <p:spPr bwMode="auto">
          <a:xfrm>
            <a:off x="381000" y="44196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6</a:t>
            </a:r>
            <a:r>
              <a:rPr lang="en-US" altLang="en-US" i="1">
                <a:sym typeface="Symbol" pitchFamily="18" charset="2"/>
              </a:rPr>
              <a:t>z</a:t>
            </a:r>
            <a:r>
              <a:rPr lang="en-US" altLang="en-US">
                <a:sym typeface="Symbol" pitchFamily="18" charset="2"/>
              </a:rPr>
              <a:t> – 9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2</a:t>
            </a:r>
            <a:r>
              <a:rPr lang="en-US" altLang="en-US" i="1">
                <a:sym typeface="Symbol" pitchFamily="18" charset="2"/>
              </a:rPr>
              <a:t>z</a:t>
            </a:r>
            <a:r>
              <a:rPr lang="en-US" altLang="en-US">
                <a:sym typeface="Symbol" pitchFamily="18" charset="2"/>
              </a:rPr>
              <a:t> + 91</a:t>
            </a:r>
          </a:p>
        </p:txBody>
      </p:sp>
      <p:sp>
        <p:nvSpPr>
          <p:cNvPr id="110601" name="Text Box 9"/>
          <p:cNvSpPr txBox="1">
            <a:spLocks noChangeArrowheads="1"/>
          </p:cNvSpPr>
          <p:nvPr/>
        </p:nvSpPr>
        <p:spPr bwMode="auto">
          <a:xfrm>
            <a:off x="4495800" y="4479925"/>
            <a:ext cx="408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Simplify.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10603" name="Text Box 11"/>
          <p:cNvSpPr txBox="1">
            <a:spLocks noChangeArrowheads="1"/>
          </p:cNvSpPr>
          <p:nvPr/>
        </p:nvSpPr>
        <p:spPr bwMode="auto">
          <a:xfrm>
            <a:off x="990600" y="5029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4</a:t>
            </a:r>
            <a:r>
              <a:rPr lang="en-US" altLang="en-US" i="1">
                <a:sym typeface="Symbol" pitchFamily="18" charset="2"/>
              </a:rPr>
              <a:t>z </a:t>
            </a:r>
            <a:r>
              <a:rPr lang="en-US" altLang="en-US">
                <a:sym typeface="Symbol" pitchFamily="18" charset="2"/>
              </a:rPr>
              <a:t>= 100</a:t>
            </a:r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4521200" y="4876800"/>
            <a:ext cx="408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2z and add 9 to both sides.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110605" name="Text Box 13"/>
          <p:cNvSpPr txBox="1">
            <a:spLocks noChangeArrowheads="1"/>
          </p:cNvSpPr>
          <p:nvPr/>
        </p:nvSpPr>
        <p:spPr bwMode="auto">
          <a:xfrm>
            <a:off x="1219200" y="56388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>
                <a:sym typeface="Symbol" pitchFamily="18" charset="2"/>
              </a:rPr>
              <a:t>z </a:t>
            </a:r>
            <a:r>
              <a:rPr lang="en-US" altLang="en-US">
                <a:sym typeface="Symbol" pitchFamily="18" charset="2"/>
              </a:rPr>
              <a:t>= 25</a:t>
            </a:r>
          </a:p>
        </p:txBody>
      </p:sp>
      <p:sp>
        <p:nvSpPr>
          <p:cNvPr id="110606" name="Text Box 14"/>
          <p:cNvSpPr txBox="1">
            <a:spLocks noChangeArrowheads="1"/>
          </p:cNvSpPr>
          <p:nvPr/>
        </p:nvSpPr>
        <p:spPr bwMode="auto">
          <a:xfrm>
            <a:off x="4495800" y="5638800"/>
            <a:ext cx="408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Divide by 4.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110607" name="Text Box 15"/>
          <p:cNvSpPr txBox="1">
            <a:spLocks noChangeArrowheads="1"/>
          </p:cNvSpPr>
          <p:nvPr/>
        </p:nvSpPr>
        <p:spPr bwMode="auto">
          <a:xfrm>
            <a:off x="152400" y="60960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ACD</a:t>
            </a:r>
            <a:r>
              <a:rPr lang="en-US" altLang="en-US">
                <a:sym typeface="Symbol" pitchFamily="18" charset="2"/>
              </a:rPr>
              <a:t> = 6</a:t>
            </a:r>
            <a:r>
              <a:rPr lang="en-US" altLang="en-US" i="1">
                <a:sym typeface="Symbol" pitchFamily="18" charset="2"/>
              </a:rPr>
              <a:t>z </a:t>
            </a:r>
            <a:r>
              <a:rPr lang="en-US" altLang="en-US">
                <a:sym typeface="Symbol" pitchFamily="18" charset="2"/>
              </a:rPr>
              <a:t>– 9 = 6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(25)</a:t>
            </a:r>
            <a:r>
              <a:rPr lang="en-US" altLang="en-US">
                <a:sym typeface="Symbol" pitchFamily="18" charset="2"/>
              </a:rPr>
              <a:t> – 9 = 141°</a:t>
            </a:r>
            <a:endParaRPr lang="en-US" altLang="en-US" i="1">
              <a:sym typeface="Symbol" pitchFamily="18" charset="2"/>
            </a:endParaRPr>
          </a:p>
        </p:txBody>
      </p:sp>
      <p:pic>
        <p:nvPicPr>
          <p:cNvPr id="22543" name="Picture 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295400"/>
            <a:ext cx="2971800" cy="191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0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1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10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10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110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10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110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10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4" dur="500"/>
                                        <p:tgtEl>
                                          <p:spTgt spid="110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10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/>
      <p:bldP spid="110597" grpId="0"/>
      <p:bldP spid="110598" grpId="0"/>
      <p:bldP spid="110599" grpId="0"/>
      <p:bldP spid="110600" grpId="0"/>
      <p:bldP spid="110601" grpId="0"/>
      <p:bldP spid="110603" grpId="0"/>
      <p:bldP spid="110604" grpId="0"/>
      <p:bldP spid="110605" grpId="0"/>
      <p:bldP spid="110606" grpId="0"/>
      <p:bldP spid="11060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28800"/>
            <a:ext cx="8915400" cy="280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04800" y="2057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Find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 i="1">
                <a:sym typeface="Symbol" pitchFamily="18" charset="2"/>
              </a:rPr>
              <a:t>K</a:t>
            </a:r>
            <a:r>
              <a:rPr lang="en-US" altLang="en-US" b="1">
                <a:sym typeface="Symbol" pitchFamily="18" charset="2"/>
              </a:rPr>
              <a:t> and m</a:t>
            </a:r>
            <a:r>
              <a:rPr lang="en-US" altLang="en-US" b="1" i="1">
                <a:sym typeface="Symbol" pitchFamily="18" charset="2"/>
              </a:rPr>
              <a:t>J</a:t>
            </a:r>
            <a:r>
              <a:rPr lang="en-US" altLang="en-US" b="1"/>
              <a:t>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Applying the Third Angles Theorem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704" name="Text Box 24"/>
          <p:cNvSpPr txBox="1">
            <a:spLocks noChangeArrowheads="1"/>
          </p:cNvSpPr>
          <p:nvPr/>
        </p:nvSpPr>
        <p:spPr bwMode="auto">
          <a:xfrm>
            <a:off x="457200" y="3124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K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J</a:t>
            </a:r>
          </a:p>
        </p:txBody>
      </p:sp>
      <p:pic>
        <p:nvPicPr>
          <p:cNvPr id="24581" name="Picture 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327150"/>
            <a:ext cx="4495800" cy="202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21" name="Text Box 41"/>
          <p:cNvSpPr txBox="1">
            <a:spLocks noChangeArrowheads="1"/>
          </p:cNvSpPr>
          <p:nvPr/>
        </p:nvSpPr>
        <p:spPr bwMode="auto">
          <a:xfrm>
            <a:off x="152400" y="3581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K</a:t>
            </a:r>
            <a:r>
              <a:rPr lang="en-US" altLang="en-US">
                <a:sym typeface="Symbol" pitchFamily="18" charset="2"/>
              </a:rPr>
              <a:t> = m</a:t>
            </a:r>
            <a:r>
              <a:rPr lang="en-US" altLang="en-US" i="1">
                <a:sym typeface="Symbol" pitchFamily="18" charset="2"/>
              </a:rPr>
              <a:t>J</a:t>
            </a:r>
          </a:p>
        </p:txBody>
      </p:sp>
      <p:sp>
        <p:nvSpPr>
          <p:cNvPr id="71722" name="Text Box 42"/>
          <p:cNvSpPr txBox="1">
            <a:spLocks noChangeArrowheads="1"/>
          </p:cNvSpPr>
          <p:nvPr/>
        </p:nvSpPr>
        <p:spPr bwMode="auto">
          <a:xfrm>
            <a:off x="457200" y="41148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4</a:t>
            </a:r>
            <a:r>
              <a:rPr lang="en-US" altLang="en-US" i="1">
                <a:solidFill>
                  <a:srgbClr val="FF3300"/>
                </a:solidFill>
              </a:rPr>
              <a:t>y</a:t>
            </a:r>
            <a:r>
              <a:rPr lang="en-US" altLang="en-US" baseline="30000">
                <a:solidFill>
                  <a:srgbClr val="FF3300"/>
                </a:solidFill>
              </a:rPr>
              <a:t>2</a:t>
            </a:r>
            <a:r>
              <a:rPr lang="en-US" altLang="en-US" baseline="30000"/>
              <a:t> </a:t>
            </a:r>
            <a:r>
              <a:rPr lang="en-US" altLang="en-US"/>
              <a:t>= </a:t>
            </a:r>
            <a:r>
              <a:rPr lang="en-US" altLang="en-US">
                <a:solidFill>
                  <a:srgbClr val="FF3300"/>
                </a:solidFill>
              </a:rPr>
              <a:t>6</a:t>
            </a:r>
            <a:r>
              <a:rPr lang="en-US" altLang="en-US" i="1">
                <a:solidFill>
                  <a:srgbClr val="FF3300"/>
                </a:solidFill>
              </a:rPr>
              <a:t>y</a:t>
            </a:r>
            <a:r>
              <a:rPr lang="en-US" altLang="en-US" baseline="30000">
                <a:solidFill>
                  <a:srgbClr val="FF3300"/>
                </a:solidFill>
              </a:rPr>
              <a:t>2</a:t>
            </a:r>
            <a:r>
              <a:rPr lang="en-US" altLang="en-US">
                <a:solidFill>
                  <a:srgbClr val="FF3300"/>
                </a:solidFill>
              </a:rPr>
              <a:t> – 40</a:t>
            </a:r>
            <a:r>
              <a:rPr lang="en-US" altLang="en-US"/>
              <a:t> </a:t>
            </a:r>
          </a:p>
        </p:txBody>
      </p:sp>
      <p:sp>
        <p:nvSpPr>
          <p:cNvPr id="71723" name="Text Box 43"/>
          <p:cNvSpPr txBox="1">
            <a:spLocks noChangeArrowheads="1"/>
          </p:cNvSpPr>
          <p:nvPr/>
        </p:nvSpPr>
        <p:spPr bwMode="auto">
          <a:xfrm>
            <a:off x="304800" y="46482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–2</a:t>
            </a:r>
            <a:r>
              <a:rPr lang="en-US" altLang="en-US" i="1"/>
              <a:t>y</a:t>
            </a:r>
            <a:r>
              <a:rPr lang="en-US" altLang="en-US" baseline="30000"/>
              <a:t>2 </a:t>
            </a:r>
            <a:r>
              <a:rPr lang="en-US" altLang="en-US"/>
              <a:t>= –40 </a:t>
            </a:r>
          </a:p>
        </p:txBody>
      </p:sp>
      <p:sp>
        <p:nvSpPr>
          <p:cNvPr id="71724" name="Text Box 44"/>
          <p:cNvSpPr txBox="1">
            <a:spLocks noChangeArrowheads="1"/>
          </p:cNvSpPr>
          <p:nvPr/>
        </p:nvSpPr>
        <p:spPr bwMode="auto">
          <a:xfrm>
            <a:off x="685800" y="5181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y</a:t>
            </a:r>
            <a:r>
              <a:rPr lang="en-US" altLang="en-US" baseline="30000"/>
              <a:t>2 </a:t>
            </a:r>
            <a:r>
              <a:rPr lang="en-US" altLang="en-US"/>
              <a:t>= 20 </a:t>
            </a:r>
          </a:p>
        </p:txBody>
      </p:sp>
      <p:sp>
        <p:nvSpPr>
          <p:cNvPr id="71725" name="Text Box 45"/>
          <p:cNvSpPr txBox="1">
            <a:spLocks noChangeArrowheads="1"/>
          </p:cNvSpPr>
          <p:nvPr/>
        </p:nvSpPr>
        <p:spPr bwMode="auto">
          <a:xfrm>
            <a:off x="228600" y="57150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So 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K </a:t>
            </a:r>
            <a:r>
              <a:rPr lang="en-US" altLang="en-US">
                <a:sym typeface="Symbol" pitchFamily="18" charset="2"/>
              </a:rPr>
              <a:t>= 4</a:t>
            </a:r>
            <a:r>
              <a:rPr lang="en-US" altLang="en-US" i="1">
                <a:sym typeface="Symbol" pitchFamily="18" charset="2"/>
              </a:rPr>
              <a:t>y</a:t>
            </a:r>
            <a:r>
              <a:rPr lang="en-US" altLang="en-US" baseline="3000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 = 4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(20)</a:t>
            </a:r>
            <a:r>
              <a:rPr lang="en-US" altLang="en-US">
                <a:sym typeface="Symbol" pitchFamily="18" charset="2"/>
              </a:rPr>
              <a:t> = 80°.</a:t>
            </a:r>
            <a:r>
              <a:rPr lang="en-US" altLang="en-US"/>
              <a:t> </a:t>
            </a:r>
          </a:p>
        </p:txBody>
      </p:sp>
      <p:sp>
        <p:nvSpPr>
          <p:cNvPr id="71726" name="Text Box 46"/>
          <p:cNvSpPr txBox="1">
            <a:spLocks noChangeArrowheads="1"/>
          </p:cNvSpPr>
          <p:nvPr/>
        </p:nvSpPr>
        <p:spPr bwMode="auto">
          <a:xfrm>
            <a:off x="228600" y="61722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Since 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J </a:t>
            </a:r>
            <a:r>
              <a:rPr lang="en-US" altLang="en-US">
                <a:sym typeface="Symbol" pitchFamily="18" charset="2"/>
              </a:rPr>
              <a:t>=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K</a:t>
            </a:r>
            <a:r>
              <a:rPr lang="en-US" altLang="en-US">
                <a:sym typeface="Symbol" pitchFamily="18" charset="2"/>
              </a:rPr>
              <a:t>,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J</a:t>
            </a:r>
            <a:r>
              <a:rPr lang="en-US" altLang="en-US">
                <a:sym typeface="Symbol" pitchFamily="18" charset="2"/>
              </a:rPr>
              <a:t> =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80°.</a:t>
            </a:r>
            <a:r>
              <a:rPr lang="en-US" altLang="en-US"/>
              <a:t> </a:t>
            </a:r>
          </a:p>
        </p:txBody>
      </p:sp>
      <p:sp>
        <p:nvSpPr>
          <p:cNvPr id="71727" name="Text Box 47"/>
          <p:cNvSpPr txBox="1">
            <a:spLocks noChangeArrowheads="1"/>
          </p:cNvSpPr>
          <p:nvPr/>
        </p:nvSpPr>
        <p:spPr bwMode="auto">
          <a:xfrm>
            <a:off x="2819400" y="31845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Third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s Thm.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71728" name="Text Box 48"/>
          <p:cNvSpPr txBox="1">
            <a:spLocks noChangeArrowheads="1"/>
          </p:cNvSpPr>
          <p:nvPr/>
        </p:nvSpPr>
        <p:spPr bwMode="auto">
          <a:xfrm>
            <a:off x="2819400" y="36417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Def. of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</a:t>
            </a:r>
            <a:r>
              <a:rPr lang="en-US" altLang="en-US" sz="2000" i="1">
                <a:solidFill>
                  <a:srgbClr val="3333FF"/>
                </a:solidFill>
              </a:rPr>
              <a:t>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s.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71729" name="Text Box 49"/>
          <p:cNvSpPr txBox="1">
            <a:spLocks noChangeArrowheads="1"/>
          </p:cNvSpPr>
          <p:nvPr/>
        </p:nvSpPr>
        <p:spPr bwMode="auto">
          <a:xfrm>
            <a:off x="2819400" y="4114800"/>
            <a:ext cx="609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4y</a:t>
            </a:r>
            <a:r>
              <a:rPr lang="en-US" altLang="en-US" sz="2000" i="1" baseline="30000">
                <a:solidFill>
                  <a:srgbClr val="3333FF"/>
                </a:solidFill>
              </a:rPr>
              <a:t>2 </a:t>
            </a:r>
            <a:r>
              <a:rPr lang="en-US" altLang="en-US" sz="2000" i="1">
                <a:solidFill>
                  <a:srgbClr val="3333FF"/>
                </a:solidFill>
              </a:rPr>
              <a:t>for m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K and 6y</a:t>
            </a:r>
            <a:r>
              <a:rPr lang="en-US" altLang="en-US" sz="2000" i="1" baseline="30000">
                <a:solidFill>
                  <a:srgbClr val="3333FF"/>
                </a:solidFill>
                <a:sym typeface="Symbol" pitchFamily="18" charset="2"/>
              </a:rPr>
              <a:t>2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 – 40 for mJ.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71730" name="Text Box 50"/>
          <p:cNvSpPr txBox="1">
            <a:spLocks noChangeArrowheads="1"/>
          </p:cNvSpPr>
          <p:nvPr/>
        </p:nvSpPr>
        <p:spPr bwMode="auto">
          <a:xfrm>
            <a:off x="2819400" y="4683125"/>
            <a:ext cx="609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6y</a:t>
            </a:r>
            <a:r>
              <a:rPr lang="en-US" altLang="en-US" sz="2000" i="1" baseline="30000">
                <a:solidFill>
                  <a:srgbClr val="3333FF"/>
                </a:solidFill>
              </a:rPr>
              <a:t>2 </a:t>
            </a:r>
            <a:r>
              <a:rPr lang="en-US" altLang="en-US" sz="2000" i="1">
                <a:solidFill>
                  <a:srgbClr val="3333FF"/>
                </a:solidFill>
              </a:rPr>
              <a:t>from both sides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71731" name="Text Box 51"/>
          <p:cNvSpPr txBox="1">
            <a:spLocks noChangeArrowheads="1"/>
          </p:cNvSpPr>
          <p:nvPr/>
        </p:nvSpPr>
        <p:spPr bwMode="auto">
          <a:xfrm>
            <a:off x="2819400" y="524192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Divide both sides by -2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.</a:t>
            </a:r>
            <a:endParaRPr lang="en-US" altLang="en-US" sz="200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7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1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1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71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71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71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7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4" grpId="0"/>
      <p:bldP spid="71721" grpId="0"/>
      <p:bldP spid="71722" grpId="0"/>
      <p:bldP spid="71723" grpId="0"/>
      <p:bldP spid="71724" grpId="0"/>
      <p:bldP spid="71725" grpId="0"/>
      <p:bldP spid="71726" grpId="0"/>
      <p:bldP spid="71727" grpId="0"/>
      <p:bldP spid="71728" grpId="0"/>
      <p:bldP spid="71729" grpId="0"/>
      <p:bldP spid="71730" grpId="0"/>
      <p:bldP spid="7173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5603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295400"/>
            <a:ext cx="4343400" cy="290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4" name="Text Box 12"/>
          <p:cNvSpPr txBox="1">
            <a:spLocks noChangeArrowheads="1"/>
          </p:cNvSpPr>
          <p:nvPr/>
        </p:nvSpPr>
        <p:spPr bwMode="auto">
          <a:xfrm>
            <a:off x="304800" y="2057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Find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 i="1">
                <a:sym typeface="Symbol" pitchFamily="18" charset="2"/>
              </a:rPr>
              <a:t>P</a:t>
            </a:r>
            <a:r>
              <a:rPr lang="en-US" altLang="en-US" b="1">
                <a:sym typeface="Symbol" pitchFamily="18" charset="2"/>
              </a:rPr>
              <a:t> and m</a:t>
            </a:r>
            <a:r>
              <a:rPr lang="en-US" altLang="en-US" b="1" i="1">
                <a:sym typeface="Symbol" pitchFamily="18" charset="2"/>
              </a:rPr>
              <a:t>T</a:t>
            </a:r>
            <a:r>
              <a:rPr lang="en-US" altLang="en-US" b="1"/>
              <a:t>.</a:t>
            </a:r>
          </a:p>
        </p:txBody>
      </p:sp>
      <p:sp>
        <p:nvSpPr>
          <p:cNvPr id="99341" name="Text Box 13"/>
          <p:cNvSpPr txBox="1">
            <a:spLocks noChangeArrowheads="1"/>
          </p:cNvSpPr>
          <p:nvPr/>
        </p:nvSpPr>
        <p:spPr bwMode="auto">
          <a:xfrm>
            <a:off x="457200" y="3124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</a:t>
            </a:r>
            <a:r>
              <a:rPr lang="en-US" altLang="en-US">
                <a:sym typeface="Symbol" pitchFamily="18" charset="2"/>
              </a:rPr>
              <a:t>  </a:t>
            </a:r>
            <a:r>
              <a:rPr lang="en-US" altLang="en-US" i="1">
                <a:sym typeface="Symbol" pitchFamily="18" charset="2"/>
              </a:rPr>
              <a:t>T</a:t>
            </a:r>
          </a:p>
        </p:txBody>
      </p: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152400" y="3581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P</a:t>
            </a:r>
            <a:r>
              <a:rPr lang="en-US" altLang="en-US">
                <a:sym typeface="Symbol" pitchFamily="18" charset="2"/>
              </a:rPr>
              <a:t> = m</a:t>
            </a:r>
            <a:r>
              <a:rPr lang="en-US" altLang="en-US" i="1">
                <a:sym typeface="Symbol" pitchFamily="18" charset="2"/>
              </a:rPr>
              <a:t>T</a:t>
            </a: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457200" y="41148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2</a:t>
            </a:r>
            <a:r>
              <a:rPr lang="en-US" altLang="en-US" i="1">
                <a:solidFill>
                  <a:srgbClr val="FF3300"/>
                </a:solidFill>
              </a:rPr>
              <a:t>x</a:t>
            </a:r>
            <a:r>
              <a:rPr lang="en-US" altLang="en-US" baseline="30000">
                <a:solidFill>
                  <a:srgbClr val="FF3300"/>
                </a:solidFill>
              </a:rPr>
              <a:t>2</a:t>
            </a:r>
            <a:r>
              <a:rPr lang="en-US" altLang="en-US" baseline="30000"/>
              <a:t> </a:t>
            </a:r>
            <a:r>
              <a:rPr lang="en-US" altLang="en-US"/>
              <a:t>= </a:t>
            </a:r>
            <a:r>
              <a:rPr lang="en-US" altLang="en-US">
                <a:solidFill>
                  <a:srgbClr val="FF3300"/>
                </a:solidFill>
              </a:rPr>
              <a:t>4</a:t>
            </a:r>
            <a:r>
              <a:rPr lang="en-US" altLang="en-US" i="1">
                <a:solidFill>
                  <a:srgbClr val="FF3300"/>
                </a:solidFill>
              </a:rPr>
              <a:t>x</a:t>
            </a:r>
            <a:r>
              <a:rPr lang="en-US" altLang="en-US" baseline="30000">
                <a:solidFill>
                  <a:srgbClr val="FF3300"/>
                </a:solidFill>
              </a:rPr>
              <a:t>2</a:t>
            </a:r>
            <a:r>
              <a:rPr lang="en-US" altLang="en-US">
                <a:solidFill>
                  <a:srgbClr val="FF3300"/>
                </a:solidFill>
              </a:rPr>
              <a:t> – 32</a:t>
            </a:r>
            <a:r>
              <a:rPr lang="en-US" altLang="en-US"/>
              <a:t> </a:t>
            </a: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304800" y="46482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–2</a:t>
            </a:r>
            <a:r>
              <a:rPr lang="en-US" altLang="en-US" i="1"/>
              <a:t>x</a:t>
            </a:r>
            <a:r>
              <a:rPr lang="en-US" altLang="en-US" baseline="30000"/>
              <a:t>2 </a:t>
            </a:r>
            <a:r>
              <a:rPr lang="en-US" altLang="en-US"/>
              <a:t>= –32 </a:t>
            </a:r>
          </a:p>
        </p:txBody>
      </p:sp>
      <p:sp>
        <p:nvSpPr>
          <p:cNvPr id="99345" name="Text Box 17"/>
          <p:cNvSpPr txBox="1">
            <a:spLocks noChangeArrowheads="1"/>
          </p:cNvSpPr>
          <p:nvPr/>
        </p:nvSpPr>
        <p:spPr bwMode="auto">
          <a:xfrm>
            <a:off x="685800" y="51816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i="1"/>
              <a:t>x</a:t>
            </a:r>
            <a:r>
              <a:rPr lang="en-US" altLang="en-US" baseline="30000"/>
              <a:t>2 </a:t>
            </a:r>
            <a:r>
              <a:rPr lang="en-US" altLang="en-US"/>
              <a:t>= 16 </a:t>
            </a:r>
          </a:p>
        </p:txBody>
      </p: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228600" y="5715000"/>
            <a:ext cx="541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So 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 </a:t>
            </a:r>
            <a:r>
              <a:rPr lang="en-US" altLang="en-US">
                <a:sym typeface="Symbol" pitchFamily="18" charset="2"/>
              </a:rPr>
              <a:t>= 2</a:t>
            </a:r>
            <a:r>
              <a:rPr lang="en-US" altLang="en-US" i="1">
                <a:sym typeface="Symbol" pitchFamily="18" charset="2"/>
              </a:rPr>
              <a:t>x</a:t>
            </a:r>
            <a:r>
              <a:rPr lang="en-US" altLang="en-US" baseline="30000">
                <a:sym typeface="Symbol" pitchFamily="18" charset="2"/>
              </a:rPr>
              <a:t>2</a:t>
            </a:r>
            <a:r>
              <a:rPr lang="en-US" altLang="en-US">
                <a:sym typeface="Symbol" pitchFamily="18" charset="2"/>
              </a:rPr>
              <a:t> = 2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(16)</a:t>
            </a:r>
            <a:r>
              <a:rPr lang="en-US" altLang="en-US">
                <a:sym typeface="Symbol" pitchFamily="18" charset="2"/>
              </a:rPr>
              <a:t> = 32°.</a:t>
            </a:r>
            <a:r>
              <a:rPr lang="en-US" altLang="en-US"/>
              <a:t> </a:t>
            </a: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228600" y="6172200"/>
            <a:ext cx="518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Since 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 </a:t>
            </a:r>
            <a:r>
              <a:rPr lang="en-US" altLang="en-US">
                <a:sym typeface="Symbol" pitchFamily="18" charset="2"/>
              </a:rPr>
              <a:t>=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T</a:t>
            </a:r>
            <a:r>
              <a:rPr lang="en-US" altLang="en-US">
                <a:sym typeface="Symbol" pitchFamily="18" charset="2"/>
              </a:rPr>
              <a:t>,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T</a:t>
            </a:r>
            <a:r>
              <a:rPr lang="en-US" altLang="en-US">
                <a:sym typeface="Symbol" pitchFamily="18" charset="2"/>
              </a:rPr>
              <a:t> =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32°.</a:t>
            </a:r>
            <a:r>
              <a:rPr lang="en-US" altLang="en-US"/>
              <a:t> </a:t>
            </a:r>
          </a:p>
        </p:txBody>
      </p:sp>
      <p:sp>
        <p:nvSpPr>
          <p:cNvPr id="99348" name="Text Box 20"/>
          <p:cNvSpPr txBox="1">
            <a:spLocks noChangeArrowheads="1"/>
          </p:cNvSpPr>
          <p:nvPr/>
        </p:nvSpPr>
        <p:spPr bwMode="auto">
          <a:xfrm>
            <a:off x="2819400" y="31845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Third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s Thm.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9349" name="Text Box 21"/>
          <p:cNvSpPr txBox="1">
            <a:spLocks noChangeArrowheads="1"/>
          </p:cNvSpPr>
          <p:nvPr/>
        </p:nvSpPr>
        <p:spPr bwMode="auto">
          <a:xfrm>
            <a:off x="2819400" y="3641725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Def. of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</a:t>
            </a:r>
            <a:r>
              <a:rPr lang="en-US" altLang="en-US" sz="2000" i="1">
                <a:solidFill>
                  <a:srgbClr val="3333FF"/>
                </a:solidFill>
              </a:rPr>
              <a:t>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s.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99350" name="Text Box 22"/>
          <p:cNvSpPr txBox="1">
            <a:spLocks noChangeArrowheads="1"/>
          </p:cNvSpPr>
          <p:nvPr/>
        </p:nvSpPr>
        <p:spPr bwMode="auto">
          <a:xfrm>
            <a:off x="2819400" y="4114800"/>
            <a:ext cx="609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2x</a:t>
            </a:r>
            <a:r>
              <a:rPr lang="en-US" altLang="en-US" sz="2000" i="1" baseline="30000">
                <a:solidFill>
                  <a:srgbClr val="3333FF"/>
                </a:solidFill>
              </a:rPr>
              <a:t>2 </a:t>
            </a:r>
            <a:r>
              <a:rPr lang="en-US" altLang="en-US" sz="2000" i="1">
                <a:solidFill>
                  <a:srgbClr val="3333FF"/>
                </a:solidFill>
              </a:rPr>
              <a:t>for m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P and 4x</a:t>
            </a:r>
            <a:r>
              <a:rPr lang="en-US" altLang="en-US" sz="2000" i="1" baseline="30000">
                <a:solidFill>
                  <a:srgbClr val="3333FF"/>
                </a:solidFill>
                <a:sym typeface="Symbol" pitchFamily="18" charset="2"/>
              </a:rPr>
              <a:t>2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 – 32 for mT.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99351" name="Text Box 23"/>
          <p:cNvSpPr txBox="1">
            <a:spLocks noChangeArrowheads="1"/>
          </p:cNvSpPr>
          <p:nvPr/>
        </p:nvSpPr>
        <p:spPr bwMode="auto">
          <a:xfrm>
            <a:off x="2819400" y="4683125"/>
            <a:ext cx="6096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4x</a:t>
            </a:r>
            <a:r>
              <a:rPr lang="en-US" altLang="en-US" sz="2000" i="1" baseline="30000">
                <a:solidFill>
                  <a:srgbClr val="3333FF"/>
                </a:solidFill>
              </a:rPr>
              <a:t>2 </a:t>
            </a:r>
            <a:r>
              <a:rPr lang="en-US" altLang="en-US" sz="2000" i="1">
                <a:solidFill>
                  <a:srgbClr val="3333FF"/>
                </a:solidFill>
              </a:rPr>
              <a:t>from both sides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.</a:t>
            </a:r>
            <a:endParaRPr lang="en-US" altLang="en-US" sz="2000">
              <a:sym typeface="Symbol" pitchFamily="18" charset="2"/>
            </a:endParaRPr>
          </a:p>
        </p:txBody>
      </p:sp>
      <p:sp>
        <p:nvSpPr>
          <p:cNvPr id="99352" name="Text Box 24"/>
          <p:cNvSpPr txBox="1">
            <a:spLocks noChangeArrowheads="1"/>
          </p:cNvSpPr>
          <p:nvPr/>
        </p:nvSpPr>
        <p:spPr bwMode="auto">
          <a:xfrm>
            <a:off x="2819400" y="5241925"/>
            <a:ext cx="3962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Divide both sides by -2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.</a:t>
            </a:r>
            <a:endParaRPr lang="en-US" altLang="en-US" sz="2000">
              <a:sym typeface="Symbol" pitchFamily="18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9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9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1" grpId="0"/>
      <p:bldP spid="99342" grpId="0"/>
      <p:bldP spid="99343" grpId="0"/>
      <p:bldP spid="99344" grpId="0"/>
      <p:bldP spid="99345" grpId="0"/>
      <p:bldP spid="99346" grpId="0"/>
      <p:bldP spid="99347" grpId="0"/>
      <p:bldP spid="99348" grpId="0"/>
      <p:bldP spid="99349" grpId="0"/>
      <p:bldP spid="99350" grpId="0"/>
      <p:bldP spid="99351" grpId="0"/>
      <p:bldP spid="9935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6627" name="Text Box 38"/>
          <p:cNvSpPr txBox="1">
            <a:spLocks noChangeArrowheads="1"/>
          </p:cNvSpPr>
          <p:nvPr/>
        </p:nvSpPr>
        <p:spPr bwMode="auto">
          <a:xfrm>
            <a:off x="304800" y="1600200"/>
            <a:ext cx="8458200" cy="409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b="1"/>
              <a:t>1. </a:t>
            </a:r>
            <a:r>
              <a:rPr lang="en-US" altLang="en-US"/>
              <a:t>The measure of one of the acute angles in a right triangle is 56   °. What is the measure of the other acute angle?</a:t>
            </a:r>
            <a:r>
              <a:rPr lang="en-US" altLang="en-US" i="1"/>
              <a:t> </a:t>
            </a:r>
            <a:r>
              <a:rPr lang="en-US" altLang="en-US"/>
              <a:t> </a:t>
            </a:r>
          </a:p>
          <a:p>
            <a:pPr>
              <a:lnSpc>
                <a:spcPct val="120000"/>
              </a:lnSpc>
            </a:pPr>
            <a:r>
              <a:rPr lang="en-US" altLang="en-US" b="1"/>
              <a:t>2.</a:t>
            </a:r>
            <a:r>
              <a:rPr lang="en-US" altLang="en-US"/>
              <a:t> Find 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ABD</a:t>
            </a:r>
            <a:r>
              <a:rPr lang="en-US" altLang="en-US">
                <a:sym typeface="Symbol" pitchFamily="18" charset="2"/>
              </a:rPr>
              <a:t>. 			</a:t>
            </a:r>
            <a:r>
              <a:rPr lang="en-US" altLang="en-US" b="1"/>
              <a:t>3. </a:t>
            </a:r>
            <a:r>
              <a:rPr lang="en-US" altLang="en-US"/>
              <a:t>Find 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N </a:t>
            </a:r>
            <a:r>
              <a:rPr lang="en-US" altLang="en-US">
                <a:sym typeface="Symbol" pitchFamily="18" charset="2"/>
              </a:rPr>
              <a:t>and</a:t>
            </a:r>
            <a:r>
              <a:rPr lang="en-US" altLang="en-US" i="1">
                <a:sym typeface="Symbol" pitchFamily="18" charset="2"/>
              </a:rPr>
              <a:t> m</a:t>
            </a:r>
            <a:r>
              <a:rPr lang="en-US" altLang="en-US">
                <a:sym typeface="Symbol" pitchFamily="18" charset="2"/>
              </a:rPr>
              <a:t>P.</a:t>
            </a:r>
            <a:endParaRPr lang="en-US" altLang="en-US" i="1">
              <a:sym typeface="Symbol" pitchFamily="18" charset="2"/>
            </a:endParaRPr>
          </a:p>
          <a:p>
            <a:pPr>
              <a:lnSpc>
                <a:spcPct val="120000"/>
              </a:lnSpc>
            </a:pPr>
            <a:r>
              <a:rPr lang="en-US" altLang="en-US" i="1"/>
              <a:t> </a:t>
            </a:r>
            <a:endParaRPr lang="en-US" altLang="en-US"/>
          </a:p>
          <a:p>
            <a:pPr>
              <a:lnSpc>
                <a:spcPct val="120000"/>
              </a:lnSpc>
            </a:pPr>
            <a:endParaRPr lang="en-US" altLang="en-US" b="1"/>
          </a:p>
          <a:p>
            <a:pPr>
              <a:lnSpc>
                <a:spcPct val="120000"/>
              </a:lnSpc>
            </a:pPr>
            <a:endParaRPr lang="en-US" altLang="en-US" b="1"/>
          </a:p>
          <a:p>
            <a:pPr>
              <a:lnSpc>
                <a:spcPct val="120000"/>
              </a:lnSpc>
            </a:pPr>
            <a:endParaRPr lang="en-US" altLang="en-US" sz="800">
              <a:latin typeface="Arial" charset="0"/>
            </a:endParaRPr>
          </a:p>
        </p:txBody>
      </p:sp>
      <p:sp>
        <p:nvSpPr>
          <p:cNvPr id="17454" name="Text Box 46"/>
          <p:cNvSpPr txBox="1">
            <a:spLocks noChangeArrowheads="1"/>
          </p:cNvSpPr>
          <p:nvPr/>
        </p:nvSpPr>
        <p:spPr bwMode="auto">
          <a:xfrm>
            <a:off x="838200" y="5791200"/>
            <a:ext cx="815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  <a:latin typeface="Arial" charset="0"/>
              </a:rPr>
              <a:t>124</a:t>
            </a:r>
            <a:r>
              <a:rPr lang="en-US" altLang="en-US">
                <a:solidFill>
                  <a:srgbClr val="FF0000"/>
                </a:solidFill>
                <a:latin typeface="Arial" charset="0"/>
                <a:cs typeface="Arial" charset="0"/>
              </a:rPr>
              <a:t>°</a:t>
            </a:r>
            <a:endParaRPr lang="en-US" altLang="en-US">
              <a:latin typeface="Arial" charset="0"/>
              <a:cs typeface="Arial" charset="0"/>
            </a:endParaRPr>
          </a:p>
        </p:txBody>
      </p:sp>
      <p:sp>
        <p:nvSpPr>
          <p:cNvPr id="17455" name="Text Box 47"/>
          <p:cNvSpPr txBox="1">
            <a:spLocks noChangeArrowheads="1"/>
          </p:cNvSpPr>
          <p:nvPr/>
        </p:nvSpPr>
        <p:spPr bwMode="auto">
          <a:xfrm>
            <a:off x="5562600" y="5791200"/>
            <a:ext cx="1535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75°; 75°</a:t>
            </a:r>
          </a:p>
        </p:txBody>
      </p:sp>
      <p:pic>
        <p:nvPicPr>
          <p:cNvPr id="26630" name="Picture 7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0"/>
            <a:ext cx="4143375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31" name="Picture 7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038600"/>
            <a:ext cx="30575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6632" name="Group 81"/>
          <p:cNvGrpSpPr>
            <a:grpSpLocks/>
          </p:cNvGrpSpPr>
          <p:nvPr/>
        </p:nvGrpSpPr>
        <p:grpSpPr bwMode="auto">
          <a:xfrm>
            <a:off x="2374900" y="1981200"/>
            <a:ext cx="609600" cy="762000"/>
            <a:chOff x="144" y="576"/>
            <a:chExt cx="384" cy="480"/>
          </a:xfrm>
        </p:grpSpPr>
        <p:sp>
          <p:nvSpPr>
            <p:cNvPr id="26638" name="Text Box 79"/>
            <p:cNvSpPr txBox="1">
              <a:spLocks noChangeArrowheads="1"/>
            </p:cNvSpPr>
            <p:nvPr/>
          </p:nvSpPr>
          <p:spPr bwMode="auto">
            <a:xfrm>
              <a:off x="144" y="576"/>
              <a:ext cx="384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200"/>
                <a:t>2 3</a:t>
              </a:r>
            </a:p>
          </p:txBody>
        </p:sp>
        <p:sp>
          <p:nvSpPr>
            <p:cNvPr id="26639" name="Line 80"/>
            <p:cNvSpPr>
              <a:spLocks noChangeShapeType="1"/>
            </p:cNvSpPr>
            <p:nvPr/>
          </p:nvSpPr>
          <p:spPr bwMode="auto">
            <a:xfrm>
              <a:off x="18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17494" name="Group 86"/>
          <p:cNvGrpSpPr>
            <a:grpSpLocks/>
          </p:cNvGrpSpPr>
          <p:nvPr/>
        </p:nvGrpSpPr>
        <p:grpSpPr bwMode="auto">
          <a:xfrm>
            <a:off x="2819400" y="2590800"/>
            <a:ext cx="990600" cy="641350"/>
            <a:chOff x="1680" y="-696"/>
            <a:chExt cx="624" cy="404"/>
          </a:xfrm>
        </p:grpSpPr>
        <p:sp>
          <p:nvSpPr>
            <p:cNvPr id="26634" name="Text Box 45"/>
            <p:cNvSpPr txBox="1">
              <a:spLocks noChangeArrowheads="1"/>
            </p:cNvSpPr>
            <p:nvPr/>
          </p:nvSpPr>
          <p:spPr bwMode="auto">
            <a:xfrm>
              <a:off x="1680" y="-624"/>
              <a:ext cx="6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  <a:latin typeface="Arial" charset="0"/>
                </a:rPr>
                <a:t>33   </a:t>
              </a:r>
              <a:r>
                <a:rPr lang="en-US" altLang="en-US">
                  <a:solidFill>
                    <a:srgbClr val="FF0000"/>
                  </a:solidFill>
                  <a:latin typeface="Arial" charset="0"/>
                  <a:cs typeface="Arial" charset="0"/>
                </a:rPr>
                <a:t>°</a:t>
              </a:r>
              <a:endParaRPr lang="en-US" altLang="en-US" sz="2000">
                <a:latin typeface="Arial" charset="0"/>
                <a:cs typeface="Arial" charset="0"/>
              </a:endParaRPr>
            </a:p>
          </p:txBody>
        </p:sp>
        <p:grpSp>
          <p:nvGrpSpPr>
            <p:cNvPr id="26635" name="Group 85"/>
            <p:cNvGrpSpPr>
              <a:grpSpLocks/>
            </p:cNvGrpSpPr>
            <p:nvPr/>
          </p:nvGrpSpPr>
          <p:grpSpPr bwMode="auto">
            <a:xfrm>
              <a:off x="1928" y="-696"/>
              <a:ext cx="288" cy="404"/>
              <a:chOff x="3408" y="-874"/>
              <a:chExt cx="288" cy="404"/>
            </a:xfrm>
          </p:grpSpPr>
          <p:sp>
            <p:nvSpPr>
              <p:cNvPr id="26636" name="Text Box 49"/>
              <p:cNvSpPr txBox="1">
                <a:spLocks noChangeArrowheads="1"/>
              </p:cNvSpPr>
              <p:nvPr/>
            </p:nvSpPr>
            <p:spPr bwMode="auto">
              <a:xfrm>
                <a:off x="3408" y="-874"/>
                <a:ext cx="288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accent1"/>
                        </a:gs>
                      </a:gsLst>
                      <a:path path="rect">
                        <a:fillToRect r="100000" b="100000"/>
                      </a:path>
                    </a:gra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en-US" sz="1800">
                    <a:solidFill>
                      <a:srgbClr val="FF0000"/>
                    </a:solidFill>
                    <a:latin typeface="Arial" charset="0"/>
                  </a:rPr>
                  <a:t>1 3</a:t>
                </a:r>
                <a:endParaRPr lang="en-US" altLang="en-US" sz="1800">
                  <a:latin typeface="Arial" charset="0"/>
                </a:endParaRPr>
              </a:p>
            </p:txBody>
          </p:sp>
          <p:sp>
            <p:nvSpPr>
              <p:cNvPr id="26637" name="Line 82"/>
              <p:cNvSpPr>
                <a:spLocks noChangeShapeType="1"/>
              </p:cNvSpPr>
              <p:nvPr/>
            </p:nvSpPr>
            <p:spPr bwMode="auto">
              <a:xfrm flipV="1">
                <a:off x="3440" y="-672"/>
                <a:ext cx="133" cy="7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54" grpId="0" autoUpdateAnimBg="0"/>
      <p:bldP spid="17455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57200" y="1524000"/>
            <a:ext cx="8458200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b="1"/>
              <a:t>4.</a:t>
            </a:r>
            <a:r>
              <a:rPr lang="en-US" altLang="en-US"/>
              <a:t> The diagram is a map showing John's house, Kay's house, and the grocery store. What is the angle the two houses make with the store?</a:t>
            </a:r>
          </a:p>
          <a:p>
            <a:endParaRPr lang="en-US" altLang="en-US" sz="800">
              <a:latin typeface="Arial" charset="0"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533400" y="2971800"/>
            <a:ext cx="646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" charset="0"/>
              </a:rPr>
              <a:t>30</a:t>
            </a:r>
            <a:r>
              <a:rPr lang="en-US" altLang="en-US">
                <a:solidFill>
                  <a:srgbClr val="FF3300"/>
                </a:solidFill>
                <a:latin typeface="Arial" charset="0"/>
                <a:cs typeface="Arial" charset="0"/>
              </a:rPr>
              <a:t>°</a:t>
            </a:r>
          </a:p>
        </p:txBody>
      </p:sp>
      <p:pic>
        <p:nvPicPr>
          <p:cNvPr id="27653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200400"/>
            <a:ext cx="440055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/>
          <p:cNvSpPr>
            <a:spLocks noChangeArrowheads="1"/>
          </p:cNvSpPr>
          <p:nvPr/>
        </p:nvSpPr>
        <p:spPr bwMode="auto">
          <a:xfrm>
            <a:off x="381000" y="2133600"/>
            <a:ext cx="8305800" cy="1981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Find the measures of interior and exterior angles of triangles.</a:t>
            </a:r>
          </a:p>
          <a:p>
            <a:pPr>
              <a:spcBef>
                <a:spcPct val="20000"/>
              </a:spcBef>
            </a:pPr>
            <a:r>
              <a:rPr lang="en-US" altLang="en-US" sz="2800"/>
              <a:t>Apply theorems about the interior and exterior angles of triangles.</a:t>
            </a:r>
            <a:r>
              <a:rPr lang="en-US" altLang="en-US" sz="3200">
                <a:latin typeface="Times New Roman" pitchFamily="18" charset="0"/>
              </a:rPr>
              <a:t> </a:t>
            </a:r>
          </a:p>
        </p:txBody>
      </p:sp>
      <p:sp>
        <p:nvSpPr>
          <p:cNvPr id="4099" name="Rectangle 105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14400" y="1828800"/>
            <a:ext cx="6781800" cy="43053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auxiliary line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corollary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interior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exterior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interior angle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exterior angle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remote interior angle</a:t>
            </a:r>
            <a:endParaRPr lang="en-US" altLang="en-US" sz="3200">
              <a:latin typeface="Times New Roman" pitchFamily="18" charset="0"/>
            </a:endParaRPr>
          </a:p>
        </p:txBody>
      </p:sp>
      <p:sp>
        <p:nvSpPr>
          <p:cNvPr id="5123" name="Rectangle 26"/>
          <p:cNvSpPr>
            <a:spLocks noChangeArrowheads="1"/>
          </p:cNvSpPr>
          <p:nvPr/>
        </p:nvSpPr>
        <p:spPr bwMode="auto">
          <a:xfrm>
            <a:off x="0" y="10668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86" name="Picture 9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2286000"/>
            <a:ext cx="9067800" cy="1995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8"/>
          <p:cNvSpPr txBox="1">
            <a:spLocks noChangeArrowheads="1"/>
          </p:cNvSpPr>
          <p:nvPr/>
        </p:nvSpPr>
        <p:spPr bwMode="auto">
          <a:xfrm>
            <a:off x="457200" y="13716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/>
              <a:t>An </a:t>
            </a:r>
            <a:r>
              <a:rPr lang="en-US" altLang="en-US" b="1" u="sng"/>
              <a:t>auxiliary line</a:t>
            </a:r>
            <a:r>
              <a:rPr lang="en-US" altLang="en-US"/>
              <a:t> is a line that is added to a figure to aid in a proof.</a:t>
            </a:r>
          </a:p>
        </p:txBody>
      </p:sp>
      <p:pic>
        <p:nvPicPr>
          <p:cNvPr id="95251" name="Picture 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67000"/>
            <a:ext cx="49625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5253" name="AutoShape 21"/>
          <p:cNvSpPr>
            <a:spLocks noChangeArrowheads="1"/>
          </p:cNvSpPr>
          <p:nvPr/>
        </p:nvSpPr>
        <p:spPr bwMode="auto">
          <a:xfrm>
            <a:off x="5943600" y="3810000"/>
            <a:ext cx="2895600" cy="1676400"/>
          </a:xfrm>
          <a:prstGeom prst="wedgeRectCallout">
            <a:avLst>
              <a:gd name="adj1" fmla="val -77796"/>
              <a:gd name="adj2" fmla="val -72537"/>
            </a:avLst>
          </a:prstGeom>
          <a:noFill/>
          <a:ln w="9525" algn="ctr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rgbClr val="3333FF"/>
                </a:solidFill>
              </a:rPr>
              <a:t>An auxiliary line used in the Triangle Sum Theorem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5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5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5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" y="1466850"/>
            <a:ext cx="5562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After an accident, the positions of cars are measured by law enforcement to investigate the collision. Use the diagram drawn from the information collected to find </a:t>
            </a:r>
            <a:r>
              <a:rPr lang="en-US" altLang="en-US" b="1">
                <a:sym typeface="Symbol" pitchFamily="18" charset="2"/>
              </a:rPr>
              <a:t>m</a:t>
            </a:r>
            <a:r>
              <a:rPr lang="en-US" altLang="en-US" b="1" i="1">
                <a:sym typeface="Symbol" pitchFamily="18" charset="2"/>
              </a:rPr>
              <a:t>XYZ</a:t>
            </a:r>
            <a:r>
              <a:rPr lang="en-US" altLang="en-US" b="1"/>
              <a:t>.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8196" name="Picture 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1600200"/>
            <a:ext cx="35528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517" name="Text Box 29"/>
          <p:cNvSpPr txBox="1">
            <a:spLocks noChangeArrowheads="1"/>
          </p:cNvSpPr>
          <p:nvPr/>
        </p:nvSpPr>
        <p:spPr bwMode="auto">
          <a:xfrm>
            <a:off x="76200" y="40386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XYZ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YZX </a:t>
            </a:r>
            <a:r>
              <a:rPr lang="en-US" altLang="en-US">
                <a:sym typeface="Symbol" pitchFamily="18" charset="2"/>
              </a:rPr>
              <a:t>+ m</a:t>
            </a:r>
            <a:r>
              <a:rPr lang="en-US" altLang="en-US" i="1">
                <a:sym typeface="Symbol" pitchFamily="18" charset="2"/>
              </a:rPr>
              <a:t>ZXY </a:t>
            </a:r>
            <a:r>
              <a:rPr lang="en-US" altLang="en-US">
                <a:sym typeface="Symbol" pitchFamily="18" charset="2"/>
              </a:rPr>
              <a:t>= 180°</a:t>
            </a:r>
          </a:p>
        </p:txBody>
      </p:sp>
      <p:grpSp>
        <p:nvGrpSpPr>
          <p:cNvPr id="63525" name="Group 37"/>
          <p:cNvGrpSpPr>
            <a:grpSpLocks/>
          </p:cNvGrpSpPr>
          <p:nvPr/>
        </p:nvGrpSpPr>
        <p:grpSpPr bwMode="auto">
          <a:xfrm>
            <a:off x="6172200" y="4013200"/>
            <a:ext cx="2260600" cy="396875"/>
            <a:chOff x="3888" y="2528"/>
            <a:chExt cx="1424" cy="250"/>
          </a:xfrm>
        </p:grpSpPr>
        <p:sp>
          <p:nvSpPr>
            <p:cNvPr id="8205" name="AutoShape 22"/>
            <p:cNvSpPr>
              <a:spLocks noChangeArrowheads="1"/>
            </p:cNvSpPr>
            <p:nvPr/>
          </p:nvSpPr>
          <p:spPr bwMode="auto">
            <a:xfrm>
              <a:off x="3888" y="2592"/>
              <a:ext cx="192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06" name="Text Box 30"/>
            <p:cNvSpPr txBox="1">
              <a:spLocks noChangeArrowheads="1"/>
            </p:cNvSpPr>
            <p:nvPr/>
          </p:nvSpPr>
          <p:spPr bwMode="auto">
            <a:xfrm>
              <a:off x="4112" y="2528"/>
              <a:ext cx="1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Sum. Thm</a:t>
              </a:r>
            </a:p>
          </p:txBody>
        </p:sp>
      </p:grpSp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101600" y="47244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XYZ +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40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+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62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180</a:t>
            </a:r>
          </a:p>
        </p:txBody>
      </p:sp>
      <p:sp>
        <p:nvSpPr>
          <p:cNvPr id="63520" name="Text Box 32"/>
          <p:cNvSpPr txBox="1">
            <a:spLocks noChangeArrowheads="1"/>
          </p:cNvSpPr>
          <p:nvPr/>
        </p:nvSpPr>
        <p:spPr bwMode="auto">
          <a:xfrm>
            <a:off x="4648200" y="4572000"/>
            <a:ext cx="434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40 for m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YZX and 62 for mZXY.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63521" name="Text Box 33"/>
          <p:cNvSpPr txBox="1">
            <a:spLocks noChangeArrowheads="1"/>
          </p:cNvSpPr>
          <p:nvPr/>
        </p:nvSpPr>
        <p:spPr bwMode="auto">
          <a:xfrm>
            <a:off x="787400" y="54864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XYZ + </a:t>
            </a: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102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180</a:t>
            </a:r>
          </a:p>
        </p:txBody>
      </p:sp>
      <p:sp>
        <p:nvSpPr>
          <p:cNvPr id="63522" name="Text Box 34"/>
          <p:cNvSpPr txBox="1">
            <a:spLocks noChangeArrowheads="1"/>
          </p:cNvSpPr>
          <p:nvPr/>
        </p:nvSpPr>
        <p:spPr bwMode="auto">
          <a:xfrm>
            <a:off x="4724400" y="5486400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Simplify.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63523" name="Text Box 35"/>
          <p:cNvSpPr txBox="1">
            <a:spLocks noChangeArrowheads="1"/>
          </p:cNvSpPr>
          <p:nvPr/>
        </p:nvSpPr>
        <p:spPr bwMode="auto">
          <a:xfrm>
            <a:off x="1854200" y="60960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XYZ </a:t>
            </a:r>
            <a:r>
              <a:rPr lang="en-US" altLang="en-US">
                <a:sym typeface="Symbol" pitchFamily="18" charset="2"/>
              </a:rPr>
              <a:t>= 78°</a:t>
            </a:r>
          </a:p>
        </p:txBody>
      </p:sp>
      <p:sp>
        <p:nvSpPr>
          <p:cNvPr id="63524" name="Text Box 36"/>
          <p:cNvSpPr txBox="1">
            <a:spLocks noChangeArrowheads="1"/>
          </p:cNvSpPr>
          <p:nvPr/>
        </p:nvSpPr>
        <p:spPr bwMode="auto">
          <a:xfrm>
            <a:off x="4724400" y="6096000"/>
            <a:ext cx="441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102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3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3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3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63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8" dur="500"/>
                                        <p:tgtEl>
                                          <p:spTgt spid="63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6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6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17" grpId="0"/>
      <p:bldP spid="63519" grpId="0"/>
      <p:bldP spid="63520" grpId="0"/>
      <p:bldP spid="63521" grpId="0"/>
      <p:bldP spid="63522" grpId="0"/>
      <p:bldP spid="63523" grpId="0"/>
      <p:bldP spid="635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76200" y="1466850"/>
            <a:ext cx="57912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After an accident, the positions of cars are measured by law enforcement to investigate the collision. Use the diagram drawn from the information collected to find </a:t>
            </a:r>
            <a:r>
              <a:rPr lang="en-US" altLang="en-US" b="1">
                <a:sym typeface="Symbol" pitchFamily="18" charset="2"/>
              </a:rPr>
              <a:t>m</a:t>
            </a:r>
            <a:r>
              <a:rPr lang="en-US" altLang="en-US" b="1" i="1">
                <a:sym typeface="Symbol" pitchFamily="18" charset="2"/>
              </a:rPr>
              <a:t>YWZ</a:t>
            </a:r>
            <a:r>
              <a:rPr lang="en-US" altLang="en-US" b="1"/>
              <a:t>.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1600200"/>
            <a:ext cx="35528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76200" y="4495800"/>
            <a:ext cx="594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YXZ +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WXY </a:t>
            </a:r>
            <a:r>
              <a:rPr lang="en-US" altLang="en-US">
                <a:sym typeface="Symbol" pitchFamily="18" charset="2"/>
              </a:rPr>
              <a:t>= 180°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4648200" y="4495800"/>
            <a:ext cx="4521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Lin. Pair Thm. and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 Add. Post.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838200" y="5181600"/>
            <a:ext cx="347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62</a:t>
            </a:r>
            <a:r>
              <a:rPr lang="en-US" altLang="en-US">
                <a:sym typeface="Symbol" pitchFamily="18" charset="2"/>
              </a:rPr>
              <a:t> + m</a:t>
            </a:r>
            <a:r>
              <a:rPr lang="en-US" altLang="en-US" i="1">
                <a:sym typeface="Symbol" pitchFamily="18" charset="2"/>
              </a:rPr>
              <a:t>WXY </a:t>
            </a:r>
            <a:r>
              <a:rPr lang="en-US" altLang="en-US">
                <a:sym typeface="Symbol" pitchFamily="18" charset="2"/>
              </a:rPr>
              <a:t>= 180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4648200" y="5241925"/>
            <a:ext cx="4343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62 for mYXZ.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1676400" y="59436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WXY </a:t>
            </a:r>
            <a:r>
              <a:rPr lang="en-US" altLang="en-US">
                <a:sym typeface="Symbol" pitchFamily="18" charset="2"/>
              </a:rPr>
              <a:t>= 118°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4673600" y="6003925"/>
            <a:ext cx="4089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62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2175" name="Text Box 15"/>
          <p:cNvSpPr txBox="1">
            <a:spLocks noChangeArrowheads="1"/>
          </p:cNvSpPr>
          <p:nvPr/>
        </p:nvSpPr>
        <p:spPr bwMode="auto">
          <a:xfrm>
            <a:off x="152400" y="38862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Step 1</a:t>
            </a:r>
            <a:r>
              <a:rPr lang="en-US" altLang="en-US"/>
              <a:t> Find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WXY</a:t>
            </a:r>
            <a:r>
              <a:rPr lang="en-US" altLang="en-US">
                <a:sym typeface="Symbol" pitchFamily="18" charset="2"/>
              </a:rPr>
              <a:t>. </a:t>
            </a:r>
          </a:p>
        </p:txBody>
      </p:sp>
      <p:grpSp>
        <p:nvGrpSpPr>
          <p:cNvPr id="92178" name="Group 18"/>
          <p:cNvGrpSpPr>
            <a:grpSpLocks/>
          </p:cNvGrpSpPr>
          <p:nvPr/>
        </p:nvGrpSpPr>
        <p:grpSpPr bwMode="auto">
          <a:xfrm>
            <a:off x="5562600" y="3200400"/>
            <a:ext cx="1066800" cy="701675"/>
            <a:chOff x="3504" y="2016"/>
            <a:chExt cx="672" cy="442"/>
          </a:xfrm>
        </p:grpSpPr>
        <p:sp>
          <p:nvSpPr>
            <p:cNvPr id="9229" name="Freeform 16"/>
            <p:cNvSpPr>
              <a:spLocks/>
            </p:cNvSpPr>
            <p:nvPr/>
          </p:nvSpPr>
          <p:spPr bwMode="auto">
            <a:xfrm>
              <a:off x="3792" y="2016"/>
              <a:ext cx="288" cy="240"/>
            </a:xfrm>
            <a:custGeom>
              <a:avLst/>
              <a:gdLst>
                <a:gd name="T0" fmla="*/ 288 w 288"/>
                <a:gd name="T1" fmla="*/ 0 h 288"/>
                <a:gd name="T2" fmla="*/ 192 w 288"/>
                <a:gd name="T3" fmla="*/ 160 h 288"/>
                <a:gd name="T4" fmla="*/ 0 w 288"/>
                <a:gd name="T5" fmla="*/ 240 h 2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288">
                  <a:moveTo>
                    <a:pt x="288" y="0"/>
                  </a:moveTo>
                  <a:cubicBezTo>
                    <a:pt x="264" y="72"/>
                    <a:pt x="240" y="144"/>
                    <a:pt x="192" y="192"/>
                  </a:cubicBezTo>
                  <a:cubicBezTo>
                    <a:pt x="144" y="240"/>
                    <a:pt x="32" y="272"/>
                    <a:pt x="0" y="28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9230" name="Text Box 17"/>
            <p:cNvSpPr txBox="1">
              <a:spLocks noChangeArrowheads="1"/>
            </p:cNvSpPr>
            <p:nvPr/>
          </p:nvSpPr>
          <p:spPr bwMode="auto">
            <a:xfrm>
              <a:off x="3504" y="2208"/>
              <a:ext cx="6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/>
                <a:t>118°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5" grpId="0"/>
      <p:bldP spid="92168" grpId="0"/>
      <p:bldP spid="92169" grpId="0"/>
      <p:bldP spid="92170" grpId="0"/>
      <p:bldP spid="92171" grpId="0"/>
      <p:bldP spid="92174" grpId="0"/>
      <p:bldP spid="9217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76200" y="1466850"/>
            <a:ext cx="60960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After an accident, the positions of cars are measured by law enforcement to investigate the collision. Use the diagram drawn from the information collected </a:t>
            </a:r>
            <a:br>
              <a:rPr lang="en-US" altLang="en-US" b="1"/>
            </a:br>
            <a:r>
              <a:rPr lang="en-US" altLang="en-US" b="1"/>
              <a:t>to find </a:t>
            </a:r>
            <a:r>
              <a:rPr lang="en-US" altLang="en-US" b="1">
                <a:sym typeface="Symbol" pitchFamily="18" charset="2"/>
              </a:rPr>
              <a:t>m</a:t>
            </a:r>
            <a:r>
              <a:rPr lang="en-US" altLang="en-US" b="1" i="1">
                <a:sym typeface="Symbol" pitchFamily="18" charset="2"/>
              </a:rPr>
              <a:t>YWZ</a:t>
            </a:r>
            <a:r>
              <a:rPr lang="en-US" altLang="en-US" b="1"/>
              <a:t>.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Application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1600200"/>
            <a:ext cx="3552825" cy="202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3195" name="Text Box 11"/>
          <p:cNvSpPr txBox="1">
            <a:spLocks noChangeArrowheads="1"/>
          </p:cNvSpPr>
          <p:nvPr/>
        </p:nvSpPr>
        <p:spPr bwMode="auto">
          <a:xfrm>
            <a:off x="0" y="38862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b="1"/>
              <a:t>Step 2</a:t>
            </a:r>
            <a:r>
              <a:rPr lang="en-US" altLang="en-US"/>
              <a:t> Find </a:t>
            </a:r>
            <a:r>
              <a:rPr lang="en-US" altLang="en-US">
                <a:sym typeface="Symbol" pitchFamily="18" charset="2"/>
              </a:rPr>
              <a:t>m</a:t>
            </a:r>
            <a:r>
              <a:rPr lang="en-US" altLang="en-US" i="1">
                <a:sym typeface="Symbol" pitchFamily="18" charset="2"/>
              </a:rPr>
              <a:t>YWZ</a:t>
            </a:r>
            <a:r>
              <a:rPr lang="en-US" altLang="en-US">
                <a:sym typeface="Symbol" pitchFamily="18" charset="2"/>
              </a:rPr>
              <a:t>. </a:t>
            </a:r>
          </a:p>
        </p:txBody>
      </p:sp>
      <p:grpSp>
        <p:nvGrpSpPr>
          <p:cNvPr id="10246" name="Group 12"/>
          <p:cNvGrpSpPr>
            <a:grpSpLocks/>
          </p:cNvGrpSpPr>
          <p:nvPr/>
        </p:nvGrpSpPr>
        <p:grpSpPr bwMode="auto">
          <a:xfrm>
            <a:off x="5562600" y="3200400"/>
            <a:ext cx="1066800" cy="701675"/>
            <a:chOff x="3504" y="2016"/>
            <a:chExt cx="672" cy="442"/>
          </a:xfrm>
        </p:grpSpPr>
        <p:sp>
          <p:nvSpPr>
            <p:cNvPr id="10257" name="Freeform 13"/>
            <p:cNvSpPr>
              <a:spLocks/>
            </p:cNvSpPr>
            <p:nvPr/>
          </p:nvSpPr>
          <p:spPr bwMode="auto">
            <a:xfrm>
              <a:off x="3792" y="2016"/>
              <a:ext cx="288" cy="240"/>
            </a:xfrm>
            <a:custGeom>
              <a:avLst/>
              <a:gdLst>
                <a:gd name="T0" fmla="*/ 288 w 288"/>
                <a:gd name="T1" fmla="*/ 0 h 288"/>
                <a:gd name="T2" fmla="*/ 192 w 288"/>
                <a:gd name="T3" fmla="*/ 160 h 288"/>
                <a:gd name="T4" fmla="*/ 0 w 288"/>
                <a:gd name="T5" fmla="*/ 240 h 28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88" h="288">
                  <a:moveTo>
                    <a:pt x="288" y="0"/>
                  </a:moveTo>
                  <a:cubicBezTo>
                    <a:pt x="264" y="72"/>
                    <a:pt x="240" y="144"/>
                    <a:pt x="192" y="192"/>
                  </a:cubicBezTo>
                  <a:cubicBezTo>
                    <a:pt x="144" y="240"/>
                    <a:pt x="32" y="272"/>
                    <a:pt x="0" y="288"/>
                  </a:cubicBez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8" name="Text Box 14"/>
            <p:cNvSpPr txBox="1">
              <a:spLocks noChangeArrowheads="1"/>
            </p:cNvSpPr>
            <p:nvPr/>
          </p:nvSpPr>
          <p:spPr bwMode="auto">
            <a:xfrm>
              <a:off x="3504" y="2208"/>
              <a:ext cx="6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/>
                <a:t>118°</a:t>
              </a:r>
            </a:p>
          </p:txBody>
        </p:sp>
      </p:grpSp>
      <p:sp>
        <p:nvSpPr>
          <p:cNvPr id="93199" name="Text Box 15"/>
          <p:cNvSpPr txBox="1">
            <a:spLocks noChangeArrowheads="1"/>
          </p:cNvSpPr>
          <p:nvPr/>
        </p:nvSpPr>
        <p:spPr bwMode="auto">
          <a:xfrm>
            <a:off x="25400" y="4368800"/>
            <a:ext cx="594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YWX + </a:t>
            </a:r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WXY </a:t>
            </a:r>
            <a:r>
              <a:rPr lang="en-US" altLang="en-US" sz="2000">
                <a:sym typeface="Symbol" pitchFamily="18" charset="2"/>
              </a:rPr>
              <a:t>+ m</a:t>
            </a:r>
            <a:r>
              <a:rPr lang="en-US" altLang="en-US" sz="2000" i="1">
                <a:sym typeface="Symbol" pitchFamily="18" charset="2"/>
              </a:rPr>
              <a:t>XYW </a:t>
            </a:r>
            <a:r>
              <a:rPr lang="en-US" altLang="en-US" sz="2000">
                <a:sym typeface="Symbol" pitchFamily="18" charset="2"/>
              </a:rPr>
              <a:t>= 180°</a:t>
            </a:r>
          </a:p>
        </p:txBody>
      </p:sp>
      <p:grpSp>
        <p:nvGrpSpPr>
          <p:cNvPr id="93200" name="Group 16"/>
          <p:cNvGrpSpPr>
            <a:grpSpLocks/>
          </p:cNvGrpSpPr>
          <p:nvPr/>
        </p:nvGrpSpPr>
        <p:grpSpPr bwMode="auto">
          <a:xfrm>
            <a:off x="5054600" y="4343400"/>
            <a:ext cx="2260600" cy="396875"/>
            <a:chOff x="3888" y="2528"/>
            <a:chExt cx="1424" cy="250"/>
          </a:xfrm>
        </p:grpSpPr>
        <p:sp>
          <p:nvSpPr>
            <p:cNvPr id="10255" name="AutoShape 17"/>
            <p:cNvSpPr>
              <a:spLocks noChangeArrowheads="1"/>
            </p:cNvSpPr>
            <p:nvPr/>
          </p:nvSpPr>
          <p:spPr bwMode="auto">
            <a:xfrm>
              <a:off x="3888" y="2592"/>
              <a:ext cx="192" cy="144"/>
            </a:xfrm>
            <a:prstGeom prst="triangle">
              <a:avLst>
                <a:gd name="adj" fmla="val 50000"/>
              </a:avLst>
            </a:prstGeom>
            <a:noFill/>
            <a:ln w="9525" algn="ctr">
              <a:solidFill>
                <a:srgbClr val="3333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256" name="Text Box 18"/>
            <p:cNvSpPr txBox="1">
              <a:spLocks noChangeArrowheads="1"/>
            </p:cNvSpPr>
            <p:nvPr/>
          </p:nvSpPr>
          <p:spPr bwMode="auto">
            <a:xfrm>
              <a:off x="4112" y="2528"/>
              <a:ext cx="1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0000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en-US" sz="2000" i="1">
                  <a:solidFill>
                    <a:srgbClr val="3333FF"/>
                  </a:solidFill>
                </a:rPr>
                <a:t>Sum. Thm</a:t>
              </a:r>
            </a:p>
          </p:txBody>
        </p:sp>
      </p:grpSp>
      <p:sp>
        <p:nvSpPr>
          <p:cNvPr id="93203" name="Text Box 19"/>
          <p:cNvSpPr txBox="1">
            <a:spLocks noChangeArrowheads="1"/>
          </p:cNvSpPr>
          <p:nvPr/>
        </p:nvSpPr>
        <p:spPr bwMode="auto">
          <a:xfrm>
            <a:off x="1219200" y="4860925"/>
            <a:ext cx="378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YWX + </a:t>
            </a:r>
            <a:r>
              <a:rPr lang="en-US" altLang="en-US" sz="2000">
                <a:solidFill>
                  <a:srgbClr val="FF3300"/>
                </a:solidFill>
                <a:sym typeface="Symbol" pitchFamily="18" charset="2"/>
              </a:rPr>
              <a:t>118</a:t>
            </a:r>
            <a:r>
              <a:rPr lang="en-US" altLang="en-US" sz="2000" i="1">
                <a:sym typeface="Symbol" pitchFamily="18" charset="2"/>
              </a:rPr>
              <a:t> </a:t>
            </a:r>
            <a:r>
              <a:rPr lang="en-US" altLang="en-US" sz="2000">
                <a:sym typeface="Symbol" pitchFamily="18" charset="2"/>
              </a:rPr>
              <a:t>+ </a:t>
            </a:r>
            <a:r>
              <a:rPr lang="en-US" altLang="en-US" sz="2000">
                <a:solidFill>
                  <a:srgbClr val="FF3300"/>
                </a:solidFill>
                <a:sym typeface="Symbol" pitchFamily="18" charset="2"/>
              </a:rPr>
              <a:t>12</a:t>
            </a:r>
            <a:r>
              <a:rPr lang="en-US" altLang="en-US" sz="2000" i="1">
                <a:sym typeface="Symbol" pitchFamily="18" charset="2"/>
              </a:rPr>
              <a:t> </a:t>
            </a:r>
            <a:r>
              <a:rPr lang="en-US" altLang="en-US" sz="2000">
                <a:sym typeface="Symbol" pitchFamily="18" charset="2"/>
              </a:rPr>
              <a:t>= 180</a:t>
            </a:r>
          </a:p>
        </p:txBody>
      </p:sp>
      <p:sp>
        <p:nvSpPr>
          <p:cNvPr id="93204" name="Text Box 20"/>
          <p:cNvSpPr txBox="1">
            <a:spLocks noChangeArrowheads="1"/>
          </p:cNvSpPr>
          <p:nvPr/>
        </p:nvSpPr>
        <p:spPr bwMode="auto">
          <a:xfrm>
            <a:off x="4876800" y="4784725"/>
            <a:ext cx="4343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Substitute 118 for m</a:t>
            </a:r>
            <a:r>
              <a:rPr lang="en-US" altLang="en-US" sz="2000" i="1">
                <a:solidFill>
                  <a:srgbClr val="3333FF"/>
                </a:solidFill>
                <a:sym typeface="Symbol" pitchFamily="18" charset="2"/>
              </a:rPr>
              <a:t>WXY and 12 for mXYW.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3205" name="Text Box 21"/>
          <p:cNvSpPr txBox="1">
            <a:spLocks noChangeArrowheads="1"/>
          </p:cNvSpPr>
          <p:nvPr/>
        </p:nvSpPr>
        <p:spPr bwMode="auto">
          <a:xfrm>
            <a:off x="1905000" y="5470525"/>
            <a:ext cx="3581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YWX + </a:t>
            </a:r>
            <a:r>
              <a:rPr lang="en-US" altLang="en-US" sz="2000">
                <a:solidFill>
                  <a:srgbClr val="FF3300"/>
                </a:solidFill>
                <a:sym typeface="Symbol" pitchFamily="18" charset="2"/>
              </a:rPr>
              <a:t>130</a:t>
            </a:r>
            <a:r>
              <a:rPr lang="en-US" altLang="en-US" sz="2000" i="1">
                <a:sym typeface="Symbol" pitchFamily="18" charset="2"/>
              </a:rPr>
              <a:t> </a:t>
            </a:r>
            <a:r>
              <a:rPr lang="en-US" altLang="en-US" sz="2000">
                <a:sym typeface="Symbol" pitchFamily="18" charset="2"/>
              </a:rPr>
              <a:t>= 180</a:t>
            </a:r>
          </a:p>
        </p:txBody>
      </p:sp>
      <p:sp>
        <p:nvSpPr>
          <p:cNvPr id="93206" name="Text Box 22"/>
          <p:cNvSpPr txBox="1">
            <a:spLocks noChangeArrowheads="1"/>
          </p:cNvSpPr>
          <p:nvPr/>
        </p:nvSpPr>
        <p:spPr bwMode="auto">
          <a:xfrm>
            <a:off x="4876800" y="5470525"/>
            <a:ext cx="2057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Simplify.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  <p:sp>
        <p:nvSpPr>
          <p:cNvPr id="93207" name="Text Box 23"/>
          <p:cNvSpPr txBox="1">
            <a:spLocks noChangeArrowheads="1"/>
          </p:cNvSpPr>
          <p:nvPr/>
        </p:nvSpPr>
        <p:spPr bwMode="auto">
          <a:xfrm>
            <a:off x="2819400" y="6003925"/>
            <a:ext cx="2362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>
                <a:sym typeface="Symbol" pitchFamily="18" charset="2"/>
              </a:rPr>
              <a:t>m</a:t>
            </a:r>
            <a:r>
              <a:rPr lang="en-US" altLang="en-US" sz="2000" i="1">
                <a:sym typeface="Symbol" pitchFamily="18" charset="2"/>
              </a:rPr>
              <a:t>YWX </a:t>
            </a:r>
            <a:r>
              <a:rPr lang="en-US" altLang="en-US" sz="2000">
                <a:sym typeface="Symbol" pitchFamily="18" charset="2"/>
              </a:rPr>
              <a:t>= 50°</a:t>
            </a:r>
          </a:p>
        </p:txBody>
      </p:sp>
      <p:sp>
        <p:nvSpPr>
          <p:cNvPr id="93208" name="Text Box 24"/>
          <p:cNvSpPr txBox="1">
            <a:spLocks noChangeArrowheads="1"/>
          </p:cNvSpPr>
          <p:nvPr/>
        </p:nvSpPr>
        <p:spPr bwMode="auto">
          <a:xfrm>
            <a:off x="4876800" y="5981700"/>
            <a:ext cx="419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r>
              <a:rPr lang="en-US" altLang="en-US" sz="2000" i="1">
                <a:solidFill>
                  <a:srgbClr val="3333FF"/>
                </a:solidFill>
              </a:rPr>
              <a:t>Subtract 130 from both sides.</a:t>
            </a:r>
            <a:r>
              <a:rPr lang="en-US" altLang="en-US" sz="2000">
                <a:sym typeface="Symbol" pitchFamily="18" charset="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3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3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3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3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6" dur="500"/>
                                        <p:tgtEl>
                                          <p:spTgt spid="93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6" dur="5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5" grpId="0"/>
      <p:bldP spid="93199" grpId="0"/>
      <p:bldP spid="93203" grpId="0"/>
      <p:bldP spid="93204" grpId="0"/>
      <p:bldP spid="93205" grpId="0"/>
      <p:bldP spid="93206" grpId="0"/>
      <p:bldP spid="93207" grpId="0"/>
      <p:bldP spid="9320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&gt;&lt;Slide id=&quot;269&quot; dur=&quot;.843&quot;/&gt;&lt;/Timings&gt;&lt;/WMTools&gt;"/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3390</TotalTime>
  <Words>1548</Words>
  <Application>Microsoft Office PowerPoint</Application>
  <PresentationFormat>On-screen Show (4:3)</PresentationFormat>
  <Paragraphs>200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Verdana</vt:lpstr>
      <vt:lpstr>Arial</vt:lpstr>
      <vt:lpstr>Times New Roman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Trenton Murphey</dc:creator>
  <cp:lastModifiedBy>Trenton Murphey</cp:lastModifiedBy>
  <cp:revision>133</cp:revision>
  <cp:lastPrinted>2002-10-02T17:02:09Z</cp:lastPrinted>
  <dcterms:created xsi:type="dcterms:W3CDTF">2002-04-04T21:42:53Z</dcterms:created>
  <dcterms:modified xsi:type="dcterms:W3CDTF">2014-01-23T22:06:26Z</dcterms:modified>
</cp:coreProperties>
</file>