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0" r:id="rId2"/>
  </p:sldMasterIdLst>
  <p:notesMasterIdLst>
    <p:notesMasterId r:id="rId32"/>
  </p:notesMasterIdLst>
  <p:handoutMasterIdLst>
    <p:handoutMasterId r:id="rId33"/>
  </p:handoutMasterIdLst>
  <p:sldIdLst>
    <p:sldId id="269" r:id="rId3"/>
    <p:sldId id="264" r:id="rId4"/>
    <p:sldId id="266" r:id="rId5"/>
    <p:sldId id="569" r:id="rId6"/>
    <p:sldId id="660" r:id="rId7"/>
    <p:sldId id="632" r:id="rId8"/>
    <p:sldId id="633" r:id="rId9"/>
    <p:sldId id="635" r:id="rId10"/>
    <p:sldId id="636" r:id="rId11"/>
    <p:sldId id="637" r:id="rId12"/>
    <p:sldId id="638" r:id="rId13"/>
    <p:sldId id="639" r:id="rId14"/>
    <p:sldId id="640" r:id="rId15"/>
    <p:sldId id="641" r:id="rId16"/>
    <p:sldId id="642" r:id="rId17"/>
    <p:sldId id="643" r:id="rId18"/>
    <p:sldId id="645" r:id="rId19"/>
    <p:sldId id="646" r:id="rId20"/>
    <p:sldId id="647" r:id="rId21"/>
    <p:sldId id="648" r:id="rId22"/>
    <p:sldId id="663" r:id="rId23"/>
    <p:sldId id="664" r:id="rId24"/>
    <p:sldId id="665" r:id="rId25"/>
    <p:sldId id="666" r:id="rId26"/>
    <p:sldId id="667" r:id="rId27"/>
    <p:sldId id="656" r:id="rId28"/>
    <p:sldId id="668" r:id="rId29"/>
    <p:sldId id="657" r:id="rId30"/>
    <p:sldId id="658" r:id="rId31"/>
  </p:sldIdLst>
  <p:sldSz cx="9144000" cy="6858000" type="screen4x3"/>
  <p:notesSz cx="6858000" cy="9144000"/>
  <p:defaultTextStyle>
    <a:defPPr>
      <a:defRPr lang="en-US"/>
    </a:defPPr>
    <a:lvl1pPr algn="l" rtl="0" eaLnBrk="0" fontAlgn="base" hangingPunct="0">
      <a:spcBef>
        <a:spcPct val="50000"/>
      </a:spcBef>
      <a:spcAft>
        <a:spcPct val="0"/>
      </a:spcAft>
      <a:defRPr sz="2400" kern="1200">
        <a:solidFill>
          <a:schemeClr val="tx1"/>
        </a:solidFill>
        <a:latin typeface="Verdana" pitchFamily="34" charset="0"/>
        <a:ea typeface="+mn-ea"/>
        <a:cs typeface="Arial" charset="0"/>
      </a:defRPr>
    </a:lvl1pPr>
    <a:lvl2pPr marL="457200" algn="l" rtl="0" eaLnBrk="0" fontAlgn="base" hangingPunct="0">
      <a:spcBef>
        <a:spcPct val="50000"/>
      </a:spcBef>
      <a:spcAft>
        <a:spcPct val="0"/>
      </a:spcAft>
      <a:defRPr sz="2400" kern="1200">
        <a:solidFill>
          <a:schemeClr val="tx1"/>
        </a:solidFill>
        <a:latin typeface="Verdana" pitchFamily="34" charset="0"/>
        <a:ea typeface="+mn-ea"/>
        <a:cs typeface="Arial" charset="0"/>
      </a:defRPr>
    </a:lvl2pPr>
    <a:lvl3pPr marL="914400" algn="l" rtl="0" eaLnBrk="0" fontAlgn="base" hangingPunct="0">
      <a:spcBef>
        <a:spcPct val="50000"/>
      </a:spcBef>
      <a:spcAft>
        <a:spcPct val="0"/>
      </a:spcAft>
      <a:defRPr sz="2400" kern="1200">
        <a:solidFill>
          <a:schemeClr val="tx1"/>
        </a:solidFill>
        <a:latin typeface="Verdana" pitchFamily="34" charset="0"/>
        <a:ea typeface="+mn-ea"/>
        <a:cs typeface="Arial" charset="0"/>
      </a:defRPr>
    </a:lvl3pPr>
    <a:lvl4pPr marL="1371600" algn="l" rtl="0" eaLnBrk="0" fontAlgn="base" hangingPunct="0">
      <a:spcBef>
        <a:spcPct val="50000"/>
      </a:spcBef>
      <a:spcAft>
        <a:spcPct val="0"/>
      </a:spcAft>
      <a:defRPr sz="2400" kern="1200">
        <a:solidFill>
          <a:schemeClr val="tx1"/>
        </a:solidFill>
        <a:latin typeface="Verdana" pitchFamily="34" charset="0"/>
        <a:ea typeface="+mn-ea"/>
        <a:cs typeface="Arial" charset="0"/>
      </a:defRPr>
    </a:lvl4pPr>
    <a:lvl5pPr marL="1828800" algn="l" rtl="0" eaLnBrk="0" fontAlgn="base" hangingPunct="0">
      <a:spcBef>
        <a:spcPct val="50000"/>
      </a:spcBef>
      <a:spcAft>
        <a:spcPct val="0"/>
      </a:spcAft>
      <a:defRPr sz="2400" kern="1200">
        <a:solidFill>
          <a:schemeClr val="tx1"/>
        </a:solidFill>
        <a:latin typeface="Verdana" pitchFamily="34" charset="0"/>
        <a:ea typeface="+mn-ea"/>
        <a:cs typeface="Arial" charset="0"/>
      </a:defRPr>
    </a:lvl5pPr>
    <a:lvl6pPr marL="2286000" algn="l" defTabSz="914400" rtl="0" eaLnBrk="1" latinLnBrk="0" hangingPunct="1">
      <a:defRPr sz="2400" kern="1200">
        <a:solidFill>
          <a:schemeClr val="tx1"/>
        </a:solidFill>
        <a:latin typeface="Verdana" pitchFamily="34" charset="0"/>
        <a:ea typeface="+mn-ea"/>
        <a:cs typeface="Arial" charset="0"/>
      </a:defRPr>
    </a:lvl6pPr>
    <a:lvl7pPr marL="2743200" algn="l" defTabSz="914400" rtl="0" eaLnBrk="1" latinLnBrk="0" hangingPunct="1">
      <a:defRPr sz="2400" kern="1200">
        <a:solidFill>
          <a:schemeClr val="tx1"/>
        </a:solidFill>
        <a:latin typeface="Verdana" pitchFamily="34" charset="0"/>
        <a:ea typeface="+mn-ea"/>
        <a:cs typeface="Arial" charset="0"/>
      </a:defRPr>
    </a:lvl7pPr>
    <a:lvl8pPr marL="3200400" algn="l" defTabSz="914400" rtl="0" eaLnBrk="1" latinLnBrk="0" hangingPunct="1">
      <a:defRPr sz="2400" kern="1200">
        <a:solidFill>
          <a:schemeClr val="tx1"/>
        </a:solidFill>
        <a:latin typeface="Verdana" pitchFamily="34" charset="0"/>
        <a:ea typeface="+mn-ea"/>
        <a:cs typeface="Arial" charset="0"/>
      </a:defRPr>
    </a:lvl8pPr>
    <a:lvl9pPr marL="3657600" algn="l" defTabSz="914400" rtl="0" eaLnBrk="1" latinLnBrk="0" hangingPunct="1">
      <a:defRPr sz="2400"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3300"/>
    <a:srgbClr val="3333FF"/>
    <a:srgbClr val="CCECFF"/>
    <a:srgbClr val="FFCCCC"/>
    <a:srgbClr val="9FF9A1"/>
    <a:srgbClr val="FF99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30" autoAdjust="0"/>
    <p:restoredTop sz="96055" autoAdjust="0"/>
  </p:normalViewPr>
  <p:slideViewPr>
    <p:cSldViewPr>
      <p:cViewPr>
        <p:scale>
          <a:sx n="112" d="100"/>
          <a:sy n="112" d="100"/>
        </p:scale>
        <p:origin x="-90" y="108"/>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cs typeface="Arial"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cs typeface="Arial" charset="0"/>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cs typeface="Arial"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cs typeface="Arial" charset="0"/>
              </a:defRPr>
            </a:lvl1pPr>
          </a:lstStyle>
          <a:p>
            <a:pPr>
              <a:defRPr/>
            </a:pPr>
            <a:fld id="{A396AD53-18A7-44D0-A82D-EDE9ED924072}" type="slidenum">
              <a:rPr lang="en-US"/>
              <a:pPr>
                <a:defRPr/>
              </a:pPr>
              <a:t>‹#›</a:t>
            </a:fld>
            <a:endParaRPr lang="en-US"/>
          </a:p>
        </p:txBody>
      </p:sp>
    </p:spTree>
    <p:extLst>
      <p:ext uri="{BB962C8B-B14F-4D97-AF65-F5344CB8AC3E}">
        <p14:creationId xmlns:p14="http://schemas.microsoft.com/office/powerpoint/2010/main" val="1453509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latin typeface="Times New Roman" pitchFamily="18" charset="0"/>
                <a:cs typeface="Arial" charset="0"/>
              </a:defRPr>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latin typeface="Times New Roman" pitchFamily="18" charset="0"/>
                <a:cs typeface="Arial" charset="0"/>
              </a:defRPr>
            </a:lvl1pPr>
          </a:lstStyle>
          <a:p>
            <a:pPr>
              <a:defRPr/>
            </a:pPr>
            <a:fld id="{0AB9F131-EE52-4971-B23D-82A08DDE3BE5}" type="slidenum">
              <a:rPr lang="en-US"/>
              <a:pPr>
                <a:defRPr/>
              </a:pPr>
              <a:t>‹#›</a:t>
            </a:fld>
            <a:endParaRPr lang="en-US"/>
          </a:p>
        </p:txBody>
      </p:sp>
    </p:spTree>
    <p:extLst>
      <p:ext uri="{BB962C8B-B14F-4D97-AF65-F5344CB8AC3E}">
        <p14:creationId xmlns:p14="http://schemas.microsoft.com/office/powerpoint/2010/main" val="24870141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fld id="{71CF1356-3851-42FB-8B99-622B941C951D}" type="slidenum">
              <a:rPr lang="en-US" altLang="en-US" sz="1200" smtClean="0">
                <a:latin typeface="Times New Roman" pitchFamily="18" charset="0"/>
              </a:rPr>
              <a:pPr/>
              <a:t>2</a:t>
            </a:fld>
            <a:endParaRPr lang="en-US" altLang="en-US" sz="1200" smtClean="0">
              <a:latin typeface="Times New Roman" pitchFamily="18"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3F2D92-7320-4B2E-8699-11F19A5155E0}" type="slidenum">
              <a:rPr lang="en-US"/>
              <a:pPr>
                <a:defRPr/>
              </a:pPr>
              <a:t>‹#›</a:t>
            </a:fld>
            <a:endParaRPr lang="en-US"/>
          </a:p>
        </p:txBody>
      </p:sp>
    </p:spTree>
    <p:extLst>
      <p:ext uri="{BB962C8B-B14F-4D97-AF65-F5344CB8AC3E}">
        <p14:creationId xmlns:p14="http://schemas.microsoft.com/office/powerpoint/2010/main" val="132643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020835-C079-4CCD-B2C4-6AC6D6EE8AA6}" type="slidenum">
              <a:rPr lang="en-US"/>
              <a:pPr>
                <a:defRPr/>
              </a:pPr>
              <a:t>‹#›</a:t>
            </a:fld>
            <a:endParaRPr lang="en-US"/>
          </a:p>
        </p:txBody>
      </p:sp>
    </p:spTree>
    <p:extLst>
      <p:ext uri="{BB962C8B-B14F-4D97-AF65-F5344CB8AC3E}">
        <p14:creationId xmlns:p14="http://schemas.microsoft.com/office/powerpoint/2010/main" val="2643084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481978-5290-4763-A329-9292868698B8}" type="slidenum">
              <a:rPr lang="en-US"/>
              <a:pPr>
                <a:defRPr/>
              </a:pPr>
              <a:t>‹#›</a:t>
            </a:fld>
            <a:endParaRPr lang="en-US"/>
          </a:p>
        </p:txBody>
      </p:sp>
    </p:spTree>
    <p:extLst>
      <p:ext uri="{BB962C8B-B14F-4D97-AF65-F5344CB8AC3E}">
        <p14:creationId xmlns:p14="http://schemas.microsoft.com/office/powerpoint/2010/main" val="638999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42332D3-E0B1-48FF-8D2B-44530E68031A}" type="datetimeFigureOut">
              <a:rPr lang="en-US"/>
              <a:pPr>
                <a:defRPr/>
              </a:pPr>
              <a:t>2/10/2014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FBADE3-AC43-43A9-92CB-A37671A2E815}" type="slidenum">
              <a:rPr lang="en-US"/>
              <a:pPr>
                <a:defRPr/>
              </a:pPr>
              <a:t>‹#›</a:t>
            </a:fld>
            <a:endParaRPr lang="en-US"/>
          </a:p>
        </p:txBody>
      </p:sp>
    </p:spTree>
    <p:extLst>
      <p:ext uri="{BB962C8B-B14F-4D97-AF65-F5344CB8AC3E}">
        <p14:creationId xmlns:p14="http://schemas.microsoft.com/office/powerpoint/2010/main" val="2441380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154F7B9-B8DC-47EB-85F6-4103C8B00248}" type="datetimeFigureOut">
              <a:rPr lang="en-US"/>
              <a:pPr>
                <a:defRPr/>
              </a:pPr>
              <a:t>2/10/2014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1B7A17-B0EC-43D2-9CEA-47A3C6C8F622}" type="slidenum">
              <a:rPr lang="en-US"/>
              <a:pPr>
                <a:defRPr/>
              </a:pPr>
              <a:t>‹#›</a:t>
            </a:fld>
            <a:endParaRPr lang="en-US"/>
          </a:p>
        </p:txBody>
      </p:sp>
    </p:spTree>
    <p:extLst>
      <p:ext uri="{BB962C8B-B14F-4D97-AF65-F5344CB8AC3E}">
        <p14:creationId xmlns:p14="http://schemas.microsoft.com/office/powerpoint/2010/main" val="17832532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8C1562E-72F8-4CCA-B30C-E32F6274A1AC}" type="datetimeFigureOut">
              <a:rPr lang="en-US"/>
              <a:pPr>
                <a:defRPr/>
              </a:pPr>
              <a:t>2/10/2014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CC2F6F-951A-47AD-A27E-459C3EBE1875}" type="slidenum">
              <a:rPr lang="en-US"/>
              <a:pPr>
                <a:defRPr/>
              </a:pPr>
              <a:t>‹#›</a:t>
            </a:fld>
            <a:endParaRPr lang="en-US"/>
          </a:p>
        </p:txBody>
      </p:sp>
    </p:spTree>
    <p:extLst>
      <p:ext uri="{BB962C8B-B14F-4D97-AF65-F5344CB8AC3E}">
        <p14:creationId xmlns:p14="http://schemas.microsoft.com/office/powerpoint/2010/main" val="9333556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7FE38DD-BA96-4DF3-A61C-CDBCDDDD3332}" type="datetimeFigureOut">
              <a:rPr lang="en-US"/>
              <a:pPr>
                <a:defRPr/>
              </a:pPr>
              <a:t>2/10/2014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AE1671B-C192-4AAB-A4C6-98D79C788677}" type="slidenum">
              <a:rPr lang="en-US"/>
              <a:pPr>
                <a:defRPr/>
              </a:pPr>
              <a:t>‹#›</a:t>
            </a:fld>
            <a:endParaRPr lang="en-US"/>
          </a:p>
        </p:txBody>
      </p:sp>
    </p:spTree>
    <p:extLst>
      <p:ext uri="{BB962C8B-B14F-4D97-AF65-F5344CB8AC3E}">
        <p14:creationId xmlns:p14="http://schemas.microsoft.com/office/powerpoint/2010/main" val="793114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DD4D361-17F3-46A6-9251-55E4C5EF62AA}" type="datetimeFigureOut">
              <a:rPr lang="en-US"/>
              <a:pPr>
                <a:defRPr/>
              </a:pPr>
              <a:t>2/10/2014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4F99BC2-0CB7-4E80-BC57-83A18FE6B309}" type="slidenum">
              <a:rPr lang="en-US"/>
              <a:pPr>
                <a:defRPr/>
              </a:pPr>
              <a:t>‹#›</a:t>
            </a:fld>
            <a:endParaRPr lang="en-US"/>
          </a:p>
        </p:txBody>
      </p:sp>
    </p:spTree>
    <p:extLst>
      <p:ext uri="{BB962C8B-B14F-4D97-AF65-F5344CB8AC3E}">
        <p14:creationId xmlns:p14="http://schemas.microsoft.com/office/powerpoint/2010/main" val="4159417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3D5ED90-AAA1-492B-8DA6-779562B57257}" type="datetimeFigureOut">
              <a:rPr lang="en-US"/>
              <a:pPr>
                <a:defRPr/>
              </a:pPr>
              <a:t>2/10/2014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9511DBC-43B0-4F29-A3F9-CD1F3AECD014}" type="slidenum">
              <a:rPr lang="en-US"/>
              <a:pPr>
                <a:defRPr/>
              </a:pPr>
              <a:t>‹#›</a:t>
            </a:fld>
            <a:endParaRPr lang="en-US"/>
          </a:p>
        </p:txBody>
      </p:sp>
    </p:spTree>
    <p:extLst>
      <p:ext uri="{BB962C8B-B14F-4D97-AF65-F5344CB8AC3E}">
        <p14:creationId xmlns:p14="http://schemas.microsoft.com/office/powerpoint/2010/main" val="13538293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A861DED-CDD5-447B-83AD-CDAA46D4E431}" type="datetimeFigureOut">
              <a:rPr lang="en-US"/>
              <a:pPr>
                <a:defRPr/>
              </a:pPr>
              <a:t>2/10/2014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9568DC5-4697-430A-BEF9-1F0961D9BDCD}" type="slidenum">
              <a:rPr lang="en-US"/>
              <a:pPr>
                <a:defRPr/>
              </a:pPr>
              <a:t>‹#›</a:t>
            </a:fld>
            <a:endParaRPr lang="en-US"/>
          </a:p>
        </p:txBody>
      </p:sp>
    </p:spTree>
    <p:extLst>
      <p:ext uri="{BB962C8B-B14F-4D97-AF65-F5344CB8AC3E}">
        <p14:creationId xmlns:p14="http://schemas.microsoft.com/office/powerpoint/2010/main" val="37755828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545B452-72FF-4F26-8371-EF9CD94C699D}" type="datetimeFigureOut">
              <a:rPr lang="en-US"/>
              <a:pPr>
                <a:defRPr/>
              </a:pPr>
              <a:t>2/10/2014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4B5543C-B91B-4D9D-82F3-359C1041D859}" type="slidenum">
              <a:rPr lang="en-US"/>
              <a:pPr>
                <a:defRPr/>
              </a:pPr>
              <a:t>‹#›</a:t>
            </a:fld>
            <a:endParaRPr lang="en-US"/>
          </a:p>
        </p:txBody>
      </p:sp>
    </p:spTree>
    <p:extLst>
      <p:ext uri="{BB962C8B-B14F-4D97-AF65-F5344CB8AC3E}">
        <p14:creationId xmlns:p14="http://schemas.microsoft.com/office/powerpoint/2010/main" val="3765726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7FF82BE-79BA-4BC3-AF3F-5D5F102E7238}" type="slidenum">
              <a:rPr lang="en-US"/>
              <a:pPr>
                <a:defRPr/>
              </a:pPr>
              <a:t>‹#›</a:t>
            </a:fld>
            <a:endParaRPr lang="en-US"/>
          </a:p>
        </p:txBody>
      </p:sp>
    </p:spTree>
    <p:extLst>
      <p:ext uri="{BB962C8B-B14F-4D97-AF65-F5344CB8AC3E}">
        <p14:creationId xmlns:p14="http://schemas.microsoft.com/office/powerpoint/2010/main" val="12461868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16737D4-44E9-413D-BD5A-70D07F1D2B9C}" type="datetimeFigureOut">
              <a:rPr lang="en-US"/>
              <a:pPr>
                <a:defRPr/>
              </a:pPr>
              <a:t>2/10/2014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460118-D88A-42F5-8DE2-F8A39E9E8345}" type="slidenum">
              <a:rPr lang="en-US"/>
              <a:pPr>
                <a:defRPr/>
              </a:pPr>
              <a:t>‹#›</a:t>
            </a:fld>
            <a:endParaRPr lang="en-US"/>
          </a:p>
        </p:txBody>
      </p:sp>
    </p:spTree>
    <p:extLst>
      <p:ext uri="{BB962C8B-B14F-4D97-AF65-F5344CB8AC3E}">
        <p14:creationId xmlns:p14="http://schemas.microsoft.com/office/powerpoint/2010/main" val="8514559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C98EFD4-FE00-4285-B60E-749DA6C7D289}" type="datetimeFigureOut">
              <a:rPr lang="en-US"/>
              <a:pPr>
                <a:defRPr/>
              </a:pPr>
              <a:t>2/10/2014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4BFF08-17DD-40ED-BE24-9469CADEF926}" type="slidenum">
              <a:rPr lang="en-US"/>
              <a:pPr>
                <a:defRPr/>
              </a:pPr>
              <a:t>‹#›</a:t>
            </a:fld>
            <a:endParaRPr lang="en-US"/>
          </a:p>
        </p:txBody>
      </p:sp>
    </p:spTree>
    <p:extLst>
      <p:ext uri="{BB962C8B-B14F-4D97-AF65-F5344CB8AC3E}">
        <p14:creationId xmlns:p14="http://schemas.microsoft.com/office/powerpoint/2010/main" val="2586768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0296778-2703-41E4-8B4F-86BC467271F6}" type="datetimeFigureOut">
              <a:rPr lang="en-US"/>
              <a:pPr>
                <a:defRPr/>
              </a:pPr>
              <a:t>2/10/2014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4D2617F-AC99-4392-AE03-203B5F588E01}" type="slidenum">
              <a:rPr lang="en-US"/>
              <a:pPr>
                <a:defRPr/>
              </a:pPr>
              <a:t>‹#›</a:t>
            </a:fld>
            <a:endParaRPr lang="en-US"/>
          </a:p>
        </p:txBody>
      </p:sp>
    </p:spTree>
    <p:extLst>
      <p:ext uri="{BB962C8B-B14F-4D97-AF65-F5344CB8AC3E}">
        <p14:creationId xmlns:p14="http://schemas.microsoft.com/office/powerpoint/2010/main" val="3661609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E3766E-9D5C-48DF-BA35-035ADEE5DEF9}" type="slidenum">
              <a:rPr lang="en-US"/>
              <a:pPr>
                <a:defRPr/>
              </a:pPr>
              <a:t>‹#›</a:t>
            </a:fld>
            <a:endParaRPr lang="en-US"/>
          </a:p>
        </p:txBody>
      </p:sp>
    </p:spTree>
    <p:extLst>
      <p:ext uri="{BB962C8B-B14F-4D97-AF65-F5344CB8AC3E}">
        <p14:creationId xmlns:p14="http://schemas.microsoft.com/office/powerpoint/2010/main" val="14394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B3EEC76-A627-4689-A45C-73F9C5EE5C2F}" type="slidenum">
              <a:rPr lang="en-US"/>
              <a:pPr>
                <a:defRPr/>
              </a:pPr>
              <a:t>‹#›</a:t>
            </a:fld>
            <a:endParaRPr lang="en-US"/>
          </a:p>
        </p:txBody>
      </p:sp>
    </p:spTree>
    <p:extLst>
      <p:ext uri="{BB962C8B-B14F-4D97-AF65-F5344CB8AC3E}">
        <p14:creationId xmlns:p14="http://schemas.microsoft.com/office/powerpoint/2010/main" val="2381803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07C661B-A8EA-4C4F-A19D-EF943EE41CAD}" type="slidenum">
              <a:rPr lang="en-US"/>
              <a:pPr>
                <a:defRPr/>
              </a:pPr>
              <a:t>‹#›</a:t>
            </a:fld>
            <a:endParaRPr lang="en-US"/>
          </a:p>
        </p:txBody>
      </p:sp>
    </p:spTree>
    <p:extLst>
      <p:ext uri="{BB962C8B-B14F-4D97-AF65-F5344CB8AC3E}">
        <p14:creationId xmlns:p14="http://schemas.microsoft.com/office/powerpoint/2010/main" val="4180526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5B05A9F-F142-4D3B-9DAB-080420C18E07}" type="slidenum">
              <a:rPr lang="en-US"/>
              <a:pPr>
                <a:defRPr/>
              </a:pPr>
              <a:t>‹#›</a:t>
            </a:fld>
            <a:endParaRPr lang="en-US"/>
          </a:p>
        </p:txBody>
      </p:sp>
    </p:spTree>
    <p:extLst>
      <p:ext uri="{BB962C8B-B14F-4D97-AF65-F5344CB8AC3E}">
        <p14:creationId xmlns:p14="http://schemas.microsoft.com/office/powerpoint/2010/main" val="3932287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5D273C5-5DDC-4B2F-AB27-AA82CEA91B5C}" type="slidenum">
              <a:rPr lang="en-US"/>
              <a:pPr>
                <a:defRPr/>
              </a:pPr>
              <a:t>‹#›</a:t>
            </a:fld>
            <a:endParaRPr lang="en-US"/>
          </a:p>
        </p:txBody>
      </p:sp>
    </p:spTree>
    <p:extLst>
      <p:ext uri="{BB962C8B-B14F-4D97-AF65-F5344CB8AC3E}">
        <p14:creationId xmlns:p14="http://schemas.microsoft.com/office/powerpoint/2010/main" val="185690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7D5692A-9019-4200-BE56-3D6169EE5D42}" type="slidenum">
              <a:rPr lang="en-US"/>
              <a:pPr>
                <a:defRPr/>
              </a:pPr>
              <a:t>‹#›</a:t>
            </a:fld>
            <a:endParaRPr lang="en-US"/>
          </a:p>
        </p:txBody>
      </p:sp>
    </p:spTree>
    <p:extLst>
      <p:ext uri="{BB962C8B-B14F-4D97-AF65-F5344CB8AC3E}">
        <p14:creationId xmlns:p14="http://schemas.microsoft.com/office/powerpoint/2010/main" val="2491598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8FC10D-CD0A-4FA7-83CE-563B620BB8AE}" type="slidenum">
              <a:rPr lang="en-US"/>
              <a:pPr>
                <a:defRPr/>
              </a:pPr>
              <a:t>‹#›</a:t>
            </a:fld>
            <a:endParaRPr lang="en-US"/>
          </a:p>
        </p:txBody>
      </p:sp>
    </p:spTree>
    <p:extLst>
      <p:ext uri="{BB962C8B-B14F-4D97-AF65-F5344CB8AC3E}">
        <p14:creationId xmlns:p14="http://schemas.microsoft.com/office/powerpoint/2010/main" val="3054579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latin typeface="+mn-lt"/>
                <a:cs typeface="Arial" charset="0"/>
              </a:defRPr>
            </a:lvl1pPr>
          </a:lstStyle>
          <a:p>
            <a:pPr>
              <a:defRPr/>
            </a:pPr>
            <a:fld id="{733B5D88-F389-4B15-9F6A-9EF775DE5763}" type="slidenum">
              <a:rPr lang="en-US"/>
              <a:pPr>
                <a:defRPr/>
              </a:pPr>
              <a:t>‹#›</a:t>
            </a:fld>
            <a:endParaRPr lang="en-US"/>
          </a:p>
        </p:txBody>
      </p:sp>
      <p:pic>
        <p:nvPicPr>
          <p:cNvPr id="2" name="Picture 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763" y="6553200"/>
            <a:ext cx="913923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10"/>
          <p:cNvSpPr txBox="1">
            <a:spLocks noChangeArrowheads="1"/>
          </p:cNvSpPr>
          <p:nvPr userDrawn="1"/>
        </p:nvSpPr>
        <p:spPr bwMode="auto">
          <a:xfrm>
            <a:off x="0" y="6553200"/>
            <a:ext cx="26495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400" b="1">
                <a:solidFill>
                  <a:schemeClr val="bg1"/>
                </a:solidFill>
              </a:rPr>
              <a:t>Holt McDougal Algebra 1</a:t>
            </a:r>
          </a:p>
        </p:txBody>
      </p:sp>
      <p:grpSp>
        <p:nvGrpSpPr>
          <p:cNvPr id="1031" name="Group 16"/>
          <p:cNvGrpSpPr>
            <a:grpSpLocks/>
          </p:cNvGrpSpPr>
          <p:nvPr userDrawn="1"/>
        </p:nvGrpSpPr>
        <p:grpSpPr bwMode="auto">
          <a:xfrm>
            <a:off x="0" y="0"/>
            <a:ext cx="9144000" cy="6858000"/>
            <a:chOff x="0" y="0"/>
            <a:chExt cx="5760" cy="4320"/>
          </a:xfrm>
        </p:grpSpPr>
        <p:pic>
          <p:nvPicPr>
            <p:cNvPr id="1033"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57"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5"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2" name="Text Box 13"/>
          <p:cNvSpPr txBox="1">
            <a:spLocks noChangeArrowheads="1"/>
          </p:cNvSpPr>
          <p:nvPr userDrawn="1"/>
        </p:nvSpPr>
        <p:spPr bwMode="auto">
          <a:xfrm>
            <a:off x="1143000" y="95250"/>
            <a:ext cx="75438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spcBef>
                <a:spcPct val="0"/>
              </a:spcBef>
            </a:pPr>
            <a:r>
              <a:rPr lang="en-US" altLang="en-US" sz="2800">
                <a:solidFill>
                  <a:schemeClr val="bg1"/>
                </a:solidFill>
                <a:latin typeface="Arial Black" pitchFamily="34" charset="0"/>
              </a:rPr>
              <a:t>Solving Inequalities with </a:t>
            </a:r>
          </a:p>
          <a:p>
            <a:pPr>
              <a:lnSpc>
                <a:spcPct val="85000"/>
              </a:lnSpc>
              <a:spcBef>
                <a:spcPct val="0"/>
              </a:spcBef>
            </a:pPr>
            <a:r>
              <a:rPr lang="en-US" altLang="en-US" sz="2800">
                <a:solidFill>
                  <a:schemeClr val="bg1"/>
                </a:solidFill>
                <a:latin typeface="Arial Black" pitchFamily="34" charset="0"/>
              </a:rPr>
              <a:t>Variables on Both Sides</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cs typeface="Arial" charset="0"/>
              </a:defRPr>
            </a:lvl1pPr>
          </a:lstStyle>
          <a:p>
            <a:pPr>
              <a:defRPr/>
            </a:pPr>
            <a:fld id="{C8D549F3-D352-4635-8FA8-63018D08E47D}" type="datetimeFigureOut">
              <a:rPr lang="en-US"/>
              <a:pPr>
                <a:defRPr/>
              </a:pPr>
              <a:t>2/10/2014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cs typeface="Arial" charset="0"/>
              </a:defRPr>
            </a:lvl1pPr>
          </a:lstStyle>
          <a:p>
            <a:pPr>
              <a:defRPr/>
            </a:pPr>
            <a:fld id="{786D4AB6-1040-4184-9D39-98C5C9E0488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26.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36"/>
          <p:cNvGrpSpPr>
            <a:grpSpLocks/>
          </p:cNvGrpSpPr>
          <p:nvPr/>
        </p:nvGrpSpPr>
        <p:grpSpPr bwMode="auto">
          <a:xfrm>
            <a:off x="0" y="9525"/>
            <a:ext cx="9144000" cy="6843713"/>
            <a:chOff x="0" y="-5"/>
            <a:chExt cx="5760" cy="4327"/>
          </a:xfrm>
        </p:grpSpPr>
        <p:pic>
          <p:nvPicPr>
            <p:cNvPr id="30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1" name="Text Box 3"/>
            <p:cNvSpPr txBox="1">
              <a:spLocks noChangeArrowheads="1"/>
            </p:cNvSpPr>
            <p:nvPr/>
          </p:nvSpPr>
          <p:spPr bwMode="auto">
            <a:xfrm>
              <a:off x="441" y="202"/>
              <a:ext cx="11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endParaRPr lang="en-US" altLang="en-US" sz="800">
                <a:latin typeface="Arial" charset="0"/>
              </a:endParaRPr>
            </a:p>
          </p:txBody>
        </p:sp>
        <p:sp>
          <p:nvSpPr>
            <p:cNvPr id="3082" name="Text Box 4"/>
            <p:cNvSpPr txBox="1">
              <a:spLocks noChangeArrowheads="1"/>
            </p:cNvSpPr>
            <p:nvPr/>
          </p:nvSpPr>
          <p:spPr bwMode="auto">
            <a:xfrm>
              <a:off x="910" y="-5"/>
              <a:ext cx="4706"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spcBef>
                  <a:spcPct val="30000"/>
                </a:spcBef>
              </a:pPr>
              <a:r>
                <a:rPr lang="en-US" altLang="en-US" sz="3200">
                  <a:solidFill>
                    <a:schemeClr val="bg1"/>
                  </a:solidFill>
                  <a:latin typeface="Arial Black" pitchFamily="34" charset="0"/>
                </a:rPr>
                <a:t>Solving Inequalities with Variables on Both Sides</a:t>
              </a:r>
            </a:p>
          </p:txBody>
        </p:sp>
        <p:sp>
          <p:nvSpPr>
            <p:cNvPr id="3083" name="Text Box 8"/>
            <p:cNvSpPr txBox="1">
              <a:spLocks noChangeArrowheads="1"/>
            </p:cNvSpPr>
            <p:nvPr/>
          </p:nvSpPr>
          <p:spPr bwMode="auto">
            <a:xfrm>
              <a:off x="0" y="4128"/>
              <a:ext cx="1248"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0"/>
                </a:spcBef>
              </a:pPr>
              <a:r>
                <a:rPr lang="en-US" altLang="en-US" sz="1400" b="1">
                  <a:solidFill>
                    <a:schemeClr val="bg1"/>
                  </a:solidFill>
                </a:rPr>
                <a:t>Holt Algebra 1</a:t>
              </a:r>
            </a:p>
          </p:txBody>
        </p:sp>
      </p:grpSp>
      <p:sp>
        <p:nvSpPr>
          <p:cNvPr id="19489" name="Text Box 33">
            <a:hlinkClick r:id="" action="ppaction://hlinkshowjump?jump=nextslide"/>
          </p:cNvPr>
          <p:cNvSpPr txBox="1">
            <a:spLocks noChangeArrowheads="1"/>
          </p:cNvSpPr>
          <p:nvPr/>
        </p:nvSpPr>
        <p:spPr bwMode="auto">
          <a:xfrm>
            <a:off x="3657600" y="2368550"/>
            <a:ext cx="2971800" cy="519113"/>
          </a:xfrm>
          <a:prstGeom prst="rect">
            <a:avLst/>
          </a:prstGeom>
          <a:noFill/>
          <a:ln w="9525">
            <a:noFill/>
            <a:miter lim="800000"/>
            <a:headEnd/>
            <a:tailEnd/>
          </a:ln>
          <a:effectLst/>
        </p:spPr>
        <p:txBody>
          <a:bodyPr>
            <a:spAutoFit/>
          </a:bodyPr>
          <a:lstStyle/>
          <a:p>
            <a:pPr>
              <a:defRPr/>
            </a:pPr>
            <a:r>
              <a:rPr lang="en-US" sz="2800" u="sng">
                <a:solidFill>
                  <a:schemeClr val="bg1"/>
                </a:solidFill>
                <a:effectLst>
                  <a:outerShdw blurRad="38100" dist="38100" dir="2700000" algn="tl">
                    <a:srgbClr val="C0C0C0"/>
                  </a:outerShdw>
                </a:effectLst>
              </a:rPr>
              <a:t>Warm Up</a:t>
            </a:r>
          </a:p>
        </p:txBody>
      </p:sp>
      <p:sp>
        <p:nvSpPr>
          <p:cNvPr id="19491" name="Text Box 35">
            <a:hlinkClick r:id="rId3" action="ppaction://hlinksldjump"/>
          </p:cNvPr>
          <p:cNvSpPr txBox="1">
            <a:spLocks noChangeArrowheads="1"/>
          </p:cNvSpPr>
          <p:nvPr/>
        </p:nvSpPr>
        <p:spPr bwMode="auto">
          <a:xfrm>
            <a:off x="3657600" y="3074988"/>
            <a:ext cx="4038600" cy="519112"/>
          </a:xfrm>
          <a:prstGeom prst="rect">
            <a:avLst/>
          </a:prstGeom>
          <a:noFill/>
          <a:ln w="9525">
            <a:noFill/>
            <a:miter lim="800000"/>
            <a:headEnd/>
            <a:tailEnd/>
          </a:ln>
          <a:effectLst/>
        </p:spPr>
        <p:txBody>
          <a:bodyPr>
            <a:spAutoFit/>
          </a:bodyPr>
          <a:lstStyle/>
          <a:p>
            <a:pPr>
              <a:defRPr/>
            </a:pPr>
            <a:r>
              <a:rPr lang="en-US" sz="2800" u="sng">
                <a:solidFill>
                  <a:schemeClr val="bg1"/>
                </a:solidFill>
                <a:effectLst>
                  <a:outerShdw blurRad="38100" dist="38100" dir="2700000" algn="tl">
                    <a:srgbClr val="C0C0C0"/>
                  </a:outerShdw>
                </a:effectLst>
              </a:rPr>
              <a:t>Lesson Presentation</a:t>
            </a:r>
          </a:p>
        </p:txBody>
      </p:sp>
      <p:sp>
        <p:nvSpPr>
          <p:cNvPr id="19493" name="Text Box 37">
            <a:hlinkClick r:id="rId4" action="ppaction://hlinksldjump"/>
          </p:cNvPr>
          <p:cNvSpPr txBox="1">
            <a:spLocks noChangeArrowheads="1"/>
          </p:cNvSpPr>
          <p:nvPr/>
        </p:nvSpPr>
        <p:spPr bwMode="auto">
          <a:xfrm>
            <a:off x="3671888" y="3722688"/>
            <a:ext cx="4038600" cy="519112"/>
          </a:xfrm>
          <a:prstGeom prst="rect">
            <a:avLst/>
          </a:prstGeom>
          <a:noFill/>
          <a:ln w="9525">
            <a:noFill/>
            <a:miter lim="800000"/>
            <a:headEnd/>
            <a:tailEnd/>
          </a:ln>
          <a:effectLst/>
        </p:spPr>
        <p:txBody>
          <a:bodyPr>
            <a:spAutoFit/>
          </a:bodyPr>
          <a:lstStyle/>
          <a:p>
            <a:pPr>
              <a:defRPr/>
            </a:pPr>
            <a:r>
              <a:rPr lang="en-US" sz="2800" u="sng">
                <a:solidFill>
                  <a:schemeClr val="bg1"/>
                </a:solidFill>
                <a:effectLst>
                  <a:outerShdw blurRad="38100" dist="38100" dir="2700000" algn="tl">
                    <a:srgbClr val="C0C0C0"/>
                  </a:outerShdw>
                </a:effectLst>
              </a:rPr>
              <a:t>Lesson Quiz</a:t>
            </a:r>
          </a:p>
        </p:txBody>
      </p:sp>
      <p:pic>
        <p:nvPicPr>
          <p:cNvPr id="3078" name="Picture 38"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Text Box 39"/>
          <p:cNvSpPr txBox="1">
            <a:spLocks noChangeArrowheads="1"/>
          </p:cNvSpPr>
          <p:nvPr/>
        </p:nvSpPr>
        <p:spPr bwMode="auto">
          <a:xfrm>
            <a:off x="76200" y="6553200"/>
            <a:ext cx="2819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400" b="1">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2 Continued</a:t>
            </a:r>
          </a:p>
        </p:txBody>
      </p:sp>
      <p:sp>
        <p:nvSpPr>
          <p:cNvPr id="465933" name="Text Box 13"/>
          <p:cNvSpPr txBox="1">
            <a:spLocks noChangeArrowheads="1"/>
          </p:cNvSpPr>
          <p:nvPr/>
        </p:nvSpPr>
        <p:spPr bwMode="auto">
          <a:xfrm>
            <a:off x="228600" y="274320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312    +    12         •        </a:t>
            </a:r>
            <a:r>
              <a:rPr lang="en-US" altLang="en-US" i="1"/>
              <a:t>w</a:t>
            </a:r>
            <a:r>
              <a:rPr lang="en-US" altLang="en-US"/>
              <a:t>      &lt;       36     •      </a:t>
            </a:r>
            <a:r>
              <a:rPr lang="en-US" altLang="en-US" i="1"/>
              <a:t>w</a:t>
            </a:r>
            <a:endParaRPr lang="en-US" altLang="en-US"/>
          </a:p>
        </p:txBody>
      </p:sp>
      <p:sp>
        <p:nvSpPr>
          <p:cNvPr id="465934" name="Text Box 14"/>
          <p:cNvSpPr txBox="1">
            <a:spLocks noChangeArrowheads="1"/>
          </p:cNvSpPr>
          <p:nvPr/>
        </p:nvSpPr>
        <p:spPr bwMode="auto">
          <a:xfrm>
            <a:off x="838200" y="3276600"/>
            <a:ext cx="2968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312 + 12</a:t>
            </a:r>
            <a:r>
              <a:rPr lang="en-US" altLang="en-US" i="1"/>
              <a:t>w</a:t>
            </a:r>
            <a:r>
              <a:rPr lang="en-US" altLang="en-US"/>
              <a:t> &lt; 36</a:t>
            </a:r>
            <a:r>
              <a:rPr lang="en-US" altLang="en-US" i="1"/>
              <a:t>w</a:t>
            </a:r>
            <a:endParaRPr lang="en-US" altLang="en-US"/>
          </a:p>
        </p:txBody>
      </p:sp>
      <p:grpSp>
        <p:nvGrpSpPr>
          <p:cNvPr id="2" name="Group 27"/>
          <p:cNvGrpSpPr>
            <a:grpSpLocks/>
          </p:cNvGrpSpPr>
          <p:nvPr/>
        </p:nvGrpSpPr>
        <p:grpSpPr bwMode="auto">
          <a:xfrm>
            <a:off x="914400" y="3656013"/>
            <a:ext cx="2838450" cy="457200"/>
            <a:chOff x="576" y="2303"/>
            <a:chExt cx="1788" cy="288"/>
          </a:xfrm>
        </p:grpSpPr>
        <p:sp>
          <p:nvSpPr>
            <p:cNvPr id="12310" name="Text Box 15"/>
            <p:cNvSpPr txBox="1">
              <a:spLocks noChangeArrowheads="1"/>
            </p:cNvSpPr>
            <p:nvPr/>
          </p:nvSpPr>
          <p:spPr bwMode="auto">
            <a:xfrm>
              <a:off x="998" y="2303"/>
              <a:ext cx="13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 12</a:t>
              </a:r>
              <a:r>
                <a:rPr lang="en-US" altLang="en-US" i="1">
                  <a:solidFill>
                    <a:srgbClr val="FF3300"/>
                  </a:solidFill>
                </a:rPr>
                <a:t>w</a:t>
              </a:r>
              <a:r>
                <a:rPr lang="en-US" altLang="en-US">
                  <a:solidFill>
                    <a:srgbClr val="FF3300"/>
                  </a:solidFill>
                </a:rPr>
                <a:t>  –12</a:t>
              </a:r>
              <a:r>
                <a:rPr lang="en-US" altLang="en-US" i="1">
                  <a:solidFill>
                    <a:srgbClr val="FF3300"/>
                  </a:solidFill>
                </a:rPr>
                <a:t>w</a:t>
              </a:r>
            </a:p>
          </p:txBody>
        </p:sp>
        <p:sp>
          <p:nvSpPr>
            <p:cNvPr id="12311" name="Line 16"/>
            <p:cNvSpPr>
              <a:spLocks noChangeShapeType="1"/>
            </p:cNvSpPr>
            <p:nvPr/>
          </p:nvSpPr>
          <p:spPr bwMode="auto">
            <a:xfrm>
              <a:off x="576" y="2571"/>
              <a:ext cx="1104"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2" name="Line 17"/>
            <p:cNvSpPr>
              <a:spLocks noChangeShapeType="1"/>
            </p:cNvSpPr>
            <p:nvPr/>
          </p:nvSpPr>
          <p:spPr bwMode="auto">
            <a:xfrm>
              <a:off x="1776" y="2571"/>
              <a:ext cx="57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65938" name="Text Box 18"/>
          <p:cNvSpPr txBox="1">
            <a:spLocks noChangeArrowheads="1"/>
          </p:cNvSpPr>
          <p:nvPr/>
        </p:nvSpPr>
        <p:spPr bwMode="auto">
          <a:xfrm>
            <a:off x="1905000" y="4114800"/>
            <a:ext cx="186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312 &lt; 24</a:t>
            </a:r>
            <a:r>
              <a:rPr lang="en-US" altLang="en-US" i="1"/>
              <a:t>w</a:t>
            </a:r>
            <a:endParaRPr lang="en-US" altLang="en-US"/>
          </a:p>
        </p:txBody>
      </p:sp>
      <p:pic>
        <p:nvPicPr>
          <p:cNvPr id="465939" name="Picture 1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4572000"/>
            <a:ext cx="15621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5940" name="Text Box 20"/>
          <p:cNvSpPr txBox="1">
            <a:spLocks noChangeArrowheads="1"/>
          </p:cNvSpPr>
          <p:nvPr/>
        </p:nvSpPr>
        <p:spPr bwMode="auto">
          <a:xfrm>
            <a:off x="2270125" y="5257800"/>
            <a:ext cx="1285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13 &lt; </a:t>
            </a:r>
            <a:r>
              <a:rPr lang="en-US" altLang="en-US" i="1"/>
              <a:t>w</a:t>
            </a:r>
            <a:endParaRPr lang="en-US" altLang="en-US"/>
          </a:p>
        </p:txBody>
      </p:sp>
      <p:sp>
        <p:nvSpPr>
          <p:cNvPr id="465941" name="Text Box 21"/>
          <p:cNvSpPr txBox="1">
            <a:spLocks noChangeArrowheads="1"/>
          </p:cNvSpPr>
          <p:nvPr/>
        </p:nvSpPr>
        <p:spPr bwMode="auto">
          <a:xfrm>
            <a:off x="457200" y="5715000"/>
            <a:ext cx="8077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Home Cleaning Company is less expensive for houses with more than 13 windows. </a:t>
            </a:r>
          </a:p>
        </p:txBody>
      </p:sp>
      <p:sp>
        <p:nvSpPr>
          <p:cNvPr id="465942" name="Text Box 22"/>
          <p:cNvSpPr txBox="1">
            <a:spLocks noChangeArrowheads="1"/>
          </p:cNvSpPr>
          <p:nvPr/>
        </p:nvSpPr>
        <p:spPr bwMode="auto">
          <a:xfrm>
            <a:off x="4327525" y="3702050"/>
            <a:ext cx="48164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To collect the variable terms, subtract 12w from both sides.  </a:t>
            </a:r>
          </a:p>
        </p:txBody>
      </p:sp>
      <p:sp>
        <p:nvSpPr>
          <p:cNvPr id="465943" name="Text Box 23"/>
          <p:cNvSpPr txBox="1">
            <a:spLocks noChangeArrowheads="1"/>
          </p:cNvSpPr>
          <p:nvPr/>
        </p:nvSpPr>
        <p:spPr bwMode="auto">
          <a:xfrm>
            <a:off x="4327525" y="4570413"/>
            <a:ext cx="4740275"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Since w is multiplied by 24, divide both sides by 24 to undo the multiplication.</a:t>
            </a:r>
          </a:p>
        </p:txBody>
      </p:sp>
      <p:grpSp>
        <p:nvGrpSpPr>
          <p:cNvPr id="12300" name="Group 28"/>
          <p:cNvGrpSpPr>
            <a:grpSpLocks/>
          </p:cNvGrpSpPr>
          <p:nvPr/>
        </p:nvGrpSpPr>
        <p:grpSpPr bwMode="auto">
          <a:xfrm>
            <a:off x="0" y="1600200"/>
            <a:ext cx="8991600" cy="1155700"/>
            <a:chOff x="0" y="1008"/>
            <a:chExt cx="5664" cy="728"/>
          </a:xfrm>
        </p:grpSpPr>
        <p:sp>
          <p:nvSpPr>
            <p:cNvPr id="12301" name="Text Box 5"/>
            <p:cNvSpPr txBox="1">
              <a:spLocks noChangeArrowheads="1"/>
            </p:cNvSpPr>
            <p:nvPr/>
          </p:nvSpPr>
          <p:spPr bwMode="auto">
            <a:xfrm>
              <a:off x="0" y="1008"/>
              <a:ext cx="720" cy="728"/>
            </a:xfrm>
            <a:prstGeom prst="rect">
              <a:avLst/>
            </a:prstGeom>
            <a:solidFill>
              <a:srgbClr val="CCE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spcBef>
                  <a:spcPct val="0"/>
                </a:spcBef>
              </a:pPr>
              <a:r>
                <a:rPr lang="en-US" altLang="en-US" sz="1400" b="1">
                  <a:latin typeface="Arial" charset="0"/>
                </a:rPr>
                <a:t>Home</a:t>
              </a:r>
            </a:p>
            <a:p>
              <a:pPr algn="ctr">
                <a:spcBef>
                  <a:spcPct val="0"/>
                </a:spcBef>
              </a:pPr>
              <a:r>
                <a:rPr lang="en-US" altLang="en-US" sz="1400" b="1">
                  <a:latin typeface="Arial" charset="0"/>
                </a:rPr>
                <a:t>Cleaning</a:t>
              </a:r>
            </a:p>
            <a:p>
              <a:pPr algn="ctr">
                <a:spcBef>
                  <a:spcPct val="0"/>
                </a:spcBef>
              </a:pPr>
              <a:r>
                <a:rPr lang="en-US" altLang="en-US" sz="1400" b="1">
                  <a:latin typeface="Arial" charset="0"/>
                </a:rPr>
                <a:t>Company</a:t>
              </a:r>
            </a:p>
            <a:p>
              <a:pPr algn="ctr">
                <a:spcBef>
                  <a:spcPct val="0"/>
                </a:spcBef>
              </a:pPr>
              <a:r>
                <a:rPr lang="en-US" altLang="en-US" sz="1400" b="1">
                  <a:latin typeface="Arial" charset="0"/>
                </a:rPr>
                <a:t>siding charge</a:t>
              </a:r>
            </a:p>
          </p:txBody>
        </p:sp>
        <p:sp>
          <p:nvSpPr>
            <p:cNvPr id="12302" name="Text Box 7"/>
            <p:cNvSpPr txBox="1">
              <a:spLocks noChangeArrowheads="1"/>
            </p:cNvSpPr>
            <p:nvPr/>
          </p:nvSpPr>
          <p:spPr bwMode="auto">
            <a:xfrm>
              <a:off x="807" y="1296"/>
              <a:ext cx="345" cy="192"/>
            </a:xfrm>
            <a:prstGeom prst="rect">
              <a:avLst/>
            </a:prstGeom>
            <a:solidFill>
              <a:srgbClr val="FFFF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400" b="1">
                  <a:latin typeface="Arial" charset="0"/>
                </a:rPr>
                <a:t>plus</a:t>
              </a:r>
            </a:p>
          </p:txBody>
        </p:sp>
        <p:sp>
          <p:nvSpPr>
            <p:cNvPr id="12303" name="Text Box 8"/>
            <p:cNvSpPr txBox="1">
              <a:spLocks noChangeArrowheads="1"/>
            </p:cNvSpPr>
            <p:nvPr/>
          </p:nvSpPr>
          <p:spPr bwMode="auto">
            <a:xfrm>
              <a:off x="1200" y="1210"/>
              <a:ext cx="672" cy="326"/>
            </a:xfrm>
            <a:prstGeom prst="rect">
              <a:avLst/>
            </a:prstGeom>
            <a:solidFill>
              <a:srgbClr val="CCE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sz="1400" b="1">
                  <a:latin typeface="Arial" charset="0"/>
                </a:rPr>
                <a:t>$12 per window</a:t>
              </a:r>
            </a:p>
          </p:txBody>
        </p:sp>
        <p:sp>
          <p:nvSpPr>
            <p:cNvPr id="12304" name="Text Box 9"/>
            <p:cNvSpPr txBox="1">
              <a:spLocks noChangeArrowheads="1"/>
            </p:cNvSpPr>
            <p:nvPr/>
          </p:nvSpPr>
          <p:spPr bwMode="auto">
            <a:xfrm>
              <a:off x="2544" y="1200"/>
              <a:ext cx="624" cy="326"/>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spcBef>
                  <a:spcPct val="0"/>
                </a:spcBef>
              </a:pPr>
              <a:r>
                <a:rPr lang="en-US" altLang="en-US" sz="1400" b="1">
                  <a:latin typeface="Arial" charset="0"/>
                </a:rPr>
                <a:t># of  windows</a:t>
              </a:r>
            </a:p>
          </p:txBody>
        </p:sp>
        <p:sp>
          <p:nvSpPr>
            <p:cNvPr id="12305" name="Text Box 10"/>
            <p:cNvSpPr txBox="1">
              <a:spLocks noChangeArrowheads="1"/>
            </p:cNvSpPr>
            <p:nvPr/>
          </p:nvSpPr>
          <p:spPr bwMode="auto">
            <a:xfrm>
              <a:off x="3216" y="1104"/>
              <a:ext cx="432" cy="460"/>
            </a:xfrm>
            <a:prstGeom prst="rect">
              <a:avLst/>
            </a:prstGeom>
            <a:solidFill>
              <a:srgbClr val="9FF9A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spcBef>
                  <a:spcPct val="0"/>
                </a:spcBef>
              </a:pPr>
              <a:r>
                <a:rPr lang="en-US" altLang="en-US" sz="1400" b="1">
                  <a:latin typeface="Arial" charset="0"/>
                </a:rPr>
                <a:t>is less</a:t>
              </a:r>
            </a:p>
            <a:p>
              <a:pPr algn="ctr">
                <a:spcBef>
                  <a:spcPct val="0"/>
                </a:spcBef>
              </a:pPr>
              <a:r>
                <a:rPr lang="en-US" altLang="en-US" sz="1400" b="1">
                  <a:latin typeface="Arial" charset="0"/>
                </a:rPr>
                <a:t>than</a:t>
              </a:r>
            </a:p>
          </p:txBody>
        </p:sp>
        <p:sp>
          <p:nvSpPr>
            <p:cNvPr id="12306" name="Text Box 11"/>
            <p:cNvSpPr txBox="1">
              <a:spLocks noChangeArrowheads="1"/>
            </p:cNvSpPr>
            <p:nvPr/>
          </p:nvSpPr>
          <p:spPr bwMode="auto">
            <a:xfrm>
              <a:off x="3744" y="1056"/>
              <a:ext cx="672" cy="594"/>
            </a:xfrm>
            <a:prstGeom prst="rect">
              <a:avLst/>
            </a:prstGeom>
            <a:solidFill>
              <a:srgbClr val="FF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spcBef>
                  <a:spcPct val="0"/>
                </a:spcBef>
              </a:pPr>
              <a:r>
                <a:rPr lang="en-US" altLang="en-US" sz="1400" b="1">
                  <a:latin typeface="Arial" charset="0"/>
                </a:rPr>
                <a:t>Power</a:t>
              </a:r>
            </a:p>
            <a:p>
              <a:pPr algn="ctr">
                <a:spcBef>
                  <a:spcPct val="0"/>
                </a:spcBef>
              </a:pPr>
              <a:r>
                <a:rPr lang="en-US" altLang="en-US" sz="1400" b="1">
                  <a:latin typeface="Arial" charset="0"/>
                </a:rPr>
                <a:t>Clean</a:t>
              </a:r>
            </a:p>
            <a:p>
              <a:pPr algn="ctr">
                <a:spcBef>
                  <a:spcPct val="0"/>
                </a:spcBef>
              </a:pPr>
              <a:r>
                <a:rPr lang="en-US" altLang="en-US" sz="1400" b="1">
                  <a:latin typeface="Arial" charset="0"/>
                </a:rPr>
                <a:t>cost per window</a:t>
              </a:r>
            </a:p>
          </p:txBody>
        </p:sp>
        <p:sp>
          <p:nvSpPr>
            <p:cNvPr id="12307" name="Text Box 12"/>
            <p:cNvSpPr txBox="1">
              <a:spLocks noChangeArrowheads="1"/>
            </p:cNvSpPr>
            <p:nvPr/>
          </p:nvSpPr>
          <p:spPr bwMode="auto">
            <a:xfrm>
              <a:off x="4944" y="1181"/>
              <a:ext cx="720" cy="259"/>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lnSpc>
                  <a:spcPct val="50000"/>
                </a:lnSpc>
              </a:pPr>
              <a:r>
                <a:rPr lang="en-US" altLang="en-US" sz="1400" b="1">
                  <a:latin typeface="Arial" charset="0"/>
                </a:rPr>
                <a:t># of</a:t>
              </a:r>
            </a:p>
            <a:p>
              <a:pPr algn="ctr">
                <a:lnSpc>
                  <a:spcPct val="50000"/>
                </a:lnSpc>
              </a:pPr>
              <a:r>
                <a:rPr lang="en-US" altLang="en-US" sz="1400" b="1">
                  <a:latin typeface="Arial" charset="0"/>
                </a:rPr>
                <a:t>windows.</a:t>
              </a:r>
            </a:p>
          </p:txBody>
        </p:sp>
        <p:sp>
          <p:nvSpPr>
            <p:cNvPr id="12308" name="Text Box 25"/>
            <p:cNvSpPr txBox="1">
              <a:spLocks noChangeArrowheads="1"/>
            </p:cNvSpPr>
            <p:nvPr/>
          </p:nvSpPr>
          <p:spPr bwMode="auto">
            <a:xfrm>
              <a:off x="1920" y="1296"/>
              <a:ext cx="528" cy="192"/>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sz="1400" b="1">
                  <a:latin typeface="Arial" charset="0"/>
                </a:rPr>
                <a:t>times</a:t>
              </a:r>
            </a:p>
          </p:txBody>
        </p:sp>
        <p:sp>
          <p:nvSpPr>
            <p:cNvPr id="12309" name="Text Box 26"/>
            <p:cNvSpPr txBox="1">
              <a:spLocks noChangeArrowheads="1"/>
            </p:cNvSpPr>
            <p:nvPr/>
          </p:nvSpPr>
          <p:spPr bwMode="auto">
            <a:xfrm>
              <a:off x="4512" y="1200"/>
              <a:ext cx="408" cy="192"/>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400" b="1">
                  <a:latin typeface="Arial" charset="0"/>
                </a:rPr>
                <a:t>times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5933"/>
                                        </p:tgtEl>
                                        <p:attrNameLst>
                                          <p:attrName>style.visibility</p:attrName>
                                        </p:attrNameLst>
                                      </p:cBhvr>
                                      <p:to>
                                        <p:strVal val="visible"/>
                                      </p:to>
                                    </p:set>
                                    <p:animEffect transition="in" filter="dissolve">
                                      <p:cBhvr>
                                        <p:cTn id="7" dur="500"/>
                                        <p:tgtEl>
                                          <p:spTgt spid="4659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65934"/>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2" fill="hold" grpId="0" nodeType="clickEffect">
                                  <p:stCondLst>
                                    <p:cond delay="0"/>
                                  </p:stCondLst>
                                  <p:childTnLst>
                                    <p:set>
                                      <p:cBhvr>
                                        <p:cTn id="15" dur="1" fill="hold">
                                          <p:stCondLst>
                                            <p:cond delay="0"/>
                                          </p:stCondLst>
                                        </p:cTn>
                                        <p:tgtEl>
                                          <p:spTgt spid="465942"/>
                                        </p:tgtEl>
                                        <p:attrNameLst>
                                          <p:attrName>style.visibility</p:attrName>
                                        </p:attrNameLst>
                                      </p:cBhvr>
                                      <p:to>
                                        <p:strVal val="visible"/>
                                      </p:to>
                                    </p:set>
                                    <p:anim calcmode="lin" valueType="num">
                                      <p:cBhvr additive="base">
                                        <p:cTn id="16" dur="500" fill="hold"/>
                                        <p:tgtEl>
                                          <p:spTgt spid="465942"/>
                                        </p:tgtEl>
                                        <p:attrNameLst>
                                          <p:attrName>ppt_x</p:attrName>
                                        </p:attrNameLst>
                                      </p:cBhvr>
                                      <p:tavLst>
                                        <p:tav tm="0">
                                          <p:val>
                                            <p:strVal val="1+#ppt_w/2"/>
                                          </p:val>
                                        </p:tav>
                                        <p:tav tm="100000">
                                          <p:val>
                                            <p:strVal val="#ppt_x"/>
                                          </p:val>
                                        </p:tav>
                                      </p:tavLst>
                                    </p:anim>
                                    <p:anim calcmode="lin" valueType="num">
                                      <p:cBhvr additive="base">
                                        <p:cTn id="17" dur="500" fill="hold"/>
                                        <p:tgtEl>
                                          <p:spTgt spid="465942"/>
                                        </p:tgtEl>
                                        <p:attrNameLst>
                                          <p:attrName>ppt_y</p:attrName>
                                        </p:attrNameLst>
                                      </p:cBhvr>
                                      <p:tavLst>
                                        <p:tav tm="0">
                                          <p:val>
                                            <p:strVal val="#ppt_y"/>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dissolve">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465938"/>
                                        </p:tgtEl>
                                        <p:attrNameLst>
                                          <p:attrName>style.visibility</p:attrName>
                                        </p:attrNameLst>
                                      </p:cBhvr>
                                      <p:to>
                                        <p:strVal val="visible"/>
                                      </p:to>
                                    </p:set>
                                    <p:animEffect transition="in" filter="box(out)">
                                      <p:cBhvr>
                                        <p:cTn id="27" dur="500"/>
                                        <p:tgtEl>
                                          <p:spTgt spid="46593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65943"/>
                                        </p:tgtEl>
                                        <p:attrNameLst>
                                          <p:attrName>style.visibility</p:attrName>
                                        </p:attrNameLst>
                                      </p:cBhvr>
                                      <p:to>
                                        <p:strVal val="visible"/>
                                      </p:to>
                                    </p:set>
                                    <p:animEffect transition="in" filter="blinds(horizontal)">
                                      <p:cBhvr>
                                        <p:cTn id="32" dur="500"/>
                                        <p:tgtEl>
                                          <p:spTgt spid="46594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465939"/>
                                        </p:tgtEl>
                                        <p:attrNameLst>
                                          <p:attrName>style.visibility</p:attrName>
                                        </p:attrNameLst>
                                      </p:cBhvr>
                                      <p:to>
                                        <p:strVal val="visible"/>
                                      </p:to>
                                    </p:set>
                                    <p:animEffect transition="in" filter="blinds(horizontal)">
                                      <p:cBhvr>
                                        <p:cTn id="37" dur="500"/>
                                        <p:tgtEl>
                                          <p:spTgt spid="46593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65940"/>
                                        </p:tgtEl>
                                        <p:attrNameLst>
                                          <p:attrName>style.visibility</p:attrName>
                                        </p:attrNameLst>
                                      </p:cBhvr>
                                      <p:to>
                                        <p:strVal val="visible"/>
                                      </p:to>
                                    </p:set>
                                    <p:animEffect transition="in" filter="box(in)">
                                      <p:cBhvr>
                                        <p:cTn id="42" dur="500"/>
                                        <p:tgtEl>
                                          <p:spTgt spid="46594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65941"/>
                                        </p:tgtEl>
                                        <p:attrNameLst>
                                          <p:attrName>style.visibility</p:attrName>
                                        </p:attrNameLst>
                                      </p:cBhvr>
                                      <p:to>
                                        <p:strVal val="visible"/>
                                      </p:to>
                                    </p:set>
                                    <p:animEffect transition="in" filter="box(in)">
                                      <p:cBhvr>
                                        <p:cTn id="47" dur="500"/>
                                        <p:tgtEl>
                                          <p:spTgt spid="465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5933" grpId="0"/>
      <p:bldP spid="465934" grpId="0"/>
      <p:bldP spid="465938" grpId="0"/>
      <p:bldP spid="465940" grpId="0"/>
      <p:bldP spid="465941" grpId="0"/>
      <p:bldP spid="465942" grpId="0"/>
      <p:bldP spid="46594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a:t>
            </a:r>
            <a:endParaRPr lang="en-US" altLang="en-US" sz="2600">
              <a:solidFill>
                <a:schemeClr val="accent2"/>
              </a:solidFill>
              <a:latin typeface="Arial MT Bl" charset="0"/>
            </a:endParaRPr>
          </a:p>
        </p:txBody>
      </p:sp>
      <p:sp>
        <p:nvSpPr>
          <p:cNvPr id="13315" name="Text Box 5"/>
          <p:cNvSpPr txBox="1">
            <a:spLocks noChangeArrowheads="1"/>
          </p:cNvSpPr>
          <p:nvPr/>
        </p:nvSpPr>
        <p:spPr bwMode="auto">
          <a:xfrm>
            <a:off x="457200" y="1524000"/>
            <a:ext cx="83058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A-Plus Advertising charges a fee of $24 plus $0.10 per flyer to print and deliver flyers. Print and More charges $0.25 per flyer. For how many flyers is the cost at A-Plus Advertising less than the cost of Print and More?  </a:t>
            </a:r>
          </a:p>
        </p:txBody>
      </p:sp>
      <p:sp>
        <p:nvSpPr>
          <p:cNvPr id="466950" name="Text Box 6"/>
          <p:cNvSpPr txBox="1">
            <a:spLocks noChangeArrowheads="1"/>
          </p:cNvSpPr>
          <p:nvPr/>
        </p:nvSpPr>
        <p:spPr bwMode="auto">
          <a:xfrm>
            <a:off x="1050925" y="3690938"/>
            <a:ext cx="7005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Let </a:t>
            </a:r>
            <a:r>
              <a:rPr lang="en-US" altLang="en-US" i="1"/>
              <a:t>f </a:t>
            </a:r>
            <a:r>
              <a:rPr lang="en-US" altLang="en-US"/>
              <a:t>represent the number of flyers printed.</a:t>
            </a:r>
          </a:p>
        </p:txBody>
      </p:sp>
      <p:sp>
        <p:nvSpPr>
          <p:cNvPr id="466958" name="Text Box 14"/>
          <p:cNvSpPr txBox="1">
            <a:spLocks noChangeArrowheads="1"/>
          </p:cNvSpPr>
          <p:nvPr/>
        </p:nvSpPr>
        <p:spPr bwMode="auto">
          <a:xfrm>
            <a:off x="457200" y="5334000"/>
            <a:ext cx="830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24     +    0.10   •      </a:t>
            </a:r>
            <a:r>
              <a:rPr lang="en-US" altLang="en-US" i="1"/>
              <a:t>f</a:t>
            </a:r>
            <a:r>
              <a:rPr lang="en-US" altLang="en-US"/>
              <a:t>       &lt;        0.25       •      </a:t>
            </a:r>
            <a:r>
              <a:rPr lang="en-US" altLang="en-US" i="1"/>
              <a:t>f</a:t>
            </a:r>
            <a:endParaRPr lang="en-US" altLang="en-US"/>
          </a:p>
        </p:txBody>
      </p:sp>
      <p:grpSp>
        <p:nvGrpSpPr>
          <p:cNvPr id="2" name="Group 20"/>
          <p:cNvGrpSpPr>
            <a:grpSpLocks/>
          </p:cNvGrpSpPr>
          <p:nvPr/>
        </p:nvGrpSpPr>
        <p:grpSpPr bwMode="auto">
          <a:xfrm>
            <a:off x="76200" y="4343400"/>
            <a:ext cx="8610600" cy="889000"/>
            <a:chOff x="48" y="2736"/>
            <a:chExt cx="5424" cy="560"/>
          </a:xfrm>
        </p:grpSpPr>
        <p:sp>
          <p:nvSpPr>
            <p:cNvPr id="13319" name="Text Box 8"/>
            <p:cNvSpPr txBox="1">
              <a:spLocks noChangeArrowheads="1"/>
            </p:cNvSpPr>
            <p:nvPr/>
          </p:nvSpPr>
          <p:spPr bwMode="auto">
            <a:xfrm>
              <a:off x="864" y="2928"/>
              <a:ext cx="379" cy="212"/>
            </a:xfrm>
            <a:prstGeom prst="rect">
              <a:avLst/>
            </a:prstGeom>
            <a:solidFill>
              <a:srgbClr val="FFFF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latin typeface="Arial" charset="0"/>
                </a:rPr>
                <a:t>plus</a:t>
              </a:r>
            </a:p>
          </p:txBody>
        </p:sp>
        <p:sp>
          <p:nvSpPr>
            <p:cNvPr id="13320" name="Text Box 9"/>
            <p:cNvSpPr txBox="1">
              <a:spLocks noChangeArrowheads="1"/>
            </p:cNvSpPr>
            <p:nvPr/>
          </p:nvSpPr>
          <p:spPr bwMode="auto">
            <a:xfrm>
              <a:off x="1296" y="2736"/>
              <a:ext cx="528" cy="520"/>
            </a:xfrm>
            <a:prstGeom prst="rect">
              <a:avLst/>
            </a:prstGeom>
            <a:solidFill>
              <a:srgbClr val="CCE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spcBef>
                  <a:spcPct val="0"/>
                </a:spcBef>
              </a:pPr>
              <a:r>
                <a:rPr lang="en-US" altLang="en-US" sz="1600" b="1">
                  <a:latin typeface="Arial" charset="0"/>
                </a:rPr>
                <a:t>$0.10</a:t>
              </a:r>
            </a:p>
            <a:p>
              <a:pPr algn="ctr">
                <a:spcBef>
                  <a:spcPct val="0"/>
                </a:spcBef>
              </a:pPr>
              <a:r>
                <a:rPr lang="en-US" altLang="en-US" sz="1600" b="1">
                  <a:latin typeface="Arial" charset="0"/>
                </a:rPr>
                <a:t>per flyer</a:t>
              </a:r>
            </a:p>
          </p:txBody>
        </p:sp>
        <p:sp>
          <p:nvSpPr>
            <p:cNvPr id="13321" name="Text Box 11"/>
            <p:cNvSpPr txBox="1">
              <a:spLocks noChangeArrowheads="1"/>
            </p:cNvSpPr>
            <p:nvPr/>
          </p:nvSpPr>
          <p:spPr bwMode="auto">
            <a:xfrm>
              <a:off x="2880" y="2879"/>
              <a:ext cx="576" cy="289"/>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lnSpc>
                  <a:spcPct val="50000"/>
                </a:lnSpc>
              </a:pPr>
              <a:r>
                <a:rPr lang="en-US" altLang="en-US" sz="1600" b="1">
                  <a:latin typeface="Arial" charset="0"/>
                </a:rPr>
                <a:t>is less</a:t>
              </a:r>
            </a:p>
            <a:p>
              <a:pPr algn="ctr">
                <a:lnSpc>
                  <a:spcPct val="50000"/>
                </a:lnSpc>
              </a:pPr>
              <a:r>
                <a:rPr lang="en-US" altLang="en-US" sz="1600" b="1">
                  <a:latin typeface="Arial" charset="0"/>
                </a:rPr>
                <a:t>than</a:t>
              </a:r>
            </a:p>
          </p:txBody>
        </p:sp>
        <p:sp>
          <p:nvSpPr>
            <p:cNvPr id="13322" name="Text Box 13"/>
            <p:cNvSpPr txBox="1">
              <a:spLocks noChangeArrowheads="1"/>
            </p:cNvSpPr>
            <p:nvPr/>
          </p:nvSpPr>
          <p:spPr bwMode="auto">
            <a:xfrm>
              <a:off x="4949" y="2784"/>
              <a:ext cx="523" cy="366"/>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sz="1600" b="1">
                  <a:latin typeface="Arial" charset="0"/>
                </a:rPr>
                <a:t># of flyers.</a:t>
              </a:r>
            </a:p>
          </p:txBody>
        </p:sp>
        <p:sp>
          <p:nvSpPr>
            <p:cNvPr id="13323" name="Text Box 15"/>
            <p:cNvSpPr txBox="1">
              <a:spLocks noChangeArrowheads="1"/>
            </p:cNvSpPr>
            <p:nvPr/>
          </p:nvSpPr>
          <p:spPr bwMode="auto">
            <a:xfrm>
              <a:off x="48" y="2748"/>
              <a:ext cx="820" cy="536"/>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lnSpc>
                  <a:spcPct val="70000"/>
                </a:lnSpc>
              </a:pPr>
              <a:r>
                <a:rPr lang="en-US" altLang="en-US" sz="1600" b="1">
                  <a:latin typeface="Arial" charset="0"/>
                </a:rPr>
                <a:t>A-Plus</a:t>
              </a:r>
            </a:p>
            <a:p>
              <a:pPr algn="ctr">
                <a:lnSpc>
                  <a:spcPct val="70000"/>
                </a:lnSpc>
              </a:pPr>
              <a:r>
                <a:rPr lang="en-US" altLang="en-US" sz="1600" b="1">
                  <a:latin typeface="Arial" charset="0"/>
                </a:rPr>
                <a:t>Advertising</a:t>
              </a:r>
            </a:p>
            <a:p>
              <a:pPr algn="ctr">
                <a:lnSpc>
                  <a:spcPct val="70000"/>
                </a:lnSpc>
              </a:pPr>
              <a:r>
                <a:rPr lang="en-US" altLang="en-US" sz="1600" b="1">
                  <a:latin typeface="Arial" charset="0"/>
                </a:rPr>
                <a:t>fee of $24</a:t>
              </a:r>
            </a:p>
          </p:txBody>
        </p:sp>
        <p:sp>
          <p:nvSpPr>
            <p:cNvPr id="13324" name="Text Box 16"/>
            <p:cNvSpPr txBox="1">
              <a:spLocks noChangeArrowheads="1"/>
            </p:cNvSpPr>
            <p:nvPr/>
          </p:nvSpPr>
          <p:spPr bwMode="auto">
            <a:xfrm>
              <a:off x="3552" y="2736"/>
              <a:ext cx="828" cy="560"/>
            </a:xfrm>
            <a:prstGeom prst="rect">
              <a:avLst/>
            </a:prstGeom>
            <a:solidFill>
              <a:schemeClr val="fo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lnSpc>
                  <a:spcPct val="75000"/>
                </a:lnSpc>
              </a:pPr>
              <a:r>
                <a:rPr lang="en-US" altLang="en-US" sz="1600" b="1">
                  <a:latin typeface="Arial" charset="0"/>
                </a:rPr>
                <a:t>Print and </a:t>
              </a:r>
            </a:p>
            <a:p>
              <a:pPr algn="ctr">
                <a:lnSpc>
                  <a:spcPct val="75000"/>
                </a:lnSpc>
              </a:pPr>
              <a:r>
                <a:rPr lang="en-US" altLang="en-US" sz="1600" b="1">
                  <a:latin typeface="Arial" charset="0"/>
                </a:rPr>
                <a:t>More’s cost</a:t>
              </a:r>
            </a:p>
            <a:p>
              <a:pPr algn="ctr">
                <a:lnSpc>
                  <a:spcPct val="75000"/>
                </a:lnSpc>
              </a:pPr>
              <a:r>
                <a:rPr lang="en-US" altLang="en-US" sz="1600" b="1">
                  <a:latin typeface="Arial" charset="0"/>
                </a:rPr>
                <a:t>per flyer</a:t>
              </a:r>
            </a:p>
          </p:txBody>
        </p:sp>
        <p:sp>
          <p:nvSpPr>
            <p:cNvPr id="13325" name="Text Box 17"/>
            <p:cNvSpPr txBox="1">
              <a:spLocks noChangeArrowheads="1"/>
            </p:cNvSpPr>
            <p:nvPr/>
          </p:nvSpPr>
          <p:spPr bwMode="auto">
            <a:xfrm>
              <a:off x="2304" y="2832"/>
              <a:ext cx="528" cy="366"/>
            </a:xfrm>
            <a:prstGeom prst="rect">
              <a:avLst/>
            </a:prstGeom>
            <a:solidFill>
              <a:srgbClr val="CCFF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sz="1600" b="1">
                  <a:latin typeface="Arial" charset="0"/>
                </a:rPr>
                <a:t># of flyers</a:t>
              </a:r>
            </a:p>
          </p:txBody>
        </p:sp>
        <p:sp>
          <p:nvSpPr>
            <p:cNvPr id="13326" name="Text Box 18"/>
            <p:cNvSpPr txBox="1">
              <a:spLocks noChangeArrowheads="1"/>
            </p:cNvSpPr>
            <p:nvPr/>
          </p:nvSpPr>
          <p:spPr bwMode="auto">
            <a:xfrm>
              <a:off x="1824" y="2908"/>
              <a:ext cx="451" cy="212"/>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latin typeface="Arial" charset="0"/>
                </a:rPr>
                <a:t>times</a:t>
              </a:r>
            </a:p>
          </p:txBody>
        </p:sp>
        <p:sp>
          <p:nvSpPr>
            <p:cNvPr id="13327" name="Text Box 19"/>
            <p:cNvSpPr txBox="1">
              <a:spLocks noChangeArrowheads="1"/>
            </p:cNvSpPr>
            <p:nvPr/>
          </p:nvSpPr>
          <p:spPr bwMode="auto">
            <a:xfrm>
              <a:off x="4416" y="2880"/>
              <a:ext cx="480" cy="212"/>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latin typeface="Arial" charset="0"/>
                </a:rPr>
                <a:t>times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66950"/>
                                        </p:tgtEl>
                                        <p:attrNameLst>
                                          <p:attrName>style.visibility</p:attrName>
                                        </p:attrNameLst>
                                      </p:cBhvr>
                                      <p:to>
                                        <p:strVal val="visible"/>
                                      </p:to>
                                    </p:set>
                                    <p:animEffect transition="in" filter="box(in)">
                                      <p:cBhvr>
                                        <p:cTn id="7" dur="500"/>
                                        <p:tgtEl>
                                          <p:spTgt spid="4669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par>
                                <p:cTn id="13" presetID="29" presetClass="entr" presetSubtype="0" fill="hold" grpId="0" nodeType="withEffect">
                                  <p:stCondLst>
                                    <p:cond delay="0"/>
                                  </p:stCondLst>
                                  <p:childTnLst>
                                    <p:set>
                                      <p:cBhvr>
                                        <p:cTn id="14" dur="1" fill="hold">
                                          <p:stCondLst>
                                            <p:cond delay="0"/>
                                          </p:stCondLst>
                                        </p:cTn>
                                        <p:tgtEl>
                                          <p:spTgt spid="466958"/>
                                        </p:tgtEl>
                                        <p:attrNameLst>
                                          <p:attrName>style.visibility</p:attrName>
                                        </p:attrNameLst>
                                      </p:cBhvr>
                                      <p:to>
                                        <p:strVal val="visible"/>
                                      </p:to>
                                    </p:set>
                                    <p:anim calcmode="lin" valueType="num">
                                      <p:cBhvr>
                                        <p:cTn id="15" dur="1000" fill="hold"/>
                                        <p:tgtEl>
                                          <p:spTgt spid="466958"/>
                                        </p:tgtEl>
                                        <p:attrNameLst>
                                          <p:attrName>ppt_x</p:attrName>
                                        </p:attrNameLst>
                                      </p:cBhvr>
                                      <p:tavLst>
                                        <p:tav tm="0">
                                          <p:val>
                                            <p:strVal val="#ppt_x-.2"/>
                                          </p:val>
                                        </p:tav>
                                        <p:tav tm="100000">
                                          <p:val>
                                            <p:strVal val="#ppt_x"/>
                                          </p:val>
                                        </p:tav>
                                      </p:tavLst>
                                    </p:anim>
                                    <p:anim calcmode="lin" valueType="num">
                                      <p:cBhvr>
                                        <p:cTn id="16" dur="1000" fill="hold"/>
                                        <p:tgtEl>
                                          <p:spTgt spid="466958"/>
                                        </p:tgtEl>
                                        <p:attrNameLst>
                                          <p:attrName>ppt_y</p:attrName>
                                        </p:attrNameLst>
                                      </p:cBhvr>
                                      <p:tavLst>
                                        <p:tav tm="0">
                                          <p:val>
                                            <p:strVal val="#ppt_y"/>
                                          </p:val>
                                        </p:tav>
                                        <p:tav tm="100000">
                                          <p:val>
                                            <p:strVal val="#ppt_y"/>
                                          </p:val>
                                        </p:tav>
                                      </p:tavLst>
                                    </p:anim>
                                    <p:animEffect transition="in" filter="wipe(right)" prLst="gradientSize: 0.1">
                                      <p:cBhvr>
                                        <p:cTn id="17" dur="1000"/>
                                        <p:tgtEl>
                                          <p:spTgt spid="466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6950" grpId="0"/>
      <p:bldP spid="46695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 Continued</a:t>
            </a:r>
            <a:endParaRPr lang="en-US" altLang="en-US" sz="2600">
              <a:solidFill>
                <a:schemeClr val="accent2"/>
              </a:solidFill>
              <a:latin typeface="Arial MT Bl" charset="0"/>
            </a:endParaRPr>
          </a:p>
        </p:txBody>
      </p:sp>
      <p:sp>
        <p:nvSpPr>
          <p:cNvPr id="14339" name="Text Box 5"/>
          <p:cNvSpPr txBox="1">
            <a:spLocks noChangeArrowheads="1"/>
          </p:cNvSpPr>
          <p:nvPr/>
        </p:nvSpPr>
        <p:spPr bwMode="auto">
          <a:xfrm>
            <a:off x="685800" y="1828800"/>
            <a:ext cx="310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24 + 0.10</a:t>
            </a:r>
            <a:r>
              <a:rPr lang="en-US" altLang="en-US" i="1"/>
              <a:t>f</a:t>
            </a:r>
            <a:r>
              <a:rPr lang="en-US" altLang="en-US"/>
              <a:t> &lt; 0.25</a:t>
            </a:r>
            <a:r>
              <a:rPr lang="en-US" altLang="en-US" i="1"/>
              <a:t>f</a:t>
            </a:r>
            <a:endParaRPr lang="en-US" altLang="en-US"/>
          </a:p>
        </p:txBody>
      </p:sp>
      <p:grpSp>
        <p:nvGrpSpPr>
          <p:cNvPr id="2" name="Group 23"/>
          <p:cNvGrpSpPr>
            <a:grpSpLocks/>
          </p:cNvGrpSpPr>
          <p:nvPr/>
        </p:nvGrpSpPr>
        <p:grpSpPr bwMode="auto">
          <a:xfrm>
            <a:off x="685800" y="2286000"/>
            <a:ext cx="3048000" cy="458788"/>
            <a:chOff x="432" y="1440"/>
            <a:chExt cx="1920" cy="289"/>
          </a:xfrm>
        </p:grpSpPr>
        <p:sp>
          <p:nvSpPr>
            <p:cNvPr id="14347" name="Text Box 7"/>
            <p:cNvSpPr txBox="1">
              <a:spLocks noChangeArrowheads="1"/>
            </p:cNvSpPr>
            <p:nvPr/>
          </p:nvSpPr>
          <p:spPr bwMode="auto">
            <a:xfrm>
              <a:off x="780" y="1440"/>
              <a:ext cx="15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–0.10</a:t>
              </a:r>
              <a:r>
                <a:rPr lang="en-US" altLang="en-US" i="1">
                  <a:solidFill>
                    <a:srgbClr val="FF0000"/>
                  </a:solidFill>
                </a:rPr>
                <a:t>f   </a:t>
              </a:r>
              <a:r>
                <a:rPr lang="en-US" altLang="en-US">
                  <a:solidFill>
                    <a:srgbClr val="FF0000"/>
                  </a:solidFill>
                </a:rPr>
                <a:t>–0</a:t>
              </a:r>
              <a:r>
                <a:rPr lang="en-US" altLang="en-US" i="1">
                  <a:solidFill>
                    <a:srgbClr val="FF0000"/>
                  </a:solidFill>
                </a:rPr>
                <a:t>.</a:t>
              </a:r>
              <a:r>
                <a:rPr lang="en-US" altLang="en-US">
                  <a:solidFill>
                    <a:srgbClr val="FF0000"/>
                  </a:solidFill>
                </a:rPr>
                <a:t>10</a:t>
              </a:r>
              <a:r>
                <a:rPr lang="en-US" altLang="en-US" i="1">
                  <a:solidFill>
                    <a:srgbClr val="FF0000"/>
                  </a:solidFill>
                </a:rPr>
                <a:t>f</a:t>
              </a:r>
            </a:p>
          </p:txBody>
        </p:sp>
        <p:sp>
          <p:nvSpPr>
            <p:cNvPr id="14348" name="Line 8"/>
            <p:cNvSpPr>
              <a:spLocks noChangeShapeType="1"/>
            </p:cNvSpPr>
            <p:nvPr/>
          </p:nvSpPr>
          <p:spPr bwMode="auto">
            <a:xfrm>
              <a:off x="432" y="1729"/>
              <a:ext cx="1104"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4349" name="Line 9"/>
            <p:cNvSpPr>
              <a:spLocks noChangeShapeType="1"/>
            </p:cNvSpPr>
            <p:nvPr/>
          </p:nvSpPr>
          <p:spPr bwMode="auto">
            <a:xfrm>
              <a:off x="1680" y="1728"/>
              <a:ext cx="672"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67978" name="Text Box 10"/>
          <p:cNvSpPr txBox="1">
            <a:spLocks noChangeArrowheads="1"/>
          </p:cNvSpPr>
          <p:nvPr/>
        </p:nvSpPr>
        <p:spPr bwMode="auto">
          <a:xfrm>
            <a:off x="685800" y="2819400"/>
            <a:ext cx="3024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24            &lt; 0.15</a:t>
            </a:r>
            <a:r>
              <a:rPr lang="en-US" altLang="en-US" i="1"/>
              <a:t>f</a:t>
            </a:r>
            <a:endParaRPr lang="en-US" altLang="en-US"/>
          </a:p>
        </p:txBody>
      </p:sp>
      <p:sp>
        <p:nvSpPr>
          <p:cNvPr id="467980" name="Text Box 12"/>
          <p:cNvSpPr txBox="1">
            <a:spLocks noChangeArrowheads="1"/>
          </p:cNvSpPr>
          <p:nvPr/>
        </p:nvSpPr>
        <p:spPr bwMode="auto">
          <a:xfrm>
            <a:off x="2057400" y="4267200"/>
            <a:ext cx="1338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160 &lt; </a:t>
            </a:r>
            <a:r>
              <a:rPr lang="en-US" altLang="en-US" i="1"/>
              <a:t>f</a:t>
            </a:r>
            <a:endParaRPr lang="en-US" altLang="en-US"/>
          </a:p>
        </p:txBody>
      </p:sp>
      <p:sp>
        <p:nvSpPr>
          <p:cNvPr id="467983" name="Text Box 15"/>
          <p:cNvSpPr txBox="1">
            <a:spLocks noChangeArrowheads="1"/>
          </p:cNvSpPr>
          <p:nvPr/>
        </p:nvSpPr>
        <p:spPr bwMode="auto">
          <a:xfrm>
            <a:off x="4327525" y="2254250"/>
            <a:ext cx="48164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To collect the variable terms, subtract 0.10f from both sides.  </a:t>
            </a:r>
          </a:p>
        </p:txBody>
      </p:sp>
      <p:sp>
        <p:nvSpPr>
          <p:cNvPr id="467984" name="Text Box 16"/>
          <p:cNvSpPr txBox="1">
            <a:spLocks noChangeArrowheads="1"/>
          </p:cNvSpPr>
          <p:nvPr/>
        </p:nvSpPr>
        <p:spPr bwMode="auto">
          <a:xfrm>
            <a:off x="4327525" y="3275013"/>
            <a:ext cx="4740275"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Since f is multiplied by 0.15, divide both sides by 0.15 to undo the multiplication.</a:t>
            </a:r>
          </a:p>
        </p:txBody>
      </p:sp>
      <p:sp>
        <p:nvSpPr>
          <p:cNvPr id="467986" name="Text Box 18"/>
          <p:cNvSpPr txBox="1">
            <a:spLocks noChangeArrowheads="1"/>
          </p:cNvSpPr>
          <p:nvPr/>
        </p:nvSpPr>
        <p:spPr bwMode="auto">
          <a:xfrm>
            <a:off x="457200" y="5181600"/>
            <a:ext cx="7826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More than 160 flyers must be delivered to make A-Plus Advertising the lower cost company. </a:t>
            </a:r>
          </a:p>
        </p:txBody>
      </p:sp>
      <p:pic>
        <p:nvPicPr>
          <p:cNvPr id="467992" name="Picture 2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3352800"/>
            <a:ext cx="17621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67983"/>
                                        </p:tgtEl>
                                        <p:attrNameLst>
                                          <p:attrName>style.visibility</p:attrName>
                                        </p:attrNameLst>
                                      </p:cBhvr>
                                      <p:to>
                                        <p:strVal val="visible"/>
                                      </p:to>
                                    </p:set>
                                    <p:animEffect transition="in" filter="box(in)">
                                      <p:cBhvr>
                                        <p:cTn id="7" dur="500"/>
                                        <p:tgtEl>
                                          <p:spTgt spid="4679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67978"/>
                                        </p:tgtEl>
                                        <p:attrNameLst>
                                          <p:attrName>style.visibility</p:attrName>
                                        </p:attrNameLst>
                                      </p:cBhvr>
                                      <p:to>
                                        <p:strVal val="visible"/>
                                      </p:to>
                                    </p:set>
                                    <p:animEffect transition="in" filter="box(in)">
                                      <p:cBhvr>
                                        <p:cTn id="17" dur="500"/>
                                        <p:tgtEl>
                                          <p:spTgt spid="46797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67984"/>
                                        </p:tgtEl>
                                        <p:attrNameLst>
                                          <p:attrName>style.visibility</p:attrName>
                                        </p:attrNameLst>
                                      </p:cBhvr>
                                      <p:to>
                                        <p:strVal val="visible"/>
                                      </p:to>
                                    </p:set>
                                    <p:animEffect transition="in" filter="box(in)">
                                      <p:cBhvr>
                                        <p:cTn id="22" dur="500"/>
                                        <p:tgtEl>
                                          <p:spTgt spid="46798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467992"/>
                                        </p:tgtEl>
                                        <p:attrNameLst>
                                          <p:attrName>style.visibility</p:attrName>
                                        </p:attrNameLst>
                                      </p:cBhvr>
                                      <p:to>
                                        <p:strVal val="visible"/>
                                      </p:to>
                                    </p:set>
                                    <p:animEffect transition="in" filter="box(in)">
                                      <p:cBhvr>
                                        <p:cTn id="27" dur="500"/>
                                        <p:tgtEl>
                                          <p:spTgt spid="46799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67980"/>
                                        </p:tgtEl>
                                        <p:attrNameLst>
                                          <p:attrName>style.visibility</p:attrName>
                                        </p:attrNameLst>
                                      </p:cBhvr>
                                      <p:to>
                                        <p:strVal val="visible"/>
                                      </p:to>
                                    </p:set>
                                    <p:animEffect transition="in" filter="box(in)">
                                      <p:cBhvr>
                                        <p:cTn id="32" dur="500"/>
                                        <p:tgtEl>
                                          <p:spTgt spid="46798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67986"/>
                                        </p:tgtEl>
                                        <p:attrNameLst>
                                          <p:attrName>style.visibility</p:attrName>
                                        </p:attrNameLst>
                                      </p:cBhvr>
                                      <p:to>
                                        <p:strVal val="visible"/>
                                      </p:to>
                                    </p:set>
                                    <p:animEffect transition="in" filter="box(in)">
                                      <p:cBhvr>
                                        <p:cTn id="37" dur="500"/>
                                        <p:tgtEl>
                                          <p:spTgt spid="4679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78" grpId="0"/>
      <p:bldP spid="467980" grpId="0"/>
      <p:bldP spid="467983" grpId="0"/>
      <p:bldP spid="467984" grpId="0"/>
      <p:bldP spid="46798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762000" y="2133600"/>
            <a:ext cx="75438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You may need to simplify one or both sides of an inequality before solving it. Look for like terms to combine and places to use the Distributive Property.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3A: Simplify Each Side Before Solving </a:t>
            </a:r>
          </a:p>
        </p:txBody>
      </p:sp>
      <p:sp>
        <p:nvSpPr>
          <p:cNvPr id="16387" name="Text Box 5"/>
          <p:cNvSpPr txBox="1">
            <a:spLocks noChangeArrowheads="1"/>
          </p:cNvSpPr>
          <p:nvPr/>
        </p:nvSpPr>
        <p:spPr bwMode="auto">
          <a:xfrm>
            <a:off x="609600" y="16764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 and graph the solutions.</a:t>
            </a:r>
          </a:p>
        </p:txBody>
      </p:sp>
      <p:sp>
        <p:nvSpPr>
          <p:cNvPr id="16388" name="Text Box 6"/>
          <p:cNvSpPr txBox="1">
            <a:spLocks noChangeArrowheads="1"/>
          </p:cNvSpPr>
          <p:nvPr/>
        </p:nvSpPr>
        <p:spPr bwMode="auto">
          <a:xfrm>
            <a:off x="898525" y="2317750"/>
            <a:ext cx="3814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2(</a:t>
            </a:r>
            <a:r>
              <a:rPr lang="en-US" altLang="en-US" b="1" i="1"/>
              <a:t>k </a:t>
            </a:r>
            <a:r>
              <a:rPr lang="en-US" altLang="en-US" b="1"/>
              <a:t>– 3) &gt; 6 + 3</a:t>
            </a:r>
            <a:r>
              <a:rPr lang="en-US" altLang="en-US" b="1" i="1"/>
              <a:t>k </a:t>
            </a:r>
            <a:r>
              <a:rPr lang="en-US" altLang="en-US" b="1"/>
              <a:t>– 3</a:t>
            </a:r>
          </a:p>
        </p:txBody>
      </p:sp>
      <p:sp>
        <p:nvSpPr>
          <p:cNvPr id="470024" name="Text Box 8"/>
          <p:cNvSpPr txBox="1">
            <a:spLocks noChangeArrowheads="1"/>
          </p:cNvSpPr>
          <p:nvPr/>
        </p:nvSpPr>
        <p:spPr bwMode="auto">
          <a:xfrm>
            <a:off x="1050925" y="2894013"/>
            <a:ext cx="3041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2</a:t>
            </a:r>
            <a:r>
              <a:rPr lang="en-US" altLang="en-US"/>
              <a:t>(</a:t>
            </a:r>
            <a:r>
              <a:rPr lang="en-US" altLang="en-US" i="1"/>
              <a:t>k </a:t>
            </a:r>
            <a:r>
              <a:rPr lang="en-US" altLang="en-US"/>
              <a:t>– 3) &gt; 3 + 3</a:t>
            </a:r>
            <a:r>
              <a:rPr lang="en-US" altLang="en-US" i="1"/>
              <a:t>k </a:t>
            </a:r>
          </a:p>
        </p:txBody>
      </p:sp>
      <p:grpSp>
        <p:nvGrpSpPr>
          <p:cNvPr id="2" name="Group 9"/>
          <p:cNvGrpSpPr>
            <a:grpSpLocks/>
          </p:cNvGrpSpPr>
          <p:nvPr/>
        </p:nvGrpSpPr>
        <p:grpSpPr bwMode="auto">
          <a:xfrm rot="-272750">
            <a:off x="1262063" y="2667000"/>
            <a:ext cx="642937" cy="557213"/>
            <a:chOff x="960" y="1824"/>
            <a:chExt cx="405" cy="351"/>
          </a:xfrm>
        </p:grpSpPr>
        <p:sp>
          <p:nvSpPr>
            <p:cNvPr id="16406" name="Arc 10"/>
            <p:cNvSpPr>
              <a:spLocks/>
            </p:cNvSpPr>
            <p:nvPr/>
          </p:nvSpPr>
          <p:spPr bwMode="auto">
            <a:xfrm rot="-2554736">
              <a:off x="1024" y="1824"/>
              <a:ext cx="341" cy="351"/>
            </a:xfrm>
            <a:custGeom>
              <a:avLst/>
              <a:gdLst>
                <a:gd name="T0" fmla="*/ 0 w 21600"/>
                <a:gd name="T1" fmla="*/ 0 h 26380"/>
                <a:gd name="T2" fmla="*/ 5 w 21600"/>
                <a:gd name="T3" fmla="*/ 5 h 26380"/>
                <a:gd name="T4" fmla="*/ 0 w 21600"/>
                <a:gd name="T5" fmla="*/ 4 h 26380"/>
                <a:gd name="T6" fmla="*/ 0 60000 65536"/>
                <a:gd name="T7" fmla="*/ 0 60000 65536"/>
                <a:gd name="T8" fmla="*/ 0 60000 65536"/>
                <a:gd name="T9" fmla="*/ 0 w 21600"/>
                <a:gd name="T10" fmla="*/ 0 h 26380"/>
                <a:gd name="T11" fmla="*/ 21600 w 21600"/>
                <a:gd name="T12" fmla="*/ 26380 h 26380"/>
              </a:gdLst>
              <a:ahLst/>
              <a:cxnLst>
                <a:cxn ang="T6">
                  <a:pos x="T0" y="T1"/>
                </a:cxn>
                <a:cxn ang="T7">
                  <a:pos x="T2" y="T3"/>
                </a:cxn>
                <a:cxn ang="T8">
                  <a:pos x="T4" y="T5"/>
                </a:cxn>
              </a:cxnLst>
              <a:rect l="T9" t="T10" r="T11" b="T12"/>
              <a:pathLst>
                <a:path w="21600" h="26380" fill="none" extrusionOk="0">
                  <a:moveTo>
                    <a:pt x="-1" y="0"/>
                  </a:moveTo>
                  <a:cubicBezTo>
                    <a:pt x="11929" y="0"/>
                    <a:pt x="21600" y="9670"/>
                    <a:pt x="21600" y="21600"/>
                  </a:cubicBezTo>
                  <a:cubicBezTo>
                    <a:pt x="21600" y="23208"/>
                    <a:pt x="21420" y="24811"/>
                    <a:pt x="21064" y="26380"/>
                  </a:cubicBezTo>
                </a:path>
                <a:path w="21600" h="26380" stroke="0" extrusionOk="0">
                  <a:moveTo>
                    <a:pt x="-1" y="0"/>
                  </a:moveTo>
                  <a:cubicBezTo>
                    <a:pt x="11929" y="0"/>
                    <a:pt x="21600" y="9670"/>
                    <a:pt x="21600" y="21600"/>
                  </a:cubicBezTo>
                  <a:cubicBezTo>
                    <a:pt x="21600" y="23208"/>
                    <a:pt x="21420" y="24811"/>
                    <a:pt x="21064" y="26380"/>
                  </a:cubicBezTo>
                  <a:lnTo>
                    <a:pt x="0" y="21600"/>
                  </a:lnTo>
                  <a:lnTo>
                    <a:pt x="-1" y="0"/>
                  </a:lnTo>
                  <a:close/>
                </a:path>
              </a:pathLst>
            </a:custGeom>
            <a:noFill/>
            <a:ln w="28575">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6407" name="Arc 11"/>
            <p:cNvSpPr>
              <a:spLocks/>
            </p:cNvSpPr>
            <p:nvPr/>
          </p:nvSpPr>
          <p:spPr bwMode="auto">
            <a:xfrm rot="-1387251">
              <a:off x="960" y="1947"/>
              <a:ext cx="192" cy="192"/>
            </a:xfrm>
            <a:custGeom>
              <a:avLst/>
              <a:gdLst>
                <a:gd name="T0" fmla="*/ 0 w 19626"/>
                <a:gd name="T1" fmla="*/ 0 h 21422"/>
                <a:gd name="T2" fmla="*/ 2 w 19626"/>
                <a:gd name="T3" fmla="*/ 1 h 21422"/>
                <a:gd name="T4" fmla="*/ 0 w 19626"/>
                <a:gd name="T5" fmla="*/ 2 h 21422"/>
                <a:gd name="T6" fmla="*/ 0 60000 65536"/>
                <a:gd name="T7" fmla="*/ 0 60000 65536"/>
                <a:gd name="T8" fmla="*/ 0 60000 65536"/>
                <a:gd name="T9" fmla="*/ 0 w 19626"/>
                <a:gd name="T10" fmla="*/ 0 h 21422"/>
                <a:gd name="T11" fmla="*/ 19626 w 19626"/>
                <a:gd name="T12" fmla="*/ 21422 h 21422"/>
              </a:gdLst>
              <a:ahLst/>
              <a:cxnLst>
                <a:cxn ang="T6">
                  <a:pos x="T0" y="T1"/>
                </a:cxn>
                <a:cxn ang="T7">
                  <a:pos x="T2" y="T3"/>
                </a:cxn>
                <a:cxn ang="T8">
                  <a:pos x="T4" y="T5"/>
                </a:cxn>
              </a:cxnLst>
              <a:rect l="T9" t="T10" r="T11" b="T12"/>
              <a:pathLst>
                <a:path w="19626" h="21422" fill="none" extrusionOk="0">
                  <a:moveTo>
                    <a:pt x="2767" y="-1"/>
                  </a:moveTo>
                  <a:cubicBezTo>
                    <a:pt x="10147" y="953"/>
                    <a:pt x="16517" y="5638"/>
                    <a:pt x="19625" y="12400"/>
                  </a:cubicBezTo>
                </a:path>
                <a:path w="19626" h="21422" stroke="0" extrusionOk="0">
                  <a:moveTo>
                    <a:pt x="2767" y="-1"/>
                  </a:moveTo>
                  <a:cubicBezTo>
                    <a:pt x="10147" y="953"/>
                    <a:pt x="16517" y="5638"/>
                    <a:pt x="19625" y="12400"/>
                  </a:cubicBezTo>
                  <a:lnTo>
                    <a:pt x="0" y="21422"/>
                  </a:lnTo>
                  <a:lnTo>
                    <a:pt x="2767" y="-1"/>
                  </a:lnTo>
                  <a:close/>
                </a:path>
              </a:pathLst>
            </a:custGeom>
            <a:noFill/>
            <a:ln w="28575">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
        <p:nvSpPr>
          <p:cNvPr id="470030" name="Text Box 14"/>
          <p:cNvSpPr txBox="1">
            <a:spLocks noChangeArrowheads="1"/>
          </p:cNvSpPr>
          <p:nvPr/>
        </p:nvSpPr>
        <p:spPr bwMode="auto">
          <a:xfrm>
            <a:off x="4327525" y="2817813"/>
            <a:ext cx="4283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Distribute 2 on the left side of the inequality.</a:t>
            </a:r>
          </a:p>
        </p:txBody>
      </p:sp>
      <p:sp>
        <p:nvSpPr>
          <p:cNvPr id="470032" name="Text Box 16"/>
          <p:cNvSpPr txBox="1">
            <a:spLocks noChangeArrowheads="1"/>
          </p:cNvSpPr>
          <p:nvPr/>
        </p:nvSpPr>
        <p:spPr bwMode="auto">
          <a:xfrm>
            <a:off x="609600" y="3503613"/>
            <a:ext cx="337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2</a:t>
            </a:r>
            <a:r>
              <a:rPr lang="en-US" altLang="en-US" i="1"/>
              <a:t>k</a:t>
            </a:r>
            <a:r>
              <a:rPr lang="en-US" altLang="en-US">
                <a:solidFill>
                  <a:srgbClr val="FF3300"/>
                </a:solidFill>
              </a:rPr>
              <a:t> </a:t>
            </a:r>
            <a:r>
              <a:rPr lang="en-US" altLang="en-US"/>
              <a:t>+</a:t>
            </a:r>
            <a:r>
              <a:rPr lang="en-US" altLang="en-US">
                <a:solidFill>
                  <a:srgbClr val="FF3300"/>
                </a:solidFill>
              </a:rPr>
              <a:t> 2</a:t>
            </a:r>
            <a:r>
              <a:rPr lang="en-US" altLang="en-US"/>
              <a:t>(–3)</a:t>
            </a:r>
            <a:r>
              <a:rPr lang="en-US" altLang="en-US">
                <a:solidFill>
                  <a:srgbClr val="FF3300"/>
                </a:solidFill>
              </a:rPr>
              <a:t> </a:t>
            </a:r>
            <a:r>
              <a:rPr lang="en-US" altLang="en-US"/>
              <a:t>&gt; 3 + 3</a:t>
            </a:r>
            <a:r>
              <a:rPr lang="en-US" altLang="en-US" i="1"/>
              <a:t>k</a:t>
            </a:r>
          </a:p>
        </p:txBody>
      </p:sp>
      <p:sp>
        <p:nvSpPr>
          <p:cNvPr id="470033" name="Text Box 17"/>
          <p:cNvSpPr txBox="1">
            <a:spLocks noChangeArrowheads="1"/>
          </p:cNvSpPr>
          <p:nvPr/>
        </p:nvSpPr>
        <p:spPr bwMode="auto">
          <a:xfrm>
            <a:off x="1371600" y="3960813"/>
            <a:ext cx="2657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a:t>
            </a:r>
            <a:r>
              <a:rPr lang="en-US" altLang="en-US" i="1"/>
              <a:t>k </a:t>
            </a:r>
            <a:r>
              <a:rPr lang="en-US" altLang="en-US"/>
              <a:t>–</a:t>
            </a:r>
            <a:r>
              <a:rPr lang="en-US" altLang="en-US" i="1"/>
              <a:t> </a:t>
            </a:r>
            <a:r>
              <a:rPr lang="en-US" altLang="en-US"/>
              <a:t>6 &gt; 3 + 3</a:t>
            </a:r>
            <a:r>
              <a:rPr lang="en-US" altLang="en-US" i="1"/>
              <a:t>k</a:t>
            </a:r>
          </a:p>
        </p:txBody>
      </p:sp>
      <p:grpSp>
        <p:nvGrpSpPr>
          <p:cNvPr id="3" name="Group 31"/>
          <p:cNvGrpSpPr>
            <a:grpSpLocks/>
          </p:cNvGrpSpPr>
          <p:nvPr/>
        </p:nvGrpSpPr>
        <p:grpSpPr bwMode="auto">
          <a:xfrm>
            <a:off x="1219200" y="4298950"/>
            <a:ext cx="2828925" cy="457200"/>
            <a:chOff x="768" y="3093"/>
            <a:chExt cx="1782" cy="288"/>
          </a:xfrm>
        </p:grpSpPr>
        <p:sp>
          <p:nvSpPr>
            <p:cNvPr id="16403" name="Text Box 18"/>
            <p:cNvSpPr txBox="1">
              <a:spLocks noChangeArrowheads="1"/>
            </p:cNvSpPr>
            <p:nvPr/>
          </p:nvSpPr>
          <p:spPr bwMode="auto">
            <a:xfrm>
              <a:off x="768" y="3093"/>
              <a:ext cx="17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–2</a:t>
              </a:r>
              <a:r>
                <a:rPr lang="en-US" altLang="en-US" i="1">
                  <a:solidFill>
                    <a:srgbClr val="FF0000"/>
                  </a:solidFill>
                </a:rPr>
                <a:t>k             </a:t>
              </a:r>
              <a:r>
                <a:rPr lang="en-US" altLang="en-US">
                  <a:solidFill>
                    <a:srgbClr val="FF0000"/>
                  </a:solidFill>
                </a:rPr>
                <a:t>–</a:t>
              </a:r>
              <a:r>
                <a:rPr lang="en-US" altLang="en-US" i="1">
                  <a:solidFill>
                    <a:srgbClr val="FF0000"/>
                  </a:solidFill>
                </a:rPr>
                <a:t> </a:t>
              </a:r>
              <a:r>
                <a:rPr lang="en-US" altLang="en-US">
                  <a:solidFill>
                    <a:srgbClr val="FF0000"/>
                  </a:solidFill>
                </a:rPr>
                <a:t>2</a:t>
              </a:r>
              <a:r>
                <a:rPr lang="en-US" altLang="en-US" i="1">
                  <a:solidFill>
                    <a:srgbClr val="FF0000"/>
                  </a:solidFill>
                </a:rPr>
                <a:t>k</a:t>
              </a:r>
            </a:p>
          </p:txBody>
        </p:sp>
        <p:sp>
          <p:nvSpPr>
            <p:cNvPr id="16404" name="Line 19"/>
            <p:cNvSpPr>
              <a:spLocks noChangeShapeType="1"/>
            </p:cNvSpPr>
            <p:nvPr/>
          </p:nvSpPr>
          <p:spPr bwMode="auto">
            <a:xfrm>
              <a:off x="816" y="3381"/>
              <a:ext cx="72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5" name="Line 20"/>
            <p:cNvSpPr>
              <a:spLocks noChangeShapeType="1"/>
            </p:cNvSpPr>
            <p:nvPr/>
          </p:nvSpPr>
          <p:spPr bwMode="auto">
            <a:xfrm>
              <a:off x="1824" y="3381"/>
              <a:ext cx="672"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70037" name="Text Box 21"/>
          <p:cNvSpPr txBox="1">
            <a:spLocks noChangeArrowheads="1"/>
          </p:cNvSpPr>
          <p:nvPr/>
        </p:nvSpPr>
        <p:spPr bwMode="auto">
          <a:xfrm>
            <a:off x="1981200" y="4799013"/>
            <a:ext cx="1874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–6 &gt; 3 + </a:t>
            </a:r>
            <a:r>
              <a:rPr lang="en-US" altLang="en-US" i="1"/>
              <a:t>k</a:t>
            </a:r>
          </a:p>
        </p:txBody>
      </p:sp>
      <p:sp>
        <p:nvSpPr>
          <p:cNvPr id="470042" name="Text Box 26"/>
          <p:cNvSpPr txBox="1">
            <a:spLocks noChangeArrowheads="1"/>
          </p:cNvSpPr>
          <p:nvPr/>
        </p:nvSpPr>
        <p:spPr bwMode="auto">
          <a:xfrm>
            <a:off x="4327525" y="4037013"/>
            <a:ext cx="4206875"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To collect the variable terms, subtract 2k from both sides.</a:t>
            </a:r>
          </a:p>
        </p:txBody>
      </p:sp>
      <p:grpSp>
        <p:nvGrpSpPr>
          <p:cNvPr id="4" name="Group 38"/>
          <p:cNvGrpSpPr>
            <a:grpSpLocks/>
          </p:cNvGrpSpPr>
          <p:nvPr/>
        </p:nvGrpSpPr>
        <p:grpSpPr bwMode="auto">
          <a:xfrm>
            <a:off x="1958975" y="5175250"/>
            <a:ext cx="1851025" cy="457200"/>
            <a:chOff x="1234" y="3260"/>
            <a:chExt cx="1166" cy="288"/>
          </a:xfrm>
        </p:grpSpPr>
        <p:sp>
          <p:nvSpPr>
            <p:cNvPr id="16400" name="Text Box 33"/>
            <p:cNvSpPr txBox="1">
              <a:spLocks noChangeArrowheads="1"/>
            </p:cNvSpPr>
            <p:nvPr/>
          </p:nvSpPr>
          <p:spPr bwMode="auto">
            <a:xfrm>
              <a:off x="1234" y="3260"/>
              <a:ext cx="8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–3   –3</a:t>
              </a:r>
            </a:p>
          </p:txBody>
        </p:sp>
        <p:sp>
          <p:nvSpPr>
            <p:cNvPr id="16401" name="Line 34"/>
            <p:cNvSpPr>
              <a:spLocks noChangeShapeType="1"/>
            </p:cNvSpPr>
            <p:nvPr/>
          </p:nvSpPr>
          <p:spPr bwMode="auto">
            <a:xfrm>
              <a:off x="1294" y="3523"/>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2" name="Line 35"/>
            <p:cNvSpPr>
              <a:spLocks noChangeShapeType="1"/>
            </p:cNvSpPr>
            <p:nvPr/>
          </p:nvSpPr>
          <p:spPr bwMode="auto">
            <a:xfrm>
              <a:off x="1726" y="3523"/>
              <a:ext cx="674"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70052" name="Text Box 36"/>
          <p:cNvSpPr txBox="1">
            <a:spLocks noChangeArrowheads="1"/>
          </p:cNvSpPr>
          <p:nvPr/>
        </p:nvSpPr>
        <p:spPr bwMode="auto">
          <a:xfrm>
            <a:off x="2057400" y="5637213"/>
            <a:ext cx="1216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–9 &gt; </a:t>
            </a:r>
            <a:r>
              <a:rPr lang="en-US" altLang="en-US" i="1"/>
              <a:t>k</a:t>
            </a:r>
            <a:endParaRPr lang="en-US" altLang="en-US"/>
          </a:p>
        </p:txBody>
      </p:sp>
      <p:sp>
        <p:nvSpPr>
          <p:cNvPr id="470053" name="Text Box 37"/>
          <p:cNvSpPr txBox="1">
            <a:spLocks noChangeArrowheads="1"/>
          </p:cNvSpPr>
          <p:nvPr/>
        </p:nvSpPr>
        <p:spPr bwMode="auto">
          <a:xfrm>
            <a:off x="4327525" y="5060950"/>
            <a:ext cx="5121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Since 3 is added to k, subtract 3 from both sides to undo the addition.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70030"/>
                                        </p:tgtEl>
                                        <p:attrNameLst>
                                          <p:attrName>style.visibility</p:attrName>
                                        </p:attrNameLst>
                                      </p:cBhvr>
                                      <p:to>
                                        <p:strVal val="visible"/>
                                      </p:to>
                                    </p:set>
                                    <p:anim calcmode="lin" valueType="num">
                                      <p:cBhvr>
                                        <p:cTn id="7" dur="1000" fill="hold"/>
                                        <p:tgtEl>
                                          <p:spTgt spid="470030"/>
                                        </p:tgtEl>
                                        <p:attrNameLst>
                                          <p:attrName>ppt_w</p:attrName>
                                        </p:attrNameLst>
                                      </p:cBhvr>
                                      <p:tavLst>
                                        <p:tav tm="0">
                                          <p:val>
                                            <p:strVal val="#ppt_w*0.70"/>
                                          </p:val>
                                        </p:tav>
                                        <p:tav tm="100000">
                                          <p:val>
                                            <p:strVal val="#ppt_w"/>
                                          </p:val>
                                        </p:tav>
                                      </p:tavLst>
                                    </p:anim>
                                    <p:anim calcmode="lin" valueType="num">
                                      <p:cBhvr>
                                        <p:cTn id="8" dur="1000" fill="hold"/>
                                        <p:tgtEl>
                                          <p:spTgt spid="470030"/>
                                        </p:tgtEl>
                                        <p:attrNameLst>
                                          <p:attrName>ppt_h</p:attrName>
                                        </p:attrNameLst>
                                      </p:cBhvr>
                                      <p:tavLst>
                                        <p:tav tm="0">
                                          <p:val>
                                            <p:strVal val="#ppt_h"/>
                                          </p:val>
                                        </p:tav>
                                        <p:tav tm="100000">
                                          <p:val>
                                            <p:strVal val="#ppt_h"/>
                                          </p:val>
                                        </p:tav>
                                      </p:tavLst>
                                    </p:anim>
                                    <p:animEffect transition="in" filter="fade">
                                      <p:cBhvr>
                                        <p:cTn id="9" dur="1000"/>
                                        <p:tgtEl>
                                          <p:spTgt spid="47003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470024"/>
                                        </p:tgtEl>
                                        <p:attrNameLst>
                                          <p:attrName>style.visibility</p:attrName>
                                        </p:attrNameLst>
                                      </p:cBhvr>
                                      <p:to>
                                        <p:strVal val="visible"/>
                                      </p:to>
                                    </p:set>
                                    <p:anim calcmode="lin" valueType="num">
                                      <p:cBhvr>
                                        <p:cTn id="14" dur="1000" fill="hold"/>
                                        <p:tgtEl>
                                          <p:spTgt spid="470024"/>
                                        </p:tgtEl>
                                        <p:attrNameLst>
                                          <p:attrName>ppt_x</p:attrName>
                                        </p:attrNameLst>
                                      </p:cBhvr>
                                      <p:tavLst>
                                        <p:tav tm="0">
                                          <p:val>
                                            <p:strVal val="#ppt_x-.2"/>
                                          </p:val>
                                        </p:tav>
                                        <p:tav tm="100000">
                                          <p:val>
                                            <p:strVal val="#ppt_x"/>
                                          </p:val>
                                        </p:tav>
                                      </p:tavLst>
                                    </p:anim>
                                    <p:anim calcmode="lin" valueType="num">
                                      <p:cBhvr>
                                        <p:cTn id="15" dur="1000" fill="hold"/>
                                        <p:tgtEl>
                                          <p:spTgt spid="47002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470024"/>
                                        </p:tgtEl>
                                      </p:cBhvr>
                                    </p:animEffect>
                                  </p:childTnLst>
                                </p:cTn>
                              </p:par>
                              <p:par>
                                <p:cTn id="17" presetID="22" presetClass="entr" presetSubtype="8"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left)">
                                      <p:cBhvr>
                                        <p:cTn id="19" dur="1000"/>
                                        <p:tgtEl>
                                          <p:spTgt spid="2"/>
                                        </p:tgtEl>
                                      </p:cBhvr>
                                    </p:animEffect>
                                  </p:childTnLst>
                                </p:cTn>
                              </p:par>
                            </p:childTnLst>
                          </p:cTn>
                        </p:par>
                        <p:par>
                          <p:cTn id="20" fill="hold" nodeType="afterGroup">
                            <p:stCondLst>
                              <p:cond delay="1000"/>
                            </p:stCondLst>
                            <p:childTnLst>
                              <p:par>
                                <p:cTn id="21" presetID="9" presetClass="entr" presetSubtype="0" fill="hold" grpId="0" nodeType="afterEffect">
                                  <p:stCondLst>
                                    <p:cond delay="0"/>
                                  </p:stCondLst>
                                  <p:childTnLst>
                                    <p:set>
                                      <p:cBhvr>
                                        <p:cTn id="22" dur="1" fill="hold">
                                          <p:stCondLst>
                                            <p:cond delay="0"/>
                                          </p:stCondLst>
                                        </p:cTn>
                                        <p:tgtEl>
                                          <p:spTgt spid="470032"/>
                                        </p:tgtEl>
                                        <p:attrNameLst>
                                          <p:attrName>style.visibility</p:attrName>
                                        </p:attrNameLst>
                                      </p:cBhvr>
                                      <p:to>
                                        <p:strVal val="visible"/>
                                      </p:to>
                                    </p:set>
                                    <p:animEffect transition="in" filter="dissolve">
                                      <p:cBhvr>
                                        <p:cTn id="23" dur="2000"/>
                                        <p:tgtEl>
                                          <p:spTgt spid="47003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70042"/>
                                        </p:tgtEl>
                                        <p:attrNameLst>
                                          <p:attrName>style.visibility</p:attrName>
                                        </p:attrNameLst>
                                      </p:cBhvr>
                                      <p:to>
                                        <p:strVal val="visible"/>
                                      </p:to>
                                    </p:set>
                                    <p:anim calcmode="lin" valueType="num">
                                      <p:cBhvr>
                                        <p:cTn id="28" dur="1000" fill="hold"/>
                                        <p:tgtEl>
                                          <p:spTgt spid="470042"/>
                                        </p:tgtEl>
                                        <p:attrNameLst>
                                          <p:attrName>ppt_w</p:attrName>
                                        </p:attrNameLst>
                                      </p:cBhvr>
                                      <p:tavLst>
                                        <p:tav tm="0">
                                          <p:val>
                                            <p:strVal val="#ppt_w*0.70"/>
                                          </p:val>
                                        </p:tav>
                                        <p:tav tm="100000">
                                          <p:val>
                                            <p:strVal val="#ppt_w"/>
                                          </p:val>
                                        </p:tav>
                                      </p:tavLst>
                                    </p:anim>
                                    <p:anim calcmode="lin" valueType="num">
                                      <p:cBhvr>
                                        <p:cTn id="29" dur="1000" fill="hold"/>
                                        <p:tgtEl>
                                          <p:spTgt spid="470042"/>
                                        </p:tgtEl>
                                        <p:attrNameLst>
                                          <p:attrName>ppt_h</p:attrName>
                                        </p:attrNameLst>
                                      </p:cBhvr>
                                      <p:tavLst>
                                        <p:tav tm="0">
                                          <p:val>
                                            <p:strVal val="#ppt_h"/>
                                          </p:val>
                                        </p:tav>
                                        <p:tav tm="100000">
                                          <p:val>
                                            <p:strVal val="#ppt_h"/>
                                          </p:val>
                                        </p:tav>
                                      </p:tavLst>
                                    </p:anim>
                                    <p:animEffect transition="in" filter="fade">
                                      <p:cBhvr>
                                        <p:cTn id="30" dur="1000"/>
                                        <p:tgtEl>
                                          <p:spTgt spid="47004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470033"/>
                                        </p:tgtEl>
                                        <p:attrNameLst>
                                          <p:attrName>style.visibility</p:attrName>
                                        </p:attrNameLst>
                                      </p:cBhvr>
                                      <p:to>
                                        <p:strVal val="visible"/>
                                      </p:to>
                                    </p:set>
                                    <p:animEffect transition="in" filter="dissolve">
                                      <p:cBhvr>
                                        <p:cTn id="35" dur="500"/>
                                        <p:tgtEl>
                                          <p:spTgt spid="470033"/>
                                        </p:tgtEl>
                                      </p:cBhvr>
                                    </p:animEffect>
                                  </p:childTnLst>
                                </p:cTn>
                              </p:par>
                              <p:par>
                                <p:cTn id="36" presetID="9" presetClass="entr" presetSubtype="0" fill="hold" nodeType="withEffect">
                                  <p:stCondLst>
                                    <p:cond delay="0"/>
                                  </p:stCondLst>
                                  <p:childTnLst>
                                    <p:set>
                                      <p:cBhvr>
                                        <p:cTn id="37" dur="1" fill="hold">
                                          <p:stCondLst>
                                            <p:cond delay="0"/>
                                          </p:stCondLst>
                                        </p:cTn>
                                        <p:tgtEl>
                                          <p:spTgt spid="3"/>
                                        </p:tgtEl>
                                        <p:attrNameLst>
                                          <p:attrName>style.visibility</p:attrName>
                                        </p:attrNameLst>
                                      </p:cBhvr>
                                      <p:to>
                                        <p:strVal val="visible"/>
                                      </p:to>
                                    </p:set>
                                    <p:animEffect transition="in" filter="dissolve">
                                      <p:cBhvr>
                                        <p:cTn id="38" dur="500"/>
                                        <p:tgtEl>
                                          <p:spTgt spid="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470037"/>
                                        </p:tgtEl>
                                        <p:attrNameLst>
                                          <p:attrName>style.visibility</p:attrName>
                                        </p:attrNameLst>
                                      </p:cBhvr>
                                      <p:to>
                                        <p:strVal val="visible"/>
                                      </p:to>
                                    </p:set>
                                    <p:animEffect transition="in" filter="dissolve">
                                      <p:cBhvr>
                                        <p:cTn id="43" dur="500"/>
                                        <p:tgtEl>
                                          <p:spTgt spid="47003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5" presetClass="entr" presetSubtype="0" fill="hold" grpId="0" nodeType="clickEffect">
                                  <p:stCondLst>
                                    <p:cond delay="0"/>
                                  </p:stCondLst>
                                  <p:childTnLst>
                                    <p:set>
                                      <p:cBhvr>
                                        <p:cTn id="47" dur="1" fill="hold">
                                          <p:stCondLst>
                                            <p:cond delay="0"/>
                                          </p:stCondLst>
                                        </p:cTn>
                                        <p:tgtEl>
                                          <p:spTgt spid="470053"/>
                                        </p:tgtEl>
                                        <p:attrNameLst>
                                          <p:attrName>style.visibility</p:attrName>
                                        </p:attrNameLst>
                                      </p:cBhvr>
                                      <p:to>
                                        <p:strVal val="visible"/>
                                      </p:to>
                                    </p:set>
                                    <p:anim calcmode="lin" valueType="num">
                                      <p:cBhvr>
                                        <p:cTn id="48" dur="1000" fill="hold"/>
                                        <p:tgtEl>
                                          <p:spTgt spid="470053"/>
                                        </p:tgtEl>
                                        <p:attrNameLst>
                                          <p:attrName>ppt_w</p:attrName>
                                        </p:attrNameLst>
                                      </p:cBhvr>
                                      <p:tavLst>
                                        <p:tav tm="0">
                                          <p:val>
                                            <p:strVal val="#ppt_w*0.70"/>
                                          </p:val>
                                        </p:tav>
                                        <p:tav tm="100000">
                                          <p:val>
                                            <p:strVal val="#ppt_w"/>
                                          </p:val>
                                        </p:tav>
                                      </p:tavLst>
                                    </p:anim>
                                    <p:anim calcmode="lin" valueType="num">
                                      <p:cBhvr>
                                        <p:cTn id="49" dur="1000" fill="hold"/>
                                        <p:tgtEl>
                                          <p:spTgt spid="470053"/>
                                        </p:tgtEl>
                                        <p:attrNameLst>
                                          <p:attrName>ppt_h</p:attrName>
                                        </p:attrNameLst>
                                      </p:cBhvr>
                                      <p:tavLst>
                                        <p:tav tm="0">
                                          <p:val>
                                            <p:strVal val="#ppt_h"/>
                                          </p:val>
                                        </p:tav>
                                        <p:tav tm="100000">
                                          <p:val>
                                            <p:strVal val="#ppt_h"/>
                                          </p:val>
                                        </p:tav>
                                      </p:tavLst>
                                    </p:anim>
                                    <p:animEffect transition="in" filter="fade">
                                      <p:cBhvr>
                                        <p:cTn id="50" dur="1000"/>
                                        <p:tgtEl>
                                          <p:spTgt spid="47005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9" presetClass="entr" presetSubtype="0" fill="hold" nodeType="click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dissolve">
                                      <p:cBhvr>
                                        <p:cTn id="55" dur="500"/>
                                        <p:tgtEl>
                                          <p:spTgt spid="4"/>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470052"/>
                                        </p:tgtEl>
                                        <p:attrNameLst>
                                          <p:attrName>style.visibility</p:attrName>
                                        </p:attrNameLst>
                                      </p:cBhvr>
                                      <p:to>
                                        <p:strVal val="visible"/>
                                      </p:to>
                                    </p:set>
                                    <p:animEffect transition="in" filter="dissolve">
                                      <p:cBhvr>
                                        <p:cTn id="60" dur="500"/>
                                        <p:tgtEl>
                                          <p:spTgt spid="470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0024" grpId="0"/>
      <p:bldP spid="470030" grpId="0"/>
      <p:bldP spid="470032" grpId="0"/>
      <p:bldP spid="470033" grpId="0"/>
      <p:bldP spid="470037" grpId="0"/>
      <p:bldP spid="470042" grpId="0"/>
      <p:bldP spid="470052" grpId="0"/>
      <p:bldP spid="47005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3A Continued</a:t>
            </a:r>
          </a:p>
        </p:txBody>
      </p:sp>
      <p:sp>
        <p:nvSpPr>
          <p:cNvPr id="17411" name="Text Box 37"/>
          <p:cNvSpPr txBox="1">
            <a:spLocks noChangeArrowheads="1"/>
          </p:cNvSpPr>
          <p:nvPr/>
        </p:nvSpPr>
        <p:spPr bwMode="auto">
          <a:xfrm>
            <a:off x="2362200" y="2132013"/>
            <a:ext cx="1216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–9 &gt; </a:t>
            </a:r>
            <a:r>
              <a:rPr lang="en-US" altLang="en-US" i="1"/>
              <a:t>k</a:t>
            </a:r>
            <a:endParaRPr lang="en-US" altLang="en-US"/>
          </a:p>
        </p:txBody>
      </p:sp>
      <p:grpSp>
        <p:nvGrpSpPr>
          <p:cNvPr id="2" name="Group 44"/>
          <p:cNvGrpSpPr>
            <a:grpSpLocks/>
          </p:cNvGrpSpPr>
          <p:nvPr/>
        </p:nvGrpSpPr>
        <p:grpSpPr bwMode="auto">
          <a:xfrm>
            <a:off x="1371600" y="3048000"/>
            <a:ext cx="4419600" cy="430213"/>
            <a:chOff x="816" y="1745"/>
            <a:chExt cx="2784" cy="271"/>
          </a:xfrm>
        </p:grpSpPr>
        <p:sp>
          <p:nvSpPr>
            <p:cNvPr id="17413" name="Line 16"/>
            <p:cNvSpPr>
              <a:spLocks noChangeShapeType="1"/>
            </p:cNvSpPr>
            <p:nvPr/>
          </p:nvSpPr>
          <p:spPr bwMode="auto">
            <a:xfrm>
              <a:off x="1056" y="174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14" name="Line 17"/>
            <p:cNvSpPr>
              <a:spLocks noChangeShapeType="1"/>
            </p:cNvSpPr>
            <p:nvPr/>
          </p:nvSpPr>
          <p:spPr bwMode="auto">
            <a:xfrm>
              <a:off x="1536" y="174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15" name="Line 18"/>
            <p:cNvSpPr>
              <a:spLocks noChangeShapeType="1"/>
            </p:cNvSpPr>
            <p:nvPr/>
          </p:nvSpPr>
          <p:spPr bwMode="auto">
            <a:xfrm>
              <a:off x="2016" y="174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16" name="Line 19"/>
            <p:cNvSpPr>
              <a:spLocks noChangeShapeType="1"/>
            </p:cNvSpPr>
            <p:nvPr/>
          </p:nvSpPr>
          <p:spPr bwMode="auto">
            <a:xfrm>
              <a:off x="2496" y="174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17" name="Line 20"/>
            <p:cNvSpPr>
              <a:spLocks noChangeShapeType="1"/>
            </p:cNvSpPr>
            <p:nvPr/>
          </p:nvSpPr>
          <p:spPr bwMode="auto">
            <a:xfrm>
              <a:off x="2976" y="174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18" name="Text Box 21"/>
            <p:cNvSpPr txBox="1">
              <a:spLocks noChangeArrowheads="1"/>
            </p:cNvSpPr>
            <p:nvPr/>
          </p:nvSpPr>
          <p:spPr bwMode="auto">
            <a:xfrm>
              <a:off x="816" y="1804"/>
              <a:ext cx="3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–12</a:t>
              </a:r>
            </a:p>
          </p:txBody>
        </p:sp>
        <p:sp>
          <p:nvSpPr>
            <p:cNvPr id="17419" name="Text Box 22"/>
            <p:cNvSpPr txBox="1">
              <a:spLocks noChangeArrowheads="1"/>
            </p:cNvSpPr>
            <p:nvPr/>
          </p:nvSpPr>
          <p:spPr bwMode="auto">
            <a:xfrm>
              <a:off x="1440" y="1795"/>
              <a:ext cx="1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sz="1600" b="1"/>
            </a:p>
          </p:txBody>
        </p:sp>
        <p:sp>
          <p:nvSpPr>
            <p:cNvPr id="17420" name="Line 26"/>
            <p:cNvSpPr>
              <a:spLocks noChangeShapeType="1"/>
            </p:cNvSpPr>
            <p:nvPr/>
          </p:nvSpPr>
          <p:spPr bwMode="auto">
            <a:xfrm>
              <a:off x="3456" y="175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1" name="Line 29"/>
            <p:cNvSpPr>
              <a:spLocks noChangeShapeType="1"/>
            </p:cNvSpPr>
            <p:nvPr/>
          </p:nvSpPr>
          <p:spPr bwMode="auto">
            <a:xfrm>
              <a:off x="912" y="1822"/>
              <a:ext cx="2688"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7422" name="Line 30"/>
            <p:cNvSpPr>
              <a:spLocks noChangeShapeType="1"/>
            </p:cNvSpPr>
            <p:nvPr/>
          </p:nvSpPr>
          <p:spPr bwMode="auto">
            <a:xfrm flipH="1">
              <a:off x="912" y="1824"/>
              <a:ext cx="624"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7423" name="AutoShape 31"/>
            <p:cNvSpPr>
              <a:spLocks noChangeArrowheads="1"/>
            </p:cNvSpPr>
            <p:nvPr/>
          </p:nvSpPr>
          <p:spPr bwMode="auto">
            <a:xfrm>
              <a:off x="1495" y="1763"/>
              <a:ext cx="96" cy="96"/>
            </a:xfrm>
            <a:prstGeom prst="flowChartConnector">
              <a:avLst/>
            </a:prstGeom>
            <a:solidFill>
              <a:schemeClr val="bg1"/>
            </a:solidFill>
            <a:ln w="28575" algn="ctr">
              <a:solidFill>
                <a:srgbClr val="FF3300"/>
              </a:solidFill>
              <a:round/>
              <a:headEnd/>
              <a:tailEnd/>
            </a:ln>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17424" name="Text Box 38"/>
            <p:cNvSpPr txBox="1">
              <a:spLocks noChangeArrowheads="1"/>
            </p:cNvSpPr>
            <p:nvPr/>
          </p:nvSpPr>
          <p:spPr bwMode="auto">
            <a:xfrm>
              <a:off x="1382" y="180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–9</a:t>
              </a:r>
            </a:p>
          </p:txBody>
        </p:sp>
        <p:sp>
          <p:nvSpPr>
            <p:cNvPr id="17425" name="Text Box 39"/>
            <p:cNvSpPr txBox="1">
              <a:spLocks noChangeArrowheads="1"/>
            </p:cNvSpPr>
            <p:nvPr/>
          </p:nvSpPr>
          <p:spPr bwMode="auto">
            <a:xfrm>
              <a:off x="1862" y="180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–6</a:t>
              </a:r>
            </a:p>
          </p:txBody>
        </p:sp>
        <p:sp>
          <p:nvSpPr>
            <p:cNvPr id="17426" name="Text Box 40"/>
            <p:cNvSpPr txBox="1">
              <a:spLocks noChangeArrowheads="1"/>
            </p:cNvSpPr>
            <p:nvPr/>
          </p:nvSpPr>
          <p:spPr bwMode="auto">
            <a:xfrm>
              <a:off x="2294" y="180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–3</a:t>
              </a:r>
            </a:p>
          </p:txBody>
        </p:sp>
        <p:sp>
          <p:nvSpPr>
            <p:cNvPr id="17427" name="Text Box 41"/>
            <p:cNvSpPr txBox="1">
              <a:spLocks noChangeArrowheads="1"/>
            </p:cNvSpPr>
            <p:nvPr/>
          </p:nvSpPr>
          <p:spPr bwMode="auto">
            <a:xfrm>
              <a:off x="2865" y="180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0</a:t>
              </a:r>
            </a:p>
          </p:txBody>
        </p:sp>
        <p:sp>
          <p:nvSpPr>
            <p:cNvPr id="17428" name="Text Box 42"/>
            <p:cNvSpPr txBox="1">
              <a:spLocks noChangeArrowheads="1"/>
            </p:cNvSpPr>
            <p:nvPr/>
          </p:nvSpPr>
          <p:spPr bwMode="auto">
            <a:xfrm>
              <a:off x="3345" y="180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3B: Simplify Each Side Before Solving </a:t>
            </a:r>
          </a:p>
        </p:txBody>
      </p:sp>
      <p:sp>
        <p:nvSpPr>
          <p:cNvPr id="18435" name="Text Box 5"/>
          <p:cNvSpPr txBox="1">
            <a:spLocks noChangeArrowheads="1"/>
          </p:cNvSpPr>
          <p:nvPr/>
        </p:nvSpPr>
        <p:spPr bwMode="auto">
          <a:xfrm>
            <a:off x="609600" y="1676400"/>
            <a:ext cx="7689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 and graph the solution.</a:t>
            </a:r>
          </a:p>
        </p:txBody>
      </p:sp>
      <p:sp>
        <p:nvSpPr>
          <p:cNvPr id="18436" name="Text Box 6"/>
          <p:cNvSpPr txBox="1">
            <a:spLocks noChangeArrowheads="1"/>
          </p:cNvSpPr>
          <p:nvPr/>
        </p:nvSpPr>
        <p:spPr bwMode="auto">
          <a:xfrm>
            <a:off x="898525" y="2209800"/>
            <a:ext cx="3017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0.9</a:t>
            </a:r>
            <a:r>
              <a:rPr lang="en-US" altLang="en-US" b="1" i="1"/>
              <a:t>y </a:t>
            </a:r>
            <a:r>
              <a:rPr lang="en-US" altLang="en-US" b="1"/>
              <a:t>≥ 0.4</a:t>
            </a:r>
            <a:r>
              <a:rPr lang="en-US" altLang="en-US" b="1" i="1"/>
              <a:t>y</a:t>
            </a:r>
            <a:r>
              <a:rPr lang="en-US" altLang="en-US" b="1"/>
              <a:t> – 0.5</a:t>
            </a:r>
          </a:p>
        </p:txBody>
      </p:sp>
      <p:sp>
        <p:nvSpPr>
          <p:cNvPr id="472071" name="Text Box 7"/>
          <p:cNvSpPr txBox="1">
            <a:spLocks noChangeArrowheads="1"/>
          </p:cNvSpPr>
          <p:nvPr/>
        </p:nvSpPr>
        <p:spPr bwMode="auto">
          <a:xfrm>
            <a:off x="990600" y="2667000"/>
            <a:ext cx="2830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0.9</a:t>
            </a:r>
            <a:r>
              <a:rPr lang="en-US" altLang="en-US" i="1"/>
              <a:t>y </a:t>
            </a:r>
            <a:r>
              <a:rPr lang="en-US" altLang="en-US"/>
              <a:t>≥ 0.4</a:t>
            </a:r>
            <a:r>
              <a:rPr lang="en-US" altLang="en-US" i="1"/>
              <a:t>y</a:t>
            </a:r>
            <a:r>
              <a:rPr lang="en-US" altLang="en-US"/>
              <a:t> – 0.5</a:t>
            </a:r>
          </a:p>
        </p:txBody>
      </p:sp>
      <p:grpSp>
        <p:nvGrpSpPr>
          <p:cNvPr id="2" name="Group 52"/>
          <p:cNvGrpSpPr>
            <a:grpSpLocks/>
          </p:cNvGrpSpPr>
          <p:nvPr/>
        </p:nvGrpSpPr>
        <p:grpSpPr bwMode="auto">
          <a:xfrm>
            <a:off x="838200" y="3046413"/>
            <a:ext cx="2971800" cy="457200"/>
            <a:chOff x="528" y="1919"/>
            <a:chExt cx="1872" cy="288"/>
          </a:xfrm>
        </p:grpSpPr>
        <p:sp>
          <p:nvSpPr>
            <p:cNvPr id="18474" name="Text Box 8"/>
            <p:cNvSpPr txBox="1">
              <a:spLocks noChangeArrowheads="1"/>
            </p:cNvSpPr>
            <p:nvPr/>
          </p:nvSpPr>
          <p:spPr bwMode="auto">
            <a:xfrm>
              <a:off x="528" y="1919"/>
              <a:ext cx="135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–0.4</a:t>
              </a:r>
              <a:r>
                <a:rPr lang="en-US" altLang="en-US" i="1">
                  <a:solidFill>
                    <a:srgbClr val="FF3300"/>
                  </a:solidFill>
                </a:rPr>
                <a:t>y </a:t>
              </a:r>
              <a:r>
                <a:rPr lang="en-US" altLang="en-US">
                  <a:solidFill>
                    <a:srgbClr val="FF3300"/>
                  </a:solidFill>
                </a:rPr>
                <a:t>–0.4</a:t>
              </a:r>
              <a:r>
                <a:rPr lang="en-US" altLang="en-US" i="1">
                  <a:solidFill>
                    <a:srgbClr val="FF3300"/>
                  </a:solidFill>
                </a:rPr>
                <a:t>y </a:t>
              </a:r>
            </a:p>
          </p:txBody>
        </p:sp>
        <p:sp>
          <p:nvSpPr>
            <p:cNvPr id="18475" name="Line 9"/>
            <p:cNvSpPr>
              <a:spLocks noChangeShapeType="1"/>
            </p:cNvSpPr>
            <p:nvPr/>
          </p:nvSpPr>
          <p:spPr bwMode="auto">
            <a:xfrm>
              <a:off x="576" y="2187"/>
              <a:ext cx="528"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76" name="Line 10"/>
            <p:cNvSpPr>
              <a:spLocks noChangeShapeType="1"/>
            </p:cNvSpPr>
            <p:nvPr/>
          </p:nvSpPr>
          <p:spPr bwMode="auto">
            <a:xfrm>
              <a:off x="1248" y="2190"/>
              <a:ext cx="1152"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72075" name="Text Box 11"/>
          <p:cNvSpPr txBox="1">
            <a:spLocks noChangeArrowheads="1"/>
          </p:cNvSpPr>
          <p:nvPr/>
        </p:nvSpPr>
        <p:spPr bwMode="auto">
          <a:xfrm>
            <a:off x="990600" y="35052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0.5</a:t>
            </a:r>
            <a:r>
              <a:rPr lang="en-US" altLang="en-US" i="1"/>
              <a:t>y </a:t>
            </a:r>
            <a:r>
              <a:rPr lang="en-US" altLang="en-US"/>
              <a:t>≥</a:t>
            </a:r>
            <a:r>
              <a:rPr lang="en-US" altLang="en-US" i="1"/>
              <a:t>   </a:t>
            </a:r>
            <a:r>
              <a:rPr lang="en-US" altLang="en-US"/>
              <a:t>     – 0.5</a:t>
            </a:r>
            <a:r>
              <a:rPr lang="en-US" altLang="en-US" i="1"/>
              <a:t> </a:t>
            </a:r>
            <a:endParaRPr lang="en-US" altLang="en-US"/>
          </a:p>
        </p:txBody>
      </p:sp>
      <p:grpSp>
        <p:nvGrpSpPr>
          <p:cNvPr id="18440" name="Group 81"/>
          <p:cNvGrpSpPr>
            <a:grpSpLocks/>
          </p:cNvGrpSpPr>
          <p:nvPr/>
        </p:nvGrpSpPr>
        <p:grpSpPr bwMode="auto">
          <a:xfrm>
            <a:off x="1066800" y="3962400"/>
            <a:ext cx="2286000" cy="881063"/>
            <a:chOff x="672" y="2496"/>
            <a:chExt cx="1440" cy="555"/>
          </a:xfrm>
        </p:grpSpPr>
        <p:sp>
          <p:nvSpPr>
            <p:cNvPr id="18470" name="Text Box 12"/>
            <p:cNvSpPr txBox="1">
              <a:spLocks noChangeArrowheads="1"/>
            </p:cNvSpPr>
            <p:nvPr/>
          </p:nvSpPr>
          <p:spPr bwMode="auto">
            <a:xfrm>
              <a:off x="672" y="2496"/>
              <a:ext cx="13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0.5</a:t>
              </a:r>
              <a:r>
                <a:rPr lang="en-US" altLang="en-US" i="1"/>
                <a:t>y </a:t>
              </a:r>
              <a:r>
                <a:rPr lang="en-US" altLang="en-US"/>
                <a:t>≥</a:t>
              </a:r>
              <a:r>
                <a:rPr lang="en-US" altLang="en-US" i="1"/>
                <a:t> </a:t>
              </a:r>
              <a:r>
                <a:rPr lang="en-US" altLang="en-US"/>
                <a:t>–0.5</a:t>
              </a:r>
              <a:r>
                <a:rPr lang="en-US" altLang="en-US" i="1"/>
                <a:t> </a:t>
              </a:r>
            </a:p>
          </p:txBody>
        </p:sp>
        <p:sp>
          <p:nvSpPr>
            <p:cNvPr id="18471" name="Text Box 13"/>
            <p:cNvSpPr txBox="1">
              <a:spLocks noChangeArrowheads="1"/>
            </p:cNvSpPr>
            <p:nvPr/>
          </p:nvSpPr>
          <p:spPr bwMode="auto">
            <a:xfrm>
              <a:off x="720" y="2763"/>
              <a:ext cx="13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0.5      0.5</a:t>
              </a:r>
            </a:p>
          </p:txBody>
        </p:sp>
        <p:sp>
          <p:nvSpPr>
            <p:cNvPr id="18472" name="Line 14"/>
            <p:cNvSpPr>
              <a:spLocks noChangeShapeType="1"/>
            </p:cNvSpPr>
            <p:nvPr/>
          </p:nvSpPr>
          <p:spPr bwMode="auto">
            <a:xfrm>
              <a:off x="1392" y="2784"/>
              <a:ext cx="485" cy="1"/>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73" name="Line 15"/>
            <p:cNvSpPr>
              <a:spLocks noChangeShapeType="1"/>
            </p:cNvSpPr>
            <p:nvPr/>
          </p:nvSpPr>
          <p:spPr bwMode="auto">
            <a:xfrm>
              <a:off x="672" y="2784"/>
              <a:ext cx="485" cy="1"/>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72080" name="Text Box 16"/>
          <p:cNvSpPr txBox="1">
            <a:spLocks noChangeArrowheads="1"/>
          </p:cNvSpPr>
          <p:nvPr/>
        </p:nvSpPr>
        <p:spPr bwMode="auto">
          <a:xfrm>
            <a:off x="1600200" y="4724400"/>
            <a:ext cx="1133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y </a:t>
            </a:r>
            <a:r>
              <a:rPr lang="en-US" altLang="en-US"/>
              <a:t>≥ –1</a:t>
            </a:r>
            <a:endParaRPr lang="en-US" altLang="en-US" i="1"/>
          </a:p>
        </p:txBody>
      </p:sp>
      <p:sp>
        <p:nvSpPr>
          <p:cNvPr id="472109" name="Text Box 45"/>
          <p:cNvSpPr txBox="1">
            <a:spLocks noChangeArrowheads="1"/>
          </p:cNvSpPr>
          <p:nvPr/>
        </p:nvSpPr>
        <p:spPr bwMode="auto">
          <a:xfrm>
            <a:off x="4403725" y="2819400"/>
            <a:ext cx="4740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0000"/>
              </a:lnSpc>
            </a:pPr>
            <a:r>
              <a:rPr lang="en-US" altLang="en-US" i="1">
                <a:solidFill>
                  <a:srgbClr val="3333FF"/>
                </a:solidFill>
                <a:latin typeface="Arial" charset="0"/>
              </a:rPr>
              <a:t>To collect the variable terms, subtract 0.4y from both sides.</a:t>
            </a:r>
          </a:p>
        </p:txBody>
      </p:sp>
      <p:sp>
        <p:nvSpPr>
          <p:cNvPr id="472110" name="Text Box 46"/>
          <p:cNvSpPr txBox="1">
            <a:spLocks noChangeArrowheads="1"/>
          </p:cNvSpPr>
          <p:nvPr/>
        </p:nvSpPr>
        <p:spPr bwMode="auto">
          <a:xfrm>
            <a:off x="4403725" y="3919538"/>
            <a:ext cx="4664075"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0000"/>
              </a:lnSpc>
            </a:pPr>
            <a:r>
              <a:rPr lang="en-US" altLang="en-US" i="1">
                <a:solidFill>
                  <a:srgbClr val="3333FF"/>
                </a:solidFill>
                <a:latin typeface="Arial" charset="0"/>
              </a:rPr>
              <a:t>Since y is multiplied by 0.5, divide both sides by 0.5 to undo the multiplication.</a:t>
            </a:r>
          </a:p>
        </p:txBody>
      </p:sp>
      <p:grpSp>
        <p:nvGrpSpPr>
          <p:cNvPr id="4" name="Group 80"/>
          <p:cNvGrpSpPr>
            <a:grpSpLocks/>
          </p:cNvGrpSpPr>
          <p:nvPr/>
        </p:nvGrpSpPr>
        <p:grpSpPr bwMode="auto">
          <a:xfrm>
            <a:off x="457200" y="5486400"/>
            <a:ext cx="4419600" cy="417513"/>
            <a:chOff x="288" y="3456"/>
            <a:chExt cx="2784" cy="263"/>
          </a:xfrm>
        </p:grpSpPr>
        <p:sp>
          <p:nvSpPr>
            <p:cNvPr id="18445" name="Line 55"/>
            <p:cNvSpPr>
              <a:spLocks noChangeShapeType="1"/>
            </p:cNvSpPr>
            <p:nvPr/>
          </p:nvSpPr>
          <p:spPr bwMode="auto">
            <a:xfrm>
              <a:off x="384" y="3505"/>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8446" name="Line 56"/>
            <p:cNvSpPr>
              <a:spLocks noChangeShapeType="1"/>
            </p:cNvSpPr>
            <p:nvPr/>
          </p:nvSpPr>
          <p:spPr bwMode="auto">
            <a:xfrm>
              <a:off x="48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47" name="Line 57"/>
            <p:cNvSpPr>
              <a:spLocks noChangeShapeType="1"/>
            </p:cNvSpPr>
            <p:nvPr/>
          </p:nvSpPr>
          <p:spPr bwMode="auto">
            <a:xfrm>
              <a:off x="72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48" name="Line 58"/>
            <p:cNvSpPr>
              <a:spLocks noChangeShapeType="1"/>
            </p:cNvSpPr>
            <p:nvPr/>
          </p:nvSpPr>
          <p:spPr bwMode="auto">
            <a:xfrm>
              <a:off x="96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49" name="Line 59"/>
            <p:cNvSpPr>
              <a:spLocks noChangeShapeType="1"/>
            </p:cNvSpPr>
            <p:nvPr/>
          </p:nvSpPr>
          <p:spPr bwMode="auto">
            <a:xfrm>
              <a:off x="120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0" name="Line 60"/>
            <p:cNvSpPr>
              <a:spLocks noChangeShapeType="1"/>
            </p:cNvSpPr>
            <p:nvPr/>
          </p:nvSpPr>
          <p:spPr bwMode="auto">
            <a:xfrm>
              <a:off x="144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1" name="Line 61"/>
            <p:cNvSpPr>
              <a:spLocks noChangeShapeType="1"/>
            </p:cNvSpPr>
            <p:nvPr/>
          </p:nvSpPr>
          <p:spPr bwMode="auto">
            <a:xfrm>
              <a:off x="168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2" name="Line 62"/>
            <p:cNvSpPr>
              <a:spLocks noChangeShapeType="1"/>
            </p:cNvSpPr>
            <p:nvPr/>
          </p:nvSpPr>
          <p:spPr bwMode="auto">
            <a:xfrm>
              <a:off x="192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3" name="Line 63"/>
            <p:cNvSpPr>
              <a:spLocks noChangeShapeType="1"/>
            </p:cNvSpPr>
            <p:nvPr/>
          </p:nvSpPr>
          <p:spPr bwMode="auto">
            <a:xfrm>
              <a:off x="216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4" name="Line 64"/>
            <p:cNvSpPr>
              <a:spLocks noChangeShapeType="1"/>
            </p:cNvSpPr>
            <p:nvPr/>
          </p:nvSpPr>
          <p:spPr bwMode="auto">
            <a:xfrm>
              <a:off x="240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5" name="Line 65"/>
            <p:cNvSpPr>
              <a:spLocks noChangeShapeType="1"/>
            </p:cNvSpPr>
            <p:nvPr/>
          </p:nvSpPr>
          <p:spPr bwMode="auto">
            <a:xfrm>
              <a:off x="264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6" name="Line 66"/>
            <p:cNvSpPr>
              <a:spLocks noChangeShapeType="1"/>
            </p:cNvSpPr>
            <p:nvPr/>
          </p:nvSpPr>
          <p:spPr bwMode="auto">
            <a:xfrm>
              <a:off x="2880" y="345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7" name="Text Box 67"/>
            <p:cNvSpPr txBox="1">
              <a:spLocks noChangeArrowheads="1"/>
            </p:cNvSpPr>
            <p:nvPr/>
          </p:nvSpPr>
          <p:spPr bwMode="auto">
            <a:xfrm>
              <a:off x="288" y="3507"/>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–5</a:t>
              </a:r>
            </a:p>
          </p:txBody>
        </p:sp>
        <p:sp>
          <p:nvSpPr>
            <p:cNvPr id="18458" name="Text Box 68"/>
            <p:cNvSpPr txBox="1">
              <a:spLocks noChangeArrowheads="1"/>
            </p:cNvSpPr>
            <p:nvPr/>
          </p:nvSpPr>
          <p:spPr bwMode="auto">
            <a:xfrm>
              <a:off x="544" y="3501"/>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18459" name="Text Box 69"/>
            <p:cNvSpPr txBox="1">
              <a:spLocks noChangeArrowheads="1"/>
            </p:cNvSpPr>
            <p:nvPr/>
          </p:nvSpPr>
          <p:spPr bwMode="auto">
            <a:xfrm>
              <a:off x="784" y="3505"/>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–3</a:t>
              </a:r>
            </a:p>
          </p:txBody>
        </p:sp>
        <p:sp>
          <p:nvSpPr>
            <p:cNvPr id="18460" name="Text Box 70"/>
            <p:cNvSpPr txBox="1">
              <a:spLocks noChangeArrowheads="1"/>
            </p:cNvSpPr>
            <p:nvPr/>
          </p:nvSpPr>
          <p:spPr bwMode="auto">
            <a:xfrm>
              <a:off x="1008" y="3505"/>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18461" name="Text Box 71"/>
            <p:cNvSpPr txBox="1">
              <a:spLocks noChangeArrowheads="1"/>
            </p:cNvSpPr>
            <p:nvPr/>
          </p:nvSpPr>
          <p:spPr bwMode="auto">
            <a:xfrm>
              <a:off x="1264" y="3501"/>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a:t>
              </a:r>
            </a:p>
          </p:txBody>
        </p:sp>
        <p:sp>
          <p:nvSpPr>
            <p:cNvPr id="18462" name="Text Box 72"/>
            <p:cNvSpPr txBox="1">
              <a:spLocks noChangeArrowheads="1"/>
            </p:cNvSpPr>
            <p:nvPr/>
          </p:nvSpPr>
          <p:spPr bwMode="auto">
            <a:xfrm>
              <a:off x="1576" y="3505"/>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0</a:t>
              </a:r>
            </a:p>
          </p:txBody>
        </p:sp>
        <p:sp>
          <p:nvSpPr>
            <p:cNvPr id="18463" name="Text Box 73"/>
            <p:cNvSpPr txBox="1">
              <a:spLocks noChangeArrowheads="1"/>
            </p:cNvSpPr>
            <p:nvPr/>
          </p:nvSpPr>
          <p:spPr bwMode="auto">
            <a:xfrm>
              <a:off x="1824" y="3505"/>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a:t>
              </a:r>
            </a:p>
          </p:txBody>
        </p:sp>
        <p:sp>
          <p:nvSpPr>
            <p:cNvPr id="18464" name="Text Box 74"/>
            <p:cNvSpPr txBox="1">
              <a:spLocks noChangeArrowheads="1"/>
            </p:cNvSpPr>
            <p:nvPr/>
          </p:nvSpPr>
          <p:spPr bwMode="auto">
            <a:xfrm>
              <a:off x="2056" y="3505"/>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18465" name="Text Box 75"/>
            <p:cNvSpPr txBox="1">
              <a:spLocks noChangeArrowheads="1"/>
            </p:cNvSpPr>
            <p:nvPr/>
          </p:nvSpPr>
          <p:spPr bwMode="auto">
            <a:xfrm>
              <a:off x="2310" y="3505"/>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3</a:t>
              </a:r>
            </a:p>
          </p:txBody>
        </p:sp>
        <p:sp>
          <p:nvSpPr>
            <p:cNvPr id="18466" name="Text Box 76"/>
            <p:cNvSpPr txBox="1">
              <a:spLocks noChangeArrowheads="1"/>
            </p:cNvSpPr>
            <p:nvPr/>
          </p:nvSpPr>
          <p:spPr bwMode="auto">
            <a:xfrm>
              <a:off x="2544" y="3505"/>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18467" name="Text Box 77"/>
            <p:cNvSpPr txBox="1">
              <a:spLocks noChangeArrowheads="1"/>
            </p:cNvSpPr>
            <p:nvPr/>
          </p:nvSpPr>
          <p:spPr bwMode="auto">
            <a:xfrm>
              <a:off x="2769" y="3501"/>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5</a:t>
              </a:r>
            </a:p>
          </p:txBody>
        </p:sp>
        <p:sp>
          <p:nvSpPr>
            <p:cNvPr id="18468" name="Line 78"/>
            <p:cNvSpPr>
              <a:spLocks noChangeShapeType="1"/>
            </p:cNvSpPr>
            <p:nvPr/>
          </p:nvSpPr>
          <p:spPr bwMode="auto">
            <a:xfrm flipV="1">
              <a:off x="1404" y="3504"/>
              <a:ext cx="1668" cy="3"/>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8469" name="AutoShape 79"/>
            <p:cNvSpPr>
              <a:spLocks noChangeArrowheads="1"/>
            </p:cNvSpPr>
            <p:nvPr/>
          </p:nvSpPr>
          <p:spPr bwMode="auto">
            <a:xfrm>
              <a:off x="1410" y="3456"/>
              <a:ext cx="96" cy="96"/>
            </a:xfrm>
            <a:prstGeom prst="flowChartConnector">
              <a:avLst/>
            </a:prstGeom>
            <a:solidFill>
              <a:srgbClr val="FF0000"/>
            </a:solidFill>
            <a:ln w="28575" algn="ctr">
              <a:solidFill>
                <a:srgbClr val="FF3300"/>
              </a:solidFill>
              <a:round/>
              <a:headEnd/>
              <a:tailEnd/>
            </a:ln>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72109"/>
                                        </p:tgtEl>
                                        <p:attrNameLst>
                                          <p:attrName>style.visibility</p:attrName>
                                        </p:attrNameLst>
                                      </p:cBhvr>
                                      <p:to>
                                        <p:strVal val="visible"/>
                                      </p:to>
                                    </p:set>
                                    <p:animEffect transition="in" filter="barn(inHorizontal)">
                                      <p:cBhvr>
                                        <p:cTn id="7" dur="500"/>
                                        <p:tgtEl>
                                          <p:spTgt spid="4721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72071"/>
                                        </p:tgtEl>
                                        <p:attrNameLst>
                                          <p:attrName>style.visibility</p:attrName>
                                        </p:attrNameLst>
                                      </p:cBhvr>
                                      <p:to>
                                        <p:strVal val="visible"/>
                                      </p:to>
                                    </p:set>
                                    <p:animEffect transition="in" filter="box(in)">
                                      <p:cBhvr>
                                        <p:cTn id="12" dur="500"/>
                                        <p:tgtEl>
                                          <p:spTgt spid="472071"/>
                                        </p:tgtEl>
                                      </p:cBhvr>
                                    </p:animEffect>
                                  </p:childTnLst>
                                </p:cTn>
                              </p:par>
                              <p:par>
                                <p:cTn id="13" presetID="4" presetClass="entr" presetSubtype="16"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ox(in)">
                                      <p:cBhvr>
                                        <p:cTn id="15" dur="500"/>
                                        <p:tgtEl>
                                          <p:spTgt spid="2"/>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472075"/>
                                        </p:tgtEl>
                                        <p:attrNameLst>
                                          <p:attrName>style.visibility</p:attrName>
                                        </p:attrNameLst>
                                      </p:cBhvr>
                                      <p:to>
                                        <p:strVal val="visible"/>
                                      </p:to>
                                    </p:set>
                                    <p:animEffect transition="in" filter="box(in)">
                                      <p:cBhvr>
                                        <p:cTn id="18" dur="500"/>
                                        <p:tgtEl>
                                          <p:spTgt spid="47207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26" fill="hold" grpId="0" nodeType="clickEffect">
                                  <p:stCondLst>
                                    <p:cond delay="0"/>
                                  </p:stCondLst>
                                  <p:childTnLst>
                                    <p:set>
                                      <p:cBhvr>
                                        <p:cTn id="22" dur="1" fill="hold">
                                          <p:stCondLst>
                                            <p:cond delay="0"/>
                                          </p:stCondLst>
                                        </p:cTn>
                                        <p:tgtEl>
                                          <p:spTgt spid="472110"/>
                                        </p:tgtEl>
                                        <p:attrNameLst>
                                          <p:attrName>style.visibility</p:attrName>
                                        </p:attrNameLst>
                                      </p:cBhvr>
                                      <p:to>
                                        <p:strVal val="visible"/>
                                      </p:to>
                                    </p:set>
                                    <p:animEffect transition="in" filter="barn(inHorizontal)">
                                      <p:cBhvr>
                                        <p:cTn id="23" dur="500"/>
                                        <p:tgtEl>
                                          <p:spTgt spid="47211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472080"/>
                                        </p:tgtEl>
                                        <p:attrNameLst>
                                          <p:attrName>style.visibility</p:attrName>
                                        </p:attrNameLst>
                                      </p:cBhvr>
                                      <p:to>
                                        <p:strVal val="visible"/>
                                      </p:to>
                                    </p:set>
                                    <p:animEffect transition="in" filter="box(in)">
                                      <p:cBhvr>
                                        <p:cTn id="28" dur="500"/>
                                        <p:tgtEl>
                                          <p:spTgt spid="47208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dissolve">
                                      <p:cBhvr>
                                        <p:cTn id="3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071" grpId="0"/>
      <p:bldP spid="472075" grpId="0"/>
      <p:bldP spid="472080" grpId="0"/>
      <p:bldP spid="472109" grpId="0"/>
      <p:bldP spid="4721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3a</a:t>
            </a:r>
            <a:endParaRPr lang="en-US" altLang="en-US" sz="2600">
              <a:solidFill>
                <a:schemeClr val="accent2"/>
              </a:solidFill>
              <a:latin typeface="Arial MT Bl" charset="0"/>
            </a:endParaRPr>
          </a:p>
        </p:txBody>
      </p:sp>
      <p:sp>
        <p:nvSpPr>
          <p:cNvPr id="19459" name="Text Box 5"/>
          <p:cNvSpPr txBox="1">
            <a:spLocks noChangeArrowheads="1"/>
          </p:cNvSpPr>
          <p:nvPr/>
        </p:nvSpPr>
        <p:spPr bwMode="auto">
          <a:xfrm>
            <a:off x="609600" y="1600200"/>
            <a:ext cx="8359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 and graph the solutions.</a:t>
            </a:r>
          </a:p>
        </p:txBody>
      </p:sp>
      <p:sp>
        <p:nvSpPr>
          <p:cNvPr id="19460" name="Text Box 6"/>
          <p:cNvSpPr txBox="1">
            <a:spLocks noChangeArrowheads="1"/>
          </p:cNvSpPr>
          <p:nvPr/>
        </p:nvSpPr>
        <p:spPr bwMode="auto">
          <a:xfrm>
            <a:off x="636588" y="2133600"/>
            <a:ext cx="3246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5(2 – </a:t>
            </a:r>
            <a:r>
              <a:rPr lang="en-US" altLang="en-US" b="1" i="1"/>
              <a:t>r</a:t>
            </a:r>
            <a:r>
              <a:rPr lang="en-US" altLang="en-US" b="1"/>
              <a:t>) ≥ 3(</a:t>
            </a:r>
            <a:r>
              <a:rPr lang="en-US" altLang="en-US" b="1" i="1"/>
              <a:t>r</a:t>
            </a:r>
            <a:r>
              <a:rPr lang="en-US" altLang="en-US" b="1"/>
              <a:t> – 2)</a:t>
            </a:r>
          </a:p>
        </p:txBody>
      </p:sp>
      <p:sp>
        <p:nvSpPr>
          <p:cNvPr id="474119" name="Text Box 7"/>
          <p:cNvSpPr txBox="1">
            <a:spLocks noChangeArrowheads="1"/>
          </p:cNvSpPr>
          <p:nvPr/>
        </p:nvSpPr>
        <p:spPr bwMode="auto">
          <a:xfrm>
            <a:off x="763588" y="2827338"/>
            <a:ext cx="2973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5</a:t>
            </a:r>
            <a:r>
              <a:rPr lang="en-US" altLang="en-US"/>
              <a:t>(2 – </a:t>
            </a:r>
            <a:r>
              <a:rPr lang="en-US" altLang="en-US" i="1"/>
              <a:t>r</a:t>
            </a:r>
            <a:r>
              <a:rPr lang="en-US" altLang="en-US"/>
              <a:t>) ≥ </a:t>
            </a:r>
            <a:r>
              <a:rPr lang="en-US" altLang="en-US">
                <a:solidFill>
                  <a:srgbClr val="FF3300"/>
                </a:solidFill>
              </a:rPr>
              <a:t>3</a:t>
            </a:r>
            <a:r>
              <a:rPr lang="en-US" altLang="en-US"/>
              <a:t>(</a:t>
            </a:r>
            <a:r>
              <a:rPr lang="en-US" altLang="en-US" i="1"/>
              <a:t>r</a:t>
            </a:r>
            <a:r>
              <a:rPr lang="en-US" altLang="en-US"/>
              <a:t> – 2)</a:t>
            </a:r>
          </a:p>
        </p:txBody>
      </p:sp>
      <p:grpSp>
        <p:nvGrpSpPr>
          <p:cNvPr id="2" name="Group 8"/>
          <p:cNvGrpSpPr>
            <a:grpSpLocks/>
          </p:cNvGrpSpPr>
          <p:nvPr/>
        </p:nvGrpSpPr>
        <p:grpSpPr bwMode="auto">
          <a:xfrm rot="-272750">
            <a:off x="992188" y="2598738"/>
            <a:ext cx="642937" cy="557212"/>
            <a:chOff x="960" y="1824"/>
            <a:chExt cx="405" cy="351"/>
          </a:xfrm>
        </p:grpSpPr>
        <p:sp>
          <p:nvSpPr>
            <p:cNvPr id="19481" name="Arc 9"/>
            <p:cNvSpPr>
              <a:spLocks/>
            </p:cNvSpPr>
            <p:nvPr/>
          </p:nvSpPr>
          <p:spPr bwMode="auto">
            <a:xfrm rot="-2554736">
              <a:off x="1024" y="1824"/>
              <a:ext cx="341" cy="351"/>
            </a:xfrm>
            <a:custGeom>
              <a:avLst/>
              <a:gdLst>
                <a:gd name="T0" fmla="*/ 0 w 21600"/>
                <a:gd name="T1" fmla="*/ 0 h 26380"/>
                <a:gd name="T2" fmla="*/ 5 w 21600"/>
                <a:gd name="T3" fmla="*/ 5 h 26380"/>
                <a:gd name="T4" fmla="*/ 0 w 21600"/>
                <a:gd name="T5" fmla="*/ 4 h 26380"/>
                <a:gd name="T6" fmla="*/ 0 60000 65536"/>
                <a:gd name="T7" fmla="*/ 0 60000 65536"/>
                <a:gd name="T8" fmla="*/ 0 60000 65536"/>
                <a:gd name="T9" fmla="*/ 0 w 21600"/>
                <a:gd name="T10" fmla="*/ 0 h 26380"/>
                <a:gd name="T11" fmla="*/ 21600 w 21600"/>
                <a:gd name="T12" fmla="*/ 26380 h 26380"/>
              </a:gdLst>
              <a:ahLst/>
              <a:cxnLst>
                <a:cxn ang="T6">
                  <a:pos x="T0" y="T1"/>
                </a:cxn>
                <a:cxn ang="T7">
                  <a:pos x="T2" y="T3"/>
                </a:cxn>
                <a:cxn ang="T8">
                  <a:pos x="T4" y="T5"/>
                </a:cxn>
              </a:cxnLst>
              <a:rect l="T9" t="T10" r="T11" b="T12"/>
              <a:pathLst>
                <a:path w="21600" h="26380" fill="none" extrusionOk="0">
                  <a:moveTo>
                    <a:pt x="-1" y="0"/>
                  </a:moveTo>
                  <a:cubicBezTo>
                    <a:pt x="11929" y="0"/>
                    <a:pt x="21600" y="9670"/>
                    <a:pt x="21600" y="21600"/>
                  </a:cubicBezTo>
                  <a:cubicBezTo>
                    <a:pt x="21600" y="23208"/>
                    <a:pt x="21420" y="24811"/>
                    <a:pt x="21064" y="26380"/>
                  </a:cubicBezTo>
                </a:path>
                <a:path w="21600" h="26380" stroke="0" extrusionOk="0">
                  <a:moveTo>
                    <a:pt x="-1" y="0"/>
                  </a:moveTo>
                  <a:cubicBezTo>
                    <a:pt x="11929" y="0"/>
                    <a:pt x="21600" y="9670"/>
                    <a:pt x="21600" y="21600"/>
                  </a:cubicBezTo>
                  <a:cubicBezTo>
                    <a:pt x="21600" y="23208"/>
                    <a:pt x="21420" y="24811"/>
                    <a:pt x="21064" y="26380"/>
                  </a:cubicBezTo>
                  <a:lnTo>
                    <a:pt x="0" y="21600"/>
                  </a:lnTo>
                  <a:lnTo>
                    <a:pt x="-1" y="0"/>
                  </a:lnTo>
                  <a:close/>
                </a:path>
              </a:pathLst>
            </a:custGeom>
            <a:noFill/>
            <a:ln w="28575">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9482" name="Arc 10"/>
            <p:cNvSpPr>
              <a:spLocks/>
            </p:cNvSpPr>
            <p:nvPr/>
          </p:nvSpPr>
          <p:spPr bwMode="auto">
            <a:xfrm rot="-1387251">
              <a:off x="960" y="1947"/>
              <a:ext cx="192" cy="192"/>
            </a:xfrm>
            <a:custGeom>
              <a:avLst/>
              <a:gdLst>
                <a:gd name="T0" fmla="*/ 0 w 19626"/>
                <a:gd name="T1" fmla="*/ 0 h 21422"/>
                <a:gd name="T2" fmla="*/ 2 w 19626"/>
                <a:gd name="T3" fmla="*/ 1 h 21422"/>
                <a:gd name="T4" fmla="*/ 0 w 19626"/>
                <a:gd name="T5" fmla="*/ 2 h 21422"/>
                <a:gd name="T6" fmla="*/ 0 60000 65536"/>
                <a:gd name="T7" fmla="*/ 0 60000 65536"/>
                <a:gd name="T8" fmla="*/ 0 60000 65536"/>
                <a:gd name="T9" fmla="*/ 0 w 19626"/>
                <a:gd name="T10" fmla="*/ 0 h 21422"/>
                <a:gd name="T11" fmla="*/ 19626 w 19626"/>
                <a:gd name="T12" fmla="*/ 21422 h 21422"/>
              </a:gdLst>
              <a:ahLst/>
              <a:cxnLst>
                <a:cxn ang="T6">
                  <a:pos x="T0" y="T1"/>
                </a:cxn>
                <a:cxn ang="T7">
                  <a:pos x="T2" y="T3"/>
                </a:cxn>
                <a:cxn ang="T8">
                  <a:pos x="T4" y="T5"/>
                </a:cxn>
              </a:cxnLst>
              <a:rect l="T9" t="T10" r="T11" b="T12"/>
              <a:pathLst>
                <a:path w="19626" h="21422" fill="none" extrusionOk="0">
                  <a:moveTo>
                    <a:pt x="2767" y="-1"/>
                  </a:moveTo>
                  <a:cubicBezTo>
                    <a:pt x="10147" y="953"/>
                    <a:pt x="16517" y="5638"/>
                    <a:pt x="19625" y="12400"/>
                  </a:cubicBezTo>
                </a:path>
                <a:path w="19626" h="21422" stroke="0" extrusionOk="0">
                  <a:moveTo>
                    <a:pt x="2767" y="-1"/>
                  </a:moveTo>
                  <a:cubicBezTo>
                    <a:pt x="10147" y="953"/>
                    <a:pt x="16517" y="5638"/>
                    <a:pt x="19625" y="12400"/>
                  </a:cubicBezTo>
                  <a:lnTo>
                    <a:pt x="0" y="21422"/>
                  </a:lnTo>
                  <a:lnTo>
                    <a:pt x="2767" y="-1"/>
                  </a:lnTo>
                  <a:close/>
                </a:path>
              </a:pathLst>
            </a:custGeom>
            <a:noFill/>
            <a:ln w="28575">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grpSp>
        <p:nvGrpSpPr>
          <p:cNvPr id="3" name="Group 11"/>
          <p:cNvGrpSpPr>
            <a:grpSpLocks/>
          </p:cNvGrpSpPr>
          <p:nvPr/>
        </p:nvGrpSpPr>
        <p:grpSpPr bwMode="auto">
          <a:xfrm rot="-272750">
            <a:off x="2511425" y="2598738"/>
            <a:ext cx="642938" cy="557212"/>
            <a:chOff x="960" y="1824"/>
            <a:chExt cx="405" cy="351"/>
          </a:xfrm>
        </p:grpSpPr>
        <p:sp>
          <p:nvSpPr>
            <p:cNvPr id="19479" name="Arc 12"/>
            <p:cNvSpPr>
              <a:spLocks/>
            </p:cNvSpPr>
            <p:nvPr/>
          </p:nvSpPr>
          <p:spPr bwMode="auto">
            <a:xfrm rot="-2554736">
              <a:off x="1024" y="1824"/>
              <a:ext cx="341" cy="351"/>
            </a:xfrm>
            <a:custGeom>
              <a:avLst/>
              <a:gdLst>
                <a:gd name="T0" fmla="*/ 0 w 21600"/>
                <a:gd name="T1" fmla="*/ 0 h 26380"/>
                <a:gd name="T2" fmla="*/ 5 w 21600"/>
                <a:gd name="T3" fmla="*/ 5 h 26380"/>
                <a:gd name="T4" fmla="*/ 0 w 21600"/>
                <a:gd name="T5" fmla="*/ 4 h 26380"/>
                <a:gd name="T6" fmla="*/ 0 60000 65536"/>
                <a:gd name="T7" fmla="*/ 0 60000 65536"/>
                <a:gd name="T8" fmla="*/ 0 60000 65536"/>
                <a:gd name="T9" fmla="*/ 0 w 21600"/>
                <a:gd name="T10" fmla="*/ 0 h 26380"/>
                <a:gd name="T11" fmla="*/ 21600 w 21600"/>
                <a:gd name="T12" fmla="*/ 26380 h 26380"/>
              </a:gdLst>
              <a:ahLst/>
              <a:cxnLst>
                <a:cxn ang="T6">
                  <a:pos x="T0" y="T1"/>
                </a:cxn>
                <a:cxn ang="T7">
                  <a:pos x="T2" y="T3"/>
                </a:cxn>
                <a:cxn ang="T8">
                  <a:pos x="T4" y="T5"/>
                </a:cxn>
              </a:cxnLst>
              <a:rect l="T9" t="T10" r="T11" b="T12"/>
              <a:pathLst>
                <a:path w="21600" h="26380" fill="none" extrusionOk="0">
                  <a:moveTo>
                    <a:pt x="-1" y="0"/>
                  </a:moveTo>
                  <a:cubicBezTo>
                    <a:pt x="11929" y="0"/>
                    <a:pt x="21600" y="9670"/>
                    <a:pt x="21600" y="21600"/>
                  </a:cubicBezTo>
                  <a:cubicBezTo>
                    <a:pt x="21600" y="23208"/>
                    <a:pt x="21420" y="24811"/>
                    <a:pt x="21064" y="26380"/>
                  </a:cubicBezTo>
                </a:path>
                <a:path w="21600" h="26380" stroke="0" extrusionOk="0">
                  <a:moveTo>
                    <a:pt x="-1" y="0"/>
                  </a:moveTo>
                  <a:cubicBezTo>
                    <a:pt x="11929" y="0"/>
                    <a:pt x="21600" y="9670"/>
                    <a:pt x="21600" y="21600"/>
                  </a:cubicBezTo>
                  <a:cubicBezTo>
                    <a:pt x="21600" y="23208"/>
                    <a:pt x="21420" y="24811"/>
                    <a:pt x="21064" y="26380"/>
                  </a:cubicBezTo>
                  <a:lnTo>
                    <a:pt x="0" y="21600"/>
                  </a:lnTo>
                  <a:lnTo>
                    <a:pt x="-1" y="0"/>
                  </a:lnTo>
                  <a:close/>
                </a:path>
              </a:pathLst>
            </a:custGeom>
            <a:noFill/>
            <a:ln w="28575">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9480" name="Arc 13"/>
            <p:cNvSpPr>
              <a:spLocks/>
            </p:cNvSpPr>
            <p:nvPr/>
          </p:nvSpPr>
          <p:spPr bwMode="auto">
            <a:xfrm rot="-1387251">
              <a:off x="960" y="1947"/>
              <a:ext cx="192" cy="192"/>
            </a:xfrm>
            <a:custGeom>
              <a:avLst/>
              <a:gdLst>
                <a:gd name="T0" fmla="*/ 0 w 19626"/>
                <a:gd name="T1" fmla="*/ 0 h 21422"/>
                <a:gd name="T2" fmla="*/ 2 w 19626"/>
                <a:gd name="T3" fmla="*/ 1 h 21422"/>
                <a:gd name="T4" fmla="*/ 0 w 19626"/>
                <a:gd name="T5" fmla="*/ 2 h 21422"/>
                <a:gd name="T6" fmla="*/ 0 60000 65536"/>
                <a:gd name="T7" fmla="*/ 0 60000 65536"/>
                <a:gd name="T8" fmla="*/ 0 60000 65536"/>
                <a:gd name="T9" fmla="*/ 0 w 19626"/>
                <a:gd name="T10" fmla="*/ 0 h 21422"/>
                <a:gd name="T11" fmla="*/ 19626 w 19626"/>
                <a:gd name="T12" fmla="*/ 21422 h 21422"/>
              </a:gdLst>
              <a:ahLst/>
              <a:cxnLst>
                <a:cxn ang="T6">
                  <a:pos x="T0" y="T1"/>
                </a:cxn>
                <a:cxn ang="T7">
                  <a:pos x="T2" y="T3"/>
                </a:cxn>
                <a:cxn ang="T8">
                  <a:pos x="T4" y="T5"/>
                </a:cxn>
              </a:cxnLst>
              <a:rect l="T9" t="T10" r="T11" b="T12"/>
              <a:pathLst>
                <a:path w="19626" h="21422" fill="none" extrusionOk="0">
                  <a:moveTo>
                    <a:pt x="2767" y="-1"/>
                  </a:moveTo>
                  <a:cubicBezTo>
                    <a:pt x="10147" y="953"/>
                    <a:pt x="16517" y="5638"/>
                    <a:pt x="19625" y="12400"/>
                  </a:cubicBezTo>
                </a:path>
                <a:path w="19626" h="21422" stroke="0" extrusionOk="0">
                  <a:moveTo>
                    <a:pt x="2767" y="-1"/>
                  </a:moveTo>
                  <a:cubicBezTo>
                    <a:pt x="10147" y="953"/>
                    <a:pt x="16517" y="5638"/>
                    <a:pt x="19625" y="12400"/>
                  </a:cubicBezTo>
                  <a:lnTo>
                    <a:pt x="0" y="21422"/>
                  </a:lnTo>
                  <a:lnTo>
                    <a:pt x="2767" y="-1"/>
                  </a:lnTo>
                  <a:close/>
                </a:path>
              </a:pathLst>
            </a:custGeom>
            <a:noFill/>
            <a:ln w="28575">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
        <p:nvSpPr>
          <p:cNvPr id="474126" name="Text Box 14"/>
          <p:cNvSpPr txBox="1">
            <a:spLocks noChangeArrowheads="1"/>
          </p:cNvSpPr>
          <p:nvPr/>
        </p:nvSpPr>
        <p:spPr bwMode="auto">
          <a:xfrm>
            <a:off x="352425" y="3284538"/>
            <a:ext cx="4829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5</a:t>
            </a:r>
            <a:r>
              <a:rPr lang="en-US" altLang="en-US"/>
              <a:t>(2) </a:t>
            </a:r>
            <a:r>
              <a:rPr lang="en-US" altLang="en-US">
                <a:latin typeface="Arial" charset="0"/>
              </a:rPr>
              <a:t>–</a:t>
            </a:r>
            <a:r>
              <a:rPr lang="en-US" altLang="en-US"/>
              <a:t> </a:t>
            </a:r>
            <a:r>
              <a:rPr lang="en-US" altLang="en-US">
                <a:solidFill>
                  <a:srgbClr val="FF3300"/>
                </a:solidFill>
              </a:rPr>
              <a:t>5</a:t>
            </a:r>
            <a:r>
              <a:rPr lang="en-US" altLang="en-US"/>
              <a:t>(</a:t>
            </a:r>
            <a:r>
              <a:rPr lang="en-US" altLang="en-US" i="1"/>
              <a:t>r</a:t>
            </a:r>
            <a:r>
              <a:rPr lang="en-US" altLang="en-US"/>
              <a:t>) ≥ </a:t>
            </a:r>
            <a:r>
              <a:rPr lang="en-US" altLang="en-US">
                <a:solidFill>
                  <a:srgbClr val="FF3300"/>
                </a:solidFill>
              </a:rPr>
              <a:t>3</a:t>
            </a:r>
            <a:r>
              <a:rPr lang="en-US" altLang="en-US"/>
              <a:t>(</a:t>
            </a:r>
            <a:r>
              <a:rPr lang="en-US" altLang="en-US" i="1"/>
              <a:t>r</a:t>
            </a:r>
            <a:r>
              <a:rPr lang="en-US" altLang="en-US"/>
              <a:t>) + </a:t>
            </a:r>
            <a:r>
              <a:rPr lang="en-US" altLang="en-US">
                <a:solidFill>
                  <a:srgbClr val="FF3300"/>
                </a:solidFill>
              </a:rPr>
              <a:t>3</a:t>
            </a:r>
            <a:r>
              <a:rPr lang="en-US" altLang="en-US"/>
              <a:t>(–2)</a:t>
            </a:r>
          </a:p>
        </p:txBody>
      </p:sp>
      <p:sp>
        <p:nvSpPr>
          <p:cNvPr id="474127" name="Text Box 15"/>
          <p:cNvSpPr txBox="1">
            <a:spLocks noChangeArrowheads="1"/>
          </p:cNvSpPr>
          <p:nvPr/>
        </p:nvSpPr>
        <p:spPr bwMode="auto">
          <a:xfrm>
            <a:off x="922338" y="3810000"/>
            <a:ext cx="26146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10 – 5</a:t>
            </a:r>
            <a:r>
              <a:rPr lang="en-US" altLang="en-US" i="1"/>
              <a:t>r</a:t>
            </a:r>
            <a:r>
              <a:rPr lang="en-US" altLang="en-US"/>
              <a:t> ≥ 3</a:t>
            </a:r>
            <a:r>
              <a:rPr lang="en-US" altLang="en-US" i="1"/>
              <a:t>r </a:t>
            </a:r>
            <a:r>
              <a:rPr lang="en-US" altLang="en-US"/>
              <a:t>– 6</a:t>
            </a:r>
          </a:p>
        </p:txBody>
      </p:sp>
      <p:grpSp>
        <p:nvGrpSpPr>
          <p:cNvPr id="4" name="Group 62"/>
          <p:cNvGrpSpPr>
            <a:grpSpLocks/>
          </p:cNvGrpSpPr>
          <p:nvPr/>
        </p:nvGrpSpPr>
        <p:grpSpPr bwMode="auto">
          <a:xfrm>
            <a:off x="903288" y="4191000"/>
            <a:ext cx="2806700" cy="457200"/>
            <a:chOff x="569" y="2640"/>
            <a:chExt cx="1768" cy="288"/>
          </a:xfrm>
        </p:grpSpPr>
        <p:sp>
          <p:nvSpPr>
            <p:cNvPr id="19476" name="Text Box 16"/>
            <p:cNvSpPr txBox="1">
              <a:spLocks noChangeArrowheads="1"/>
            </p:cNvSpPr>
            <p:nvPr/>
          </p:nvSpPr>
          <p:spPr bwMode="auto">
            <a:xfrm>
              <a:off x="569" y="2640"/>
              <a:ext cx="1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+6               +6</a:t>
              </a:r>
            </a:p>
          </p:txBody>
        </p:sp>
        <p:sp>
          <p:nvSpPr>
            <p:cNvPr id="19477" name="Line 17"/>
            <p:cNvSpPr>
              <a:spLocks noChangeShapeType="1"/>
            </p:cNvSpPr>
            <p:nvPr/>
          </p:nvSpPr>
          <p:spPr bwMode="auto">
            <a:xfrm>
              <a:off x="576" y="2928"/>
              <a:ext cx="768"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8" name="Line 18"/>
            <p:cNvSpPr>
              <a:spLocks noChangeShapeType="1"/>
            </p:cNvSpPr>
            <p:nvPr/>
          </p:nvSpPr>
          <p:spPr bwMode="auto">
            <a:xfrm>
              <a:off x="1584" y="2928"/>
              <a:ext cx="624"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74131" name="Text Box 19"/>
          <p:cNvSpPr txBox="1">
            <a:spLocks noChangeArrowheads="1"/>
          </p:cNvSpPr>
          <p:nvPr/>
        </p:nvSpPr>
        <p:spPr bwMode="auto">
          <a:xfrm>
            <a:off x="990600" y="4648200"/>
            <a:ext cx="1995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16 − 5</a:t>
            </a:r>
            <a:r>
              <a:rPr lang="en-US" altLang="en-US" i="1"/>
              <a:t>r</a:t>
            </a:r>
            <a:r>
              <a:rPr lang="en-US" altLang="en-US"/>
              <a:t> ≥ 3</a:t>
            </a:r>
            <a:r>
              <a:rPr lang="en-US" altLang="en-US" i="1"/>
              <a:t>r</a:t>
            </a:r>
            <a:endParaRPr lang="en-US" altLang="en-US"/>
          </a:p>
        </p:txBody>
      </p:sp>
      <p:grpSp>
        <p:nvGrpSpPr>
          <p:cNvPr id="5" name="Group 63"/>
          <p:cNvGrpSpPr>
            <a:grpSpLocks/>
          </p:cNvGrpSpPr>
          <p:nvPr/>
        </p:nvGrpSpPr>
        <p:grpSpPr bwMode="auto">
          <a:xfrm>
            <a:off x="1066800" y="5029200"/>
            <a:ext cx="2101850" cy="457200"/>
            <a:chOff x="672" y="3168"/>
            <a:chExt cx="1324" cy="288"/>
          </a:xfrm>
        </p:grpSpPr>
        <p:sp>
          <p:nvSpPr>
            <p:cNvPr id="19473" name="Text Box 20"/>
            <p:cNvSpPr txBox="1">
              <a:spLocks noChangeArrowheads="1"/>
            </p:cNvSpPr>
            <p:nvPr/>
          </p:nvSpPr>
          <p:spPr bwMode="auto">
            <a:xfrm>
              <a:off x="912" y="3168"/>
              <a:ext cx="104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+ 5</a:t>
              </a:r>
              <a:r>
                <a:rPr lang="en-US" altLang="en-US" i="1">
                  <a:solidFill>
                    <a:srgbClr val="FF3300"/>
                  </a:solidFill>
                </a:rPr>
                <a:t>r  </a:t>
              </a:r>
              <a:r>
                <a:rPr lang="en-US" altLang="en-US">
                  <a:solidFill>
                    <a:srgbClr val="FF3300"/>
                  </a:solidFill>
                </a:rPr>
                <a:t>+5</a:t>
              </a:r>
              <a:r>
                <a:rPr lang="en-US" altLang="en-US" i="1">
                  <a:solidFill>
                    <a:srgbClr val="FF3300"/>
                  </a:solidFill>
                </a:rPr>
                <a:t>r</a:t>
              </a:r>
              <a:endParaRPr lang="en-US" altLang="en-US">
                <a:solidFill>
                  <a:srgbClr val="FF3300"/>
                </a:solidFill>
              </a:endParaRPr>
            </a:p>
          </p:txBody>
        </p:sp>
        <p:sp>
          <p:nvSpPr>
            <p:cNvPr id="19474" name="Line 21"/>
            <p:cNvSpPr>
              <a:spLocks noChangeShapeType="1"/>
            </p:cNvSpPr>
            <p:nvPr/>
          </p:nvSpPr>
          <p:spPr bwMode="auto">
            <a:xfrm>
              <a:off x="672" y="3456"/>
              <a:ext cx="72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5" name="Line 22"/>
            <p:cNvSpPr>
              <a:spLocks noChangeShapeType="1"/>
            </p:cNvSpPr>
            <p:nvPr/>
          </p:nvSpPr>
          <p:spPr bwMode="auto">
            <a:xfrm>
              <a:off x="1516" y="3456"/>
              <a:ext cx="48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74135" name="Text Box 23"/>
          <p:cNvSpPr txBox="1">
            <a:spLocks noChangeArrowheads="1"/>
          </p:cNvSpPr>
          <p:nvPr/>
        </p:nvSpPr>
        <p:spPr bwMode="auto">
          <a:xfrm>
            <a:off x="1066800" y="55626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16       ≥ 8</a:t>
            </a:r>
            <a:r>
              <a:rPr lang="en-US" altLang="en-US" i="1"/>
              <a:t>r</a:t>
            </a:r>
            <a:endParaRPr lang="en-US" altLang="en-US"/>
          </a:p>
        </p:txBody>
      </p:sp>
      <p:sp>
        <p:nvSpPr>
          <p:cNvPr id="474141" name="Text Box 29"/>
          <p:cNvSpPr txBox="1">
            <a:spLocks noChangeArrowheads="1"/>
          </p:cNvSpPr>
          <p:nvPr/>
        </p:nvSpPr>
        <p:spPr bwMode="auto">
          <a:xfrm>
            <a:off x="4191000" y="2514600"/>
            <a:ext cx="4876800"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altLang="en-US" i="1">
                <a:solidFill>
                  <a:srgbClr val="3333FF"/>
                </a:solidFill>
                <a:latin typeface="Arial" charset="0"/>
              </a:rPr>
              <a:t>Distribute 5 on the left side of the inequality and distribute 3 on the right side of the inequality.</a:t>
            </a:r>
          </a:p>
        </p:txBody>
      </p:sp>
      <p:sp>
        <p:nvSpPr>
          <p:cNvPr id="474142" name="Text Box 30"/>
          <p:cNvSpPr txBox="1">
            <a:spLocks noChangeArrowheads="1"/>
          </p:cNvSpPr>
          <p:nvPr/>
        </p:nvSpPr>
        <p:spPr bwMode="auto">
          <a:xfrm>
            <a:off x="4191000" y="3775075"/>
            <a:ext cx="4511675"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altLang="en-US" i="1">
                <a:solidFill>
                  <a:srgbClr val="3333FF"/>
                </a:solidFill>
                <a:latin typeface="Arial" charset="0"/>
              </a:rPr>
              <a:t>Since 6 is subtracted from 3r, add 6 to both sides to undo the subtraction. </a:t>
            </a:r>
          </a:p>
        </p:txBody>
      </p:sp>
      <p:sp>
        <p:nvSpPr>
          <p:cNvPr id="474143" name="Text Box 31"/>
          <p:cNvSpPr txBox="1">
            <a:spLocks noChangeArrowheads="1"/>
          </p:cNvSpPr>
          <p:nvPr/>
        </p:nvSpPr>
        <p:spPr bwMode="auto">
          <a:xfrm>
            <a:off x="4191000" y="4918075"/>
            <a:ext cx="4648200"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altLang="en-US" i="1">
                <a:solidFill>
                  <a:srgbClr val="3333FF"/>
                </a:solidFill>
                <a:latin typeface="Arial" charset="0"/>
              </a:rPr>
              <a:t>Since 5r is subtracted from 16 add 5r to both sides to undo the subtraction.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74141"/>
                                        </p:tgtEl>
                                        <p:attrNameLst>
                                          <p:attrName>style.visibility</p:attrName>
                                        </p:attrNameLst>
                                      </p:cBhvr>
                                      <p:to>
                                        <p:strVal val="visible"/>
                                      </p:to>
                                    </p:set>
                                    <p:anim calcmode="lin" valueType="num">
                                      <p:cBhvr>
                                        <p:cTn id="7" dur="1000" fill="hold"/>
                                        <p:tgtEl>
                                          <p:spTgt spid="474141"/>
                                        </p:tgtEl>
                                        <p:attrNameLst>
                                          <p:attrName>ppt_w</p:attrName>
                                        </p:attrNameLst>
                                      </p:cBhvr>
                                      <p:tavLst>
                                        <p:tav tm="0">
                                          <p:val>
                                            <p:strVal val="#ppt_w*0.70"/>
                                          </p:val>
                                        </p:tav>
                                        <p:tav tm="100000">
                                          <p:val>
                                            <p:strVal val="#ppt_w"/>
                                          </p:val>
                                        </p:tav>
                                      </p:tavLst>
                                    </p:anim>
                                    <p:anim calcmode="lin" valueType="num">
                                      <p:cBhvr>
                                        <p:cTn id="8" dur="1000" fill="hold"/>
                                        <p:tgtEl>
                                          <p:spTgt spid="474141"/>
                                        </p:tgtEl>
                                        <p:attrNameLst>
                                          <p:attrName>ppt_h</p:attrName>
                                        </p:attrNameLst>
                                      </p:cBhvr>
                                      <p:tavLst>
                                        <p:tav tm="0">
                                          <p:val>
                                            <p:strVal val="#ppt_h"/>
                                          </p:val>
                                        </p:tav>
                                        <p:tav tm="100000">
                                          <p:val>
                                            <p:strVal val="#ppt_h"/>
                                          </p:val>
                                        </p:tav>
                                      </p:tavLst>
                                    </p:anim>
                                    <p:animEffect transition="in" filter="fade">
                                      <p:cBhvr>
                                        <p:cTn id="9" dur="1000"/>
                                        <p:tgtEl>
                                          <p:spTgt spid="47414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474119"/>
                                        </p:tgtEl>
                                        <p:attrNameLst>
                                          <p:attrName>style.visibility</p:attrName>
                                        </p:attrNameLst>
                                      </p:cBhvr>
                                      <p:to>
                                        <p:strVal val="visible"/>
                                      </p:to>
                                    </p:set>
                                    <p:animEffect transition="in" filter="wipe(left)">
                                      <p:cBhvr>
                                        <p:cTn id="14" dur="500"/>
                                        <p:tgtEl>
                                          <p:spTgt spid="474119"/>
                                        </p:tgtEl>
                                      </p:cBhvr>
                                    </p:animEffect>
                                  </p:childTnLst>
                                </p:cTn>
                              </p:par>
                            </p:childTnLst>
                          </p:cTn>
                        </p:par>
                        <p:par>
                          <p:cTn id="15" fill="hold" nodeType="afterGroup">
                            <p:stCondLst>
                              <p:cond delay="500"/>
                            </p:stCondLst>
                            <p:childTnLst>
                              <p:par>
                                <p:cTn id="16" presetID="22" presetClass="entr" presetSubtype="8" fill="hold"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left)">
                                      <p:cBhvr>
                                        <p:cTn id="18" dur="500"/>
                                        <p:tgtEl>
                                          <p:spTgt spid="2"/>
                                        </p:tgtEl>
                                      </p:cBhvr>
                                    </p:animEffect>
                                  </p:childTnLst>
                                </p:cTn>
                              </p:par>
                            </p:childTnLst>
                          </p:cTn>
                        </p:par>
                        <p:par>
                          <p:cTn id="19" fill="hold" nodeType="afterGroup">
                            <p:stCondLst>
                              <p:cond delay="1000"/>
                            </p:stCondLst>
                            <p:childTnLst>
                              <p:par>
                                <p:cTn id="20" presetID="22" presetClass="entr" presetSubtype="8" fill="hold" nodeType="after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left)">
                                      <p:cBhvr>
                                        <p:cTn id="22" dur="500"/>
                                        <p:tgtEl>
                                          <p:spTgt spid="3"/>
                                        </p:tgtEl>
                                      </p:cBhvr>
                                    </p:animEffect>
                                  </p:childTnLst>
                                </p:cTn>
                              </p:par>
                            </p:childTnLst>
                          </p:cTn>
                        </p:par>
                        <p:par>
                          <p:cTn id="23" fill="hold" nodeType="afterGroup">
                            <p:stCondLst>
                              <p:cond delay="1500"/>
                            </p:stCondLst>
                            <p:childTnLst>
                              <p:par>
                                <p:cTn id="24" presetID="4" presetClass="entr" presetSubtype="16" fill="hold" grpId="0" nodeType="afterEffect">
                                  <p:stCondLst>
                                    <p:cond delay="0"/>
                                  </p:stCondLst>
                                  <p:childTnLst>
                                    <p:set>
                                      <p:cBhvr>
                                        <p:cTn id="25" dur="1" fill="hold">
                                          <p:stCondLst>
                                            <p:cond delay="0"/>
                                          </p:stCondLst>
                                        </p:cTn>
                                        <p:tgtEl>
                                          <p:spTgt spid="474126"/>
                                        </p:tgtEl>
                                        <p:attrNameLst>
                                          <p:attrName>style.visibility</p:attrName>
                                        </p:attrNameLst>
                                      </p:cBhvr>
                                      <p:to>
                                        <p:strVal val="visible"/>
                                      </p:to>
                                    </p:set>
                                    <p:animEffect transition="in" filter="box(in)">
                                      <p:cBhvr>
                                        <p:cTn id="26" dur="500"/>
                                        <p:tgtEl>
                                          <p:spTgt spid="47412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474127"/>
                                        </p:tgtEl>
                                        <p:attrNameLst>
                                          <p:attrName>style.visibility</p:attrName>
                                        </p:attrNameLst>
                                      </p:cBhvr>
                                      <p:to>
                                        <p:strVal val="visible"/>
                                      </p:to>
                                    </p:set>
                                    <p:animEffect transition="in" filter="dissolve">
                                      <p:cBhvr>
                                        <p:cTn id="31" dur="500"/>
                                        <p:tgtEl>
                                          <p:spTgt spid="474127"/>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474142"/>
                                        </p:tgtEl>
                                        <p:attrNameLst>
                                          <p:attrName>style.visibility</p:attrName>
                                        </p:attrNameLst>
                                      </p:cBhvr>
                                      <p:to>
                                        <p:strVal val="visible"/>
                                      </p:to>
                                    </p:set>
                                    <p:anim calcmode="lin" valueType="num">
                                      <p:cBhvr>
                                        <p:cTn id="36" dur="1000" fill="hold"/>
                                        <p:tgtEl>
                                          <p:spTgt spid="474142"/>
                                        </p:tgtEl>
                                        <p:attrNameLst>
                                          <p:attrName>ppt_w</p:attrName>
                                        </p:attrNameLst>
                                      </p:cBhvr>
                                      <p:tavLst>
                                        <p:tav tm="0">
                                          <p:val>
                                            <p:strVal val="#ppt_w*0.70"/>
                                          </p:val>
                                        </p:tav>
                                        <p:tav tm="100000">
                                          <p:val>
                                            <p:strVal val="#ppt_w"/>
                                          </p:val>
                                        </p:tav>
                                      </p:tavLst>
                                    </p:anim>
                                    <p:anim calcmode="lin" valueType="num">
                                      <p:cBhvr>
                                        <p:cTn id="37" dur="1000" fill="hold"/>
                                        <p:tgtEl>
                                          <p:spTgt spid="474142"/>
                                        </p:tgtEl>
                                        <p:attrNameLst>
                                          <p:attrName>ppt_h</p:attrName>
                                        </p:attrNameLst>
                                      </p:cBhvr>
                                      <p:tavLst>
                                        <p:tav tm="0">
                                          <p:val>
                                            <p:strVal val="#ppt_h"/>
                                          </p:val>
                                        </p:tav>
                                        <p:tav tm="100000">
                                          <p:val>
                                            <p:strVal val="#ppt_h"/>
                                          </p:val>
                                        </p:tav>
                                      </p:tavLst>
                                    </p:anim>
                                    <p:animEffect transition="in" filter="fade">
                                      <p:cBhvr>
                                        <p:cTn id="38" dur="1000"/>
                                        <p:tgtEl>
                                          <p:spTgt spid="47414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box(in)">
                                      <p:cBhvr>
                                        <p:cTn id="43" dur="500"/>
                                        <p:tgtEl>
                                          <p:spTgt spid="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474131"/>
                                        </p:tgtEl>
                                        <p:attrNameLst>
                                          <p:attrName>style.visibility</p:attrName>
                                        </p:attrNameLst>
                                      </p:cBhvr>
                                      <p:to>
                                        <p:strVal val="visible"/>
                                      </p:to>
                                    </p:set>
                                    <p:animEffect transition="in" filter="box(in)">
                                      <p:cBhvr>
                                        <p:cTn id="48" dur="500"/>
                                        <p:tgtEl>
                                          <p:spTgt spid="47413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5" presetClass="entr" presetSubtype="0" fill="hold" grpId="0" nodeType="clickEffect">
                                  <p:stCondLst>
                                    <p:cond delay="0"/>
                                  </p:stCondLst>
                                  <p:childTnLst>
                                    <p:set>
                                      <p:cBhvr>
                                        <p:cTn id="52" dur="1" fill="hold">
                                          <p:stCondLst>
                                            <p:cond delay="0"/>
                                          </p:stCondLst>
                                        </p:cTn>
                                        <p:tgtEl>
                                          <p:spTgt spid="474143"/>
                                        </p:tgtEl>
                                        <p:attrNameLst>
                                          <p:attrName>style.visibility</p:attrName>
                                        </p:attrNameLst>
                                      </p:cBhvr>
                                      <p:to>
                                        <p:strVal val="visible"/>
                                      </p:to>
                                    </p:set>
                                    <p:anim calcmode="lin" valueType="num">
                                      <p:cBhvr>
                                        <p:cTn id="53" dur="1000" fill="hold"/>
                                        <p:tgtEl>
                                          <p:spTgt spid="474143"/>
                                        </p:tgtEl>
                                        <p:attrNameLst>
                                          <p:attrName>ppt_w</p:attrName>
                                        </p:attrNameLst>
                                      </p:cBhvr>
                                      <p:tavLst>
                                        <p:tav tm="0">
                                          <p:val>
                                            <p:strVal val="#ppt_w*0.70"/>
                                          </p:val>
                                        </p:tav>
                                        <p:tav tm="100000">
                                          <p:val>
                                            <p:strVal val="#ppt_w"/>
                                          </p:val>
                                        </p:tav>
                                      </p:tavLst>
                                    </p:anim>
                                    <p:anim calcmode="lin" valueType="num">
                                      <p:cBhvr>
                                        <p:cTn id="54" dur="1000" fill="hold"/>
                                        <p:tgtEl>
                                          <p:spTgt spid="474143"/>
                                        </p:tgtEl>
                                        <p:attrNameLst>
                                          <p:attrName>ppt_h</p:attrName>
                                        </p:attrNameLst>
                                      </p:cBhvr>
                                      <p:tavLst>
                                        <p:tav tm="0">
                                          <p:val>
                                            <p:strVal val="#ppt_h"/>
                                          </p:val>
                                        </p:tav>
                                        <p:tav tm="100000">
                                          <p:val>
                                            <p:strVal val="#ppt_h"/>
                                          </p:val>
                                        </p:tav>
                                      </p:tavLst>
                                    </p:anim>
                                    <p:animEffect transition="in" filter="fade">
                                      <p:cBhvr>
                                        <p:cTn id="55" dur="1000"/>
                                        <p:tgtEl>
                                          <p:spTgt spid="474143"/>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4" presetClass="entr" presetSubtype="16" fill="hold" nodeType="clickEffect">
                                  <p:stCondLst>
                                    <p:cond delay="0"/>
                                  </p:stCondLst>
                                  <p:childTnLst>
                                    <p:set>
                                      <p:cBhvr>
                                        <p:cTn id="59" dur="1" fill="hold">
                                          <p:stCondLst>
                                            <p:cond delay="0"/>
                                          </p:stCondLst>
                                        </p:cTn>
                                        <p:tgtEl>
                                          <p:spTgt spid="5"/>
                                        </p:tgtEl>
                                        <p:attrNameLst>
                                          <p:attrName>style.visibility</p:attrName>
                                        </p:attrNameLst>
                                      </p:cBhvr>
                                      <p:to>
                                        <p:strVal val="visible"/>
                                      </p:to>
                                    </p:set>
                                    <p:animEffect transition="in" filter="box(in)">
                                      <p:cBhvr>
                                        <p:cTn id="60" dur="500"/>
                                        <p:tgtEl>
                                          <p:spTgt spid="5"/>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474135"/>
                                        </p:tgtEl>
                                        <p:attrNameLst>
                                          <p:attrName>style.visibility</p:attrName>
                                        </p:attrNameLst>
                                      </p:cBhvr>
                                      <p:to>
                                        <p:strVal val="visible"/>
                                      </p:to>
                                    </p:set>
                                    <p:animEffect transition="in" filter="box(in)">
                                      <p:cBhvr>
                                        <p:cTn id="65" dur="500"/>
                                        <p:tgtEl>
                                          <p:spTgt spid="474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4119" grpId="0"/>
      <p:bldP spid="474126" grpId="0"/>
      <p:bldP spid="474127" grpId="0"/>
      <p:bldP spid="474131" grpId="0"/>
      <p:bldP spid="474135" grpId="0"/>
      <p:bldP spid="474141" grpId="0"/>
      <p:bldP spid="474142" grpId="0"/>
      <p:bldP spid="47414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3a Continued</a:t>
            </a:r>
            <a:endParaRPr lang="en-US" altLang="en-US" sz="2600">
              <a:solidFill>
                <a:schemeClr val="accent2"/>
              </a:solidFill>
              <a:latin typeface="Arial MT Bl" charset="0"/>
            </a:endParaRPr>
          </a:p>
        </p:txBody>
      </p:sp>
      <p:grpSp>
        <p:nvGrpSpPr>
          <p:cNvPr id="2" name="Group 34"/>
          <p:cNvGrpSpPr>
            <a:grpSpLocks/>
          </p:cNvGrpSpPr>
          <p:nvPr/>
        </p:nvGrpSpPr>
        <p:grpSpPr bwMode="auto">
          <a:xfrm>
            <a:off x="971550" y="4732338"/>
            <a:ext cx="4305300" cy="430212"/>
            <a:chOff x="612" y="2981"/>
            <a:chExt cx="2712" cy="271"/>
          </a:xfrm>
        </p:grpSpPr>
        <p:sp>
          <p:nvSpPr>
            <p:cNvPr id="20488" name="Line 10"/>
            <p:cNvSpPr>
              <a:spLocks noChangeShapeType="1"/>
            </p:cNvSpPr>
            <p:nvPr/>
          </p:nvSpPr>
          <p:spPr bwMode="auto">
            <a:xfrm>
              <a:off x="786" y="2981"/>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0489" name="Line 11"/>
            <p:cNvSpPr>
              <a:spLocks noChangeShapeType="1"/>
            </p:cNvSpPr>
            <p:nvPr/>
          </p:nvSpPr>
          <p:spPr bwMode="auto">
            <a:xfrm>
              <a:off x="1266" y="2981"/>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0490" name="Line 12"/>
            <p:cNvSpPr>
              <a:spLocks noChangeShapeType="1"/>
            </p:cNvSpPr>
            <p:nvPr/>
          </p:nvSpPr>
          <p:spPr bwMode="auto">
            <a:xfrm>
              <a:off x="1746" y="2981"/>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0491" name="Line 13"/>
            <p:cNvSpPr>
              <a:spLocks noChangeShapeType="1"/>
            </p:cNvSpPr>
            <p:nvPr/>
          </p:nvSpPr>
          <p:spPr bwMode="auto">
            <a:xfrm>
              <a:off x="2226" y="2981"/>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0492" name="Line 14"/>
            <p:cNvSpPr>
              <a:spLocks noChangeShapeType="1"/>
            </p:cNvSpPr>
            <p:nvPr/>
          </p:nvSpPr>
          <p:spPr bwMode="auto">
            <a:xfrm>
              <a:off x="2706" y="2981"/>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0493" name="Text Box 15"/>
            <p:cNvSpPr txBox="1">
              <a:spLocks noChangeArrowheads="1"/>
            </p:cNvSpPr>
            <p:nvPr/>
          </p:nvSpPr>
          <p:spPr bwMode="auto">
            <a:xfrm>
              <a:off x="612" y="3025"/>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–6</a:t>
              </a:r>
            </a:p>
          </p:txBody>
        </p:sp>
        <p:sp>
          <p:nvSpPr>
            <p:cNvPr id="20494" name="Text Box 16"/>
            <p:cNvSpPr txBox="1">
              <a:spLocks noChangeArrowheads="1"/>
            </p:cNvSpPr>
            <p:nvPr/>
          </p:nvSpPr>
          <p:spPr bwMode="auto">
            <a:xfrm>
              <a:off x="1170" y="3031"/>
              <a:ext cx="1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sz="1600" b="1"/>
            </a:p>
          </p:txBody>
        </p:sp>
        <p:sp>
          <p:nvSpPr>
            <p:cNvPr id="20495" name="Text Box 17"/>
            <p:cNvSpPr txBox="1">
              <a:spLocks noChangeArrowheads="1"/>
            </p:cNvSpPr>
            <p:nvPr/>
          </p:nvSpPr>
          <p:spPr bwMode="auto">
            <a:xfrm>
              <a:off x="1563" y="3029"/>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20496" name="Text Box 18"/>
            <p:cNvSpPr txBox="1">
              <a:spLocks noChangeArrowheads="1"/>
            </p:cNvSpPr>
            <p:nvPr/>
          </p:nvSpPr>
          <p:spPr bwMode="auto">
            <a:xfrm>
              <a:off x="2127" y="3029"/>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0</a:t>
              </a:r>
            </a:p>
          </p:txBody>
        </p:sp>
        <p:sp>
          <p:nvSpPr>
            <p:cNvPr id="20497" name="Text Box 19"/>
            <p:cNvSpPr txBox="1">
              <a:spLocks noChangeArrowheads="1"/>
            </p:cNvSpPr>
            <p:nvPr/>
          </p:nvSpPr>
          <p:spPr bwMode="auto">
            <a:xfrm>
              <a:off x="2613" y="3029"/>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20498" name="Line 20"/>
            <p:cNvSpPr>
              <a:spLocks noChangeShapeType="1"/>
            </p:cNvSpPr>
            <p:nvPr/>
          </p:nvSpPr>
          <p:spPr bwMode="auto">
            <a:xfrm>
              <a:off x="3186" y="2981"/>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0499" name="Text Box 21"/>
            <p:cNvSpPr txBox="1">
              <a:spLocks noChangeArrowheads="1"/>
            </p:cNvSpPr>
            <p:nvPr/>
          </p:nvSpPr>
          <p:spPr bwMode="auto">
            <a:xfrm>
              <a:off x="1092" y="302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20500" name="Text Box 22"/>
            <p:cNvSpPr txBox="1">
              <a:spLocks noChangeArrowheads="1"/>
            </p:cNvSpPr>
            <p:nvPr/>
          </p:nvSpPr>
          <p:spPr bwMode="auto">
            <a:xfrm>
              <a:off x="3081" y="304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20501" name="Line 23"/>
            <p:cNvSpPr>
              <a:spLocks noChangeShapeType="1"/>
            </p:cNvSpPr>
            <p:nvPr/>
          </p:nvSpPr>
          <p:spPr bwMode="auto">
            <a:xfrm>
              <a:off x="636" y="3027"/>
              <a:ext cx="2688"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0502" name="AutoShape 24"/>
            <p:cNvSpPr>
              <a:spLocks noChangeArrowheads="1"/>
            </p:cNvSpPr>
            <p:nvPr/>
          </p:nvSpPr>
          <p:spPr bwMode="auto">
            <a:xfrm>
              <a:off x="2658" y="2988"/>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0503" name="Line 25"/>
            <p:cNvSpPr>
              <a:spLocks noChangeShapeType="1"/>
            </p:cNvSpPr>
            <p:nvPr/>
          </p:nvSpPr>
          <p:spPr bwMode="auto">
            <a:xfrm flipH="1">
              <a:off x="672" y="3024"/>
              <a:ext cx="2016"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
        <p:nvSpPr>
          <p:cNvPr id="20484" name="Text Box 28"/>
          <p:cNvSpPr txBox="1">
            <a:spLocks noChangeArrowheads="1"/>
          </p:cNvSpPr>
          <p:nvPr/>
        </p:nvSpPr>
        <p:spPr bwMode="auto">
          <a:xfrm>
            <a:off x="1262063" y="2438400"/>
            <a:ext cx="1730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16 ≥ 8</a:t>
            </a:r>
            <a:r>
              <a:rPr lang="en-US" altLang="en-US" i="1"/>
              <a:t>r</a:t>
            </a:r>
            <a:endParaRPr lang="en-US" altLang="en-US"/>
          </a:p>
        </p:txBody>
      </p:sp>
      <p:sp>
        <p:nvSpPr>
          <p:cNvPr id="475166" name="Text Box 30"/>
          <p:cNvSpPr txBox="1">
            <a:spLocks noChangeArrowheads="1"/>
          </p:cNvSpPr>
          <p:nvPr/>
        </p:nvSpPr>
        <p:spPr bwMode="auto">
          <a:xfrm>
            <a:off x="3657600" y="2895600"/>
            <a:ext cx="4511675"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altLang="en-US" i="1">
                <a:solidFill>
                  <a:srgbClr val="3333FF"/>
                </a:solidFill>
                <a:latin typeface="Arial" charset="0"/>
              </a:rPr>
              <a:t>Since r is multiplied by 8, divide both sides by 8 to undo the multiplication. </a:t>
            </a:r>
          </a:p>
        </p:txBody>
      </p:sp>
      <p:pic>
        <p:nvPicPr>
          <p:cNvPr id="475167" name="Picture 3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0175" y="3048000"/>
            <a:ext cx="11144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5168" name="Text Box 32"/>
          <p:cNvSpPr txBox="1">
            <a:spLocks noChangeArrowheads="1"/>
          </p:cNvSpPr>
          <p:nvPr/>
        </p:nvSpPr>
        <p:spPr bwMode="auto">
          <a:xfrm>
            <a:off x="1447800" y="3810000"/>
            <a:ext cx="1044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 ≥ </a:t>
            </a:r>
            <a:r>
              <a:rPr lang="en-US" altLang="en-US" i="1"/>
              <a:t>r</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75166"/>
                                        </p:tgtEl>
                                        <p:attrNameLst>
                                          <p:attrName>style.visibility</p:attrName>
                                        </p:attrNameLst>
                                      </p:cBhvr>
                                      <p:to>
                                        <p:strVal val="visible"/>
                                      </p:to>
                                    </p:set>
                                    <p:anim calcmode="lin" valueType="num">
                                      <p:cBhvr>
                                        <p:cTn id="7" dur="1000" fill="hold"/>
                                        <p:tgtEl>
                                          <p:spTgt spid="475166"/>
                                        </p:tgtEl>
                                        <p:attrNameLst>
                                          <p:attrName>ppt_w</p:attrName>
                                        </p:attrNameLst>
                                      </p:cBhvr>
                                      <p:tavLst>
                                        <p:tav tm="0">
                                          <p:val>
                                            <p:strVal val="#ppt_w*0.70"/>
                                          </p:val>
                                        </p:tav>
                                        <p:tav tm="100000">
                                          <p:val>
                                            <p:strVal val="#ppt_w"/>
                                          </p:val>
                                        </p:tav>
                                      </p:tavLst>
                                    </p:anim>
                                    <p:anim calcmode="lin" valueType="num">
                                      <p:cBhvr>
                                        <p:cTn id="8" dur="1000" fill="hold"/>
                                        <p:tgtEl>
                                          <p:spTgt spid="475166"/>
                                        </p:tgtEl>
                                        <p:attrNameLst>
                                          <p:attrName>ppt_h</p:attrName>
                                        </p:attrNameLst>
                                      </p:cBhvr>
                                      <p:tavLst>
                                        <p:tav tm="0">
                                          <p:val>
                                            <p:strVal val="#ppt_h"/>
                                          </p:val>
                                        </p:tav>
                                        <p:tav tm="100000">
                                          <p:val>
                                            <p:strVal val="#ppt_h"/>
                                          </p:val>
                                        </p:tav>
                                      </p:tavLst>
                                    </p:anim>
                                    <p:animEffect transition="in" filter="fade">
                                      <p:cBhvr>
                                        <p:cTn id="9" dur="1000"/>
                                        <p:tgtEl>
                                          <p:spTgt spid="4751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475167"/>
                                        </p:tgtEl>
                                        <p:attrNameLst>
                                          <p:attrName>style.visibility</p:attrName>
                                        </p:attrNameLst>
                                      </p:cBhvr>
                                      <p:to>
                                        <p:strVal val="visible"/>
                                      </p:to>
                                    </p:set>
                                    <p:anim calcmode="lin" valueType="num">
                                      <p:cBhvr>
                                        <p:cTn id="14" dur="1000" fill="hold"/>
                                        <p:tgtEl>
                                          <p:spTgt spid="475167"/>
                                        </p:tgtEl>
                                        <p:attrNameLst>
                                          <p:attrName>ppt_w</p:attrName>
                                        </p:attrNameLst>
                                      </p:cBhvr>
                                      <p:tavLst>
                                        <p:tav tm="0">
                                          <p:val>
                                            <p:strVal val="#ppt_w*0.70"/>
                                          </p:val>
                                        </p:tav>
                                        <p:tav tm="100000">
                                          <p:val>
                                            <p:strVal val="#ppt_w"/>
                                          </p:val>
                                        </p:tav>
                                      </p:tavLst>
                                    </p:anim>
                                    <p:anim calcmode="lin" valueType="num">
                                      <p:cBhvr>
                                        <p:cTn id="15" dur="1000" fill="hold"/>
                                        <p:tgtEl>
                                          <p:spTgt spid="475167"/>
                                        </p:tgtEl>
                                        <p:attrNameLst>
                                          <p:attrName>ppt_h</p:attrName>
                                        </p:attrNameLst>
                                      </p:cBhvr>
                                      <p:tavLst>
                                        <p:tav tm="0">
                                          <p:val>
                                            <p:strVal val="#ppt_h"/>
                                          </p:val>
                                        </p:tav>
                                        <p:tav tm="100000">
                                          <p:val>
                                            <p:strVal val="#ppt_h"/>
                                          </p:val>
                                        </p:tav>
                                      </p:tavLst>
                                    </p:anim>
                                    <p:animEffect transition="in" filter="fade">
                                      <p:cBhvr>
                                        <p:cTn id="16" dur="1000"/>
                                        <p:tgtEl>
                                          <p:spTgt spid="47516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475168"/>
                                        </p:tgtEl>
                                        <p:attrNameLst>
                                          <p:attrName>style.visibility</p:attrName>
                                        </p:attrNameLst>
                                      </p:cBhvr>
                                      <p:to>
                                        <p:strVal val="visible"/>
                                      </p:to>
                                    </p:set>
                                    <p:animEffect transition="in" filter="dissolve">
                                      <p:cBhvr>
                                        <p:cTn id="21" dur="500"/>
                                        <p:tgtEl>
                                          <p:spTgt spid="47516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wipe(left)">
                                      <p:cBhvr>
                                        <p:cTn id="2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5166" grpId="0"/>
      <p:bldP spid="47516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3b</a:t>
            </a:r>
            <a:endParaRPr lang="en-US" altLang="en-US" sz="2600">
              <a:solidFill>
                <a:schemeClr val="accent2"/>
              </a:solidFill>
              <a:latin typeface="Arial MT Bl" charset="0"/>
            </a:endParaRPr>
          </a:p>
        </p:txBody>
      </p:sp>
      <p:sp>
        <p:nvSpPr>
          <p:cNvPr id="21507" name="Text Box 5"/>
          <p:cNvSpPr txBox="1">
            <a:spLocks noChangeArrowheads="1"/>
          </p:cNvSpPr>
          <p:nvPr/>
        </p:nvSpPr>
        <p:spPr bwMode="auto">
          <a:xfrm>
            <a:off x="228600" y="1676400"/>
            <a:ext cx="8359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 and graph the solutions.</a:t>
            </a:r>
          </a:p>
        </p:txBody>
      </p:sp>
      <p:sp>
        <p:nvSpPr>
          <p:cNvPr id="21508" name="Text Box 6"/>
          <p:cNvSpPr txBox="1">
            <a:spLocks noChangeArrowheads="1"/>
          </p:cNvSpPr>
          <p:nvPr/>
        </p:nvSpPr>
        <p:spPr bwMode="auto">
          <a:xfrm>
            <a:off x="0" y="2133600"/>
            <a:ext cx="50403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0.5</a:t>
            </a:r>
            <a:r>
              <a:rPr lang="en-US" altLang="en-US" b="1" i="1"/>
              <a:t>x</a:t>
            </a:r>
            <a:r>
              <a:rPr lang="en-US" altLang="en-US" b="1"/>
              <a:t> – 0.3 + 1.9</a:t>
            </a:r>
            <a:r>
              <a:rPr lang="en-US" altLang="en-US" b="1" i="1"/>
              <a:t>x</a:t>
            </a:r>
            <a:r>
              <a:rPr lang="en-US" altLang="en-US" b="1"/>
              <a:t> &lt; 0.3</a:t>
            </a:r>
            <a:r>
              <a:rPr lang="en-US" altLang="en-US" b="1" i="1"/>
              <a:t>x</a:t>
            </a:r>
            <a:r>
              <a:rPr lang="en-US" altLang="en-US" b="1"/>
              <a:t> + 6</a:t>
            </a:r>
          </a:p>
        </p:txBody>
      </p:sp>
      <p:sp>
        <p:nvSpPr>
          <p:cNvPr id="476169" name="Text Box 9"/>
          <p:cNvSpPr txBox="1">
            <a:spLocks noChangeArrowheads="1"/>
          </p:cNvSpPr>
          <p:nvPr/>
        </p:nvSpPr>
        <p:spPr bwMode="auto">
          <a:xfrm>
            <a:off x="1371600" y="2971800"/>
            <a:ext cx="3575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2.4</a:t>
            </a:r>
            <a:r>
              <a:rPr lang="en-US" altLang="en-US" i="1"/>
              <a:t>x </a:t>
            </a:r>
            <a:r>
              <a:rPr lang="en-US" altLang="en-US"/>
              <a:t>–</a:t>
            </a:r>
            <a:r>
              <a:rPr lang="en-US" altLang="en-US" i="1"/>
              <a:t> </a:t>
            </a:r>
            <a:r>
              <a:rPr lang="en-US" altLang="en-US"/>
              <a:t>0.3 &lt; 0.3</a:t>
            </a:r>
            <a:r>
              <a:rPr lang="en-US" altLang="en-US" i="1"/>
              <a:t>x</a:t>
            </a:r>
            <a:r>
              <a:rPr lang="en-US" altLang="en-US"/>
              <a:t> + 6</a:t>
            </a:r>
          </a:p>
        </p:txBody>
      </p:sp>
      <p:grpSp>
        <p:nvGrpSpPr>
          <p:cNvPr id="2" name="Group 30"/>
          <p:cNvGrpSpPr>
            <a:grpSpLocks/>
          </p:cNvGrpSpPr>
          <p:nvPr/>
        </p:nvGrpSpPr>
        <p:grpSpPr bwMode="auto">
          <a:xfrm>
            <a:off x="1404938" y="3352800"/>
            <a:ext cx="3843337" cy="457200"/>
            <a:chOff x="885" y="2112"/>
            <a:chExt cx="2421" cy="288"/>
          </a:xfrm>
        </p:grpSpPr>
        <p:sp>
          <p:nvSpPr>
            <p:cNvPr id="21524" name="Text Box 10"/>
            <p:cNvSpPr txBox="1">
              <a:spLocks noChangeArrowheads="1"/>
            </p:cNvSpPr>
            <p:nvPr/>
          </p:nvSpPr>
          <p:spPr bwMode="auto">
            <a:xfrm>
              <a:off x="1344" y="2112"/>
              <a:ext cx="19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+ 0.3           + 0.3</a:t>
              </a:r>
              <a:r>
                <a:rPr lang="en-US" altLang="en-US">
                  <a:solidFill>
                    <a:srgbClr val="FF3300"/>
                  </a:solidFill>
                </a:rPr>
                <a:t>    </a:t>
              </a:r>
            </a:p>
          </p:txBody>
        </p:sp>
        <p:sp>
          <p:nvSpPr>
            <p:cNvPr id="21525" name="Line 11"/>
            <p:cNvSpPr>
              <a:spLocks noChangeShapeType="1"/>
            </p:cNvSpPr>
            <p:nvPr/>
          </p:nvSpPr>
          <p:spPr bwMode="auto">
            <a:xfrm>
              <a:off x="885" y="2386"/>
              <a:ext cx="1104"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6" name="Line 12"/>
            <p:cNvSpPr>
              <a:spLocks noChangeShapeType="1"/>
            </p:cNvSpPr>
            <p:nvPr/>
          </p:nvSpPr>
          <p:spPr bwMode="auto">
            <a:xfrm>
              <a:off x="2160" y="2400"/>
              <a:ext cx="105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76173" name="Text Box 13"/>
          <p:cNvSpPr txBox="1">
            <a:spLocks noChangeArrowheads="1"/>
          </p:cNvSpPr>
          <p:nvPr/>
        </p:nvSpPr>
        <p:spPr bwMode="auto">
          <a:xfrm>
            <a:off x="1371600" y="3886200"/>
            <a:ext cx="3727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2.4</a:t>
            </a:r>
            <a:r>
              <a:rPr lang="en-US" altLang="en-US" i="1"/>
              <a:t>x        &lt; </a:t>
            </a:r>
            <a:r>
              <a:rPr lang="en-US" altLang="en-US"/>
              <a:t>0.3</a:t>
            </a:r>
            <a:r>
              <a:rPr lang="en-US" altLang="en-US" i="1"/>
              <a:t>x</a:t>
            </a:r>
            <a:r>
              <a:rPr lang="en-US" altLang="en-US"/>
              <a:t> + 6.3</a:t>
            </a:r>
          </a:p>
        </p:txBody>
      </p:sp>
      <p:grpSp>
        <p:nvGrpSpPr>
          <p:cNvPr id="3" name="Group 31"/>
          <p:cNvGrpSpPr>
            <a:grpSpLocks/>
          </p:cNvGrpSpPr>
          <p:nvPr/>
        </p:nvGrpSpPr>
        <p:grpSpPr bwMode="auto">
          <a:xfrm>
            <a:off x="1219200" y="4267200"/>
            <a:ext cx="3886200" cy="457200"/>
            <a:chOff x="768" y="2688"/>
            <a:chExt cx="2448" cy="288"/>
          </a:xfrm>
        </p:grpSpPr>
        <p:sp>
          <p:nvSpPr>
            <p:cNvPr id="21521" name="Text Box 14"/>
            <p:cNvSpPr txBox="1">
              <a:spLocks noChangeArrowheads="1"/>
            </p:cNvSpPr>
            <p:nvPr/>
          </p:nvSpPr>
          <p:spPr bwMode="auto">
            <a:xfrm>
              <a:off x="768" y="2688"/>
              <a:ext cx="20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–0.3</a:t>
              </a:r>
              <a:r>
                <a:rPr lang="en-US" altLang="en-US" i="1">
                  <a:solidFill>
                    <a:srgbClr val="FF0000"/>
                  </a:solidFill>
                </a:rPr>
                <a:t>x         </a:t>
              </a:r>
              <a:r>
                <a:rPr lang="en-US" altLang="en-US">
                  <a:solidFill>
                    <a:srgbClr val="FF0000"/>
                  </a:solidFill>
                </a:rPr>
                <a:t>–0.3</a:t>
              </a:r>
              <a:r>
                <a:rPr lang="en-US" altLang="en-US" i="1">
                  <a:solidFill>
                    <a:srgbClr val="FF0000"/>
                  </a:solidFill>
                </a:rPr>
                <a:t>x</a:t>
              </a:r>
            </a:p>
          </p:txBody>
        </p:sp>
        <p:sp>
          <p:nvSpPr>
            <p:cNvPr id="21522" name="Line 15"/>
            <p:cNvSpPr>
              <a:spLocks noChangeShapeType="1"/>
            </p:cNvSpPr>
            <p:nvPr/>
          </p:nvSpPr>
          <p:spPr bwMode="auto">
            <a:xfrm>
              <a:off x="816" y="2976"/>
              <a:ext cx="672"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3" name="Line 16"/>
            <p:cNvSpPr>
              <a:spLocks noChangeShapeType="1"/>
            </p:cNvSpPr>
            <p:nvPr/>
          </p:nvSpPr>
          <p:spPr bwMode="auto">
            <a:xfrm>
              <a:off x="2016" y="2976"/>
              <a:ext cx="120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76177" name="Text Box 17"/>
          <p:cNvSpPr txBox="1">
            <a:spLocks noChangeArrowheads="1"/>
          </p:cNvSpPr>
          <p:nvPr/>
        </p:nvSpPr>
        <p:spPr bwMode="auto">
          <a:xfrm>
            <a:off x="1447800" y="4800600"/>
            <a:ext cx="3662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2.1</a:t>
            </a:r>
            <a:r>
              <a:rPr lang="en-US" altLang="en-US" i="1"/>
              <a:t>x       &lt;            </a:t>
            </a:r>
            <a:r>
              <a:rPr lang="en-US" altLang="en-US"/>
              <a:t>6.3</a:t>
            </a:r>
          </a:p>
        </p:txBody>
      </p:sp>
      <p:sp>
        <p:nvSpPr>
          <p:cNvPr id="476183" name="Text Box 23"/>
          <p:cNvSpPr txBox="1">
            <a:spLocks noChangeArrowheads="1"/>
          </p:cNvSpPr>
          <p:nvPr/>
        </p:nvSpPr>
        <p:spPr bwMode="auto">
          <a:xfrm>
            <a:off x="5562600" y="2936875"/>
            <a:ext cx="3581400"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altLang="en-US" i="1">
                <a:solidFill>
                  <a:srgbClr val="3333FF"/>
                </a:solidFill>
                <a:latin typeface="Arial" charset="0"/>
              </a:rPr>
              <a:t>Since 0.3 is subtracted from 2.4x, add 0.3 to both sides.</a:t>
            </a:r>
          </a:p>
        </p:txBody>
      </p:sp>
      <p:sp>
        <p:nvSpPr>
          <p:cNvPr id="476184" name="Text Box 24"/>
          <p:cNvSpPr txBox="1">
            <a:spLocks noChangeArrowheads="1"/>
          </p:cNvSpPr>
          <p:nvPr/>
        </p:nvSpPr>
        <p:spPr bwMode="auto">
          <a:xfrm>
            <a:off x="5562600" y="4114800"/>
            <a:ext cx="3581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0000"/>
              </a:lnSpc>
            </a:pPr>
            <a:r>
              <a:rPr lang="en-US" altLang="en-US" i="1">
                <a:solidFill>
                  <a:srgbClr val="3333FF"/>
                </a:solidFill>
                <a:latin typeface="Arial" charset="0"/>
              </a:rPr>
              <a:t>Since 0.3x is added to 6.3, subtract 0.3x from both sides.</a:t>
            </a:r>
          </a:p>
        </p:txBody>
      </p:sp>
      <p:pic>
        <p:nvPicPr>
          <p:cNvPr id="476192" name="Picture 3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5257800"/>
            <a:ext cx="15335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6193" name="Text Box 33"/>
          <p:cNvSpPr txBox="1">
            <a:spLocks noChangeArrowheads="1"/>
          </p:cNvSpPr>
          <p:nvPr/>
        </p:nvSpPr>
        <p:spPr bwMode="auto">
          <a:xfrm>
            <a:off x="2743200" y="6096000"/>
            <a:ext cx="1023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x </a:t>
            </a:r>
            <a:r>
              <a:rPr lang="en-US" altLang="en-US"/>
              <a:t>&lt; 3</a:t>
            </a:r>
            <a:endParaRPr lang="en-US" altLang="en-US" i="1"/>
          </a:p>
        </p:txBody>
      </p:sp>
      <p:sp>
        <p:nvSpPr>
          <p:cNvPr id="476194" name="Text Box 34"/>
          <p:cNvSpPr txBox="1">
            <a:spLocks noChangeArrowheads="1"/>
          </p:cNvSpPr>
          <p:nvPr/>
        </p:nvSpPr>
        <p:spPr bwMode="auto">
          <a:xfrm>
            <a:off x="5562600" y="5216525"/>
            <a:ext cx="37338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0000"/>
              </a:lnSpc>
            </a:pPr>
            <a:r>
              <a:rPr lang="en-US" altLang="en-US" i="1">
                <a:solidFill>
                  <a:srgbClr val="3333FF"/>
                </a:solidFill>
                <a:latin typeface="Arial" charset="0"/>
              </a:rPr>
              <a:t>Since x is multiplied by 2.1, divide both sides by 2.1.</a:t>
            </a:r>
          </a:p>
        </p:txBody>
      </p:sp>
      <p:sp>
        <p:nvSpPr>
          <p:cNvPr id="476195" name="Text Box 35"/>
          <p:cNvSpPr txBox="1">
            <a:spLocks noChangeArrowheads="1"/>
          </p:cNvSpPr>
          <p:nvPr/>
        </p:nvSpPr>
        <p:spPr bwMode="auto">
          <a:xfrm>
            <a:off x="5562600" y="2568575"/>
            <a:ext cx="35814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altLang="en-US" i="1">
                <a:solidFill>
                  <a:srgbClr val="3333FF"/>
                </a:solidFill>
                <a:latin typeface="Arial" charset="0"/>
              </a:rPr>
              <a:t>Simplify.</a:t>
            </a:r>
          </a:p>
        </p:txBody>
      </p:sp>
      <p:sp>
        <p:nvSpPr>
          <p:cNvPr id="476196" name="Rectangle 36"/>
          <p:cNvSpPr>
            <a:spLocks noChangeArrowheads="1"/>
          </p:cNvSpPr>
          <p:nvPr/>
        </p:nvSpPr>
        <p:spPr bwMode="auto">
          <a:xfrm>
            <a:off x="1401763" y="2514600"/>
            <a:ext cx="35512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2.4</a:t>
            </a:r>
            <a:r>
              <a:rPr lang="en-US" altLang="en-US" i="1"/>
              <a:t>x </a:t>
            </a:r>
            <a:r>
              <a:rPr lang="en-US" altLang="en-US">
                <a:latin typeface="Arial" charset="0"/>
              </a:rPr>
              <a:t>–</a:t>
            </a:r>
            <a:r>
              <a:rPr lang="en-US" altLang="en-US" i="1"/>
              <a:t> </a:t>
            </a:r>
            <a:r>
              <a:rPr lang="en-US" altLang="en-US"/>
              <a:t>0.3 &lt; 0.3</a:t>
            </a:r>
            <a:r>
              <a:rPr lang="en-US" altLang="en-US" i="1"/>
              <a:t>x</a:t>
            </a:r>
            <a:r>
              <a:rPr lang="en-US" altLang="en-US"/>
              <a:t> + 6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76196"/>
                                        </p:tgtEl>
                                        <p:attrNameLst>
                                          <p:attrName>style.visibility</p:attrName>
                                        </p:attrNameLst>
                                      </p:cBhvr>
                                      <p:to>
                                        <p:strVal val="visible"/>
                                      </p:to>
                                    </p:set>
                                    <p:animEffect transition="in" filter="dissolve">
                                      <p:cBhvr>
                                        <p:cTn id="7" dur="500"/>
                                        <p:tgtEl>
                                          <p:spTgt spid="47619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76195"/>
                                        </p:tgtEl>
                                        <p:attrNameLst>
                                          <p:attrName>style.visibility</p:attrName>
                                        </p:attrNameLst>
                                      </p:cBhvr>
                                      <p:to>
                                        <p:strVal val="visible"/>
                                      </p:to>
                                    </p:set>
                                    <p:animEffect transition="in" filter="dissolve">
                                      <p:cBhvr>
                                        <p:cTn id="10" dur="500"/>
                                        <p:tgtEl>
                                          <p:spTgt spid="47619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476169"/>
                                        </p:tgtEl>
                                        <p:attrNameLst>
                                          <p:attrName>style.visibility</p:attrName>
                                        </p:attrNameLst>
                                      </p:cBhvr>
                                      <p:to>
                                        <p:strVal val="visible"/>
                                      </p:to>
                                    </p:set>
                                    <p:animEffect transition="in" filter="box(in)">
                                      <p:cBhvr>
                                        <p:cTn id="15" dur="500"/>
                                        <p:tgtEl>
                                          <p:spTgt spid="47616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1" presetClass="entr" presetSubtype="0" fill="hold" grpId="0" nodeType="clickEffect">
                                  <p:stCondLst>
                                    <p:cond delay="0"/>
                                  </p:stCondLst>
                                  <p:iterate type="lt">
                                    <p:tmPct val="5000"/>
                                  </p:iterate>
                                  <p:childTnLst>
                                    <p:set>
                                      <p:cBhvr>
                                        <p:cTn id="19" dur="1" fill="hold">
                                          <p:stCondLst>
                                            <p:cond delay="0"/>
                                          </p:stCondLst>
                                        </p:cTn>
                                        <p:tgtEl>
                                          <p:spTgt spid="476183"/>
                                        </p:tgtEl>
                                        <p:attrNameLst>
                                          <p:attrName>style.visibility</p:attrName>
                                        </p:attrNameLst>
                                      </p:cBhvr>
                                      <p:to>
                                        <p:strVal val="visible"/>
                                      </p:to>
                                    </p:set>
                                    <p:anim calcmode="lin" valueType="num">
                                      <p:cBhvr>
                                        <p:cTn id="20" dur="1000" fill="hold"/>
                                        <p:tgtEl>
                                          <p:spTgt spid="476183"/>
                                        </p:tgtEl>
                                        <p:attrNameLst>
                                          <p:attrName>ppt_w</p:attrName>
                                        </p:attrNameLst>
                                      </p:cBhvr>
                                      <p:tavLst>
                                        <p:tav tm="0">
                                          <p:val>
                                            <p:fltVal val="0"/>
                                          </p:val>
                                        </p:tav>
                                        <p:tav tm="100000">
                                          <p:val>
                                            <p:strVal val="#ppt_w"/>
                                          </p:val>
                                        </p:tav>
                                      </p:tavLst>
                                    </p:anim>
                                    <p:anim calcmode="lin" valueType="num">
                                      <p:cBhvr>
                                        <p:cTn id="21" dur="1000" fill="hold"/>
                                        <p:tgtEl>
                                          <p:spTgt spid="476183"/>
                                        </p:tgtEl>
                                        <p:attrNameLst>
                                          <p:attrName>ppt_h</p:attrName>
                                        </p:attrNameLst>
                                      </p:cBhvr>
                                      <p:tavLst>
                                        <p:tav tm="0">
                                          <p:val>
                                            <p:fltVal val="0"/>
                                          </p:val>
                                        </p:tav>
                                        <p:tav tm="100000">
                                          <p:val>
                                            <p:strVal val="#ppt_h"/>
                                          </p:val>
                                        </p:tav>
                                      </p:tavLst>
                                    </p:anim>
                                    <p:anim calcmode="lin" valueType="num">
                                      <p:cBhvr>
                                        <p:cTn id="22" dur="1000" fill="hold"/>
                                        <p:tgtEl>
                                          <p:spTgt spid="476183"/>
                                        </p:tgtEl>
                                        <p:attrNameLst>
                                          <p:attrName>style.rotation</p:attrName>
                                        </p:attrNameLst>
                                      </p:cBhvr>
                                      <p:tavLst>
                                        <p:tav tm="0">
                                          <p:val>
                                            <p:fltVal val="90"/>
                                          </p:val>
                                        </p:tav>
                                        <p:tav tm="100000">
                                          <p:val>
                                            <p:fltVal val="0"/>
                                          </p:val>
                                        </p:tav>
                                      </p:tavLst>
                                    </p:anim>
                                    <p:animEffect transition="in" filter="fade">
                                      <p:cBhvr>
                                        <p:cTn id="23" dur="1000"/>
                                        <p:tgtEl>
                                          <p:spTgt spid="47618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dissolve">
                                      <p:cBhvr>
                                        <p:cTn id="28" dur="500"/>
                                        <p:tgtEl>
                                          <p:spTgt spid="2"/>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476173"/>
                                        </p:tgtEl>
                                        <p:attrNameLst>
                                          <p:attrName>style.visibility</p:attrName>
                                        </p:attrNameLst>
                                      </p:cBhvr>
                                      <p:to>
                                        <p:strVal val="visible"/>
                                      </p:to>
                                    </p:set>
                                    <p:animEffect transition="in" filter="box(in)">
                                      <p:cBhvr>
                                        <p:cTn id="33" dur="500"/>
                                        <p:tgtEl>
                                          <p:spTgt spid="47617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0" presetClass="entr" presetSubtype="0" decel="100000" fill="hold" grpId="0" nodeType="clickEffect">
                                  <p:stCondLst>
                                    <p:cond delay="0"/>
                                  </p:stCondLst>
                                  <p:childTnLst>
                                    <p:set>
                                      <p:cBhvr>
                                        <p:cTn id="37" dur="1" fill="hold">
                                          <p:stCondLst>
                                            <p:cond delay="0"/>
                                          </p:stCondLst>
                                        </p:cTn>
                                        <p:tgtEl>
                                          <p:spTgt spid="476184"/>
                                        </p:tgtEl>
                                        <p:attrNameLst>
                                          <p:attrName>style.visibility</p:attrName>
                                        </p:attrNameLst>
                                      </p:cBhvr>
                                      <p:to>
                                        <p:strVal val="visible"/>
                                      </p:to>
                                    </p:set>
                                    <p:anim calcmode="lin" valueType="num">
                                      <p:cBhvr>
                                        <p:cTn id="38" dur="1000" fill="hold"/>
                                        <p:tgtEl>
                                          <p:spTgt spid="476184"/>
                                        </p:tgtEl>
                                        <p:attrNameLst>
                                          <p:attrName>ppt_w</p:attrName>
                                        </p:attrNameLst>
                                      </p:cBhvr>
                                      <p:tavLst>
                                        <p:tav tm="0">
                                          <p:val>
                                            <p:strVal val="#ppt_w+.3"/>
                                          </p:val>
                                        </p:tav>
                                        <p:tav tm="100000">
                                          <p:val>
                                            <p:strVal val="#ppt_w"/>
                                          </p:val>
                                        </p:tav>
                                      </p:tavLst>
                                    </p:anim>
                                    <p:anim calcmode="lin" valueType="num">
                                      <p:cBhvr>
                                        <p:cTn id="39" dur="1000" fill="hold"/>
                                        <p:tgtEl>
                                          <p:spTgt spid="476184"/>
                                        </p:tgtEl>
                                        <p:attrNameLst>
                                          <p:attrName>ppt_h</p:attrName>
                                        </p:attrNameLst>
                                      </p:cBhvr>
                                      <p:tavLst>
                                        <p:tav tm="0">
                                          <p:val>
                                            <p:strVal val="#ppt_h"/>
                                          </p:val>
                                        </p:tav>
                                        <p:tav tm="100000">
                                          <p:val>
                                            <p:strVal val="#ppt_h"/>
                                          </p:val>
                                        </p:tav>
                                      </p:tavLst>
                                    </p:anim>
                                    <p:animEffect transition="in" filter="fade">
                                      <p:cBhvr>
                                        <p:cTn id="40" dur="1000"/>
                                        <p:tgtEl>
                                          <p:spTgt spid="47618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5" presetClass="entr" presetSubtype="10" fill="hold" nodeType="click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checkerboard(across)">
                                      <p:cBhvr>
                                        <p:cTn id="45" dur="500"/>
                                        <p:tgtEl>
                                          <p:spTgt spid="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476177"/>
                                        </p:tgtEl>
                                        <p:attrNameLst>
                                          <p:attrName>style.visibility</p:attrName>
                                        </p:attrNameLst>
                                      </p:cBhvr>
                                      <p:to>
                                        <p:strVal val="visible"/>
                                      </p:to>
                                    </p:set>
                                    <p:animEffect transition="in" filter="box(in)">
                                      <p:cBhvr>
                                        <p:cTn id="50" dur="500"/>
                                        <p:tgtEl>
                                          <p:spTgt spid="476177"/>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2" presetClass="entr" presetSubtype="0" fill="hold" grpId="0" nodeType="clickEffect">
                                  <p:stCondLst>
                                    <p:cond delay="0"/>
                                  </p:stCondLst>
                                  <p:childTnLst>
                                    <p:set>
                                      <p:cBhvr>
                                        <p:cTn id="54" dur="1" fill="hold">
                                          <p:stCondLst>
                                            <p:cond delay="0"/>
                                          </p:stCondLst>
                                        </p:cTn>
                                        <p:tgtEl>
                                          <p:spTgt spid="476194"/>
                                        </p:tgtEl>
                                        <p:attrNameLst>
                                          <p:attrName>style.visibility</p:attrName>
                                        </p:attrNameLst>
                                      </p:cBhvr>
                                      <p:to>
                                        <p:strVal val="visible"/>
                                      </p:to>
                                    </p:set>
                                    <p:animScale>
                                      <p:cBhvr>
                                        <p:cTn id="55" dur="1000" decel="50000" fill="hold">
                                          <p:stCondLst>
                                            <p:cond delay="0"/>
                                          </p:stCondLst>
                                        </p:cTn>
                                        <p:tgtEl>
                                          <p:spTgt spid="47619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6" dur="1000" decel="50000" fill="hold">
                                          <p:stCondLst>
                                            <p:cond delay="0"/>
                                          </p:stCondLst>
                                        </p:cTn>
                                        <p:tgtEl>
                                          <p:spTgt spid="476194"/>
                                        </p:tgtEl>
                                        <p:attrNameLst>
                                          <p:attrName>ppt_x</p:attrName>
                                          <p:attrName>ppt_y</p:attrName>
                                        </p:attrNameLst>
                                      </p:cBhvr>
                                    </p:animMotion>
                                    <p:animEffect transition="in" filter="fade">
                                      <p:cBhvr>
                                        <p:cTn id="57" dur="1000"/>
                                        <p:tgtEl>
                                          <p:spTgt spid="47619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nodeType="clickEffect">
                                  <p:stCondLst>
                                    <p:cond delay="0"/>
                                  </p:stCondLst>
                                  <p:childTnLst>
                                    <p:set>
                                      <p:cBhvr>
                                        <p:cTn id="61" dur="1" fill="hold">
                                          <p:stCondLst>
                                            <p:cond delay="0"/>
                                          </p:stCondLst>
                                        </p:cTn>
                                        <p:tgtEl>
                                          <p:spTgt spid="476192"/>
                                        </p:tgtEl>
                                        <p:attrNameLst>
                                          <p:attrName>style.visibility</p:attrName>
                                        </p:attrNameLst>
                                      </p:cBhvr>
                                      <p:to>
                                        <p:strVal val="visible"/>
                                      </p:to>
                                    </p:set>
                                    <p:animEffect transition="in" filter="box(in)">
                                      <p:cBhvr>
                                        <p:cTn id="62" dur="500"/>
                                        <p:tgtEl>
                                          <p:spTgt spid="47619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7" presetClass="entr" presetSubtype="10" fill="hold" grpId="0" nodeType="clickEffect">
                                  <p:stCondLst>
                                    <p:cond delay="0"/>
                                  </p:stCondLst>
                                  <p:childTnLst>
                                    <p:set>
                                      <p:cBhvr>
                                        <p:cTn id="66" dur="1" fill="hold">
                                          <p:stCondLst>
                                            <p:cond delay="0"/>
                                          </p:stCondLst>
                                        </p:cTn>
                                        <p:tgtEl>
                                          <p:spTgt spid="476193"/>
                                        </p:tgtEl>
                                        <p:attrNameLst>
                                          <p:attrName>style.visibility</p:attrName>
                                        </p:attrNameLst>
                                      </p:cBhvr>
                                      <p:to>
                                        <p:strVal val="visible"/>
                                      </p:to>
                                    </p:set>
                                    <p:anim calcmode="lin" valueType="num">
                                      <p:cBhvr>
                                        <p:cTn id="67" dur="500" fill="hold"/>
                                        <p:tgtEl>
                                          <p:spTgt spid="476193"/>
                                        </p:tgtEl>
                                        <p:attrNameLst>
                                          <p:attrName>ppt_w</p:attrName>
                                        </p:attrNameLst>
                                      </p:cBhvr>
                                      <p:tavLst>
                                        <p:tav tm="0">
                                          <p:val>
                                            <p:fltVal val="0"/>
                                          </p:val>
                                        </p:tav>
                                        <p:tav tm="100000">
                                          <p:val>
                                            <p:strVal val="#ppt_w"/>
                                          </p:val>
                                        </p:tav>
                                      </p:tavLst>
                                    </p:anim>
                                    <p:anim calcmode="lin" valueType="num">
                                      <p:cBhvr>
                                        <p:cTn id="68" dur="500" fill="hold"/>
                                        <p:tgtEl>
                                          <p:spTgt spid="47619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6169" grpId="0"/>
      <p:bldP spid="476173" grpId="0"/>
      <p:bldP spid="476177" grpId="0"/>
      <p:bldP spid="476183" grpId="0"/>
      <p:bldP spid="476184" grpId="0"/>
      <p:bldP spid="476193" grpId="0"/>
      <p:bldP spid="476194" grpId="0"/>
      <p:bldP spid="476195" grpId="0"/>
      <p:bldP spid="47619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533400" y="1295400"/>
            <a:ext cx="8229600" cy="4876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r>
              <a:rPr lang="en-US" altLang="en-US" sz="2800" b="1" dirty="0">
                <a:solidFill>
                  <a:schemeClr val="accent2"/>
                </a:solidFill>
              </a:rPr>
              <a:t>Warm Up</a:t>
            </a:r>
            <a:endParaRPr lang="en-US" altLang="en-US" b="1" dirty="0"/>
          </a:p>
          <a:p>
            <a:pPr>
              <a:spcBef>
                <a:spcPct val="20000"/>
              </a:spcBef>
            </a:pPr>
            <a:r>
              <a:rPr lang="en-US" altLang="en-US" b="1" dirty="0"/>
              <a:t>Solve each equation.         </a:t>
            </a:r>
            <a:r>
              <a:rPr lang="en-US" altLang="en-US" dirty="0"/>
              <a:t>                      </a:t>
            </a:r>
            <a:endParaRPr lang="en-US" altLang="en-US" sz="3200" dirty="0">
              <a:latin typeface="Times New Roman" pitchFamily="18" charset="0"/>
              <a:sym typeface="Symbol" pitchFamily="18" charset="2"/>
            </a:endParaRPr>
          </a:p>
          <a:p>
            <a:pPr>
              <a:spcBef>
                <a:spcPct val="20000"/>
              </a:spcBef>
            </a:pPr>
            <a:r>
              <a:rPr lang="en-US" altLang="en-US" b="1" dirty="0">
                <a:sym typeface="Symbol" pitchFamily="18" charset="2"/>
              </a:rPr>
              <a:t>1. </a:t>
            </a:r>
            <a:r>
              <a:rPr lang="en-US" altLang="en-US" dirty="0">
                <a:sym typeface="Symbol" pitchFamily="18" charset="2"/>
              </a:rPr>
              <a:t>2</a:t>
            </a:r>
            <a:r>
              <a:rPr lang="en-US" altLang="en-US" i="1" dirty="0">
                <a:sym typeface="Symbol" pitchFamily="18" charset="2"/>
              </a:rPr>
              <a:t>x</a:t>
            </a:r>
            <a:r>
              <a:rPr lang="en-US" altLang="en-US" dirty="0">
                <a:sym typeface="Symbol" pitchFamily="18" charset="2"/>
              </a:rPr>
              <a:t> = 7</a:t>
            </a:r>
            <a:r>
              <a:rPr lang="en-US" altLang="en-US" i="1" dirty="0">
                <a:sym typeface="Symbol" pitchFamily="18" charset="2"/>
              </a:rPr>
              <a:t>x</a:t>
            </a:r>
            <a:r>
              <a:rPr lang="en-US" altLang="en-US" dirty="0">
                <a:sym typeface="Symbol" pitchFamily="18" charset="2"/>
              </a:rPr>
              <a:t> + 15  </a:t>
            </a:r>
          </a:p>
          <a:p>
            <a:pPr>
              <a:lnSpc>
                <a:spcPct val="150000"/>
              </a:lnSpc>
              <a:spcBef>
                <a:spcPct val="20000"/>
              </a:spcBef>
            </a:pPr>
            <a:r>
              <a:rPr lang="en-US" altLang="en-US" b="1" dirty="0">
                <a:sym typeface="Symbol" pitchFamily="18" charset="2"/>
              </a:rPr>
              <a:t>2.   </a:t>
            </a:r>
            <a:r>
              <a:rPr lang="en-US" altLang="en-US" dirty="0">
                <a:sym typeface="Symbol" pitchFamily="18" charset="2"/>
              </a:rPr>
              <a:t> </a:t>
            </a:r>
            <a:endParaRPr lang="en-US" altLang="en-US" b="1" dirty="0"/>
          </a:p>
          <a:p>
            <a:pPr>
              <a:spcBef>
                <a:spcPct val="20000"/>
              </a:spcBef>
            </a:pPr>
            <a:endParaRPr lang="en-US" altLang="en-US" b="1" dirty="0"/>
          </a:p>
          <a:p>
            <a:pPr>
              <a:spcBef>
                <a:spcPct val="20000"/>
              </a:spcBef>
            </a:pPr>
            <a:endParaRPr lang="en-US" altLang="en-US" sz="400" b="1" dirty="0"/>
          </a:p>
          <a:p>
            <a:pPr>
              <a:spcBef>
                <a:spcPct val="20000"/>
              </a:spcBef>
            </a:pPr>
            <a:endParaRPr lang="en-US" altLang="en-US" sz="400" b="1" dirty="0"/>
          </a:p>
          <a:p>
            <a:pPr>
              <a:spcBef>
                <a:spcPct val="20000"/>
              </a:spcBef>
            </a:pPr>
            <a:r>
              <a:rPr lang="en-US" altLang="en-US" b="1" dirty="0"/>
              <a:t> </a:t>
            </a:r>
            <a:endParaRPr lang="en-US" altLang="en-US" dirty="0">
              <a:sym typeface="Symbol" pitchFamily="18" charset="2"/>
            </a:endParaRPr>
          </a:p>
          <a:p>
            <a:pPr>
              <a:spcBef>
                <a:spcPct val="20000"/>
              </a:spcBef>
            </a:pPr>
            <a:r>
              <a:rPr lang="en-US" altLang="en-US" sz="2800" dirty="0">
                <a:solidFill>
                  <a:srgbClr val="FF0000"/>
                </a:solidFill>
              </a:rPr>
              <a:t>		</a:t>
            </a:r>
          </a:p>
        </p:txBody>
      </p:sp>
      <p:sp>
        <p:nvSpPr>
          <p:cNvPr id="4099" name="Line 64"/>
          <p:cNvSpPr>
            <a:spLocks noChangeShapeType="1"/>
          </p:cNvSpPr>
          <p:nvPr/>
        </p:nvSpPr>
        <p:spPr bwMode="auto">
          <a:xfrm>
            <a:off x="9906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4100" name="Line 65"/>
          <p:cNvSpPr>
            <a:spLocks noChangeShapeType="1"/>
          </p:cNvSpPr>
          <p:nvPr/>
        </p:nvSpPr>
        <p:spPr bwMode="auto">
          <a:xfrm>
            <a:off x="9144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4101" name="Line 170"/>
          <p:cNvSpPr>
            <a:spLocks noChangeShapeType="1"/>
          </p:cNvSpPr>
          <p:nvPr/>
        </p:nvSpPr>
        <p:spPr bwMode="auto">
          <a:xfrm>
            <a:off x="6781800" y="4343400"/>
            <a:ext cx="533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4102" name="Line 194"/>
          <p:cNvSpPr>
            <a:spLocks noChangeShapeType="1"/>
          </p:cNvSpPr>
          <p:nvPr/>
        </p:nvSpPr>
        <p:spPr bwMode="auto">
          <a:xfrm>
            <a:off x="5486400" y="3581400"/>
            <a:ext cx="3048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4103" name="Line 199"/>
          <p:cNvSpPr>
            <a:spLocks noChangeShapeType="1"/>
          </p:cNvSpPr>
          <p:nvPr/>
        </p:nvSpPr>
        <p:spPr bwMode="auto">
          <a:xfrm>
            <a:off x="7086600" y="2743200"/>
            <a:ext cx="457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4104" name="Text Box 379"/>
          <p:cNvSpPr txBox="1">
            <a:spLocks noChangeArrowheads="1"/>
          </p:cNvSpPr>
          <p:nvPr/>
        </p:nvSpPr>
        <p:spPr bwMode="auto">
          <a:xfrm>
            <a:off x="5562600" y="22860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a:t>
            </a:r>
          </a:p>
        </p:txBody>
      </p:sp>
      <p:sp>
        <p:nvSpPr>
          <p:cNvPr id="4105" name="Text Box 457"/>
          <p:cNvSpPr txBox="1">
            <a:spLocks noChangeArrowheads="1"/>
          </p:cNvSpPr>
          <p:nvPr/>
        </p:nvSpPr>
        <p:spPr bwMode="auto">
          <a:xfrm>
            <a:off x="584200" y="4587875"/>
            <a:ext cx="5375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dirty="0"/>
              <a:t>5.</a:t>
            </a:r>
            <a:r>
              <a:rPr lang="en-US" altLang="en-US" dirty="0"/>
              <a:t> Solve and graph 5(2 </a:t>
            </a:r>
            <a:r>
              <a:rPr lang="en-US" altLang="en-US" dirty="0">
                <a:latin typeface="Arial" charset="0"/>
              </a:rPr>
              <a:t>–</a:t>
            </a:r>
            <a:r>
              <a:rPr lang="en-US" altLang="en-US" dirty="0"/>
              <a:t> </a:t>
            </a:r>
            <a:r>
              <a:rPr lang="en-US" altLang="en-US" i="1" dirty="0"/>
              <a:t>b</a:t>
            </a:r>
            <a:r>
              <a:rPr lang="en-US" altLang="en-US" dirty="0"/>
              <a:t>) &gt; 5</a:t>
            </a:r>
            <a:r>
              <a:rPr lang="en-US" altLang="en-US" baseline="30000" dirty="0"/>
              <a:t>2</a:t>
            </a:r>
            <a:r>
              <a:rPr lang="en-US" altLang="en-US" dirty="0"/>
              <a:t>.</a:t>
            </a:r>
          </a:p>
        </p:txBody>
      </p:sp>
      <p:sp>
        <p:nvSpPr>
          <p:cNvPr id="4106" name="Text Box 458"/>
          <p:cNvSpPr txBox="1">
            <a:spLocks noChangeArrowheads="1"/>
          </p:cNvSpPr>
          <p:nvPr/>
        </p:nvSpPr>
        <p:spPr bwMode="auto">
          <a:xfrm>
            <a:off x="569913" y="3429000"/>
            <a:ext cx="43068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dirty="0"/>
              <a:t>3. </a:t>
            </a:r>
            <a:r>
              <a:rPr lang="en-US" altLang="en-US" dirty="0"/>
              <a:t>2(3z + 1) = </a:t>
            </a:r>
            <a:r>
              <a:rPr lang="en-US" altLang="en-US" dirty="0">
                <a:latin typeface="Arial" charset="0"/>
              </a:rPr>
              <a:t>–</a:t>
            </a:r>
            <a:r>
              <a:rPr lang="en-US" altLang="en-US" dirty="0"/>
              <a:t>2(</a:t>
            </a:r>
            <a:r>
              <a:rPr lang="en-US" altLang="en-US" i="1" dirty="0"/>
              <a:t>z</a:t>
            </a:r>
            <a:r>
              <a:rPr lang="en-US" altLang="en-US" dirty="0"/>
              <a:t> + 3)</a:t>
            </a:r>
            <a:r>
              <a:rPr lang="en-US" altLang="en-US" b="1" dirty="0"/>
              <a:t> </a:t>
            </a:r>
          </a:p>
        </p:txBody>
      </p:sp>
      <p:sp>
        <p:nvSpPr>
          <p:cNvPr id="4107" name="Text Box 460"/>
          <p:cNvSpPr txBox="1">
            <a:spLocks noChangeArrowheads="1"/>
          </p:cNvSpPr>
          <p:nvPr/>
        </p:nvSpPr>
        <p:spPr bwMode="auto">
          <a:xfrm>
            <a:off x="582613" y="4010025"/>
            <a:ext cx="33797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dirty="0"/>
              <a:t>4. </a:t>
            </a:r>
            <a:r>
              <a:rPr lang="en-US" altLang="en-US" dirty="0"/>
              <a:t>3(</a:t>
            </a:r>
            <a:r>
              <a:rPr lang="en-US" altLang="en-US" i="1" dirty="0"/>
              <a:t>p </a:t>
            </a:r>
            <a:r>
              <a:rPr lang="en-US" altLang="en-US" dirty="0">
                <a:latin typeface="Arial" charset="0"/>
              </a:rPr>
              <a:t>–</a:t>
            </a:r>
            <a:r>
              <a:rPr lang="en-US" altLang="en-US" i="1" dirty="0"/>
              <a:t> </a:t>
            </a:r>
            <a:r>
              <a:rPr lang="en-US" altLang="en-US" dirty="0"/>
              <a:t>1) = 3</a:t>
            </a:r>
            <a:r>
              <a:rPr lang="en-US" altLang="en-US" i="1" dirty="0"/>
              <a:t>p</a:t>
            </a:r>
            <a:r>
              <a:rPr lang="en-US" altLang="en-US" dirty="0"/>
              <a:t> + 2</a:t>
            </a:r>
          </a:p>
        </p:txBody>
      </p:sp>
      <p:sp>
        <p:nvSpPr>
          <p:cNvPr id="10750" name="Text Box 510"/>
          <p:cNvSpPr txBox="1">
            <a:spLocks noChangeArrowheads="1"/>
          </p:cNvSpPr>
          <p:nvPr/>
        </p:nvSpPr>
        <p:spPr bwMode="auto">
          <a:xfrm>
            <a:off x="3370263" y="2208213"/>
            <a:ext cx="12176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x = </a:t>
            </a:r>
            <a:r>
              <a:rPr lang="en-US" altLang="en-US">
                <a:solidFill>
                  <a:srgbClr val="FF3300"/>
                </a:solidFill>
              </a:rPr>
              <a:t>–3</a:t>
            </a:r>
          </a:p>
        </p:txBody>
      </p:sp>
      <p:sp>
        <p:nvSpPr>
          <p:cNvPr id="4109" name="Text Box 511"/>
          <p:cNvSpPr txBox="1">
            <a:spLocks noChangeArrowheads="1"/>
          </p:cNvSpPr>
          <p:nvPr/>
        </p:nvSpPr>
        <p:spPr bwMode="auto">
          <a:xfrm>
            <a:off x="3641725" y="30321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sz="1600" b="1"/>
          </a:p>
        </p:txBody>
      </p:sp>
      <p:sp>
        <p:nvSpPr>
          <p:cNvPr id="10783" name="Text Box 543"/>
          <p:cNvSpPr txBox="1">
            <a:spLocks noChangeArrowheads="1"/>
          </p:cNvSpPr>
          <p:nvPr/>
        </p:nvSpPr>
        <p:spPr bwMode="auto">
          <a:xfrm>
            <a:off x="6027738" y="4570413"/>
            <a:ext cx="1227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b &lt; </a:t>
            </a:r>
            <a:r>
              <a:rPr lang="en-US" altLang="en-US">
                <a:solidFill>
                  <a:srgbClr val="FF3300"/>
                </a:solidFill>
              </a:rPr>
              <a:t>–3</a:t>
            </a:r>
          </a:p>
        </p:txBody>
      </p:sp>
      <p:grpSp>
        <p:nvGrpSpPr>
          <p:cNvPr id="2" name="Group 551"/>
          <p:cNvGrpSpPr>
            <a:grpSpLocks/>
          </p:cNvGrpSpPr>
          <p:nvPr/>
        </p:nvGrpSpPr>
        <p:grpSpPr bwMode="auto">
          <a:xfrm>
            <a:off x="1219200" y="5029200"/>
            <a:ext cx="5324475" cy="823913"/>
            <a:chOff x="768" y="3168"/>
            <a:chExt cx="3354" cy="519"/>
          </a:xfrm>
        </p:grpSpPr>
        <p:sp>
          <p:nvSpPr>
            <p:cNvPr id="4116" name="Line 151"/>
            <p:cNvSpPr>
              <a:spLocks noChangeShapeType="1"/>
            </p:cNvSpPr>
            <p:nvPr/>
          </p:nvSpPr>
          <p:spPr bwMode="auto">
            <a:xfrm>
              <a:off x="1776" y="3168"/>
              <a:ext cx="24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4117" name="AutoShape 505"/>
            <p:cNvSpPr>
              <a:spLocks noChangeArrowheads="1"/>
            </p:cNvSpPr>
            <p:nvPr/>
          </p:nvSpPr>
          <p:spPr bwMode="auto">
            <a:xfrm>
              <a:off x="2391" y="3408"/>
              <a:ext cx="96" cy="96"/>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4118" name="Line 515"/>
            <p:cNvSpPr>
              <a:spLocks noChangeShapeType="1"/>
            </p:cNvSpPr>
            <p:nvPr/>
          </p:nvSpPr>
          <p:spPr bwMode="auto">
            <a:xfrm>
              <a:off x="1482" y="341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119" name="Line 516"/>
            <p:cNvSpPr>
              <a:spLocks noChangeShapeType="1"/>
            </p:cNvSpPr>
            <p:nvPr/>
          </p:nvSpPr>
          <p:spPr bwMode="auto">
            <a:xfrm>
              <a:off x="1962" y="341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120" name="Line 517"/>
            <p:cNvSpPr>
              <a:spLocks noChangeShapeType="1"/>
            </p:cNvSpPr>
            <p:nvPr/>
          </p:nvSpPr>
          <p:spPr bwMode="auto">
            <a:xfrm>
              <a:off x="2442" y="341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121" name="Line 518"/>
            <p:cNvSpPr>
              <a:spLocks noChangeShapeType="1"/>
            </p:cNvSpPr>
            <p:nvPr/>
          </p:nvSpPr>
          <p:spPr bwMode="auto">
            <a:xfrm>
              <a:off x="2922" y="341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122" name="Line 519"/>
            <p:cNvSpPr>
              <a:spLocks noChangeShapeType="1"/>
            </p:cNvSpPr>
            <p:nvPr/>
          </p:nvSpPr>
          <p:spPr bwMode="auto">
            <a:xfrm>
              <a:off x="3402" y="341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123" name="Text Box 520"/>
            <p:cNvSpPr txBox="1">
              <a:spLocks noChangeArrowheads="1"/>
            </p:cNvSpPr>
            <p:nvPr/>
          </p:nvSpPr>
          <p:spPr bwMode="auto">
            <a:xfrm>
              <a:off x="1290" y="3469"/>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–5</a:t>
              </a:r>
            </a:p>
          </p:txBody>
        </p:sp>
        <p:sp>
          <p:nvSpPr>
            <p:cNvPr id="4124" name="Text Box 521"/>
            <p:cNvSpPr txBox="1">
              <a:spLocks noChangeArrowheads="1"/>
            </p:cNvSpPr>
            <p:nvPr/>
          </p:nvSpPr>
          <p:spPr bwMode="auto">
            <a:xfrm>
              <a:off x="1866" y="3466"/>
              <a:ext cx="1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sz="1600" b="1"/>
            </a:p>
          </p:txBody>
        </p:sp>
        <p:sp>
          <p:nvSpPr>
            <p:cNvPr id="4125" name="Text Box 522"/>
            <p:cNvSpPr txBox="1">
              <a:spLocks noChangeArrowheads="1"/>
            </p:cNvSpPr>
            <p:nvPr/>
          </p:nvSpPr>
          <p:spPr bwMode="auto">
            <a:xfrm>
              <a:off x="2265" y="346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–3</a:t>
              </a:r>
            </a:p>
          </p:txBody>
        </p:sp>
        <p:sp>
          <p:nvSpPr>
            <p:cNvPr id="4126" name="Text Box 523"/>
            <p:cNvSpPr txBox="1">
              <a:spLocks noChangeArrowheads="1"/>
            </p:cNvSpPr>
            <p:nvPr/>
          </p:nvSpPr>
          <p:spPr bwMode="auto">
            <a:xfrm>
              <a:off x="2751" y="346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4127" name="Text Box 524"/>
            <p:cNvSpPr txBox="1">
              <a:spLocks noChangeArrowheads="1"/>
            </p:cNvSpPr>
            <p:nvPr/>
          </p:nvSpPr>
          <p:spPr bwMode="auto">
            <a:xfrm>
              <a:off x="3231" y="346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a:t>
              </a:r>
            </a:p>
          </p:txBody>
        </p:sp>
        <p:sp>
          <p:nvSpPr>
            <p:cNvPr id="4128" name="Line 525"/>
            <p:cNvSpPr>
              <a:spLocks noChangeShapeType="1"/>
            </p:cNvSpPr>
            <p:nvPr/>
          </p:nvSpPr>
          <p:spPr bwMode="auto">
            <a:xfrm>
              <a:off x="3882" y="3427"/>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129" name="Text Box 526"/>
            <p:cNvSpPr txBox="1">
              <a:spLocks noChangeArrowheads="1"/>
            </p:cNvSpPr>
            <p:nvPr/>
          </p:nvSpPr>
          <p:spPr bwMode="auto">
            <a:xfrm>
              <a:off x="1776" y="3463"/>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4130" name="Text Box 527"/>
            <p:cNvSpPr txBox="1">
              <a:spLocks noChangeArrowheads="1"/>
            </p:cNvSpPr>
            <p:nvPr/>
          </p:nvSpPr>
          <p:spPr bwMode="auto">
            <a:xfrm>
              <a:off x="3777" y="3475"/>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0</a:t>
              </a:r>
            </a:p>
          </p:txBody>
        </p:sp>
        <p:sp>
          <p:nvSpPr>
            <p:cNvPr id="4131" name="Line 533"/>
            <p:cNvSpPr>
              <a:spLocks noChangeShapeType="1"/>
            </p:cNvSpPr>
            <p:nvPr/>
          </p:nvSpPr>
          <p:spPr bwMode="auto">
            <a:xfrm>
              <a:off x="858" y="3465"/>
              <a:ext cx="3264"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4132" name="Line 534"/>
            <p:cNvSpPr>
              <a:spLocks noChangeShapeType="1"/>
            </p:cNvSpPr>
            <p:nvPr/>
          </p:nvSpPr>
          <p:spPr bwMode="auto">
            <a:xfrm>
              <a:off x="954" y="34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133" name="Text Box 535"/>
            <p:cNvSpPr txBox="1">
              <a:spLocks noChangeArrowheads="1"/>
            </p:cNvSpPr>
            <p:nvPr/>
          </p:nvSpPr>
          <p:spPr bwMode="auto">
            <a:xfrm>
              <a:off x="768" y="347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–6</a:t>
              </a:r>
            </a:p>
          </p:txBody>
        </p:sp>
        <p:sp>
          <p:nvSpPr>
            <p:cNvPr id="4134" name="Line 544"/>
            <p:cNvSpPr>
              <a:spLocks noChangeShapeType="1"/>
            </p:cNvSpPr>
            <p:nvPr/>
          </p:nvSpPr>
          <p:spPr bwMode="auto">
            <a:xfrm flipH="1">
              <a:off x="864" y="3456"/>
              <a:ext cx="1536" cy="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
        <p:nvSpPr>
          <p:cNvPr id="4112" name="Text Box 545"/>
          <p:cNvSpPr txBox="1">
            <a:spLocks noChangeArrowheads="1"/>
          </p:cNvSpPr>
          <p:nvPr/>
        </p:nvSpPr>
        <p:spPr bwMode="auto">
          <a:xfrm>
            <a:off x="990600" y="2819400"/>
            <a:ext cx="277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dirty="0"/>
              <a:t>3</a:t>
            </a:r>
            <a:r>
              <a:rPr lang="en-US" altLang="en-US" i="1" dirty="0"/>
              <a:t>y</a:t>
            </a:r>
            <a:r>
              <a:rPr lang="en-US" altLang="en-US" dirty="0"/>
              <a:t> – 21 = 4 </a:t>
            </a:r>
            <a:r>
              <a:rPr lang="en-US" altLang="en-US" dirty="0">
                <a:latin typeface="Arial" charset="0"/>
              </a:rPr>
              <a:t>–</a:t>
            </a:r>
            <a:r>
              <a:rPr lang="en-US" altLang="en-US" dirty="0"/>
              <a:t> 2</a:t>
            </a:r>
            <a:r>
              <a:rPr lang="en-US" altLang="en-US" i="1" dirty="0"/>
              <a:t>y</a:t>
            </a:r>
          </a:p>
        </p:txBody>
      </p:sp>
      <p:sp>
        <p:nvSpPr>
          <p:cNvPr id="10786" name="Text Box 546"/>
          <p:cNvSpPr txBox="1">
            <a:spLocks noChangeArrowheads="1"/>
          </p:cNvSpPr>
          <p:nvPr/>
        </p:nvSpPr>
        <p:spPr bwMode="auto">
          <a:xfrm>
            <a:off x="3930650" y="2819400"/>
            <a:ext cx="102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y </a:t>
            </a:r>
            <a:r>
              <a:rPr lang="en-US" altLang="en-US">
                <a:solidFill>
                  <a:srgbClr val="FF3300"/>
                </a:solidFill>
              </a:rPr>
              <a:t>= 5</a:t>
            </a:r>
            <a:endParaRPr lang="en-US" altLang="en-US" i="1">
              <a:solidFill>
                <a:srgbClr val="FF3300"/>
              </a:solidFill>
            </a:endParaRPr>
          </a:p>
        </p:txBody>
      </p:sp>
      <p:sp>
        <p:nvSpPr>
          <p:cNvPr id="10788" name="Text Box 548"/>
          <p:cNvSpPr txBox="1">
            <a:spLocks noChangeArrowheads="1"/>
          </p:cNvSpPr>
          <p:nvPr/>
        </p:nvSpPr>
        <p:spPr bwMode="auto">
          <a:xfrm>
            <a:off x="4572000" y="3427413"/>
            <a:ext cx="1196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z</a:t>
            </a:r>
            <a:r>
              <a:rPr lang="en-US" altLang="en-US">
                <a:solidFill>
                  <a:srgbClr val="FF3300"/>
                </a:solidFill>
              </a:rPr>
              <a:t> = –1</a:t>
            </a:r>
          </a:p>
        </p:txBody>
      </p:sp>
      <p:sp>
        <p:nvSpPr>
          <p:cNvPr id="10789" name="Text Box 549"/>
          <p:cNvSpPr txBox="1">
            <a:spLocks noChangeArrowheads="1"/>
          </p:cNvSpPr>
          <p:nvPr/>
        </p:nvSpPr>
        <p:spPr bwMode="auto">
          <a:xfrm>
            <a:off x="4294188" y="4010025"/>
            <a:ext cx="1878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no 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750"/>
                                        </p:tgtEl>
                                        <p:attrNameLst>
                                          <p:attrName>style.visibility</p:attrName>
                                        </p:attrNameLst>
                                      </p:cBhvr>
                                      <p:to>
                                        <p:strVal val="visible"/>
                                      </p:to>
                                    </p:set>
                                    <p:animEffect transition="in" filter="dissolve">
                                      <p:cBhvr>
                                        <p:cTn id="7" dur="500"/>
                                        <p:tgtEl>
                                          <p:spTgt spid="107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786"/>
                                        </p:tgtEl>
                                        <p:attrNameLst>
                                          <p:attrName>style.visibility</p:attrName>
                                        </p:attrNameLst>
                                      </p:cBhvr>
                                      <p:to>
                                        <p:strVal val="visible"/>
                                      </p:to>
                                    </p:set>
                                    <p:animEffect transition="in" filter="dissolve">
                                      <p:cBhvr>
                                        <p:cTn id="12" dur="500"/>
                                        <p:tgtEl>
                                          <p:spTgt spid="107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0788">
                                            <p:txEl>
                                              <p:pRg st="0" end="0"/>
                                            </p:txEl>
                                          </p:spTgt>
                                        </p:tgtEl>
                                        <p:attrNameLst>
                                          <p:attrName>style.visibility</p:attrName>
                                        </p:attrNameLst>
                                      </p:cBhvr>
                                      <p:to>
                                        <p:strVal val="visible"/>
                                      </p:to>
                                    </p:set>
                                    <p:animEffect transition="in" filter="dissolve">
                                      <p:cBhvr>
                                        <p:cTn id="17" dur="500"/>
                                        <p:tgtEl>
                                          <p:spTgt spid="10788">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789"/>
                                        </p:tgtEl>
                                        <p:attrNameLst>
                                          <p:attrName>style.visibility</p:attrName>
                                        </p:attrNameLst>
                                      </p:cBhvr>
                                      <p:to>
                                        <p:strVal val="visible"/>
                                      </p:to>
                                    </p:set>
                                    <p:animEffect transition="in" filter="dissolve">
                                      <p:cBhvr>
                                        <p:cTn id="22" dur="500"/>
                                        <p:tgtEl>
                                          <p:spTgt spid="1078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783"/>
                                        </p:tgtEl>
                                        <p:attrNameLst>
                                          <p:attrName>style.visibility</p:attrName>
                                        </p:attrNameLst>
                                      </p:cBhvr>
                                      <p:to>
                                        <p:strVal val="visible"/>
                                      </p:to>
                                    </p:set>
                                    <p:animEffect transition="in" filter="dissolve">
                                      <p:cBhvr>
                                        <p:cTn id="27" dur="500"/>
                                        <p:tgtEl>
                                          <p:spTgt spid="10783"/>
                                        </p:tgtEl>
                                      </p:cBhvr>
                                    </p:animEffect>
                                  </p:childTnLst>
                                </p:cTn>
                              </p:par>
                            </p:childTnLst>
                          </p:cTn>
                        </p:par>
                        <p:par>
                          <p:cTn id="28" fill="hold" nodeType="afterGroup">
                            <p:stCondLst>
                              <p:cond delay="500"/>
                            </p:stCondLst>
                            <p:childTnLst>
                              <p:par>
                                <p:cTn id="29" presetID="9" presetClass="entr" presetSubtype="0" fill="hold" nodeType="after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dissolve">
                                      <p:cBhvr>
                                        <p:cTn id="3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0" grpId="0"/>
      <p:bldP spid="10783" grpId="0"/>
      <p:bldP spid="10786" grpId="0"/>
      <p:bldP spid="1078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3b Continued</a:t>
            </a:r>
            <a:endParaRPr lang="en-US" altLang="en-US" sz="2600">
              <a:solidFill>
                <a:schemeClr val="accent2"/>
              </a:solidFill>
              <a:latin typeface="Arial MT Bl" charset="0"/>
            </a:endParaRPr>
          </a:p>
        </p:txBody>
      </p:sp>
      <p:sp>
        <p:nvSpPr>
          <p:cNvPr id="22531" name="Text Box 8"/>
          <p:cNvSpPr txBox="1">
            <a:spLocks noChangeArrowheads="1"/>
          </p:cNvSpPr>
          <p:nvPr/>
        </p:nvSpPr>
        <p:spPr bwMode="auto">
          <a:xfrm>
            <a:off x="1371600" y="2057400"/>
            <a:ext cx="1023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x </a:t>
            </a:r>
            <a:r>
              <a:rPr lang="en-US" altLang="en-US"/>
              <a:t>&lt; 3</a:t>
            </a:r>
            <a:endParaRPr lang="en-US" altLang="en-US" i="1"/>
          </a:p>
        </p:txBody>
      </p:sp>
      <p:grpSp>
        <p:nvGrpSpPr>
          <p:cNvPr id="2" name="Group 69"/>
          <p:cNvGrpSpPr>
            <a:grpSpLocks/>
          </p:cNvGrpSpPr>
          <p:nvPr/>
        </p:nvGrpSpPr>
        <p:grpSpPr bwMode="auto">
          <a:xfrm>
            <a:off x="762000" y="2971800"/>
            <a:ext cx="4343400" cy="425450"/>
            <a:chOff x="480" y="2276"/>
            <a:chExt cx="2736" cy="268"/>
          </a:xfrm>
        </p:grpSpPr>
        <p:sp>
          <p:nvSpPr>
            <p:cNvPr id="22533" name="Line 44"/>
            <p:cNvSpPr>
              <a:spLocks noChangeShapeType="1"/>
            </p:cNvSpPr>
            <p:nvPr/>
          </p:nvSpPr>
          <p:spPr bwMode="auto">
            <a:xfrm>
              <a:off x="576" y="2330"/>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2534" name="Line 45"/>
            <p:cNvSpPr>
              <a:spLocks noChangeShapeType="1"/>
            </p:cNvSpPr>
            <p:nvPr/>
          </p:nvSpPr>
          <p:spPr bwMode="auto">
            <a:xfrm>
              <a:off x="67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35" name="Line 46"/>
            <p:cNvSpPr>
              <a:spLocks noChangeShapeType="1"/>
            </p:cNvSpPr>
            <p:nvPr/>
          </p:nvSpPr>
          <p:spPr bwMode="auto">
            <a:xfrm>
              <a:off x="91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36" name="Line 47"/>
            <p:cNvSpPr>
              <a:spLocks noChangeShapeType="1"/>
            </p:cNvSpPr>
            <p:nvPr/>
          </p:nvSpPr>
          <p:spPr bwMode="auto">
            <a:xfrm>
              <a:off x="115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37" name="Line 48"/>
            <p:cNvSpPr>
              <a:spLocks noChangeShapeType="1"/>
            </p:cNvSpPr>
            <p:nvPr/>
          </p:nvSpPr>
          <p:spPr bwMode="auto">
            <a:xfrm>
              <a:off x="139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38" name="Line 49"/>
            <p:cNvSpPr>
              <a:spLocks noChangeShapeType="1"/>
            </p:cNvSpPr>
            <p:nvPr/>
          </p:nvSpPr>
          <p:spPr bwMode="auto">
            <a:xfrm>
              <a:off x="163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39" name="Line 50"/>
            <p:cNvSpPr>
              <a:spLocks noChangeShapeType="1"/>
            </p:cNvSpPr>
            <p:nvPr/>
          </p:nvSpPr>
          <p:spPr bwMode="auto">
            <a:xfrm>
              <a:off x="187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40" name="Line 51"/>
            <p:cNvSpPr>
              <a:spLocks noChangeShapeType="1"/>
            </p:cNvSpPr>
            <p:nvPr/>
          </p:nvSpPr>
          <p:spPr bwMode="auto">
            <a:xfrm>
              <a:off x="211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41" name="Line 52"/>
            <p:cNvSpPr>
              <a:spLocks noChangeShapeType="1"/>
            </p:cNvSpPr>
            <p:nvPr/>
          </p:nvSpPr>
          <p:spPr bwMode="auto">
            <a:xfrm>
              <a:off x="235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42" name="Line 53"/>
            <p:cNvSpPr>
              <a:spLocks noChangeShapeType="1"/>
            </p:cNvSpPr>
            <p:nvPr/>
          </p:nvSpPr>
          <p:spPr bwMode="auto">
            <a:xfrm>
              <a:off x="259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43" name="Line 54"/>
            <p:cNvSpPr>
              <a:spLocks noChangeShapeType="1"/>
            </p:cNvSpPr>
            <p:nvPr/>
          </p:nvSpPr>
          <p:spPr bwMode="auto">
            <a:xfrm>
              <a:off x="283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44" name="Line 55"/>
            <p:cNvSpPr>
              <a:spLocks noChangeShapeType="1"/>
            </p:cNvSpPr>
            <p:nvPr/>
          </p:nvSpPr>
          <p:spPr bwMode="auto">
            <a:xfrm>
              <a:off x="3072" y="228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45" name="Text Box 56"/>
            <p:cNvSpPr txBox="1">
              <a:spLocks noChangeArrowheads="1"/>
            </p:cNvSpPr>
            <p:nvPr/>
          </p:nvSpPr>
          <p:spPr bwMode="auto">
            <a:xfrm>
              <a:off x="480" y="2332"/>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–5</a:t>
              </a:r>
            </a:p>
          </p:txBody>
        </p:sp>
        <p:sp>
          <p:nvSpPr>
            <p:cNvPr id="22546" name="Text Box 57"/>
            <p:cNvSpPr txBox="1">
              <a:spLocks noChangeArrowheads="1"/>
            </p:cNvSpPr>
            <p:nvPr/>
          </p:nvSpPr>
          <p:spPr bwMode="auto">
            <a:xfrm>
              <a:off x="736" y="2326"/>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22547" name="Text Box 58"/>
            <p:cNvSpPr txBox="1">
              <a:spLocks noChangeArrowheads="1"/>
            </p:cNvSpPr>
            <p:nvPr/>
          </p:nvSpPr>
          <p:spPr bwMode="auto">
            <a:xfrm>
              <a:off x="976" y="233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–3</a:t>
              </a:r>
            </a:p>
          </p:txBody>
        </p:sp>
        <p:sp>
          <p:nvSpPr>
            <p:cNvPr id="22548" name="Text Box 59"/>
            <p:cNvSpPr txBox="1">
              <a:spLocks noChangeArrowheads="1"/>
            </p:cNvSpPr>
            <p:nvPr/>
          </p:nvSpPr>
          <p:spPr bwMode="auto">
            <a:xfrm>
              <a:off x="1200" y="233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22549" name="Text Box 60"/>
            <p:cNvSpPr txBox="1">
              <a:spLocks noChangeArrowheads="1"/>
            </p:cNvSpPr>
            <p:nvPr/>
          </p:nvSpPr>
          <p:spPr bwMode="auto">
            <a:xfrm>
              <a:off x="1456" y="232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a:t>
              </a:r>
            </a:p>
          </p:txBody>
        </p:sp>
        <p:sp>
          <p:nvSpPr>
            <p:cNvPr id="22550" name="Text Box 61"/>
            <p:cNvSpPr txBox="1">
              <a:spLocks noChangeArrowheads="1"/>
            </p:cNvSpPr>
            <p:nvPr/>
          </p:nvSpPr>
          <p:spPr bwMode="auto">
            <a:xfrm>
              <a:off x="1768" y="233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0</a:t>
              </a:r>
            </a:p>
          </p:txBody>
        </p:sp>
        <p:sp>
          <p:nvSpPr>
            <p:cNvPr id="22551" name="Text Box 62"/>
            <p:cNvSpPr txBox="1">
              <a:spLocks noChangeArrowheads="1"/>
            </p:cNvSpPr>
            <p:nvPr/>
          </p:nvSpPr>
          <p:spPr bwMode="auto">
            <a:xfrm>
              <a:off x="2016" y="233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a:t>
              </a:r>
            </a:p>
          </p:txBody>
        </p:sp>
        <p:sp>
          <p:nvSpPr>
            <p:cNvPr id="22552" name="Text Box 63"/>
            <p:cNvSpPr txBox="1">
              <a:spLocks noChangeArrowheads="1"/>
            </p:cNvSpPr>
            <p:nvPr/>
          </p:nvSpPr>
          <p:spPr bwMode="auto">
            <a:xfrm>
              <a:off x="2248" y="233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22553" name="Text Box 64"/>
            <p:cNvSpPr txBox="1">
              <a:spLocks noChangeArrowheads="1"/>
            </p:cNvSpPr>
            <p:nvPr/>
          </p:nvSpPr>
          <p:spPr bwMode="auto">
            <a:xfrm>
              <a:off x="2502" y="233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3</a:t>
              </a:r>
            </a:p>
          </p:txBody>
        </p:sp>
        <p:sp>
          <p:nvSpPr>
            <p:cNvPr id="22554" name="Text Box 65"/>
            <p:cNvSpPr txBox="1">
              <a:spLocks noChangeArrowheads="1"/>
            </p:cNvSpPr>
            <p:nvPr/>
          </p:nvSpPr>
          <p:spPr bwMode="auto">
            <a:xfrm>
              <a:off x="2736" y="233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22555" name="Text Box 66"/>
            <p:cNvSpPr txBox="1">
              <a:spLocks noChangeArrowheads="1"/>
            </p:cNvSpPr>
            <p:nvPr/>
          </p:nvSpPr>
          <p:spPr bwMode="auto">
            <a:xfrm>
              <a:off x="2961" y="232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5</a:t>
              </a:r>
            </a:p>
          </p:txBody>
        </p:sp>
        <p:sp>
          <p:nvSpPr>
            <p:cNvPr id="22556" name="Line 67"/>
            <p:cNvSpPr>
              <a:spLocks noChangeShapeType="1"/>
            </p:cNvSpPr>
            <p:nvPr/>
          </p:nvSpPr>
          <p:spPr bwMode="auto">
            <a:xfrm flipV="1">
              <a:off x="576" y="2328"/>
              <a:ext cx="1977" cy="4"/>
            </a:xfrm>
            <a:prstGeom prst="line">
              <a:avLst/>
            </a:prstGeom>
            <a:noFill/>
            <a:ln w="38100">
              <a:solidFill>
                <a:srgbClr val="FF3300"/>
              </a:solidFill>
              <a:round/>
              <a:headEnd type="triangle" w="med" len="me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57" name="AutoShape 68"/>
            <p:cNvSpPr>
              <a:spLocks noChangeArrowheads="1"/>
            </p:cNvSpPr>
            <p:nvPr/>
          </p:nvSpPr>
          <p:spPr bwMode="auto">
            <a:xfrm>
              <a:off x="2544" y="2276"/>
              <a:ext cx="96" cy="96"/>
            </a:xfrm>
            <a:prstGeom prst="flowChartConnector">
              <a:avLst/>
            </a:prstGeom>
            <a:solidFill>
              <a:schemeClr val="bg1"/>
            </a:solidFill>
            <a:ln w="28575" algn="ctr">
              <a:solidFill>
                <a:srgbClr val="FF3300"/>
              </a:solidFill>
              <a:round/>
              <a:headEnd/>
              <a:tailEnd/>
            </a:ln>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33400" y="927100"/>
            <a:ext cx="82423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Some inequalities are true no matter what value is substituted for the variable. For these inequalities, all real numbers are solutions.</a:t>
            </a:r>
            <a:r>
              <a:rPr lang="en-US" altLang="en-US" i="1"/>
              <a:t>  </a:t>
            </a:r>
          </a:p>
        </p:txBody>
      </p:sp>
      <p:sp>
        <p:nvSpPr>
          <p:cNvPr id="492547" name="Text Box 3"/>
          <p:cNvSpPr txBox="1">
            <a:spLocks noChangeArrowheads="1"/>
          </p:cNvSpPr>
          <p:nvPr/>
        </p:nvSpPr>
        <p:spPr bwMode="auto">
          <a:xfrm>
            <a:off x="530225" y="2298700"/>
            <a:ext cx="83216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Some inequalities are false no matter what value is substituted for the variable. These inequalities have no solutions. </a:t>
            </a:r>
          </a:p>
        </p:txBody>
      </p:sp>
      <p:sp>
        <p:nvSpPr>
          <p:cNvPr id="492548" name="Text Box 4"/>
          <p:cNvSpPr txBox="1">
            <a:spLocks noChangeArrowheads="1"/>
          </p:cNvSpPr>
          <p:nvPr/>
        </p:nvSpPr>
        <p:spPr bwMode="auto">
          <a:xfrm>
            <a:off x="533400" y="3733800"/>
            <a:ext cx="81692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If both sides of an inequality are fully simplified and the same variable term appears on both sides, then the inequality has all real numbers as solutions or it has no solutions. Look at the other terms in the inequality to decide which is the case.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92547"/>
                                        </p:tgtEl>
                                        <p:attrNameLst>
                                          <p:attrName>style.visibility</p:attrName>
                                        </p:attrNameLst>
                                      </p:cBhvr>
                                      <p:to>
                                        <p:strVal val="visible"/>
                                      </p:to>
                                    </p:set>
                                    <p:animEffect transition="in" filter="dissolve">
                                      <p:cBhvr>
                                        <p:cTn id="7" dur="500"/>
                                        <p:tgtEl>
                                          <p:spTgt spid="4925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92548"/>
                                        </p:tgtEl>
                                        <p:attrNameLst>
                                          <p:attrName>style.visibility</p:attrName>
                                        </p:attrNameLst>
                                      </p:cBhvr>
                                      <p:to>
                                        <p:strVal val="visible"/>
                                      </p:to>
                                    </p:set>
                                    <p:animEffect transition="in" filter="dissolve">
                                      <p:cBhvr>
                                        <p:cTn id="12" dur="500"/>
                                        <p:tgtEl>
                                          <p:spTgt spid="492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547" grpId="0"/>
      <p:bldP spid="49254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Additional Example 4A: All Real Numbers as Solutions or No Solutions</a:t>
            </a:r>
          </a:p>
        </p:txBody>
      </p:sp>
      <p:sp>
        <p:nvSpPr>
          <p:cNvPr id="24579" name="Text Box 3"/>
          <p:cNvSpPr txBox="1">
            <a:spLocks noChangeArrowheads="1"/>
          </p:cNvSpPr>
          <p:nvPr/>
        </p:nvSpPr>
        <p:spPr bwMode="auto">
          <a:xfrm>
            <a:off x="685800" y="1752600"/>
            <a:ext cx="3698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a:t>
            </a:r>
          </a:p>
        </p:txBody>
      </p:sp>
      <p:sp>
        <p:nvSpPr>
          <p:cNvPr id="24580" name="Text Box 4"/>
          <p:cNvSpPr txBox="1">
            <a:spLocks noChangeArrowheads="1"/>
          </p:cNvSpPr>
          <p:nvPr/>
        </p:nvSpPr>
        <p:spPr bwMode="auto">
          <a:xfrm>
            <a:off x="1143000" y="2286000"/>
            <a:ext cx="2738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2</a:t>
            </a:r>
            <a:r>
              <a:rPr lang="en-US" altLang="en-US" b="1" i="1"/>
              <a:t>x </a:t>
            </a:r>
            <a:r>
              <a:rPr lang="en-US" altLang="en-US" b="1"/>
              <a:t>– 7 ≤ 5 + 2</a:t>
            </a:r>
            <a:r>
              <a:rPr lang="en-US" altLang="en-US" b="1" i="1"/>
              <a:t>x</a:t>
            </a:r>
            <a:endParaRPr lang="en-US" altLang="en-US" b="1"/>
          </a:p>
        </p:txBody>
      </p:sp>
      <p:sp>
        <p:nvSpPr>
          <p:cNvPr id="493573" name="Text Box 5"/>
          <p:cNvSpPr txBox="1">
            <a:spLocks noChangeArrowheads="1"/>
          </p:cNvSpPr>
          <p:nvPr/>
        </p:nvSpPr>
        <p:spPr bwMode="auto">
          <a:xfrm>
            <a:off x="974725" y="2774950"/>
            <a:ext cx="771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same variable term (2</a:t>
            </a:r>
            <a:r>
              <a:rPr lang="en-US" altLang="en-US" i="1"/>
              <a:t>x</a:t>
            </a:r>
            <a:r>
              <a:rPr lang="en-US" altLang="en-US"/>
              <a:t>) appears on both sides. Look at the other terms.</a:t>
            </a:r>
          </a:p>
        </p:txBody>
      </p:sp>
      <p:sp>
        <p:nvSpPr>
          <p:cNvPr id="493574" name="Text Box 6"/>
          <p:cNvSpPr txBox="1">
            <a:spLocks noChangeArrowheads="1"/>
          </p:cNvSpPr>
          <p:nvPr/>
        </p:nvSpPr>
        <p:spPr bwMode="auto">
          <a:xfrm>
            <a:off x="949325" y="3775075"/>
            <a:ext cx="8016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For any number 2</a:t>
            </a:r>
            <a:r>
              <a:rPr lang="en-US" altLang="en-US" i="1"/>
              <a:t>x</a:t>
            </a:r>
            <a:r>
              <a:rPr lang="en-US" altLang="en-US"/>
              <a:t>, subtracting 7 will always result in a lower number than adding 5.  </a:t>
            </a:r>
          </a:p>
        </p:txBody>
      </p:sp>
      <p:sp>
        <p:nvSpPr>
          <p:cNvPr id="493575" name="Text Box 7"/>
          <p:cNvSpPr txBox="1">
            <a:spLocks noChangeArrowheads="1"/>
          </p:cNvSpPr>
          <p:nvPr/>
        </p:nvSpPr>
        <p:spPr bwMode="auto">
          <a:xfrm>
            <a:off x="974725" y="4876800"/>
            <a:ext cx="655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All values of </a:t>
            </a:r>
            <a:r>
              <a:rPr lang="en-US" altLang="en-US" i="1"/>
              <a:t>x</a:t>
            </a:r>
            <a:r>
              <a:rPr lang="en-US" altLang="en-US"/>
              <a:t> make the inequality true.  </a:t>
            </a:r>
          </a:p>
        </p:txBody>
      </p:sp>
      <p:sp>
        <p:nvSpPr>
          <p:cNvPr id="493576" name="Text Box 8"/>
          <p:cNvSpPr txBox="1">
            <a:spLocks noChangeArrowheads="1"/>
          </p:cNvSpPr>
          <p:nvPr/>
        </p:nvSpPr>
        <p:spPr bwMode="auto">
          <a:xfrm>
            <a:off x="977900" y="5486400"/>
            <a:ext cx="4884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All real numbers are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93573"/>
                                        </p:tgtEl>
                                        <p:attrNameLst>
                                          <p:attrName>style.visibility</p:attrName>
                                        </p:attrNameLst>
                                      </p:cBhvr>
                                      <p:to>
                                        <p:strVal val="visible"/>
                                      </p:to>
                                    </p:set>
                                    <p:anim calcmode="lin" valueType="num">
                                      <p:cBhvr>
                                        <p:cTn id="7" dur="1000" fill="hold"/>
                                        <p:tgtEl>
                                          <p:spTgt spid="493573"/>
                                        </p:tgtEl>
                                        <p:attrNameLst>
                                          <p:attrName>ppt_w</p:attrName>
                                        </p:attrNameLst>
                                      </p:cBhvr>
                                      <p:tavLst>
                                        <p:tav tm="0">
                                          <p:val>
                                            <p:strVal val="#ppt_w*0.70"/>
                                          </p:val>
                                        </p:tav>
                                        <p:tav tm="100000">
                                          <p:val>
                                            <p:strVal val="#ppt_w"/>
                                          </p:val>
                                        </p:tav>
                                      </p:tavLst>
                                    </p:anim>
                                    <p:anim calcmode="lin" valueType="num">
                                      <p:cBhvr>
                                        <p:cTn id="8" dur="1000" fill="hold"/>
                                        <p:tgtEl>
                                          <p:spTgt spid="493573"/>
                                        </p:tgtEl>
                                        <p:attrNameLst>
                                          <p:attrName>ppt_h</p:attrName>
                                        </p:attrNameLst>
                                      </p:cBhvr>
                                      <p:tavLst>
                                        <p:tav tm="0">
                                          <p:val>
                                            <p:strVal val="#ppt_h"/>
                                          </p:val>
                                        </p:tav>
                                        <p:tav tm="100000">
                                          <p:val>
                                            <p:strVal val="#ppt_h"/>
                                          </p:val>
                                        </p:tav>
                                      </p:tavLst>
                                    </p:anim>
                                    <p:animEffect transition="in" filter="fade">
                                      <p:cBhvr>
                                        <p:cTn id="9" dur="1000"/>
                                        <p:tgtEl>
                                          <p:spTgt spid="49357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93574"/>
                                        </p:tgtEl>
                                        <p:attrNameLst>
                                          <p:attrName>style.visibility</p:attrName>
                                        </p:attrNameLst>
                                      </p:cBhvr>
                                      <p:to>
                                        <p:strVal val="visible"/>
                                      </p:to>
                                    </p:set>
                                    <p:anim calcmode="lin" valueType="num">
                                      <p:cBhvr>
                                        <p:cTn id="14" dur="1000" fill="hold"/>
                                        <p:tgtEl>
                                          <p:spTgt spid="493574"/>
                                        </p:tgtEl>
                                        <p:attrNameLst>
                                          <p:attrName>ppt_w</p:attrName>
                                        </p:attrNameLst>
                                      </p:cBhvr>
                                      <p:tavLst>
                                        <p:tav tm="0">
                                          <p:val>
                                            <p:strVal val="#ppt_w*0.70"/>
                                          </p:val>
                                        </p:tav>
                                        <p:tav tm="100000">
                                          <p:val>
                                            <p:strVal val="#ppt_w"/>
                                          </p:val>
                                        </p:tav>
                                      </p:tavLst>
                                    </p:anim>
                                    <p:anim calcmode="lin" valueType="num">
                                      <p:cBhvr>
                                        <p:cTn id="15" dur="1000" fill="hold"/>
                                        <p:tgtEl>
                                          <p:spTgt spid="493574"/>
                                        </p:tgtEl>
                                        <p:attrNameLst>
                                          <p:attrName>ppt_h</p:attrName>
                                        </p:attrNameLst>
                                      </p:cBhvr>
                                      <p:tavLst>
                                        <p:tav tm="0">
                                          <p:val>
                                            <p:strVal val="#ppt_h"/>
                                          </p:val>
                                        </p:tav>
                                        <p:tav tm="100000">
                                          <p:val>
                                            <p:strVal val="#ppt_h"/>
                                          </p:val>
                                        </p:tav>
                                      </p:tavLst>
                                    </p:anim>
                                    <p:animEffect transition="in" filter="fade">
                                      <p:cBhvr>
                                        <p:cTn id="16" dur="1000"/>
                                        <p:tgtEl>
                                          <p:spTgt spid="49357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93575"/>
                                        </p:tgtEl>
                                        <p:attrNameLst>
                                          <p:attrName>style.visibility</p:attrName>
                                        </p:attrNameLst>
                                      </p:cBhvr>
                                      <p:to>
                                        <p:strVal val="visible"/>
                                      </p:to>
                                    </p:set>
                                    <p:anim calcmode="lin" valueType="num">
                                      <p:cBhvr>
                                        <p:cTn id="21" dur="1000" fill="hold"/>
                                        <p:tgtEl>
                                          <p:spTgt spid="493575"/>
                                        </p:tgtEl>
                                        <p:attrNameLst>
                                          <p:attrName>ppt_w</p:attrName>
                                        </p:attrNameLst>
                                      </p:cBhvr>
                                      <p:tavLst>
                                        <p:tav tm="0">
                                          <p:val>
                                            <p:strVal val="#ppt_w*0.70"/>
                                          </p:val>
                                        </p:tav>
                                        <p:tav tm="100000">
                                          <p:val>
                                            <p:strVal val="#ppt_w"/>
                                          </p:val>
                                        </p:tav>
                                      </p:tavLst>
                                    </p:anim>
                                    <p:anim calcmode="lin" valueType="num">
                                      <p:cBhvr>
                                        <p:cTn id="22" dur="1000" fill="hold"/>
                                        <p:tgtEl>
                                          <p:spTgt spid="493575"/>
                                        </p:tgtEl>
                                        <p:attrNameLst>
                                          <p:attrName>ppt_h</p:attrName>
                                        </p:attrNameLst>
                                      </p:cBhvr>
                                      <p:tavLst>
                                        <p:tav tm="0">
                                          <p:val>
                                            <p:strVal val="#ppt_h"/>
                                          </p:val>
                                        </p:tav>
                                        <p:tav tm="100000">
                                          <p:val>
                                            <p:strVal val="#ppt_h"/>
                                          </p:val>
                                        </p:tav>
                                      </p:tavLst>
                                    </p:anim>
                                    <p:animEffect transition="in" filter="fade">
                                      <p:cBhvr>
                                        <p:cTn id="23" dur="1000"/>
                                        <p:tgtEl>
                                          <p:spTgt spid="49357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93576"/>
                                        </p:tgtEl>
                                        <p:attrNameLst>
                                          <p:attrName>style.visibility</p:attrName>
                                        </p:attrNameLst>
                                      </p:cBhvr>
                                      <p:to>
                                        <p:strVal val="visible"/>
                                      </p:to>
                                    </p:set>
                                    <p:anim calcmode="lin" valueType="num">
                                      <p:cBhvr>
                                        <p:cTn id="28" dur="1000" fill="hold"/>
                                        <p:tgtEl>
                                          <p:spTgt spid="493576"/>
                                        </p:tgtEl>
                                        <p:attrNameLst>
                                          <p:attrName>ppt_w</p:attrName>
                                        </p:attrNameLst>
                                      </p:cBhvr>
                                      <p:tavLst>
                                        <p:tav tm="0">
                                          <p:val>
                                            <p:strVal val="#ppt_w*0.70"/>
                                          </p:val>
                                        </p:tav>
                                        <p:tav tm="100000">
                                          <p:val>
                                            <p:strVal val="#ppt_w"/>
                                          </p:val>
                                        </p:tav>
                                      </p:tavLst>
                                    </p:anim>
                                    <p:anim calcmode="lin" valueType="num">
                                      <p:cBhvr>
                                        <p:cTn id="29" dur="1000" fill="hold"/>
                                        <p:tgtEl>
                                          <p:spTgt spid="493576"/>
                                        </p:tgtEl>
                                        <p:attrNameLst>
                                          <p:attrName>ppt_h</p:attrName>
                                        </p:attrNameLst>
                                      </p:cBhvr>
                                      <p:tavLst>
                                        <p:tav tm="0">
                                          <p:val>
                                            <p:strVal val="#ppt_h"/>
                                          </p:val>
                                        </p:tav>
                                        <p:tav tm="100000">
                                          <p:val>
                                            <p:strVal val="#ppt_h"/>
                                          </p:val>
                                        </p:tav>
                                      </p:tavLst>
                                    </p:anim>
                                    <p:animEffect transition="in" filter="fade">
                                      <p:cBhvr>
                                        <p:cTn id="30" dur="1000"/>
                                        <p:tgtEl>
                                          <p:spTgt spid="4935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3573" grpId="0"/>
      <p:bldP spid="493574" grpId="0"/>
      <p:bldP spid="493575" grpId="0"/>
      <p:bldP spid="49357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407988" y="2209800"/>
            <a:ext cx="4421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2(3</a:t>
            </a:r>
            <a:r>
              <a:rPr lang="en-US" altLang="en-US" b="1" i="1"/>
              <a:t>y </a:t>
            </a:r>
            <a:r>
              <a:rPr lang="en-US" altLang="en-US" b="1">
                <a:latin typeface="Arial" charset="0"/>
              </a:rPr>
              <a:t>–</a:t>
            </a:r>
            <a:r>
              <a:rPr lang="en-US" altLang="en-US" b="1" i="1"/>
              <a:t> </a:t>
            </a:r>
            <a:r>
              <a:rPr lang="en-US" altLang="en-US" b="1"/>
              <a:t>2) – 4 ≥ 3(2</a:t>
            </a:r>
            <a:r>
              <a:rPr lang="en-US" altLang="en-US" b="1" i="1"/>
              <a:t>y</a:t>
            </a:r>
            <a:r>
              <a:rPr lang="en-US" altLang="en-US" b="1"/>
              <a:t> + 7)</a:t>
            </a:r>
          </a:p>
        </p:txBody>
      </p:sp>
      <p:sp>
        <p:nvSpPr>
          <p:cNvPr id="25603" name="Text Box 3"/>
          <p:cNvSpPr txBox="1">
            <a:spLocks noChangeArrowheads="1"/>
          </p:cNvSpPr>
          <p:nvPr/>
        </p:nvSpPr>
        <p:spPr bwMode="auto">
          <a:xfrm>
            <a:off x="533400" y="1676400"/>
            <a:ext cx="3698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a:t>
            </a:r>
          </a:p>
        </p:txBody>
      </p:sp>
      <p:sp>
        <p:nvSpPr>
          <p:cNvPr id="25604" name="Text Box 4"/>
          <p:cNvSpPr txBox="1">
            <a:spLocks noChangeArrowheads="1"/>
          </p:cNvSpPr>
          <p:nvPr/>
        </p:nvSpPr>
        <p:spPr bwMode="auto">
          <a:xfrm>
            <a:off x="-152400" y="854075"/>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Additional Example 4B: All Real Numbers as Solutions or No Solutions</a:t>
            </a:r>
          </a:p>
        </p:txBody>
      </p:sp>
      <p:sp>
        <p:nvSpPr>
          <p:cNvPr id="494597" name="Text Box 5"/>
          <p:cNvSpPr txBox="1">
            <a:spLocks noChangeArrowheads="1"/>
          </p:cNvSpPr>
          <p:nvPr/>
        </p:nvSpPr>
        <p:spPr bwMode="auto">
          <a:xfrm>
            <a:off x="5089525" y="2241550"/>
            <a:ext cx="39020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Distribute 2 on the left side and 3 on the right side and combine like terms.</a:t>
            </a:r>
          </a:p>
        </p:txBody>
      </p:sp>
      <p:sp>
        <p:nvSpPr>
          <p:cNvPr id="494598" name="Text Box 6"/>
          <p:cNvSpPr txBox="1">
            <a:spLocks noChangeArrowheads="1"/>
          </p:cNvSpPr>
          <p:nvPr/>
        </p:nvSpPr>
        <p:spPr bwMode="auto">
          <a:xfrm>
            <a:off x="1676400" y="2743200"/>
            <a:ext cx="2744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6</a:t>
            </a:r>
            <a:r>
              <a:rPr lang="en-US" altLang="en-US" i="1"/>
              <a:t>y </a:t>
            </a:r>
            <a:r>
              <a:rPr lang="en-US" altLang="en-US">
                <a:latin typeface="Arial" charset="0"/>
              </a:rPr>
              <a:t>–</a:t>
            </a:r>
            <a:r>
              <a:rPr lang="en-US" altLang="en-US" i="1"/>
              <a:t> </a:t>
            </a:r>
            <a:r>
              <a:rPr lang="en-US" altLang="en-US"/>
              <a:t>8 ≥ 6</a:t>
            </a:r>
            <a:r>
              <a:rPr lang="en-US" altLang="en-US" i="1"/>
              <a:t>y</a:t>
            </a:r>
            <a:r>
              <a:rPr lang="en-US" altLang="en-US"/>
              <a:t> + 21</a:t>
            </a:r>
          </a:p>
        </p:txBody>
      </p:sp>
      <p:sp>
        <p:nvSpPr>
          <p:cNvPr id="494599" name="Text Box 7"/>
          <p:cNvSpPr txBox="1">
            <a:spLocks noChangeArrowheads="1"/>
          </p:cNvSpPr>
          <p:nvPr/>
        </p:nvSpPr>
        <p:spPr bwMode="auto">
          <a:xfrm>
            <a:off x="406400" y="3521075"/>
            <a:ext cx="8356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same variable term (6</a:t>
            </a:r>
            <a:r>
              <a:rPr lang="en-US" altLang="en-US" i="1"/>
              <a:t>y</a:t>
            </a:r>
            <a:r>
              <a:rPr lang="en-US" altLang="en-US"/>
              <a:t>) appears on both sides. Look at the other terms.</a:t>
            </a:r>
          </a:p>
        </p:txBody>
      </p:sp>
      <p:sp>
        <p:nvSpPr>
          <p:cNvPr id="494600" name="Text Box 8"/>
          <p:cNvSpPr txBox="1">
            <a:spLocks noChangeArrowheads="1"/>
          </p:cNvSpPr>
          <p:nvPr/>
        </p:nvSpPr>
        <p:spPr bwMode="auto">
          <a:xfrm>
            <a:off x="381000" y="4359275"/>
            <a:ext cx="7661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For any number 6</a:t>
            </a:r>
            <a:r>
              <a:rPr lang="en-US" altLang="en-US" i="1"/>
              <a:t>y</a:t>
            </a:r>
            <a:r>
              <a:rPr lang="en-US" altLang="en-US"/>
              <a:t>, subtracting 8 will never result in a higher number than adding 21.  </a:t>
            </a:r>
          </a:p>
        </p:txBody>
      </p:sp>
      <p:sp>
        <p:nvSpPr>
          <p:cNvPr id="494601" name="Text Box 9"/>
          <p:cNvSpPr txBox="1">
            <a:spLocks noChangeArrowheads="1"/>
          </p:cNvSpPr>
          <p:nvPr/>
        </p:nvSpPr>
        <p:spPr bwMode="auto">
          <a:xfrm>
            <a:off x="406400" y="5257800"/>
            <a:ext cx="6592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No values of </a:t>
            </a:r>
            <a:r>
              <a:rPr lang="en-US" altLang="en-US" i="1"/>
              <a:t>y</a:t>
            </a:r>
            <a:r>
              <a:rPr lang="en-US" altLang="en-US"/>
              <a:t> make the inequality true.  </a:t>
            </a:r>
          </a:p>
        </p:txBody>
      </p:sp>
      <p:sp>
        <p:nvSpPr>
          <p:cNvPr id="494602" name="Text Box 10"/>
          <p:cNvSpPr txBox="1">
            <a:spLocks noChangeArrowheads="1"/>
          </p:cNvSpPr>
          <p:nvPr/>
        </p:nvSpPr>
        <p:spPr bwMode="auto">
          <a:xfrm>
            <a:off x="409575" y="5791200"/>
            <a:ext cx="3838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There are no solutions. </a:t>
            </a:r>
            <a:endParaRPr lang="en-US" altLang="en-US">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94597"/>
                                        </p:tgtEl>
                                        <p:attrNameLst>
                                          <p:attrName>style.visibility</p:attrName>
                                        </p:attrNameLst>
                                      </p:cBhvr>
                                      <p:to>
                                        <p:strVal val="visible"/>
                                      </p:to>
                                    </p:set>
                                    <p:animEffect transition="in" filter="dissolve">
                                      <p:cBhvr>
                                        <p:cTn id="7" dur="500"/>
                                        <p:tgtEl>
                                          <p:spTgt spid="4945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494598"/>
                                        </p:tgtEl>
                                        <p:attrNameLst>
                                          <p:attrName>style.visibility</p:attrName>
                                        </p:attrNameLst>
                                      </p:cBhvr>
                                      <p:to>
                                        <p:strVal val="visible"/>
                                      </p:to>
                                    </p:set>
                                    <p:anim calcmode="lin" valueType="num">
                                      <p:cBhvr>
                                        <p:cTn id="12" dur="1000" fill="hold"/>
                                        <p:tgtEl>
                                          <p:spTgt spid="494598"/>
                                        </p:tgtEl>
                                        <p:attrNameLst>
                                          <p:attrName>ppt_x</p:attrName>
                                        </p:attrNameLst>
                                      </p:cBhvr>
                                      <p:tavLst>
                                        <p:tav tm="0">
                                          <p:val>
                                            <p:strVal val="#ppt_x-.2"/>
                                          </p:val>
                                        </p:tav>
                                        <p:tav tm="100000">
                                          <p:val>
                                            <p:strVal val="#ppt_x"/>
                                          </p:val>
                                        </p:tav>
                                      </p:tavLst>
                                    </p:anim>
                                    <p:anim calcmode="lin" valueType="num">
                                      <p:cBhvr>
                                        <p:cTn id="13" dur="1000" fill="hold"/>
                                        <p:tgtEl>
                                          <p:spTgt spid="49459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49459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494599"/>
                                        </p:tgtEl>
                                        <p:attrNameLst>
                                          <p:attrName>style.visibility</p:attrName>
                                        </p:attrNameLst>
                                      </p:cBhvr>
                                      <p:to>
                                        <p:strVal val="visible"/>
                                      </p:to>
                                    </p:set>
                                    <p:anim calcmode="lin" valueType="num">
                                      <p:cBhvr>
                                        <p:cTn id="19" dur="1000" fill="hold"/>
                                        <p:tgtEl>
                                          <p:spTgt spid="494599"/>
                                        </p:tgtEl>
                                        <p:attrNameLst>
                                          <p:attrName>ppt_w</p:attrName>
                                        </p:attrNameLst>
                                      </p:cBhvr>
                                      <p:tavLst>
                                        <p:tav tm="0">
                                          <p:val>
                                            <p:strVal val="#ppt_w*0.70"/>
                                          </p:val>
                                        </p:tav>
                                        <p:tav tm="100000">
                                          <p:val>
                                            <p:strVal val="#ppt_w"/>
                                          </p:val>
                                        </p:tav>
                                      </p:tavLst>
                                    </p:anim>
                                    <p:anim calcmode="lin" valueType="num">
                                      <p:cBhvr>
                                        <p:cTn id="20" dur="1000" fill="hold"/>
                                        <p:tgtEl>
                                          <p:spTgt spid="494599"/>
                                        </p:tgtEl>
                                        <p:attrNameLst>
                                          <p:attrName>ppt_h</p:attrName>
                                        </p:attrNameLst>
                                      </p:cBhvr>
                                      <p:tavLst>
                                        <p:tav tm="0">
                                          <p:val>
                                            <p:strVal val="#ppt_h"/>
                                          </p:val>
                                        </p:tav>
                                        <p:tav tm="100000">
                                          <p:val>
                                            <p:strVal val="#ppt_h"/>
                                          </p:val>
                                        </p:tav>
                                      </p:tavLst>
                                    </p:anim>
                                    <p:animEffect transition="in" filter="fade">
                                      <p:cBhvr>
                                        <p:cTn id="21" dur="1000"/>
                                        <p:tgtEl>
                                          <p:spTgt spid="49459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494600"/>
                                        </p:tgtEl>
                                        <p:attrNameLst>
                                          <p:attrName>style.visibility</p:attrName>
                                        </p:attrNameLst>
                                      </p:cBhvr>
                                      <p:to>
                                        <p:strVal val="visible"/>
                                      </p:to>
                                    </p:set>
                                    <p:anim calcmode="lin" valueType="num">
                                      <p:cBhvr>
                                        <p:cTn id="26" dur="1000" fill="hold"/>
                                        <p:tgtEl>
                                          <p:spTgt spid="494600"/>
                                        </p:tgtEl>
                                        <p:attrNameLst>
                                          <p:attrName>ppt_w</p:attrName>
                                        </p:attrNameLst>
                                      </p:cBhvr>
                                      <p:tavLst>
                                        <p:tav tm="0">
                                          <p:val>
                                            <p:strVal val="#ppt_w*0.70"/>
                                          </p:val>
                                        </p:tav>
                                        <p:tav tm="100000">
                                          <p:val>
                                            <p:strVal val="#ppt_w"/>
                                          </p:val>
                                        </p:tav>
                                      </p:tavLst>
                                    </p:anim>
                                    <p:anim calcmode="lin" valueType="num">
                                      <p:cBhvr>
                                        <p:cTn id="27" dur="1000" fill="hold"/>
                                        <p:tgtEl>
                                          <p:spTgt spid="494600"/>
                                        </p:tgtEl>
                                        <p:attrNameLst>
                                          <p:attrName>ppt_h</p:attrName>
                                        </p:attrNameLst>
                                      </p:cBhvr>
                                      <p:tavLst>
                                        <p:tav tm="0">
                                          <p:val>
                                            <p:strVal val="#ppt_h"/>
                                          </p:val>
                                        </p:tav>
                                        <p:tav tm="100000">
                                          <p:val>
                                            <p:strVal val="#ppt_h"/>
                                          </p:val>
                                        </p:tav>
                                      </p:tavLst>
                                    </p:anim>
                                    <p:animEffect transition="in" filter="fade">
                                      <p:cBhvr>
                                        <p:cTn id="28" dur="1000"/>
                                        <p:tgtEl>
                                          <p:spTgt spid="49460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494601"/>
                                        </p:tgtEl>
                                        <p:attrNameLst>
                                          <p:attrName>style.visibility</p:attrName>
                                        </p:attrNameLst>
                                      </p:cBhvr>
                                      <p:to>
                                        <p:strVal val="visible"/>
                                      </p:to>
                                    </p:set>
                                    <p:anim calcmode="lin" valueType="num">
                                      <p:cBhvr>
                                        <p:cTn id="33" dur="1000" fill="hold"/>
                                        <p:tgtEl>
                                          <p:spTgt spid="494601"/>
                                        </p:tgtEl>
                                        <p:attrNameLst>
                                          <p:attrName>ppt_w</p:attrName>
                                        </p:attrNameLst>
                                      </p:cBhvr>
                                      <p:tavLst>
                                        <p:tav tm="0">
                                          <p:val>
                                            <p:strVal val="#ppt_w*0.70"/>
                                          </p:val>
                                        </p:tav>
                                        <p:tav tm="100000">
                                          <p:val>
                                            <p:strVal val="#ppt_w"/>
                                          </p:val>
                                        </p:tav>
                                      </p:tavLst>
                                    </p:anim>
                                    <p:anim calcmode="lin" valueType="num">
                                      <p:cBhvr>
                                        <p:cTn id="34" dur="1000" fill="hold"/>
                                        <p:tgtEl>
                                          <p:spTgt spid="494601"/>
                                        </p:tgtEl>
                                        <p:attrNameLst>
                                          <p:attrName>ppt_h</p:attrName>
                                        </p:attrNameLst>
                                      </p:cBhvr>
                                      <p:tavLst>
                                        <p:tav tm="0">
                                          <p:val>
                                            <p:strVal val="#ppt_h"/>
                                          </p:val>
                                        </p:tav>
                                        <p:tav tm="100000">
                                          <p:val>
                                            <p:strVal val="#ppt_h"/>
                                          </p:val>
                                        </p:tav>
                                      </p:tavLst>
                                    </p:anim>
                                    <p:animEffect transition="in" filter="fade">
                                      <p:cBhvr>
                                        <p:cTn id="35" dur="1000"/>
                                        <p:tgtEl>
                                          <p:spTgt spid="49460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494602"/>
                                        </p:tgtEl>
                                        <p:attrNameLst>
                                          <p:attrName>style.visibility</p:attrName>
                                        </p:attrNameLst>
                                      </p:cBhvr>
                                      <p:to>
                                        <p:strVal val="visible"/>
                                      </p:to>
                                    </p:set>
                                    <p:anim calcmode="lin" valueType="num">
                                      <p:cBhvr>
                                        <p:cTn id="40" dur="1000" fill="hold"/>
                                        <p:tgtEl>
                                          <p:spTgt spid="494602"/>
                                        </p:tgtEl>
                                        <p:attrNameLst>
                                          <p:attrName>ppt_w</p:attrName>
                                        </p:attrNameLst>
                                      </p:cBhvr>
                                      <p:tavLst>
                                        <p:tav tm="0">
                                          <p:val>
                                            <p:strVal val="#ppt_w*0.70"/>
                                          </p:val>
                                        </p:tav>
                                        <p:tav tm="100000">
                                          <p:val>
                                            <p:strVal val="#ppt_w"/>
                                          </p:val>
                                        </p:tav>
                                      </p:tavLst>
                                    </p:anim>
                                    <p:anim calcmode="lin" valueType="num">
                                      <p:cBhvr>
                                        <p:cTn id="41" dur="1000" fill="hold"/>
                                        <p:tgtEl>
                                          <p:spTgt spid="494602"/>
                                        </p:tgtEl>
                                        <p:attrNameLst>
                                          <p:attrName>ppt_h</p:attrName>
                                        </p:attrNameLst>
                                      </p:cBhvr>
                                      <p:tavLst>
                                        <p:tav tm="0">
                                          <p:val>
                                            <p:strVal val="#ppt_h"/>
                                          </p:val>
                                        </p:tav>
                                        <p:tav tm="100000">
                                          <p:val>
                                            <p:strVal val="#ppt_h"/>
                                          </p:val>
                                        </p:tav>
                                      </p:tavLst>
                                    </p:anim>
                                    <p:animEffect transition="in" filter="fade">
                                      <p:cBhvr>
                                        <p:cTn id="42" dur="1000"/>
                                        <p:tgtEl>
                                          <p:spTgt spid="494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4597" grpId="0"/>
      <p:bldP spid="494598" grpId="0"/>
      <p:bldP spid="494599" grpId="0"/>
      <p:bldP spid="494600" grpId="0"/>
      <p:bldP spid="494601" grpId="0"/>
      <p:bldP spid="49460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436688" y="2057400"/>
            <a:ext cx="30591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4(</a:t>
            </a:r>
            <a:r>
              <a:rPr lang="en-US" altLang="en-US" b="1" i="1"/>
              <a:t>y </a:t>
            </a:r>
            <a:r>
              <a:rPr lang="en-US" altLang="en-US" b="1"/>
              <a:t>– 1) ≥ 4</a:t>
            </a:r>
            <a:r>
              <a:rPr lang="en-US" altLang="en-US" b="1" i="1"/>
              <a:t>y</a:t>
            </a:r>
            <a:r>
              <a:rPr lang="en-US" altLang="en-US" b="1"/>
              <a:t> + 2</a:t>
            </a:r>
          </a:p>
        </p:txBody>
      </p:sp>
      <p:sp>
        <p:nvSpPr>
          <p:cNvPr id="495619" name="Text Box 3"/>
          <p:cNvSpPr txBox="1">
            <a:spLocks noChangeArrowheads="1"/>
          </p:cNvSpPr>
          <p:nvPr/>
        </p:nvSpPr>
        <p:spPr bwMode="auto">
          <a:xfrm>
            <a:off x="1828800" y="2743200"/>
            <a:ext cx="2574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a:t>
            </a:r>
            <a:r>
              <a:rPr lang="en-US" altLang="en-US" i="1"/>
              <a:t>y</a:t>
            </a:r>
            <a:r>
              <a:rPr lang="en-US" altLang="en-US"/>
              <a:t> – 4 ≥ 4</a:t>
            </a:r>
            <a:r>
              <a:rPr lang="en-US" altLang="en-US" i="1"/>
              <a:t>y </a:t>
            </a:r>
            <a:r>
              <a:rPr lang="en-US" altLang="en-US"/>
              <a:t>+ 2</a:t>
            </a:r>
          </a:p>
        </p:txBody>
      </p:sp>
      <p:sp>
        <p:nvSpPr>
          <p:cNvPr id="495620" name="Text Box 4"/>
          <p:cNvSpPr txBox="1">
            <a:spLocks noChangeArrowheads="1"/>
          </p:cNvSpPr>
          <p:nvPr/>
        </p:nvSpPr>
        <p:spPr bwMode="auto">
          <a:xfrm>
            <a:off x="5105400" y="2743200"/>
            <a:ext cx="405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Distribute 4 on the left side.</a:t>
            </a:r>
          </a:p>
        </p:txBody>
      </p:sp>
      <p:sp>
        <p:nvSpPr>
          <p:cNvPr id="26629" name="Text Box 5"/>
          <p:cNvSpPr txBox="1">
            <a:spLocks noChangeArrowheads="1"/>
          </p:cNvSpPr>
          <p:nvPr/>
        </p:nvSpPr>
        <p:spPr bwMode="auto">
          <a:xfrm>
            <a:off x="-7620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4a</a:t>
            </a:r>
          </a:p>
        </p:txBody>
      </p:sp>
      <p:sp>
        <p:nvSpPr>
          <p:cNvPr id="26630" name="Text Box 6"/>
          <p:cNvSpPr txBox="1">
            <a:spLocks noChangeArrowheads="1"/>
          </p:cNvSpPr>
          <p:nvPr/>
        </p:nvSpPr>
        <p:spPr bwMode="auto">
          <a:xfrm>
            <a:off x="609600" y="1524000"/>
            <a:ext cx="3698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a:t>
            </a:r>
          </a:p>
        </p:txBody>
      </p:sp>
      <p:sp>
        <p:nvSpPr>
          <p:cNvPr id="495623" name="Text Box 7"/>
          <p:cNvSpPr txBox="1">
            <a:spLocks noChangeArrowheads="1"/>
          </p:cNvSpPr>
          <p:nvPr/>
        </p:nvSpPr>
        <p:spPr bwMode="auto">
          <a:xfrm>
            <a:off x="482600" y="3444875"/>
            <a:ext cx="8356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same variable term (4</a:t>
            </a:r>
            <a:r>
              <a:rPr lang="en-US" altLang="en-US" i="1"/>
              <a:t>y</a:t>
            </a:r>
            <a:r>
              <a:rPr lang="en-US" altLang="en-US"/>
              <a:t>) appears on both sides. Look at the other terms.</a:t>
            </a:r>
          </a:p>
        </p:txBody>
      </p:sp>
      <p:sp>
        <p:nvSpPr>
          <p:cNvPr id="495624" name="Text Box 8"/>
          <p:cNvSpPr txBox="1">
            <a:spLocks noChangeArrowheads="1"/>
          </p:cNvSpPr>
          <p:nvPr/>
        </p:nvSpPr>
        <p:spPr bwMode="auto">
          <a:xfrm>
            <a:off x="457200" y="4283075"/>
            <a:ext cx="7661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For any number 4</a:t>
            </a:r>
            <a:r>
              <a:rPr lang="en-US" altLang="en-US" i="1"/>
              <a:t>y</a:t>
            </a:r>
            <a:r>
              <a:rPr lang="en-US" altLang="en-US"/>
              <a:t>, subtracting 4 will never result in a higher number than adding 2.  </a:t>
            </a:r>
          </a:p>
        </p:txBody>
      </p:sp>
      <p:sp>
        <p:nvSpPr>
          <p:cNvPr id="495625" name="Text Box 9"/>
          <p:cNvSpPr txBox="1">
            <a:spLocks noChangeArrowheads="1"/>
          </p:cNvSpPr>
          <p:nvPr/>
        </p:nvSpPr>
        <p:spPr bwMode="auto">
          <a:xfrm>
            <a:off x="482600" y="5181600"/>
            <a:ext cx="6592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No values of </a:t>
            </a:r>
            <a:r>
              <a:rPr lang="en-US" altLang="en-US" i="1"/>
              <a:t>y</a:t>
            </a:r>
            <a:r>
              <a:rPr lang="en-US" altLang="en-US"/>
              <a:t> make the inequality true.  </a:t>
            </a:r>
          </a:p>
        </p:txBody>
      </p:sp>
      <p:sp>
        <p:nvSpPr>
          <p:cNvPr id="495626" name="Text Box 10"/>
          <p:cNvSpPr txBox="1">
            <a:spLocks noChangeArrowheads="1"/>
          </p:cNvSpPr>
          <p:nvPr/>
        </p:nvSpPr>
        <p:spPr bwMode="auto">
          <a:xfrm>
            <a:off x="485775" y="5715000"/>
            <a:ext cx="3838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There are no solutions.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95620"/>
                                        </p:tgtEl>
                                        <p:attrNameLst>
                                          <p:attrName>style.visibility</p:attrName>
                                        </p:attrNameLst>
                                      </p:cBhvr>
                                      <p:to>
                                        <p:strVal val="visible"/>
                                      </p:to>
                                    </p:set>
                                    <p:anim calcmode="lin" valueType="num">
                                      <p:cBhvr>
                                        <p:cTn id="7" dur="1000" fill="hold"/>
                                        <p:tgtEl>
                                          <p:spTgt spid="495620"/>
                                        </p:tgtEl>
                                        <p:attrNameLst>
                                          <p:attrName>ppt_x</p:attrName>
                                        </p:attrNameLst>
                                      </p:cBhvr>
                                      <p:tavLst>
                                        <p:tav tm="0">
                                          <p:val>
                                            <p:strVal val="#ppt_x-.2"/>
                                          </p:val>
                                        </p:tav>
                                        <p:tav tm="100000">
                                          <p:val>
                                            <p:strVal val="#ppt_x"/>
                                          </p:val>
                                        </p:tav>
                                      </p:tavLst>
                                    </p:anim>
                                    <p:anim calcmode="lin" valueType="num">
                                      <p:cBhvr>
                                        <p:cTn id="8" dur="1000" fill="hold"/>
                                        <p:tgtEl>
                                          <p:spTgt spid="495620"/>
                                        </p:tgtEl>
                                        <p:attrNameLst>
                                          <p:attrName>ppt_y</p:attrName>
                                        </p:attrNameLst>
                                      </p:cBhvr>
                                      <p:tavLst>
                                        <p:tav tm="0">
                                          <p:val>
                                            <p:strVal val="#ppt_y"/>
                                          </p:val>
                                        </p:tav>
                                        <p:tav tm="100000">
                                          <p:val>
                                            <p:strVal val="#ppt_y"/>
                                          </p:val>
                                        </p:tav>
                                      </p:tavLst>
                                    </p:anim>
                                    <p:animEffect transition="in" filter="wipe(right)" prLst="gradientSize: 0.1">
                                      <p:cBhvr>
                                        <p:cTn id="9" dur="1000"/>
                                        <p:tgtEl>
                                          <p:spTgt spid="49562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495619"/>
                                        </p:tgtEl>
                                        <p:attrNameLst>
                                          <p:attrName>style.visibility</p:attrName>
                                        </p:attrNameLst>
                                      </p:cBhvr>
                                      <p:to>
                                        <p:strVal val="visible"/>
                                      </p:to>
                                    </p:set>
                                    <p:anim calcmode="lin" valueType="num">
                                      <p:cBhvr>
                                        <p:cTn id="14" dur="1000" fill="hold"/>
                                        <p:tgtEl>
                                          <p:spTgt spid="495619"/>
                                        </p:tgtEl>
                                        <p:attrNameLst>
                                          <p:attrName>ppt_w</p:attrName>
                                        </p:attrNameLst>
                                      </p:cBhvr>
                                      <p:tavLst>
                                        <p:tav tm="0">
                                          <p:val>
                                            <p:strVal val="#ppt_w+.3"/>
                                          </p:val>
                                        </p:tav>
                                        <p:tav tm="100000">
                                          <p:val>
                                            <p:strVal val="#ppt_w"/>
                                          </p:val>
                                        </p:tav>
                                      </p:tavLst>
                                    </p:anim>
                                    <p:anim calcmode="lin" valueType="num">
                                      <p:cBhvr>
                                        <p:cTn id="15" dur="1000" fill="hold"/>
                                        <p:tgtEl>
                                          <p:spTgt spid="495619"/>
                                        </p:tgtEl>
                                        <p:attrNameLst>
                                          <p:attrName>ppt_h</p:attrName>
                                        </p:attrNameLst>
                                      </p:cBhvr>
                                      <p:tavLst>
                                        <p:tav tm="0">
                                          <p:val>
                                            <p:strVal val="#ppt_h"/>
                                          </p:val>
                                        </p:tav>
                                        <p:tav tm="100000">
                                          <p:val>
                                            <p:strVal val="#ppt_h"/>
                                          </p:val>
                                        </p:tav>
                                      </p:tavLst>
                                    </p:anim>
                                    <p:animEffect transition="in" filter="fade">
                                      <p:cBhvr>
                                        <p:cTn id="16" dur="1000"/>
                                        <p:tgtEl>
                                          <p:spTgt spid="49561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95623"/>
                                        </p:tgtEl>
                                        <p:attrNameLst>
                                          <p:attrName>style.visibility</p:attrName>
                                        </p:attrNameLst>
                                      </p:cBhvr>
                                      <p:to>
                                        <p:strVal val="visible"/>
                                      </p:to>
                                    </p:set>
                                    <p:anim calcmode="lin" valueType="num">
                                      <p:cBhvr>
                                        <p:cTn id="21" dur="1000" fill="hold"/>
                                        <p:tgtEl>
                                          <p:spTgt spid="495623"/>
                                        </p:tgtEl>
                                        <p:attrNameLst>
                                          <p:attrName>ppt_w</p:attrName>
                                        </p:attrNameLst>
                                      </p:cBhvr>
                                      <p:tavLst>
                                        <p:tav tm="0">
                                          <p:val>
                                            <p:strVal val="#ppt_w*0.70"/>
                                          </p:val>
                                        </p:tav>
                                        <p:tav tm="100000">
                                          <p:val>
                                            <p:strVal val="#ppt_w"/>
                                          </p:val>
                                        </p:tav>
                                      </p:tavLst>
                                    </p:anim>
                                    <p:anim calcmode="lin" valueType="num">
                                      <p:cBhvr>
                                        <p:cTn id="22" dur="1000" fill="hold"/>
                                        <p:tgtEl>
                                          <p:spTgt spid="495623"/>
                                        </p:tgtEl>
                                        <p:attrNameLst>
                                          <p:attrName>ppt_h</p:attrName>
                                        </p:attrNameLst>
                                      </p:cBhvr>
                                      <p:tavLst>
                                        <p:tav tm="0">
                                          <p:val>
                                            <p:strVal val="#ppt_h"/>
                                          </p:val>
                                        </p:tav>
                                        <p:tav tm="100000">
                                          <p:val>
                                            <p:strVal val="#ppt_h"/>
                                          </p:val>
                                        </p:tav>
                                      </p:tavLst>
                                    </p:anim>
                                    <p:animEffect transition="in" filter="fade">
                                      <p:cBhvr>
                                        <p:cTn id="23" dur="1000"/>
                                        <p:tgtEl>
                                          <p:spTgt spid="49562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95624"/>
                                        </p:tgtEl>
                                        <p:attrNameLst>
                                          <p:attrName>style.visibility</p:attrName>
                                        </p:attrNameLst>
                                      </p:cBhvr>
                                      <p:to>
                                        <p:strVal val="visible"/>
                                      </p:to>
                                    </p:set>
                                    <p:anim calcmode="lin" valueType="num">
                                      <p:cBhvr>
                                        <p:cTn id="28" dur="1000" fill="hold"/>
                                        <p:tgtEl>
                                          <p:spTgt spid="495624"/>
                                        </p:tgtEl>
                                        <p:attrNameLst>
                                          <p:attrName>ppt_w</p:attrName>
                                        </p:attrNameLst>
                                      </p:cBhvr>
                                      <p:tavLst>
                                        <p:tav tm="0">
                                          <p:val>
                                            <p:strVal val="#ppt_w*0.70"/>
                                          </p:val>
                                        </p:tav>
                                        <p:tav tm="100000">
                                          <p:val>
                                            <p:strVal val="#ppt_w"/>
                                          </p:val>
                                        </p:tav>
                                      </p:tavLst>
                                    </p:anim>
                                    <p:anim calcmode="lin" valueType="num">
                                      <p:cBhvr>
                                        <p:cTn id="29" dur="1000" fill="hold"/>
                                        <p:tgtEl>
                                          <p:spTgt spid="495624"/>
                                        </p:tgtEl>
                                        <p:attrNameLst>
                                          <p:attrName>ppt_h</p:attrName>
                                        </p:attrNameLst>
                                      </p:cBhvr>
                                      <p:tavLst>
                                        <p:tav tm="0">
                                          <p:val>
                                            <p:strVal val="#ppt_h"/>
                                          </p:val>
                                        </p:tav>
                                        <p:tav tm="100000">
                                          <p:val>
                                            <p:strVal val="#ppt_h"/>
                                          </p:val>
                                        </p:tav>
                                      </p:tavLst>
                                    </p:anim>
                                    <p:animEffect transition="in" filter="fade">
                                      <p:cBhvr>
                                        <p:cTn id="30" dur="1000"/>
                                        <p:tgtEl>
                                          <p:spTgt spid="49562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495625"/>
                                        </p:tgtEl>
                                        <p:attrNameLst>
                                          <p:attrName>style.visibility</p:attrName>
                                        </p:attrNameLst>
                                      </p:cBhvr>
                                      <p:to>
                                        <p:strVal val="visible"/>
                                      </p:to>
                                    </p:set>
                                    <p:anim calcmode="lin" valueType="num">
                                      <p:cBhvr>
                                        <p:cTn id="35" dur="1000" fill="hold"/>
                                        <p:tgtEl>
                                          <p:spTgt spid="495625"/>
                                        </p:tgtEl>
                                        <p:attrNameLst>
                                          <p:attrName>ppt_w</p:attrName>
                                        </p:attrNameLst>
                                      </p:cBhvr>
                                      <p:tavLst>
                                        <p:tav tm="0">
                                          <p:val>
                                            <p:strVal val="#ppt_w*0.70"/>
                                          </p:val>
                                        </p:tav>
                                        <p:tav tm="100000">
                                          <p:val>
                                            <p:strVal val="#ppt_w"/>
                                          </p:val>
                                        </p:tav>
                                      </p:tavLst>
                                    </p:anim>
                                    <p:anim calcmode="lin" valueType="num">
                                      <p:cBhvr>
                                        <p:cTn id="36" dur="1000" fill="hold"/>
                                        <p:tgtEl>
                                          <p:spTgt spid="495625"/>
                                        </p:tgtEl>
                                        <p:attrNameLst>
                                          <p:attrName>ppt_h</p:attrName>
                                        </p:attrNameLst>
                                      </p:cBhvr>
                                      <p:tavLst>
                                        <p:tav tm="0">
                                          <p:val>
                                            <p:strVal val="#ppt_h"/>
                                          </p:val>
                                        </p:tav>
                                        <p:tav tm="100000">
                                          <p:val>
                                            <p:strVal val="#ppt_h"/>
                                          </p:val>
                                        </p:tav>
                                      </p:tavLst>
                                    </p:anim>
                                    <p:animEffect transition="in" filter="fade">
                                      <p:cBhvr>
                                        <p:cTn id="37" dur="1000"/>
                                        <p:tgtEl>
                                          <p:spTgt spid="49562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495626"/>
                                        </p:tgtEl>
                                        <p:attrNameLst>
                                          <p:attrName>style.visibility</p:attrName>
                                        </p:attrNameLst>
                                      </p:cBhvr>
                                      <p:to>
                                        <p:strVal val="visible"/>
                                      </p:to>
                                    </p:set>
                                    <p:anim calcmode="lin" valueType="num">
                                      <p:cBhvr>
                                        <p:cTn id="42" dur="1000" fill="hold"/>
                                        <p:tgtEl>
                                          <p:spTgt spid="495626"/>
                                        </p:tgtEl>
                                        <p:attrNameLst>
                                          <p:attrName>ppt_w</p:attrName>
                                        </p:attrNameLst>
                                      </p:cBhvr>
                                      <p:tavLst>
                                        <p:tav tm="0">
                                          <p:val>
                                            <p:strVal val="#ppt_w*0.70"/>
                                          </p:val>
                                        </p:tav>
                                        <p:tav tm="100000">
                                          <p:val>
                                            <p:strVal val="#ppt_w"/>
                                          </p:val>
                                        </p:tav>
                                      </p:tavLst>
                                    </p:anim>
                                    <p:anim calcmode="lin" valueType="num">
                                      <p:cBhvr>
                                        <p:cTn id="43" dur="1000" fill="hold"/>
                                        <p:tgtEl>
                                          <p:spTgt spid="495626"/>
                                        </p:tgtEl>
                                        <p:attrNameLst>
                                          <p:attrName>ppt_h</p:attrName>
                                        </p:attrNameLst>
                                      </p:cBhvr>
                                      <p:tavLst>
                                        <p:tav tm="0">
                                          <p:val>
                                            <p:strVal val="#ppt_h"/>
                                          </p:val>
                                        </p:tav>
                                        <p:tav tm="100000">
                                          <p:val>
                                            <p:strVal val="#ppt_h"/>
                                          </p:val>
                                        </p:tav>
                                      </p:tavLst>
                                    </p:anim>
                                    <p:animEffect transition="in" filter="fade">
                                      <p:cBhvr>
                                        <p:cTn id="44" dur="1000"/>
                                        <p:tgtEl>
                                          <p:spTgt spid="495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619" grpId="0"/>
      <p:bldP spid="495620" grpId="0"/>
      <p:bldP spid="495623" grpId="0"/>
      <p:bldP spid="495624" grpId="0"/>
      <p:bldP spid="495625" grpId="0"/>
      <p:bldP spid="49562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685800" y="1676400"/>
            <a:ext cx="3698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a:t>
            </a:r>
          </a:p>
        </p:txBody>
      </p:sp>
      <p:sp>
        <p:nvSpPr>
          <p:cNvPr id="27651" name="Text Box 3"/>
          <p:cNvSpPr txBox="1">
            <a:spLocks noChangeArrowheads="1"/>
          </p:cNvSpPr>
          <p:nvPr/>
        </p:nvSpPr>
        <p:spPr bwMode="auto">
          <a:xfrm>
            <a:off x="1295400" y="2208213"/>
            <a:ext cx="2401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x </a:t>
            </a:r>
            <a:r>
              <a:rPr lang="en-US" altLang="en-US" b="1"/>
              <a:t>– 2 &lt; </a:t>
            </a:r>
            <a:r>
              <a:rPr lang="en-US" altLang="en-US" b="1" i="1"/>
              <a:t>x </a:t>
            </a:r>
            <a:r>
              <a:rPr lang="en-US" altLang="en-US" b="1"/>
              <a:t>+ 1</a:t>
            </a:r>
          </a:p>
        </p:txBody>
      </p:sp>
      <p:sp>
        <p:nvSpPr>
          <p:cNvPr id="27652" name="Text Box 4"/>
          <p:cNvSpPr txBox="1">
            <a:spLocks noChangeArrowheads="1"/>
          </p:cNvSpPr>
          <p:nvPr/>
        </p:nvSpPr>
        <p:spPr bwMode="auto">
          <a:xfrm>
            <a:off x="0" y="914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4b</a:t>
            </a:r>
          </a:p>
        </p:txBody>
      </p:sp>
      <p:sp>
        <p:nvSpPr>
          <p:cNvPr id="496645" name="Text Box 5"/>
          <p:cNvSpPr txBox="1">
            <a:spLocks noChangeArrowheads="1"/>
          </p:cNvSpPr>
          <p:nvPr/>
        </p:nvSpPr>
        <p:spPr bwMode="auto">
          <a:xfrm>
            <a:off x="787400" y="2819400"/>
            <a:ext cx="771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same variable term (</a:t>
            </a:r>
            <a:r>
              <a:rPr lang="en-US" altLang="en-US" i="1"/>
              <a:t>x</a:t>
            </a:r>
            <a:r>
              <a:rPr lang="en-US" altLang="en-US"/>
              <a:t>) appears on both sides. Look at the other terms.</a:t>
            </a:r>
          </a:p>
        </p:txBody>
      </p:sp>
      <p:sp>
        <p:nvSpPr>
          <p:cNvPr id="496646" name="Text Box 6"/>
          <p:cNvSpPr txBox="1">
            <a:spLocks noChangeArrowheads="1"/>
          </p:cNvSpPr>
          <p:nvPr/>
        </p:nvSpPr>
        <p:spPr bwMode="auto">
          <a:xfrm>
            <a:off x="762000" y="3819525"/>
            <a:ext cx="8016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For any number </a:t>
            </a:r>
            <a:r>
              <a:rPr lang="en-US" altLang="en-US" i="1"/>
              <a:t>x</a:t>
            </a:r>
            <a:r>
              <a:rPr lang="en-US" altLang="en-US"/>
              <a:t>, subtracting 2 will always result in a lesser number than adding 1.  </a:t>
            </a:r>
          </a:p>
        </p:txBody>
      </p:sp>
      <p:sp>
        <p:nvSpPr>
          <p:cNvPr id="496647" name="Text Box 7"/>
          <p:cNvSpPr txBox="1">
            <a:spLocks noChangeArrowheads="1"/>
          </p:cNvSpPr>
          <p:nvPr/>
        </p:nvSpPr>
        <p:spPr bwMode="auto">
          <a:xfrm>
            <a:off x="787400" y="4921250"/>
            <a:ext cx="655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All values of </a:t>
            </a:r>
            <a:r>
              <a:rPr lang="en-US" altLang="en-US" i="1"/>
              <a:t>x</a:t>
            </a:r>
            <a:r>
              <a:rPr lang="en-US" altLang="en-US"/>
              <a:t> make the inequality true.  </a:t>
            </a:r>
          </a:p>
        </p:txBody>
      </p:sp>
      <p:sp>
        <p:nvSpPr>
          <p:cNvPr id="496648" name="Text Box 8"/>
          <p:cNvSpPr txBox="1">
            <a:spLocks noChangeArrowheads="1"/>
          </p:cNvSpPr>
          <p:nvPr/>
        </p:nvSpPr>
        <p:spPr bwMode="auto">
          <a:xfrm>
            <a:off x="790575" y="5530850"/>
            <a:ext cx="4884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All real numbers are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96645"/>
                                        </p:tgtEl>
                                        <p:attrNameLst>
                                          <p:attrName>style.visibility</p:attrName>
                                        </p:attrNameLst>
                                      </p:cBhvr>
                                      <p:to>
                                        <p:strVal val="visible"/>
                                      </p:to>
                                    </p:set>
                                    <p:anim calcmode="lin" valueType="num">
                                      <p:cBhvr>
                                        <p:cTn id="7" dur="1000" fill="hold"/>
                                        <p:tgtEl>
                                          <p:spTgt spid="496645"/>
                                        </p:tgtEl>
                                        <p:attrNameLst>
                                          <p:attrName>ppt_w</p:attrName>
                                        </p:attrNameLst>
                                      </p:cBhvr>
                                      <p:tavLst>
                                        <p:tav tm="0">
                                          <p:val>
                                            <p:strVal val="#ppt_w*0.70"/>
                                          </p:val>
                                        </p:tav>
                                        <p:tav tm="100000">
                                          <p:val>
                                            <p:strVal val="#ppt_w"/>
                                          </p:val>
                                        </p:tav>
                                      </p:tavLst>
                                    </p:anim>
                                    <p:anim calcmode="lin" valueType="num">
                                      <p:cBhvr>
                                        <p:cTn id="8" dur="1000" fill="hold"/>
                                        <p:tgtEl>
                                          <p:spTgt spid="496645"/>
                                        </p:tgtEl>
                                        <p:attrNameLst>
                                          <p:attrName>ppt_h</p:attrName>
                                        </p:attrNameLst>
                                      </p:cBhvr>
                                      <p:tavLst>
                                        <p:tav tm="0">
                                          <p:val>
                                            <p:strVal val="#ppt_h"/>
                                          </p:val>
                                        </p:tav>
                                        <p:tav tm="100000">
                                          <p:val>
                                            <p:strVal val="#ppt_h"/>
                                          </p:val>
                                        </p:tav>
                                      </p:tavLst>
                                    </p:anim>
                                    <p:animEffect transition="in" filter="fade">
                                      <p:cBhvr>
                                        <p:cTn id="9" dur="1000"/>
                                        <p:tgtEl>
                                          <p:spTgt spid="49664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96646"/>
                                        </p:tgtEl>
                                        <p:attrNameLst>
                                          <p:attrName>style.visibility</p:attrName>
                                        </p:attrNameLst>
                                      </p:cBhvr>
                                      <p:to>
                                        <p:strVal val="visible"/>
                                      </p:to>
                                    </p:set>
                                    <p:anim calcmode="lin" valueType="num">
                                      <p:cBhvr>
                                        <p:cTn id="14" dur="1000" fill="hold"/>
                                        <p:tgtEl>
                                          <p:spTgt spid="496646"/>
                                        </p:tgtEl>
                                        <p:attrNameLst>
                                          <p:attrName>ppt_w</p:attrName>
                                        </p:attrNameLst>
                                      </p:cBhvr>
                                      <p:tavLst>
                                        <p:tav tm="0">
                                          <p:val>
                                            <p:strVal val="#ppt_w*0.70"/>
                                          </p:val>
                                        </p:tav>
                                        <p:tav tm="100000">
                                          <p:val>
                                            <p:strVal val="#ppt_w"/>
                                          </p:val>
                                        </p:tav>
                                      </p:tavLst>
                                    </p:anim>
                                    <p:anim calcmode="lin" valueType="num">
                                      <p:cBhvr>
                                        <p:cTn id="15" dur="1000" fill="hold"/>
                                        <p:tgtEl>
                                          <p:spTgt spid="496646"/>
                                        </p:tgtEl>
                                        <p:attrNameLst>
                                          <p:attrName>ppt_h</p:attrName>
                                        </p:attrNameLst>
                                      </p:cBhvr>
                                      <p:tavLst>
                                        <p:tav tm="0">
                                          <p:val>
                                            <p:strVal val="#ppt_h"/>
                                          </p:val>
                                        </p:tav>
                                        <p:tav tm="100000">
                                          <p:val>
                                            <p:strVal val="#ppt_h"/>
                                          </p:val>
                                        </p:tav>
                                      </p:tavLst>
                                    </p:anim>
                                    <p:animEffect transition="in" filter="fade">
                                      <p:cBhvr>
                                        <p:cTn id="16" dur="1000"/>
                                        <p:tgtEl>
                                          <p:spTgt spid="4966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96647"/>
                                        </p:tgtEl>
                                        <p:attrNameLst>
                                          <p:attrName>style.visibility</p:attrName>
                                        </p:attrNameLst>
                                      </p:cBhvr>
                                      <p:to>
                                        <p:strVal val="visible"/>
                                      </p:to>
                                    </p:set>
                                    <p:anim calcmode="lin" valueType="num">
                                      <p:cBhvr>
                                        <p:cTn id="21" dur="1000" fill="hold"/>
                                        <p:tgtEl>
                                          <p:spTgt spid="496647"/>
                                        </p:tgtEl>
                                        <p:attrNameLst>
                                          <p:attrName>ppt_w</p:attrName>
                                        </p:attrNameLst>
                                      </p:cBhvr>
                                      <p:tavLst>
                                        <p:tav tm="0">
                                          <p:val>
                                            <p:strVal val="#ppt_w*0.70"/>
                                          </p:val>
                                        </p:tav>
                                        <p:tav tm="100000">
                                          <p:val>
                                            <p:strVal val="#ppt_w"/>
                                          </p:val>
                                        </p:tav>
                                      </p:tavLst>
                                    </p:anim>
                                    <p:anim calcmode="lin" valueType="num">
                                      <p:cBhvr>
                                        <p:cTn id="22" dur="1000" fill="hold"/>
                                        <p:tgtEl>
                                          <p:spTgt spid="496647"/>
                                        </p:tgtEl>
                                        <p:attrNameLst>
                                          <p:attrName>ppt_h</p:attrName>
                                        </p:attrNameLst>
                                      </p:cBhvr>
                                      <p:tavLst>
                                        <p:tav tm="0">
                                          <p:val>
                                            <p:strVal val="#ppt_h"/>
                                          </p:val>
                                        </p:tav>
                                        <p:tav tm="100000">
                                          <p:val>
                                            <p:strVal val="#ppt_h"/>
                                          </p:val>
                                        </p:tav>
                                      </p:tavLst>
                                    </p:anim>
                                    <p:animEffect transition="in" filter="fade">
                                      <p:cBhvr>
                                        <p:cTn id="23" dur="1000"/>
                                        <p:tgtEl>
                                          <p:spTgt spid="49664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96648"/>
                                        </p:tgtEl>
                                        <p:attrNameLst>
                                          <p:attrName>style.visibility</p:attrName>
                                        </p:attrNameLst>
                                      </p:cBhvr>
                                      <p:to>
                                        <p:strVal val="visible"/>
                                      </p:to>
                                    </p:set>
                                    <p:anim calcmode="lin" valueType="num">
                                      <p:cBhvr>
                                        <p:cTn id="28" dur="1000" fill="hold"/>
                                        <p:tgtEl>
                                          <p:spTgt spid="496648"/>
                                        </p:tgtEl>
                                        <p:attrNameLst>
                                          <p:attrName>ppt_w</p:attrName>
                                        </p:attrNameLst>
                                      </p:cBhvr>
                                      <p:tavLst>
                                        <p:tav tm="0">
                                          <p:val>
                                            <p:strVal val="#ppt_w*0.70"/>
                                          </p:val>
                                        </p:tav>
                                        <p:tav tm="100000">
                                          <p:val>
                                            <p:strVal val="#ppt_w"/>
                                          </p:val>
                                        </p:tav>
                                      </p:tavLst>
                                    </p:anim>
                                    <p:anim calcmode="lin" valueType="num">
                                      <p:cBhvr>
                                        <p:cTn id="29" dur="1000" fill="hold"/>
                                        <p:tgtEl>
                                          <p:spTgt spid="496648"/>
                                        </p:tgtEl>
                                        <p:attrNameLst>
                                          <p:attrName>ppt_h</p:attrName>
                                        </p:attrNameLst>
                                      </p:cBhvr>
                                      <p:tavLst>
                                        <p:tav tm="0">
                                          <p:val>
                                            <p:strVal val="#ppt_h"/>
                                          </p:val>
                                        </p:tav>
                                        <p:tav tm="100000">
                                          <p:val>
                                            <p:strVal val="#ppt_h"/>
                                          </p:val>
                                        </p:tav>
                                      </p:tavLst>
                                    </p:anim>
                                    <p:animEffect transition="in" filter="fade">
                                      <p:cBhvr>
                                        <p:cTn id="30" dur="1000"/>
                                        <p:tgtEl>
                                          <p:spTgt spid="496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5" grpId="0"/>
      <p:bldP spid="496646" grpId="0"/>
      <p:bldP spid="496647" grpId="0"/>
      <p:bldP spid="49664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sym typeface="Symbol" pitchFamily="18" charset="2"/>
              </a:rPr>
              <a:t>Lesson Quiz: Part I</a:t>
            </a:r>
          </a:p>
        </p:txBody>
      </p:sp>
      <p:sp>
        <p:nvSpPr>
          <p:cNvPr id="28675" name="Text Box 5"/>
          <p:cNvSpPr txBox="1">
            <a:spLocks noChangeArrowheads="1"/>
          </p:cNvSpPr>
          <p:nvPr/>
        </p:nvSpPr>
        <p:spPr bwMode="auto">
          <a:xfrm>
            <a:off x="533400" y="1733550"/>
            <a:ext cx="8115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each inequality and graph the solutions.</a:t>
            </a:r>
          </a:p>
        </p:txBody>
      </p:sp>
      <p:sp>
        <p:nvSpPr>
          <p:cNvPr id="28676" name="Text Box 6"/>
          <p:cNvSpPr txBox="1">
            <a:spLocks noChangeArrowheads="1"/>
          </p:cNvSpPr>
          <p:nvPr/>
        </p:nvSpPr>
        <p:spPr bwMode="auto">
          <a:xfrm>
            <a:off x="533400" y="2266950"/>
            <a:ext cx="2473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1.  </a:t>
            </a:r>
            <a:r>
              <a:rPr lang="en-US" altLang="en-US" i="1"/>
              <a:t>t </a:t>
            </a:r>
            <a:r>
              <a:rPr lang="en-US" altLang="en-US"/>
              <a:t>&lt; 5</a:t>
            </a:r>
            <a:r>
              <a:rPr lang="en-US" altLang="en-US" i="1"/>
              <a:t>t </a:t>
            </a:r>
            <a:r>
              <a:rPr lang="en-US" altLang="en-US"/>
              <a:t>+ 24</a:t>
            </a:r>
            <a:endParaRPr lang="en-US" altLang="en-US" b="1"/>
          </a:p>
        </p:txBody>
      </p:sp>
      <p:sp>
        <p:nvSpPr>
          <p:cNvPr id="485383" name="Text Box 7"/>
          <p:cNvSpPr txBox="1">
            <a:spLocks noChangeArrowheads="1"/>
          </p:cNvSpPr>
          <p:nvPr/>
        </p:nvSpPr>
        <p:spPr bwMode="auto">
          <a:xfrm>
            <a:off x="3048000" y="2266950"/>
            <a:ext cx="1273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t &gt; </a:t>
            </a:r>
            <a:r>
              <a:rPr lang="en-US" altLang="en-US">
                <a:solidFill>
                  <a:srgbClr val="FF3300"/>
                </a:solidFill>
              </a:rPr>
              <a:t>–6   </a:t>
            </a:r>
          </a:p>
        </p:txBody>
      </p:sp>
      <p:sp>
        <p:nvSpPr>
          <p:cNvPr id="28678" name="Text Box 25"/>
          <p:cNvSpPr txBox="1">
            <a:spLocks noChangeArrowheads="1"/>
          </p:cNvSpPr>
          <p:nvPr/>
        </p:nvSpPr>
        <p:spPr bwMode="auto">
          <a:xfrm>
            <a:off x="533400" y="3257550"/>
            <a:ext cx="3452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2. </a:t>
            </a:r>
            <a:r>
              <a:rPr lang="en-US" altLang="en-US"/>
              <a:t>5</a:t>
            </a:r>
            <a:r>
              <a:rPr lang="en-US" altLang="en-US" i="1"/>
              <a:t>x</a:t>
            </a:r>
            <a:r>
              <a:rPr lang="en-US" altLang="en-US"/>
              <a:t> – 9</a:t>
            </a:r>
            <a:r>
              <a:rPr lang="en-US" altLang="en-US" i="1"/>
              <a:t> ≤ </a:t>
            </a:r>
            <a:r>
              <a:rPr lang="en-US" altLang="en-US"/>
              <a:t>4.1</a:t>
            </a:r>
            <a:r>
              <a:rPr lang="en-US" altLang="en-US" i="1"/>
              <a:t>x </a:t>
            </a:r>
            <a:r>
              <a:rPr lang="en-US" altLang="en-US"/>
              <a:t>–</a:t>
            </a:r>
            <a:r>
              <a:rPr lang="en-US" altLang="en-US" i="1"/>
              <a:t> </a:t>
            </a:r>
            <a:r>
              <a:rPr lang="en-US" altLang="en-US"/>
              <a:t>81</a:t>
            </a:r>
          </a:p>
        </p:txBody>
      </p:sp>
      <p:sp>
        <p:nvSpPr>
          <p:cNvPr id="485402" name="Text Box 26"/>
          <p:cNvSpPr txBox="1">
            <a:spLocks noChangeArrowheads="1"/>
          </p:cNvSpPr>
          <p:nvPr/>
        </p:nvSpPr>
        <p:spPr bwMode="auto">
          <a:xfrm>
            <a:off x="4060825" y="3257550"/>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x </a:t>
            </a:r>
            <a:r>
              <a:rPr lang="en-US" altLang="en-US">
                <a:solidFill>
                  <a:srgbClr val="FF3300"/>
                </a:solidFill>
              </a:rPr>
              <a:t>≤</a:t>
            </a:r>
            <a:r>
              <a:rPr lang="en-US" altLang="en-US" i="1">
                <a:solidFill>
                  <a:srgbClr val="FF3300"/>
                </a:solidFill>
              </a:rPr>
              <a:t> </a:t>
            </a:r>
            <a:r>
              <a:rPr lang="en-US" altLang="en-US">
                <a:solidFill>
                  <a:srgbClr val="FF3300"/>
                </a:solidFill>
              </a:rPr>
              <a:t>–80</a:t>
            </a:r>
          </a:p>
        </p:txBody>
      </p:sp>
      <p:sp>
        <p:nvSpPr>
          <p:cNvPr id="485404" name="Text Box 28"/>
          <p:cNvSpPr txBox="1">
            <a:spLocks noChangeArrowheads="1"/>
          </p:cNvSpPr>
          <p:nvPr/>
        </p:nvSpPr>
        <p:spPr bwMode="auto">
          <a:xfrm>
            <a:off x="4648200" y="4248150"/>
            <a:ext cx="1227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b</a:t>
            </a:r>
            <a:r>
              <a:rPr lang="en-US" altLang="en-US">
                <a:solidFill>
                  <a:srgbClr val="FF3300"/>
                </a:solidFill>
              </a:rPr>
              <a:t> &lt; 13</a:t>
            </a:r>
            <a:endParaRPr lang="en-US" altLang="en-US" i="1">
              <a:solidFill>
                <a:srgbClr val="FF3300"/>
              </a:solidFill>
            </a:endParaRPr>
          </a:p>
        </p:txBody>
      </p:sp>
      <p:sp>
        <p:nvSpPr>
          <p:cNvPr id="28681" name="Text Box 87"/>
          <p:cNvSpPr txBox="1">
            <a:spLocks noChangeArrowheads="1"/>
          </p:cNvSpPr>
          <p:nvPr/>
        </p:nvSpPr>
        <p:spPr bwMode="auto">
          <a:xfrm>
            <a:off x="533400" y="4248150"/>
            <a:ext cx="398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3. </a:t>
            </a:r>
            <a:r>
              <a:rPr lang="en-US" altLang="en-US"/>
              <a:t>4</a:t>
            </a:r>
            <a:r>
              <a:rPr lang="en-US" altLang="en-US" i="1"/>
              <a:t>b</a:t>
            </a:r>
            <a:r>
              <a:rPr lang="en-US" altLang="en-US"/>
              <a:t> + 4(1 – </a:t>
            </a:r>
            <a:r>
              <a:rPr lang="en-US" altLang="en-US" i="1"/>
              <a:t>b</a:t>
            </a:r>
            <a:r>
              <a:rPr lang="en-US" altLang="en-US"/>
              <a:t>) &gt; </a:t>
            </a:r>
            <a:r>
              <a:rPr lang="en-US" altLang="en-US" i="1"/>
              <a:t>b</a:t>
            </a:r>
            <a:r>
              <a:rPr lang="en-US" altLang="en-US"/>
              <a:t> – 9</a:t>
            </a:r>
          </a:p>
        </p:txBody>
      </p:sp>
      <p:pic>
        <p:nvPicPr>
          <p:cNvPr id="485465" name="Picture 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2266950"/>
            <a:ext cx="25146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485466" name="Picture 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3257550"/>
            <a:ext cx="26955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485467" name="Picture 9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4248150"/>
            <a:ext cx="261937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85383"/>
                                        </p:tgtEl>
                                        <p:attrNameLst>
                                          <p:attrName>style.visibility</p:attrName>
                                        </p:attrNameLst>
                                      </p:cBhvr>
                                      <p:to>
                                        <p:strVal val="visible"/>
                                      </p:to>
                                    </p:set>
                                    <p:animEffect transition="in" filter="dissolve">
                                      <p:cBhvr>
                                        <p:cTn id="7" dur="500"/>
                                        <p:tgtEl>
                                          <p:spTgt spid="485383"/>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485465"/>
                                        </p:tgtEl>
                                        <p:attrNameLst>
                                          <p:attrName>style.visibility</p:attrName>
                                        </p:attrNameLst>
                                      </p:cBhvr>
                                      <p:to>
                                        <p:strVal val="visible"/>
                                      </p:to>
                                    </p:set>
                                    <p:animEffect transition="in" filter="dissolve">
                                      <p:cBhvr>
                                        <p:cTn id="11" dur="500"/>
                                        <p:tgtEl>
                                          <p:spTgt spid="48546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0" presetClass="entr" presetSubtype="0" decel="100000" fill="hold" grpId="0" nodeType="clickEffect">
                                  <p:stCondLst>
                                    <p:cond delay="0"/>
                                  </p:stCondLst>
                                  <p:childTnLst>
                                    <p:set>
                                      <p:cBhvr>
                                        <p:cTn id="15" dur="1" fill="hold">
                                          <p:stCondLst>
                                            <p:cond delay="0"/>
                                          </p:stCondLst>
                                        </p:cTn>
                                        <p:tgtEl>
                                          <p:spTgt spid="485402"/>
                                        </p:tgtEl>
                                        <p:attrNameLst>
                                          <p:attrName>style.visibility</p:attrName>
                                        </p:attrNameLst>
                                      </p:cBhvr>
                                      <p:to>
                                        <p:strVal val="visible"/>
                                      </p:to>
                                    </p:set>
                                    <p:anim calcmode="lin" valueType="num">
                                      <p:cBhvr>
                                        <p:cTn id="16" dur="1000" fill="hold"/>
                                        <p:tgtEl>
                                          <p:spTgt spid="485402"/>
                                        </p:tgtEl>
                                        <p:attrNameLst>
                                          <p:attrName>ppt_w</p:attrName>
                                        </p:attrNameLst>
                                      </p:cBhvr>
                                      <p:tavLst>
                                        <p:tav tm="0">
                                          <p:val>
                                            <p:strVal val="#ppt_w+.3"/>
                                          </p:val>
                                        </p:tav>
                                        <p:tav tm="100000">
                                          <p:val>
                                            <p:strVal val="#ppt_w"/>
                                          </p:val>
                                        </p:tav>
                                      </p:tavLst>
                                    </p:anim>
                                    <p:anim calcmode="lin" valueType="num">
                                      <p:cBhvr>
                                        <p:cTn id="17" dur="1000" fill="hold"/>
                                        <p:tgtEl>
                                          <p:spTgt spid="485402"/>
                                        </p:tgtEl>
                                        <p:attrNameLst>
                                          <p:attrName>ppt_h</p:attrName>
                                        </p:attrNameLst>
                                      </p:cBhvr>
                                      <p:tavLst>
                                        <p:tav tm="0">
                                          <p:val>
                                            <p:strVal val="#ppt_h"/>
                                          </p:val>
                                        </p:tav>
                                        <p:tav tm="100000">
                                          <p:val>
                                            <p:strVal val="#ppt_h"/>
                                          </p:val>
                                        </p:tav>
                                      </p:tavLst>
                                    </p:anim>
                                    <p:animEffect transition="in" filter="fade">
                                      <p:cBhvr>
                                        <p:cTn id="18" dur="1000"/>
                                        <p:tgtEl>
                                          <p:spTgt spid="485402"/>
                                        </p:tgtEl>
                                      </p:cBhvr>
                                    </p:animEffect>
                                  </p:childTnLst>
                                </p:cTn>
                              </p:par>
                            </p:childTnLst>
                          </p:cTn>
                        </p:par>
                        <p:par>
                          <p:cTn id="19" fill="hold" nodeType="afterGroup">
                            <p:stCondLst>
                              <p:cond delay="1000"/>
                            </p:stCondLst>
                            <p:childTnLst>
                              <p:par>
                                <p:cTn id="20" presetID="9" presetClass="entr" presetSubtype="0" fill="hold" nodeType="afterEffect">
                                  <p:stCondLst>
                                    <p:cond delay="0"/>
                                  </p:stCondLst>
                                  <p:childTnLst>
                                    <p:set>
                                      <p:cBhvr>
                                        <p:cTn id="21" dur="1" fill="hold">
                                          <p:stCondLst>
                                            <p:cond delay="0"/>
                                          </p:stCondLst>
                                        </p:cTn>
                                        <p:tgtEl>
                                          <p:spTgt spid="485466"/>
                                        </p:tgtEl>
                                        <p:attrNameLst>
                                          <p:attrName>style.visibility</p:attrName>
                                        </p:attrNameLst>
                                      </p:cBhvr>
                                      <p:to>
                                        <p:strVal val="visible"/>
                                      </p:to>
                                    </p:set>
                                    <p:animEffect transition="in" filter="dissolve">
                                      <p:cBhvr>
                                        <p:cTn id="22" dur="500"/>
                                        <p:tgtEl>
                                          <p:spTgt spid="48546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0" presetClass="entr" presetSubtype="0" decel="100000" fill="hold" grpId="0" nodeType="clickEffect">
                                  <p:stCondLst>
                                    <p:cond delay="0"/>
                                  </p:stCondLst>
                                  <p:childTnLst>
                                    <p:set>
                                      <p:cBhvr>
                                        <p:cTn id="26" dur="1" fill="hold">
                                          <p:stCondLst>
                                            <p:cond delay="0"/>
                                          </p:stCondLst>
                                        </p:cTn>
                                        <p:tgtEl>
                                          <p:spTgt spid="485404"/>
                                        </p:tgtEl>
                                        <p:attrNameLst>
                                          <p:attrName>style.visibility</p:attrName>
                                        </p:attrNameLst>
                                      </p:cBhvr>
                                      <p:to>
                                        <p:strVal val="visible"/>
                                      </p:to>
                                    </p:set>
                                    <p:anim calcmode="lin" valueType="num">
                                      <p:cBhvr>
                                        <p:cTn id="27" dur="1000" fill="hold"/>
                                        <p:tgtEl>
                                          <p:spTgt spid="485404"/>
                                        </p:tgtEl>
                                        <p:attrNameLst>
                                          <p:attrName>ppt_w</p:attrName>
                                        </p:attrNameLst>
                                      </p:cBhvr>
                                      <p:tavLst>
                                        <p:tav tm="0">
                                          <p:val>
                                            <p:strVal val="#ppt_w+.3"/>
                                          </p:val>
                                        </p:tav>
                                        <p:tav tm="100000">
                                          <p:val>
                                            <p:strVal val="#ppt_w"/>
                                          </p:val>
                                        </p:tav>
                                      </p:tavLst>
                                    </p:anim>
                                    <p:anim calcmode="lin" valueType="num">
                                      <p:cBhvr>
                                        <p:cTn id="28" dur="1000" fill="hold"/>
                                        <p:tgtEl>
                                          <p:spTgt spid="485404"/>
                                        </p:tgtEl>
                                        <p:attrNameLst>
                                          <p:attrName>ppt_h</p:attrName>
                                        </p:attrNameLst>
                                      </p:cBhvr>
                                      <p:tavLst>
                                        <p:tav tm="0">
                                          <p:val>
                                            <p:strVal val="#ppt_h"/>
                                          </p:val>
                                        </p:tav>
                                        <p:tav tm="100000">
                                          <p:val>
                                            <p:strVal val="#ppt_h"/>
                                          </p:val>
                                        </p:tav>
                                      </p:tavLst>
                                    </p:anim>
                                    <p:animEffect transition="in" filter="fade">
                                      <p:cBhvr>
                                        <p:cTn id="29" dur="1000"/>
                                        <p:tgtEl>
                                          <p:spTgt spid="485404"/>
                                        </p:tgtEl>
                                      </p:cBhvr>
                                    </p:animEffect>
                                  </p:childTnLst>
                                </p:cTn>
                              </p:par>
                            </p:childTnLst>
                          </p:cTn>
                        </p:par>
                        <p:par>
                          <p:cTn id="30" fill="hold" nodeType="afterGroup">
                            <p:stCondLst>
                              <p:cond delay="2000"/>
                            </p:stCondLst>
                            <p:childTnLst>
                              <p:par>
                                <p:cTn id="31" presetID="9" presetClass="entr" presetSubtype="0" fill="hold" nodeType="afterEffect">
                                  <p:stCondLst>
                                    <p:cond delay="0"/>
                                  </p:stCondLst>
                                  <p:childTnLst>
                                    <p:set>
                                      <p:cBhvr>
                                        <p:cTn id="32" dur="1" fill="hold">
                                          <p:stCondLst>
                                            <p:cond delay="0"/>
                                          </p:stCondLst>
                                        </p:cTn>
                                        <p:tgtEl>
                                          <p:spTgt spid="485467"/>
                                        </p:tgtEl>
                                        <p:attrNameLst>
                                          <p:attrName>style.visibility</p:attrName>
                                        </p:attrNameLst>
                                      </p:cBhvr>
                                      <p:to>
                                        <p:strVal val="visible"/>
                                      </p:to>
                                    </p:set>
                                    <p:animEffect transition="in" filter="dissolve">
                                      <p:cBhvr>
                                        <p:cTn id="33" dur="500"/>
                                        <p:tgtEl>
                                          <p:spTgt spid="4854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83" grpId="0"/>
      <p:bldP spid="485402" grpId="0"/>
      <p:bldP spid="48540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sym typeface="Symbol" pitchFamily="18" charset="2"/>
              </a:rPr>
              <a:t>Lesson Quiz: Part I</a:t>
            </a:r>
          </a:p>
        </p:txBody>
      </p:sp>
      <p:sp>
        <p:nvSpPr>
          <p:cNvPr id="28675" name="Text Box 5"/>
          <p:cNvSpPr txBox="1">
            <a:spLocks noChangeArrowheads="1"/>
          </p:cNvSpPr>
          <p:nvPr/>
        </p:nvSpPr>
        <p:spPr bwMode="auto">
          <a:xfrm>
            <a:off x="533400" y="1733550"/>
            <a:ext cx="8115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each inequality and graph the solutions.</a:t>
            </a:r>
          </a:p>
        </p:txBody>
      </p:sp>
      <p:sp>
        <p:nvSpPr>
          <p:cNvPr id="28676" name="Text Box 6"/>
          <p:cNvSpPr txBox="1">
            <a:spLocks noChangeArrowheads="1"/>
          </p:cNvSpPr>
          <p:nvPr/>
        </p:nvSpPr>
        <p:spPr bwMode="auto">
          <a:xfrm>
            <a:off x="533400" y="2266950"/>
            <a:ext cx="2473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1.  </a:t>
            </a:r>
            <a:r>
              <a:rPr lang="en-US" altLang="en-US" i="1"/>
              <a:t>t </a:t>
            </a:r>
            <a:r>
              <a:rPr lang="en-US" altLang="en-US"/>
              <a:t>&lt; 5</a:t>
            </a:r>
            <a:r>
              <a:rPr lang="en-US" altLang="en-US" i="1"/>
              <a:t>t </a:t>
            </a:r>
            <a:r>
              <a:rPr lang="en-US" altLang="en-US"/>
              <a:t>+ 24</a:t>
            </a:r>
            <a:endParaRPr lang="en-US" altLang="en-US" b="1"/>
          </a:p>
        </p:txBody>
      </p:sp>
      <p:sp>
        <p:nvSpPr>
          <p:cNvPr id="485383" name="Text Box 7"/>
          <p:cNvSpPr txBox="1">
            <a:spLocks noChangeArrowheads="1"/>
          </p:cNvSpPr>
          <p:nvPr/>
        </p:nvSpPr>
        <p:spPr bwMode="auto">
          <a:xfrm>
            <a:off x="3048000" y="2266950"/>
            <a:ext cx="1273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t &gt; </a:t>
            </a:r>
            <a:r>
              <a:rPr lang="en-US" altLang="en-US">
                <a:solidFill>
                  <a:srgbClr val="FF3300"/>
                </a:solidFill>
              </a:rPr>
              <a:t>–6   </a:t>
            </a:r>
          </a:p>
        </p:txBody>
      </p:sp>
      <p:sp>
        <p:nvSpPr>
          <p:cNvPr id="28678" name="Text Box 25"/>
          <p:cNvSpPr txBox="1">
            <a:spLocks noChangeArrowheads="1"/>
          </p:cNvSpPr>
          <p:nvPr/>
        </p:nvSpPr>
        <p:spPr bwMode="auto">
          <a:xfrm>
            <a:off x="533400" y="2971800"/>
            <a:ext cx="3452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dirty="0"/>
              <a:t>2. </a:t>
            </a:r>
            <a:r>
              <a:rPr lang="en-US" altLang="en-US" dirty="0"/>
              <a:t>5</a:t>
            </a:r>
            <a:r>
              <a:rPr lang="en-US" altLang="en-US" i="1" dirty="0"/>
              <a:t>x</a:t>
            </a:r>
            <a:r>
              <a:rPr lang="en-US" altLang="en-US" dirty="0"/>
              <a:t> – 9</a:t>
            </a:r>
            <a:r>
              <a:rPr lang="en-US" altLang="en-US" i="1" dirty="0"/>
              <a:t> ≤ </a:t>
            </a:r>
            <a:r>
              <a:rPr lang="en-US" altLang="en-US" dirty="0"/>
              <a:t>4.1</a:t>
            </a:r>
            <a:r>
              <a:rPr lang="en-US" altLang="en-US" i="1" dirty="0"/>
              <a:t>x </a:t>
            </a:r>
            <a:r>
              <a:rPr lang="en-US" altLang="en-US" dirty="0"/>
              <a:t>–</a:t>
            </a:r>
            <a:r>
              <a:rPr lang="en-US" altLang="en-US" i="1" dirty="0"/>
              <a:t> </a:t>
            </a:r>
            <a:r>
              <a:rPr lang="en-US" altLang="en-US" dirty="0"/>
              <a:t>81</a:t>
            </a:r>
          </a:p>
        </p:txBody>
      </p:sp>
      <p:sp>
        <p:nvSpPr>
          <p:cNvPr id="485402" name="Text Box 26"/>
          <p:cNvSpPr txBox="1">
            <a:spLocks noChangeArrowheads="1"/>
          </p:cNvSpPr>
          <p:nvPr/>
        </p:nvSpPr>
        <p:spPr bwMode="auto">
          <a:xfrm>
            <a:off x="4060825" y="3257550"/>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x </a:t>
            </a:r>
            <a:r>
              <a:rPr lang="en-US" altLang="en-US">
                <a:solidFill>
                  <a:srgbClr val="FF3300"/>
                </a:solidFill>
              </a:rPr>
              <a:t>≤</a:t>
            </a:r>
            <a:r>
              <a:rPr lang="en-US" altLang="en-US" i="1">
                <a:solidFill>
                  <a:srgbClr val="FF3300"/>
                </a:solidFill>
              </a:rPr>
              <a:t> </a:t>
            </a:r>
            <a:r>
              <a:rPr lang="en-US" altLang="en-US">
                <a:solidFill>
                  <a:srgbClr val="FF3300"/>
                </a:solidFill>
              </a:rPr>
              <a:t>–80</a:t>
            </a:r>
          </a:p>
        </p:txBody>
      </p:sp>
      <p:sp>
        <p:nvSpPr>
          <p:cNvPr id="485404" name="Text Box 28"/>
          <p:cNvSpPr txBox="1">
            <a:spLocks noChangeArrowheads="1"/>
          </p:cNvSpPr>
          <p:nvPr/>
        </p:nvSpPr>
        <p:spPr bwMode="auto">
          <a:xfrm>
            <a:off x="4648200" y="4248150"/>
            <a:ext cx="1227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3300"/>
                </a:solidFill>
              </a:rPr>
              <a:t>b</a:t>
            </a:r>
            <a:r>
              <a:rPr lang="en-US" altLang="en-US">
                <a:solidFill>
                  <a:srgbClr val="FF3300"/>
                </a:solidFill>
              </a:rPr>
              <a:t> &lt; 13</a:t>
            </a:r>
            <a:endParaRPr lang="en-US" altLang="en-US" i="1">
              <a:solidFill>
                <a:srgbClr val="FF3300"/>
              </a:solidFill>
            </a:endParaRPr>
          </a:p>
        </p:txBody>
      </p:sp>
      <p:sp>
        <p:nvSpPr>
          <p:cNvPr id="28681" name="Text Box 87"/>
          <p:cNvSpPr txBox="1">
            <a:spLocks noChangeArrowheads="1"/>
          </p:cNvSpPr>
          <p:nvPr/>
        </p:nvSpPr>
        <p:spPr bwMode="auto">
          <a:xfrm>
            <a:off x="533400" y="3810000"/>
            <a:ext cx="398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dirty="0"/>
              <a:t>3. </a:t>
            </a:r>
            <a:r>
              <a:rPr lang="en-US" altLang="en-US" dirty="0"/>
              <a:t>4</a:t>
            </a:r>
            <a:r>
              <a:rPr lang="en-US" altLang="en-US" i="1" dirty="0"/>
              <a:t>b</a:t>
            </a:r>
            <a:r>
              <a:rPr lang="en-US" altLang="en-US" dirty="0"/>
              <a:t> + 4(1 – </a:t>
            </a:r>
            <a:r>
              <a:rPr lang="en-US" altLang="en-US" i="1" dirty="0"/>
              <a:t>b</a:t>
            </a:r>
            <a:r>
              <a:rPr lang="en-US" altLang="en-US" dirty="0"/>
              <a:t>) &gt; </a:t>
            </a:r>
            <a:r>
              <a:rPr lang="en-US" altLang="en-US" i="1" dirty="0"/>
              <a:t>b</a:t>
            </a:r>
            <a:r>
              <a:rPr lang="en-US" altLang="en-US" dirty="0"/>
              <a:t> – 9</a:t>
            </a:r>
          </a:p>
        </p:txBody>
      </p:sp>
      <p:pic>
        <p:nvPicPr>
          <p:cNvPr id="485465" name="Picture 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2266950"/>
            <a:ext cx="25146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485466" name="Picture 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3257550"/>
            <a:ext cx="26955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485467" name="Picture 9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4248150"/>
            <a:ext cx="261937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3" name="Text Box 6"/>
          <p:cNvSpPr txBox="1">
            <a:spLocks noChangeArrowheads="1"/>
          </p:cNvSpPr>
          <p:nvPr/>
        </p:nvSpPr>
        <p:spPr bwMode="auto">
          <a:xfrm>
            <a:off x="466725" y="4648200"/>
            <a:ext cx="339708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dirty="0"/>
              <a:t>4</a:t>
            </a:r>
            <a:r>
              <a:rPr lang="en-US" altLang="en-US" b="1" dirty="0" smtClean="0"/>
              <a:t>. </a:t>
            </a:r>
            <a:r>
              <a:rPr lang="en-US" altLang="en-US" dirty="0"/>
              <a:t>2</a:t>
            </a:r>
            <a:r>
              <a:rPr lang="en-US" altLang="en-US" i="1" dirty="0"/>
              <a:t>y</a:t>
            </a:r>
            <a:r>
              <a:rPr lang="en-US" altLang="en-US" dirty="0"/>
              <a:t> – 2 ≥ 2(</a:t>
            </a:r>
            <a:r>
              <a:rPr lang="en-US" altLang="en-US" i="1" dirty="0"/>
              <a:t>y</a:t>
            </a:r>
            <a:r>
              <a:rPr lang="en-US" altLang="en-US" dirty="0"/>
              <a:t> + 7)</a:t>
            </a:r>
            <a:endParaRPr lang="en-US" altLang="en-US" b="1" dirty="0"/>
          </a:p>
        </p:txBody>
      </p:sp>
      <p:sp>
        <p:nvSpPr>
          <p:cNvPr id="14" name="Text Box 8"/>
          <p:cNvSpPr txBox="1">
            <a:spLocks noChangeArrowheads="1"/>
          </p:cNvSpPr>
          <p:nvPr/>
        </p:nvSpPr>
        <p:spPr bwMode="auto">
          <a:xfrm>
            <a:off x="482600" y="5562600"/>
            <a:ext cx="435888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dirty="0"/>
              <a:t>5</a:t>
            </a:r>
            <a:r>
              <a:rPr lang="en-US" altLang="en-US" b="1" dirty="0" smtClean="0"/>
              <a:t>. </a:t>
            </a:r>
            <a:r>
              <a:rPr lang="en-US" altLang="en-US" dirty="0"/>
              <a:t>2(–6</a:t>
            </a:r>
            <a:r>
              <a:rPr lang="en-US" altLang="en-US" i="1" dirty="0"/>
              <a:t>r</a:t>
            </a:r>
            <a:r>
              <a:rPr lang="en-US" altLang="en-US" dirty="0"/>
              <a:t> – 5) &lt; –3(4</a:t>
            </a:r>
            <a:r>
              <a:rPr lang="en-US" altLang="en-US" i="1" dirty="0"/>
              <a:t>r </a:t>
            </a:r>
            <a:r>
              <a:rPr lang="en-US" altLang="en-US" dirty="0"/>
              <a:t>+ 2)</a:t>
            </a:r>
          </a:p>
        </p:txBody>
      </p:sp>
    </p:spTree>
    <p:extLst>
      <p:ext uri="{BB962C8B-B14F-4D97-AF65-F5344CB8AC3E}">
        <p14:creationId xmlns:p14="http://schemas.microsoft.com/office/powerpoint/2010/main" val="2585022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85383"/>
                                        </p:tgtEl>
                                        <p:attrNameLst>
                                          <p:attrName>style.visibility</p:attrName>
                                        </p:attrNameLst>
                                      </p:cBhvr>
                                      <p:to>
                                        <p:strVal val="visible"/>
                                      </p:to>
                                    </p:set>
                                    <p:animEffect transition="in" filter="dissolve">
                                      <p:cBhvr>
                                        <p:cTn id="7" dur="500"/>
                                        <p:tgtEl>
                                          <p:spTgt spid="485383"/>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485465"/>
                                        </p:tgtEl>
                                        <p:attrNameLst>
                                          <p:attrName>style.visibility</p:attrName>
                                        </p:attrNameLst>
                                      </p:cBhvr>
                                      <p:to>
                                        <p:strVal val="visible"/>
                                      </p:to>
                                    </p:set>
                                    <p:animEffect transition="in" filter="dissolve">
                                      <p:cBhvr>
                                        <p:cTn id="11" dur="500"/>
                                        <p:tgtEl>
                                          <p:spTgt spid="48546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0" presetClass="entr" presetSubtype="0" decel="100000" fill="hold" grpId="0" nodeType="clickEffect">
                                  <p:stCondLst>
                                    <p:cond delay="0"/>
                                  </p:stCondLst>
                                  <p:childTnLst>
                                    <p:set>
                                      <p:cBhvr>
                                        <p:cTn id="15" dur="1" fill="hold">
                                          <p:stCondLst>
                                            <p:cond delay="0"/>
                                          </p:stCondLst>
                                        </p:cTn>
                                        <p:tgtEl>
                                          <p:spTgt spid="485402"/>
                                        </p:tgtEl>
                                        <p:attrNameLst>
                                          <p:attrName>style.visibility</p:attrName>
                                        </p:attrNameLst>
                                      </p:cBhvr>
                                      <p:to>
                                        <p:strVal val="visible"/>
                                      </p:to>
                                    </p:set>
                                    <p:anim calcmode="lin" valueType="num">
                                      <p:cBhvr>
                                        <p:cTn id="16" dur="1000" fill="hold"/>
                                        <p:tgtEl>
                                          <p:spTgt spid="485402"/>
                                        </p:tgtEl>
                                        <p:attrNameLst>
                                          <p:attrName>ppt_w</p:attrName>
                                        </p:attrNameLst>
                                      </p:cBhvr>
                                      <p:tavLst>
                                        <p:tav tm="0">
                                          <p:val>
                                            <p:strVal val="#ppt_w+.3"/>
                                          </p:val>
                                        </p:tav>
                                        <p:tav tm="100000">
                                          <p:val>
                                            <p:strVal val="#ppt_w"/>
                                          </p:val>
                                        </p:tav>
                                      </p:tavLst>
                                    </p:anim>
                                    <p:anim calcmode="lin" valueType="num">
                                      <p:cBhvr>
                                        <p:cTn id="17" dur="1000" fill="hold"/>
                                        <p:tgtEl>
                                          <p:spTgt spid="485402"/>
                                        </p:tgtEl>
                                        <p:attrNameLst>
                                          <p:attrName>ppt_h</p:attrName>
                                        </p:attrNameLst>
                                      </p:cBhvr>
                                      <p:tavLst>
                                        <p:tav tm="0">
                                          <p:val>
                                            <p:strVal val="#ppt_h"/>
                                          </p:val>
                                        </p:tav>
                                        <p:tav tm="100000">
                                          <p:val>
                                            <p:strVal val="#ppt_h"/>
                                          </p:val>
                                        </p:tav>
                                      </p:tavLst>
                                    </p:anim>
                                    <p:animEffect transition="in" filter="fade">
                                      <p:cBhvr>
                                        <p:cTn id="18" dur="1000"/>
                                        <p:tgtEl>
                                          <p:spTgt spid="485402"/>
                                        </p:tgtEl>
                                      </p:cBhvr>
                                    </p:animEffect>
                                  </p:childTnLst>
                                </p:cTn>
                              </p:par>
                            </p:childTnLst>
                          </p:cTn>
                        </p:par>
                        <p:par>
                          <p:cTn id="19" fill="hold" nodeType="afterGroup">
                            <p:stCondLst>
                              <p:cond delay="1000"/>
                            </p:stCondLst>
                            <p:childTnLst>
                              <p:par>
                                <p:cTn id="20" presetID="9" presetClass="entr" presetSubtype="0" fill="hold" nodeType="afterEffect">
                                  <p:stCondLst>
                                    <p:cond delay="0"/>
                                  </p:stCondLst>
                                  <p:childTnLst>
                                    <p:set>
                                      <p:cBhvr>
                                        <p:cTn id="21" dur="1" fill="hold">
                                          <p:stCondLst>
                                            <p:cond delay="0"/>
                                          </p:stCondLst>
                                        </p:cTn>
                                        <p:tgtEl>
                                          <p:spTgt spid="485466"/>
                                        </p:tgtEl>
                                        <p:attrNameLst>
                                          <p:attrName>style.visibility</p:attrName>
                                        </p:attrNameLst>
                                      </p:cBhvr>
                                      <p:to>
                                        <p:strVal val="visible"/>
                                      </p:to>
                                    </p:set>
                                    <p:animEffect transition="in" filter="dissolve">
                                      <p:cBhvr>
                                        <p:cTn id="22" dur="500"/>
                                        <p:tgtEl>
                                          <p:spTgt spid="48546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0" presetClass="entr" presetSubtype="0" decel="100000" fill="hold" grpId="0" nodeType="clickEffect">
                                  <p:stCondLst>
                                    <p:cond delay="0"/>
                                  </p:stCondLst>
                                  <p:childTnLst>
                                    <p:set>
                                      <p:cBhvr>
                                        <p:cTn id="26" dur="1" fill="hold">
                                          <p:stCondLst>
                                            <p:cond delay="0"/>
                                          </p:stCondLst>
                                        </p:cTn>
                                        <p:tgtEl>
                                          <p:spTgt spid="485404"/>
                                        </p:tgtEl>
                                        <p:attrNameLst>
                                          <p:attrName>style.visibility</p:attrName>
                                        </p:attrNameLst>
                                      </p:cBhvr>
                                      <p:to>
                                        <p:strVal val="visible"/>
                                      </p:to>
                                    </p:set>
                                    <p:anim calcmode="lin" valueType="num">
                                      <p:cBhvr>
                                        <p:cTn id="27" dur="1000" fill="hold"/>
                                        <p:tgtEl>
                                          <p:spTgt spid="485404"/>
                                        </p:tgtEl>
                                        <p:attrNameLst>
                                          <p:attrName>ppt_w</p:attrName>
                                        </p:attrNameLst>
                                      </p:cBhvr>
                                      <p:tavLst>
                                        <p:tav tm="0">
                                          <p:val>
                                            <p:strVal val="#ppt_w+.3"/>
                                          </p:val>
                                        </p:tav>
                                        <p:tav tm="100000">
                                          <p:val>
                                            <p:strVal val="#ppt_w"/>
                                          </p:val>
                                        </p:tav>
                                      </p:tavLst>
                                    </p:anim>
                                    <p:anim calcmode="lin" valueType="num">
                                      <p:cBhvr>
                                        <p:cTn id="28" dur="1000" fill="hold"/>
                                        <p:tgtEl>
                                          <p:spTgt spid="485404"/>
                                        </p:tgtEl>
                                        <p:attrNameLst>
                                          <p:attrName>ppt_h</p:attrName>
                                        </p:attrNameLst>
                                      </p:cBhvr>
                                      <p:tavLst>
                                        <p:tav tm="0">
                                          <p:val>
                                            <p:strVal val="#ppt_h"/>
                                          </p:val>
                                        </p:tav>
                                        <p:tav tm="100000">
                                          <p:val>
                                            <p:strVal val="#ppt_h"/>
                                          </p:val>
                                        </p:tav>
                                      </p:tavLst>
                                    </p:anim>
                                    <p:animEffect transition="in" filter="fade">
                                      <p:cBhvr>
                                        <p:cTn id="29" dur="1000"/>
                                        <p:tgtEl>
                                          <p:spTgt spid="485404"/>
                                        </p:tgtEl>
                                      </p:cBhvr>
                                    </p:animEffect>
                                  </p:childTnLst>
                                </p:cTn>
                              </p:par>
                            </p:childTnLst>
                          </p:cTn>
                        </p:par>
                        <p:par>
                          <p:cTn id="30" fill="hold" nodeType="afterGroup">
                            <p:stCondLst>
                              <p:cond delay="2000"/>
                            </p:stCondLst>
                            <p:childTnLst>
                              <p:par>
                                <p:cTn id="31" presetID="9" presetClass="entr" presetSubtype="0" fill="hold" nodeType="afterEffect">
                                  <p:stCondLst>
                                    <p:cond delay="0"/>
                                  </p:stCondLst>
                                  <p:childTnLst>
                                    <p:set>
                                      <p:cBhvr>
                                        <p:cTn id="32" dur="1" fill="hold">
                                          <p:stCondLst>
                                            <p:cond delay="0"/>
                                          </p:stCondLst>
                                        </p:cTn>
                                        <p:tgtEl>
                                          <p:spTgt spid="485467"/>
                                        </p:tgtEl>
                                        <p:attrNameLst>
                                          <p:attrName>style.visibility</p:attrName>
                                        </p:attrNameLst>
                                      </p:cBhvr>
                                      <p:to>
                                        <p:strVal val="visible"/>
                                      </p:to>
                                    </p:set>
                                    <p:animEffect transition="in" filter="dissolve">
                                      <p:cBhvr>
                                        <p:cTn id="33" dur="500"/>
                                        <p:tgtEl>
                                          <p:spTgt spid="4854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83" grpId="0"/>
      <p:bldP spid="485402" grpId="0"/>
      <p:bldP spid="48540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sym typeface="Symbol" pitchFamily="18" charset="2"/>
              </a:rPr>
              <a:t>Lesson Quiz: Part II</a:t>
            </a:r>
          </a:p>
        </p:txBody>
      </p:sp>
      <p:sp>
        <p:nvSpPr>
          <p:cNvPr id="29699" name="Text Box 6"/>
          <p:cNvSpPr txBox="1">
            <a:spLocks noChangeArrowheads="1"/>
          </p:cNvSpPr>
          <p:nvPr/>
        </p:nvSpPr>
        <p:spPr bwMode="auto">
          <a:xfrm>
            <a:off x="457200" y="1981200"/>
            <a:ext cx="7826375"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57200" indent="-4572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4. </a:t>
            </a:r>
            <a:r>
              <a:rPr lang="en-US" altLang="en-US"/>
              <a:t>Rick bought a photo printer and supplies for $186.90, which will allow him to print photos for $0.29 each. A photo store charges $0.55 to print each photo. How many photos must Rick print before his total cost is less than getting prints made at the photo store?   </a:t>
            </a:r>
            <a:endParaRPr lang="en-US" altLang="en-US" b="1"/>
          </a:p>
        </p:txBody>
      </p:sp>
      <p:sp>
        <p:nvSpPr>
          <p:cNvPr id="486407" name="Text Box 7"/>
          <p:cNvSpPr txBox="1">
            <a:spLocks noChangeArrowheads="1"/>
          </p:cNvSpPr>
          <p:nvPr/>
        </p:nvSpPr>
        <p:spPr bwMode="auto">
          <a:xfrm>
            <a:off x="914400" y="4343400"/>
            <a:ext cx="6169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Rick must print more than 718 photos.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86407"/>
                                        </p:tgtEl>
                                        <p:attrNameLst>
                                          <p:attrName>style.visibility</p:attrName>
                                        </p:attrNameLst>
                                      </p:cBhvr>
                                      <p:to>
                                        <p:strVal val="visible"/>
                                      </p:to>
                                    </p:set>
                                    <p:animEffect transition="in" filter="dissolve">
                                      <p:cBhvr>
                                        <p:cTn id="7" dur="500"/>
                                        <p:tgtEl>
                                          <p:spTgt spid="4864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40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sym typeface="Symbol" pitchFamily="18" charset="2"/>
              </a:rPr>
              <a:t>Lesson Quiz: Part III</a:t>
            </a:r>
          </a:p>
        </p:txBody>
      </p:sp>
      <p:sp>
        <p:nvSpPr>
          <p:cNvPr id="30723" name="Text Box 5"/>
          <p:cNvSpPr txBox="1">
            <a:spLocks noChangeArrowheads="1"/>
          </p:cNvSpPr>
          <p:nvPr/>
        </p:nvSpPr>
        <p:spPr bwMode="auto">
          <a:xfrm>
            <a:off x="933450" y="1828800"/>
            <a:ext cx="3943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each inequality.</a:t>
            </a:r>
          </a:p>
        </p:txBody>
      </p:sp>
      <p:sp>
        <p:nvSpPr>
          <p:cNvPr id="30724" name="Text Box 6"/>
          <p:cNvSpPr txBox="1">
            <a:spLocks noChangeArrowheads="1"/>
          </p:cNvSpPr>
          <p:nvPr/>
        </p:nvSpPr>
        <p:spPr bwMode="auto">
          <a:xfrm>
            <a:off x="898525" y="2438400"/>
            <a:ext cx="3282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5. </a:t>
            </a:r>
            <a:r>
              <a:rPr lang="en-US" altLang="en-US"/>
              <a:t>2</a:t>
            </a:r>
            <a:r>
              <a:rPr lang="en-US" altLang="en-US" i="1"/>
              <a:t>y</a:t>
            </a:r>
            <a:r>
              <a:rPr lang="en-US" altLang="en-US"/>
              <a:t> – 2 ≥ 2(</a:t>
            </a:r>
            <a:r>
              <a:rPr lang="en-US" altLang="en-US" i="1"/>
              <a:t>y</a:t>
            </a:r>
            <a:r>
              <a:rPr lang="en-US" altLang="en-US"/>
              <a:t> + 7)</a:t>
            </a:r>
            <a:endParaRPr lang="en-US" altLang="en-US" b="1"/>
          </a:p>
        </p:txBody>
      </p:sp>
      <p:sp>
        <p:nvSpPr>
          <p:cNvPr id="487431" name="Text Box 7"/>
          <p:cNvSpPr txBox="1">
            <a:spLocks noChangeArrowheads="1"/>
          </p:cNvSpPr>
          <p:nvPr/>
        </p:nvSpPr>
        <p:spPr bwMode="auto">
          <a:xfrm>
            <a:off x="1431925" y="2895600"/>
            <a:ext cx="2036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no solutions</a:t>
            </a:r>
          </a:p>
        </p:txBody>
      </p:sp>
      <p:sp>
        <p:nvSpPr>
          <p:cNvPr id="30726" name="Text Box 8"/>
          <p:cNvSpPr txBox="1">
            <a:spLocks noChangeArrowheads="1"/>
          </p:cNvSpPr>
          <p:nvPr/>
        </p:nvSpPr>
        <p:spPr bwMode="auto">
          <a:xfrm>
            <a:off x="914400" y="3427413"/>
            <a:ext cx="431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dirty="0"/>
              <a:t>6. </a:t>
            </a:r>
            <a:r>
              <a:rPr lang="en-US" altLang="en-US" dirty="0"/>
              <a:t>2(–6</a:t>
            </a:r>
            <a:r>
              <a:rPr lang="en-US" altLang="en-US" i="1" dirty="0"/>
              <a:t>r</a:t>
            </a:r>
            <a:r>
              <a:rPr lang="en-US" altLang="en-US" dirty="0"/>
              <a:t> – 5) &lt; –3(4</a:t>
            </a:r>
            <a:r>
              <a:rPr lang="en-US" altLang="en-US" i="1" dirty="0"/>
              <a:t>r </a:t>
            </a:r>
            <a:r>
              <a:rPr lang="en-US" altLang="en-US" dirty="0"/>
              <a:t>+ 2)</a:t>
            </a:r>
          </a:p>
        </p:txBody>
      </p:sp>
      <p:sp>
        <p:nvSpPr>
          <p:cNvPr id="487433" name="Text Box 9"/>
          <p:cNvSpPr txBox="1">
            <a:spLocks noChangeArrowheads="1"/>
          </p:cNvSpPr>
          <p:nvPr/>
        </p:nvSpPr>
        <p:spPr bwMode="auto">
          <a:xfrm>
            <a:off x="1447800" y="3962400"/>
            <a:ext cx="2673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all real numbers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87431"/>
                                        </p:tgtEl>
                                        <p:attrNameLst>
                                          <p:attrName>style.visibility</p:attrName>
                                        </p:attrNameLst>
                                      </p:cBhvr>
                                      <p:to>
                                        <p:strVal val="visible"/>
                                      </p:to>
                                    </p:set>
                                    <p:anim calcmode="lin" valueType="num">
                                      <p:cBhvr>
                                        <p:cTn id="7" dur="1000" fill="hold"/>
                                        <p:tgtEl>
                                          <p:spTgt spid="487431"/>
                                        </p:tgtEl>
                                        <p:attrNameLst>
                                          <p:attrName>ppt_x</p:attrName>
                                        </p:attrNameLst>
                                      </p:cBhvr>
                                      <p:tavLst>
                                        <p:tav tm="0">
                                          <p:val>
                                            <p:strVal val="#ppt_x-.2"/>
                                          </p:val>
                                        </p:tav>
                                        <p:tav tm="100000">
                                          <p:val>
                                            <p:strVal val="#ppt_x"/>
                                          </p:val>
                                        </p:tav>
                                      </p:tavLst>
                                    </p:anim>
                                    <p:anim calcmode="lin" valueType="num">
                                      <p:cBhvr>
                                        <p:cTn id="8" dur="1000" fill="hold"/>
                                        <p:tgtEl>
                                          <p:spTgt spid="487431"/>
                                        </p:tgtEl>
                                        <p:attrNameLst>
                                          <p:attrName>ppt_y</p:attrName>
                                        </p:attrNameLst>
                                      </p:cBhvr>
                                      <p:tavLst>
                                        <p:tav tm="0">
                                          <p:val>
                                            <p:strVal val="#ppt_y"/>
                                          </p:val>
                                        </p:tav>
                                        <p:tav tm="100000">
                                          <p:val>
                                            <p:strVal val="#ppt_y"/>
                                          </p:val>
                                        </p:tav>
                                      </p:tavLst>
                                    </p:anim>
                                    <p:animEffect transition="in" filter="wipe(right)" prLst="gradientSize: 0.1">
                                      <p:cBhvr>
                                        <p:cTn id="9" dur="1000"/>
                                        <p:tgtEl>
                                          <p:spTgt spid="48743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487433"/>
                                        </p:tgtEl>
                                        <p:attrNameLst>
                                          <p:attrName>style.visibility</p:attrName>
                                        </p:attrNameLst>
                                      </p:cBhvr>
                                      <p:to>
                                        <p:strVal val="visible"/>
                                      </p:to>
                                    </p:set>
                                    <p:anim calcmode="lin" valueType="num">
                                      <p:cBhvr>
                                        <p:cTn id="14" dur="1000" fill="hold"/>
                                        <p:tgtEl>
                                          <p:spTgt spid="487433"/>
                                        </p:tgtEl>
                                        <p:attrNameLst>
                                          <p:attrName>ppt_x</p:attrName>
                                        </p:attrNameLst>
                                      </p:cBhvr>
                                      <p:tavLst>
                                        <p:tav tm="0">
                                          <p:val>
                                            <p:strVal val="#ppt_x-.2"/>
                                          </p:val>
                                        </p:tav>
                                        <p:tav tm="100000">
                                          <p:val>
                                            <p:strVal val="#ppt_x"/>
                                          </p:val>
                                        </p:tav>
                                      </p:tavLst>
                                    </p:anim>
                                    <p:anim calcmode="lin" valueType="num">
                                      <p:cBhvr>
                                        <p:cTn id="15" dur="1000" fill="hold"/>
                                        <p:tgtEl>
                                          <p:spTgt spid="487433"/>
                                        </p:tgtEl>
                                        <p:attrNameLst>
                                          <p:attrName>ppt_y</p:attrName>
                                        </p:attrNameLst>
                                      </p:cBhvr>
                                      <p:tavLst>
                                        <p:tav tm="0">
                                          <p:val>
                                            <p:strVal val="#ppt_y"/>
                                          </p:val>
                                        </p:tav>
                                        <p:tav tm="100000">
                                          <p:val>
                                            <p:strVal val="#ppt_y"/>
                                          </p:val>
                                        </p:tav>
                                      </p:tavLst>
                                    </p:anim>
                                    <p:animEffect transition="in" filter="wipe(right)" prLst="gradientSize: 0.1">
                                      <p:cBhvr>
                                        <p:cTn id="16" dur="1000"/>
                                        <p:tgtEl>
                                          <p:spTgt spid="487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31" grpId="0"/>
      <p:bldP spid="4874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ChangeArrowheads="1"/>
          </p:cNvSpPr>
          <p:nvPr/>
        </p:nvSpPr>
        <p:spPr bwMode="auto">
          <a:xfrm>
            <a:off x="381000" y="2514600"/>
            <a:ext cx="8229600" cy="1066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r>
              <a:rPr lang="en-US" altLang="en-US" sz="2800"/>
              <a:t>Solve inequalities that contain variable terms on both sides.</a:t>
            </a:r>
          </a:p>
          <a:p>
            <a:pPr>
              <a:spcBef>
                <a:spcPct val="20000"/>
              </a:spcBef>
            </a:pPr>
            <a:endParaRPr lang="en-US" altLang="en-US" sz="2800"/>
          </a:p>
        </p:txBody>
      </p:sp>
      <p:sp>
        <p:nvSpPr>
          <p:cNvPr id="5123" name="Rectangle 1055"/>
          <p:cNvSpPr>
            <a:spLocks noChangeArrowheads="1"/>
          </p:cNvSpPr>
          <p:nvPr/>
        </p:nvSpPr>
        <p:spPr bwMode="auto">
          <a:xfrm>
            <a:off x="0" y="17526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sz="3600" i="1">
                <a:solidFill>
                  <a:srgbClr val="FF6600"/>
                </a:solidFill>
                <a:latin typeface="Arial Black" pitchFamily="34" charset="0"/>
              </a:rPr>
              <a:t>Objective</a:t>
            </a:r>
            <a:endParaRPr lang="en-US" altLang="en-US" sz="3600" b="1">
              <a:latin typeface="Arial Black"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4"/>
          <p:cNvSpPr txBox="1">
            <a:spLocks noChangeArrowheads="1"/>
          </p:cNvSpPr>
          <p:nvPr/>
        </p:nvSpPr>
        <p:spPr bwMode="auto">
          <a:xfrm>
            <a:off x="685800" y="1600200"/>
            <a:ext cx="76358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Some inequalities have variable terms on both sides of the inequality symbol. You can solve these inequalities like you solved equations with variables on both sides. </a:t>
            </a:r>
          </a:p>
        </p:txBody>
      </p:sp>
      <p:sp>
        <p:nvSpPr>
          <p:cNvPr id="395299" name="Text Box 35"/>
          <p:cNvSpPr txBox="1">
            <a:spLocks noChangeArrowheads="1"/>
          </p:cNvSpPr>
          <p:nvPr/>
        </p:nvSpPr>
        <p:spPr bwMode="auto">
          <a:xfrm>
            <a:off x="762000" y="3690938"/>
            <a:ext cx="7864475" cy="118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Use the properties of inequality to </a:t>
            </a:r>
            <a:r>
              <a:rPr lang="en-US" altLang="en-US">
                <a:latin typeface="Arial" charset="0"/>
              </a:rPr>
              <a:t>“</a:t>
            </a:r>
            <a:r>
              <a:rPr lang="en-US" altLang="en-US"/>
              <a:t>collect</a:t>
            </a:r>
            <a:r>
              <a:rPr lang="en-US" altLang="en-US">
                <a:latin typeface="Arial" charset="0"/>
              </a:rPr>
              <a:t>”</a:t>
            </a:r>
            <a:r>
              <a:rPr lang="en-US" altLang="en-US"/>
              <a:t> all the variable terms on one side and all the constant terms on the other side.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95299"/>
                                        </p:tgtEl>
                                        <p:attrNameLst>
                                          <p:attrName>style.visibility</p:attrName>
                                        </p:attrNameLst>
                                      </p:cBhvr>
                                      <p:to>
                                        <p:strVal val="visible"/>
                                      </p:to>
                                    </p:set>
                                    <p:animScale>
                                      <p:cBhvr>
                                        <p:cTn id="7" dur="1000" decel="50000" fill="hold">
                                          <p:stCondLst>
                                            <p:cond delay="0"/>
                                          </p:stCondLst>
                                        </p:cTn>
                                        <p:tgtEl>
                                          <p:spTgt spid="39529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95299"/>
                                        </p:tgtEl>
                                        <p:attrNameLst>
                                          <p:attrName>ppt_x</p:attrName>
                                          <p:attrName>ppt_y</p:attrName>
                                        </p:attrNameLst>
                                      </p:cBhvr>
                                    </p:animMotion>
                                    <p:animEffect transition="in" filter="fade">
                                      <p:cBhvr>
                                        <p:cTn id="9" dur="1000"/>
                                        <p:tgtEl>
                                          <p:spTgt spid="395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9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1A: Solving Inequalities with Variables on Both Sides</a:t>
            </a:r>
          </a:p>
        </p:txBody>
      </p:sp>
      <p:sp>
        <p:nvSpPr>
          <p:cNvPr id="7171" name="Text Box 3"/>
          <p:cNvSpPr txBox="1">
            <a:spLocks noChangeArrowheads="1"/>
          </p:cNvSpPr>
          <p:nvPr/>
        </p:nvSpPr>
        <p:spPr bwMode="auto">
          <a:xfrm>
            <a:off x="304800" y="17526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 and graph the solutions.</a:t>
            </a:r>
          </a:p>
        </p:txBody>
      </p:sp>
      <p:sp>
        <p:nvSpPr>
          <p:cNvPr id="7172" name="Text Box 4"/>
          <p:cNvSpPr txBox="1">
            <a:spLocks noChangeArrowheads="1"/>
          </p:cNvSpPr>
          <p:nvPr/>
        </p:nvSpPr>
        <p:spPr bwMode="auto">
          <a:xfrm>
            <a:off x="611188" y="2133600"/>
            <a:ext cx="2084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y</a:t>
            </a:r>
            <a:r>
              <a:rPr lang="en-US" altLang="en-US" b="1"/>
              <a:t> ≤ 4</a:t>
            </a:r>
            <a:r>
              <a:rPr lang="en-US" altLang="en-US" b="1" i="1"/>
              <a:t>y</a:t>
            </a:r>
            <a:r>
              <a:rPr lang="en-US" altLang="en-US" b="1"/>
              <a:t> + 18</a:t>
            </a:r>
            <a:endParaRPr lang="en-US" altLang="en-US" b="1" i="1"/>
          </a:p>
        </p:txBody>
      </p:sp>
      <p:grpSp>
        <p:nvGrpSpPr>
          <p:cNvPr id="2" name="Group 48"/>
          <p:cNvGrpSpPr>
            <a:grpSpLocks/>
          </p:cNvGrpSpPr>
          <p:nvPr/>
        </p:nvGrpSpPr>
        <p:grpSpPr bwMode="auto">
          <a:xfrm>
            <a:off x="446088" y="2633663"/>
            <a:ext cx="2149475" cy="1252537"/>
            <a:chOff x="281" y="1563"/>
            <a:chExt cx="1354" cy="789"/>
          </a:xfrm>
        </p:grpSpPr>
        <p:sp>
          <p:nvSpPr>
            <p:cNvPr id="7210" name="Text Box 6"/>
            <p:cNvSpPr txBox="1">
              <a:spLocks noChangeArrowheads="1"/>
            </p:cNvSpPr>
            <p:nvPr/>
          </p:nvSpPr>
          <p:spPr bwMode="auto">
            <a:xfrm>
              <a:off x="392" y="1563"/>
              <a:ext cx="124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y</a:t>
              </a:r>
              <a:r>
                <a:rPr lang="en-US" altLang="en-US"/>
                <a:t> ≤ 4</a:t>
              </a:r>
              <a:r>
                <a:rPr lang="en-US" altLang="en-US" i="1"/>
                <a:t>y</a:t>
              </a:r>
              <a:r>
                <a:rPr lang="en-US" altLang="en-US"/>
                <a:t> + 18</a:t>
              </a:r>
              <a:endParaRPr lang="en-US" altLang="en-US" i="1"/>
            </a:p>
          </p:txBody>
        </p:sp>
        <p:sp>
          <p:nvSpPr>
            <p:cNvPr id="7211" name="Text Box 7"/>
            <p:cNvSpPr txBox="1">
              <a:spLocks noChangeArrowheads="1"/>
            </p:cNvSpPr>
            <p:nvPr/>
          </p:nvSpPr>
          <p:spPr bwMode="auto">
            <a:xfrm>
              <a:off x="281" y="1754"/>
              <a:ext cx="85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a:t>
              </a:r>
              <a:r>
                <a:rPr lang="en-US" altLang="en-US" i="1">
                  <a:solidFill>
                    <a:srgbClr val="FF3300"/>
                  </a:solidFill>
                </a:rPr>
                <a:t>y    </a:t>
              </a:r>
              <a:r>
                <a:rPr lang="en-US" altLang="en-US">
                  <a:solidFill>
                    <a:srgbClr val="FF3300"/>
                  </a:solidFill>
                </a:rPr>
                <a:t>–</a:t>
              </a:r>
              <a:r>
                <a:rPr lang="en-US" altLang="en-US" i="1">
                  <a:solidFill>
                    <a:srgbClr val="FF3300"/>
                  </a:solidFill>
                </a:rPr>
                <a:t>y</a:t>
              </a:r>
            </a:p>
          </p:txBody>
        </p:sp>
        <p:sp>
          <p:nvSpPr>
            <p:cNvPr id="7212" name="Line 8"/>
            <p:cNvSpPr>
              <a:spLocks noChangeShapeType="1"/>
            </p:cNvSpPr>
            <p:nvPr/>
          </p:nvSpPr>
          <p:spPr bwMode="auto">
            <a:xfrm>
              <a:off x="347" y="2043"/>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213" name="Line 9"/>
            <p:cNvSpPr>
              <a:spLocks noChangeShapeType="1"/>
            </p:cNvSpPr>
            <p:nvPr/>
          </p:nvSpPr>
          <p:spPr bwMode="auto">
            <a:xfrm>
              <a:off x="816" y="2043"/>
              <a:ext cx="768"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214" name="Text Box 10"/>
            <p:cNvSpPr txBox="1">
              <a:spLocks noChangeArrowheads="1"/>
            </p:cNvSpPr>
            <p:nvPr/>
          </p:nvSpPr>
          <p:spPr bwMode="auto">
            <a:xfrm>
              <a:off x="384" y="2064"/>
              <a:ext cx="12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0 ≤ 3</a:t>
              </a:r>
              <a:r>
                <a:rPr lang="en-US" altLang="en-US" i="1"/>
                <a:t>y</a:t>
              </a:r>
              <a:r>
                <a:rPr lang="en-US" altLang="en-US"/>
                <a:t> + 18</a:t>
              </a:r>
            </a:p>
          </p:txBody>
        </p:sp>
      </p:grpSp>
      <p:grpSp>
        <p:nvGrpSpPr>
          <p:cNvPr id="3" name="Group 50"/>
          <p:cNvGrpSpPr>
            <a:grpSpLocks/>
          </p:cNvGrpSpPr>
          <p:nvPr/>
        </p:nvGrpSpPr>
        <p:grpSpPr bwMode="auto">
          <a:xfrm>
            <a:off x="228600" y="3810000"/>
            <a:ext cx="2362200" cy="990600"/>
            <a:chOff x="144" y="2304"/>
            <a:chExt cx="1488" cy="624"/>
          </a:xfrm>
        </p:grpSpPr>
        <p:sp>
          <p:nvSpPr>
            <p:cNvPr id="7206" name="Text Box 12"/>
            <p:cNvSpPr txBox="1">
              <a:spLocks noChangeArrowheads="1"/>
            </p:cNvSpPr>
            <p:nvPr/>
          </p:nvSpPr>
          <p:spPr bwMode="auto">
            <a:xfrm>
              <a:off x="144" y="2304"/>
              <a:ext cx="14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–18        – 18</a:t>
              </a:r>
            </a:p>
          </p:txBody>
        </p:sp>
        <p:sp>
          <p:nvSpPr>
            <p:cNvPr id="7207" name="Line 13"/>
            <p:cNvSpPr>
              <a:spLocks noChangeShapeType="1"/>
            </p:cNvSpPr>
            <p:nvPr/>
          </p:nvSpPr>
          <p:spPr bwMode="auto">
            <a:xfrm>
              <a:off x="240" y="2592"/>
              <a:ext cx="384"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208" name="Line 14"/>
            <p:cNvSpPr>
              <a:spLocks noChangeShapeType="1"/>
            </p:cNvSpPr>
            <p:nvPr/>
          </p:nvSpPr>
          <p:spPr bwMode="auto">
            <a:xfrm>
              <a:off x="912" y="2592"/>
              <a:ext cx="72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209" name="Text Box 15"/>
            <p:cNvSpPr txBox="1">
              <a:spLocks noChangeArrowheads="1"/>
            </p:cNvSpPr>
            <p:nvPr/>
          </p:nvSpPr>
          <p:spPr bwMode="auto">
            <a:xfrm>
              <a:off x="144" y="2640"/>
              <a:ext cx="95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–18 ≤ 3</a:t>
              </a:r>
              <a:r>
                <a:rPr lang="en-US" altLang="en-US" i="1"/>
                <a:t>y</a:t>
              </a:r>
            </a:p>
          </p:txBody>
        </p:sp>
      </p:grpSp>
      <p:pic>
        <p:nvPicPr>
          <p:cNvPr id="489488"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4905375"/>
            <a:ext cx="13525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9489" name="Text Box 17"/>
          <p:cNvSpPr txBox="1">
            <a:spLocks noChangeArrowheads="1"/>
          </p:cNvSpPr>
          <p:nvPr/>
        </p:nvSpPr>
        <p:spPr bwMode="auto">
          <a:xfrm>
            <a:off x="457200" y="5715000"/>
            <a:ext cx="441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–6 ≤ </a:t>
            </a:r>
            <a:r>
              <a:rPr lang="en-US" altLang="en-US" i="1"/>
              <a:t>y</a:t>
            </a:r>
            <a:r>
              <a:rPr lang="en-US" altLang="en-US"/>
              <a:t> (or </a:t>
            </a:r>
            <a:r>
              <a:rPr lang="en-US" altLang="en-US" i="1"/>
              <a:t>y</a:t>
            </a:r>
            <a:r>
              <a:rPr lang="en-US" altLang="en-US"/>
              <a:t> </a:t>
            </a:r>
            <a:r>
              <a:rPr lang="en-US" altLang="en-US">
                <a:sym typeface="Symbol" pitchFamily="18" charset="2"/>
              </a:rPr>
              <a:t> –6)</a:t>
            </a:r>
            <a:r>
              <a:rPr lang="en-US" altLang="en-US"/>
              <a:t> </a:t>
            </a:r>
          </a:p>
        </p:txBody>
      </p:sp>
      <p:sp>
        <p:nvSpPr>
          <p:cNvPr id="489515" name="Text Box 43"/>
          <p:cNvSpPr txBox="1">
            <a:spLocks noChangeArrowheads="1"/>
          </p:cNvSpPr>
          <p:nvPr/>
        </p:nvSpPr>
        <p:spPr bwMode="auto">
          <a:xfrm>
            <a:off x="3505200" y="2667000"/>
            <a:ext cx="5311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To collect the variable terms on one side, subtract y from both sides.</a:t>
            </a:r>
          </a:p>
        </p:txBody>
      </p:sp>
      <p:sp>
        <p:nvSpPr>
          <p:cNvPr id="489516" name="Text Box 44"/>
          <p:cNvSpPr txBox="1">
            <a:spLocks noChangeArrowheads="1"/>
          </p:cNvSpPr>
          <p:nvPr/>
        </p:nvSpPr>
        <p:spPr bwMode="auto">
          <a:xfrm>
            <a:off x="3505200" y="3505200"/>
            <a:ext cx="5197475"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Since 18 is added to 3y, subtract 18 from both sides to undo the addition.</a:t>
            </a:r>
          </a:p>
        </p:txBody>
      </p:sp>
      <p:sp>
        <p:nvSpPr>
          <p:cNvPr id="489517" name="Text Box 45"/>
          <p:cNvSpPr txBox="1">
            <a:spLocks noChangeArrowheads="1"/>
          </p:cNvSpPr>
          <p:nvPr/>
        </p:nvSpPr>
        <p:spPr bwMode="auto">
          <a:xfrm>
            <a:off x="3505200" y="4800600"/>
            <a:ext cx="5197475"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Since y is multiplied by 3, divide both sides by 3 to undo the multiplication.</a:t>
            </a:r>
          </a:p>
        </p:txBody>
      </p:sp>
      <p:grpSp>
        <p:nvGrpSpPr>
          <p:cNvPr id="4" name="Group 77"/>
          <p:cNvGrpSpPr>
            <a:grpSpLocks/>
          </p:cNvGrpSpPr>
          <p:nvPr/>
        </p:nvGrpSpPr>
        <p:grpSpPr bwMode="auto">
          <a:xfrm>
            <a:off x="3848100" y="5816600"/>
            <a:ext cx="4686300" cy="431800"/>
            <a:chOff x="2424" y="3568"/>
            <a:chExt cx="2952" cy="272"/>
          </a:xfrm>
        </p:grpSpPr>
        <p:sp>
          <p:nvSpPr>
            <p:cNvPr id="7181" name="Line 52"/>
            <p:cNvSpPr>
              <a:spLocks noChangeShapeType="1"/>
            </p:cNvSpPr>
            <p:nvPr/>
          </p:nvSpPr>
          <p:spPr bwMode="auto">
            <a:xfrm>
              <a:off x="2592" y="3618"/>
              <a:ext cx="2640" cy="1"/>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7182" name="Line 53"/>
            <p:cNvSpPr>
              <a:spLocks noChangeShapeType="1"/>
            </p:cNvSpPr>
            <p:nvPr/>
          </p:nvSpPr>
          <p:spPr bwMode="auto">
            <a:xfrm>
              <a:off x="268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3" name="Line 54"/>
            <p:cNvSpPr>
              <a:spLocks noChangeShapeType="1"/>
            </p:cNvSpPr>
            <p:nvPr/>
          </p:nvSpPr>
          <p:spPr bwMode="auto">
            <a:xfrm>
              <a:off x="292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4" name="Line 55"/>
            <p:cNvSpPr>
              <a:spLocks noChangeShapeType="1"/>
            </p:cNvSpPr>
            <p:nvPr/>
          </p:nvSpPr>
          <p:spPr bwMode="auto">
            <a:xfrm>
              <a:off x="316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5" name="Line 56"/>
            <p:cNvSpPr>
              <a:spLocks noChangeShapeType="1"/>
            </p:cNvSpPr>
            <p:nvPr/>
          </p:nvSpPr>
          <p:spPr bwMode="auto">
            <a:xfrm>
              <a:off x="340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6" name="Line 57"/>
            <p:cNvSpPr>
              <a:spLocks noChangeShapeType="1"/>
            </p:cNvSpPr>
            <p:nvPr/>
          </p:nvSpPr>
          <p:spPr bwMode="auto">
            <a:xfrm>
              <a:off x="364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7" name="Line 58"/>
            <p:cNvSpPr>
              <a:spLocks noChangeShapeType="1"/>
            </p:cNvSpPr>
            <p:nvPr/>
          </p:nvSpPr>
          <p:spPr bwMode="auto">
            <a:xfrm>
              <a:off x="388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8" name="Line 59"/>
            <p:cNvSpPr>
              <a:spLocks noChangeShapeType="1"/>
            </p:cNvSpPr>
            <p:nvPr/>
          </p:nvSpPr>
          <p:spPr bwMode="auto">
            <a:xfrm>
              <a:off x="412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9" name="Line 60"/>
            <p:cNvSpPr>
              <a:spLocks noChangeShapeType="1"/>
            </p:cNvSpPr>
            <p:nvPr/>
          </p:nvSpPr>
          <p:spPr bwMode="auto">
            <a:xfrm>
              <a:off x="436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90" name="Line 61"/>
            <p:cNvSpPr>
              <a:spLocks noChangeShapeType="1"/>
            </p:cNvSpPr>
            <p:nvPr/>
          </p:nvSpPr>
          <p:spPr bwMode="auto">
            <a:xfrm>
              <a:off x="460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91" name="Line 62"/>
            <p:cNvSpPr>
              <a:spLocks noChangeShapeType="1"/>
            </p:cNvSpPr>
            <p:nvPr/>
          </p:nvSpPr>
          <p:spPr bwMode="auto">
            <a:xfrm>
              <a:off x="484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92" name="Line 63"/>
            <p:cNvSpPr>
              <a:spLocks noChangeShapeType="1"/>
            </p:cNvSpPr>
            <p:nvPr/>
          </p:nvSpPr>
          <p:spPr bwMode="auto">
            <a:xfrm>
              <a:off x="5088" y="357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93" name="Text Box 64"/>
            <p:cNvSpPr txBox="1">
              <a:spLocks noChangeArrowheads="1"/>
            </p:cNvSpPr>
            <p:nvPr/>
          </p:nvSpPr>
          <p:spPr bwMode="auto">
            <a:xfrm>
              <a:off x="2424" y="3618"/>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–10</a:t>
              </a:r>
            </a:p>
          </p:txBody>
        </p:sp>
        <p:sp>
          <p:nvSpPr>
            <p:cNvPr id="7194" name="Text Box 65"/>
            <p:cNvSpPr txBox="1">
              <a:spLocks noChangeArrowheads="1"/>
            </p:cNvSpPr>
            <p:nvPr/>
          </p:nvSpPr>
          <p:spPr bwMode="auto">
            <a:xfrm>
              <a:off x="2752" y="3614"/>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–8</a:t>
              </a:r>
            </a:p>
          </p:txBody>
        </p:sp>
        <p:sp>
          <p:nvSpPr>
            <p:cNvPr id="7195" name="Text Box 66"/>
            <p:cNvSpPr txBox="1">
              <a:spLocks noChangeArrowheads="1"/>
            </p:cNvSpPr>
            <p:nvPr/>
          </p:nvSpPr>
          <p:spPr bwMode="auto">
            <a:xfrm>
              <a:off x="2992" y="361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–6</a:t>
              </a:r>
            </a:p>
          </p:txBody>
        </p:sp>
        <p:sp>
          <p:nvSpPr>
            <p:cNvPr id="7196" name="Text Box 67"/>
            <p:cNvSpPr txBox="1">
              <a:spLocks noChangeArrowheads="1"/>
            </p:cNvSpPr>
            <p:nvPr/>
          </p:nvSpPr>
          <p:spPr bwMode="auto">
            <a:xfrm>
              <a:off x="3216" y="361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7197" name="Text Box 68"/>
            <p:cNvSpPr txBox="1">
              <a:spLocks noChangeArrowheads="1"/>
            </p:cNvSpPr>
            <p:nvPr/>
          </p:nvSpPr>
          <p:spPr bwMode="auto">
            <a:xfrm>
              <a:off x="3472" y="362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7198" name="Text Box 69"/>
            <p:cNvSpPr txBox="1">
              <a:spLocks noChangeArrowheads="1"/>
            </p:cNvSpPr>
            <p:nvPr/>
          </p:nvSpPr>
          <p:spPr bwMode="auto">
            <a:xfrm>
              <a:off x="3784" y="361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0</a:t>
              </a:r>
            </a:p>
          </p:txBody>
        </p:sp>
        <p:sp>
          <p:nvSpPr>
            <p:cNvPr id="7199" name="Text Box 70"/>
            <p:cNvSpPr txBox="1">
              <a:spLocks noChangeArrowheads="1"/>
            </p:cNvSpPr>
            <p:nvPr/>
          </p:nvSpPr>
          <p:spPr bwMode="auto">
            <a:xfrm>
              <a:off x="4032" y="361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7200" name="Text Box 71"/>
            <p:cNvSpPr txBox="1">
              <a:spLocks noChangeArrowheads="1"/>
            </p:cNvSpPr>
            <p:nvPr/>
          </p:nvSpPr>
          <p:spPr bwMode="auto">
            <a:xfrm>
              <a:off x="4264" y="361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7201" name="Text Box 72"/>
            <p:cNvSpPr txBox="1">
              <a:spLocks noChangeArrowheads="1"/>
            </p:cNvSpPr>
            <p:nvPr/>
          </p:nvSpPr>
          <p:spPr bwMode="auto">
            <a:xfrm>
              <a:off x="4518" y="361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6</a:t>
              </a:r>
            </a:p>
          </p:txBody>
        </p:sp>
        <p:sp>
          <p:nvSpPr>
            <p:cNvPr id="7202" name="Text Box 73"/>
            <p:cNvSpPr txBox="1">
              <a:spLocks noChangeArrowheads="1"/>
            </p:cNvSpPr>
            <p:nvPr/>
          </p:nvSpPr>
          <p:spPr bwMode="auto">
            <a:xfrm>
              <a:off x="4752" y="361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8</a:t>
              </a:r>
            </a:p>
          </p:txBody>
        </p:sp>
        <p:sp>
          <p:nvSpPr>
            <p:cNvPr id="7203" name="Text Box 74"/>
            <p:cNvSpPr txBox="1">
              <a:spLocks noChangeArrowheads="1"/>
            </p:cNvSpPr>
            <p:nvPr/>
          </p:nvSpPr>
          <p:spPr bwMode="auto">
            <a:xfrm>
              <a:off x="4920" y="361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10</a:t>
              </a:r>
            </a:p>
          </p:txBody>
        </p:sp>
        <p:sp>
          <p:nvSpPr>
            <p:cNvPr id="7204" name="AutoShape 75"/>
            <p:cNvSpPr>
              <a:spLocks noChangeArrowheads="1"/>
            </p:cNvSpPr>
            <p:nvPr/>
          </p:nvSpPr>
          <p:spPr bwMode="auto">
            <a:xfrm>
              <a:off x="3127" y="3568"/>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7205" name="Line 76"/>
            <p:cNvSpPr>
              <a:spLocks noChangeShapeType="1"/>
            </p:cNvSpPr>
            <p:nvPr/>
          </p:nvSpPr>
          <p:spPr bwMode="auto">
            <a:xfrm flipV="1">
              <a:off x="3192" y="3608"/>
              <a:ext cx="2184" cy="9"/>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89515"/>
                                        </p:tgtEl>
                                        <p:attrNameLst>
                                          <p:attrName>style.visibility</p:attrName>
                                        </p:attrNameLst>
                                      </p:cBhvr>
                                      <p:to>
                                        <p:strVal val="visible"/>
                                      </p:to>
                                    </p:set>
                                    <p:animEffect transition="in" filter="box(in)">
                                      <p:cBhvr>
                                        <p:cTn id="7" dur="500"/>
                                        <p:tgtEl>
                                          <p:spTgt spid="4895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89516"/>
                                        </p:tgtEl>
                                        <p:attrNameLst>
                                          <p:attrName>style.visibility</p:attrName>
                                        </p:attrNameLst>
                                      </p:cBhvr>
                                      <p:to>
                                        <p:strVal val="visible"/>
                                      </p:to>
                                    </p:set>
                                    <p:animEffect transition="in" filter="box(in)">
                                      <p:cBhvr>
                                        <p:cTn id="17" dur="500"/>
                                        <p:tgtEl>
                                          <p:spTgt spid="48951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89517"/>
                                        </p:tgtEl>
                                        <p:attrNameLst>
                                          <p:attrName>style.visibility</p:attrName>
                                        </p:attrNameLst>
                                      </p:cBhvr>
                                      <p:to>
                                        <p:strVal val="visible"/>
                                      </p:to>
                                    </p:set>
                                    <p:animEffect transition="in" filter="box(in)">
                                      <p:cBhvr>
                                        <p:cTn id="27" dur="500"/>
                                        <p:tgtEl>
                                          <p:spTgt spid="48951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489488"/>
                                        </p:tgtEl>
                                        <p:attrNameLst>
                                          <p:attrName>style.visibility</p:attrName>
                                        </p:attrNameLst>
                                      </p:cBhvr>
                                      <p:to>
                                        <p:strVal val="visible"/>
                                      </p:to>
                                    </p:set>
                                    <p:animEffect transition="in" filter="box(in)">
                                      <p:cBhvr>
                                        <p:cTn id="32" dur="500"/>
                                        <p:tgtEl>
                                          <p:spTgt spid="48948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89489"/>
                                        </p:tgtEl>
                                        <p:attrNameLst>
                                          <p:attrName>style.visibility</p:attrName>
                                        </p:attrNameLst>
                                      </p:cBhvr>
                                      <p:to>
                                        <p:strVal val="visible"/>
                                      </p:to>
                                    </p:set>
                                    <p:animEffect transition="in" filter="box(in)">
                                      <p:cBhvr>
                                        <p:cTn id="37" dur="500"/>
                                        <p:tgtEl>
                                          <p:spTgt spid="48948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ox(in)">
                                      <p:cBhvr>
                                        <p:cTn id="4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9489" grpId="0"/>
      <p:bldP spid="489515" grpId="0"/>
      <p:bldP spid="489516" grpId="0"/>
      <p:bldP spid="4895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6"/>
          <p:cNvSpPr txBox="1">
            <a:spLocks noChangeArrowheads="1"/>
          </p:cNvSpPr>
          <p:nvPr/>
        </p:nvSpPr>
        <p:spPr bwMode="auto">
          <a:xfrm>
            <a:off x="708025" y="2165350"/>
            <a:ext cx="30749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4</a:t>
            </a:r>
            <a:r>
              <a:rPr lang="en-US" altLang="en-US" b="1" i="1"/>
              <a:t>m </a:t>
            </a:r>
            <a:r>
              <a:rPr lang="en-US" altLang="en-US" b="1"/>
              <a:t>– 3 &lt; 2</a:t>
            </a:r>
            <a:r>
              <a:rPr lang="en-US" altLang="en-US" b="1" i="1"/>
              <a:t>m</a:t>
            </a:r>
            <a:r>
              <a:rPr lang="en-US" altLang="en-US" b="1"/>
              <a:t> + 6</a:t>
            </a:r>
          </a:p>
        </p:txBody>
      </p:sp>
      <p:sp>
        <p:nvSpPr>
          <p:cNvPr id="460808" name="Text Box 8"/>
          <p:cNvSpPr txBox="1">
            <a:spLocks noChangeArrowheads="1"/>
          </p:cNvSpPr>
          <p:nvPr/>
        </p:nvSpPr>
        <p:spPr bwMode="auto">
          <a:xfrm>
            <a:off x="3908425" y="2438400"/>
            <a:ext cx="52355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To collect the variable terms on one side, subtract 2m from both sides.</a:t>
            </a:r>
          </a:p>
        </p:txBody>
      </p:sp>
      <p:grpSp>
        <p:nvGrpSpPr>
          <p:cNvPr id="2" name="Group 64"/>
          <p:cNvGrpSpPr>
            <a:grpSpLocks/>
          </p:cNvGrpSpPr>
          <p:nvPr/>
        </p:nvGrpSpPr>
        <p:grpSpPr bwMode="auto">
          <a:xfrm>
            <a:off x="555625" y="2589213"/>
            <a:ext cx="3216275" cy="992187"/>
            <a:chOff x="384" y="1535"/>
            <a:chExt cx="2026" cy="625"/>
          </a:xfrm>
        </p:grpSpPr>
        <p:sp>
          <p:nvSpPr>
            <p:cNvPr id="8226" name="Text Box 9"/>
            <p:cNvSpPr txBox="1">
              <a:spLocks noChangeArrowheads="1"/>
            </p:cNvSpPr>
            <p:nvPr/>
          </p:nvSpPr>
          <p:spPr bwMode="auto">
            <a:xfrm>
              <a:off x="384" y="1535"/>
              <a:ext cx="15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–2</a:t>
              </a:r>
              <a:r>
                <a:rPr lang="en-US" altLang="en-US" i="1">
                  <a:solidFill>
                    <a:srgbClr val="FF3300"/>
                  </a:solidFill>
                </a:rPr>
                <a:t>m        </a:t>
              </a:r>
              <a:r>
                <a:rPr lang="en-US" altLang="en-US">
                  <a:solidFill>
                    <a:srgbClr val="FF3300"/>
                  </a:solidFill>
                </a:rPr>
                <a:t>–</a:t>
              </a:r>
              <a:r>
                <a:rPr lang="en-US" altLang="en-US" i="1">
                  <a:solidFill>
                    <a:srgbClr val="FF3300"/>
                  </a:solidFill>
                </a:rPr>
                <a:t> </a:t>
              </a:r>
              <a:r>
                <a:rPr lang="en-US" altLang="en-US">
                  <a:solidFill>
                    <a:srgbClr val="FF3300"/>
                  </a:solidFill>
                </a:rPr>
                <a:t>2</a:t>
              </a:r>
              <a:r>
                <a:rPr lang="en-US" altLang="en-US" i="1">
                  <a:solidFill>
                    <a:srgbClr val="FF3300"/>
                  </a:solidFill>
                </a:rPr>
                <a:t>m</a:t>
              </a:r>
            </a:p>
          </p:txBody>
        </p:sp>
        <p:sp>
          <p:nvSpPr>
            <p:cNvPr id="8227" name="Line 10"/>
            <p:cNvSpPr>
              <a:spLocks noChangeShapeType="1"/>
            </p:cNvSpPr>
            <p:nvPr/>
          </p:nvSpPr>
          <p:spPr bwMode="auto">
            <a:xfrm>
              <a:off x="384" y="1824"/>
              <a:ext cx="912"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28" name="Line 11"/>
            <p:cNvSpPr>
              <a:spLocks noChangeShapeType="1"/>
            </p:cNvSpPr>
            <p:nvPr/>
          </p:nvSpPr>
          <p:spPr bwMode="auto">
            <a:xfrm>
              <a:off x="1392" y="1824"/>
              <a:ext cx="1008"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29" name="Text Box 12"/>
            <p:cNvSpPr txBox="1">
              <a:spLocks noChangeArrowheads="1"/>
            </p:cNvSpPr>
            <p:nvPr/>
          </p:nvSpPr>
          <p:spPr bwMode="auto">
            <a:xfrm>
              <a:off x="528" y="1872"/>
              <a:ext cx="18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a:t>
              </a:r>
              <a:r>
                <a:rPr lang="en-US" altLang="en-US" i="1"/>
                <a:t>m </a:t>
              </a:r>
              <a:r>
                <a:rPr lang="en-US" altLang="en-US"/>
                <a:t>– 3 &lt;</a:t>
              </a:r>
              <a:r>
                <a:rPr lang="en-US" altLang="en-US" i="1"/>
                <a:t>       + </a:t>
              </a:r>
              <a:r>
                <a:rPr lang="en-US" altLang="en-US"/>
                <a:t>6</a:t>
              </a:r>
              <a:r>
                <a:rPr lang="en-US" altLang="en-US" i="1"/>
                <a:t>    </a:t>
              </a:r>
              <a:endParaRPr lang="en-US" altLang="en-US"/>
            </a:p>
          </p:txBody>
        </p:sp>
      </p:grpSp>
      <p:sp>
        <p:nvSpPr>
          <p:cNvPr id="460813" name="Text Box 13"/>
          <p:cNvSpPr txBox="1">
            <a:spLocks noChangeArrowheads="1"/>
          </p:cNvSpPr>
          <p:nvPr/>
        </p:nvSpPr>
        <p:spPr bwMode="auto">
          <a:xfrm>
            <a:off x="3908425" y="3352800"/>
            <a:ext cx="4930775"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Since 3 is subtracted from 2m, add 3 to both sides to undo the subtraction   </a:t>
            </a:r>
          </a:p>
        </p:txBody>
      </p:sp>
      <p:grpSp>
        <p:nvGrpSpPr>
          <p:cNvPr id="3" name="Group 65"/>
          <p:cNvGrpSpPr>
            <a:grpSpLocks/>
          </p:cNvGrpSpPr>
          <p:nvPr/>
        </p:nvGrpSpPr>
        <p:grpSpPr bwMode="auto">
          <a:xfrm>
            <a:off x="708025" y="3581400"/>
            <a:ext cx="2951163" cy="1066800"/>
            <a:chOff x="480" y="2160"/>
            <a:chExt cx="1859" cy="672"/>
          </a:xfrm>
        </p:grpSpPr>
        <p:sp>
          <p:nvSpPr>
            <p:cNvPr id="8222" name="Text Box 14"/>
            <p:cNvSpPr txBox="1">
              <a:spLocks noChangeArrowheads="1"/>
            </p:cNvSpPr>
            <p:nvPr/>
          </p:nvSpPr>
          <p:spPr bwMode="auto">
            <a:xfrm>
              <a:off x="849" y="2160"/>
              <a:ext cx="14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+ 3          + 3</a:t>
              </a:r>
            </a:p>
          </p:txBody>
        </p:sp>
        <p:sp>
          <p:nvSpPr>
            <p:cNvPr id="8223" name="Line 15"/>
            <p:cNvSpPr>
              <a:spLocks noChangeShapeType="1"/>
            </p:cNvSpPr>
            <p:nvPr/>
          </p:nvSpPr>
          <p:spPr bwMode="auto">
            <a:xfrm>
              <a:off x="546" y="2430"/>
              <a:ext cx="72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24" name="Line 16"/>
            <p:cNvSpPr>
              <a:spLocks noChangeShapeType="1"/>
            </p:cNvSpPr>
            <p:nvPr/>
          </p:nvSpPr>
          <p:spPr bwMode="auto">
            <a:xfrm>
              <a:off x="1968" y="2448"/>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25" name="Text Box 17"/>
            <p:cNvSpPr txBox="1">
              <a:spLocks noChangeArrowheads="1"/>
            </p:cNvSpPr>
            <p:nvPr/>
          </p:nvSpPr>
          <p:spPr bwMode="auto">
            <a:xfrm>
              <a:off x="480" y="2544"/>
              <a:ext cx="17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a:t>
              </a:r>
              <a:r>
                <a:rPr lang="en-US" altLang="en-US" i="1"/>
                <a:t>m       </a:t>
              </a:r>
              <a:r>
                <a:rPr lang="en-US" altLang="en-US"/>
                <a:t>&lt;         9</a:t>
              </a:r>
            </a:p>
          </p:txBody>
        </p:sp>
      </p:grpSp>
      <p:sp>
        <p:nvSpPr>
          <p:cNvPr id="460819" name="Text Box 19"/>
          <p:cNvSpPr txBox="1">
            <a:spLocks noChangeArrowheads="1"/>
          </p:cNvSpPr>
          <p:nvPr/>
        </p:nvSpPr>
        <p:spPr bwMode="auto">
          <a:xfrm>
            <a:off x="3908425" y="4343400"/>
            <a:ext cx="48006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Since m is multiplied by 2, divide both sides by 2 to undo the multiplication.</a:t>
            </a:r>
          </a:p>
        </p:txBody>
      </p:sp>
      <p:grpSp>
        <p:nvGrpSpPr>
          <p:cNvPr id="4" name="Group 53"/>
          <p:cNvGrpSpPr>
            <a:grpSpLocks/>
          </p:cNvGrpSpPr>
          <p:nvPr/>
        </p:nvGrpSpPr>
        <p:grpSpPr bwMode="auto">
          <a:xfrm>
            <a:off x="1470025" y="4953000"/>
            <a:ext cx="1104900" cy="1524000"/>
            <a:chOff x="1104" y="2688"/>
            <a:chExt cx="696" cy="960"/>
          </a:xfrm>
        </p:grpSpPr>
        <p:pic>
          <p:nvPicPr>
            <p:cNvPr id="8220" name="Picture 1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 y="2688"/>
              <a:ext cx="684"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1" name="Picture 2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6" y="3192"/>
              <a:ext cx="564"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66"/>
          <p:cNvGrpSpPr>
            <a:grpSpLocks/>
          </p:cNvGrpSpPr>
          <p:nvPr/>
        </p:nvGrpSpPr>
        <p:grpSpPr bwMode="auto">
          <a:xfrm>
            <a:off x="4137025" y="5791200"/>
            <a:ext cx="4343400" cy="704850"/>
            <a:chOff x="2640" y="3552"/>
            <a:chExt cx="2736" cy="444"/>
          </a:xfrm>
        </p:grpSpPr>
        <p:sp>
          <p:nvSpPr>
            <p:cNvPr id="8204" name="Line 22"/>
            <p:cNvSpPr>
              <a:spLocks noChangeShapeType="1"/>
            </p:cNvSpPr>
            <p:nvPr/>
          </p:nvSpPr>
          <p:spPr bwMode="auto">
            <a:xfrm>
              <a:off x="2832" y="355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5" name="Line 23"/>
            <p:cNvSpPr>
              <a:spLocks noChangeShapeType="1"/>
            </p:cNvSpPr>
            <p:nvPr/>
          </p:nvSpPr>
          <p:spPr bwMode="auto">
            <a:xfrm>
              <a:off x="3312" y="355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6" name="Line 24"/>
            <p:cNvSpPr>
              <a:spLocks noChangeShapeType="1"/>
            </p:cNvSpPr>
            <p:nvPr/>
          </p:nvSpPr>
          <p:spPr bwMode="auto">
            <a:xfrm>
              <a:off x="3792" y="355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7" name="Line 25"/>
            <p:cNvSpPr>
              <a:spLocks noChangeShapeType="1"/>
            </p:cNvSpPr>
            <p:nvPr/>
          </p:nvSpPr>
          <p:spPr bwMode="auto">
            <a:xfrm>
              <a:off x="4272" y="355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8" name="Line 26"/>
            <p:cNvSpPr>
              <a:spLocks noChangeShapeType="1"/>
            </p:cNvSpPr>
            <p:nvPr/>
          </p:nvSpPr>
          <p:spPr bwMode="auto">
            <a:xfrm>
              <a:off x="4752" y="355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9" name="Text Box 27"/>
            <p:cNvSpPr txBox="1">
              <a:spLocks noChangeArrowheads="1"/>
            </p:cNvSpPr>
            <p:nvPr/>
          </p:nvSpPr>
          <p:spPr bwMode="auto">
            <a:xfrm>
              <a:off x="3216" y="3602"/>
              <a:ext cx="1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sz="1600" b="1"/>
            </a:p>
          </p:txBody>
        </p:sp>
        <p:sp>
          <p:nvSpPr>
            <p:cNvPr id="8210" name="Line 30"/>
            <p:cNvSpPr>
              <a:spLocks noChangeShapeType="1"/>
            </p:cNvSpPr>
            <p:nvPr/>
          </p:nvSpPr>
          <p:spPr bwMode="auto">
            <a:xfrm>
              <a:off x="2688" y="3603"/>
              <a:ext cx="2688"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8211" name="Text Box 31"/>
            <p:cNvSpPr txBox="1">
              <a:spLocks noChangeArrowheads="1"/>
            </p:cNvSpPr>
            <p:nvPr/>
          </p:nvSpPr>
          <p:spPr bwMode="auto">
            <a:xfrm>
              <a:off x="3201" y="36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8212" name="AutoShape 36"/>
            <p:cNvSpPr>
              <a:spLocks noChangeArrowheads="1"/>
            </p:cNvSpPr>
            <p:nvPr/>
          </p:nvSpPr>
          <p:spPr bwMode="auto">
            <a:xfrm>
              <a:off x="3744" y="3552"/>
              <a:ext cx="96" cy="96"/>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pic>
          <p:nvPicPr>
            <p:cNvPr id="8213" name="Picture 38"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4" y="3666"/>
              <a:ext cx="108"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4" name="Picture 40"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4" y="3669"/>
              <a:ext cx="108"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5" name="Text Box 41"/>
            <p:cNvSpPr txBox="1">
              <a:spLocks noChangeArrowheads="1"/>
            </p:cNvSpPr>
            <p:nvPr/>
          </p:nvSpPr>
          <p:spPr bwMode="auto">
            <a:xfrm>
              <a:off x="4173" y="370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5</a:t>
              </a:r>
            </a:p>
          </p:txBody>
        </p:sp>
        <p:pic>
          <p:nvPicPr>
            <p:cNvPr id="8216" name="Picture 42"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4" y="3678"/>
              <a:ext cx="156"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7" name="Text Box 43"/>
            <p:cNvSpPr txBox="1">
              <a:spLocks noChangeArrowheads="1"/>
            </p:cNvSpPr>
            <p:nvPr/>
          </p:nvSpPr>
          <p:spPr bwMode="auto">
            <a:xfrm>
              <a:off x="5130" y="3709"/>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6</a:t>
              </a:r>
            </a:p>
          </p:txBody>
        </p:sp>
        <p:sp>
          <p:nvSpPr>
            <p:cNvPr id="8218" name="Line 29"/>
            <p:cNvSpPr>
              <a:spLocks noChangeShapeType="1"/>
            </p:cNvSpPr>
            <p:nvPr/>
          </p:nvSpPr>
          <p:spPr bwMode="auto">
            <a:xfrm>
              <a:off x="5280" y="3563"/>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9" name="Line 58"/>
            <p:cNvSpPr>
              <a:spLocks noChangeShapeType="1"/>
            </p:cNvSpPr>
            <p:nvPr/>
          </p:nvSpPr>
          <p:spPr bwMode="auto">
            <a:xfrm flipH="1">
              <a:off x="2640" y="3603"/>
              <a:ext cx="1104"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
        <p:nvSpPr>
          <p:cNvPr id="8202" name="Text Box 62"/>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1B: Solving Inequalities with Variables on Both Sides</a:t>
            </a:r>
          </a:p>
        </p:txBody>
      </p:sp>
      <p:sp>
        <p:nvSpPr>
          <p:cNvPr id="8203" name="Text Box 63"/>
          <p:cNvSpPr txBox="1">
            <a:spLocks noChangeArrowheads="1"/>
          </p:cNvSpPr>
          <p:nvPr/>
        </p:nvSpPr>
        <p:spPr bwMode="auto">
          <a:xfrm>
            <a:off x="304800" y="17526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 and graph the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60808"/>
                                        </p:tgtEl>
                                        <p:attrNameLst>
                                          <p:attrName>style.visibility</p:attrName>
                                        </p:attrNameLst>
                                      </p:cBhvr>
                                      <p:to>
                                        <p:strVal val="visible"/>
                                      </p:to>
                                    </p:set>
                                    <p:animEffect transition="in" filter="box(in)">
                                      <p:cBhvr>
                                        <p:cTn id="7" dur="500"/>
                                        <p:tgtEl>
                                          <p:spTgt spid="4608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60813"/>
                                        </p:tgtEl>
                                        <p:attrNameLst>
                                          <p:attrName>style.visibility</p:attrName>
                                        </p:attrNameLst>
                                      </p:cBhvr>
                                      <p:to>
                                        <p:strVal val="visible"/>
                                      </p:to>
                                    </p:set>
                                    <p:animEffect transition="in" filter="box(in)">
                                      <p:cBhvr>
                                        <p:cTn id="17" dur="500"/>
                                        <p:tgtEl>
                                          <p:spTgt spid="4608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60819"/>
                                        </p:tgtEl>
                                        <p:attrNameLst>
                                          <p:attrName>style.visibility</p:attrName>
                                        </p:attrNameLst>
                                      </p:cBhvr>
                                      <p:to>
                                        <p:strVal val="visible"/>
                                      </p:to>
                                    </p:set>
                                    <p:animEffect transition="in" filter="box(in)">
                                      <p:cBhvr>
                                        <p:cTn id="27" dur="500"/>
                                        <p:tgtEl>
                                          <p:spTgt spid="46081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in)">
                                      <p:cBhvr>
                                        <p:cTn id="32" dur="500"/>
                                        <p:tgtEl>
                                          <p:spTgt spid="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box(in)">
                                      <p:cBhvr>
                                        <p:cTn id="3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08" grpId="0"/>
      <p:bldP spid="460813" grpId="0"/>
      <p:bldP spid="4608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457200" y="15240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 and graph the solutions.</a:t>
            </a:r>
          </a:p>
        </p:txBody>
      </p:sp>
      <p:sp>
        <p:nvSpPr>
          <p:cNvPr id="9219"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1a</a:t>
            </a:r>
            <a:endParaRPr lang="en-US" altLang="en-US" sz="2600">
              <a:solidFill>
                <a:schemeClr val="accent2"/>
              </a:solidFill>
              <a:latin typeface="Arial MT Bl" charset="0"/>
            </a:endParaRPr>
          </a:p>
        </p:txBody>
      </p:sp>
      <p:sp>
        <p:nvSpPr>
          <p:cNvPr id="9220" name="Text Box 7"/>
          <p:cNvSpPr txBox="1">
            <a:spLocks noChangeArrowheads="1"/>
          </p:cNvSpPr>
          <p:nvPr/>
        </p:nvSpPr>
        <p:spPr bwMode="auto">
          <a:xfrm>
            <a:off x="822325" y="2057400"/>
            <a:ext cx="2093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4</a:t>
            </a:r>
            <a:r>
              <a:rPr lang="en-US" altLang="en-US" b="1" i="1"/>
              <a:t>x</a:t>
            </a:r>
            <a:r>
              <a:rPr lang="en-US" altLang="en-US" b="1"/>
              <a:t> ≥ 7</a:t>
            </a:r>
            <a:r>
              <a:rPr lang="en-US" altLang="en-US" b="1" i="1"/>
              <a:t>x</a:t>
            </a:r>
            <a:r>
              <a:rPr lang="en-US" altLang="en-US" b="1"/>
              <a:t> + 6</a:t>
            </a:r>
          </a:p>
        </p:txBody>
      </p:sp>
      <p:grpSp>
        <p:nvGrpSpPr>
          <p:cNvPr id="2" name="Group 51"/>
          <p:cNvGrpSpPr>
            <a:grpSpLocks/>
          </p:cNvGrpSpPr>
          <p:nvPr/>
        </p:nvGrpSpPr>
        <p:grpSpPr bwMode="auto">
          <a:xfrm>
            <a:off x="674688" y="2514600"/>
            <a:ext cx="2192337" cy="836613"/>
            <a:chOff x="425" y="1584"/>
            <a:chExt cx="1381" cy="527"/>
          </a:xfrm>
        </p:grpSpPr>
        <p:sp>
          <p:nvSpPr>
            <p:cNvPr id="9254" name="Text Box 8"/>
            <p:cNvSpPr txBox="1">
              <a:spLocks noChangeArrowheads="1"/>
            </p:cNvSpPr>
            <p:nvPr/>
          </p:nvSpPr>
          <p:spPr bwMode="auto">
            <a:xfrm>
              <a:off x="562" y="1584"/>
              <a:ext cx="12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a:t>
              </a:r>
              <a:r>
                <a:rPr lang="en-US" altLang="en-US" i="1"/>
                <a:t>x</a:t>
              </a:r>
              <a:r>
                <a:rPr lang="en-US" altLang="en-US"/>
                <a:t> ≥ 7</a:t>
              </a:r>
              <a:r>
                <a:rPr lang="en-US" altLang="en-US" i="1"/>
                <a:t>x</a:t>
              </a:r>
              <a:r>
                <a:rPr lang="en-US" altLang="en-US"/>
                <a:t> + 6</a:t>
              </a:r>
            </a:p>
          </p:txBody>
        </p:sp>
        <p:grpSp>
          <p:nvGrpSpPr>
            <p:cNvPr id="9255" name="Group 50"/>
            <p:cNvGrpSpPr>
              <a:grpSpLocks/>
            </p:cNvGrpSpPr>
            <p:nvPr/>
          </p:nvGrpSpPr>
          <p:grpSpPr bwMode="auto">
            <a:xfrm>
              <a:off x="425" y="1823"/>
              <a:ext cx="1351" cy="288"/>
              <a:chOff x="425" y="1823"/>
              <a:chExt cx="1351" cy="288"/>
            </a:xfrm>
          </p:grpSpPr>
          <p:sp>
            <p:nvSpPr>
              <p:cNvPr id="9256" name="Text Box 9"/>
              <p:cNvSpPr txBox="1">
                <a:spLocks noChangeArrowheads="1"/>
              </p:cNvSpPr>
              <p:nvPr/>
            </p:nvSpPr>
            <p:spPr bwMode="auto">
              <a:xfrm>
                <a:off x="425" y="1823"/>
                <a:ext cx="9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–7</a:t>
                </a:r>
                <a:r>
                  <a:rPr lang="en-US" altLang="en-US" i="1">
                    <a:solidFill>
                      <a:srgbClr val="FF0000"/>
                    </a:solidFill>
                  </a:rPr>
                  <a:t>x  </a:t>
                </a:r>
                <a:r>
                  <a:rPr lang="en-US" altLang="en-US">
                    <a:solidFill>
                      <a:srgbClr val="FF0000"/>
                    </a:solidFill>
                  </a:rPr>
                  <a:t>–7</a:t>
                </a:r>
                <a:r>
                  <a:rPr lang="en-US" altLang="en-US" i="1">
                    <a:solidFill>
                      <a:srgbClr val="FF0000"/>
                    </a:solidFill>
                  </a:rPr>
                  <a:t>x</a:t>
                </a:r>
              </a:p>
            </p:txBody>
          </p:sp>
          <p:sp>
            <p:nvSpPr>
              <p:cNvPr id="9257" name="Line 10"/>
              <p:cNvSpPr>
                <a:spLocks noChangeShapeType="1"/>
              </p:cNvSpPr>
              <p:nvPr/>
            </p:nvSpPr>
            <p:spPr bwMode="auto">
              <a:xfrm>
                <a:off x="480" y="2091"/>
                <a:ext cx="384"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58" name="Line 11"/>
              <p:cNvSpPr>
                <a:spLocks noChangeShapeType="1"/>
              </p:cNvSpPr>
              <p:nvPr/>
            </p:nvSpPr>
            <p:spPr bwMode="auto">
              <a:xfrm>
                <a:off x="1056" y="2091"/>
                <a:ext cx="72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grpSp>
      <p:sp>
        <p:nvSpPr>
          <p:cNvPr id="461836" name="Text Box 12"/>
          <p:cNvSpPr txBox="1">
            <a:spLocks noChangeArrowheads="1"/>
          </p:cNvSpPr>
          <p:nvPr/>
        </p:nvSpPr>
        <p:spPr bwMode="auto">
          <a:xfrm>
            <a:off x="685800" y="3429000"/>
            <a:ext cx="1436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r>
              <a:rPr lang="en-US" altLang="en-US" i="1"/>
              <a:t>x</a:t>
            </a:r>
            <a:r>
              <a:rPr lang="en-US" altLang="en-US"/>
              <a:t> ≥  6</a:t>
            </a:r>
          </a:p>
        </p:txBody>
      </p:sp>
      <p:grpSp>
        <p:nvGrpSpPr>
          <p:cNvPr id="4" name="Group 49"/>
          <p:cNvGrpSpPr>
            <a:grpSpLocks/>
          </p:cNvGrpSpPr>
          <p:nvPr/>
        </p:nvGrpSpPr>
        <p:grpSpPr bwMode="auto">
          <a:xfrm>
            <a:off x="685800" y="3962400"/>
            <a:ext cx="1423988" cy="1266825"/>
            <a:chOff x="480" y="2514"/>
            <a:chExt cx="897" cy="798"/>
          </a:xfrm>
        </p:grpSpPr>
        <p:sp>
          <p:nvSpPr>
            <p:cNvPr id="9252" name="Text Box 14"/>
            <p:cNvSpPr txBox="1">
              <a:spLocks noChangeArrowheads="1"/>
            </p:cNvSpPr>
            <p:nvPr/>
          </p:nvSpPr>
          <p:spPr bwMode="auto">
            <a:xfrm>
              <a:off x="662" y="3024"/>
              <a:ext cx="7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x ≤ </a:t>
              </a:r>
              <a:r>
                <a:rPr lang="en-US" altLang="en-US"/>
                <a:t>–2</a:t>
              </a:r>
            </a:p>
          </p:txBody>
        </p:sp>
        <p:pic>
          <p:nvPicPr>
            <p:cNvPr id="9253" name="Picture 4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 y="2514"/>
              <a:ext cx="864"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61868" name="Text Box 44"/>
          <p:cNvSpPr txBox="1">
            <a:spLocks noChangeArrowheads="1"/>
          </p:cNvSpPr>
          <p:nvPr/>
        </p:nvSpPr>
        <p:spPr bwMode="auto">
          <a:xfrm>
            <a:off x="3505200" y="2590800"/>
            <a:ext cx="52355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To collect the variable terms on one side, subtract 7x from both sides.</a:t>
            </a:r>
          </a:p>
        </p:txBody>
      </p:sp>
      <p:sp>
        <p:nvSpPr>
          <p:cNvPr id="461869" name="Text Box 45"/>
          <p:cNvSpPr txBox="1">
            <a:spLocks noChangeArrowheads="1"/>
          </p:cNvSpPr>
          <p:nvPr/>
        </p:nvSpPr>
        <p:spPr bwMode="auto">
          <a:xfrm>
            <a:off x="3505200" y="4037013"/>
            <a:ext cx="4702175"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Since x is multiplied by –3, divide both sides by –3 to undo the multiplication. Change ≥ to ≤.</a:t>
            </a:r>
          </a:p>
        </p:txBody>
      </p:sp>
      <p:grpSp>
        <p:nvGrpSpPr>
          <p:cNvPr id="5" name="Group 78"/>
          <p:cNvGrpSpPr>
            <a:grpSpLocks/>
          </p:cNvGrpSpPr>
          <p:nvPr/>
        </p:nvGrpSpPr>
        <p:grpSpPr bwMode="auto">
          <a:xfrm>
            <a:off x="3581400" y="5435600"/>
            <a:ext cx="4457700" cy="431800"/>
            <a:chOff x="2496" y="3840"/>
            <a:chExt cx="2808" cy="272"/>
          </a:xfrm>
        </p:grpSpPr>
        <p:sp>
          <p:nvSpPr>
            <p:cNvPr id="9227" name="Line 53"/>
            <p:cNvSpPr>
              <a:spLocks noChangeShapeType="1"/>
            </p:cNvSpPr>
            <p:nvPr/>
          </p:nvSpPr>
          <p:spPr bwMode="auto">
            <a:xfrm>
              <a:off x="2664" y="3890"/>
              <a:ext cx="2640" cy="1"/>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9228" name="Line 54"/>
            <p:cNvSpPr>
              <a:spLocks noChangeShapeType="1"/>
            </p:cNvSpPr>
            <p:nvPr/>
          </p:nvSpPr>
          <p:spPr bwMode="auto">
            <a:xfrm>
              <a:off x="276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29" name="Line 55"/>
            <p:cNvSpPr>
              <a:spLocks noChangeShapeType="1"/>
            </p:cNvSpPr>
            <p:nvPr/>
          </p:nvSpPr>
          <p:spPr bwMode="auto">
            <a:xfrm>
              <a:off x="300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0" name="Line 56"/>
            <p:cNvSpPr>
              <a:spLocks noChangeShapeType="1"/>
            </p:cNvSpPr>
            <p:nvPr/>
          </p:nvSpPr>
          <p:spPr bwMode="auto">
            <a:xfrm>
              <a:off x="324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1" name="Line 57"/>
            <p:cNvSpPr>
              <a:spLocks noChangeShapeType="1"/>
            </p:cNvSpPr>
            <p:nvPr/>
          </p:nvSpPr>
          <p:spPr bwMode="auto">
            <a:xfrm>
              <a:off x="348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2" name="Line 58"/>
            <p:cNvSpPr>
              <a:spLocks noChangeShapeType="1"/>
            </p:cNvSpPr>
            <p:nvPr/>
          </p:nvSpPr>
          <p:spPr bwMode="auto">
            <a:xfrm>
              <a:off x="372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3" name="Line 59"/>
            <p:cNvSpPr>
              <a:spLocks noChangeShapeType="1"/>
            </p:cNvSpPr>
            <p:nvPr/>
          </p:nvSpPr>
          <p:spPr bwMode="auto">
            <a:xfrm>
              <a:off x="396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4" name="Line 60"/>
            <p:cNvSpPr>
              <a:spLocks noChangeShapeType="1"/>
            </p:cNvSpPr>
            <p:nvPr/>
          </p:nvSpPr>
          <p:spPr bwMode="auto">
            <a:xfrm>
              <a:off x="420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5" name="Line 61"/>
            <p:cNvSpPr>
              <a:spLocks noChangeShapeType="1"/>
            </p:cNvSpPr>
            <p:nvPr/>
          </p:nvSpPr>
          <p:spPr bwMode="auto">
            <a:xfrm>
              <a:off x="444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6" name="Line 62"/>
            <p:cNvSpPr>
              <a:spLocks noChangeShapeType="1"/>
            </p:cNvSpPr>
            <p:nvPr/>
          </p:nvSpPr>
          <p:spPr bwMode="auto">
            <a:xfrm>
              <a:off x="468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7" name="Line 63"/>
            <p:cNvSpPr>
              <a:spLocks noChangeShapeType="1"/>
            </p:cNvSpPr>
            <p:nvPr/>
          </p:nvSpPr>
          <p:spPr bwMode="auto">
            <a:xfrm>
              <a:off x="492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8" name="Line 64"/>
            <p:cNvSpPr>
              <a:spLocks noChangeShapeType="1"/>
            </p:cNvSpPr>
            <p:nvPr/>
          </p:nvSpPr>
          <p:spPr bwMode="auto">
            <a:xfrm>
              <a:off x="5160" y="384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9" name="Text Box 65"/>
            <p:cNvSpPr txBox="1">
              <a:spLocks noChangeArrowheads="1"/>
            </p:cNvSpPr>
            <p:nvPr/>
          </p:nvSpPr>
          <p:spPr bwMode="auto">
            <a:xfrm>
              <a:off x="2496" y="3890"/>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–10</a:t>
              </a:r>
            </a:p>
          </p:txBody>
        </p:sp>
        <p:sp>
          <p:nvSpPr>
            <p:cNvPr id="9240" name="Text Box 66"/>
            <p:cNvSpPr txBox="1">
              <a:spLocks noChangeArrowheads="1"/>
            </p:cNvSpPr>
            <p:nvPr/>
          </p:nvSpPr>
          <p:spPr bwMode="auto">
            <a:xfrm>
              <a:off x="2824" y="3886"/>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–8</a:t>
              </a:r>
            </a:p>
          </p:txBody>
        </p:sp>
        <p:sp>
          <p:nvSpPr>
            <p:cNvPr id="9241" name="Text Box 67"/>
            <p:cNvSpPr txBox="1">
              <a:spLocks noChangeArrowheads="1"/>
            </p:cNvSpPr>
            <p:nvPr/>
          </p:nvSpPr>
          <p:spPr bwMode="auto">
            <a:xfrm>
              <a:off x="3064" y="389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–6</a:t>
              </a:r>
            </a:p>
          </p:txBody>
        </p:sp>
        <p:sp>
          <p:nvSpPr>
            <p:cNvPr id="9242" name="Text Box 68"/>
            <p:cNvSpPr txBox="1">
              <a:spLocks noChangeArrowheads="1"/>
            </p:cNvSpPr>
            <p:nvPr/>
          </p:nvSpPr>
          <p:spPr bwMode="auto">
            <a:xfrm>
              <a:off x="3288" y="389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9243" name="Text Box 69"/>
            <p:cNvSpPr txBox="1">
              <a:spLocks noChangeArrowheads="1"/>
            </p:cNvSpPr>
            <p:nvPr/>
          </p:nvSpPr>
          <p:spPr bwMode="auto">
            <a:xfrm>
              <a:off x="3544" y="390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9244" name="Text Box 70"/>
            <p:cNvSpPr txBox="1">
              <a:spLocks noChangeArrowheads="1"/>
            </p:cNvSpPr>
            <p:nvPr/>
          </p:nvSpPr>
          <p:spPr bwMode="auto">
            <a:xfrm>
              <a:off x="3856" y="389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0</a:t>
              </a:r>
            </a:p>
          </p:txBody>
        </p:sp>
        <p:sp>
          <p:nvSpPr>
            <p:cNvPr id="9245" name="Text Box 71"/>
            <p:cNvSpPr txBox="1">
              <a:spLocks noChangeArrowheads="1"/>
            </p:cNvSpPr>
            <p:nvPr/>
          </p:nvSpPr>
          <p:spPr bwMode="auto">
            <a:xfrm>
              <a:off x="4104" y="389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9246" name="Text Box 72"/>
            <p:cNvSpPr txBox="1">
              <a:spLocks noChangeArrowheads="1"/>
            </p:cNvSpPr>
            <p:nvPr/>
          </p:nvSpPr>
          <p:spPr bwMode="auto">
            <a:xfrm>
              <a:off x="4336" y="389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9247" name="Text Box 73"/>
            <p:cNvSpPr txBox="1">
              <a:spLocks noChangeArrowheads="1"/>
            </p:cNvSpPr>
            <p:nvPr/>
          </p:nvSpPr>
          <p:spPr bwMode="auto">
            <a:xfrm>
              <a:off x="4590" y="389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6</a:t>
              </a:r>
            </a:p>
          </p:txBody>
        </p:sp>
        <p:sp>
          <p:nvSpPr>
            <p:cNvPr id="9248" name="Text Box 74"/>
            <p:cNvSpPr txBox="1">
              <a:spLocks noChangeArrowheads="1"/>
            </p:cNvSpPr>
            <p:nvPr/>
          </p:nvSpPr>
          <p:spPr bwMode="auto">
            <a:xfrm>
              <a:off x="4824" y="389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8</a:t>
              </a:r>
            </a:p>
          </p:txBody>
        </p:sp>
        <p:sp>
          <p:nvSpPr>
            <p:cNvPr id="9249" name="Text Box 75"/>
            <p:cNvSpPr txBox="1">
              <a:spLocks noChangeArrowheads="1"/>
            </p:cNvSpPr>
            <p:nvPr/>
          </p:nvSpPr>
          <p:spPr bwMode="auto">
            <a:xfrm>
              <a:off x="4992" y="389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10</a:t>
              </a:r>
            </a:p>
          </p:txBody>
        </p:sp>
        <p:sp>
          <p:nvSpPr>
            <p:cNvPr id="9250" name="AutoShape 76"/>
            <p:cNvSpPr>
              <a:spLocks noChangeArrowheads="1"/>
            </p:cNvSpPr>
            <p:nvPr/>
          </p:nvSpPr>
          <p:spPr bwMode="auto">
            <a:xfrm>
              <a:off x="3675" y="3840"/>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9251" name="Line 77"/>
            <p:cNvSpPr>
              <a:spLocks noChangeShapeType="1"/>
            </p:cNvSpPr>
            <p:nvPr/>
          </p:nvSpPr>
          <p:spPr bwMode="auto">
            <a:xfrm flipH="1" flipV="1">
              <a:off x="2562" y="3888"/>
              <a:ext cx="1152" cy="1"/>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61868"/>
                                        </p:tgtEl>
                                        <p:attrNameLst>
                                          <p:attrName>style.visibility</p:attrName>
                                        </p:attrNameLst>
                                      </p:cBhvr>
                                      <p:to>
                                        <p:strVal val="visible"/>
                                      </p:to>
                                    </p:set>
                                    <p:animEffect transition="in" filter="barn(inHorizontal)">
                                      <p:cBhvr>
                                        <p:cTn id="7" dur="500"/>
                                        <p:tgtEl>
                                          <p:spTgt spid="4618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Horizont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461836"/>
                                        </p:tgtEl>
                                        <p:attrNameLst>
                                          <p:attrName>style.visibility</p:attrName>
                                        </p:attrNameLst>
                                      </p:cBhvr>
                                      <p:to>
                                        <p:strVal val="visible"/>
                                      </p:to>
                                    </p:set>
                                    <p:animEffect transition="in" filter="barn(inHorizontal)">
                                      <p:cBhvr>
                                        <p:cTn id="17" dur="500"/>
                                        <p:tgtEl>
                                          <p:spTgt spid="46183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461869"/>
                                        </p:tgtEl>
                                        <p:attrNameLst>
                                          <p:attrName>style.visibility</p:attrName>
                                        </p:attrNameLst>
                                      </p:cBhvr>
                                      <p:to>
                                        <p:strVal val="visible"/>
                                      </p:to>
                                    </p:set>
                                    <p:animEffect transition="in" filter="barn(inHorizontal)">
                                      <p:cBhvr>
                                        <p:cTn id="22" dur="500"/>
                                        <p:tgtEl>
                                          <p:spTgt spid="4618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arn(inHorizontal)">
                                      <p:cBhvr>
                                        <p:cTn id="27" dur="500"/>
                                        <p:tgtEl>
                                          <p:spTgt spid="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ox(in)">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836" grpId="0"/>
      <p:bldP spid="461868" grpId="0"/>
      <p:bldP spid="46186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457200" y="15240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 the inequality and graph the solutions.</a:t>
            </a:r>
          </a:p>
        </p:txBody>
      </p:sp>
      <p:sp>
        <p:nvSpPr>
          <p:cNvPr id="10243"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1b</a:t>
            </a:r>
            <a:endParaRPr lang="en-US" altLang="en-US" sz="2600">
              <a:solidFill>
                <a:schemeClr val="accent2"/>
              </a:solidFill>
              <a:latin typeface="Arial MT Bl" charset="0"/>
            </a:endParaRPr>
          </a:p>
        </p:txBody>
      </p:sp>
      <p:sp>
        <p:nvSpPr>
          <p:cNvPr id="10244" name="Text Box 6"/>
          <p:cNvSpPr txBox="1">
            <a:spLocks noChangeArrowheads="1"/>
          </p:cNvSpPr>
          <p:nvPr/>
        </p:nvSpPr>
        <p:spPr bwMode="auto">
          <a:xfrm>
            <a:off x="822325" y="2012950"/>
            <a:ext cx="2924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5</a:t>
            </a:r>
            <a:r>
              <a:rPr lang="en-US" altLang="en-US" b="1" i="1"/>
              <a:t>t + </a:t>
            </a:r>
            <a:r>
              <a:rPr lang="en-US" altLang="en-US" b="1"/>
              <a:t>1 &lt; –2</a:t>
            </a:r>
            <a:r>
              <a:rPr lang="en-US" altLang="en-US" b="1" i="1"/>
              <a:t>t </a:t>
            </a:r>
            <a:r>
              <a:rPr lang="en-US" altLang="en-US" b="1"/>
              <a:t>– 6</a:t>
            </a:r>
          </a:p>
        </p:txBody>
      </p:sp>
      <p:grpSp>
        <p:nvGrpSpPr>
          <p:cNvPr id="2" name="Group 49"/>
          <p:cNvGrpSpPr>
            <a:grpSpLocks/>
          </p:cNvGrpSpPr>
          <p:nvPr/>
        </p:nvGrpSpPr>
        <p:grpSpPr bwMode="auto">
          <a:xfrm>
            <a:off x="657225" y="2513013"/>
            <a:ext cx="2990850" cy="1176337"/>
            <a:chOff x="414" y="1583"/>
            <a:chExt cx="1884" cy="741"/>
          </a:xfrm>
        </p:grpSpPr>
        <p:sp>
          <p:nvSpPr>
            <p:cNvPr id="10286" name="Text Box 7"/>
            <p:cNvSpPr txBox="1">
              <a:spLocks noChangeArrowheads="1"/>
            </p:cNvSpPr>
            <p:nvPr/>
          </p:nvSpPr>
          <p:spPr bwMode="auto">
            <a:xfrm>
              <a:off x="576" y="1583"/>
              <a:ext cx="172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5</a:t>
              </a:r>
              <a:r>
                <a:rPr lang="en-US" altLang="en-US" i="1"/>
                <a:t>t + </a:t>
              </a:r>
              <a:r>
                <a:rPr lang="en-US" altLang="en-US"/>
                <a:t>1 &lt; –2</a:t>
              </a:r>
              <a:r>
                <a:rPr lang="en-US" altLang="en-US" i="1"/>
                <a:t>t </a:t>
              </a:r>
              <a:r>
                <a:rPr lang="en-US" altLang="en-US"/>
                <a:t>– 6</a:t>
              </a:r>
            </a:p>
          </p:txBody>
        </p:sp>
        <p:sp>
          <p:nvSpPr>
            <p:cNvPr id="10287" name="Text Box 8"/>
            <p:cNvSpPr txBox="1">
              <a:spLocks noChangeArrowheads="1"/>
            </p:cNvSpPr>
            <p:nvPr/>
          </p:nvSpPr>
          <p:spPr bwMode="auto">
            <a:xfrm>
              <a:off x="414" y="1749"/>
              <a:ext cx="15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+2</a:t>
              </a:r>
              <a:r>
                <a:rPr lang="en-US" altLang="en-US" i="1">
                  <a:solidFill>
                    <a:srgbClr val="FF3300"/>
                  </a:solidFill>
                </a:rPr>
                <a:t>t          +</a:t>
              </a:r>
              <a:r>
                <a:rPr lang="en-US" altLang="en-US">
                  <a:solidFill>
                    <a:srgbClr val="FF3300"/>
                  </a:solidFill>
                </a:rPr>
                <a:t>2</a:t>
              </a:r>
              <a:r>
                <a:rPr lang="en-US" altLang="en-US" i="1">
                  <a:solidFill>
                    <a:srgbClr val="FF3300"/>
                  </a:solidFill>
                </a:rPr>
                <a:t>t</a:t>
              </a:r>
              <a:endParaRPr lang="en-US" altLang="en-US">
                <a:solidFill>
                  <a:srgbClr val="FF3300"/>
                </a:solidFill>
              </a:endParaRPr>
            </a:p>
          </p:txBody>
        </p:sp>
        <p:sp>
          <p:nvSpPr>
            <p:cNvPr id="10288" name="Line 9"/>
            <p:cNvSpPr>
              <a:spLocks noChangeShapeType="1"/>
            </p:cNvSpPr>
            <p:nvPr/>
          </p:nvSpPr>
          <p:spPr bwMode="auto">
            <a:xfrm>
              <a:off x="528" y="2016"/>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89" name="Line 10"/>
            <p:cNvSpPr>
              <a:spLocks noChangeShapeType="1"/>
            </p:cNvSpPr>
            <p:nvPr/>
          </p:nvSpPr>
          <p:spPr bwMode="auto">
            <a:xfrm>
              <a:off x="1536" y="2016"/>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90" name="Text Box 11"/>
            <p:cNvSpPr txBox="1">
              <a:spLocks noChangeArrowheads="1"/>
            </p:cNvSpPr>
            <p:nvPr/>
          </p:nvSpPr>
          <p:spPr bwMode="auto">
            <a:xfrm>
              <a:off x="614" y="2036"/>
              <a:ext cx="12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7</a:t>
              </a:r>
              <a:r>
                <a:rPr lang="en-US" altLang="en-US" i="1"/>
                <a:t>t + </a:t>
              </a:r>
              <a:r>
                <a:rPr lang="en-US" altLang="en-US"/>
                <a:t>1</a:t>
              </a:r>
              <a:r>
                <a:rPr lang="en-US" altLang="en-US" i="1"/>
                <a:t> &lt; </a:t>
              </a:r>
              <a:r>
                <a:rPr lang="en-US" altLang="en-US"/>
                <a:t>–6</a:t>
              </a:r>
            </a:p>
          </p:txBody>
        </p:sp>
      </p:grpSp>
      <p:grpSp>
        <p:nvGrpSpPr>
          <p:cNvPr id="3" name="Group 51"/>
          <p:cNvGrpSpPr>
            <a:grpSpLocks/>
          </p:cNvGrpSpPr>
          <p:nvPr/>
        </p:nvGrpSpPr>
        <p:grpSpPr bwMode="auto">
          <a:xfrm>
            <a:off x="1203325" y="3579813"/>
            <a:ext cx="1782763" cy="871537"/>
            <a:chOff x="758" y="2255"/>
            <a:chExt cx="1123" cy="549"/>
          </a:xfrm>
        </p:grpSpPr>
        <p:sp>
          <p:nvSpPr>
            <p:cNvPr id="10282" name="Text Box 12"/>
            <p:cNvSpPr txBox="1">
              <a:spLocks noChangeArrowheads="1"/>
            </p:cNvSpPr>
            <p:nvPr/>
          </p:nvSpPr>
          <p:spPr bwMode="auto">
            <a:xfrm>
              <a:off x="912" y="2255"/>
              <a:ext cx="96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 1</a:t>
              </a:r>
              <a:r>
                <a:rPr lang="en-US" altLang="en-US"/>
                <a:t> &lt; </a:t>
              </a:r>
              <a:r>
                <a:rPr lang="en-US" altLang="en-US">
                  <a:solidFill>
                    <a:srgbClr val="FF3300"/>
                  </a:solidFill>
                </a:rPr>
                <a:t>–1</a:t>
              </a:r>
            </a:p>
          </p:txBody>
        </p:sp>
        <p:sp>
          <p:nvSpPr>
            <p:cNvPr id="10283" name="Line 13"/>
            <p:cNvSpPr>
              <a:spLocks noChangeShapeType="1"/>
            </p:cNvSpPr>
            <p:nvPr/>
          </p:nvSpPr>
          <p:spPr bwMode="auto">
            <a:xfrm>
              <a:off x="960" y="2523"/>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84" name="Line 14"/>
            <p:cNvSpPr>
              <a:spLocks noChangeShapeType="1"/>
            </p:cNvSpPr>
            <p:nvPr/>
          </p:nvSpPr>
          <p:spPr bwMode="auto">
            <a:xfrm>
              <a:off x="1515" y="2526"/>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85" name="Text Box 15"/>
            <p:cNvSpPr txBox="1">
              <a:spLocks noChangeArrowheads="1"/>
            </p:cNvSpPr>
            <p:nvPr/>
          </p:nvSpPr>
          <p:spPr bwMode="auto">
            <a:xfrm>
              <a:off x="758" y="2516"/>
              <a:ext cx="11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7</a:t>
              </a:r>
              <a:r>
                <a:rPr lang="en-US" altLang="en-US" i="1"/>
                <a:t>t     &lt; </a:t>
              </a:r>
              <a:r>
                <a:rPr lang="en-US" altLang="en-US"/>
                <a:t>–7</a:t>
              </a:r>
            </a:p>
          </p:txBody>
        </p:sp>
      </p:grpSp>
      <p:grpSp>
        <p:nvGrpSpPr>
          <p:cNvPr id="4" name="Group 53"/>
          <p:cNvGrpSpPr>
            <a:grpSpLocks/>
          </p:cNvGrpSpPr>
          <p:nvPr/>
        </p:nvGrpSpPr>
        <p:grpSpPr bwMode="auto">
          <a:xfrm>
            <a:off x="1654175" y="4375150"/>
            <a:ext cx="1393825" cy="1109663"/>
            <a:chOff x="998" y="2756"/>
            <a:chExt cx="878" cy="699"/>
          </a:xfrm>
        </p:grpSpPr>
        <p:sp>
          <p:nvSpPr>
            <p:cNvPr id="10277" name="Text Box 16"/>
            <p:cNvSpPr txBox="1">
              <a:spLocks noChangeArrowheads="1"/>
            </p:cNvSpPr>
            <p:nvPr/>
          </p:nvSpPr>
          <p:spPr bwMode="auto">
            <a:xfrm>
              <a:off x="1025" y="2756"/>
              <a:ext cx="8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7</a:t>
              </a:r>
              <a:r>
                <a:rPr lang="en-US" altLang="en-US" i="1"/>
                <a:t>t </a:t>
              </a:r>
              <a:r>
                <a:rPr lang="en-US" altLang="en-US"/>
                <a:t>&lt; –7</a:t>
              </a:r>
            </a:p>
          </p:txBody>
        </p:sp>
        <p:sp>
          <p:nvSpPr>
            <p:cNvPr id="10278" name="Text Box 17"/>
            <p:cNvSpPr txBox="1">
              <a:spLocks noChangeArrowheads="1"/>
            </p:cNvSpPr>
            <p:nvPr/>
          </p:nvSpPr>
          <p:spPr bwMode="auto">
            <a:xfrm>
              <a:off x="998" y="2976"/>
              <a:ext cx="8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7       7</a:t>
              </a:r>
            </a:p>
          </p:txBody>
        </p:sp>
        <p:sp>
          <p:nvSpPr>
            <p:cNvPr id="10279" name="Line 18"/>
            <p:cNvSpPr>
              <a:spLocks noChangeShapeType="1"/>
            </p:cNvSpPr>
            <p:nvPr/>
          </p:nvSpPr>
          <p:spPr bwMode="auto">
            <a:xfrm>
              <a:off x="1008" y="3015"/>
              <a:ext cx="288"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80" name="Line 19"/>
            <p:cNvSpPr>
              <a:spLocks noChangeShapeType="1"/>
            </p:cNvSpPr>
            <p:nvPr/>
          </p:nvSpPr>
          <p:spPr bwMode="auto">
            <a:xfrm>
              <a:off x="1584" y="3015"/>
              <a:ext cx="288"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81" name="Text Box 20"/>
            <p:cNvSpPr txBox="1">
              <a:spLocks noChangeArrowheads="1"/>
            </p:cNvSpPr>
            <p:nvPr/>
          </p:nvSpPr>
          <p:spPr bwMode="auto">
            <a:xfrm>
              <a:off x="1105" y="3167"/>
              <a:ext cx="72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t &lt; </a:t>
              </a:r>
              <a:r>
                <a:rPr lang="en-US" altLang="en-US"/>
                <a:t>–1</a:t>
              </a:r>
            </a:p>
          </p:txBody>
        </p:sp>
      </p:grpSp>
      <p:grpSp>
        <p:nvGrpSpPr>
          <p:cNvPr id="5" name="Group 56"/>
          <p:cNvGrpSpPr>
            <a:grpSpLocks/>
          </p:cNvGrpSpPr>
          <p:nvPr/>
        </p:nvGrpSpPr>
        <p:grpSpPr bwMode="auto">
          <a:xfrm>
            <a:off x="457200" y="5757863"/>
            <a:ext cx="4343400" cy="417512"/>
            <a:chOff x="288" y="3627"/>
            <a:chExt cx="2736" cy="263"/>
          </a:xfrm>
        </p:grpSpPr>
        <p:sp>
          <p:nvSpPr>
            <p:cNvPr id="10252" name="Line 21"/>
            <p:cNvSpPr>
              <a:spLocks noChangeShapeType="1"/>
            </p:cNvSpPr>
            <p:nvPr/>
          </p:nvSpPr>
          <p:spPr bwMode="auto">
            <a:xfrm>
              <a:off x="384" y="3676"/>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0253" name="Line 22"/>
            <p:cNvSpPr>
              <a:spLocks noChangeShapeType="1"/>
            </p:cNvSpPr>
            <p:nvPr/>
          </p:nvSpPr>
          <p:spPr bwMode="auto">
            <a:xfrm>
              <a:off x="48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4" name="Line 23"/>
            <p:cNvSpPr>
              <a:spLocks noChangeShapeType="1"/>
            </p:cNvSpPr>
            <p:nvPr/>
          </p:nvSpPr>
          <p:spPr bwMode="auto">
            <a:xfrm>
              <a:off x="72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5" name="Line 24"/>
            <p:cNvSpPr>
              <a:spLocks noChangeShapeType="1"/>
            </p:cNvSpPr>
            <p:nvPr/>
          </p:nvSpPr>
          <p:spPr bwMode="auto">
            <a:xfrm>
              <a:off x="96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6" name="Line 25"/>
            <p:cNvSpPr>
              <a:spLocks noChangeShapeType="1"/>
            </p:cNvSpPr>
            <p:nvPr/>
          </p:nvSpPr>
          <p:spPr bwMode="auto">
            <a:xfrm>
              <a:off x="120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7" name="Line 26"/>
            <p:cNvSpPr>
              <a:spLocks noChangeShapeType="1"/>
            </p:cNvSpPr>
            <p:nvPr/>
          </p:nvSpPr>
          <p:spPr bwMode="auto">
            <a:xfrm>
              <a:off x="144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8" name="Line 27"/>
            <p:cNvSpPr>
              <a:spLocks noChangeShapeType="1"/>
            </p:cNvSpPr>
            <p:nvPr/>
          </p:nvSpPr>
          <p:spPr bwMode="auto">
            <a:xfrm>
              <a:off x="168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9" name="Line 28"/>
            <p:cNvSpPr>
              <a:spLocks noChangeShapeType="1"/>
            </p:cNvSpPr>
            <p:nvPr/>
          </p:nvSpPr>
          <p:spPr bwMode="auto">
            <a:xfrm>
              <a:off x="192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0" name="Line 29"/>
            <p:cNvSpPr>
              <a:spLocks noChangeShapeType="1"/>
            </p:cNvSpPr>
            <p:nvPr/>
          </p:nvSpPr>
          <p:spPr bwMode="auto">
            <a:xfrm>
              <a:off x="216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1" name="Line 30"/>
            <p:cNvSpPr>
              <a:spLocks noChangeShapeType="1"/>
            </p:cNvSpPr>
            <p:nvPr/>
          </p:nvSpPr>
          <p:spPr bwMode="auto">
            <a:xfrm>
              <a:off x="240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2" name="Line 31"/>
            <p:cNvSpPr>
              <a:spLocks noChangeShapeType="1"/>
            </p:cNvSpPr>
            <p:nvPr/>
          </p:nvSpPr>
          <p:spPr bwMode="auto">
            <a:xfrm>
              <a:off x="264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3" name="Line 32"/>
            <p:cNvSpPr>
              <a:spLocks noChangeShapeType="1"/>
            </p:cNvSpPr>
            <p:nvPr/>
          </p:nvSpPr>
          <p:spPr bwMode="auto">
            <a:xfrm>
              <a:off x="2880" y="362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4" name="Text Box 33"/>
            <p:cNvSpPr txBox="1">
              <a:spLocks noChangeArrowheads="1"/>
            </p:cNvSpPr>
            <p:nvPr/>
          </p:nvSpPr>
          <p:spPr bwMode="auto">
            <a:xfrm>
              <a:off x="288" y="3678"/>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–5</a:t>
              </a:r>
            </a:p>
          </p:txBody>
        </p:sp>
        <p:sp>
          <p:nvSpPr>
            <p:cNvPr id="10265" name="Text Box 34"/>
            <p:cNvSpPr txBox="1">
              <a:spLocks noChangeArrowheads="1"/>
            </p:cNvSpPr>
            <p:nvPr/>
          </p:nvSpPr>
          <p:spPr bwMode="auto">
            <a:xfrm>
              <a:off x="544" y="3672"/>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10266" name="Text Box 35"/>
            <p:cNvSpPr txBox="1">
              <a:spLocks noChangeArrowheads="1"/>
            </p:cNvSpPr>
            <p:nvPr/>
          </p:nvSpPr>
          <p:spPr bwMode="auto">
            <a:xfrm>
              <a:off x="784" y="367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–3</a:t>
              </a:r>
            </a:p>
          </p:txBody>
        </p:sp>
        <p:sp>
          <p:nvSpPr>
            <p:cNvPr id="10267" name="Text Box 36"/>
            <p:cNvSpPr txBox="1">
              <a:spLocks noChangeArrowheads="1"/>
            </p:cNvSpPr>
            <p:nvPr/>
          </p:nvSpPr>
          <p:spPr bwMode="auto">
            <a:xfrm>
              <a:off x="1008" y="367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10268" name="Text Box 37"/>
            <p:cNvSpPr txBox="1">
              <a:spLocks noChangeArrowheads="1"/>
            </p:cNvSpPr>
            <p:nvPr/>
          </p:nvSpPr>
          <p:spPr bwMode="auto">
            <a:xfrm>
              <a:off x="1264" y="367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a:t>
              </a:r>
            </a:p>
          </p:txBody>
        </p:sp>
        <p:sp>
          <p:nvSpPr>
            <p:cNvPr id="10269" name="Text Box 38"/>
            <p:cNvSpPr txBox="1">
              <a:spLocks noChangeArrowheads="1"/>
            </p:cNvSpPr>
            <p:nvPr/>
          </p:nvSpPr>
          <p:spPr bwMode="auto">
            <a:xfrm>
              <a:off x="1576" y="367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0</a:t>
              </a:r>
            </a:p>
          </p:txBody>
        </p:sp>
        <p:sp>
          <p:nvSpPr>
            <p:cNvPr id="10270" name="Text Box 39"/>
            <p:cNvSpPr txBox="1">
              <a:spLocks noChangeArrowheads="1"/>
            </p:cNvSpPr>
            <p:nvPr/>
          </p:nvSpPr>
          <p:spPr bwMode="auto">
            <a:xfrm>
              <a:off x="1824" y="367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1</a:t>
              </a:r>
            </a:p>
          </p:txBody>
        </p:sp>
        <p:sp>
          <p:nvSpPr>
            <p:cNvPr id="10271" name="Text Box 40"/>
            <p:cNvSpPr txBox="1">
              <a:spLocks noChangeArrowheads="1"/>
            </p:cNvSpPr>
            <p:nvPr/>
          </p:nvSpPr>
          <p:spPr bwMode="auto">
            <a:xfrm>
              <a:off x="2056" y="367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2</a:t>
              </a:r>
            </a:p>
          </p:txBody>
        </p:sp>
        <p:sp>
          <p:nvSpPr>
            <p:cNvPr id="10272" name="Text Box 41"/>
            <p:cNvSpPr txBox="1">
              <a:spLocks noChangeArrowheads="1"/>
            </p:cNvSpPr>
            <p:nvPr/>
          </p:nvSpPr>
          <p:spPr bwMode="auto">
            <a:xfrm>
              <a:off x="2310" y="367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3</a:t>
              </a:r>
            </a:p>
          </p:txBody>
        </p:sp>
        <p:sp>
          <p:nvSpPr>
            <p:cNvPr id="10273" name="Text Box 42"/>
            <p:cNvSpPr txBox="1">
              <a:spLocks noChangeArrowheads="1"/>
            </p:cNvSpPr>
            <p:nvPr/>
          </p:nvSpPr>
          <p:spPr bwMode="auto">
            <a:xfrm>
              <a:off x="2544" y="367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4</a:t>
              </a:r>
            </a:p>
          </p:txBody>
        </p:sp>
        <p:sp>
          <p:nvSpPr>
            <p:cNvPr id="10274" name="Text Box 43"/>
            <p:cNvSpPr txBox="1">
              <a:spLocks noChangeArrowheads="1"/>
            </p:cNvSpPr>
            <p:nvPr/>
          </p:nvSpPr>
          <p:spPr bwMode="auto">
            <a:xfrm>
              <a:off x="2769" y="36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600" b="1"/>
                <a:t>5</a:t>
              </a:r>
            </a:p>
          </p:txBody>
        </p:sp>
        <p:sp>
          <p:nvSpPr>
            <p:cNvPr id="10275" name="Line 45"/>
            <p:cNvSpPr>
              <a:spLocks noChangeShapeType="1"/>
            </p:cNvSpPr>
            <p:nvPr/>
          </p:nvSpPr>
          <p:spPr bwMode="auto">
            <a:xfrm flipH="1">
              <a:off x="384" y="3678"/>
              <a:ext cx="1020"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0276" name="AutoShape 46"/>
            <p:cNvSpPr>
              <a:spLocks noChangeArrowheads="1"/>
            </p:cNvSpPr>
            <p:nvPr/>
          </p:nvSpPr>
          <p:spPr bwMode="auto">
            <a:xfrm>
              <a:off x="1410" y="3627"/>
              <a:ext cx="96" cy="96"/>
            </a:xfrm>
            <a:prstGeom prst="flowChartConnector">
              <a:avLst/>
            </a:prstGeom>
            <a:solidFill>
              <a:schemeClr val="bg1"/>
            </a:solidFill>
            <a:ln w="28575" algn="ctr">
              <a:solidFill>
                <a:srgbClr val="FF3300"/>
              </a:solidFill>
              <a:round/>
              <a:headEnd/>
              <a:tailEnd/>
            </a:ln>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grpSp>
      <p:sp>
        <p:nvSpPr>
          <p:cNvPr id="463920" name="Text Box 48"/>
          <p:cNvSpPr txBox="1">
            <a:spLocks noChangeArrowheads="1"/>
          </p:cNvSpPr>
          <p:nvPr/>
        </p:nvSpPr>
        <p:spPr bwMode="auto">
          <a:xfrm>
            <a:off x="4146550" y="2590800"/>
            <a:ext cx="49688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To collect the variable terms on one side, add 2t to both sides.</a:t>
            </a:r>
          </a:p>
        </p:txBody>
      </p:sp>
      <p:sp>
        <p:nvSpPr>
          <p:cNvPr id="463922" name="Text Box 50"/>
          <p:cNvSpPr txBox="1">
            <a:spLocks noChangeArrowheads="1"/>
          </p:cNvSpPr>
          <p:nvPr/>
        </p:nvSpPr>
        <p:spPr bwMode="auto">
          <a:xfrm>
            <a:off x="4146550" y="3241675"/>
            <a:ext cx="4953000"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altLang="en-US" i="1">
                <a:solidFill>
                  <a:srgbClr val="3333FF"/>
                </a:solidFill>
                <a:latin typeface="Arial" charset="0"/>
              </a:rPr>
              <a:t>Since 1 is added to 7t, subtract 1 from both sides to undo the addition. </a:t>
            </a:r>
          </a:p>
        </p:txBody>
      </p:sp>
      <p:sp>
        <p:nvSpPr>
          <p:cNvPr id="463924" name="Text Box 52"/>
          <p:cNvSpPr txBox="1">
            <a:spLocks noChangeArrowheads="1"/>
          </p:cNvSpPr>
          <p:nvPr/>
        </p:nvSpPr>
        <p:spPr bwMode="auto">
          <a:xfrm>
            <a:off x="4146550" y="4232275"/>
            <a:ext cx="4511675"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altLang="en-US" i="1">
                <a:solidFill>
                  <a:srgbClr val="3333FF"/>
                </a:solidFill>
                <a:latin typeface="Arial" charset="0"/>
              </a:rPr>
              <a:t>Since t is multiplied by 7, divide both sides by 7 to undo the multiplication.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3920"/>
                                        </p:tgtEl>
                                        <p:attrNameLst>
                                          <p:attrName>style.visibility</p:attrName>
                                        </p:attrNameLst>
                                      </p:cBhvr>
                                      <p:to>
                                        <p:strVal val="visible"/>
                                      </p:to>
                                    </p:set>
                                    <p:animEffect transition="in" filter="dissolve">
                                      <p:cBhvr>
                                        <p:cTn id="7" dur="500"/>
                                        <p:tgtEl>
                                          <p:spTgt spid="4639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463922"/>
                                        </p:tgtEl>
                                        <p:attrNameLst>
                                          <p:attrName>style.visibility</p:attrName>
                                        </p:attrNameLst>
                                      </p:cBhvr>
                                      <p:to>
                                        <p:strVal val="visible"/>
                                      </p:to>
                                    </p:set>
                                    <p:anim calcmode="lin" valueType="num">
                                      <p:cBhvr>
                                        <p:cTn id="17" dur="1000" fill="hold"/>
                                        <p:tgtEl>
                                          <p:spTgt spid="463922"/>
                                        </p:tgtEl>
                                        <p:attrNameLst>
                                          <p:attrName>ppt_w</p:attrName>
                                        </p:attrNameLst>
                                      </p:cBhvr>
                                      <p:tavLst>
                                        <p:tav tm="0">
                                          <p:val>
                                            <p:strVal val="#ppt_w*0.70"/>
                                          </p:val>
                                        </p:tav>
                                        <p:tav tm="100000">
                                          <p:val>
                                            <p:strVal val="#ppt_w"/>
                                          </p:val>
                                        </p:tav>
                                      </p:tavLst>
                                    </p:anim>
                                    <p:anim calcmode="lin" valueType="num">
                                      <p:cBhvr>
                                        <p:cTn id="18" dur="1000" fill="hold"/>
                                        <p:tgtEl>
                                          <p:spTgt spid="463922"/>
                                        </p:tgtEl>
                                        <p:attrNameLst>
                                          <p:attrName>ppt_h</p:attrName>
                                        </p:attrNameLst>
                                      </p:cBhvr>
                                      <p:tavLst>
                                        <p:tav tm="0">
                                          <p:val>
                                            <p:strVal val="#ppt_h"/>
                                          </p:val>
                                        </p:tav>
                                        <p:tav tm="100000">
                                          <p:val>
                                            <p:strVal val="#ppt_h"/>
                                          </p:val>
                                        </p:tav>
                                      </p:tavLst>
                                    </p:anim>
                                    <p:animEffect transition="in" filter="fade">
                                      <p:cBhvr>
                                        <p:cTn id="19" dur="1000"/>
                                        <p:tgtEl>
                                          <p:spTgt spid="46392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dissolve">
                                      <p:cBhvr>
                                        <p:cTn id="24" dur="500"/>
                                        <p:tgtEl>
                                          <p:spTgt spid="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463924"/>
                                        </p:tgtEl>
                                        <p:attrNameLst>
                                          <p:attrName>style.visibility</p:attrName>
                                        </p:attrNameLst>
                                      </p:cBhvr>
                                      <p:to>
                                        <p:strVal val="visible"/>
                                      </p:to>
                                    </p:set>
                                    <p:anim calcmode="lin" valueType="num">
                                      <p:cBhvr>
                                        <p:cTn id="29" dur="1000" fill="hold"/>
                                        <p:tgtEl>
                                          <p:spTgt spid="463924"/>
                                        </p:tgtEl>
                                        <p:attrNameLst>
                                          <p:attrName>ppt_w</p:attrName>
                                        </p:attrNameLst>
                                      </p:cBhvr>
                                      <p:tavLst>
                                        <p:tav tm="0">
                                          <p:val>
                                            <p:strVal val="#ppt_w*0.70"/>
                                          </p:val>
                                        </p:tav>
                                        <p:tav tm="100000">
                                          <p:val>
                                            <p:strVal val="#ppt_w"/>
                                          </p:val>
                                        </p:tav>
                                      </p:tavLst>
                                    </p:anim>
                                    <p:anim calcmode="lin" valueType="num">
                                      <p:cBhvr>
                                        <p:cTn id="30" dur="1000" fill="hold"/>
                                        <p:tgtEl>
                                          <p:spTgt spid="463924"/>
                                        </p:tgtEl>
                                        <p:attrNameLst>
                                          <p:attrName>ppt_h</p:attrName>
                                        </p:attrNameLst>
                                      </p:cBhvr>
                                      <p:tavLst>
                                        <p:tav tm="0">
                                          <p:val>
                                            <p:strVal val="#ppt_h"/>
                                          </p:val>
                                        </p:tav>
                                        <p:tav tm="100000">
                                          <p:val>
                                            <p:strVal val="#ppt_h"/>
                                          </p:val>
                                        </p:tav>
                                      </p:tavLst>
                                    </p:anim>
                                    <p:animEffect transition="in" filter="fade">
                                      <p:cBhvr>
                                        <p:cTn id="31" dur="1000"/>
                                        <p:tgtEl>
                                          <p:spTgt spid="46392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p:cTn id="36" dur="1000" fill="hold"/>
                                        <p:tgtEl>
                                          <p:spTgt spid="4"/>
                                        </p:tgtEl>
                                        <p:attrNameLst>
                                          <p:attrName>ppt_x</p:attrName>
                                        </p:attrNameLst>
                                      </p:cBhvr>
                                      <p:tavLst>
                                        <p:tav tm="0">
                                          <p:val>
                                            <p:strVal val="#ppt_x-.2"/>
                                          </p:val>
                                        </p:tav>
                                        <p:tav tm="100000">
                                          <p:val>
                                            <p:strVal val="#ppt_x"/>
                                          </p:val>
                                        </p:tav>
                                      </p:tavLst>
                                    </p:anim>
                                    <p:anim calcmode="lin" valueType="num">
                                      <p:cBhvr>
                                        <p:cTn id="37"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8" dur="1000"/>
                                        <p:tgtEl>
                                          <p:spTgt spid="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8"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wipe(left)">
                                      <p:cBhvr>
                                        <p:cTn id="4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3920" grpId="0"/>
      <p:bldP spid="463922" grpId="0"/>
      <p:bldP spid="46392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2: </a:t>
            </a:r>
            <a:r>
              <a:rPr lang="en-US" altLang="en-US" i="1">
                <a:solidFill>
                  <a:srgbClr val="FF3300"/>
                </a:solidFill>
                <a:latin typeface="Arial Black" pitchFamily="34" charset="0"/>
              </a:rPr>
              <a:t>Business Application</a:t>
            </a:r>
            <a:endParaRPr lang="en-US" altLang="en-US">
              <a:solidFill>
                <a:srgbClr val="006699"/>
              </a:solidFill>
              <a:latin typeface="Arial Black" pitchFamily="34" charset="0"/>
            </a:endParaRPr>
          </a:p>
        </p:txBody>
      </p:sp>
      <p:sp>
        <p:nvSpPr>
          <p:cNvPr id="11267" name="Text Box 6"/>
          <p:cNvSpPr txBox="1">
            <a:spLocks noChangeArrowheads="1"/>
          </p:cNvSpPr>
          <p:nvPr/>
        </p:nvSpPr>
        <p:spPr bwMode="auto">
          <a:xfrm>
            <a:off x="533400" y="1600200"/>
            <a:ext cx="84582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The Home Cleaning Company charges $312 to power-wash the siding of a house plus $12 for each window. Power Clean charges $36 per window, and the price includes power-washing the siding. How many windows must a house have to make the total cost from The Home Cleaning Company less expensive than Power Clean?  </a:t>
            </a:r>
          </a:p>
        </p:txBody>
      </p:sp>
      <p:sp>
        <p:nvSpPr>
          <p:cNvPr id="464903" name="Text Box 7"/>
          <p:cNvSpPr txBox="1">
            <a:spLocks noChangeArrowheads="1"/>
          </p:cNvSpPr>
          <p:nvPr/>
        </p:nvSpPr>
        <p:spPr bwMode="auto">
          <a:xfrm>
            <a:off x="533400" y="4832350"/>
            <a:ext cx="8169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Let </a:t>
            </a:r>
            <a:r>
              <a:rPr lang="en-US" altLang="en-US" i="1"/>
              <a:t>w </a:t>
            </a:r>
            <a:r>
              <a:rPr lang="en-US" altLang="en-US"/>
              <a:t>be the number of windows.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64903"/>
                                        </p:tgtEl>
                                        <p:attrNameLst>
                                          <p:attrName>style.visibility</p:attrName>
                                        </p:attrNameLst>
                                      </p:cBhvr>
                                      <p:to>
                                        <p:strVal val="visible"/>
                                      </p:to>
                                    </p:set>
                                    <p:anim calcmode="lin" valueType="num">
                                      <p:cBhvr>
                                        <p:cTn id="7" dur="1000" fill="hold"/>
                                        <p:tgtEl>
                                          <p:spTgt spid="464903"/>
                                        </p:tgtEl>
                                        <p:attrNameLst>
                                          <p:attrName>ppt_w</p:attrName>
                                        </p:attrNameLst>
                                      </p:cBhvr>
                                      <p:tavLst>
                                        <p:tav tm="0">
                                          <p:val>
                                            <p:fltVal val="0"/>
                                          </p:val>
                                        </p:tav>
                                        <p:tav tm="100000">
                                          <p:val>
                                            <p:strVal val="#ppt_w"/>
                                          </p:val>
                                        </p:tav>
                                      </p:tavLst>
                                    </p:anim>
                                    <p:anim calcmode="lin" valueType="num">
                                      <p:cBhvr>
                                        <p:cTn id="8" dur="1000" fill="hold"/>
                                        <p:tgtEl>
                                          <p:spTgt spid="464903"/>
                                        </p:tgtEl>
                                        <p:attrNameLst>
                                          <p:attrName>ppt_h</p:attrName>
                                        </p:attrNameLst>
                                      </p:cBhvr>
                                      <p:tavLst>
                                        <p:tav tm="0">
                                          <p:val>
                                            <p:fltVal val="0"/>
                                          </p:val>
                                        </p:tav>
                                        <p:tav tm="100000">
                                          <p:val>
                                            <p:strVal val="#ppt_h"/>
                                          </p:val>
                                        </p:tav>
                                      </p:tavLst>
                                    </p:anim>
                                    <p:anim calcmode="lin" valueType="num">
                                      <p:cBhvr>
                                        <p:cTn id="9" dur="1000" fill="hold"/>
                                        <p:tgtEl>
                                          <p:spTgt spid="464903"/>
                                        </p:tgtEl>
                                        <p:attrNameLst>
                                          <p:attrName>style.rotation</p:attrName>
                                        </p:attrNameLst>
                                      </p:cBhvr>
                                      <p:tavLst>
                                        <p:tav tm="0">
                                          <p:val>
                                            <p:fltVal val="90"/>
                                          </p:val>
                                        </p:tav>
                                        <p:tav tm="100000">
                                          <p:val>
                                            <p:fltVal val="0"/>
                                          </p:val>
                                        </p:tav>
                                      </p:tavLst>
                                    </p:anim>
                                    <p:animEffect transition="in" filter="fade">
                                      <p:cBhvr>
                                        <p:cTn id="10" dur="1000"/>
                                        <p:tgtEl>
                                          <p:spTgt spid="4649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490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rgbClr val="FF00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20762</TotalTime>
  <Words>2122</Words>
  <Application>Microsoft Office PowerPoint</Application>
  <PresentationFormat>On-screen Show (4:3)</PresentationFormat>
  <Paragraphs>329</Paragraphs>
  <Slides>29</Slides>
  <Notes>1</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Default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436</cp:revision>
  <cp:lastPrinted>2002-10-02T17:02:09Z</cp:lastPrinted>
  <dcterms:created xsi:type="dcterms:W3CDTF">2002-04-04T21:42:53Z</dcterms:created>
  <dcterms:modified xsi:type="dcterms:W3CDTF">2014-02-10T20:32:19Z</dcterms:modified>
</cp:coreProperties>
</file>