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69" r:id="rId2"/>
    <p:sldId id="691" r:id="rId3"/>
    <p:sldId id="688" r:id="rId4"/>
    <p:sldId id="689" r:id="rId5"/>
    <p:sldId id="690" r:id="rId6"/>
    <p:sldId id="266" r:id="rId7"/>
    <p:sldId id="569" r:id="rId8"/>
    <p:sldId id="659" r:id="rId9"/>
    <p:sldId id="661" r:id="rId10"/>
    <p:sldId id="662" r:id="rId11"/>
    <p:sldId id="664" r:id="rId12"/>
    <p:sldId id="686" r:id="rId13"/>
    <p:sldId id="665" r:id="rId14"/>
    <p:sldId id="666" r:id="rId15"/>
    <p:sldId id="667" r:id="rId16"/>
    <p:sldId id="668" r:id="rId17"/>
    <p:sldId id="669" r:id="rId18"/>
    <p:sldId id="670" r:id="rId19"/>
    <p:sldId id="671" r:id="rId20"/>
    <p:sldId id="687" r:id="rId21"/>
    <p:sldId id="672" r:id="rId22"/>
    <p:sldId id="674" r:id="rId23"/>
    <p:sldId id="675" r:id="rId24"/>
    <p:sldId id="676" r:id="rId25"/>
    <p:sldId id="677" r:id="rId26"/>
    <p:sldId id="678" r:id="rId27"/>
    <p:sldId id="679" r:id="rId28"/>
    <p:sldId id="680" r:id="rId29"/>
    <p:sldId id="681" r:id="rId30"/>
    <p:sldId id="682" r:id="rId31"/>
    <p:sldId id="684" r:id="rId32"/>
    <p:sldId id="685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3333FF"/>
    <a:srgbClr val="CCECFF"/>
    <a:srgbClr val="FFCCCC"/>
    <a:srgbClr val="FFFF99"/>
    <a:srgbClr val="99C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30" autoAdjust="0"/>
    <p:restoredTop sz="96301" autoAdjust="0"/>
  </p:normalViewPr>
  <p:slideViewPr>
    <p:cSldViewPr>
      <p:cViewPr>
        <p:scale>
          <a:sx n="75" d="100"/>
          <a:sy n="75" d="100"/>
        </p:scale>
        <p:origin x="-1170" y="-7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cs typeface="Arial" charset="0"/>
              </a:defRPr>
            </a:lvl1pPr>
          </a:lstStyle>
          <a:p>
            <a:pPr>
              <a:defRPr/>
            </a:pPr>
            <a:fld id="{8F56C449-92F0-474A-9E2B-F60F5F49ED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272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5ED37E46-737D-41D1-8484-B349088C4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94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73E33-E82A-41C5-AC8D-36AC36E95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6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C0651-90D3-4696-9349-84E332445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06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AF5C6-3675-4ED8-BD2F-8B8CFC463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527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08C44-11EC-4391-8A8D-D2570D1EF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33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2E4FF-FE87-4DC4-8C9D-3DD2FEE79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2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3A579-E883-4716-A864-61CBD20E2F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33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855A7-7DD7-48CA-A91C-880E0CDF5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48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80BA5-EA5E-4CD9-9707-037B69B94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5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A87ED-5B27-4405-810A-0365AD279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92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5263-BEA5-40BB-BF70-CF2DDAC8E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2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2121B-E371-449A-AFE8-8339E13D7D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52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A997CF03-A916-4BBB-BD62-2CE04C611D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9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6546850"/>
            <a:ext cx="9139237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0"/>
          <p:cNvSpPr txBox="1">
            <a:spLocks noChangeArrowheads="1"/>
          </p:cNvSpPr>
          <p:nvPr userDrawn="1"/>
        </p:nvSpPr>
        <p:spPr bwMode="auto">
          <a:xfrm>
            <a:off x="76200" y="6553200"/>
            <a:ext cx="264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1" name="Group 16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3" name="Picture 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57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5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2" name="Text Box 13"/>
          <p:cNvSpPr txBox="1">
            <a:spLocks noChangeArrowheads="1"/>
          </p:cNvSpPr>
          <p:nvPr userDrawn="1"/>
        </p:nvSpPr>
        <p:spPr bwMode="auto">
          <a:xfrm>
            <a:off x="1143000" y="261938"/>
            <a:ext cx="705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 sz="3200" i="0">
                <a:solidFill>
                  <a:schemeClr val="bg1"/>
                </a:solidFill>
                <a:latin typeface="Arial Black" pitchFamily="34" charset="0"/>
              </a:rPr>
              <a:t>Solving Compound Inequalities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2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2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endParaRPr lang="en-US" altLang="en-US" sz="800" i="0">
                <a:latin typeface="Arial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03"/>
              <a:ext cx="47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3200" i="0">
                  <a:solidFill>
                    <a:schemeClr val="bg1"/>
                  </a:solidFill>
                  <a:latin typeface="Arial Black" pitchFamily="34" charset="0"/>
                </a:rPr>
                <a:t>Solving Compound Inequalities</a:t>
              </a:r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 b="1" i="0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19489" name="Text 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74988"/>
            <a:ext cx="403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71888" y="3722688"/>
            <a:ext cx="403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4" name="Picture 38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39"/>
          <p:cNvSpPr txBox="1">
            <a:spLocks noChangeArrowheads="1"/>
          </p:cNvSpPr>
          <p:nvPr/>
        </p:nvSpPr>
        <p:spPr bwMode="auto">
          <a:xfrm>
            <a:off x="76200" y="6553200"/>
            <a:ext cx="3048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10668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75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Example 1: </a:t>
            </a:r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Chemistry Application</a:t>
            </a:r>
            <a:endParaRPr lang="en-US" altLang="en-US" i="0">
              <a:solidFill>
                <a:srgbClr val="006699"/>
              </a:solidFill>
              <a:latin typeface="Arial Black" pitchFamily="34" charset="0"/>
            </a:endParaRP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304800" y="1447800"/>
            <a:ext cx="8839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The pH level of a popular shampoo is between 6.0 and 6.5 inclusive. Write a compound inequality to show the pH levels of this shampoo. Graph the solutions.</a:t>
            </a:r>
          </a:p>
        </p:txBody>
      </p:sp>
      <p:sp>
        <p:nvSpPr>
          <p:cNvPr id="491526" name="Text Box 6"/>
          <p:cNvSpPr txBox="1">
            <a:spLocks noChangeArrowheads="1"/>
          </p:cNvSpPr>
          <p:nvPr/>
        </p:nvSpPr>
        <p:spPr bwMode="auto">
          <a:xfrm>
            <a:off x="304800" y="3048000"/>
            <a:ext cx="600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Let </a:t>
            </a:r>
            <a:r>
              <a:rPr lang="en-US" altLang="en-US"/>
              <a:t>p</a:t>
            </a:r>
            <a:r>
              <a:rPr lang="en-US" altLang="en-US" i="0"/>
              <a:t> be the pH level of the shampoo.</a:t>
            </a:r>
          </a:p>
        </p:txBody>
      </p:sp>
      <p:grpSp>
        <p:nvGrpSpPr>
          <p:cNvPr id="2" name="Group 111"/>
          <p:cNvGrpSpPr>
            <a:grpSpLocks/>
          </p:cNvGrpSpPr>
          <p:nvPr/>
        </p:nvGrpSpPr>
        <p:grpSpPr bwMode="auto">
          <a:xfrm>
            <a:off x="457200" y="3581400"/>
            <a:ext cx="8264525" cy="855663"/>
            <a:chOff x="446" y="2208"/>
            <a:chExt cx="5062" cy="539"/>
          </a:xfrm>
        </p:grpSpPr>
        <p:sp>
          <p:nvSpPr>
            <p:cNvPr id="8220" name="Text Box 7"/>
            <p:cNvSpPr txBox="1">
              <a:spLocks noChangeArrowheads="1"/>
            </p:cNvSpPr>
            <p:nvPr/>
          </p:nvSpPr>
          <p:spPr bwMode="auto">
            <a:xfrm>
              <a:off x="446" y="2208"/>
              <a:ext cx="466" cy="288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6.0</a:t>
              </a:r>
            </a:p>
          </p:txBody>
        </p:sp>
        <p:sp>
          <p:nvSpPr>
            <p:cNvPr id="8221" name="Text Box 8"/>
            <p:cNvSpPr txBox="1">
              <a:spLocks noChangeArrowheads="1"/>
            </p:cNvSpPr>
            <p:nvPr/>
          </p:nvSpPr>
          <p:spPr bwMode="auto">
            <a:xfrm>
              <a:off x="1104" y="2208"/>
              <a:ext cx="1258" cy="51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is less than or equal to</a:t>
              </a:r>
            </a:p>
          </p:txBody>
        </p:sp>
        <p:sp>
          <p:nvSpPr>
            <p:cNvPr id="8222" name="Text Box 9"/>
            <p:cNvSpPr txBox="1">
              <a:spLocks noChangeArrowheads="1"/>
            </p:cNvSpPr>
            <p:nvPr/>
          </p:nvSpPr>
          <p:spPr bwMode="auto">
            <a:xfrm>
              <a:off x="2592" y="2208"/>
              <a:ext cx="871" cy="288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pH level</a:t>
              </a:r>
            </a:p>
          </p:txBody>
        </p:sp>
        <p:sp>
          <p:nvSpPr>
            <p:cNvPr id="8223" name="Text Box 10"/>
            <p:cNvSpPr txBox="1">
              <a:spLocks noChangeArrowheads="1"/>
            </p:cNvSpPr>
            <p:nvPr/>
          </p:nvSpPr>
          <p:spPr bwMode="auto">
            <a:xfrm>
              <a:off x="3686" y="2229"/>
              <a:ext cx="1258" cy="518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is less than or equal to </a:t>
              </a:r>
            </a:p>
          </p:txBody>
        </p:sp>
        <p:sp>
          <p:nvSpPr>
            <p:cNvPr id="8224" name="Text Box 11"/>
            <p:cNvSpPr txBox="1">
              <a:spLocks noChangeArrowheads="1"/>
            </p:cNvSpPr>
            <p:nvPr/>
          </p:nvSpPr>
          <p:spPr bwMode="auto">
            <a:xfrm>
              <a:off x="5090" y="2208"/>
              <a:ext cx="418" cy="288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6.5</a:t>
              </a:r>
            </a:p>
          </p:txBody>
        </p:sp>
      </p:grpSp>
      <p:sp>
        <p:nvSpPr>
          <p:cNvPr id="491635" name="Text Box 115"/>
          <p:cNvSpPr txBox="1">
            <a:spLocks noChangeArrowheads="1"/>
          </p:cNvSpPr>
          <p:nvPr/>
        </p:nvSpPr>
        <p:spPr bwMode="auto">
          <a:xfrm>
            <a:off x="533400" y="4572000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6.0           ≤                   </a:t>
            </a:r>
            <a:r>
              <a:rPr lang="en-US" altLang="en-US"/>
              <a:t>p                </a:t>
            </a:r>
            <a:r>
              <a:rPr lang="en-US" altLang="en-US" i="0"/>
              <a:t>≤</a:t>
            </a:r>
            <a:r>
              <a:rPr lang="en-US" altLang="en-US"/>
              <a:t>             </a:t>
            </a:r>
            <a:r>
              <a:rPr lang="en-US" altLang="en-US" i="0"/>
              <a:t>6.5</a:t>
            </a:r>
          </a:p>
        </p:txBody>
      </p:sp>
      <p:sp>
        <p:nvSpPr>
          <p:cNvPr id="491636" name="Text Box 116"/>
          <p:cNvSpPr txBox="1">
            <a:spLocks noChangeArrowheads="1"/>
          </p:cNvSpPr>
          <p:nvPr/>
        </p:nvSpPr>
        <p:spPr bwMode="auto">
          <a:xfrm>
            <a:off x="762000" y="5181600"/>
            <a:ext cx="2136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6.0 ≤ </a:t>
            </a:r>
            <a:r>
              <a:rPr lang="en-US" altLang="en-US"/>
              <a:t>p</a:t>
            </a:r>
            <a:r>
              <a:rPr lang="en-US" altLang="en-US" i="0"/>
              <a:t> ≤ 6.5</a:t>
            </a:r>
          </a:p>
        </p:txBody>
      </p:sp>
      <p:grpSp>
        <p:nvGrpSpPr>
          <p:cNvPr id="3" name="Group 117"/>
          <p:cNvGrpSpPr>
            <a:grpSpLocks/>
          </p:cNvGrpSpPr>
          <p:nvPr/>
        </p:nvGrpSpPr>
        <p:grpSpPr bwMode="auto">
          <a:xfrm>
            <a:off x="762000" y="5943600"/>
            <a:ext cx="5103813" cy="430213"/>
            <a:chOff x="480" y="3713"/>
            <a:chExt cx="3215" cy="271"/>
          </a:xfrm>
        </p:grpSpPr>
        <p:sp>
          <p:nvSpPr>
            <p:cNvPr id="8201" name="Line 118"/>
            <p:cNvSpPr>
              <a:spLocks noChangeShapeType="1"/>
            </p:cNvSpPr>
            <p:nvPr/>
          </p:nvSpPr>
          <p:spPr bwMode="auto">
            <a:xfrm>
              <a:off x="650" y="3713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2" name="Line 119"/>
            <p:cNvSpPr>
              <a:spLocks noChangeShapeType="1"/>
            </p:cNvSpPr>
            <p:nvPr/>
          </p:nvSpPr>
          <p:spPr bwMode="auto">
            <a:xfrm>
              <a:off x="1130" y="3713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3" name="Line 120"/>
            <p:cNvSpPr>
              <a:spLocks noChangeShapeType="1"/>
            </p:cNvSpPr>
            <p:nvPr/>
          </p:nvSpPr>
          <p:spPr bwMode="auto">
            <a:xfrm>
              <a:off x="1610" y="3713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4" name="Line 121"/>
            <p:cNvSpPr>
              <a:spLocks noChangeShapeType="1"/>
            </p:cNvSpPr>
            <p:nvPr/>
          </p:nvSpPr>
          <p:spPr bwMode="auto">
            <a:xfrm>
              <a:off x="2090" y="3713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5" name="Line 122"/>
            <p:cNvSpPr>
              <a:spLocks noChangeShapeType="1"/>
            </p:cNvSpPr>
            <p:nvPr/>
          </p:nvSpPr>
          <p:spPr bwMode="auto">
            <a:xfrm>
              <a:off x="2570" y="3713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6" name="Text Box 123"/>
            <p:cNvSpPr txBox="1">
              <a:spLocks noChangeArrowheads="1"/>
            </p:cNvSpPr>
            <p:nvPr/>
          </p:nvSpPr>
          <p:spPr bwMode="auto">
            <a:xfrm>
              <a:off x="480" y="3757"/>
              <a:ext cx="3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5.9</a:t>
              </a:r>
            </a:p>
          </p:txBody>
        </p:sp>
        <p:sp>
          <p:nvSpPr>
            <p:cNvPr id="8207" name="Text Box 124"/>
            <p:cNvSpPr txBox="1">
              <a:spLocks noChangeArrowheads="1"/>
            </p:cNvSpPr>
            <p:nvPr/>
          </p:nvSpPr>
          <p:spPr bwMode="auto">
            <a:xfrm>
              <a:off x="1034" y="3763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 sz="1600" b="1" i="0"/>
            </a:p>
          </p:txBody>
        </p:sp>
        <p:sp>
          <p:nvSpPr>
            <p:cNvPr id="8208" name="Text Box 125"/>
            <p:cNvSpPr txBox="1">
              <a:spLocks noChangeArrowheads="1"/>
            </p:cNvSpPr>
            <p:nvPr/>
          </p:nvSpPr>
          <p:spPr bwMode="auto">
            <a:xfrm>
              <a:off x="1418" y="3761"/>
              <a:ext cx="3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6.1</a:t>
              </a:r>
            </a:p>
          </p:txBody>
        </p:sp>
        <p:sp>
          <p:nvSpPr>
            <p:cNvPr id="8209" name="Text Box 126"/>
            <p:cNvSpPr txBox="1">
              <a:spLocks noChangeArrowheads="1"/>
            </p:cNvSpPr>
            <p:nvPr/>
          </p:nvSpPr>
          <p:spPr bwMode="auto">
            <a:xfrm>
              <a:off x="1919" y="3761"/>
              <a:ext cx="3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6.2</a:t>
              </a:r>
            </a:p>
          </p:txBody>
        </p:sp>
        <p:sp>
          <p:nvSpPr>
            <p:cNvPr id="8210" name="Text Box 127"/>
            <p:cNvSpPr txBox="1">
              <a:spLocks noChangeArrowheads="1"/>
            </p:cNvSpPr>
            <p:nvPr/>
          </p:nvSpPr>
          <p:spPr bwMode="auto">
            <a:xfrm>
              <a:off x="2399" y="3761"/>
              <a:ext cx="3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6.3</a:t>
              </a:r>
            </a:p>
          </p:txBody>
        </p:sp>
        <p:sp>
          <p:nvSpPr>
            <p:cNvPr id="8211" name="Line 128"/>
            <p:cNvSpPr>
              <a:spLocks noChangeShapeType="1"/>
            </p:cNvSpPr>
            <p:nvPr/>
          </p:nvSpPr>
          <p:spPr bwMode="auto">
            <a:xfrm>
              <a:off x="3050" y="37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12" name="Text Box 129"/>
            <p:cNvSpPr txBox="1">
              <a:spLocks noChangeArrowheads="1"/>
            </p:cNvSpPr>
            <p:nvPr/>
          </p:nvSpPr>
          <p:spPr bwMode="auto">
            <a:xfrm>
              <a:off x="951" y="3760"/>
              <a:ext cx="3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6.0</a:t>
              </a:r>
            </a:p>
          </p:txBody>
        </p:sp>
        <p:sp>
          <p:nvSpPr>
            <p:cNvPr id="8213" name="Text Box 130"/>
            <p:cNvSpPr txBox="1">
              <a:spLocks noChangeArrowheads="1"/>
            </p:cNvSpPr>
            <p:nvPr/>
          </p:nvSpPr>
          <p:spPr bwMode="auto">
            <a:xfrm>
              <a:off x="2876" y="3772"/>
              <a:ext cx="3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6.4</a:t>
              </a:r>
            </a:p>
          </p:txBody>
        </p:sp>
        <p:sp>
          <p:nvSpPr>
            <p:cNvPr id="8214" name="Line 131"/>
            <p:cNvSpPr>
              <a:spLocks noChangeShapeType="1"/>
            </p:cNvSpPr>
            <p:nvPr/>
          </p:nvSpPr>
          <p:spPr bwMode="auto">
            <a:xfrm>
              <a:off x="3530" y="3713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15" name="Line 132"/>
            <p:cNvSpPr>
              <a:spLocks noChangeShapeType="1"/>
            </p:cNvSpPr>
            <p:nvPr/>
          </p:nvSpPr>
          <p:spPr bwMode="auto">
            <a:xfrm>
              <a:off x="506" y="3761"/>
              <a:ext cx="31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16" name="Text Box 133"/>
            <p:cNvSpPr txBox="1">
              <a:spLocks noChangeArrowheads="1"/>
            </p:cNvSpPr>
            <p:nvPr/>
          </p:nvSpPr>
          <p:spPr bwMode="auto">
            <a:xfrm>
              <a:off x="3351" y="3771"/>
              <a:ext cx="34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6.5</a:t>
              </a:r>
            </a:p>
          </p:txBody>
        </p:sp>
        <p:sp>
          <p:nvSpPr>
            <p:cNvPr id="8217" name="AutoShape 134"/>
            <p:cNvSpPr>
              <a:spLocks noChangeArrowheads="1"/>
            </p:cNvSpPr>
            <p:nvPr/>
          </p:nvSpPr>
          <p:spPr bwMode="auto">
            <a:xfrm>
              <a:off x="1082" y="3713"/>
              <a:ext cx="96" cy="96"/>
            </a:xfrm>
            <a:prstGeom prst="flowChartConnector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218" name="AutoShape 135"/>
            <p:cNvSpPr>
              <a:spLocks noChangeArrowheads="1"/>
            </p:cNvSpPr>
            <p:nvPr/>
          </p:nvSpPr>
          <p:spPr bwMode="auto">
            <a:xfrm>
              <a:off x="3483" y="3714"/>
              <a:ext cx="96" cy="96"/>
            </a:xfrm>
            <a:prstGeom prst="flowChartConnector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219" name="Line 136"/>
            <p:cNvSpPr>
              <a:spLocks noChangeShapeType="1"/>
            </p:cNvSpPr>
            <p:nvPr/>
          </p:nvSpPr>
          <p:spPr bwMode="auto">
            <a:xfrm>
              <a:off x="1152" y="3762"/>
              <a:ext cx="235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1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9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91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91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26" grpId="0"/>
      <p:bldP spid="491635" grpId="0"/>
      <p:bldP spid="4916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04800" y="1495425"/>
            <a:ext cx="8534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The free chlorine in a pool should be between 1.0 and 3.0 parts per million inclusive. Write a compound inequality to show the levels that are within this range. Graph the solutions. </a:t>
            </a:r>
          </a:p>
        </p:txBody>
      </p:sp>
      <p:sp>
        <p:nvSpPr>
          <p:cNvPr id="493606" name="Text Box 38"/>
          <p:cNvSpPr txBox="1">
            <a:spLocks noChangeArrowheads="1"/>
          </p:cNvSpPr>
          <p:nvPr/>
        </p:nvSpPr>
        <p:spPr bwMode="auto">
          <a:xfrm>
            <a:off x="304800" y="3151188"/>
            <a:ext cx="601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Let </a:t>
            </a:r>
            <a:r>
              <a:rPr lang="en-US" altLang="en-US"/>
              <a:t>c</a:t>
            </a:r>
            <a:r>
              <a:rPr lang="en-US" altLang="en-US" i="0"/>
              <a:t> be the chlorine level of the pool.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381000" y="3684588"/>
            <a:ext cx="8334375" cy="855662"/>
            <a:chOff x="446" y="2208"/>
            <a:chExt cx="5059" cy="539"/>
          </a:xfrm>
        </p:grpSpPr>
        <p:sp>
          <p:nvSpPr>
            <p:cNvPr id="9244" name="Text Box 40"/>
            <p:cNvSpPr txBox="1">
              <a:spLocks noChangeArrowheads="1"/>
            </p:cNvSpPr>
            <p:nvPr/>
          </p:nvSpPr>
          <p:spPr bwMode="auto">
            <a:xfrm>
              <a:off x="446" y="2208"/>
              <a:ext cx="466" cy="288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1.0</a:t>
              </a:r>
            </a:p>
          </p:txBody>
        </p:sp>
        <p:sp>
          <p:nvSpPr>
            <p:cNvPr id="9245" name="Text Box 41"/>
            <p:cNvSpPr txBox="1">
              <a:spLocks noChangeArrowheads="1"/>
            </p:cNvSpPr>
            <p:nvPr/>
          </p:nvSpPr>
          <p:spPr bwMode="auto">
            <a:xfrm>
              <a:off x="1104" y="2208"/>
              <a:ext cx="1258" cy="51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is less than or equal to</a:t>
              </a:r>
            </a:p>
          </p:txBody>
        </p:sp>
        <p:sp>
          <p:nvSpPr>
            <p:cNvPr id="9246" name="Text Box 42"/>
            <p:cNvSpPr txBox="1">
              <a:spLocks noChangeArrowheads="1"/>
            </p:cNvSpPr>
            <p:nvPr/>
          </p:nvSpPr>
          <p:spPr bwMode="auto">
            <a:xfrm>
              <a:off x="2592" y="2208"/>
              <a:ext cx="847" cy="288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chlorine</a:t>
              </a:r>
            </a:p>
          </p:txBody>
        </p:sp>
        <p:sp>
          <p:nvSpPr>
            <p:cNvPr id="9247" name="Text Box 43"/>
            <p:cNvSpPr txBox="1">
              <a:spLocks noChangeArrowheads="1"/>
            </p:cNvSpPr>
            <p:nvPr/>
          </p:nvSpPr>
          <p:spPr bwMode="auto">
            <a:xfrm>
              <a:off x="3686" y="2229"/>
              <a:ext cx="1258" cy="518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is less than or equal to </a:t>
              </a:r>
            </a:p>
          </p:txBody>
        </p:sp>
        <p:sp>
          <p:nvSpPr>
            <p:cNvPr id="9248" name="Text Box 44"/>
            <p:cNvSpPr txBox="1">
              <a:spLocks noChangeArrowheads="1"/>
            </p:cNvSpPr>
            <p:nvPr/>
          </p:nvSpPr>
          <p:spPr bwMode="auto">
            <a:xfrm>
              <a:off x="5090" y="2208"/>
              <a:ext cx="415" cy="288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3.0</a:t>
              </a:r>
            </a:p>
          </p:txBody>
        </p:sp>
      </p:grpSp>
      <p:sp>
        <p:nvSpPr>
          <p:cNvPr id="493613" name="Text Box 45"/>
          <p:cNvSpPr txBox="1">
            <a:spLocks noChangeArrowheads="1"/>
          </p:cNvSpPr>
          <p:nvPr/>
        </p:nvSpPr>
        <p:spPr bwMode="auto">
          <a:xfrm>
            <a:off x="381000" y="4675188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1.0           ≤                   </a:t>
            </a:r>
            <a:r>
              <a:rPr lang="en-US" altLang="en-US"/>
              <a:t>c                </a:t>
            </a:r>
            <a:r>
              <a:rPr lang="en-US" altLang="en-US" i="0"/>
              <a:t>≤</a:t>
            </a:r>
            <a:r>
              <a:rPr lang="en-US" altLang="en-US"/>
              <a:t>             </a:t>
            </a:r>
            <a:r>
              <a:rPr lang="en-US" altLang="en-US" i="0"/>
              <a:t>3.0</a:t>
            </a:r>
          </a:p>
        </p:txBody>
      </p:sp>
      <p:sp>
        <p:nvSpPr>
          <p:cNvPr id="493614" name="Text Box 46"/>
          <p:cNvSpPr txBox="1">
            <a:spLocks noChangeArrowheads="1"/>
          </p:cNvSpPr>
          <p:nvPr/>
        </p:nvSpPr>
        <p:spPr bwMode="auto">
          <a:xfrm>
            <a:off x="762000" y="5284788"/>
            <a:ext cx="2105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1.0 ≤ </a:t>
            </a:r>
            <a:r>
              <a:rPr lang="en-US" altLang="en-US"/>
              <a:t>c</a:t>
            </a:r>
            <a:r>
              <a:rPr lang="en-US" altLang="en-US" i="0"/>
              <a:t> ≤ 3.0</a:t>
            </a:r>
          </a:p>
        </p:txBody>
      </p:sp>
      <p:grpSp>
        <p:nvGrpSpPr>
          <p:cNvPr id="3" name="Group 68"/>
          <p:cNvGrpSpPr>
            <a:grpSpLocks/>
          </p:cNvGrpSpPr>
          <p:nvPr/>
        </p:nvGrpSpPr>
        <p:grpSpPr bwMode="auto">
          <a:xfrm>
            <a:off x="762000" y="6042025"/>
            <a:ext cx="5070475" cy="434975"/>
            <a:chOff x="480" y="3806"/>
            <a:chExt cx="3194" cy="274"/>
          </a:xfrm>
        </p:grpSpPr>
        <p:sp>
          <p:nvSpPr>
            <p:cNvPr id="9225" name="Line 48"/>
            <p:cNvSpPr>
              <a:spLocks noChangeShapeType="1"/>
            </p:cNvSpPr>
            <p:nvPr/>
          </p:nvSpPr>
          <p:spPr bwMode="auto">
            <a:xfrm>
              <a:off x="650" y="3809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26" name="Line 49"/>
            <p:cNvSpPr>
              <a:spLocks noChangeShapeType="1"/>
            </p:cNvSpPr>
            <p:nvPr/>
          </p:nvSpPr>
          <p:spPr bwMode="auto">
            <a:xfrm>
              <a:off x="1130" y="3809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27" name="Line 50"/>
            <p:cNvSpPr>
              <a:spLocks noChangeShapeType="1"/>
            </p:cNvSpPr>
            <p:nvPr/>
          </p:nvSpPr>
          <p:spPr bwMode="auto">
            <a:xfrm>
              <a:off x="1610" y="3809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28" name="Line 51"/>
            <p:cNvSpPr>
              <a:spLocks noChangeShapeType="1"/>
            </p:cNvSpPr>
            <p:nvPr/>
          </p:nvSpPr>
          <p:spPr bwMode="auto">
            <a:xfrm>
              <a:off x="2090" y="3809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29" name="Line 52"/>
            <p:cNvSpPr>
              <a:spLocks noChangeShapeType="1"/>
            </p:cNvSpPr>
            <p:nvPr/>
          </p:nvSpPr>
          <p:spPr bwMode="auto">
            <a:xfrm>
              <a:off x="2570" y="3809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30" name="Text Box 53"/>
            <p:cNvSpPr txBox="1">
              <a:spLocks noChangeArrowheads="1"/>
            </p:cNvSpPr>
            <p:nvPr/>
          </p:nvSpPr>
          <p:spPr bwMode="auto">
            <a:xfrm>
              <a:off x="480" y="3853"/>
              <a:ext cx="2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 0</a:t>
              </a:r>
            </a:p>
          </p:txBody>
        </p:sp>
        <p:sp>
          <p:nvSpPr>
            <p:cNvPr id="9231" name="Text Box 54"/>
            <p:cNvSpPr txBox="1">
              <a:spLocks noChangeArrowheads="1"/>
            </p:cNvSpPr>
            <p:nvPr/>
          </p:nvSpPr>
          <p:spPr bwMode="auto">
            <a:xfrm>
              <a:off x="1034" y="3859"/>
              <a:ext cx="1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 sz="1600" b="1" i="0"/>
            </a:p>
          </p:txBody>
        </p:sp>
        <p:sp>
          <p:nvSpPr>
            <p:cNvPr id="9232" name="Text Box 55"/>
            <p:cNvSpPr txBox="1">
              <a:spLocks noChangeArrowheads="1"/>
            </p:cNvSpPr>
            <p:nvPr/>
          </p:nvSpPr>
          <p:spPr bwMode="auto">
            <a:xfrm>
              <a:off x="1418" y="3857"/>
              <a:ext cx="29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  2</a:t>
              </a:r>
            </a:p>
          </p:txBody>
        </p:sp>
        <p:sp>
          <p:nvSpPr>
            <p:cNvPr id="9233" name="Text Box 56"/>
            <p:cNvSpPr txBox="1">
              <a:spLocks noChangeArrowheads="1"/>
            </p:cNvSpPr>
            <p:nvPr/>
          </p:nvSpPr>
          <p:spPr bwMode="auto">
            <a:xfrm>
              <a:off x="1987" y="3857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3</a:t>
              </a:r>
            </a:p>
          </p:txBody>
        </p:sp>
        <p:sp>
          <p:nvSpPr>
            <p:cNvPr id="9234" name="Text Box 57"/>
            <p:cNvSpPr txBox="1">
              <a:spLocks noChangeArrowheads="1"/>
            </p:cNvSpPr>
            <p:nvPr/>
          </p:nvSpPr>
          <p:spPr bwMode="auto">
            <a:xfrm>
              <a:off x="2399" y="3857"/>
              <a:ext cx="2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 4</a:t>
              </a:r>
            </a:p>
          </p:txBody>
        </p:sp>
        <p:sp>
          <p:nvSpPr>
            <p:cNvPr id="9235" name="Line 58"/>
            <p:cNvSpPr>
              <a:spLocks noChangeShapeType="1"/>
            </p:cNvSpPr>
            <p:nvPr/>
          </p:nvSpPr>
          <p:spPr bwMode="auto">
            <a:xfrm>
              <a:off x="3050" y="382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36" name="Text Box 59"/>
            <p:cNvSpPr txBox="1">
              <a:spLocks noChangeArrowheads="1"/>
            </p:cNvSpPr>
            <p:nvPr/>
          </p:nvSpPr>
          <p:spPr bwMode="auto">
            <a:xfrm>
              <a:off x="951" y="3856"/>
              <a:ext cx="29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  1</a:t>
              </a:r>
            </a:p>
          </p:txBody>
        </p:sp>
        <p:sp>
          <p:nvSpPr>
            <p:cNvPr id="9237" name="Text Box 60"/>
            <p:cNvSpPr txBox="1">
              <a:spLocks noChangeArrowheads="1"/>
            </p:cNvSpPr>
            <p:nvPr/>
          </p:nvSpPr>
          <p:spPr bwMode="auto">
            <a:xfrm>
              <a:off x="2876" y="3868"/>
              <a:ext cx="2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 5</a:t>
              </a:r>
            </a:p>
          </p:txBody>
        </p:sp>
        <p:sp>
          <p:nvSpPr>
            <p:cNvPr id="9238" name="Line 61"/>
            <p:cNvSpPr>
              <a:spLocks noChangeShapeType="1"/>
            </p:cNvSpPr>
            <p:nvPr/>
          </p:nvSpPr>
          <p:spPr bwMode="auto">
            <a:xfrm>
              <a:off x="3530" y="3809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39" name="Line 62"/>
            <p:cNvSpPr>
              <a:spLocks noChangeShapeType="1"/>
            </p:cNvSpPr>
            <p:nvPr/>
          </p:nvSpPr>
          <p:spPr bwMode="auto">
            <a:xfrm>
              <a:off x="506" y="3857"/>
              <a:ext cx="31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40" name="Text Box 63"/>
            <p:cNvSpPr txBox="1">
              <a:spLocks noChangeArrowheads="1"/>
            </p:cNvSpPr>
            <p:nvPr/>
          </p:nvSpPr>
          <p:spPr bwMode="auto">
            <a:xfrm>
              <a:off x="3351" y="3867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b="1" i="0"/>
                <a:t>6</a:t>
              </a:r>
            </a:p>
          </p:txBody>
        </p:sp>
        <p:sp>
          <p:nvSpPr>
            <p:cNvPr id="9241" name="AutoShape 64"/>
            <p:cNvSpPr>
              <a:spLocks noChangeArrowheads="1"/>
            </p:cNvSpPr>
            <p:nvPr/>
          </p:nvSpPr>
          <p:spPr bwMode="auto">
            <a:xfrm>
              <a:off x="1082" y="3809"/>
              <a:ext cx="96" cy="96"/>
            </a:xfrm>
            <a:prstGeom prst="flowChartConnector">
              <a:avLst/>
            </a:prstGeom>
            <a:solidFill>
              <a:srgbClr val="FF0000"/>
            </a:solidFill>
            <a:ln w="19050" algn="ctr">
              <a:solidFill>
                <a:srgbClr val="FF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42" name="AutoShape 65"/>
            <p:cNvSpPr>
              <a:spLocks noChangeArrowheads="1"/>
            </p:cNvSpPr>
            <p:nvPr/>
          </p:nvSpPr>
          <p:spPr bwMode="auto">
            <a:xfrm>
              <a:off x="2029" y="3806"/>
              <a:ext cx="96" cy="96"/>
            </a:xfrm>
            <a:prstGeom prst="flowChartConnector">
              <a:avLst/>
            </a:prstGeom>
            <a:solidFill>
              <a:srgbClr val="FF0000"/>
            </a:solidFill>
            <a:ln w="19050" algn="ctr">
              <a:solidFill>
                <a:srgbClr val="FF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43" name="Line 66"/>
            <p:cNvSpPr>
              <a:spLocks noChangeShapeType="1"/>
            </p:cNvSpPr>
            <p:nvPr/>
          </p:nvSpPr>
          <p:spPr bwMode="auto">
            <a:xfrm>
              <a:off x="1187" y="3858"/>
              <a:ext cx="8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3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3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9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9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9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606" grpId="0"/>
      <p:bldP spid="493613" grpId="0"/>
      <p:bldP spid="4936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68" name="Text Box 24"/>
          <p:cNvSpPr txBox="1">
            <a:spLocks noChangeArrowheads="1"/>
          </p:cNvSpPr>
          <p:nvPr/>
        </p:nvSpPr>
        <p:spPr bwMode="auto">
          <a:xfrm>
            <a:off x="381000" y="1371600"/>
            <a:ext cx="8534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In this diagram, oval </a:t>
            </a:r>
            <a:r>
              <a:rPr lang="en-US" altLang="en-US"/>
              <a:t>A</a:t>
            </a:r>
            <a:r>
              <a:rPr lang="en-US" altLang="en-US" i="0"/>
              <a:t> represents some integer solutions of </a:t>
            </a:r>
            <a:r>
              <a:rPr lang="en-US" altLang="en-US"/>
              <a:t>x</a:t>
            </a:r>
            <a:r>
              <a:rPr lang="en-US" altLang="en-US" i="0"/>
              <a:t> &lt; 10 and oval </a:t>
            </a:r>
            <a:r>
              <a:rPr lang="en-US" altLang="en-US"/>
              <a:t>B</a:t>
            </a:r>
            <a:r>
              <a:rPr lang="en-US" altLang="en-US" i="0"/>
              <a:t> represents some integer solutions of </a:t>
            </a:r>
            <a:r>
              <a:rPr lang="en-US" altLang="en-US"/>
              <a:t>x</a:t>
            </a:r>
            <a:r>
              <a:rPr lang="en-US" altLang="en-US" i="0"/>
              <a:t> &gt; 0. The overlapping region represents numbers that belong in both ovals. Those numbers are solutions of </a:t>
            </a:r>
            <a:r>
              <a:rPr lang="en-US" altLang="en-US"/>
              <a:t>both x </a:t>
            </a:r>
            <a:r>
              <a:rPr lang="en-US" altLang="en-US" i="0"/>
              <a:t>&lt; 10 </a:t>
            </a:r>
            <a:r>
              <a:rPr lang="en-US" altLang="en-US"/>
              <a:t>and</a:t>
            </a:r>
            <a:r>
              <a:rPr lang="en-US" altLang="en-US" i="0"/>
              <a:t> </a:t>
            </a:r>
            <a:r>
              <a:rPr lang="en-US" altLang="en-US"/>
              <a:t>x</a:t>
            </a:r>
            <a:r>
              <a:rPr lang="en-US" altLang="en-US" i="0"/>
              <a:t> &gt; 0.</a:t>
            </a:r>
          </a:p>
        </p:txBody>
      </p:sp>
      <p:pic>
        <p:nvPicPr>
          <p:cNvPr id="10243" name="Picture 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581400"/>
            <a:ext cx="3457575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8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8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6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81"/>
          <p:cNvSpPr txBox="1">
            <a:spLocks noChangeArrowheads="1"/>
          </p:cNvSpPr>
          <p:nvPr/>
        </p:nvSpPr>
        <p:spPr bwMode="auto">
          <a:xfrm>
            <a:off x="609600" y="1447800"/>
            <a:ext cx="78486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You can graph the solutions of a compound inequality involving AND by using the idea of an overlapping region. The overlapping region is called the </a:t>
            </a:r>
            <a:r>
              <a:rPr lang="en-US" altLang="en-US" b="1" i="0" u="sng"/>
              <a:t>intersection</a:t>
            </a:r>
            <a:r>
              <a:rPr lang="en-US" altLang="en-US" i="0"/>
              <a:t> and shows the numbers that are solutions of both inequalities.</a:t>
            </a:r>
          </a:p>
        </p:txBody>
      </p:sp>
      <p:pic>
        <p:nvPicPr>
          <p:cNvPr id="11267" name="Picture 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581400"/>
            <a:ext cx="5553075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10668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75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Example 2A: Solving Compound Inequalities Involving AND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457200" y="1752600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Solve the compound inequality and graph the solutions.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1012825" y="2590800"/>
            <a:ext cx="2949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–5 &lt; </a:t>
            </a:r>
            <a:r>
              <a:rPr lang="en-US" altLang="en-US" b="1"/>
              <a:t>x + </a:t>
            </a:r>
            <a:r>
              <a:rPr lang="en-US" altLang="en-US" b="1" i="0"/>
              <a:t>1 &lt; 2 </a:t>
            </a:r>
          </a:p>
        </p:txBody>
      </p:sp>
      <p:sp>
        <p:nvSpPr>
          <p:cNvPr id="495623" name="Text Box 7"/>
          <p:cNvSpPr txBox="1">
            <a:spLocks noChangeArrowheads="1"/>
          </p:cNvSpPr>
          <p:nvPr/>
        </p:nvSpPr>
        <p:spPr bwMode="auto">
          <a:xfrm>
            <a:off x="1066800" y="3084513"/>
            <a:ext cx="272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–5 &lt; </a:t>
            </a:r>
            <a:r>
              <a:rPr lang="en-US" altLang="en-US"/>
              <a:t>x + </a:t>
            </a:r>
            <a:r>
              <a:rPr lang="en-US" altLang="en-US" i="0"/>
              <a:t>1 &lt; 2 </a:t>
            </a:r>
          </a:p>
        </p:txBody>
      </p:sp>
      <p:grpSp>
        <p:nvGrpSpPr>
          <p:cNvPr id="2" name="Group 129"/>
          <p:cNvGrpSpPr>
            <a:grpSpLocks/>
          </p:cNvGrpSpPr>
          <p:nvPr/>
        </p:nvGrpSpPr>
        <p:grpSpPr bwMode="auto">
          <a:xfrm>
            <a:off x="1038225" y="3497263"/>
            <a:ext cx="2543175" cy="457200"/>
            <a:chOff x="654" y="2203"/>
            <a:chExt cx="1602" cy="288"/>
          </a:xfrm>
        </p:grpSpPr>
        <p:sp>
          <p:nvSpPr>
            <p:cNvPr id="12357" name="Text Box 8"/>
            <p:cNvSpPr txBox="1">
              <a:spLocks noChangeArrowheads="1"/>
            </p:cNvSpPr>
            <p:nvPr/>
          </p:nvSpPr>
          <p:spPr bwMode="auto">
            <a:xfrm>
              <a:off x="654" y="2203"/>
              <a:ext cx="1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>
                  <a:solidFill>
                    <a:srgbClr val="FF3300"/>
                  </a:solidFill>
                </a:rPr>
                <a:t>–1        – 1 – 1</a:t>
              </a:r>
            </a:p>
          </p:txBody>
        </p:sp>
        <p:sp>
          <p:nvSpPr>
            <p:cNvPr id="12358" name="Line 9"/>
            <p:cNvSpPr>
              <a:spLocks noChangeShapeType="1"/>
            </p:cNvSpPr>
            <p:nvPr/>
          </p:nvSpPr>
          <p:spPr bwMode="auto">
            <a:xfrm>
              <a:off x="720" y="2471"/>
              <a:ext cx="28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59" name="Line 10"/>
            <p:cNvSpPr>
              <a:spLocks noChangeShapeType="1"/>
            </p:cNvSpPr>
            <p:nvPr/>
          </p:nvSpPr>
          <p:spPr bwMode="auto">
            <a:xfrm>
              <a:off x="1200" y="2471"/>
              <a:ext cx="624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60" name="Line 11"/>
            <p:cNvSpPr>
              <a:spLocks noChangeShapeType="1"/>
            </p:cNvSpPr>
            <p:nvPr/>
          </p:nvSpPr>
          <p:spPr bwMode="auto">
            <a:xfrm>
              <a:off x="1968" y="2471"/>
              <a:ext cx="28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495628" name="Text Box 12"/>
          <p:cNvSpPr txBox="1">
            <a:spLocks noChangeArrowheads="1"/>
          </p:cNvSpPr>
          <p:nvPr/>
        </p:nvSpPr>
        <p:spPr bwMode="auto">
          <a:xfrm>
            <a:off x="1066800" y="3962400"/>
            <a:ext cx="220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–6  &lt;  </a:t>
            </a:r>
            <a:r>
              <a:rPr lang="en-US" altLang="en-US"/>
              <a:t>x</a:t>
            </a:r>
            <a:r>
              <a:rPr lang="en-US" altLang="en-US" i="0"/>
              <a:t>  &lt; 1</a:t>
            </a:r>
          </a:p>
        </p:txBody>
      </p:sp>
      <p:sp>
        <p:nvSpPr>
          <p:cNvPr id="12296" name="Line 13"/>
          <p:cNvSpPr>
            <a:spLocks noChangeShapeType="1"/>
          </p:cNvSpPr>
          <p:nvPr/>
        </p:nvSpPr>
        <p:spPr bwMode="auto">
          <a:xfrm>
            <a:off x="609600" y="4616450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7" name="Line 14"/>
          <p:cNvSpPr>
            <a:spLocks noChangeShapeType="1"/>
          </p:cNvSpPr>
          <p:nvPr/>
        </p:nvSpPr>
        <p:spPr bwMode="auto">
          <a:xfrm>
            <a:off x="762000" y="4540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8" name="Line 15"/>
          <p:cNvSpPr>
            <a:spLocks noChangeShapeType="1"/>
          </p:cNvSpPr>
          <p:nvPr/>
        </p:nvSpPr>
        <p:spPr bwMode="auto">
          <a:xfrm>
            <a:off x="1143000" y="4540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9" name="Line 16"/>
          <p:cNvSpPr>
            <a:spLocks noChangeShapeType="1"/>
          </p:cNvSpPr>
          <p:nvPr/>
        </p:nvSpPr>
        <p:spPr bwMode="auto">
          <a:xfrm>
            <a:off x="1524000" y="4540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0" name="Line 17"/>
          <p:cNvSpPr>
            <a:spLocks noChangeShapeType="1"/>
          </p:cNvSpPr>
          <p:nvPr/>
        </p:nvSpPr>
        <p:spPr bwMode="auto">
          <a:xfrm>
            <a:off x="1905000" y="4540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1" name="Line 18"/>
          <p:cNvSpPr>
            <a:spLocks noChangeShapeType="1"/>
          </p:cNvSpPr>
          <p:nvPr/>
        </p:nvSpPr>
        <p:spPr bwMode="auto">
          <a:xfrm>
            <a:off x="2286000" y="4540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2" name="Line 19"/>
          <p:cNvSpPr>
            <a:spLocks noChangeShapeType="1"/>
          </p:cNvSpPr>
          <p:nvPr/>
        </p:nvSpPr>
        <p:spPr bwMode="auto">
          <a:xfrm>
            <a:off x="2667000" y="4540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3" name="Line 20"/>
          <p:cNvSpPr>
            <a:spLocks noChangeShapeType="1"/>
          </p:cNvSpPr>
          <p:nvPr/>
        </p:nvSpPr>
        <p:spPr bwMode="auto">
          <a:xfrm>
            <a:off x="3048000" y="4540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4" name="Line 21"/>
          <p:cNvSpPr>
            <a:spLocks noChangeShapeType="1"/>
          </p:cNvSpPr>
          <p:nvPr/>
        </p:nvSpPr>
        <p:spPr bwMode="auto">
          <a:xfrm>
            <a:off x="3429000" y="4540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5" name="Line 22"/>
          <p:cNvSpPr>
            <a:spLocks noChangeShapeType="1"/>
          </p:cNvSpPr>
          <p:nvPr/>
        </p:nvSpPr>
        <p:spPr bwMode="auto">
          <a:xfrm>
            <a:off x="3810000" y="4540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6" name="Line 23"/>
          <p:cNvSpPr>
            <a:spLocks noChangeShapeType="1"/>
          </p:cNvSpPr>
          <p:nvPr/>
        </p:nvSpPr>
        <p:spPr bwMode="auto">
          <a:xfrm>
            <a:off x="4191000" y="4540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7" name="Line 24"/>
          <p:cNvSpPr>
            <a:spLocks noChangeShapeType="1"/>
          </p:cNvSpPr>
          <p:nvPr/>
        </p:nvSpPr>
        <p:spPr bwMode="auto">
          <a:xfrm>
            <a:off x="4572000" y="4540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8" name="Line 38"/>
          <p:cNvSpPr>
            <a:spLocks noChangeShapeType="1"/>
          </p:cNvSpPr>
          <p:nvPr/>
        </p:nvSpPr>
        <p:spPr bwMode="auto">
          <a:xfrm>
            <a:off x="609600" y="5254625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9" name="Line 39"/>
          <p:cNvSpPr>
            <a:spLocks noChangeShapeType="1"/>
          </p:cNvSpPr>
          <p:nvPr/>
        </p:nvSpPr>
        <p:spPr bwMode="auto">
          <a:xfrm>
            <a:off x="762000" y="517842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0" name="Line 40"/>
          <p:cNvSpPr>
            <a:spLocks noChangeShapeType="1"/>
          </p:cNvSpPr>
          <p:nvPr/>
        </p:nvSpPr>
        <p:spPr bwMode="auto">
          <a:xfrm>
            <a:off x="1143000" y="517842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1" name="Line 41"/>
          <p:cNvSpPr>
            <a:spLocks noChangeShapeType="1"/>
          </p:cNvSpPr>
          <p:nvPr/>
        </p:nvSpPr>
        <p:spPr bwMode="auto">
          <a:xfrm>
            <a:off x="1524000" y="517842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2" name="Line 42"/>
          <p:cNvSpPr>
            <a:spLocks noChangeShapeType="1"/>
          </p:cNvSpPr>
          <p:nvPr/>
        </p:nvSpPr>
        <p:spPr bwMode="auto">
          <a:xfrm>
            <a:off x="1905000" y="517842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3" name="Line 43"/>
          <p:cNvSpPr>
            <a:spLocks noChangeShapeType="1"/>
          </p:cNvSpPr>
          <p:nvPr/>
        </p:nvSpPr>
        <p:spPr bwMode="auto">
          <a:xfrm>
            <a:off x="2286000" y="517842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4" name="Line 44"/>
          <p:cNvSpPr>
            <a:spLocks noChangeShapeType="1"/>
          </p:cNvSpPr>
          <p:nvPr/>
        </p:nvSpPr>
        <p:spPr bwMode="auto">
          <a:xfrm>
            <a:off x="2667000" y="517842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5" name="Line 45"/>
          <p:cNvSpPr>
            <a:spLocks noChangeShapeType="1"/>
          </p:cNvSpPr>
          <p:nvPr/>
        </p:nvSpPr>
        <p:spPr bwMode="auto">
          <a:xfrm>
            <a:off x="3048000" y="517842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6" name="Line 46"/>
          <p:cNvSpPr>
            <a:spLocks noChangeShapeType="1"/>
          </p:cNvSpPr>
          <p:nvPr/>
        </p:nvSpPr>
        <p:spPr bwMode="auto">
          <a:xfrm>
            <a:off x="3429000" y="517842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7" name="Line 47"/>
          <p:cNvSpPr>
            <a:spLocks noChangeShapeType="1"/>
          </p:cNvSpPr>
          <p:nvPr/>
        </p:nvSpPr>
        <p:spPr bwMode="auto">
          <a:xfrm>
            <a:off x="3810000" y="517842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8" name="Line 48"/>
          <p:cNvSpPr>
            <a:spLocks noChangeShapeType="1"/>
          </p:cNvSpPr>
          <p:nvPr/>
        </p:nvSpPr>
        <p:spPr bwMode="auto">
          <a:xfrm>
            <a:off x="4191000" y="517842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9" name="Line 49"/>
          <p:cNvSpPr>
            <a:spLocks noChangeShapeType="1"/>
          </p:cNvSpPr>
          <p:nvPr/>
        </p:nvSpPr>
        <p:spPr bwMode="auto">
          <a:xfrm>
            <a:off x="4572000" y="517842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0" name="Line 63"/>
          <p:cNvSpPr>
            <a:spLocks noChangeShapeType="1"/>
          </p:cNvSpPr>
          <p:nvPr/>
        </p:nvSpPr>
        <p:spPr bwMode="auto">
          <a:xfrm>
            <a:off x="609600" y="5988050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1" name="Line 64"/>
          <p:cNvSpPr>
            <a:spLocks noChangeShapeType="1"/>
          </p:cNvSpPr>
          <p:nvPr/>
        </p:nvSpPr>
        <p:spPr bwMode="auto">
          <a:xfrm>
            <a:off x="762000" y="59118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2" name="Line 65"/>
          <p:cNvSpPr>
            <a:spLocks noChangeShapeType="1"/>
          </p:cNvSpPr>
          <p:nvPr/>
        </p:nvSpPr>
        <p:spPr bwMode="auto">
          <a:xfrm>
            <a:off x="1143000" y="59118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3" name="Line 66"/>
          <p:cNvSpPr>
            <a:spLocks noChangeShapeType="1"/>
          </p:cNvSpPr>
          <p:nvPr/>
        </p:nvSpPr>
        <p:spPr bwMode="auto">
          <a:xfrm>
            <a:off x="1524000" y="59118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4" name="Line 67"/>
          <p:cNvSpPr>
            <a:spLocks noChangeShapeType="1"/>
          </p:cNvSpPr>
          <p:nvPr/>
        </p:nvSpPr>
        <p:spPr bwMode="auto">
          <a:xfrm>
            <a:off x="1905000" y="59118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5" name="Line 68"/>
          <p:cNvSpPr>
            <a:spLocks noChangeShapeType="1"/>
          </p:cNvSpPr>
          <p:nvPr/>
        </p:nvSpPr>
        <p:spPr bwMode="auto">
          <a:xfrm>
            <a:off x="2286000" y="59118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6" name="Line 69"/>
          <p:cNvSpPr>
            <a:spLocks noChangeShapeType="1"/>
          </p:cNvSpPr>
          <p:nvPr/>
        </p:nvSpPr>
        <p:spPr bwMode="auto">
          <a:xfrm>
            <a:off x="2667000" y="59118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7" name="Line 70"/>
          <p:cNvSpPr>
            <a:spLocks noChangeShapeType="1"/>
          </p:cNvSpPr>
          <p:nvPr/>
        </p:nvSpPr>
        <p:spPr bwMode="auto">
          <a:xfrm>
            <a:off x="3048000" y="59118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8" name="Line 71"/>
          <p:cNvSpPr>
            <a:spLocks noChangeShapeType="1"/>
          </p:cNvSpPr>
          <p:nvPr/>
        </p:nvSpPr>
        <p:spPr bwMode="auto">
          <a:xfrm>
            <a:off x="3429000" y="59118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9" name="Line 72"/>
          <p:cNvSpPr>
            <a:spLocks noChangeShapeType="1"/>
          </p:cNvSpPr>
          <p:nvPr/>
        </p:nvSpPr>
        <p:spPr bwMode="auto">
          <a:xfrm>
            <a:off x="3810000" y="59118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30" name="Line 73"/>
          <p:cNvSpPr>
            <a:spLocks noChangeShapeType="1"/>
          </p:cNvSpPr>
          <p:nvPr/>
        </p:nvSpPr>
        <p:spPr bwMode="auto">
          <a:xfrm>
            <a:off x="4191000" y="59118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31" name="Line 74"/>
          <p:cNvSpPr>
            <a:spLocks noChangeShapeType="1"/>
          </p:cNvSpPr>
          <p:nvPr/>
        </p:nvSpPr>
        <p:spPr bwMode="auto">
          <a:xfrm>
            <a:off x="4572000" y="59118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32" name="Text Box 75"/>
          <p:cNvSpPr txBox="1">
            <a:spLocks noChangeArrowheads="1"/>
          </p:cNvSpPr>
          <p:nvPr/>
        </p:nvSpPr>
        <p:spPr bwMode="auto">
          <a:xfrm>
            <a:off x="342900" y="5988050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–10</a:t>
            </a:r>
          </a:p>
        </p:txBody>
      </p:sp>
      <p:sp>
        <p:nvSpPr>
          <p:cNvPr id="12333" name="Text Box 76"/>
          <p:cNvSpPr txBox="1">
            <a:spLocks noChangeArrowheads="1"/>
          </p:cNvSpPr>
          <p:nvPr/>
        </p:nvSpPr>
        <p:spPr bwMode="auto">
          <a:xfrm>
            <a:off x="863600" y="5981700"/>
            <a:ext cx="511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–8</a:t>
            </a:r>
          </a:p>
        </p:txBody>
      </p:sp>
      <p:sp>
        <p:nvSpPr>
          <p:cNvPr id="12334" name="Text Box 77"/>
          <p:cNvSpPr txBox="1">
            <a:spLocks noChangeArrowheads="1"/>
          </p:cNvSpPr>
          <p:nvPr/>
        </p:nvSpPr>
        <p:spPr bwMode="auto">
          <a:xfrm>
            <a:off x="1244600" y="59880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–6</a:t>
            </a:r>
          </a:p>
        </p:txBody>
      </p:sp>
      <p:sp>
        <p:nvSpPr>
          <p:cNvPr id="12335" name="Text Box 78"/>
          <p:cNvSpPr txBox="1">
            <a:spLocks noChangeArrowheads="1"/>
          </p:cNvSpPr>
          <p:nvPr/>
        </p:nvSpPr>
        <p:spPr bwMode="auto">
          <a:xfrm>
            <a:off x="1600200" y="59880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–4</a:t>
            </a:r>
          </a:p>
        </p:txBody>
      </p:sp>
      <p:sp>
        <p:nvSpPr>
          <p:cNvPr id="12336" name="Text Box 79"/>
          <p:cNvSpPr txBox="1">
            <a:spLocks noChangeArrowheads="1"/>
          </p:cNvSpPr>
          <p:nvPr/>
        </p:nvSpPr>
        <p:spPr bwMode="auto">
          <a:xfrm>
            <a:off x="2006600" y="598170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–2</a:t>
            </a:r>
          </a:p>
        </p:txBody>
      </p:sp>
      <p:sp>
        <p:nvSpPr>
          <p:cNvPr id="12337" name="Text Box 80"/>
          <p:cNvSpPr txBox="1">
            <a:spLocks noChangeArrowheads="1"/>
          </p:cNvSpPr>
          <p:nvPr/>
        </p:nvSpPr>
        <p:spPr bwMode="auto">
          <a:xfrm>
            <a:off x="2501900" y="59880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0</a:t>
            </a:r>
          </a:p>
        </p:txBody>
      </p:sp>
      <p:sp>
        <p:nvSpPr>
          <p:cNvPr id="12338" name="Text Box 81"/>
          <p:cNvSpPr txBox="1">
            <a:spLocks noChangeArrowheads="1"/>
          </p:cNvSpPr>
          <p:nvPr/>
        </p:nvSpPr>
        <p:spPr bwMode="auto">
          <a:xfrm>
            <a:off x="2895600" y="59880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2</a:t>
            </a:r>
          </a:p>
        </p:txBody>
      </p:sp>
      <p:sp>
        <p:nvSpPr>
          <p:cNvPr id="12339" name="Text Box 82"/>
          <p:cNvSpPr txBox="1">
            <a:spLocks noChangeArrowheads="1"/>
          </p:cNvSpPr>
          <p:nvPr/>
        </p:nvSpPr>
        <p:spPr bwMode="auto">
          <a:xfrm>
            <a:off x="3263900" y="59880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4</a:t>
            </a:r>
          </a:p>
        </p:txBody>
      </p:sp>
      <p:sp>
        <p:nvSpPr>
          <p:cNvPr id="12340" name="Text Box 83"/>
          <p:cNvSpPr txBox="1">
            <a:spLocks noChangeArrowheads="1"/>
          </p:cNvSpPr>
          <p:nvPr/>
        </p:nvSpPr>
        <p:spPr bwMode="auto">
          <a:xfrm>
            <a:off x="3667125" y="59880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6</a:t>
            </a:r>
          </a:p>
        </p:txBody>
      </p:sp>
      <p:sp>
        <p:nvSpPr>
          <p:cNvPr id="12341" name="Text Box 84"/>
          <p:cNvSpPr txBox="1">
            <a:spLocks noChangeArrowheads="1"/>
          </p:cNvSpPr>
          <p:nvPr/>
        </p:nvSpPr>
        <p:spPr bwMode="auto">
          <a:xfrm>
            <a:off x="4038600" y="59880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8</a:t>
            </a:r>
          </a:p>
        </p:txBody>
      </p:sp>
      <p:sp>
        <p:nvSpPr>
          <p:cNvPr id="12342" name="Text Box 85"/>
          <p:cNvSpPr txBox="1">
            <a:spLocks noChangeArrowheads="1"/>
          </p:cNvSpPr>
          <p:nvPr/>
        </p:nvSpPr>
        <p:spPr bwMode="auto">
          <a:xfrm>
            <a:off x="4305300" y="59880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10</a:t>
            </a:r>
          </a:p>
        </p:txBody>
      </p:sp>
      <p:sp>
        <p:nvSpPr>
          <p:cNvPr id="495704" name="AutoShape 88"/>
          <p:cNvSpPr>
            <a:spLocks noChangeArrowheads="1"/>
          </p:cNvSpPr>
          <p:nvPr/>
        </p:nvSpPr>
        <p:spPr bwMode="auto">
          <a:xfrm>
            <a:off x="1447800" y="4524375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5705" name="Line 89"/>
          <p:cNvSpPr>
            <a:spLocks noChangeShapeType="1"/>
          </p:cNvSpPr>
          <p:nvPr/>
        </p:nvSpPr>
        <p:spPr bwMode="auto">
          <a:xfrm>
            <a:off x="1600200" y="4614863"/>
            <a:ext cx="3200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5731" name="AutoShape 115"/>
          <p:cNvSpPr>
            <a:spLocks noChangeArrowheads="1"/>
          </p:cNvSpPr>
          <p:nvPr/>
        </p:nvSpPr>
        <p:spPr bwMode="auto">
          <a:xfrm>
            <a:off x="2790825" y="5176838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5732" name="Line 116"/>
          <p:cNvSpPr>
            <a:spLocks noChangeShapeType="1"/>
          </p:cNvSpPr>
          <p:nvPr/>
        </p:nvSpPr>
        <p:spPr bwMode="auto">
          <a:xfrm flipH="1">
            <a:off x="609600" y="5257800"/>
            <a:ext cx="2209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5733" name="AutoShape 117"/>
          <p:cNvSpPr>
            <a:spLocks noChangeArrowheads="1"/>
          </p:cNvSpPr>
          <p:nvPr/>
        </p:nvSpPr>
        <p:spPr bwMode="auto">
          <a:xfrm>
            <a:off x="2790825" y="5910263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5734" name="AutoShape 118"/>
          <p:cNvSpPr>
            <a:spLocks noChangeArrowheads="1"/>
          </p:cNvSpPr>
          <p:nvPr/>
        </p:nvSpPr>
        <p:spPr bwMode="auto">
          <a:xfrm>
            <a:off x="1447800" y="5895975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5735" name="Line 119"/>
          <p:cNvSpPr>
            <a:spLocks noChangeShapeType="1"/>
          </p:cNvSpPr>
          <p:nvPr/>
        </p:nvSpPr>
        <p:spPr bwMode="auto">
          <a:xfrm>
            <a:off x="1524000" y="4371975"/>
            <a:ext cx="0" cy="16764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5736" name="Line 120"/>
          <p:cNvSpPr>
            <a:spLocks noChangeShapeType="1"/>
          </p:cNvSpPr>
          <p:nvPr/>
        </p:nvSpPr>
        <p:spPr bwMode="auto">
          <a:xfrm>
            <a:off x="2852738" y="4371975"/>
            <a:ext cx="0" cy="16764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5737" name="Line 121"/>
          <p:cNvSpPr>
            <a:spLocks noChangeShapeType="1"/>
          </p:cNvSpPr>
          <p:nvPr/>
        </p:nvSpPr>
        <p:spPr bwMode="auto">
          <a:xfrm>
            <a:off x="1600200" y="5994400"/>
            <a:ext cx="1219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5738" name="Text Box 122"/>
          <p:cNvSpPr txBox="1">
            <a:spLocks noChangeArrowheads="1"/>
          </p:cNvSpPr>
          <p:nvPr/>
        </p:nvSpPr>
        <p:spPr bwMode="auto">
          <a:xfrm>
            <a:off x="4518025" y="2811463"/>
            <a:ext cx="4625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Since 1 is added to x, subtract 1 from each part of the inequality.</a:t>
            </a:r>
          </a:p>
        </p:txBody>
      </p:sp>
      <p:sp>
        <p:nvSpPr>
          <p:cNvPr id="12353" name="Text Box 123"/>
          <p:cNvSpPr txBox="1">
            <a:spLocks noChangeArrowheads="1"/>
          </p:cNvSpPr>
          <p:nvPr/>
        </p:nvSpPr>
        <p:spPr bwMode="auto">
          <a:xfrm>
            <a:off x="5127625" y="43354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 i="0"/>
          </a:p>
        </p:txBody>
      </p:sp>
      <p:sp>
        <p:nvSpPr>
          <p:cNvPr id="495740" name="Text Box 124"/>
          <p:cNvSpPr txBox="1">
            <a:spLocks noChangeArrowheads="1"/>
          </p:cNvSpPr>
          <p:nvPr/>
        </p:nvSpPr>
        <p:spPr bwMode="auto">
          <a:xfrm>
            <a:off x="5040313" y="4343400"/>
            <a:ext cx="2038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–6 &lt; x.</a:t>
            </a:r>
          </a:p>
        </p:txBody>
      </p:sp>
      <p:sp>
        <p:nvSpPr>
          <p:cNvPr id="495741" name="Text Box 125"/>
          <p:cNvSpPr txBox="1">
            <a:spLocks noChangeArrowheads="1"/>
          </p:cNvSpPr>
          <p:nvPr/>
        </p:nvSpPr>
        <p:spPr bwMode="auto">
          <a:xfrm>
            <a:off x="4953000" y="5029200"/>
            <a:ext cx="1868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x &lt; 1.</a:t>
            </a:r>
          </a:p>
        </p:txBody>
      </p:sp>
      <p:sp>
        <p:nvSpPr>
          <p:cNvPr id="495743" name="Text Box 127"/>
          <p:cNvSpPr txBox="1">
            <a:spLocks noChangeArrowheads="1"/>
          </p:cNvSpPr>
          <p:nvPr/>
        </p:nvSpPr>
        <p:spPr bwMode="auto">
          <a:xfrm>
            <a:off x="5013325" y="5410200"/>
            <a:ext cx="4206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the intersection by finding where the two graphs overlap.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5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5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9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9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9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5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95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95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95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95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95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95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9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9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1000"/>
                                        <p:tgtEl>
                                          <p:spTgt spid="49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49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49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95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95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95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49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49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95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5623" grpId="0"/>
      <p:bldP spid="495628" grpId="0"/>
      <p:bldP spid="495704" grpId="0" animBg="1"/>
      <p:bldP spid="495705" grpId="0" animBg="1"/>
      <p:bldP spid="495731" grpId="0" animBg="1"/>
      <p:bldP spid="495732" grpId="0" animBg="1"/>
      <p:bldP spid="495733" grpId="0" animBg="1"/>
      <p:bldP spid="495734" grpId="0" animBg="1"/>
      <p:bldP spid="495735" grpId="0" animBg="1"/>
      <p:bldP spid="495736" grpId="0" animBg="1"/>
      <p:bldP spid="495737" grpId="0" animBg="1"/>
      <p:bldP spid="495738" grpId="0"/>
      <p:bldP spid="495740" grpId="0"/>
      <p:bldP spid="495741" grpId="0"/>
      <p:bldP spid="4957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10668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75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Example 2B: Solving Compound Inequalities Involving AND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533400" y="1752600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Solve the compound inequality and graph the solutions.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1066800" y="2743200"/>
            <a:ext cx="2752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8 &lt; 3</a:t>
            </a:r>
            <a:r>
              <a:rPr lang="en-US" altLang="en-US" b="1"/>
              <a:t>x</a:t>
            </a:r>
            <a:r>
              <a:rPr lang="en-US" altLang="en-US" b="1" i="0"/>
              <a:t> – 1 ≤ 11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050925" y="3352800"/>
            <a:ext cx="2673350" cy="1219200"/>
            <a:chOff x="662" y="1968"/>
            <a:chExt cx="1684" cy="768"/>
          </a:xfrm>
        </p:grpSpPr>
        <p:sp>
          <p:nvSpPr>
            <p:cNvPr id="13322" name="Text Box 7"/>
            <p:cNvSpPr txBox="1">
              <a:spLocks noChangeArrowheads="1"/>
            </p:cNvSpPr>
            <p:nvPr/>
          </p:nvSpPr>
          <p:spPr bwMode="auto">
            <a:xfrm>
              <a:off x="690" y="1968"/>
              <a:ext cx="16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8 &lt; 3</a:t>
              </a:r>
              <a:r>
                <a:rPr lang="en-US" altLang="en-US"/>
                <a:t>x</a:t>
              </a:r>
              <a:r>
                <a:rPr lang="en-US" altLang="en-US" i="0"/>
                <a:t> – 1 ≤ 11</a:t>
              </a:r>
            </a:p>
          </p:txBody>
        </p:sp>
        <p:sp>
          <p:nvSpPr>
            <p:cNvPr id="13323" name="Text Box 8"/>
            <p:cNvSpPr txBox="1">
              <a:spLocks noChangeArrowheads="1"/>
            </p:cNvSpPr>
            <p:nvPr/>
          </p:nvSpPr>
          <p:spPr bwMode="auto">
            <a:xfrm>
              <a:off x="662" y="2181"/>
              <a:ext cx="16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>
                  <a:solidFill>
                    <a:srgbClr val="FF0000"/>
                  </a:solidFill>
                </a:rPr>
                <a:t>+1       +1   +1</a:t>
              </a:r>
            </a:p>
          </p:txBody>
        </p:sp>
        <p:sp>
          <p:nvSpPr>
            <p:cNvPr id="13324" name="Line 9"/>
            <p:cNvSpPr>
              <a:spLocks noChangeShapeType="1"/>
            </p:cNvSpPr>
            <p:nvPr/>
          </p:nvSpPr>
          <p:spPr bwMode="auto">
            <a:xfrm>
              <a:off x="720" y="2430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325" name="Line 10"/>
            <p:cNvSpPr>
              <a:spLocks noChangeShapeType="1"/>
            </p:cNvSpPr>
            <p:nvPr/>
          </p:nvSpPr>
          <p:spPr bwMode="auto">
            <a:xfrm>
              <a:off x="1488" y="2430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326" name="Line 11"/>
            <p:cNvSpPr>
              <a:spLocks noChangeShapeType="1"/>
            </p:cNvSpPr>
            <p:nvPr/>
          </p:nvSpPr>
          <p:spPr bwMode="auto">
            <a:xfrm>
              <a:off x="1968" y="2430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327" name="Text Box 12"/>
            <p:cNvSpPr txBox="1">
              <a:spLocks noChangeArrowheads="1"/>
            </p:cNvSpPr>
            <p:nvPr/>
          </p:nvSpPr>
          <p:spPr bwMode="auto">
            <a:xfrm>
              <a:off x="1094" y="2448"/>
              <a:ext cx="12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9 &lt; 3</a:t>
              </a:r>
              <a:r>
                <a:rPr lang="en-US" altLang="en-US"/>
                <a:t>x</a:t>
              </a:r>
              <a:r>
                <a:rPr lang="en-US" altLang="en-US" i="0"/>
                <a:t> ≤ 12</a:t>
              </a:r>
            </a:p>
          </p:txBody>
        </p:sp>
      </p:grpSp>
      <p:pic>
        <p:nvPicPr>
          <p:cNvPr id="496653" name="Picture 13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724400"/>
            <a:ext cx="1733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6654" name="Text Box 14"/>
          <p:cNvSpPr txBox="1">
            <a:spLocks noChangeArrowheads="1"/>
          </p:cNvSpPr>
          <p:nvPr/>
        </p:nvSpPr>
        <p:spPr bwMode="auto">
          <a:xfrm>
            <a:off x="1981200" y="55626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3 &lt; </a:t>
            </a:r>
            <a:r>
              <a:rPr lang="en-US" altLang="en-US"/>
              <a:t>x</a:t>
            </a:r>
            <a:r>
              <a:rPr lang="en-US" altLang="en-US" i="0"/>
              <a:t> ≤ 4</a:t>
            </a:r>
          </a:p>
        </p:txBody>
      </p:sp>
      <p:sp>
        <p:nvSpPr>
          <p:cNvPr id="496656" name="Text Box 16"/>
          <p:cNvSpPr txBox="1">
            <a:spLocks noChangeArrowheads="1"/>
          </p:cNvSpPr>
          <p:nvPr/>
        </p:nvSpPr>
        <p:spPr bwMode="auto">
          <a:xfrm>
            <a:off x="4251325" y="3521075"/>
            <a:ext cx="489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Since 1 is subtracted from 3x, add 1 to each part of the inequality. </a:t>
            </a:r>
          </a:p>
        </p:txBody>
      </p:sp>
      <p:sp>
        <p:nvSpPr>
          <p:cNvPr id="496657" name="Text Box 17"/>
          <p:cNvSpPr txBox="1">
            <a:spLocks noChangeArrowheads="1"/>
          </p:cNvSpPr>
          <p:nvPr/>
        </p:nvSpPr>
        <p:spPr bwMode="auto">
          <a:xfrm>
            <a:off x="4327525" y="4910138"/>
            <a:ext cx="4816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Since x is multiplied by 3, divide each part of the inequality by 3 to undo the multiplication.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6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6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9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96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6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9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96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6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9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96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96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9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6654" grpId="0"/>
      <p:bldP spid="496656" grpId="0"/>
      <p:bldP spid="4966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7"/>
          <p:cNvSpPr>
            <a:spLocks noChangeShapeType="1"/>
          </p:cNvSpPr>
          <p:nvPr/>
        </p:nvSpPr>
        <p:spPr bwMode="auto">
          <a:xfrm>
            <a:off x="609600" y="2667000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762000" y="2606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0" name="Line 9"/>
          <p:cNvSpPr>
            <a:spLocks noChangeShapeType="1"/>
          </p:cNvSpPr>
          <p:nvPr/>
        </p:nvSpPr>
        <p:spPr bwMode="auto">
          <a:xfrm>
            <a:off x="1143000" y="2606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1" name="Line 10"/>
          <p:cNvSpPr>
            <a:spLocks noChangeShapeType="1"/>
          </p:cNvSpPr>
          <p:nvPr/>
        </p:nvSpPr>
        <p:spPr bwMode="auto">
          <a:xfrm>
            <a:off x="1524000" y="2606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2" name="Line 11"/>
          <p:cNvSpPr>
            <a:spLocks noChangeShapeType="1"/>
          </p:cNvSpPr>
          <p:nvPr/>
        </p:nvSpPr>
        <p:spPr bwMode="auto">
          <a:xfrm>
            <a:off x="1905000" y="2606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3" name="Line 12"/>
          <p:cNvSpPr>
            <a:spLocks noChangeShapeType="1"/>
          </p:cNvSpPr>
          <p:nvPr/>
        </p:nvSpPr>
        <p:spPr bwMode="auto">
          <a:xfrm>
            <a:off x="2286000" y="2606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4" name="Line 13"/>
          <p:cNvSpPr>
            <a:spLocks noChangeShapeType="1"/>
          </p:cNvSpPr>
          <p:nvPr/>
        </p:nvSpPr>
        <p:spPr bwMode="auto">
          <a:xfrm>
            <a:off x="2667000" y="2606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5" name="Line 14"/>
          <p:cNvSpPr>
            <a:spLocks noChangeShapeType="1"/>
          </p:cNvSpPr>
          <p:nvPr/>
        </p:nvSpPr>
        <p:spPr bwMode="auto">
          <a:xfrm>
            <a:off x="3048000" y="2606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6" name="Line 15"/>
          <p:cNvSpPr>
            <a:spLocks noChangeShapeType="1"/>
          </p:cNvSpPr>
          <p:nvPr/>
        </p:nvSpPr>
        <p:spPr bwMode="auto">
          <a:xfrm>
            <a:off x="3429000" y="2606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7" name="Line 16"/>
          <p:cNvSpPr>
            <a:spLocks noChangeShapeType="1"/>
          </p:cNvSpPr>
          <p:nvPr/>
        </p:nvSpPr>
        <p:spPr bwMode="auto">
          <a:xfrm>
            <a:off x="3810000" y="2606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8" name="Line 17"/>
          <p:cNvSpPr>
            <a:spLocks noChangeShapeType="1"/>
          </p:cNvSpPr>
          <p:nvPr/>
        </p:nvSpPr>
        <p:spPr bwMode="auto">
          <a:xfrm>
            <a:off x="4191000" y="2606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9" name="Line 18"/>
          <p:cNvSpPr>
            <a:spLocks noChangeShapeType="1"/>
          </p:cNvSpPr>
          <p:nvPr/>
        </p:nvSpPr>
        <p:spPr bwMode="auto">
          <a:xfrm>
            <a:off x="4572000" y="2606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0" name="Line 19"/>
          <p:cNvSpPr>
            <a:spLocks noChangeShapeType="1"/>
          </p:cNvSpPr>
          <p:nvPr/>
        </p:nvSpPr>
        <p:spPr bwMode="auto">
          <a:xfrm>
            <a:off x="609600" y="3581400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1" name="Line 20"/>
          <p:cNvSpPr>
            <a:spLocks noChangeShapeType="1"/>
          </p:cNvSpPr>
          <p:nvPr/>
        </p:nvSpPr>
        <p:spPr bwMode="auto">
          <a:xfrm>
            <a:off x="762000" y="35067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2" name="Line 21"/>
          <p:cNvSpPr>
            <a:spLocks noChangeShapeType="1"/>
          </p:cNvSpPr>
          <p:nvPr/>
        </p:nvSpPr>
        <p:spPr bwMode="auto">
          <a:xfrm>
            <a:off x="1143000" y="35067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3" name="Line 22"/>
          <p:cNvSpPr>
            <a:spLocks noChangeShapeType="1"/>
          </p:cNvSpPr>
          <p:nvPr/>
        </p:nvSpPr>
        <p:spPr bwMode="auto">
          <a:xfrm>
            <a:off x="1524000" y="35067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4" name="Line 23"/>
          <p:cNvSpPr>
            <a:spLocks noChangeShapeType="1"/>
          </p:cNvSpPr>
          <p:nvPr/>
        </p:nvSpPr>
        <p:spPr bwMode="auto">
          <a:xfrm>
            <a:off x="1905000" y="35067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5" name="Line 24"/>
          <p:cNvSpPr>
            <a:spLocks noChangeShapeType="1"/>
          </p:cNvSpPr>
          <p:nvPr/>
        </p:nvSpPr>
        <p:spPr bwMode="auto">
          <a:xfrm>
            <a:off x="2286000" y="35067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6" name="Line 25"/>
          <p:cNvSpPr>
            <a:spLocks noChangeShapeType="1"/>
          </p:cNvSpPr>
          <p:nvPr/>
        </p:nvSpPr>
        <p:spPr bwMode="auto">
          <a:xfrm>
            <a:off x="2667000" y="35067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7" name="Line 26"/>
          <p:cNvSpPr>
            <a:spLocks noChangeShapeType="1"/>
          </p:cNvSpPr>
          <p:nvPr/>
        </p:nvSpPr>
        <p:spPr bwMode="auto">
          <a:xfrm>
            <a:off x="3048000" y="35067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8" name="Line 27"/>
          <p:cNvSpPr>
            <a:spLocks noChangeShapeType="1"/>
          </p:cNvSpPr>
          <p:nvPr/>
        </p:nvSpPr>
        <p:spPr bwMode="auto">
          <a:xfrm>
            <a:off x="3429000" y="35067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9" name="Line 28"/>
          <p:cNvSpPr>
            <a:spLocks noChangeShapeType="1"/>
          </p:cNvSpPr>
          <p:nvPr/>
        </p:nvSpPr>
        <p:spPr bwMode="auto">
          <a:xfrm>
            <a:off x="3810000" y="35067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60" name="Line 29"/>
          <p:cNvSpPr>
            <a:spLocks noChangeShapeType="1"/>
          </p:cNvSpPr>
          <p:nvPr/>
        </p:nvSpPr>
        <p:spPr bwMode="auto">
          <a:xfrm>
            <a:off x="4191000" y="35067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61" name="Line 30"/>
          <p:cNvSpPr>
            <a:spLocks noChangeShapeType="1"/>
          </p:cNvSpPr>
          <p:nvPr/>
        </p:nvSpPr>
        <p:spPr bwMode="auto">
          <a:xfrm>
            <a:off x="4572000" y="35067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62" name="Line 31"/>
          <p:cNvSpPr>
            <a:spLocks noChangeShapeType="1"/>
          </p:cNvSpPr>
          <p:nvPr/>
        </p:nvSpPr>
        <p:spPr bwMode="auto">
          <a:xfrm>
            <a:off x="609600" y="4540250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63" name="Line 32"/>
          <p:cNvSpPr>
            <a:spLocks noChangeShapeType="1"/>
          </p:cNvSpPr>
          <p:nvPr/>
        </p:nvSpPr>
        <p:spPr bwMode="auto">
          <a:xfrm>
            <a:off x="762000" y="44640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64" name="Line 33"/>
          <p:cNvSpPr>
            <a:spLocks noChangeShapeType="1"/>
          </p:cNvSpPr>
          <p:nvPr/>
        </p:nvSpPr>
        <p:spPr bwMode="auto">
          <a:xfrm>
            <a:off x="1143000" y="44640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65" name="Line 34"/>
          <p:cNvSpPr>
            <a:spLocks noChangeShapeType="1"/>
          </p:cNvSpPr>
          <p:nvPr/>
        </p:nvSpPr>
        <p:spPr bwMode="auto">
          <a:xfrm>
            <a:off x="1524000" y="44640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66" name="Line 35"/>
          <p:cNvSpPr>
            <a:spLocks noChangeShapeType="1"/>
          </p:cNvSpPr>
          <p:nvPr/>
        </p:nvSpPr>
        <p:spPr bwMode="auto">
          <a:xfrm>
            <a:off x="1905000" y="44640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67" name="Line 36"/>
          <p:cNvSpPr>
            <a:spLocks noChangeShapeType="1"/>
          </p:cNvSpPr>
          <p:nvPr/>
        </p:nvSpPr>
        <p:spPr bwMode="auto">
          <a:xfrm>
            <a:off x="2286000" y="44640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68" name="Line 37"/>
          <p:cNvSpPr>
            <a:spLocks noChangeShapeType="1"/>
          </p:cNvSpPr>
          <p:nvPr/>
        </p:nvSpPr>
        <p:spPr bwMode="auto">
          <a:xfrm>
            <a:off x="2667000" y="44640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69" name="Line 38"/>
          <p:cNvSpPr>
            <a:spLocks noChangeShapeType="1"/>
          </p:cNvSpPr>
          <p:nvPr/>
        </p:nvSpPr>
        <p:spPr bwMode="auto">
          <a:xfrm>
            <a:off x="3048000" y="44640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70" name="Line 39"/>
          <p:cNvSpPr>
            <a:spLocks noChangeShapeType="1"/>
          </p:cNvSpPr>
          <p:nvPr/>
        </p:nvSpPr>
        <p:spPr bwMode="auto">
          <a:xfrm>
            <a:off x="3429000" y="44640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71" name="Line 40"/>
          <p:cNvSpPr>
            <a:spLocks noChangeShapeType="1"/>
          </p:cNvSpPr>
          <p:nvPr/>
        </p:nvSpPr>
        <p:spPr bwMode="auto">
          <a:xfrm>
            <a:off x="3810000" y="44640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72" name="Line 41"/>
          <p:cNvSpPr>
            <a:spLocks noChangeShapeType="1"/>
          </p:cNvSpPr>
          <p:nvPr/>
        </p:nvSpPr>
        <p:spPr bwMode="auto">
          <a:xfrm>
            <a:off x="4191000" y="44640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73" name="Line 42"/>
          <p:cNvSpPr>
            <a:spLocks noChangeShapeType="1"/>
          </p:cNvSpPr>
          <p:nvPr/>
        </p:nvSpPr>
        <p:spPr bwMode="auto">
          <a:xfrm>
            <a:off x="4572000" y="44640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74" name="Text Box 43"/>
          <p:cNvSpPr txBox="1">
            <a:spLocks noChangeArrowheads="1"/>
          </p:cNvSpPr>
          <p:nvPr/>
        </p:nvSpPr>
        <p:spPr bwMode="auto">
          <a:xfrm>
            <a:off x="485775" y="4576763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–5</a:t>
            </a:r>
          </a:p>
        </p:txBody>
      </p:sp>
      <p:sp>
        <p:nvSpPr>
          <p:cNvPr id="14375" name="Text Box 44"/>
          <p:cNvSpPr txBox="1">
            <a:spLocks noChangeArrowheads="1"/>
          </p:cNvSpPr>
          <p:nvPr/>
        </p:nvSpPr>
        <p:spPr bwMode="auto">
          <a:xfrm>
            <a:off x="863600" y="4548188"/>
            <a:ext cx="511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–4</a:t>
            </a:r>
          </a:p>
        </p:txBody>
      </p:sp>
      <p:sp>
        <p:nvSpPr>
          <p:cNvPr id="14376" name="Text Box 45"/>
          <p:cNvSpPr txBox="1">
            <a:spLocks noChangeArrowheads="1"/>
          </p:cNvSpPr>
          <p:nvPr/>
        </p:nvSpPr>
        <p:spPr bwMode="auto">
          <a:xfrm>
            <a:off x="1244600" y="45402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–3</a:t>
            </a:r>
          </a:p>
        </p:txBody>
      </p:sp>
      <p:sp>
        <p:nvSpPr>
          <p:cNvPr id="14377" name="Text Box 46"/>
          <p:cNvSpPr txBox="1">
            <a:spLocks noChangeArrowheads="1"/>
          </p:cNvSpPr>
          <p:nvPr/>
        </p:nvSpPr>
        <p:spPr bwMode="auto">
          <a:xfrm>
            <a:off x="1628775" y="45402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–2</a:t>
            </a:r>
          </a:p>
        </p:txBody>
      </p:sp>
      <p:sp>
        <p:nvSpPr>
          <p:cNvPr id="14378" name="Text Box 47"/>
          <p:cNvSpPr txBox="1">
            <a:spLocks noChangeArrowheads="1"/>
          </p:cNvSpPr>
          <p:nvPr/>
        </p:nvSpPr>
        <p:spPr bwMode="auto">
          <a:xfrm>
            <a:off x="2006600" y="4548188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–1</a:t>
            </a:r>
          </a:p>
        </p:txBody>
      </p:sp>
      <p:sp>
        <p:nvSpPr>
          <p:cNvPr id="14379" name="Text Box 48"/>
          <p:cNvSpPr txBox="1">
            <a:spLocks noChangeArrowheads="1"/>
          </p:cNvSpPr>
          <p:nvPr/>
        </p:nvSpPr>
        <p:spPr bwMode="auto">
          <a:xfrm>
            <a:off x="2501900" y="45402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0</a:t>
            </a:r>
          </a:p>
        </p:txBody>
      </p:sp>
      <p:sp>
        <p:nvSpPr>
          <p:cNvPr id="14380" name="Text Box 49"/>
          <p:cNvSpPr txBox="1">
            <a:spLocks noChangeArrowheads="1"/>
          </p:cNvSpPr>
          <p:nvPr/>
        </p:nvSpPr>
        <p:spPr bwMode="auto">
          <a:xfrm>
            <a:off x="2895600" y="45402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1</a:t>
            </a:r>
          </a:p>
        </p:txBody>
      </p:sp>
      <p:sp>
        <p:nvSpPr>
          <p:cNvPr id="14381" name="Text Box 50"/>
          <p:cNvSpPr txBox="1">
            <a:spLocks noChangeArrowheads="1"/>
          </p:cNvSpPr>
          <p:nvPr/>
        </p:nvSpPr>
        <p:spPr bwMode="auto">
          <a:xfrm>
            <a:off x="3263900" y="45402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2</a:t>
            </a:r>
          </a:p>
        </p:txBody>
      </p:sp>
      <p:sp>
        <p:nvSpPr>
          <p:cNvPr id="14382" name="Text Box 51"/>
          <p:cNvSpPr txBox="1">
            <a:spLocks noChangeArrowheads="1"/>
          </p:cNvSpPr>
          <p:nvPr/>
        </p:nvSpPr>
        <p:spPr bwMode="auto">
          <a:xfrm>
            <a:off x="3667125" y="45402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3</a:t>
            </a:r>
          </a:p>
        </p:txBody>
      </p:sp>
      <p:sp>
        <p:nvSpPr>
          <p:cNvPr id="14383" name="Text Box 52"/>
          <p:cNvSpPr txBox="1">
            <a:spLocks noChangeArrowheads="1"/>
          </p:cNvSpPr>
          <p:nvPr/>
        </p:nvSpPr>
        <p:spPr bwMode="auto">
          <a:xfrm>
            <a:off x="4038600" y="45402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4</a:t>
            </a:r>
          </a:p>
        </p:txBody>
      </p:sp>
      <p:sp>
        <p:nvSpPr>
          <p:cNvPr id="14384" name="Text Box 53"/>
          <p:cNvSpPr txBox="1">
            <a:spLocks noChangeArrowheads="1"/>
          </p:cNvSpPr>
          <p:nvPr/>
        </p:nvSpPr>
        <p:spPr bwMode="auto">
          <a:xfrm>
            <a:off x="4395788" y="4540250"/>
            <a:ext cx="328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5</a:t>
            </a:r>
          </a:p>
        </p:txBody>
      </p:sp>
      <p:sp>
        <p:nvSpPr>
          <p:cNvPr id="497718" name="AutoShape 54"/>
          <p:cNvSpPr>
            <a:spLocks noChangeArrowheads="1"/>
          </p:cNvSpPr>
          <p:nvPr/>
        </p:nvSpPr>
        <p:spPr bwMode="auto">
          <a:xfrm>
            <a:off x="3733800" y="2590800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7721" name="Line 57"/>
          <p:cNvSpPr>
            <a:spLocks noChangeShapeType="1"/>
          </p:cNvSpPr>
          <p:nvPr/>
        </p:nvSpPr>
        <p:spPr bwMode="auto">
          <a:xfrm flipH="1" flipV="1">
            <a:off x="685800" y="3581400"/>
            <a:ext cx="3429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7722" name="AutoShape 58"/>
          <p:cNvSpPr>
            <a:spLocks noChangeArrowheads="1"/>
          </p:cNvSpPr>
          <p:nvPr/>
        </p:nvSpPr>
        <p:spPr bwMode="auto">
          <a:xfrm>
            <a:off x="3733800" y="4467225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7724" name="Line 60"/>
          <p:cNvSpPr>
            <a:spLocks noChangeShapeType="1"/>
          </p:cNvSpPr>
          <p:nvPr/>
        </p:nvSpPr>
        <p:spPr bwMode="auto">
          <a:xfrm>
            <a:off x="3810000" y="2286000"/>
            <a:ext cx="0" cy="25146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7728" name="Text Box 64"/>
          <p:cNvSpPr txBox="1">
            <a:spLocks noChangeArrowheads="1"/>
          </p:cNvSpPr>
          <p:nvPr/>
        </p:nvSpPr>
        <p:spPr bwMode="auto">
          <a:xfrm>
            <a:off x="5470525" y="2362200"/>
            <a:ext cx="1868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3 &lt; x.</a:t>
            </a:r>
          </a:p>
        </p:txBody>
      </p:sp>
      <p:sp>
        <p:nvSpPr>
          <p:cNvPr id="497729" name="Line 65"/>
          <p:cNvSpPr>
            <a:spLocks noChangeShapeType="1"/>
          </p:cNvSpPr>
          <p:nvPr/>
        </p:nvSpPr>
        <p:spPr bwMode="auto">
          <a:xfrm>
            <a:off x="3887788" y="2667000"/>
            <a:ext cx="914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7730" name="Text Box 66"/>
          <p:cNvSpPr txBox="1">
            <a:spLocks noChangeArrowheads="1"/>
          </p:cNvSpPr>
          <p:nvPr/>
        </p:nvSpPr>
        <p:spPr bwMode="auto">
          <a:xfrm>
            <a:off x="5546725" y="3316288"/>
            <a:ext cx="185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x ≤ 4.</a:t>
            </a:r>
          </a:p>
        </p:txBody>
      </p:sp>
      <p:sp>
        <p:nvSpPr>
          <p:cNvPr id="497731" name="AutoShape 67"/>
          <p:cNvSpPr>
            <a:spLocks noChangeArrowheads="1"/>
          </p:cNvSpPr>
          <p:nvPr/>
        </p:nvSpPr>
        <p:spPr bwMode="auto">
          <a:xfrm>
            <a:off x="4114800" y="3505200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7732" name="AutoShape 68"/>
          <p:cNvSpPr>
            <a:spLocks noChangeArrowheads="1"/>
          </p:cNvSpPr>
          <p:nvPr/>
        </p:nvSpPr>
        <p:spPr bwMode="auto">
          <a:xfrm>
            <a:off x="4129088" y="4452938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7733" name="Line 69"/>
          <p:cNvSpPr>
            <a:spLocks noChangeShapeType="1"/>
          </p:cNvSpPr>
          <p:nvPr/>
        </p:nvSpPr>
        <p:spPr bwMode="auto">
          <a:xfrm>
            <a:off x="3871913" y="4543425"/>
            <a:ext cx="304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7734" name="Line 70"/>
          <p:cNvSpPr>
            <a:spLocks noChangeShapeType="1"/>
          </p:cNvSpPr>
          <p:nvPr/>
        </p:nvSpPr>
        <p:spPr bwMode="auto">
          <a:xfrm>
            <a:off x="4191000" y="2286000"/>
            <a:ext cx="0" cy="24384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7735" name="Text Box 71"/>
          <p:cNvSpPr txBox="1">
            <a:spLocks noChangeArrowheads="1"/>
          </p:cNvSpPr>
          <p:nvPr/>
        </p:nvSpPr>
        <p:spPr bwMode="auto">
          <a:xfrm>
            <a:off x="5546725" y="4114800"/>
            <a:ext cx="3673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the intersection by finding where the two graphs overlap.</a:t>
            </a:r>
          </a:p>
        </p:txBody>
      </p:sp>
      <p:sp>
        <p:nvSpPr>
          <p:cNvPr id="14397" name="Text Box 72"/>
          <p:cNvSpPr txBox="1">
            <a:spLocks noChangeArrowheads="1"/>
          </p:cNvSpPr>
          <p:nvPr/>
        </p:nvSpPr>
        <p:spPr bwMode="auto">
          <a:xfrm>
            <a:off x="0" y="10668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75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Example 2B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7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7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97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9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9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49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97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97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97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497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97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97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9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97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718" grpId="0" animBg="1"/>
      <p:bldP spid="497721" grpId="0" animBg="1"/>
      <p:bldP spid="497722" grpId="0" animBg="1"/>
      <p:bldP spid="497724" grpId="0" animBg="1"/>
      <p:bldP spid="497728" grpId="0"/>
      <p:bldP spid="497729" grpId="0" animBg="1"/>
      <p:bldP spid="497730" grpId="0"/>
      <p:bldP spid="497731" grpId="0" animBg="1"/>
      <p:bldP spid="497732" grpId="0" animBg="1"/>
      <p:bldP spid="497733" grpId="0" animBg="1"/>
      <p:bldP spid="497734" grpId="0" animBg="1"/>
      <p:bldP spid="4977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381000" y="1524000"/>
            <a:ext cx="855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Solve the compound inequality and graph the solutions.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746125" y="2393950"/>
            <a:ext cx="3068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–9 &lt; </a:t>
            </a:r>
            <a:r>
              <a:rPr lang="en-US" altLang="en-US" b="1"/>
              <a:t>x</a:t>
            </a:r>
            <a:r>
              <a:rPr lang="en-US" altLang="en-US" b="1" i="0"/>
              <a:t> – 10 &lt; –5</a:t>
            </a:r>
          </a:p>
        </p:txBody>
      </p:sp>
      <p:grpSp>
        <p:nvGrpSpPr>
          <p:cNvPr id="2" name="Group 75"/>
          <p:cNvGrpSpPr>
            <a:grpSpLocks/>
          </p:cNvGrpSpPr>
          <p:nvPr/>
        </p:nvGrpSpPr>
        <p:grpSpPr bwMode="auto">
          <a:xfrm>
            <a:off x="595313" y="2817813"/>
            <a:ext cx="3367087" cy="1177925"/>
            <a:chOff x="375" y="1775"/>
            <a:chExt cx="2121" cy="742"/>
          </a:xfrm>
        </p:grpSpPr>
        <p:sp>
          <p:nvSpPr>
            <p:cNvPr id="15426" name="Text Box 8"/>
            <p:cNvSpPr txBox="1">
              <a:spLocks noChangeArrowheads="1"/>
            </p:cNvSpPr>
            <p:nvPr/>
          </p:nvSpPr>
          <p:spPr bwMode="auto">
            <a:xfrm>
              <a:off x="375" y="1968"/>
              <a:ext cx="21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>
                  <a:solidFill>
                    <a:srgbClr val="FF3300"/>
                  </a:solidFill>
                </a:rPr>
                <a:t>+10       +10  +10</a:t>
              </a:r>
            </a:p>
          </p:txBody>
        </p:sp>
        <p:grpSp>
          <p:nvGrpSpPr>
            <p:cNvPr id="15427" name="Group 74"/>
            <p:cNvGrpSpPr>
              <a:grpSpLocks/>
            </p:cNvGrpSpPr>
            <p:nvPr/>
          </p:nvGrpSpPr>
          <p:grpSpPr bwMode="auto">
            <a:xfrm>
              <a:off x="480" y="1775"/>
              <a:ext cx="1806" cy="742"/>
              <a:chOff x="480" y="1775"/>
              <a:chExt cx="1806" cy="742"/>
            </a:xfrm>
          </p:grpSpPr>
          <p:sp>
            <p:nvSpPr>
              <p:cNvPr id="15428" name="Text Box 7"/>
              <p:cNvSpPr txBox="1">
                <a:spLocks noChangeArrowheads="1"/>
              </p:cNvSpPr>
              <p:nvPr/>
            </p:nvSpPr>
            <p:spPr bwMode="auto">
              <a:xfrm>
                <a:off x="480" y="1775"/>
                <a:ext cx="180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i="0"/>
                  <a:t>–9 &lt; </a:t>
                </a:r>
                <a:r>
                  <a:rPr lang="en-US" altLang="en-US"/>
                  <a:t>x</a:t>
                </a:r>
                <a:r>
                  <a:rPr lang="en-US" altLang="en-US" i="0"/>
                  <a:t> – 10 &lt; –5</a:t>
                </a:r>
              </a:p>
            </p:txBody>
          </p:sp>
          <p:sp>
            <p:nvSpPr>
              <p:cNvPr id="15429" name="Line 9"/>
              <p:cNvSpPr>
                <a:spLocks noChangeShapeType="1"/>
              </p:cNvSpPr>
              <p:nvPr/>
            </p:nvSpPr>
            <p:spPr bwMode="auto">
              <a:xfrm>
                <a:off x="480" y="2229"/>
                <a:ext cx="336" cy="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30" name="Line 10"/>
              <p:cNvSpPr>
                <a:spLocks noChangeShapeType="1"/>
              </p:cNvSpPr>
              <p:nvPr/>
            </p:nvSpPr>
            <p:spPr bwMode="auto">
              <a:xfrm>
                <a:off x="1392" y="2226"/>
                <a:ext cx="336" cy="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5431" name="Text Box 11"/>
              <p:cNvSpPr txBox="1">
                <a:spLocks noChangeArrowheads="1"/>
              </p:cNvSpPr>
              <p:nvPr/>
            </p:nvSpPr>
            <p:spPr bwMode="auto">
              <a:xfrm>
                <a:off x="614" y="2229"/>
                <a:ext cx="10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i="0"/>
                  <a:t>1 &lt; </a:t>
                </a:r>
                <a:r>
                  <a:rPr lang="en-US" altLang="en-US"/>
                  <a:t>x &lt; </a:t>
                </a:r>
                <a:r>
                  <a:rPr lang="en-US" altLang="en-US" i="0"/>
                  <a:t>5</a:t>
                </a:r>
              </a:p>
            </p:txBody>
          </p:sp>
          <p:sp>
            <p:nvSpPr>
              <p:cNvPr id="15432" name="Line 12"/>
              <p:cNvSpPr>
                <a:spLocks noChangeShapeType="1"/>
              </p:cNvSpPr>
              <p:nvPr/>
            </p:nvSpPr>
            <p:spPr bwMode="auto">
              <a:xfrm>
                <a:off x="1872" y="2226"/>
                <a:ext cx="336" cy="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5366" name="Line 13"/>
          <p:cNvSpPr>
            <a:spLocks noChangeShapeType="1"/>
          </p:cNvSpPr>
          <p:nvPr/>
        </p:nvSpPr>
        <p:spPr bwMode="auto">
          <a:xfrm>
            <a:off x="609600" y="5751513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7" name="Line 14"/>
          <p:cNvSpPr>
            <a:spLocks noChangeShapeType="1"/>
          </p:cNvSpPr>
          <p:nvPr/>
        </p:nvSpPr>
        <p:spPr bwMode="auto">
          <a:xfrm>
            <a:off x="762000" y="56753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8" name="Line 15"/>
          <p:cNvSpPr>
            <a:spLocks noChangeShapeType="1"/>
          </p:cNvSpPr>
          <p:nvPr/>
        </p:nvSpPr>
        <p:spPr bwMode="auto">
          <a:xfrm>
            <a:off x="1143000" y="56753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9" name="Line 16"/>
          <p:cNvSpPr>
            <a:spLocks noChangeShapeType="1"/>
          </p:cNvSpPr>
          <p:nvPr/>
        </p:nvSpPr>
        <p:spPr bwMode="auto">
          <a:xfrm>
            <a:off x="1524000" y="56753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0" name="Line 17"/>
          <p:cNvSpPr>
            <a:spLocks noChangeShapeType="1"/>
          </p:cNvSpPr>
          <p:nvPr/>
        </p:nvSpPr>
        <p:spPr bwMode="auto">
          <a:xfrm>
            <a:off x="1905000" y="56753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1" name="Line 18"/>
          <p:cNvSpPr>
            <a:spLocks noChangeShapeType="1"/>
          </p:cNvSpPr>
          <p:nvPr/>
        </p:nvSpPr>
        <p:spPr bwMode="auto">
          <a:xfrm>
            <a:off x="2286000" y="56753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2" name="Line 19"/>
          <p:cNvSpPr>
            <a:spLocks noChangeShapeType="1"/>
          </p:cNvSpPr>
          <p:nvPr/>
        </p:nvSpPr>
        <p:spPr bwMode="auto">
          <a:xfrm>
            <a:off x="2667000" y="56753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3" name="Line 20"/>
          <p:cNvSpPr>
            <a:spLocks noChangeShapeType="1"/>
          </p:cNvSpPr>
          <p:nvPr/>
        </p:nvSpPr>
        <p:spPr bwMode="auto">
          <a:xfrm>
            <a:off x="3048000" y="56753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4" name="Line 21"/>
          <p:cNvSpPr>
            <a:spLocks noChangeShapeType="1"/>
          </p:cNvSpPr>
          <p:nvPr/>
        </p:nvSpPr>
        <p:spPr bwMode="auto">
          <a:xfrm>
            <a:off x="3429000" y="56753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5" name="Line 22"/>
          <p:cNvSpPr>
            <a:spLocks noChangeShapeType="1"/>
          </p:cNvSpPr>
          <p:nvPr/>
        </p:nvSpPr>
        <p:spPr bwMode="auto">
          <a:xfrm>
            <a:off x="3810000" y="56753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6" name="Line 23"/>
          <p:cNvSpPr>
            <a:spLocks noChangeShapeType="1"/>
          </p:cNvSpPr>
          <p:nvPr/>
        </p:nvSpPr>
        <p:spPr bwMode="auto">
          <a:xfrm>
            <a:off x="4191000" y="56753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7" name="Line 24"/>
          <p:cNvSpPr>
            <a:spLocks noChangeShapeType="1"/>
          </p:cNvSpPr>
          <p:nvPr/>
        </p:nvSpPr>
        <p:spPr bwMode="auto">
          <a:xfrm>
            <a:off x="4572000" y="56753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8" name="Text Box 25"/>
          <p:cNvSpPr txBox="1">
            <a:spLocks noChangeArrowheads="1"/>
          </p:cNvSpPr>
          <p:nvPr/>
        </p:nvSpPr>
        <p:spPr bwMode="auto">
          <a:xfrm>
            <a:off x="485775" y="5754688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–5</a:t>
            </a:r>
          </a:p>
        </p:txBody>
      </p:sp>
      <p:sp>
        <p:nvSpPr>
          <p:cNvPr id="15379" name="Text Box 26"/>
          <p:cNvSpPr txBox="1">
            <a:spLocks noChangeArrowheads="1"/>
          </p:cNvSpPr>
          <p:nvPr/>
        </p:nvSpPr>
        <p:spPr bwMode="auto">
          <a:xfrm>
            <a:off x="863600" y="5759450"/>
            <a:ext cx="511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–4</a:t>
            </a:r>
          </a:p>
        </p:txBody>
      </p:sp>
      <p:sp>
        <p:nvSpPr>
          <p:cNvPr id="15380" name="Text Box 27"/>
          <p:cNvSpPr txBox="1">
            <a:spLocks noChangeArrowheads="1"/>
          </p:cNvSpPr>
          <p:nvPr/>
        </p:nvSpPr>
        <p:spPr bwMode="auto">
          <a:xfrm>
            <a:off x="1244600" y="5751513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–3</a:t>
            </a:r>
          </a:p>
        </p:txBody>
      </p:sp>
      <p:sp>
        <p:nvSpPr>
          <p:cNvPr id="15381" name="Text Box 28"/>
          <p:cNvSpPr txBox="1">
            <a:spLocks noChangeArrowheads="1"/>
          </p:cNvSpPr>
          <p:nvPr/>
        </p:nvSpPr>
        <p:spPr bwMode="auto">
          <a:xfrm>
            <a:off x="1628775" y="5751513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–2</a:t>
            </a:r>
          </a:p>
        </p:txBody>
      </p:sp>
      <p:sp>
        <p:nvSpPr>
          <p:cNvPr id="15382" name="Text Box 29"/>
          <p:cNvSpPr txBox="1">
            <a:spLocks noChangeArrowheads="1"/>
          </p:cNvSpPr>
          <p:nvPr/>
        </p:nvSpPr>
        <p:spPr bwMode="auto">
          <a:xfrm>
            <a:off x="2006600" y="57594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–1</a:t>
            </a:r>
          </a:p>
        </p:txBody>
      </p:sp>
      <p:sp>
        <p:nvSpPr>
          <p:cNvPr id="15383" name="Text Box 30"/>
          <p:cNvSpPr txBox="1">
            <a:spLocks noChangeArrowheads="1"/>
          </p:cNvSpPr>
          <p:nvPr/>
        </p:nvSpPr>
        <p:spPr bwMode="auto">
          <a:xfrm>
            <a:off x="2501900" y="575151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0</a:t>
            </a:r>
          </a:p>
        </p:txBody>
      </p:sp>
      <p:sp>
        <p:nvSpPr>
          <p:cNvPr id="15384" name="Text Box 31"/>
          <p:cNvSpPr txBox="1">
            <a:spLocks noChangeArrowheads="1"/>
          </p:cNvSpPr>
          <p:nvPr/>
        </p:nvSpPr>
        <p:spPr bwMode="auto">
          <a:xfrm>
            <a:off x="2895600" y="575151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1</a:t>
            </a:r>
          </a:p>
        </p:txBody>
      </p:sp>
      <p:sp>
        <p:nvSpPr>
          <p:cNvPr id="15385" name="Text Box 32"/>
          <p:cNvSpPr txBox="1">
            <a:spLocks noChangeArrowheads="1"/>
          </p:cNvSpPr>
          <p:nvPr/>
        </p:nvSpPr>
        <p:spPr bwMode="auto">
          <a:xfrm>
            <a:off x="3263900" y="575151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2</a:t>
            </a:r>
          </a:p>
        </p:txBody>
      </p:sp>
      <p:sp>
        <p:nvSpPr>
          <p:cNvPr id="15386" name="Text Box 33"/>
          <p:cNvSpPr txBox="1">
            <a:spLocks noChangeArrowheads="1"/>
          </p:cNvSpPr>
          <p:nvPr/>
        </p:nvSpPr>
        <p:spPr bwMode="auto">
          <a:xfrm>
            <a:off x="3667125" y="575151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3</a:t>
            </a:r>
          </a:p>
        </p:txBody>
      </p:sp>
      <p:sp>
        <p:nvSpPr>
          <p:cNvPr id="15387" name="Text Box 34"/>
          <p:cNvSpPr txBox="1">
            <a:spLocks noChangeArrowheads="1"/>
          </p:cNvSpPr>
          <p:nvPr/>
        </p:nvSpPr>
        <p:spPr bwMode="auto">
          <a:xfrm>
            <a:off x="4038600" y="575151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4</a:t>
            </a:r>
          </a:p>
        </p:txBody>
      </p:sp>
      <p:sp>
        <p:nvSpPr>
          <p:cNvPr id="15388" name="Text Box 35"/>
          <p:cNvSpPr txBox="1">
            <a:spLocks noChangeArrowheads="1"/>
          </p:cNvSpPr>
          <p:nvPr/>
        </p:nvSpPr>
        <p:spPr bwMode="auto">
          <a:xfrm>
            <a:off x="4395788" y="5751513"/>
            <a:ext cx="328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5</a:t>
            </a:r>
          </a:p>
        </p:txBody>
      </p:sp>
      <p:sp>
        <p:nvSpPr>
          <p:cNvPr id="498724" name="AutoShape 36"/>
          <p:cNvSpPr>
            <a:spLocks noChangeArrowheads="1"/>
          </p:cNvSpPr>
          <p:nvPr/>
        </p:nvSpPr>
        <p:spPr bwMode="auto">
          <a:xfrm>
            <a:off x="2971800" y="5678488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15390" name="Line 39"/>
          <p:cNvSpPr>
            <a:spLocks noChangeShapeType="1"/>
          </p:cNvSpPr>
          <p:nvPr/>
        </p:nvSpPr>
        <p:spPr bwMode="auto">
          <a:xfrm>
            <a:off x="609600" y="4251325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91" name="Line 40"/>
          <p:cNvSpPr>
            <a:spLocks noChangeShapeType="1"/>
          </p:cNvSpPr>
          <p:nvPr/>
        </p:nvSpPr>
        <p:spPr bwMode="auto">
          <a:xfrm>
            <a:off x="762000" y="4191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92" name="Line 41"/>
          <p:cNvSpPr>
            <a:spLocks noChangeShapeType="1"/>
          </p:cNvSpPr>
          <p:nvPr/>
        </p:nvSpPr>
        <p:spPr bwMode="auto">
          <a:xfrm>
            <a:off x="1143000" y="4191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93" name="Line 42"/>
          <p:cNvSpPr>
            <a:spLocks noChangeShapeType="1"/>
          </p:cNvSpPr>
          <p:nvPr/>
        </p:nvSpPr>
        <p:spPr bwMode="auto">
          <a:xfrm>
            <a:off x="1524000" y="4191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94" name="Line 43"/>
          <p:cNvSpPr>
            <a:spLocks noChangeShapeType="1"/>
          </p:cNvSpPr>
          <p:nvPr/>
        </p:nvSpPr>
        <p:spPr bwMode="auto">
          <a:xfrm>
            <a:off x="1905000" y="4191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95" name="Line 44"/>
          <p:cNvSpPr>
            <a:spLocks noChangeShapeType="1"/>
          </p:cNvSpPr>
          <p:nvPr/>
        </p:nvSpPr>
        <p:spPr bwMode="auto">
          <a:xfrm>
            <a:off x="2286000" y="4191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96" name="Line 45"/>
          <p:cNvSpPr>
            <a:spLocks noChangeShapeType="1"/>
          </p:cNvSpPr>
          <p:nvPr/>
        </p:nvSpPr>
        <p:spPr bwMode="auto">
          <a:xfrm>
            <a:off x="2667000" y="4191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97" name="Line 46"/>
          <p:cNvSpPr>
            <a:spLocks noChangeShapeType="1"/>
          </p:cNvSpPr>
          <p:nvPr/>
        </p:nvSpPr>
        <p:spPr bwMode="auto">
          <a:xfrm>
            <a:off x="3048000" y="4191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98" name="Line 47"/>
          <p:cNvSpPr>
            <a:spLocks noChangeShapeType="1"/>
          </p:cNvSpPr>
          <p:nvPr/>
        </p:nvSpPr>
        <p:spPr bwMode="auto">
          <a:xfrm>
            <a:off x="3429000" y="4191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99" name="Line 48"/>
          <p:cNvSpPr>
            <a:spLocks noChangeShapeType="1"/>
          </p:cNvSpPr>
          <p:nvPr/>
        </p:nvSpPr>
        <p:spPr bwMode="auto">
          <a:xfrm>
            <a:off x="3810000" y="4191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00" name="Line 49"/>
          <p:cNvSpPr>
            <a:spLocks noChangeShapeType="1"/>
          </p:cNvSpPr>
          <p:nvPr/>
        </p:nvSpPr>
        <p:spPr bwMode="auto">
          <a:xfrm>
            <a:off x="4191000" y="4191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01" name="Line 50"/>
          <p:cNvSpPr>
            <a:spLocks noChangeShapeType="1"/>
          </p:cNvSpPr>
          <p:nvPr/>
        </p:nvSpPr>
        <p:spPr bwMode="auto">
          <a:xfrm>
            <a:off x="4572000" y="4191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8739" name="AutoShape 51"/>
          <p:cNvSpPr>
            <a:spLocks noChangeArrowheads="1"/>
          </p:cNvSpPr>
          <p:nvPr/>
        </p:nvSpPr>
        <p:spPr bwMode="auto">
          <a:xfrm>
            <a:off x="2971800" y="4175125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15403" name="Line 53"/>
          <p:cNvSpPr>
            <a:spLocks noChangeShapeType="1"/>
          </p:cNvSpPr>
          <p:nvPr/>
        </p:nvSpPr>
        <p:spPr bwMode="auto">
          <a:xfrm>
            <a:off x="609600" y="5013325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04" name="Line 54"/>
          <p:cNvSpPr>
            <a:spLocks noChangeShapeType="1"/>
          </p:cNvSpPr>
          <p:nvPr/>
        </p:nvSpPr>
        <p:spPr bwMode="auto">
          <a:xfrm>
            <a:off x="762000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05" name="Line 55"/>
          <p:cNvSpPr>
            <a:spLocks noChangeShapeType="1"/>
          </p:cNvSpPr>
          <p:nvPr/>
        </p:nvSpPr>
        <p:spPr bwMode="auto">
          <a:xfrm>
            <a:off x="1143000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06" name="Line 56"/>
          <p:cNvSpPr>
            <a:spLocks noChangeShapeType="1"/>
          </p:cNvSpPr>
          <p:nvPr/>
        </p:nvSpPr>
        <p:spPr bwMode="auto">
          <a:xfrm>
            <a:off x="1524000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07" name="Line 57"/>
          <p:cNvSpPr>
            <a:spLocks noChangeShapeType="1"/>
          </p:cNvSpPr>
          <p:nvPr/>
        </p:nvSpPr>
        <p:spPr bwMode="auto">
          <a:xfrm>
            <a:off x="1905000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08" name="Line 58"/>
          <p:cNvSpPr>
            <a:spLocks noChangeShapeType="1"/>
          </p:cNvSpPr>
          <p:nvPr/>
        </p:nvSpPr>
        <p:spPr bwMode="auto">
          <a:xfrm>
            <a:off x="2286000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09" name="Line 59"/>
          <p:cNvSpPr>
            <a:spLocks noChangeShapeType="1"/>
          </p:cNvSpPr>
          <p:nvPr/>
        </p:nvSpPr>
        <p:spPr bwMode="auto">
          <a:xfrm>
            <a:off x="2667000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10" name="Line 60"/>
          <p:cNvSpPr>
            <a:spLocks noChangeShapeType="1"/>
          </p:cNvSpPr>
          <p:nvPr/>
        </p:nvSpPr>
        <p:spPr bwMode="auto">
          <a:xfrm>
            <a:off x="3048000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11" name="Line 61"/>
          <p:cNvSpPr>
            <a:spLocks noChangeShapeType="1"/>
          </p:cNvSpPr>
          <p:nvPr/>
        </p:nvSpPr>
        <p:spPr bwMode="auto">
          <a:xfrm>
            <a:off x="3429000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12" name="Line 62"/>
          <p:cNvSpPr>
            <a:spLocks noChangeShapeType="1"/>
          </p:cNvSpPr>
          <p:nvPr/>
        </p:nvSpPr>
        <p:spPr bwMode="auto">
          <a:xfrm>
            <a:off x="3810000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13" name="Line 63"/>
          <p:cNvSpPr>
            <a:spLocks noChangeShapeType="1"/>
          </p:cNvSpPr>
          <p:nvPr/>
        </p:nvSpPr>
        <p:spPr bwMode="auto">
          <a:xfrm>
            <a:off x="4191000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14" name="Line 64"/>
          <p:cNvSpPr>
            <a:spLocks noChangeShapeType="1"/>
          </p:cNvSpPr>
          <p:nvPr/>
        </p:nvSpPr>
        <p:spPr bwMode="auto">
          <a:xfrm>
            <a:off x="4572000" y="495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8753" name="AutoShape 65"/>
          <p:cNvSpPr>
            <a:spLocks noChangeArrowheads="1"/>
          </p:cNvSpPr>
          <p:nvPr/>
        </p:nvSpPr>
        <p:spPr bwMode="auto">
          <a:xfrm>
            <a:off x="4495800" y="4937125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8755" name="Line 67"/>
          <p:cNvSpPr>
            <a:spLocks noChangeShapeType="1"/>
          </p:cNvSpPr>
          <p:nvPr/>
        </p:nvSpPr>
        <p:spPr bwMode="auto">
          <a:xfrm>
            <a:off x="3124200" y="4252913"/>
            <a:ext cx="1676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8756" name="Text Box 68"/>
          <p:cNvSpPr txBox="1">
            <a:spLocks noChangeArrowheads="1"/>
          </p:cNvSpPr>
          <p:nvPr/>
        </p:nvSpPr>
        <p:spPr bwMode="auto">
          <a:xfrm>
            <a:off x="4518025" y="2667000"/>
            <a:ext cx="4625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Since 10 is subtracted from x, add 10 to each part of the inequality.</a:t>
            </a:r>
          </a:p>
        </p:txBody>
      </p:sp>
      <p:sp>
        <p:nvSpPr>
          <p:cNvPr id="498757" name="Text Box 69"/>
          <p:cNvSpPr txBox="1">
            <a:spLocks noChangeArrowheads="1"/>
          </p:cNvSpPr>
          <p:nvPr/>
        </p:nvSpPr>
        <p:spPr bwMode="auto">
          <a:xfrm>
            <a:off x="5165725" y="4002088"/>
            <a:ext cx="1868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1 &lt; x.</a:t>
            </a:r>
          </a:p>
        </p:txBody>
      </p:sp>
      <p:sp>
        <p:nvSpPr>
          <p:cNvPr id="498758" name="Text Box 70"/>
          <p:cNvSpPr txBox="1">
            <a:spLocks noChangeArrowheads="1"/>
          </p:cNvSpPr>
          <p:nvPr/>
        </p:nvSpPr>
        <p:spPr bwMode="auto">
          <a:xfrm>
            <a:off x="5181600" y="4800600"/>
            <a:ext cx="1868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x &lt; 5.</a:t>
            </a:r>
          </a:p>
        </p:txBody>
      </p:sp>
      <p:sp>
        <p:nvSpPr>
          <p:cNvPr id="498759" name="Text Box 71"/>
          <p:cNvSpPr txBox="1">
            <a:spLocks noChangeArrowheads="1"/>
          </p:cNvSpPr>
          <p:nvPr/>
        </p:nvSpPr>
        <p:spPr bwMode="auto">
          <a:xfrm>
            <a:off x="5165725" y="5373688"/>
            <a:ext cx="397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the intersection by finding where the two graphs overlap.</a:t>
            </a:r>
          </a:p>
        </p:txBody>
      </p:sp>
      <p:sp>
        <p:nvSpPr>
          <p:cNvPr id="498760" name="Line 72"/>
          <p:cNvSpPr>
            <a:spLocks noChangeShapeType="1"/>
          </p:cNvSpPr>
          <p:nvPr/>
        </p:nvSpPr>
        <p:spPr bwMode="auto">
          <a:xfrm flipH="1">
            <a:off x="609600" y="5014913"/>
            <a:ext cx="3886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8761" name="AutoShape 73"/>
          <p:cNvSpPr>
            <a:spLocks noChangeArrowheads="1"/>
          </p:cNvSpPr>
          <p:nvPr/>
        </p:nvSpPr>
        <p:spPr bwMode="auto">
          <a:xfrm>
            <a:off x="4495800" y="5672138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8764" name="Line 76"/>
          <p:cNvSpPr>
            <a:spLocks noChangeShapeType="1"/>
          </p:cNvSpPr>
          <p:nvPr/>
        </p:nvSpPr>
        <p:spPr bwMode="auto">
          <a:xfrm>
            <a:off x="3124200" y="5757863"/>
            <a:ext cx="1371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8765" name="Line 77"/>
          <p:cNvSpPr>
            <a:spLocks noChangeShapeType="1"/>
          </p:cNvSpPr>
          <p:nvPr/>
        </p:nvSpPr>
        <p:spPr bwMode="auto">
          <a:xfrm>
            <a:off x="3048000" y="3962400"/>
            <a:ext cx="0" cy="18288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8766" name="Line 78"/>
          <p:cNvSpPr>
            <a:spLocks noChangeShapeType="1"/>
          </p:cNvSpPr>
          <p:nvPr/>
        </p:nvSpPr>
        <p:spPr bwMode="auto">
          <a:xfrm>
            <a:off x="4572000" y="4114800"/>
            <a:ext cx="0" cy="18288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8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8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9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9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9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9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9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9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49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98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98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9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498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4987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498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498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8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8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498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9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9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98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98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987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9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724" grpId="0" animBg="1"/>
      <p:bldP spid="498739" grpId="0" animBg="1"/>
      <p:bldP spid="498753" grpId="0" animBg="1"/>
      <p:bldP spid="498755" grpId="0" animBg="1"/>
      <p:bldP spid="498756" grpId="0"/>
      <p:bldP spid="498757" grpId="0"/>
      <p:bldP spid="498758" grpId="0"/>
      <p:bldP spid="498759" grpId="0"/>
      <p:bldP spid="498760" grpId="0" animBg="1"/>
      <p:bldP spid="498761" grpId="0" animBg="1"/>
      <p:bldP spid="498764" grpId="0" animBg="1"/>
      <p:bldP spid="498765" grpId="0" animBg="1"/>
      <p:bldP spid="49876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81000" y="1371600"/>
            <a:ext cx="855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Solve the compound inequality and graph the solutions.</a:t>
            </a: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669925" y="2209800"/>
            <a:ext cx="3032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–4 ≤ 3</a:t>
            </a:r>
            <a:r>
              <a:rPr lang="en-US" altLang="en-US" b="1"/>
              <a:t>n</a:t>
            </a:r>
            <a:r>
              <a:rPr lang="en-US" altLang="en-US" b="1" i="0"/>
              <a:t> + 5 &lt; 11</a:t>
            </a:r>
          </a:p>
        </p:txBody>
      </p:sp>
      <p:grpSp>
        <p:nvGrpSpPr>
          <p:cNvPr id="2" name="Group 80"/>
          <p:cNvGrpSpPr>
            <a:grpSpLocks/>
          </p:cNvGrpSpPr>
          <p:nvPr/>
        </p:nvGrpSpPr>
        <p:grpSpPr bwMode="auto">
          <a:xfrm>
            <a:off x="684213" y="2633663"/>
            <a:ext cx="3125787" cy="1252537"/>
            <a:chOff x="431" y="1659"/>
            <a:chExt cx="1969" cy="789"/>
          </a:xfrm>
        </p:grpSpPr>
        <p:sp>
          <p:nvSpPr>
            <p:cNvPr id="16454" name="Text Box 7"/>
            <p:cNvSpPr txBox="1">
              <a:spLocks noChangeArrowheads="1"/>
            </p:cNvSpPr>
            <p:nvPr/>
          </p:nvSpPr>
          <p:spPr bwMode="auto">
            <a:xfrm>
              <a:off x="432" y="1659"/>
              <a:ext cx="17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–4 ≤ 3</a:t>
              </a:r>
              <a:r>
                <a:rPr lang="en-US" altLang="en-US"/>
                <a:t>n</a:t>
              </a:r>
              <a:r>
                <a:rPr lang="en-US" altLang="en-US" i="0"/>
                <a:t> + 5 &lt; 11</a:t>
              </a:r>
            </a:p>
          </p:txBody>
        </p:sp>
        <p:sp>
          <p:nvSpPr>
            <p:cNvPr id="16455" name="Text Box 8"/>
            <p:cNvSpPr txBox="1">
              <a:spLocks noChangeArrowheads="1"/>
            </p:cNvSpPr>
            <p:nvPr/>
          </p:nvSpPr>
          <p:spPr bwMode="auto">
            <a:xfrm>
              <a:off x="432" y="1872"/>
              <a:ext cx="19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>
                  <a:solidFill>
                    <a:srgbClr val="FF3300"/>
                  </a:solidFill>
                </a:rPr>
                <a:t>–5         – 5   – 5</a:t>
              </a:r>
            </a:p>
          </p:txBody>
        </p:sp>
        <p:sp>
          <p:nvSpPr>
            <p:cNvPr id="16456" name="Line 9"/>
            <p:cNvSpPr>
              <a:spLocks noChangeShapeType="1"/>
            </p:cNvSpPr>
            <p:nvPr/>
          </p:nvSpPr>
          <p:spPr bwMode="auto">
            <a:xfrm>
              <a:off x="480" y="2121"/>
              <a:ext cx="28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57" name="Line 10"/>
            <p:cNvSpPr>
              <a:spLocks noChangeShapeType="1"/>
            </p:cNvSpPr>
            <p:nvPr/>
          </p:nvSpPr>
          <p:spPr bwMode="auto">
            <a:xfrm>
              <a:off x="1362" y="2121"/>
              <a:ext cx="28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58" name="Line 11"/>
            <p:cNvSpPr>
              <a:spLocks noChangeShapeType="1"/>
            </p:cNvSpPr>
            <p:nvPr/>
          </p:nvSpPr>
          <p:spPr bwMode="auto">
            <a:xfrm>
              <a:off x="1872" y="2127"/>
              <a:ext cx="28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59" name="Text Box 12"/>
            <p:cNvSpPr txBox="1">
              <a:spLocks noChangeArrowheads="1"/>
            </p:cNvSpPr>
            <p:nvPr/>
          </p:nvSpPr>
          <p:spPr bwMode="auto">
            <a:xfrm>
              <a:off x="431" y="2160"/>
              <a:ext cx="1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–9 ≤ 3</a:t>
              </a:r>
              <a:r>
                <a:rPr lang="en-US" altLang="en-US"/>
                <a:t>n</a:t>
              </a:r>
              <a:r>
                <a:rPr lang="en-US" altLang="en-US" i="0"/>
                <a:t> &lt;         6</a:t>
              </a:r>
            </a:p>
          </p:txBody>
        </p:sp>
      </p:grpSp>
      <p:grpSp>
        <p:nvGrpSpPr>
          <p:cNvPr id="3" name="Group 81"/>
          <p:cNvGrpSpPr>
            <a:grpSpLocks/>
          </p:cNvGrpSpPr>
          <p:nvPr/>
        </p:nvGrpSpPr>
        <p:grpSpPr bwMode="auto">
          <a:xfrm>
            <a:off x="685800" y="3881438"/>
            <a:ext cx="1843088" cy="1147762"/>
            <a:chOff x="432" y="2445"/>
            <a:chExt cx="1161" cy="723"/>
          </a:xfrm>
        </p:grpSpPr>
        <p:pic>
          <p:nvPicPr>
            <p:cNvPr id="16452" name="Picture 14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" y="2445"/>
              <a:ext cx="110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53" name="Text Box 15"/>
            <p:cNvSpPr txBox="1">
              <a:spLocks noChangeArrowheads="1"/>
            </p:cNvSpPr>
            <p:nvPr/>
          </p:nvSpPr>
          <p:spPr bwMode="auto">
            <a:xfrm>
              <a:off x="432" y="2880"/>
              <a:ext cx="11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–3 ≤ </a:t>
              </a:r>
              <a:r>
                <a:rPr lang="en-US" altLang="en-US"/>
                <a:t>n</a:t>
              </a:r>
              <a:r>
                <a:rPr lang="en-US" altLang="en-US" i="0"/>
                <a:t> &lt; 2</a:t>
              </a:r>
            </a:p>
          </p:txBody>
        </p:sp>
      </p:grpSp>
      <p:sp>
        <p:nvSpPr>
          <p:cNvPr id="16391" name="Line 16"/>
          <p:cNvSpPr>
            <a:spLocks noChangeShapeType="1"/>
          </p:cNvSpPr>
          <p:nvPr/>
        </p:nvSpPr>
        <p:spPr bwMode="auto">
          <a:xfrm>
            <a:off x="885825" y="5233988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2" name="Line 17"/>
          <p:cNvSpPr>
            <a:spLocks noChangeShapeType="1"/>
          </p:cNvSpPr>
          <p:nvPr/>
        </p:nvSpPr>
        <p:spPr bwMode="auto">
          <a:xfrm>
            <a:off x="1038225" y="51736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3" name="Line 18"/>
          <p:cNvSpPr>
            <a:spLocks noChangeShapeType="1"/>
          </p:cNvSpPr>
          <p:nvPr/>
        </p:nvSpPr>
        <p:spPr bwMode="auto">
          <a:xfrm>
            <a:off x="1419225" y="51736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4" name="Line 19"/>
          <p:cNvSpPr>
            <a:spLocks noChangeShapeType="1"/>
          </p:cNvSpPr>
          <p:nvPr/>
        </p:nvSpPr>
        <p:spPr bwMode="auto">
          <a:xfrm>
            <a:off x="1800225" y="51736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5" name="Line 20"/>
          <p:cNvSpPr>
            <a:spLocks noChangeShapeType="1"/>
          </p:cNvSpPr>
          <p:nvPr/>
        </p:nvSpPr>
        <p:spPr bwMode="auto">
          <a:xfrm>
            <a:off x="2181225" y="51736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6" name="Line 21"/>
          <p:cNvSpPr>
            <a:spLocks noChangeShapeType="1"/>
          </p:cNvSpPr>
          <p:nvPr/>
        </p:nvSpPr>
        <p:spPr bwMode="auto">
          <a:xfrm>
            <a:off x="2562225" y="51736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7" name="Line 22"/>
          <p:cNvSpPr>
            <a:spLocks noChangeShapeType="1"/>
          </p:cNvSpPr>
          <p:nvPr/>
        </p:nvSpPr>
        <p:spPr bwMode="auto">
          <a:xfrm>
            <a:off x="2943225" y="51736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8" name="Line 23"/>
          <p:cNvSpPr>
            <a:spLocks noChangeShapeType="1"/>
          </p:cNvSpPr>
          <p:nvPr/>
        </p:nvSpPr>
        <p:spPr bwMode="auto">
          <a:xfrm>
            <a:off x="3324225" y="51736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9" name="Line 24"/>
          <p:cNvSpPr>
            <a:spLocks noChangeShapeType="1"/>
          </p:cNvSpPr>
          <p:nvPr/>
        </p:nvSpPr>
        <p:spPr bwMode="auto">
          <a:xfrm>
            <a:off x="3705225" y="51736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00" name="Line 25"/>
          <p:cNvSpPr>
            <a:spLocks noChangeShapeType="1"/>
          </p:cNvSpPr>
          <p:nvPr/>
        </p:nvSpPr>
        <p:spPr bwMode="auto">
          <a:xfrm>
            <a:off x="4086225" y="51736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01" name="Line 26"/>
          <p:cNvSpPr>
            <a:spLocks noChangeShapeType="1"/>
          </p:cNvSpPr>
          <p:nvPr/>
        </p:nvSpPr>
        <p:spPr bwMode="auto">
          <a:xfrm>
            <a:off x="4467225" y="51736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02" name="Line 27"/>
          <p:cNvSpPr>
            <a:spLocks noChangeShapeType="1"/>
          </p:cNvSpPr>
          <p:nvPr/>
        </p:nvSpPr>
        <p:spPr bwMode="auto">
          <a:xfrm>
            <a:off x="4848225" y="51736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03" name="Line 28"/>
          <p:cNvSpPr>
            <a:spLocks noChangeShapeType="1"/>
          </p:cNvSpPr>
          <p:nvPr/>
        </p:nvSpPr>
        <p:spPr bwMode="auto">
          <a:xfrm>
            <a:off x="885825" y="5705475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04" name="Line 29"/>
          <p:cNvSpPr>
            <a:spLocks noChangeShapeType="1"/>
          </p:cNvSpPr>
          <p:nvPr/>
        </p:nvSpPr>
        <p:spPr bwMode="auto">
          <a:xfrm>
            <a:off x="1038225" y="5630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05" name="Line 30"/>
          <p:cNvSpPr>
            <a:spLocks noChangeShapeType="1"/>
          </p:cNvSpPr>
          <p:nvPr/>
        </p:nvSpPr>
        <p:spPr bwMode="auto">
          <a:xfrm>
            <a:off x="1419225" y="5630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06" name="Line 31"/>
          <p:cNvSpPr>
            <a:spLocks noChangeShapeType="1"/>
          </p:cNvSpPr>
          <p:nvPr/>
        </p:nvSpPr>
        <p:spPr bwMode="auto">
          <a:xfrm>
            <a:off x="1800225" y="5630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07" name="Line 32"/>
          <p:cNvSpPr>
            <a:spLocks noChangeShapeType="1"/>
          </p:cNvSpPr>
          <p:nvPr/>
        </p:nvSpPr>
        <p:spPr bwMode="auto">
          <a:xfrm>
            <a:off x="2181225" y="5630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08" name="Line 33"/>
          <p:cNvSpPr>
            <a:spLocks noChangeShapeType="1"/>
          </p:cNvSpPr>
          <p:nvPr/>
        </p:nvSpPr>
        <p:spPr bwMode="auto">
          <a:xfrm>
            <a:off x="2562225" y="5630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09" name="Line 34"/>
          <p:cNvSpPr>
            <a:spLocks noChangeShapeType="1"/>
          </p:cNvSpPr>
          <p:nvPr/>
        </p:nvSpPr>
        <p:spPr bwMode="auto">
          <a:xfrm>
            <a:off x="2943225" y="5630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10" name="Line 35"/>
          <p:cNvSpPr>
            <a:spLocks noChangeShapeType="1"/>
          </p:cNvSpPr>
          <p:nvPr/>
        </p:nvSpPr>
        <p:spPr bwMode="auto">
          <a:xfrm>
            <a:off x="3324225" y="5630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11" name="Line 36"/>
          <p:cNvSpPr>
            <a:spLocks noChangeShapeType="1"/>
          </p:cNvSpPr>
          <p:nvPr/>
        </p:nvSpPr>
        <p:spPr bwMode="auto">
          <a:xfrm>
            <a:off x="3705225" y="5630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12" name="Line 37"/>
          <p:cNvSpPr>
            <a:spLocks noChangeShapeType="1"/>
          </p:cNvSpPr>
          <p:nvPr/>
        </p:nvSpPr>
        <p:spPr bwMode="auto">
          <a:xfrm>
            <a:off x="4086225" y="5630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13" name="Line 38"/>
          <p:cNvSpPr>
            <a:spLocks noChangeShapeType="1"/>
          </p:cNvSpPr>
          <p:nvPr/>
        </p:nvSpPr>
        <p:spPr bwMode="auto">
          <a:xfrm>
            <a:off x="4467225" y="5630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14" name="Line 39"/>
          <p:cNvSpPr>
            <a:spLocks noChangeShapeType="1"/>
          </p:cNvSpPr>
          <p:nvPr/>
        </p:nvSpPr>
        <p:spPr bwMode="auto">
          <a:xfrm>
            <a:off x="4848225" y="56308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15" name="Line 40"/>
          <p:cNvSpPr>
            <a:spLocks noChangeShapeType="1"/>
          </p:cNvSpPr>
          <p:nvPr/>
        </p:nvSpPr>
        <p:spPr bwMode="auto">
          <a:xfrm>
            <a:off x="885825" y="6208713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16" name="Line 41"/>
          <p:cNvSpPr>
            <a:spLocks noChangeShapeType="1"/>
          </p:cNvSpPr>
          <p:nvPr/>
        </p:nvSpPr>
        <p:spPr bwMode="auto">
          <a:xfrm>
            <a:off x="1038225" y="61325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17" name="Line 42"/>
          <p:cNvSpPr>
            <a:spLocks noChangeShapeType="1"/>
          </p:cNvSpPr>
          <p:nvPr/>
        </p:nvSpPr>
        <p:spPr bwMode="auto">
          <a:xfrm>
            <a:off x="1419225" y="61325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18" name="Line 43"/>
          <p:cNvSpPr>
            <a:spLocks noChangeShapeType="1"/>
          </p:cNvSpPr>
          <p:nvPr/>
        </p:nvSpPr>
        <p:spPr bwMode="auto">
          <a:xfrm>
            <a:off x="1800225" y="61325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19" name="Line 44"/>
          <p:cNvSpPr>
            <a:spLocks noChangeShapeType="1"/>
          </p:cNvSpPr>
          <p:nvPr/>
        </p:nvSpPr>
        <p:spPr bwMode="auto">
          <a:xfrm>
            <a:off x="2181225" y="61325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20" name="Line 45"/>
          <p:cNvSpPr>
            <a:spLocks noChangeShapeType="1"/>
          </p:cNvSpPr>
          <p:nvPr/>
        </p:nvSpPr>
        <p:spPr bwMode="auto">
          <a:xfrm>
            <a:off x="2562225" y="61325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21" name="Line 46"/>
          <p:cNvSpPr>
            <a:spLocks noChangeShapeType="1"/>
          </p:cNvSpPr>
          <p:nvPr/>
        </p:nvSpPr>
        <p:spPr bwMode="auto">
          <a:xfrm>
            <a:off x="2943225" y="61325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22" name="Line 47"/>
          <p:cNvSpPr>
            <a:spLocks noChangeShapeType="1"/>
          </p:cNvSpPr>
          <p:nvPr/>
        </p:nvSpPr>
        <p:spPr bwMode="auto">
          <a:xfrm>
            <a:off x="3324225" y="61325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23" name="Line 48"/>
          <p:cNvSpPr>
            <a:spLocks noChangeShapeType="1"/>
          </p:cNvSpPr>
          <p:nvPr/>
        </p:nvSpPr>
        <p:spPr bwMode="auto">
          <a:xfrm>
            <a:off x="3705225" y="61325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24" name="Line 49"/>
          <p:cNvSpPr>
            <a:spLocks noChangeShapeType="1"/>
          </p:cNvSpPr>
          <p:nvPr/>
        </p:nvSpPr>
        <p:spPr bwMode="auto">
          <a:xfrm>
            <a:off x="4086225" y="61325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25" name="Line 50"/>
          <p:cNvSpPr>
            <a:spLocks noChangeShapeType="1"/>
          </p:cNvSpPr>
          <p:nvPr/>
        </p:nvSpPr>
        <p:spPr bwMode="auto">
          <a:xfrm>
            <a:off x="4467225" y="61325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26" name="Line 51"/>
          <p:cNvSpPr>
            <a:spLocks noChangeShapeType="1"/>
          </p:cNvSpPr>
          <p:nvPr/>
        </p:nvSpPr>
        <p:spPr bwMode="auto">
          <a:xfrm>
            <a:off x="4848225" y="613251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27" name="Text Box 52"/>
          <p:cNvSpPr txBox="1">
            <a:spLocks noChangeArrowheads="1"/>
          </p:cNvSpPr>
          <p:nvPr/>
        </p:nvSpPr>
        <p:spPr bwMode="auto">
          <a:xfrm>
            <a:off x="762000" y="6211888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–5</a:t>
            </a:r>
          </a:p>
        </p:txBody>
      </p:sp>
      <p:sp>
        <p:nvSpPr>
          <p:cNvPr id="16428" name="Text Box 53"/>
          <p:cNvSpPr txBox="1">
            <a:spLocks noChangeArrowheads="1"/>
          </p:cNvSpPr>
          <p:nvPr/>
        </p:nvSpPr>
        <p:spPr bwMode="auto">
          <a:xfrm>
            <a:off x="1139825" y="6216650"/>
            <a:ext cx="511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–4</a:t>
            </a:r>
          </a:p>
        </p:txBody>
      </p:sp>
      <p:sp>
        <p:nvSpPr>
          <p:cNvPr id="16429" name="Text Box 54"/>
          <p:cNvSpPr txBox="1">
            <a:spLocks noChangeArrowheads="1"/>
          </p:cNvSpPr>
          <p:nvPr/>
        </p:nvSpPr>
        <p:spPr bwMode="auto">
          <a:xfrm>
            <a:off x="1520825" y="6208713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–3</a:t>
            </a:r>
          </a:p>
        </p:txBody>
      </p:sp>
      <p:sp>
        <p:nvSpPr>
          <p:cNvPr id="16430" name="Text Box 55"/>
          <p:cNvSpPr txBox="1">
            <a:spLocks noChangeArrowheads="1"/>
          </p:cNvSpPr>
          <p:nvPr/>
        </p:nvSpPr>
        <p:spPr bwMode="auto">
          <a:xfrm>
            <a:off x="1905000" y="6208713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–2</a:t>
            </a:r>
          </a:p>
        </p:txBody>
      </p:sp>
      <p:sp>
        <p:nvSpPr>
          <p:cNvPr id="16431" name="Text Box 56"/>
          <p:cNvSpPr txBox="1">
            <a:spLocks noChangeArrowheads="1"/>
          </p:cNvSpPr>
          <p:nvPr/>
        </p:nvSpPr>
        <p:spPr bwMode="auto">
          <a:xfrm>
            <a:off x="2282825" y="62166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–1</a:t>
            </a:r>
          </a:p>
        </p:txBody>
      </p:sp>
      <p:sp>
        <p:nvSpPr>
          <p:cNvPr id="16432" name="Text Box 57"/>
          <p:cNvSpPr txBox="1">
            <a:spLocks noChangeArrowheads="1"/>
          </p:cNvSpPr>
          <p:nvPr/>
        </p:nvSpPr>
        <p:spPr bwMode="auto">
          <a:xfrm>
            <a:off x="2778125" y="620871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0</a:t>
            </a:r>
          </a:p>
        </p:txBody>
      </p:sp>
      <p:sp>
        <p:nvSpPr>
          <p:cNvPr id="16433" name="Text Box 58"/>
          <p:cNvSpPr txBox="1">
            <a:spLocks noChangeArrowheads="1"/>
          </p:cNvSpPr>
          <p:nvPr/>
        </p:nvSpPr>
        <p:spPr bwMode="auto">
          <a:xfrm>
            <a:off x="3171825" y="620871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1</a:t>
            </a:r>
          </a:p>
        </p:txBody>
      </p:sp>
      <p:sp>
        <p:nvSpPr>
          <p:cNvPr id="16434" name="Text Box 59"/>
          <p:cNvSpPr txBox="1">
            <a:spLocks noChangeArrowheads="1"/>
          </p:cNvSpPr>
          <p:nvPr/>
        </p:nvSpPr>
        <p:spPr bwMode="auto">
          <a:xfrm>
            <a:off x="3540125" y="620871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2</a:t>
            </a:r>
          </a:p>
        </p:txBody>
      </p:sp>
      <p:sp>
        <p:nvSpPr>
          <p:cNvPr id="16435" name="Text Box 60"/>
          <p:cNvSpPr txBox="1">
            <a:spLocks noChangeArrowheads="1"/>
          </p:cNvSpPr>
          <p:nvPr/>
        </p:nvSpPr>
        <p:spPr bwMode="auto">
          <a:xfrm>
            <a:off x="3943350" y="620871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3</a:t>
            </a:r>
          </a:p>
        </p:txBody>
      </p:sp>
      <p:sp>
        <p:nvSpPr>
          <p:cNvPr id="16436" name="Text Box 61"/>
          <p:cNvSpPr txBox="1">
            <a:spLocks noChangeArrowheads="1"/>
          </p:cNvSpPr>
          <p:nvPr/>
        </p:nvSpPr>
        <p:spPr bwMode="auto">
          <a:xfrm>
            <a:off x="4314825" y="620871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4</a:t>
            </a:r>
          </a:p>
        </p:txBody>
      </p:sp>
      <p:sp>
        <p:nvSpPr>
          <p:cNvPr id="16437" name="Text Box 62"/>
          <p:cNvSpPr txBox="1">
            <a:spLocks noChangeArrowheads="1"/>
          </p:cNvSpPr>
          <p:nvPr/>
        </p:nvSpPr>
        <p:spPr bwMode="auto">
          <a:xfrm>
            <a:off x="4672013" y="6208713"/>
            <a:ext cx="328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5</a:t>
            </a:r>
          </a:p>
        </p:txBody>
      </p:sp>
      <p:sp>
        <p:nvSpPr>
          <p:cNvPr id="499775" name="AutoShape 63"/>
          <p:cNvSpPr>
            <a:spLocks noChangeArrowheads="1"/>
          </p:cNvSpPr>
          <p:nvPr/>
        </p:nvSpPr>
        <p:spPr bwMode="auto">
          <a:xfrm>
            <a:off x="3629025" y="5624513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9776" name="Line 64"/>
          <p:cNvSpPr>
            <a:spLocks noChangeShapeType="1"/>
          </p:cNvSpPr>
          <p:nvPr/>
        </p:nvSpPr>
        <p:spPr bwMode="auto">
          <a:xfrm flipH="1" flipV="1">
            <a:off x="990600" y="5705475"/>
            <a:ext cx="2619375" cy="952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9777" name="AutoShape 65"/>
          <p:cNvSpPr>
            <a:spLocks noChangeArrowheads="1"/>
          </p:cNvSpPr>
          <p:nvPr/>
        </p:nvSpPr>
        <p:spPr bwMode="auto">
          <a:xfrm>
            <a:off x="3629025" y="6135688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9778" name="Line 66"/>
          <p:cNvSpPr>
            <a:spLocks noChangeShapeType="1"/>
          </p:cNvSpPr>
          <p:nvPr/>
        </p:nvSpPr>
        <p:spPr bwMode="auto">
          <a:xfrm>
            <a:off x="3705225" y="4945063"/>
            <a:ext cx="0" cy="15240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9780" name="AutoShape 68"/>
          <p:cNvSpPr>
            <a:spLocks noChangeArrowheads="1"/>
          </p:cNvSpPr>
          <p:nvPr/>
        </p:nvSpPr>
        <p:spPr bwMode="auto">
          <a:xfrm>
            <a:off x="1738313" y="5153025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9781" name="AutoShape 69"/>
          <p:cNvSpPr>
            <a:spLocks noChangeArrowheads="1"/>
          </p:cNvSpPr>
          <p:nvPr/>
        </p:nvSpPr>
        <p:spPr bwMode="auto">
          <a:xfrm>
            <a:off x="1738313" y="6121400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499783" name="Line 71"/>
          <p:cNvSpPr>
            <a:spLocks noChangeShapeType="1"/>
          </p:cNvSpPr>
          <p:nvPr/>
        </p:nvSpPr>
        <p:spPr bwMode="auto">
          <a:xfrm>
            <a:off x="1814513" y="4945063"/>
            <a:ext cx="0" cy="14478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9784" name="Line 72"/>
          <p:cNvSpPr>
            <a:spLocks noChangeShapeType="1"/>
          </p:cNvSpPr>
          <p:nvPr/>
        </p:nvSpPr>
        <p:spPr bwMode="auto">
          <a:xfrm>
            <a:off x="1828800" y="5232400"/>
            <a:ext cx="3200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9785" name="Line 73"/>
          <p:cNvSpPr>
            <a:spLocks noChangeShapeType="1"/>
          </p:cNvSpPr>
          <p:nvPr/>
        </p:nvSpPr>
        <p:spPr bwMode="auto">
          <a:xfrm>
            <a:off x="1893888" y="6211888"/>
            <a:ext cx="1752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9786" name="Text Box 74"/>
          <p:cNvSpPr txBox="1">
            <a:spLocks noChangeArrowheads="1"/>
          </p:cNvSpPr>
          <p:nvPr/>
        </p:nvSpPr>
        <p:spPr bwMode="auto">
          <a:xfrm>
            <a:off x="4191000" y="2819400"/>
            <a:ext cx="49244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Since 5 is added to 3n, subtract 5 from each part of the inequality.</a:t>
            </a:r>
          </a:p>
        </p:txBody>
      </p:sp>
      <p:sp>
        <p:nvSpPr>
          <p:cNvPr id="499787" name="Text Box 75"/>
          <p:cNvSpPr txBox="1">
            <a:spLocks noChangeArrowheads="1"/>
          </p:cNvSpPr>
          <p:nvPr/>
        </p:nvSpPr>
        <p:spPr bwMode="auto">
          <a:xfrm>
            <a:off x="4191000" y="3657600"/>
            <a:ext cx="4343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</a:rPr>
              <a:t>Since n is multiplied by 3, divide each part of the inequality by 3 to undo the multiplication.</a:t>
            </a:r>
          </a:p>
        </p:txBody>
      </p:sp>
      <p:sp>
        <p:nvSpPr>
          <p:cNvPr id="499788" name="Text Box 76"/>
          <p:cNvSpPr txBox="1">
            <a:spLocks noChangeArrowheads="1"/>
          </p:cNvSpPr>
          <p:nvPr/>
        </p:nvSpPr>
        <p:spPr bwMode="auto">
          <a:xfrm>
            <a:off x="5202238" y="5029200"/>
            <a:ext cx="1731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>
                <a:solidFill>
                  <a:srgbClr val="3333FF"/>
                </a:solidFill>
                <a:latin typeface="Arial" charset="0"/>
              </a:rPr>
              <a:t>Graph –3 ≤ n.</a:t>
            </a:r>
          </a:p>
        </p:txBody>
      </p:sp>
      <p:sp>
        <p:nvSpPr>
          <p:cNvPr id="499789" name="Text Box 77"/>
          <p:cNvSpPr txBox="1">
            <a:spLocks noChangeArrowheads="1"/>
          </p:cNvSpPr>
          <p:nvPr/>
        </p:nvSpPr>
        <p:spPr bwMode="auto">
          <a:xfrm>
            <a:off x="5257800" y="5457825"/>
            <a:ext cx="15986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>
                <a:solidFill>
                  <a:srgbClr val="3333FF"/>
                </a:solidFill>
                <a:latin typeface="Arial" charset="0"/>
              </a:rPr>
              <a:t>Graph n &lt; 2.</a:t>
            </a:r>
          </a:p>
        </p:txBody>
      </p:sp>
      <p:sp>
        <p:nvSpPr>
          <p:cNvPr id="499790" name="Text Box 78"/>
          <p:cNvSpPr txBox="1">
            <a:spLocks noChangeArrowheads="1"/>
          </p:cNvSpPr>
          <p:nvPr/>
        </p:nvSpPr>
        <p:spPr bwMode="auto">
          <a:xfrm>
            <a:off x="5257800" y="5851525"/>
            <a:ext cx="3976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>
                <a:solidFill>
                  <a:srgbClr val="3333FF"/>
                </a:solidFill>
                <a:latin typeface="Arial" charset="0"/>
              </a:rPr>
              <a:t>Graph the intersection by finding where the two graphs overlap.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9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9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99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99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99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499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99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99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99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499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99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99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99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99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499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99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99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99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99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997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99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9775" grpId="0" animBg="1"/>
      <p:bldP spid="499776" grpId="0" animBg="1"/>
      <p:bldP spid="499777" grpId="0" animBg="1"/>
      <p:bldP spid="499778" grpId="0" animBg="1"/>
      <p:bldP spid="499780" grpId="0" animBg="1"/>
      <p:bldP spid="499781" grpId="0" animBg="1"/>
      <p:bldP spid="499783" grpId="0" animBg="1"/>
      <p:bldP spid="499784" grpId="0" animBg="1"/>
      <p:bldP spid="499785" grpId="0" animBg="1"/>
      <p:bldP spid="499786" grpId="0"/>
      <p:bldP spid="499787" grpId="0"/>
      <p:bldP spid="499788" grpId="0"/>
      <p:bldP spid="499789" grpId="0"/>
      <p:bldP spid="49979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0"/>
          <p:cNvSpPr txBox="1">
            <a:spLocks noChangeArrowheads="1"/>
          </p:cNvSpPr>
          <p:nvPr/>
        </p:nvSpPr>
        <p:spPr bwMode="auto">
          <a:xfrm>
            <a:off x="457200" y="1371600"/>
            <a:ext cx="8077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In this diagram, circle </a:t>
            </a:r>
            <a:r>
              <a:rPr lang="en-US" altLang="en-US"/>
              <a:t>A </a:t>
            </a:r>
            <a:r>
              <a:rPr lang="en-US" altLang="en-US" i="0"/>
              <a:t>represents some integer solutions of </a:t>
            </a:r>
            <a:r>
              <a:rPr lang="en-US" altLang="en-US"/>
              <a:t>x</a:t>
            </a:r>
            <a:r>
              <a:rPr lang="en-US" altLang="en-US" i="0"/>
              <a:t> &lt; 0, and circle </a:t>
            </a:r>
            <a:r>
              <a:rPr lang="en-US" altLang="en-US"/>
              <a:t>B</a:t>
            </a:r>
            <a:r>
              <a:rPr lang="en-US" altLang="en-US" i="0"/>
              <a:t> represents some integer solutions of </a:t>
            </a:r>
            <a:r>
              <a:rPr lang="en-US" altLang="en-US"/>
              <a:t>x </a:t>
            </a:r>
            <a:r>
              <a:rPr lang="en-US" altLang="en-US" i="0"/>
              <a:t>&gt; 10. The combined shaded regions represent numbers that are solutions of </a:t>
            </a:r>
            <a:r>
              <a:rPr lang="en-US" altLang="en-US"/>
              <a:t>either x </a:t>
            </a:r>
            <a:r>
              <a:rPr lang="en-US" altLang="en-US" i="0"/>
              <a:t>&lt; 0</a:t>
            </a:r>
            <a:r>
              <a:rPr lang="en-US" altLang="en-US"/>
              <a:t> or x </a:t>
            </a:r>
            <a:r>
              <a:rPr lang="en-US" altLang="en-US" i="0"/>
              <a:t>&gt;10.</a:t>
            </a:r>
            <a:r>
              <a:rPr lang="en-US" altLang="en-US"/>
              <a:t> </a:t>
            </a:r>
          </a:p>
        </p:txBody>
      </p:sp>
      <p:pic>
        <p:nvPicPr>
          <p:cNvPr id="17411" name="Picture 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505200"/>
            <a:ext cx="344805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066800"/>
            <a:ext cx="8229600" cy="4876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  <a:endParaRPr lang="en-US" altLang="en-US" sz="2800" dirty="0"/>
          </a:p>
          <a:p>
            <a:pPr eaLnBrk="1" hangingPunct="1"/>
            <a:r>
              <a:rPr lang="en-US" altLang="en-US" b="1" dirty="0"/>
              <a:t>Evaluate each expression for </a:t>
            </a:r>
            <a:r>
              <a:rPr lang="en-US" altLang="en-US" b="1" i="1" dirty="0"/>
              <a:t>x</a:t>
            </a:r>
            <a:r>
              <a:rPr lang="en-US" altLang="en-US" b="1" dirty="0"/>
              <a:t> = 1 and </a:t>
            </a:r>
            <a:r>
              <a:rPr lang="en-US" altLang="en-US" b="1" i="1" dirty="0"/>
              <a:t>y</a:t>
            </a:r>
            <a:r>
              <a:rPr lang="en-US" altLang="en-US" b="1" dirty="0"/>
              <a:t> =–3.</a:t>
            </a:r>
          </a:p>
          <a:p>
            <a:pPr eaLnBrk="1" hangingPunct="1"/>
            <a:endParaRPr lang="en-US" altLang="en-US" sz="700" b="1" dirty="0"/>
          </a:p>
          <a:p>
            <a:pPr eaLnBrk="1" hangingPunct="1"/>
            <a:r>
              <a:rPr lang="en-US" altLang="en-US" b="1" dirty="0"/>
              <a:t>1.</a:t>
            </a:r>
            <a:r>
              <a:rPr lang="en-US" altLang="en-US" dirty="0"/>
              <a:t> </a:t>
            </a:r>
            <a:r>
              <a:rPr lang="en-US" altLang="en-US" i="1" dirty="0"/>
              <a:t>x</a:t>
            </a:r>
            <a:r>
              <a:rPr lang="en-US" altLang="en-US" dirty="0"/>
              <a:t> – 4</a:t>
            </a:r>
            <a:r>
              <a:rPr lang="en-US" altLang="en-US" i="1" dirty="0"/>
              <a:t>y</a:t>
            </a:r>
            <a:r>
              <a:rPr lang="en-US" altLang="en-US" dirty="0"/>
              <a:t>                    </a:t>
            </a:r>
            <a:r>
              <a:rPr lang="en-US" altLang="en-US" b="1" dirty="0"/>
              <a:t>2. </a:t>
            </a:r>
            <a:r>
              <a:rPr lang="en-US" altLang="en-US" dirty="0"/>
              <a:t>–2</a:t>
            </a:r>
            <a:r>
              <a:rPr lang="en-US" altLang="en-US" i="1" dirty="0"/>
              <a:t>x</a:t>
            </a:r>
            <a:r>
              <a:rPr lang="en-US" altLang="en-US" dirty="0"/>
              <a:t> + </a:t>
            </a:r>
            <a:r>
              <a:rPr lang="en-US" altLang="en-US" i="1" dirty="0"/>
              <a:t>y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 dirty="0"/>
              <a:t>Write each expression in slope-intercept form.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b="1" dirty="0">
                <a:sym typeface="Symbol" pitchFamily="18" charset="2"/>
              </a:rPr>
              <a:t>3.</a:t>
            </a:r>
            <a:r>
              <a:rPr lang="en-US" altLang="en-US" dirty="0">
                <a:sym typeface="Symbol" pitchFamily="18" charset="2"/>
              </a:rPr>
              <a:t> </a:t>
            </a:r>
            <a:r>
              <a:rPr lang="en-US" altLang="en-US" i="1" dirty="0">
                <a:sym typeface="Symbol" pitchFamily="18" charset="2"/>
              </a:rPr>
              <a:t>y </a:t>
            </a:r>
            <a:r>
              <a:rPr lang="en-US" altLang="en-US" dirty="0"/>
              <a:t>–</a:t>
            </a:r>
            <a:r>
              <a:rPr lang="en-US" altLang="en-US" dirty="0">
                <a:sym typeface="Symbol" pitchFamily="18" charset="2"/>
              </a:rPr>
              <a:t> </a:t>
            </a:r>
            <a:r>
              <a:rPr lang="en-US" altLang="en-US" i="1" dirty="0">
                <a:sym typeface="Symbol" pitchFamily="18" charset="2"/>
              </a:rPr>
              <a:t>x = </a:t>
            </a:r>
            <a:r>
              <a:rPr lang="en-US" altLang="en-US" dirty="0">
                <a:sym typeface="Symbol" pitchFamily="18" charset="2"/>
              </a:rPr>
              <a:t>1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b="1" dirty="0">
                <a:sym typeface="Symbol" pitchFamily="18" charset="2"/>
              </a:rPr>
              <a:t>4. </a:t>
            </a:r>
            <a:r>
              <a:rPr lang="en-US" altLang="en-US" dirty="0">
                <a:sym typeface="Symbol" pitchFamily="18" charset="2"/>
              </a:rPr>
              <a:t>2</a:t>
            </a:r>
            <a:r>
              <a:rPr lang="en-US" altLang="en-US" i="1" dirty="0">
                <a:sym typeface="Symbol" pitchFamily="18" charset="2"/>
              </a:rPr>
              <a:t>x</a:t>
            </a:r>
            <a:r>
              <a:rPr lang="en-US" altLang="en-US" dirty="0">
                <a:sym typeface="Symbol" pitchFamily="18" charset="2"/>
              </a:rPr>
              <a:t> + 3</a:t>
            </a:r>
            <a:r>
              <a:rPr lang="en-US" altLang="en-US" i="1" dirty="0">
                <a:sym typeface="Symbol" pitchFamily="18" charset="2"/>
              </a:rPr>
              <a:t>y</a:t>
            </a:r>
            <a:r>
              <a:rPr lang="en-US" altLang="en-US" dirty="0">
                <a:sym typeface="Symbol" pitchFamily="18" charset="2"/>
              </a:rPr>
              <a:t> =</a:t>
            </a:r>
            <a:r>
              <a:rPr lang="en-US" altLang="en-US" i="1" dirty="0">
                <a:sym typeface="Symbol" pitchFamily="18" charset="2"/>
              </a:rPr>
              <a:t> </a:t>
            </a:r>
            <a:r>
              <a:rPr lang="en-US" altLang="en-US" dirty="0">
                <a:sym typeface="Symbol" pitchFamily="18" charset="2"/>
              </a:rPr>
              <a:t>6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b="1" dirty="0">
                <a:sym typeface="Symbol" pitchFamily="18" charset="2"/>
              </a:rPr>
              <a:t>5. </a:t>
            </a:r>
            <a:r>
              <a:rPr lang="en-US" altLang="en-US" dirty="0">
                <a:sym typeface="Symbol" pitchFamily="18" charset="2"/>
              </a:rPr>
              <a:t>0 = 5</a:t>
            </a:r>
            <a:r>
              <a:rPr lang="en-US" altLang="en-US" i="1" dirty="0">
                <a:sym typeface="Symbol" pitchFamily="18" charset="2"/>
              </a:rPr>
              <a:t>y </a:t>
            </a:r>
            <a:r>
              <a:rPr lang="en-US" altLang="en-US" dirty="0">
                <a:sym typeface="Symbol" pitchFamily="18" charset="2"/>
              </a:rPr>
              <a:t>+ 5</a:t>
            </a:r>
            <a:r>
              <a:rPr lang="en-US" altLang="en-US" i="1" dirty="0">
                <a:sym typeface="Symbol" pitchFamily="18" charset="2"/>
              </a:rPr>
              <a:t>x</a:t>
            </a:r>
            <a:r>
              <a:rPr lang="en-US" altLang="en-US" dirty="0">
                <a:sym typeface="Symbol" pitchFamily="18" charset="2"/>
              </a:rPr>
              <a:t> 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641600" y="2486025"/>
            <a:ext cx="63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13</a:t>
            </a:r>
            <a:endParaRPr lang="en-US" altLang="en-US" sz="2800">
              <a:sym typeface="Symbol" pitchFamily="18" charset="2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027863" y="2500313"/>
            <a:ext cx="635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–5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963863" y="3611564"/>
            <a:ext cx="19129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i="1" dirty="0">
                <a:solidFill>
                  <a:srgbClr val="FF0000"/>
                </a:solidFill>
                <a:sym typeface="Symbol" pitchFamily="18" charset="2"/>
              </a:rPr>
              <a:t>y = x + </a:t>
            </a:r>
            <a:r>
              <a:rPr lang="en-US" altLang="en-US" sz="2800" dirty="0">
                <a:solidFill>
                  <a:srgbClr val="FF0000"/>
                </a:solidFill>
                <a:sym typeface="Symbol" pitchFamily="18" charset="2"/>
              </a:rPr>
              <a:t>1</a:t>
            </a:r>
            <a:endParaRPr lang="en-US" altLang="en-US" sz="2800" i="1" dirty="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2993231" y="4337050"/>
            <a:ext cx="2414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i="1" dirty="0">
                <a:solidFill>
                  <a:srgbClr val="FF0000"/>
                </a:solidFill>
              </a:rPr>
              <a:t>y =</a:t>
            </a:r>
            <a:r>
              <a:rPr lang="en-US" altLang="en-US" sz="2800" dirty="0">
                <a:solidFill>
                  <a:srgbClr val="FF0000"/>
                </a:solidFill>
              </a:rPr>
              <a:t>     </a:t>
            </a:r>
            <a:r>
              <a:rPr lang="en-US" altLang="en-US" sz="2800" i="1" dirty="0">
                <a:solidFill>
                  <a:srgbClr val="FF0000"/>
                </a:solidFill>
              </a:rPr>
              <a:t>x</a:t>
            </a:r>
            <a:r>
              <a:rPr lang="en-US" altLang="en-US" sz="2800" dirty="0">
                <a:solidFill>
                  <a:srgbClr val="FF0000"/>
                </a:solidFill>
              </a:rPr>
              <a:t> + 2</a:t>
            </a:r>
            <a:endParaRPr lang="en-US" altLang="en-US" sz="2800" i="1" dirty="0">
              <a:solidFill>
                <a:srgbClr val="FF0000"/>
              </a:solidFill>
            </a:endParaRP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3121818" y="5055393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i="1" dirty="0">
                <a:solidFill>
                  <a:srgbClr val="FF0000"/>
                </a:solidFill>
              </a:rPr>
              <a:t>y</a:t>
            </a:r>
            <a:r>
              <a:rPr lang="en-US" altLang="en-US" sz="2800" dirty="0">
                <a:solidFill>
                  <a:srgbClr val="FF0000"/>
                </a:solidFill>
              </a:rPr>
              <a:t> = </a:t>
            </a:r>
            <a:r>
              <a:rPr lang="en-US" altLang="en-US" sz="2800" dirty="0">
                <a:solidFill>
                  <a:srgbClr val="FF3300"/>
                </a:solidFill>
                <a:sym typeface="Symbol" pitchFamily="18" charset="2"/>
              </a:rPr>
              <a:t>–</a:t>
            </a:r>
            <a:r>
              <a:rPr lang="en-US" altLang="en-US" sz="2800" i="1" dirty="0">
                <a:solidFill>
                  <a:srgbClr val="FF0000"/>
                </a:solidFill>
              </a:rPr>
              <a:t>x</a:t>
            </a:r>
          </a:p>
        </p:txBody>
      </p:sp>
      <p:pic>
        <p:nvPicPr>
          <p:cNvPr id="7196" name="Picture 2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7618" y="4260850"/>
            <a:ext cx="4572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239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73" grpId="0" autoUpdateAnimBg="0"/>
      <p:bldP spid="7194" grpId="0"/>
      <p:bldP spid="719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457200" y="1371600"/>
            <a:ext cx="8077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You can graph the solutions of a compound inequality involving OR by using the idea of combining regions. The combine regions are called the </a:t>
            </a:r>
            <a:r>
              <a:rPr lang="en-US" altLang="en-US" b="1" i="0" u="sng"/>
              <a:t>union</a:t>
            </a:r>
            <a:r>
              <a:rPr lang="en-US" altLang="en-US" i="0"/>
              <a:t> and show the numbers that are solutions of either inequality.</a:t>
            </a:r>
            <a:r>
              <a:rPr lang="en-US" altLang="en-US"/>
              <a:t> </a:t>
            </a:r>
          </a:p>
        </p:txBody>
      </p:sp>
      <p:grpSp>
        <p:nvGrpSpPr>
          <p:cNvPr id="18435" name="Group 9"/>
          <p:cNvGrpSpPr>
            <a:grpSpLocks/>
          </p:cNvGrpSpPr>
          <p:nvPr/>
        </p:nvGrpSpPr>
        <p:grpSpPr bwMode="auto">
          <a:xfrm>
            <a:off x="1828800" y="3352800"/>
            <a:ext cx="5514975" cy="2371725"/>
            <a:chOff x="1152" y="2112"/>
            <a:chExt cx="3474" cy="1494"/>
          </a:xfrm>
        </p:grpSpPr>
        <p:pic>
          <p:nvPicPr>
            <p:cNvPr id="18436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2112"/>
              <a:ext cx="3474" cy="14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7" name="Rectangle 7"/>
            <p:cNvSpPr>
              <a:spLocks noChangeArrowheads="1"/>
            </p:cNvSpPr>
            <p:nvPr/>
          </p:nvSpPr>
          <p:spPr bwMode="auto">
            <a:xfrm>
              <a:off x="4062" y="3120"/>
              <a:ext cx="96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38" name="Text Box 8"/>
            <p:cNvSpPr txBox="1">
              <a:spLocks noChangeArrowheads="1"/>
            </p:cNvSpPr>
            <p:nvPr/>
          </p:nvSpPr>
          <p:spPr bwMode="auto">
            <a:xfrm>
              <a:off x="4014" y="3111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 b="1" i="0"/>
                <a:t>&gt;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10668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75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Example 3A: Solving Compound Inequalities Involving OR</a:t>
            </a: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457200" y="17526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Solve the inequality and graph the solutions.</a:t>
            </a: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822325" y="2319338"/>
            <a:ext cx="3836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8 + </a:t>
            </a:r>
            <a:r>
              <a:rPr lang="en-US" altLang="en-US" b="1"/>
              <a:t>t</a:t>
            </a:r>
            <a:r>
              <a:rPr lang="en-US" altLang="en-US" b="1" i="0"/>
              <a:t> ≥ 7 OR 8 + </a:t>
            </a:r>
            <a:r>
              <a:rPr lang="en-US" altLang="en-US" b="1"/>
              <a:t>t</a:t>
            </a:r>
            <a:r>
              <a:rPr lang="en-US" altLang="en-US" b="1" i="0"/>
              <a:t> &lt; 2</a:t>
            </a:r>
          </a:p>
        </p:txBody>
      </p:sp>
      <p:sp>
        <p:nvSpPr>
          <p:cNvPr id="501767" name="Text Box 7"/>
          <p:cNvSpPr txBox="1">
            <a:spLocks noChangeArrowheads="1"/>
          </p:cNvSpPr>
          <p:nvPr/>
        </p:nvSpPr>
        <p:spPr bwMode="auto">
          <a:xfrm>
            <a:off x="866775" y="2743200"/>
            <a:ext cx="3646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8 + </a:t>
            </a:r>
            <a:r>
              <a:rPr lang="en-US" altLang="en-US"/>
              <a:t>t</a:t>
            </a:r>
            <a:r>
              <a:rPr lang="en-US" altLang="en-US" i="0"/>
              <a:t> ≥ 7 OR 8 + </a:t>
            </a:r>
            <a:r>
              <a:rPr lang="en-US" altLang="en-US"/>
              <a:t>t</a:t>
            </a:r>
            <a:r>
              <a:rPr lang="en-US" altLang="en-US" i="0"/>
              <a:t> &lt; 2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685800" y="3057525"/>
            <a:ext cx="3810000" cy="457200"/>
            <a:chOff x="432" y="1926"/>
            <a:chExt cx="2400" cy="288"/>
          </a:xfrm>
        </p:grpSpPr>
        <p:sp>
          <p:nvSpPr>
            <p:cNvPr id="19527" name="Text Box 8"/>
            <p:cNvSpPr txBox="1">
              <a:spLocks noChangeArrowheads="1"/>
            </p:cNvSpPr>
            <p:nvPr/>
          </p:nvSpPr>
          <p:spPr bwMode="auto">
            <a:xfrm>
              <a:off x="432" y="1926"/>
              <a:ext cx="23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>
                  <a:solidFill>
                    <a:srgbClr val="FF3300"/>
                  </a:solidFill>
                </a:rPr>
                <a:t>–8       –8    </a:t>
              </a:r>
              <a:r>
                <a:rPr lang="en-US" altLang="en-US" sz="800" i="0">
                  <a:solidFill>
                    <a:srgbClr val="FF3300"/>
                  </a:solidFill>
                </a:rPr>
                <a:t> </a:t>
              </a:r>
              <a:r>
                <a:rPr lang="en-US" altLang="en-US" i="0">
                  <a:solidFill>
                    <a:srgbClr val="FF3300"/>
                  </a:solidFill>
                </a:rPr>
                <a:t>–8        −8</a:t>
              </a:r>
            </a:p>
          </p:txBody>
        </p:sp>
        <p:sp>
          <p:nvSpPr>
            <p:cNvPr id="19528" name="Line 9"/>
            <p:cNvSpPr>
              <a:spLocks noChangeShapeType="1"/>
            </p:cNvSpPr>
            <p:nvPr/>
          </p:nvSpPr>
          <p:spPr bwMode="auto">
            <a:xfrm>
              <a:off x="480" y="2181"/>
              <a:ext cx="624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529" name="Line 10"/>
            <p:cNvSpPr>
              <a:spLocks noChangeShapeType="1"/>
            </p:cNvSpPr>
            <p:nvPr/>
          </p:nvSpPr>
          <p:spPr bwMode="auto">
            <a:xfrm>
              <a:off x="1200" y="2181"/>
              <a:ext cx="28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530" name="Line 11"/>
            <p:cNvSpPr>
              <a:spLocks noChangeShapeType="1"/>
            </p:cNvSpPr>
            <p:nvPr/>
          </p:nvSpPr>
          <p:spPr bwMode="auto">
            <a:xfrm>
              <a:off x="1776" y="2181"/>
              <a:ext cx="576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531" name="Line 12"/>
            <p:cNvSpPr>
              <a:spLocks noChangeShapeType="1"/>
            </p:cNvSpPr>
            <p:nvPr/>
          </p:nvSpPr>
          <p:spPr bwMode="auto">
            <a:xfrm>
              <a:off x="2544" y="2181"/>
              <a:ext cx="28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501773" name="Text Box 13"/>
          <p:cNvSpPr txBox="1">
            <a:spLocks noChangeArrowheads="1"/>
          </p:cNvSpPr>
          <p:nvPr/>
        </p:nvSpPr>
        <p:spPr bwMode="auto">
          <a:xfrm>
            <a:off x="1512888" y="3505200"/>
            <a:ext cx="3255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t ≥ </a:t>
            </a:r>
            <a:r>
              <a:rPr lang="en-US" altLang="en-US" i="0"/>
              <a:t>–1 OR      </a:t>
            </a:r>
            <a:r>
              <a:rPr lang="en-US" altLang="en-US"/>
              <a:t>t &lt; </a:t>
            </a:r>
            <a:r>
              <a:rPr lang="en-US" altLang="en-US" i="0"/>
              <a:t>–6</a:t>
            </a:r>
          </a:p>
        </p:txBody>
      </p:sp>
      <p:sp>
        <p:nvSpPr>
          <p:cNvPr id="501774" name="Text Box 14"/>
          <p:cNvSpPr txBox="1">
            <a:spLocks noChangeArrowheads="1"/>
          </p:cNvSpPr>
          <p:nvPr/>
        </p:nvSpPr>
        <p:spPr bwMode="auto">
          <a:xfrm>
            <a:off x="5089525" y="2743200"/>
            <a:ext cx="4054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Solve each simple inequality. </a:t>
            </a:r>
          </a:p>
        </p:txBody>
      </p:sp>
      <p:sp>
        <p:nvSpPr>
          <p:cNvPr id="19465" name="Line 15"/>
          <p:cNvSpPr>
            <a:spLocks noChangeShapeType="1"/>
          </p:cNvSpPr>
          <p:nvPr/>
        </p:nvSpPr>
        <p:spPr bwMode="auto">
          <a:xfrm>
            <a:off x="609600" y="4359275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6" name="Line 16"/>
          <p:cNvSpPr>
            <a:spLocks noChangeShapeType="1"/>
          </p:cNvSpPr>
          <p:nvPr/>
        </p:nvSpPr>
        <p:spPr bwMode="auto">
          <a:xfrm>
            <a:off x="762000" y="42830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7" name="Line 17"/>
          <p:cNvSpPr>
            <a:spLocks noChangeShapeType="1"/>
          </p:cNvSpPr>
          <p:nvPr/>
        </p:nvSpPr>
        <p:spPr bwMode="auto">
          <a:xfrm>
            <a:off x="1143000" y="42830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8" name="Line 18"/>
          <p:cNvSpPr>
            <a:spLocks noChangeShapeType="1"/>
          </p:cNvSpPr>
          <p:nvPr/>
        </p:nvSpPr>
        <p:spPr bwMode="auto">
          <a:xfrm>
            <a:off x="1524000" y="42830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9" name="Line 19"/>
          <p:cNvSpPr>
            <a:spLocks noChangeShapeType="1"/>
          </p:cNvSpPr>
          <p:nvPr/>
        </p:nvSpPr>
        <p:spPr bwMode="auto">
          <a:xfrm>
            <a:off x="1905000" y="42830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70" name="Line 20"/>
          <p:cNvSpPr>
            <a:spLocks noChangeShapeType="1"/>
          </p:cNvSpPr>
          <p:nvPr/>
        </p:nvSpPr>
        <p:spPr bwMode="auto">
          <a:xfrm>
            <a:off x="2286000" y="42830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71" name="Line 21"/>
          <p:cNvSpPr>
            <a:spLocks noChangeShapeType="1"/>
          </p:cNvSpPr>
          <p:nvPr/>
        </p:nvSpPr>
        <p:spPr bwMode="auto">
          <a:xfrm>
            <a:off x="2667000" y="42830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72" name="Line 22"/>
          <p:cNvSpPr>
            <a:spLocks noChangeShapeType="1"/>
          </p:cNvSpPr>
          <p:nvPr/>
        </p:nvSpPr>
        <p:spPr bwMode="auto">
          <a:xfrm>
            <a:off x="3048000" y="42830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73" name="Line 23"/>
          <p:cNvSpPr>
            <a:spLocks noChangeShapeType="1"/>
          </p:cNvSpPr>
          <p:nvPr/>
        </p:nvSpPr>
        <p:spPr bwMode="auto">
          <a:xfrm>
            <a:off x="3429000" y="42830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74" name="Line 24"/>
          <p:cNvSpPr>
            <a:spLocks noChangeShapeType="1"/>
          </p:cNvSpPr>
          <p:nvPr/>
        </p:nvSpPr>
        <p:spPr bwMode="auto">
          <a:xfrm>
            <a:off x="3810000" y="42830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75" name="Line 25"/>
          <p:cNvSpPr>
            <a:spLocks noChangeShapeType="1"/>
          </p:cNvSpPr>
          <p:nvPr/>
        </p:nvSpPr>
        <p:spPr bwMode="auto">
          <a:xfrm>
            <a:off x="4191000" y="42830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76" name="Line 26"/>
          <p:cNvSpPr>
            <a:spLocks noChangeShapeType="1"/>
          </p:cNvSpPr>
          <p:nvPr/>
        </p:nvSpPr>
        <p:spPr bwMode="auto">
          <a:xfrm>
            <a:off x="4572000" y="42830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77" name="Line 27"/>
          <p:cNvSpPr>
            <a:spLocks noChangeShapeType="1"/>
          </p:cNvSpPr>
          <p:nvPr/>
        </p:nvSpPr>
        <p:spPr bwMode="auto">
          <a:xfrm>
            <a:off x="609600" y="4997450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78" name="Line 28"/>
          <p:cNvSpPr>
            <a:spLocks noChangeShapeType="1"/>
          </p:cNvSpPr>
          <p:nvPr/>
        </p:nvSpPr>
        <p:spPr bwMode="auto">
          <a:xfrm>
            <a:off x="762000" y="4921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79" name="Line 29"/>
          <p:cNvSpPr>
            <a:spLocks noChangeShapeType="1"/>
          </p:cNvSpPr>
          <p:nvPr/>
        </p:nvSpPr>
        <p:spPr bwMode="auto">
          <a:xfrm>
            <a:off x="1143000" y="4921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80" name="Line 30"/>
          <p:cNvSpPr>
            <a:spLocks noChangeShapeType="1"/>
          </p:cNvSpPr>
          <p:nvPr/>
        </p:nvSpPr>
        <p:spPr bwMode="auto">
          <a:xfrm>
            <a:off x="1524000" y="4921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81" name="Line 31"/>
          <p:cNvSpPr>
            <a:spLocks noChangeShapeType="1"/>
          </p:cNvSpPr>
          <p:nvPr/>
        </p:nvSpPr>
        <p:spPr bwMode="auto">
          <a:xfrm>
            <a:off x="1905000" y="4921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82" name="Line 32"/>
          <p:cNvSpPr>
            <a:spLocks noChangeShapeType="1"/>
          </p:cNvSpPr>
          <p:nvPr/>
        </p:nvSpPr>
        <p:spPr bwMode="auto">
          <a:xfrm>
            <a:off x="2286000" y="4921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83" name="Line 33"/>
          <p:cNvSpPr>
            <a:spLocks noChangeShapeType="1"/>
          </p:cNvSpPr>
          <p:nvPr/>
        </p:nvSpPr>
        <p:spPr bwMode="auto">
          <a:xfrm>
            <a:off x="2667000" y="4921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84" name="Line 34"/>
          <p:cNvSpPr>
            <a:spLocks noChangeShapeType="1"/>
          </p:cNvSpPr>
          <p:nvPr/>
        </p:nvSpPr>
        <p:spPr bwMode="auto">
          <a:xfrm>
            <a:off x="3048000" y="4921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85" name="Line 35"/>
          <p:cNvSpPr>
            <a:spLocks noChangeShapeType="1"/>
          </p:cNvSpPr>
          <p:nvPr/>
        </p:nvSpPr>
        <p:spPr bwMode="auto">
          <a:xfrm>
            <a:off x="3429000" y="4921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86" name="Line 36"/>
          <p:cNvSpPr>
            <a:spLocks noChangeShapeType="1"/>
          </p:cNvSpPr>
          <p:nvPr/>
        </p:nvSpPr>
        <p:spPr bwMode="auto">
          <a:xfrm>
            <a:off x="3810000" y="4921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87" name="Line 37"/>
          <p:cNvSpPr>
            <a:spLocks noChangeShapeType="1"/>
          </p:cNvSpPr>
          <p:nvPr/>
        </p:nvSpPr>
        <p:spPr bwMode="auto">
          <a:xfrm>
            <a:off x="4191000" y="4921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88" name="Line 38"/>
          <p:cNvSpPr>
            <a:spLocks noChangeShapeType="1"/>
          </p:cNvSpPr>
          <p:nvPr/>
        </p:nvSpPr>
        <p:spPr bwMode="auto">
          <a:xfrm>
            <a:off x="4572000" y="49212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89" name="Line 39"/>
          <p:cNvSpPr>
            <a:spLocks noChangeShapeType="1"/>
          </p:cNvSpPr>
          <p:nvPr/>
        </p:nvSpPr>
        <p:spPr bwMode="auto">
          <a:xfrm>
            <a:off x="609600" y="5730875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90" name="Line 40"/>
          <p:cNvSpPr>
            <a:spLocks noChangeShapeType="1"/>
          </p:cNvSpPr>
          <p:nvPr/>
        </p:nvSpPr>
        <p:spPr bwMode="auto">
          <a:xfrm>
            <a:off x="762000" y="5654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91" name="Line 41"/>
          <p:cNvSpPr>
            <a:spLocks noChangeShapeType="1"/>
          </p:cNvSpPr>
          <p:nvPr/>
        </p:nvSpPr>
        <p:spPr bwMode="auto">
          <a:xfrm>
            <a:off x="1143000" y="5654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92" name="Line 42"/>
          <p:cNvSpPr>
            <a:spLocks noChangeShapeType="1"/>
          </p:cNvSpPr>
          <p:nvPr/>
        </p:nvSpPr>
        <p:spPr bwMode="auto">
          <a:xfrm>
            <a:off x="1524000" y="5654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93" name="Line 43"/>
          <p:cNvSpPr>
            <a:spLocks noChangeShapeType="1"/>
          </p:cNvSpPr>
          <p:nvPr/>
        </p:nvSpPr>
        <p:spPr bwMode="auto">
          <a:xfrm>
            <a:off x="1905000" y="5654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94" name="Line 44"/>
          <p:cNvSpPr>
            <a:spLocks noChangeShapeType="1"/>
          </p:cNvSpPr>
          <p:nvPr/>
        </p:nvSpPr>
        <p:spPr bwMode="auto">
          <a:xfrm>
            <a:off x="2286000" y="5654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95" name="Line 45"/>
          <p:cNvSpPr>
            <a:spLocks noChangeShapeType="1"/>
          </p:cNvSpPr>
          <p:nvPr/>
        </p:nvSpPr>
        <p:spPr bwMode="auto">
          <a:xfrm>
            <a:off x="2667000" y="5654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96" name="Line 46"/>
          <p:cNvSpPr>
            <a:spLocks noChangeShapeType="1"/>
          </p:cNvSpPr>
          <p:nvPr/>
        </p:nvSpPr>
        <p:spPr bwMode="auto">
          <a:xfrm>
            <a:off x="3048000" y="5654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97" name="Line 47"/>
          <p:cNvSpPr>
            <a:spLocks noChangeShapeType="1"/>
          </p:cNvSpPr>
          <p:nvPr/>
        </p:nvSpPr>
        <p:spPr bwMode="auto">
          <a:xfrm>
            <a:off x="3429000" y="5654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98" name="Line 48"/>
          <p:cNvSpPr>
            <a:spLocks noChangeShapeType="1"/>
          </p:cNvSpPr>
          <p:nvPr/>
        </p:nvSpPr>
        <p:spPr bwMode="auto">
          <a:xfrm>
            <a:off x="3810000" y="5654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99" name="Line 49"/>
          <p:cNvSpPr>
            <a:spLocks noChangeShapeType="1"/>
          </p:cNvSpPr>
          <p:nvPr/>
        </p:nvSpPr>
        <p:spPr bwMode="auto">
          <a:xfrm>
            <a:off x="4191000" y="5654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500" name="Line 50"/>
          <p:cNvSpPr>
            <a:spLocks noChangeShapeType="1"/>
          </p:cNvSpPr>
          <p:nvPr/>
        </p:nvSpPr>
        <p:spPr bwMode="auto">
          <a:xfrm>
            <a:off x="4572000" y="56546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501" name="Text Box 51"/>
          <p:cNvSpPr txBox="1">
            <a:spLocks noChangeArrowheads="1"/>
          </p:cNvSpPr>
          <p:nvPr/>
        </p:nvSpPr>
        <p:spPr bwMode="auto">
          <a:xfrm>
            <a:off x="342900" y="5730875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–10</a:t>
            </a:r>
          </a:p>
        </p:txBody>
      </p:sp>
      <p:sp>
        <p:nvSpPr>
          <p:cNvPr id="19502" name="Text Box 52"/>
          <p:cNvSpPr txBox="1">
            <a:spLocks noChangeArrowheads="1"/>
          </p:cNvSpPr>
          <p:nvPr/>
        </p:nvSpPr>
        <p:spPr bwMode="auto">
          <a:xfrm>
            <a:off x="863600" y="5724525"/>
            <a:ext cx="511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–8</a:t>
            </a:r>
          </a:p>
        </p:txBody>
      </p:sp>
      <p:sp>
        <p:nvSpPr>
          <p:cNvPr id="19503" name="Text Box 53"/>
          <p:cNvSpPr txBox="1">
            <a:spLocks noChangeArrowheads="1"/>
          </p:cNvSpPr>
          <p:nvPr/>
        </p:nvSpPr>
        <p:spPr bwMode="auto">
          <a:xfrm>
            <a:off x="1244600" y="5730875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–6</a:t>
            </a:r>
          </a:p>
        </p:txBody>
      </p:sp>
      <p:sp>
        <p:nvSpPr>
          <p:cNvPr id="19504" name="Text Box 54"/>
          <p:cNvSpPr txBox="1">
            <a:spLocks noChangeArrowheads="1"/>
          </p:cNvSpPr>
          <p:nvPr/>
        </p:nvSpPr>
        <p:spPr bwMode="auto">
          <a:xfrm>
            <a:off x="1600200" y="5730875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–4</a:t>
            </a:r>
          </a:p>
        </p:txBody>
      </p:sp>
      <p:sp>
        <p:nvSpPr>
          <p:cNvPr id="19505" name="Text Box 55"/>
          <p:cNvSpPr txBox="1">
            <a:spLocks noChangeArrowheads="1"/>
          </p:cNvSpPr>
          <p:nvPr/>
        </p:nvSpPr>
        <p:spPr bwMode="auto">
          <a:xfrm>
            <a:off x="2006600" y="5724525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–2</a:t>
            </a:r>
          </a:p>
        </p:txBody>
      </p:sp>
      <p:sp>
        <p:nvSpPr>
          <p:cNvPr id="19506" name="Text Box 56"/>
          <p:cNvSpPr txBox="1">
            <a:spLocks noChangeArrowheads="1"/>
          </p:cNvSpPr>
          <p:nvPr/>
        </p:nvSpPr>
        <p:spPr bwMode="auto">
          <a:xfrm>
            <a:off x="2501900" y="5730875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0</a:t>
            </a:r>
          </a:p>
        </p:txBody>
      </p:sp>
      <p:sp>
        <p:nvSpPr>
          <p:cNvPr id="19507" name="Text Box 57"/>
          <p:cNvSpPr txBox="1">
            <a:spLocks noChangeArrowheads="1"/>
          </p:cNvSpPr>
          <p:nvPr/>
        </p:nvSpPr>
        <p:spPr bwMode="auto">
          <a:xfrm>
            <a:off x="2895600" y="5730875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2</a:t>
            </a:r>
          </a:p>
        </p:txBody>
      </p:sp>
      <p:sp>
        <p:nvSpPr>
          <p:cNvPr id="19508" name="Text Box 58"/>
          <p:cNvSpPr txBox="1">
            <a:spLocks noChangeArrowheads="1"/>
          </p:cNvSpPr>
          <p:nvPr/>
        </p:nvSpPr>
        <p:spPr bwMode="auto">
          <a:xfrm>
            <a:off x="3263900" y="5730875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4</a:t>
            </a:r>
          </a:p>
        </p:txBody>
      </p:sp>
      <p:sp>
        <p:nvSpPr>
          <p:cNvPr id="19509" name="Text Box 59"/>
          <p:cNvSpPr txBox="1">
            <a:spLocks noChangeArrowheads="1"/>
          </p:cNvSpPr>
          <p:nvPr/>
        </p:nvSpPr>
        <p:spPr bwMode="auto">
          <a:xfrm>
            <a:off x="3667125" y="5730875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6</a:t>
            </a:r>
          </a:p>
        </p:txBody>
      </p:sp>
      <p:sp>
        <p:nvSpPr>
          <p:cNvPr id="19510" name="Text Box 60"/>
          <p:cNvSpPr txBox="1">
            <a:spLocks noChangeArrowheads="1"/>
          </p:cNvSpPr>
          <p:nvPr/>
        </p:nvSpPr>
        <p:spPr bwMode="auto">
          <a:xfrm>
            <a:off x="4038600" y="5730875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8</a:t>
            </a:r>
          </a:p>
        </p:txBody>
      </p:sp>
      <p:sp>
        <p:nvSpPr>
          <p:cNvPr id="19511" name="Text Box 61"/>
          <p:cNvSpPr txBox="1">
            <a:spLocks noChangeArrowheads="1"/>
          </p:cNvSpPr>
          <p:nvPr/>
        </p:nvSpPr>
        <p:spPr bwMode="auto">
          <a:xfrm>
            <a:off x="4305300" y="5730875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10</a:t>
            </a:r>
          </a:p>
        </p:txBody>
      </p:sp>
      <p:sp>
        <p:nvSpPr>
          <p:cNvPr id="501824" name="AutoShape 64"/>
          <p:cNvSpPr>
            <a:spLocks noChangeArrowheads="1"/>
          </p:cNvSpPr>
          <p:nvPr/>
        </p:nvSpPr>
        <p:spPr bwMode="auto">
          <a:xfrm>
            <a:off x="1447800" y="4919663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1827" name="AutoShape 67"/>
          <p:cNvSpPr>
            <a:spLocks noChangeArrowheads="1"/>
          </p:cNvSpPr>
          <p:nvPr/>
        </p:nvSpPr>
        <p:spPr bwMode="auto">
          <a:xfrm>
            <a:off x="1447800" y="5638800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1828" name="Line 68"/>
          <p:cNvSpPr>
            <a:spLocks noChangeShapeType="1"/>
          </p:cNvSpPr>
          <p:nvPr/>
        </p:nvSpPr>
        <p:spPr bwMode="auto">
          <a:xfrm>
            <a:off x="1524000" y="4114800"/>
            <a:ext cx="0" cy="16764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829" name="Line 69"/>
          <p:cNvSpPr>
            <a:spLocks noChangeShapeType="1"/>
          </p:cNvSpPr>
          <p:nvPr/>
        </p:nvSpPr>
        <p:spPr bwMode="auto">
          <a:xfrm>
            <a:off x="2438400" y="4114800"/>
            <a:ext cx="0" cy="16764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516" name="Text Box 71"/>
          <p:cNvSpPr txBox="1">
            <a:spLocks noChangeArrowheads="1"/>
          </p:cNvSpPr>
          <p:nvPr/>
        </p:nvSpPr>
        <p:spPr bwMode="auto">
          <a:xfrm>
            <a:off x="5127625" y="42195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 i="0"/>
          </a:p>
        </p:txBody>
      </p:sp>
      <p:sp>
        <p:nvSpPr>
          <p:cNvPr id="501832" name="Text Box 72"/>
          <p:cNvSpPr txBox="1">
            <a:spLocks noChangeArrowheads="1"/>
          </p:cNvSpPr>
          <p:nvPr/>
        </p:nvSpPr>
        <p:spPr bwMode="auto">
          <a:xfrm>
            <a:off x="5089525" y="4114800"/>
            <a:ext cx="1958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t ≥ –1.</a:t>
            </a:r>
          </a:p>
        </p:txBody>
      </p:sp>
      <p:sp>
        <p:nvSpPr>
          <p:cNvPr id="501833" name="Text Box 73"/>
          <p:cNvSpPr txBox="1">
            <a:spLocks noChangeArrowheads="1"/>
          </p:cNvSpPr>
          <p:nvPr/>
        </p:nvSpPr>
        <p:spPr bwMode="auto">
          <a:xfrm>
            <a:off x="5105400" y="4760913"/>
            <a:ext cx="197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t &lt; –6.</a:t>
            </a:r>
          </a:p>
        </p:txBody>
      </p:sp>
      <p:sp>
        <p:nvSpPr>
          <p:cNvPr id="19519" name="Text Box 74"/>
          <p:cNvSpPr txBox="1">
            <a:spLocks noChangeArrowheads="1"/>
          </p:cNvSpPr>
          <p:nvPr/>
        </p:nvSpPr>
        <p:spPr bwMode="auto">
          <a:xfrm>
            <a:off x="5165725" y="5105400"/>
            <a:ext cx="397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 i="0"/>
          </a:p>
        </p:txBody>
      </p:sp>
      <p:sp>
        <p:nvSpPr>
          <p:cNvPr id="501835" name="Text Box 75"/>
          <p:cNvSpPr txBox="1">
            <a:spLocks noChangeArrowheads="1"/>
          </p:cNvSpPr>
          <p:nvPr/>
        </p:nvSpPr>
        <p:spPr bwMode="auto">
          <a:xfrm>
            <a:off x="5165725" y="5410200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the union by combining the regions.</a:t>
            </a:r>
          </a:p>
        </p:txBody>
      </p:sp>
      <p:sp>
        <p:nvSpPr>
          <p:cNvPr id="501836" name="AutoShape 76"/>
          <p:cNvSpPr>
            <a:spLocks noChangeArrowheads="1"/>
          </p:cNvSpPr>
          <p:nvPr/>
        </p:nvSpPr>
        <p:spPr bwMode="auto">
          <a:xfrm>
            <a:off x="2362200" y="4267200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1837" name="Line 77"/>
          <p:cNvSpPr>
            <a:spLocks noChangeShapeType="1"/>
          </p:cNvSpPr>
          <p:nvPr/>
        </p:nvSpPr>
        <p:spPr bwMode="auto">
          <a:xfrm>
            <a:off x="2438400" y="4357688"/>
            <a:ext cx="2362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839" name="Line 79"/>
          <p:cNvSpPr>
            <a:spLocks noChangeShapeType="1"/>
          </p:cNvSpPr>
          <p:nvPr/>
        </p:nvSpPr>
        <p:spPr bwMode="auto">
          <a:xfrm flipH="1">
            <a:off x="523875" y="5006975"/>
            <a:ext cx="914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840" name="AutoShape 80"/>
          <p:cNvSpPr>
            <a:spLocks noChangeArrowheads="1"/>
          </p:cNvSpPr>
          <p:nvPr/>
        </p:nvSpPr>
        <p:spPr bwMode="auto">
          <a:xfrm>
            <a:off x="2376488" y="5638800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1841" name="Line 81"/>
          <p:cNvSpPr>
            <a:spLocks noChangeShapeType="1"/>
          </p:cNvSpPr>
          <p:nvPr/>
        </p:nvSpPr>
        <p:spPr bwMode="auto">
          <a:xfrm>
            <a:off x="2514600" y="5729288"/>
            <a:ext cx="2362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1842" name="Line 82"/>
          <p:cNvSpPr>
            <a:spLocks noChangeShapeType="1"/>
          </p:cNvSpPr>
          <p:nvPr/>
        </p:nvSpPr>
        <p:spPr bwMode="auto">
          <a:xfrm flipH="1">
            <a:off x="609600" y="5729288"/>
            <a:ext cx="838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1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1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0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1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01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501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01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01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01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01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01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1000"/>
                                        <p:tgtEl>
                                          <p:spTgt spid="50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01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01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01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501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501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50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0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501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1000"/>
                                        <p:tgtEl>
                                          <p:spTgt spid="50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67" grpId="0"/>
      <p:bldP spid="501773" grpId="0"/>
      <p:bldP spid="501774" grpId="0"/>
      <p:bldP spid="501824" grpId="0" animBg="1"/>
      <p:bldP spid="501827" grpId="0" animBg="1"/>
      <p:bldP spid="501828" grpId="0" animBg="1"/>
      <p:bldP spid="501829" grpId="0" animBg="1"/>
      <p:bldP spid="501832" grpId="0"/>
      <p:bldP spid="501833" grpId="0"/>
      <p:bldP spid="501835" grpId="0"/>
      <p:bldP spid="501836" grpId="0" animBg="1"/>
      <p:bldP spid="501837" grpId="0" animBg="1"/>
      <p:bldP spid="501839" grpId="0" animBg="1"/>
      <p:bldP spid="501840" grpId="0" animBg="1"/>
      <p:bldP spid="501841" grpId="0" animBg="1"/>
      <p:bldP spid="50184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10668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75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Example 3B: Solving Compound Inequalities Involving OR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457200" y="17526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Solve the inequality and graph the solutions.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457200" y="2133600"/>
            <a:ext cx="3557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4</a:t>
            </a:r>
            <a:r>
              <a:rPr lang="en-US" altLang="en-US" b="1"/>
              <a:t>x</a:t>
            </a:r>
            <a:r>
              <a:rPr lang="en-US" altLang="en-US" b="1" i="0"/>
              <a:t> ≤ 20 OR 3</a:t>
            </a:r>
            <a:r>
              <a:rPr lang="en-US" altLang="en-US" b="1"/>
              <a:t>x &gt; </a:t>
            </a:r>
            <a:r>
              <a:rPr lang="en-US" altLang="en-US" b="1" i="0"/>
              <a:t>21 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852488" y="2667000"/>
            <a:ext cx="3332162" cy="1633538"/>
            <a:chOff x="537" y="1680"/>
            <a:chExt cx="2099" cy="1029"/>
          </a:xfrm>
        </p:grpSpPr>
        <p:sp>
          <p:nvSpPr>
            <p:cNvPr id="20549" name="Text Box 7"/>
            <p:cNvSpPr txBox="1">
              <a:spLocks noChangeArrowheads="1"/>
            </p:cNvSpPr>
            <p:nvPr/>
          </p:nvSpPr>
          <p:spPr bwMode="auto">
            <a:xfrm>
              <a:off x="537" y="1680"/>
              <a:ext cx="209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4</a:t>
              </a:r>
              <a:r>
                <a:rPr lang="en-US" altLang="en-US"/>
                <a:t>x</a:t>
              </a:r>
              <a:r>
                <a:rPr lang="en-US" altLang="en-US" i="0"/>
                <a:t> ≤ 20 OR 3</a:t>
              </a:r>
              <a:r>
                <a:rPr lang="en-US" altLang="en-US"/>
                <a:t>x &gt; </a:t>
              </a:r>
              <a:r>
                <a:rPr lang="en-US" altLang="en-US" i="0"/>
                <a:t>21 </a:t>
              </a:r>
            </a:p>
          </p:txBody>
        </p:sp>
        <p:pic>
          <p:nvPicPr>
            <p:cNvPr id="20550" name="Picture 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" y="1986"/>
              <a:ext cx="177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1" name="Text Box 9"/>
            <p:cNvSpPr txBox="1">
              <a:spLocks noChangeArrowheads="1"/>
            </p:cNvSpPr>
            <p:nvPr/>
          </p:nvSpPr>
          <p:spPr bwMode="auto">
            <a:xfrm>
              <a:off x="624" y="2421"/>
              <a:ext cx="17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/>
                <a:t>x</a:t>
              </a:r>
              <a:r>
                <a:rPr lang="en-US" altLang="en-US" i="0"/>
                <a:t>  ≤ 5  OR </a:t>
              </a:r>
              <a:r>
                <a:rPr lang="en-US" altLang="en-US"/>
                <a:t>x &gt; </a:t>
              </a:r>
              <a:r>
                <a:rPr lang="en-US" altLang="en-US" i="0"/>
                <a:t>7 </a:t>
              </a:r>
              <a:endParaRPr lang="en-US" altLang="en-US"/>
            </a:p>
          </p:txBody>
        </p:sp>
      </p:grpSp>
      <p:sp>
        <p:nvSpPr>
          <p:cNvPr id="503818" name="Text Box 10"/>
          <p:cNvSpPr txBox="1">
            <a:spLocks noChangeArrowheads="1"/>
          </p:cNvSpPr>
          <p:nvPr/>
        </p:nvSpPr>
        <p:spPr bwMode="auto">
          <a:xfrm>
            <a:off x="4343400" y="2667000"/>
            <a:ext cx="424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Solve each simple inequality.</a:t>
            </a:r>
          </a:p>
        </p:txBody>
      </p:sp>
      <p:sp>
        <p:nvSpPr>
          <p:cNvPr id="20487" name="Line 68"/>
          <p:cNvSpPr>
            <a:spLocks noChangeShapeType="1"/>
          </p:cNvSpPr>
          <p:nvPr/>
        </p:nvSpPr>
        <p:spPr bwMode="auto">
          <a:xfrm>
            <a:off x="609600" y="4576763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88" name="Line 69"/>
          <p:cNvSpPr>
            <a:spLocks noChangeShapeType="1"/>
          </p:cNvSpPr>
          <p:nvPr/>
        </p:nvSpPr>
        <p:spPr bwMode="auto">
          <a:xfrm>
            <a:off x="762000" y="4500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89" name="Line 70"/>
          <p:cNvSpPr>
            <a:spLocks noChangeShapeType="1"/>
          </p:cNvSpPr>
          <p:nvPr/>
        </p:nvSpPr>
        <p:spPr bwMode="auto">
          <a:xfrm>
            <a:off x="1143000" y="4500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0" name="Line 71"/>
          <p:cNvSpPr>
            <a:spLocks noChangeShapeType="1"/>
          </p:cNvSpPr>
          <p:nvPr/>
        </p:nvSpPr>
        <p:spPr bwMode="auto">
          <a:xfrm>
            <a:off x="1524000" y="4500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1" name="Line 72"/>
          <p:cNvSpPr>
            <a:spLocks noChangeShapeType="1"/>
          </p:cNvSpPr>
          <p:nvPr/>
        </p:nvSpPr>
        <p:spPr bwMode="auto">
          <a:xfrm>
            <a:off x="1905000" y="4500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2" name="Line 73"/>
          <p:cNvSpPr>
            <a:spLocks noChangeShapeType="1"/>
          </p:cNvSpPr>
          <p:nvPr/>
        </p:nvSpPr>
        <p:spPr bwMode="auto">
          <a:xfrm>
            <a:off x="2286000" y="4500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3" name="Line 74"/>
          <p:cNvSpPr>
            <a:spLocks noChangeShapeType="1"/>
          </p:cNvSpPr>
          <p:nvPr/>
        </p:nvSpPr>
        <p:spPr bwMode="auto">
          <a:xfrm>
            <a:off x="2667000" y="4500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4" name="Line 75"/>
          <p:cNvSpPr>
            <a:spLocks noChangeShapeType="1"/>
          </p:cNvSpPr>
          <p:nvPr/>
        </p:nvSpPr>
        <p:spPr bwMode="auto">
          <a:xfrm>
            <a:off x="3048000" y="4500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5" name="Line 76"/>
          <p:cNvSpPr>
            <a:spLocks noChangeShapeType="1"/>
          </p:cNvSpPr>
          <p:nvPr/>
        </p:nvSpPr>
        <p:spPr bwMode="auto">
          <a:xfrm>
            <a:off x="3429000" y="4500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6" name="Line 77"/>
          <p:cNvSpPr>
            <a:spLocks noChangeShapeType="1"/>
          </p:cNvSpPr>
          <p:nvPr/>
        </p:nvSpPr>
        <p:spPr bwMode="auto">
          <a:xfrm>
            <a:off x="3810000" y="4500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7" name="Line 78"/>
          <p:cNvSpPr>
            <a:spLocks noChangeShapeType="1"/>
          </p:cNvSpPr>
          <p:nvPr/>
        </p:nvSpPr>
        <p:spPr bwMode="auto">
          <a:xfrm>
            <a:off x="4191000" y="4500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8" name="Line 79"/>
          <p:cNvSpPr>
            <a:spLocks noChangeShapeType="1"/>
          </p:cNvSpPr>
          <p:nvPr/>
        </p:nvSpPr>
        <p:spPr bwMode="auto">
          <a:xfrm>
            <a:off x="4572000" y="45005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9" name="Line 80"/>
          <p:cNvSpPr>
            <a:spLocks noChangeShapeType="1"/>
          </p:cNvSpPr>
          <p:nvPr/>
        </p:nvSpPr>
        <p:spPr bwMode="auto">
          <a:xfrm>
            <a:off x="609600" y="5214938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0" name="Line 81"/>
          <p:cNvSpPr>
            <a:spLocks noChangeShapeType="1"/>
          </p:cNvSpPr>
          <p:nvPr/>
        </p:nvSpPr>
        <p:spPr bwMode="auto">
          <a:xfrm>
            <a:off x="762000" y="51387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1" name="Line 82"/>
          <p:cNvSpPr>
            <a:spLocks noChangeShapeType="1"/>
          </p:cNvSpPr>
          <p:nvPr/>
        </p:nvSpPr>
        <p:spPr bwMode="auto">
          <a:xfrm>
            <a:off x="1143000" y="51387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2" name="Line 83"/>
          <p:cNvSpPr>
            <a:spLocks noChangeShapeType="1"/>
          </p:cNvSpPr>
          <p:nvPr/>
        </p:nvSpPr>
        <p:spPr bwMode="auto">
          <a:xfrm>
            <a:off x="1524000" y="51387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3" name="Line 84"/>
          <p:cNvSpPr>
            <a:spLocks noChangeShapeType="1"/>
          </p:cNvSpPr>
          <p:nvPr/>
        </p:nvSpPr>
        <p:spPr bwMode="auto">
          <a:xfrm>
            <a:off x="1905000" y="51387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4" name="Line 85"/>
          <p:cNvSpPr>
            <a:spLocks noChangeShapeType="1"/>
          </p:cNvSpPr>
          <p:nvPr/>
        </p:nvSpPr>
        <p:spPr bwMode="auto">
          <a:xfrm>
            <a:off x="2286000" y="51387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5" name="Line 86"/>
          <p:cNvSpPr>
            <a:spLocks noChangeShapeType="1"/>
          </p:cNvSpPr>
          <p:nvPr/>
        </p:nvSpPr>
        <p:spPr bwMode="auto">
          <a:xfrm>
            <a:off x="2667000" y="51387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6" name="Line 87"/>
          <p:cNvSpPr>
            <a:spLocks noChangeShapeType="1"/>
          </p:cNvSpPr>
          <p:nvPr/>
        </p:nvSpPr>
        <p:spPr bwMode="auto">
          <a:xfrm>
            <a:off x="3048000" y="51387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7" name="Line 88"/>
          <p:cNvSpPr>
            <a:spLocks noChangeShapeType="1"/>
          </p:cNvSpPr>
          <p:nvPr/>
        </p:nvSpPr>
        <p:spPr bwMode="auto">
          <a:xfrm>
            <a:off x="3429000" y="51387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8" name="Line 89"/>
          <p:cNvSpPr>
            <a:spLocks noChangeShapeType="1"/>
          </p:cNvSpPr>
          <p:nvPr/>
        </p:nvSpPr>
        <p:spPr bwMode="auto">
          <a:xfrm>
            <a:off x="3810000" y="51387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9" name="Line 90"/>
          <p:cNvSpPr>
            <a:spLocks noChangeShapeType="1"/>
          </p:cNvSpPr>
          <p:nvPr/>
        </p:nvSpPr>
        <p:spPr bwMode="auto">
          <a:xfrm>
            <a:off x="4191000" y="51387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0" name="Line 91"/>
          <p:cNvSpPr>
            <a:spLocks noChangeShapeType="1"/>
          </p:cNvSpPr>
          <p:nvPr/>
        </p:nvSpPr>
        <p:spPr bwMode="auto">
          <a:xfrm>
            <a:off x="4572000" y="513873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1" name="Line 92"/>
          <p:cNvSpPr>
            <a:spLocks noChangeShapeType="1"/>
          </p:cNvSpPr>
          <p:nvPr/>
        </p:nvSpPr>
        <p:spPr bwMode="auto">
          <a:xfrm>
            <a:off x="609600" y="5948363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2" name="Line 93"/>
          <p:cNvSpPr>
            <a:spLocks noChangeShapeType="1"/>
          </p:cNvSpPr>
          <p:nvPr/>
        </p:nvSpPr>
        <p:spPr bwMode="auto">
          <a:xfrm>
            <a:off x="762000" y="58721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3" name="Line 94"/>
          <p:cNvSpPr>
            <a:spLocks noChangeShapeType="1"/>
          </p:cNvSpPr>
          <p:nvPr/>
        </p:nvSpPr>
        <p:spPr bwMode="auto">
          <a:xfrm>
            <a:off x="1143000" y="58721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4" name="Line 95"/>
          <p:cNvSpPr>
            <a:spLocks noChangeShapeType="1"/>
          </p:cNvSpPr>
          <p:nvPr/>
        </p:nvSpPr>
        <p:spPr bwMode="auto">
          <a:xfrm>
            <a:off x="1524000" y="58721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5" name="Line 96"/>
          <p:cNvSpPr>
            <a:spLocks noChangeShapeType="1"/>
          </p:cNvSpPr>
          <p:nvPr/>
        </p:nvSpPr>
        <p:spPr bwMode="auto">
          <a:xfrm>
            <a:off x="1905000" y="58721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6" name="Line 97"/>
          <p:cNvSpPr>
            <a:spLocks noChangeShapeType="1"/>
          </p:cNvSpPr>
          <p:nvPr/>
        </p:nvSpPr>
        <p:spPr bwMode="auto">
          <a:xfrm>
            <a:off x="2286000" y="58721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7" name="Line 98"/>
          <p:cNvSpPr>
            <a:spLocks noChangeShapeType="1"/>
          </p:cNvSpPr>
          <p:nvPr/>
        </p:nvSpPr>
        <p:spPr bwMode="auto">
          <a:xfrm>
            <a:off x="2667000" y="5872163"/>
            <a:ext cx="0" cy="1476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8" name="Line 99"/>
          <p:cNvSpPr>
            <a:spLocks noChangeShapeType="1"/>
          </p:cNvSpPr>
          <p:nvPr/>
        </p:nvSpPr>
        <p:spPr bwMode="auto">
          <a:xfrm>
            <a:off x="3048000" y="58721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9" name="Line 100"/>
          <p:cNvSpPr>
            <a:spLocks noChangeShapeType="1"/>
          </p:cNvSpPr>
          <p:nvPr/>
        </p:nvSpPr>
        <p:spPr bwMode="auto">
          <a:xfrm>
            <a:off x="3429000" y="58721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20" name="Line 101"/>
          <p:cNvSpPr>
            <a:spLocks noChangeShapeType="1"/>
          </p:cNvSpPr>
          <p:nvPr/>
        </p:nvSpPr>
        <p:spPr bwMode="auto">
          <a:xfrm>
            <a:off x="3810000" y="58721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21" name="Line 102"/>
          <p:cNvSpPr>
            <a:spLocks noChangeShapeType="1"/>
          </p:cNvSpPr>
          <p:nvPr/>
        </p:nvSpPr>
        <p:spPr bwMode="auto">
          <a:xfrm>
            <a:off x="4191000" y="58721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22" name="Line 103"/>
          <p:cNvSpPr>
            <a:spLocks noChangeShapeType="1"/>
          </p:cNvSpPr>
          <p:nvPr/>
        </p:nvSpPr>
        <p:spPr bwMode="auto">
          <a:xfrm>
            <a:off x="4572000" y="5872163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23" name="Text Box 109"/>
          <p:cNvSpPr txBox="1">
            <a:spLocks noChangeArrowheads="1"/>
          </p:cNvSpPr>
          <p:nvPr/>
        </p:nvSpPr>
        <p:spPr bwMode="auto">
          <a:xfrm>
            <a:off x="2501900" y="594836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0</a:t>
            </a:r>
          </a:p>
        </p:txBody>
      </p:sp>
      <p:sp>
        <p:nvSpPr>
          <p:cNvPr id="20524" name="Text Box 110"/>
          <p:cNvSpPr txBox="1">
            <a:spLocks noChangeArrowheads="1"/>
          </p:cNvSpPr>
          <p:nvPr/>
        </p:nvSpPr>
        <p:spPr bwMode="auto">
          <a:xfrm>
            <a:off x="2895600" y="594836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2</a:t>
            </a:r>
          </a:p>
        </p:txBody>
      </p:sp>
      <p:sp>
        <p:nvSpPr>
          <p:cNvPr id="20525" name="Text Box 111"/>
          <p:cNvSpPr txBox="1">
            <a:spLocks noChangeArrowheads="1"/>
          </p:cNvSpPr>
          <p:nvPr/>
        </p:nvSpPr>
        <p:spPr bwMode="auto">
          <a:xfrm>
            <a:off x="3263900" y="594836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4</a:t>
            </a:r>
          </a:p>
        </p:txBody>
      </p:sp>
      <p:sp>
        <p:nvSpPr>
          <p:cNvPr id="20526" name="Text Box 112"/>
          <p:cNvSpPr txBox="1">
            <a:spLocks noChangeArrowheads="1"/>
          </p:cNvSpPr>
          <p:nvPr/>
        </p:nvSpPr>
        <p:spPr bwMode="auto">
          <a:xfrm>
            <a:off x="3667125" y="594836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6</a:t>
            </a:r>
          </a:p>
        </p:txBody>
      </p:sp>
      <p:sp>
        <p:nvSpPr>
          <p:cNvPr id="20527" name="Text Box 113"/>
          <p:cNvSpPr txBox="1">
            <a:spLocks noChangeArrowheads="1"/>
          </p:cNvSpPr>
          <p:nvPr/>
        </p:nvSpPr>
        <p:spPr bwMode="auto">
          <a:xfrm>
            <a:off x="4038600" y="5948363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8</a:t>
            </a:r>
          </a:p>
        </p:txBody>
      </p:sp>
      <p:sp>
        <p:nvSpPr>
          <p:cNvPr id="20528" name="Text Box 114"/>
          <p:cNvSpPr txBox="1">
            <a:spLocks noChangeArrowheads="1"/>
          </p:cNvSpPr>
          <p:nvPr/>
        </p:nvSpPr>
        <p:spPr bwMode="auto">
          <a:xfrm>
            <a:off x="4305300" y="5948363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10</a:t>
            </a:r>
          </a:p>
        </p:txBody>
      </p:sp>
      <p:sp>
        <p:nvSpPr>
          <p:cNvPr id="503925" name="AutoShape 117"/>
          <p:cNvSpPr>
            <a:spLocks noChangeArrowheads="1"/>
          </p:cNvSpPr>
          <p:nvPr/>
        </p:nvSpPr>
        <p:spPr bwMode="auto">
          <a:xfrm>
            <a:off x="3933825" y="5119688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3927" name="AutoShape 119"/>
          <p:cNvSpPr>
            <a:spLocks noChangeArrowheads="1"/>
          </p:cNvSpPr>
          <p:nvPr/>
        </p:nvSpPr>
        <p:spPr bwMode="auto">
          <a:xfrm>
            <a:off x="3914775" y="5870575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3929" name="Line 121"/>
          <p:cNvSpPr>
            <a:spLocks noChangeShapeType="1"/>
          </p:cNvSpPr>
          <p:nvPr/>
        </p:nvSpPr>
        <p:spPr bwMode="auto">
          <a:xfrm>
            <a:off x="3609975" y="4332288"/>
            <a:ext cx="0" cy="16764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3930" name="Line 122"/>
          <p:cNvSpPr>
            <a:spLocks noChangeShapeType="1"/>
          </p:cNvSpPr>
          <p:nvPr/>
        </p:nvSpPr>
        <p:spPr bwMode="auto">
          <a:xfrm>
            <a:off x="4010025" y="4332288"/>
            <a:ext cx="0" cy="16764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33" name="Text Box 124"/>
          <p:cNvSpPr txBox="1">
            <a:spLocks noChangeArrowheads="1"/>
          </p:cNvSpPr>
          <p:nvPr/>
        </p:nvSpPr>
        <p:spPr bwMode="auto">
          <a:xfrm>
            <a:off x="4962525" y="42957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 i="0"/>
          </a:p>
        </p:txBody>
      </p:sp>
      <p:sp>
        <p:nvSpPr>
          <p:cNvPr id="503933" name="Text Box 125"/>
          <p:cNvSpPr txBox="1">
            <a:spLocks noChangeArrowheads="1"/>
          </p:cNvSpPr>
          <p:nvPr/>
        </p:nvSpPr>
        <p:spPr bwMode="auto">
          <a:xfrm>
            <a:off x="4924425" y="4267200"/>
            <a:ext cx="185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x </a:t>
            </a:r>
            <a:r>
              <a:rPr lang="en-US" altLang="en-US" i="0">
                <a:solidFill>
                  <a:srgbClr val="3333FF"/>
                </a:solidFill>
                <a:latin typeface="Arial" charset="0"/>
              </a:rPr>
              <a:t>≤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 5.</a:t>
            </a:r>
          </a:p>
        </p:txBody>
      </p:sp>
      <p:sp>
        <p:nvSpPr>
          <p:cNvPr id="503934" name="Text Box 126"/>
          <p:cNvSpPr txBox="1">
            <a:spLocks noChangeArrowheads="1"/>
          </p:cNvSpPr>
          <p:nvPr/>
        </p:nvSpPr>
        <p:spPr bwMode="auto">
          <a:xfrm>
            <a:off x="4953000" y="4953000"/>
            <a:ext cx="1868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x &gt; 7.</a:t>
            </a:r>
          </a:p>
        </p:txBody>
      </p:sp>
      <p:sp>
        <p:nvSpPr>
          <p:cNvPr id="20536" name="Text Box 127"/>
          <p:cNvSpPr txBox="1">
            <a:spLocks noChangeArrowheads="1"/>
          </p:cNvSpPr>
          <p:nvPr/>
        </p:nvSpPr>
        <p:spPr bwMode="auto">
          <a:xfrm>
            <a:off x="5165725" y="5181600"/>
            <a:ext cx="397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 i="0"/>
          </a:p>
        </p:txBody>
      </p:sp>
      <p:sp>
        <p:nvSpPr>
          <p:cNvPr id="503936" name="Text Box 128"/>
          <p:cNvSpPr txBox="1">
            <a:spLocks noChangeArrowheads="1"/>
          </p:cNvSpPr>
          <p:nvPr/>
        </p:nvSpPr>
        <p:spPr bwMode="auto">
          <a:xfrm>
            <a:off x="4953000" y="5715000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the union by combining the regions.</a:t>
            </a:r>
          </a:p>
        </p:txBody>
      </p:sp>
      <p:sp>
        <p:nvSpPr>
          <p:cNvPr id="503937" name="AutoShape 129"/>
          <p:cNvSpPr>
            <a:spLocks noChangeArrowheads="1"/>
          </p:cNvSpPr>
          <p:nvPr/>
        </p:nvSpPr>
        <p:spPr bwMode="auto">
          <a:xfrm>
            <a:off x="3552825" y="4495800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3938" name="Line 130"/>
          <p:cNvSpPr>
            <a:spLocks noChangeShapeType="1"/>
          </p:cNvSpPr>
          <p:nvPr/>
        </p:nvSpPr>
        <p:spPr bwMode="auto">
          <a:xfrm flipH="1">
            <a:off x="685800" y="4572000"/>
            <a:ext cx="2895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3939" name="Line 131"/>
          <p:cNvSpPr>
            <a:spLocks noChangeShapeType="1"/>
          </p:cNvSpPr>
          <p:nvPr/>
        </p:nvSpPr>
        <p:spPr bwMode="auto">
          <a:xfrm>
            <a:off x="4100513" y="5210175"/>
            <a:ext cx="685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3940" name="Line 132"/>
          <p:cNvSpPr>
            <a:spLocks noChangeShapeType="1"/>
          </p:cNvSpPr>
          <p:nvPr/>
        </p:nvSpPr>
        <p:spPr bwMode="auto">
          <a:xfrm>
            <a:off x="4060825" y="5943600"/>
            <a:ext cx="762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3941" name="AutoShape 133"/>
          <p:cNvSpPr>
            <a:spLocks noChangeArrowheads="1"/>
          </p:cNvSpPr>
          <p:nvPr/>
        </p:nvSpPr>
        <p:spPr bwMode="auto">
          <a:xfrm>
            <a:off x="3519488" y="5848350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3942" name="Line 134"/>
          <p:cNvSpPr>
            <a:spLocks noChangeShapeType="1"/>
          </p:cNvSpPr>
          <p:nvPr/>
        </p:nvSpPr>
        <p:spPr bwMode="auto">
          <a:xfrm flipH="1">
            <a:off x="609600" y="5943600"/>
            <a:ext cx="2895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44" name="Text Box 136"/>
          <p:cNvSpPr txBox="1">
            <a:spLocks noChangeArrowheads="1"/>
          </p:cNvSpPr>
          <p:nvPr/>
        </p:nvSpPr>
        <p:spPr bwMode="auto">
          <a:xfrm>
            <a:off x="342900" y="5965825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–10</a:t>
            </a:r>
          </a:p>
        </p:txBody>
      </p:sp>
      <p:sp>
        <p:nvSpPr>
          <p:cNvPr id="20545" name="Text Box 137"/>
          <p:cNvSpPr txBox="1">
            <a:spLocks noChangeArrowheads="1"/>
          </p:cNvSpPr>
          <p:nvPr/>
        </p:nvSpPr>
        <p:spPr bwMode="auto">
          <a:xfrm>
            <a:off x="863600" y="5959475"/>
            <a:ext cx="511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–8</a:t>
            </a:r>
          </a:p>
        </p:txBody>
      </p:sp>
      <p:sp>
        <p:nvSpPr>
          <p:cNvPr id="20546" name="Text Box 138"/>
          <p:cNvSpPr txBox="1">
            <a:spLocks noChangeArrowheads="1"/>
          </p:cNvSpPr>
          <p:nvPr/>
        </p:nvSpPr>
        <p:spPr bwMode="auto">
          <a:xfrm>
            <a:off x="1244600" y="5965825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–6</a:t>
            </a:r>
          </a:p>
        </p:txBody>
      </p:sp>
      <p:sp>
        <p:nvSpPr>
          <p:cNvPr id="20547" name="Text Box 139"/>
          <p:cNvSpPr txBox="1">
            <a:spLocks noChangeArrowheads="1"/>
          </p:cNvSpPr>
          <p:nvPr/>
        </p:nvSpPr>
        <p:spPr bwMode="auto">
          <a:xfrm>
            <a:off x="1600200" y="5965825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–4</a:t>
            </a:r>
          </a:p>
        </p:txBody>
      </p:sp>
      <p:sp>
        <p:nvSpPr>
          <p:cNvPr id="20548" name="Text Box 140"/>
          <p:cNvSpPr txBox="1">
            <a:spLocks noChangeArrowheads="1"/>
          </p:cNvSpPr>
          <p:nvPr/>
        </p:nvSpPr>
        <p:spPr bwMode="auto">
          <a:xfrm>
            <a:off x="2006600" y="5959475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03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3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03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03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503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03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3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03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03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503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03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03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03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503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503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03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03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03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1000"/>
                                        <p:tgtEl>
                                          <p:spTgt spid="503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8" grpId="0"/>
      <p:bldP spid="503925" grpId="0" animBg="1"/>
      <p:bldP spid="503927" grpId="0" animBg="1"/>
      <p:bldP spid="503929" grpId="0" animBg="1"/>
      <p:bldP spid="503930" grpId="0" animBg="1"/>
      <p:bldP spid="503933" grpId="0"/>
      <p:bldP spid="503934" grpId="0"/>
      <p:bldP spid="503936" grpId="0"/>
      <p:bldP spid="503937" grpId="0" animBg="1"/>
      <p:bldP spid="503938" grpId="0" animBg="1"/>
      <p:bldP spid="503939" grpId="0" animBg="1"/>
      <p:bldP spid="503940" grpId="0" animBg="1"/>
      <p:bldP spid="503941" grpId="0" animBg="1"/>
      <p:bldP spid="50394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8245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Solve the compound inequality and graph the solutions.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838200" y="2286000"/>
            <a:ext cx="429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2 +</a:t>
            </a:r>
            <a:r>
              <a:rPr lang="en-US" altLang="en-US" b="1"/>
              <a:t>r</a:t>
            </a:r>
            <a:r>
              <a:rPr lang="en-US" altLang="en-US" b="1" i="0"/>
              <a:t> &lt; 12 OR </a:t>
            </a:r>
            <a:r>
              <a:rPr lang="en-US" altLang="en-US" b="1"/>
              <a:t>r</a:t>
            </a:r>
            <a:r>
              <a:rPr lang="en-US" altLang="en-US" b="1" i="0"/>
              <a:t> + 5 &gt; 19</a:t>
            </a:r>
          </a:p>
        </p:txBody>
      </p:sp>
      <p:sp>
        <p:nvSpPr>
          <p:cNvPr id="504839" name="Text Box 7"/>
          <p:cNvSpPr txBox="1">
            <a:spLocks noChangeArrowheads="1"/>
          </p:cNvSpPr>
          <p:nvPr/>
        </p:nvSpPr>
        <p:spPr bwMode="auto">
          <a:xfrm>
            <a:off x="1001713" y="2819400"/>
            <a:ext cx="4027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2 +</a:t>
            </a:r>
            <a:r>
              <a:rPr lang="en-US" altLang="en-US"/>
              <a:t>r</a:t>
            </a:r>
            <a:r>
              <a:rPr lang="en-US" altLang="en-US" i="0"/>
              <a:t> &lt; 12 OR </a:t>
            </a:r>
            <a:r>
              <a:rPr lang="en-US" altLang="en-US"/>
              <a:t>r</a:t>
            </a:r>
            <a:r>
              <a:rPr lang="en-US" altLang="en-US" i="0"/>
              <a:t> + 5 &gt; 19</a:t>
            </a:r>
          </a:p>
        </p:txBody>
      </p:sp>
      <p:grpSp>
        <p:nvGrpSpPr>
          <p:cNvPr id="2" name="Group 80"/>
          <p:cNvGrpSpPr>
            <a:grpSpLocks/>
          </p:cNvGrpSpPr>
          <p:nvPr/>
        </p:nvGrpSpPr>
        <p:grpSpPr bwMode="auto">
          <a:xfrm>
            <a:off x="838200" y="3122613"/>
            <a:ext cx="4216400" cy="457200"/>
            <a:chOff x="528" y="1967"/>
            <a:chExt cx="2656" cy="288"/>
          </a:xfrm>
        </p:grpSpPr>
        <p:sp>
          <p:nvSpPr>
            <p:cNvPr id="21573" name="Text Box 8"/>
            <p:cNvSpPr txBox="1">
              <a:spLocks noChangeArrowheads="1"/>
            </p:cNvSpPr>
            <p:nvPr/>
          </p:nvSpPr>
          <p:spPr bwMode="auto">
            <a:xfrm>
              <a:off x="528" y="1967"/>
              <a:ext cx="26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>
                  <a:solidFill>
                    <a:srgbClr val="FF3300"/>
                  </a:solidFill>
                </a:rPr>
                <a:t>–2         –2          –5    –5</a:t>
              </a:r>
            </a:p>
          </p:txBody>
        </p:sp>
        <p:sp>
          <p:nvSpPr>
            <p:cNvPr id="21574" name="Line 9"/>
            <p:cNvSpPr>
              <a:spLocks noChangeShapeType="1"/>
            </p:cNvSpPr>
            <p:nvPr/>
          </p:nvSpPr>
          <p:spPr bwMode="auto">
            <a:xfrm>
              <a:off x="576" y="2208"/>
              <a:ext cx="576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75" name="Line 10"/>
            <p:cNvSpPr>
              <a:spLocks noChangeShapeType="1"/>
            </p:cNvSpPr>
            <p:nvPr/>
          </p:nvSpPr>
          <p:spPr bwMode="auto">
            <a:xfrm>
              <a:off x="1392" y="2208"/>
              <a:ext cx="336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76" name="Line 11"/>
            <p:cNvSpPr>
              <a:spLocks noChangeShapeType="1"/>
            </p:cNvSpPr>
            <p:nvPr/>
          </p:nvSpPr>
          <p:spPr bwMode="auto">
            <a:xfrm>
              <a:off x="2064" y="2208"/>
              <a:ext cx="576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77" name="Line 12"/>
            <p:cNvSpPr>
              <a:spLocks noChangeShapeType="1"/>
            </p:cNvSpPr>
            <p:nvPr/>
          </p:nvSpPr>
          <p:spPr bwMode="auto">
            <a:xfrm>
              <a:off x="2832" y="2208"/>
              <a:ext cx="336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504845" name="Text Box 13"/>
          <p:cNvSpPr txBox="1">
            <a:spLocks noChangeArrowheads="1"/>
          </p:cNvSpPr>
          <p:nvPr/>
        </p:nvSpPr>
        <p:spPr bwMode="auto">
          <a:xfrm>
            <a:off x="1447800" y="3592513"/>
            <a:ext cx="3863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r &lt; </a:t>
            </a:r>
            <a:r>
              <a:rPr lang="en-US" altLang="en-US" i="0"/>
              <a:t>10  OR </a:t>
            </a:r>
            <a:r>
              <a:rPr lang="en-US" altLang="en-US"/>
              <a:t>r &gt; </a:t>
            </a:r>
            <a:r>
              <a:rPr lang="en-US" altLang="en-US" i="0"/>
              <a:t>14</a:t>
            </a:r>
            <a:endParaRPr lang="en-US" altLang="en-US"/>
          </a:p>
        </p:txBody>
      </p:sp>
      <p:sp>
        <p:nvSpPr>
          <p:cNvPr id="21512" name="Line 14"/>
          <p:cNvSpPr>
            <a:spLocks noChangeShapeType="1"/>
          </p:cNvSpPr>
          <p:nvPr/>
        </p:nvSpPr>
        <p:spPr bwMode="auto">
          <a:xfrm>
            <a:off x="962025" y="4573588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13" name="Line 15"/>
          <p:cNvSpPr>
            <a:spLocks noChangeShapeType="1"/>
          </p:cNvSpPr>
          <p:nvPr/>
        </p:nvSpPr>
        <p:spPr bwMode="auto">
          <a:xfrm>
            <a:off x="1114425" y="44973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14" name="Line 16"/>
          <p:cNvSpPr>
            <a:spLocks noChangeShapeType="1"/>
          </p:cNvSpPr>
          <p:nvPr/>
        </p:nvSpPr>
        <p:spPr bwMode="auto">
          <a:xfrm>
            <a:off x="1495425" y="44973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15" name="Line 17"/>
          <p:cNvSpPr>
            <a:spLocks noChangeShapeType="1"/>
          </p:cNvSpPr>
          <p:nvPr/>
        </p:nvSpPr>
        <p:spPr bwMode="auto">
          <a:xfrm>
            <a:off x="1876425" y="44973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16" name="Line 18"/>
          <p:cNvSpPr>
            <a:spLocks noChangeShapeType="1"/>
          </p:cNvSpPr>
          <p:nvPr/>
        </p:nvSpPr>
        <p:spPr bwMode="auto">
          <a:xfrm>
            <a:off x="2257425" y="44973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17" name="Line 19"/>
          <p:cNvSpPr>
            <a:spLocks noChangeShapeType="1"/>
          </p:cNvSpPr>
          <p:nvPr/>
        </p:nvSpPr>
        <p:spPr bwMode="auto">
          <a:xfrm>
            <a:off x="2638425" y="44973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18" name="Line 20"/>
          <p:cNvSpPr>
            <a:spLocks noChangeShapeType="1"/>
          </p:cNvSpPr>
          <p:nvPr/>
        </p:nvSpPr>
        <p:spPr bwMode="auto">
          <a:xfrm>
            <a:off x="3019425" y="44973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19" name="Line 21"/>
          <p:cNvSpPr>
            <a:spLocks noChangeShapeType="1"/>
          </p:cNvSpPr>
          <p:nvPr/>
        </p:nvSpPr>
        <p:spPr bwMode="auto">
          <a:xfrm>
            <a:off x="3400425" y="44973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20" name="Line 22"/>
          <p:cNvSpPr>
            <a:spLocks noChangeShapeType="1"/>
          </p:cNvSpPr>
          <p:nvPr/>
        </p:nvSpPr>
        <p:spPr bwMode="auto">
          <a:xfrm>
            <a:off x="3781425" y="44973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21" name="Line 23"/>
          <p:cNvSpPr>
            <a:spLocks noChangeShapeType="1"/>
          </p:cNvSpPr>
          <p:nvPr/>
        </p:nvSpPr>
        <p:spPr bwMode="auto">
          <a:xfrm>
            <a:off x="4162425" y="44973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22" name="Line 24"/>
          <p:cNvSpPr>
            <a:spLocks noChangeShapeType="1"/>
          </p:cNvSpPr>
          <p:nvPr/>
        </p:nvSpPr>
        <p:spPr bwMode="auto">
          <a:xfrm>
            <a:off x="4543425" y="44973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23" name="Line 25"/>
          <p:cNvSpPr>
            <a:spLocks noChangeShapeType="1"/>
          </p:cNvSpPr>
          <p:nvPr/>
        </p:nvSpPr>
        <p:spPr bwMode="auto">
          <a:xfrm>
            <a:off x="4924425" y="44973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4858" name="AutoShape 26"/>
          <p:cNvSpPr>
            <a:spLocks noChangeArrowheads="1"/>
          </p:cNvSpPr>
          <p:nvPr/>
        </p:nvSpPr>
        <p:spPr bwMode="auto">
          <a:xfrm>
            <a:off x="3686175" y="4495800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4859" name="Line 27"/>
          <p:cNvSpPr>
            <a:spLocks noChangeShapeType="1"/>
          </p:cNvSpPr>
          <p:nvPr/>
        </p:nvSpPr>
        <p:spPr bwMode="auto">
          <a:xfrm flipH="1">
            <a:off x="973138" y="4572000"/>
            <a:ext cx="2695575" cy="47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26" name="Line 28"/>
          <p:cNvSpPr>
            <a:spLocks noChangeShapeType="1"/>
          </p:cNvSpPr>
          <p:nvPr/>
        </p:nvSpPr>
        <p:spPr bwMode="auto">
          <a:xfrm>
            <a:off x="962025" y="5410200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27" name="Line 29"/>
          <p:cNvSpPr>
            <a:spLocks noChangeShapeType="1"/>
          </p:cNvSpPr>
          <p:nvPr/>
        </p:nvSpPr>
        <p:spPr bwMode="auto">
          <a:xfrm>
            <a:off x="1114425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28" name="Line 30"/>
          <p:cNvSpPr>
            <a:spLocks noChangeShapeType="1"/>
          </p:cNvSpPr>
          <p:nvPr/>
        </p:nvSpPr>
        <p:spPr bwMode="auto">
          <a:xfrm>
            <a:off x="1495425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29" name="Line 31"/>
          <p:cNvSpPr>
            <a:spLocks noChangeShapeType="1"/>
          </p:cNvSpPr>
          <p:nvPr/>
        </p:nvSpPr>
        <p:spPr bwMode="auto">
          <a:xfrm>
            <a:off x="1876425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30" name="Line 32"/>
          <p:cNvSpPr>
            <a:spLocks noChangeShapeType="1"/>
          </p:cNvSpPr>
          <p:nvPr/>
        </p:nvSpPr>
        <p:spPr bwMode="auto">
          <a:xfrm>
            <a:off x="2257425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31" name="Line 33"/>
          <p:cNvSpPr>
            <a:spLocks noChangeShapeType="1"/>
          </p:cNvSpPr>
          <p:nvPr/>
        </p:nvSpPr>
        <p:spPr bwMode="auto">
          <a:xfrm>
            <a:off x="2638425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32" name="Line 34"/>
          <p:cNvSpPr>
            <a:spLocks noChangeShapeType="1"/>
          </p:cNvSpPr>
          <p:nvPr/>
        </p:nvSpPr>
        <p:spPr bwMode="auto">
          <a:xfrm>
            <a:off x="3019425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33" name="Line 35"/>
          <p:cNvSpPr>
            <a:spLocks noChangeShapeType="1"/>
          </p:cNvSpPr>
          <p:nvPr/>
        </p:nvSpPr>
        <p:spPr bwMode="auto">
          <a:xfrm>
            <a:off x="3400425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34" name="Line 36"/>
          <p:cNvSpPr>
            <a:spLocks noChangeShapeType="1"/>
          </p:cNvSpPr>
          <p:nvPr/>
        </p:nvSpPr>
        <p:spPr bwMode="auto">
          <a:xfrm>
            <a:off x="3781425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35" name="Line 37"/>
          <p:cNvSpPr>
            <a:spLocks noChangeShapeType="1"/>
          </p:cNvSpPr>
          <p:nvPr/>
        </p:nvSpPr>
        <p:spPr bwMode="auto">
          <a:xfrm>
            <a:off x="4162425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36" name="Line 38"/>
          <p:cNvSpPr>
            <a:spLocks noChangeShapeType="1"/>
          </p:cNvSpPr>
          <p:nvPr/>
        </p:nvSpPr>
        <p:spPr bwMode="auto">
          <a:xfrm>
            <a:off x="4543425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37" name="Line 39"/>
          <p:cNvSpPr>
            <a:spLocks noChangeShapeType="1"/>
          </p:cNvSpPr>
          <p:nvPr/>
        </p:nvSpPr>
        <p:spPr bwMode="auto">
          <a:xfrm>
            <a:off x="4924425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4872" name="AutoShape 40"/>
          <p:cNvSpPr>
            <a:spLocks noChangeArrowheads="1"/>
          </p:cNvSpPr>
          <p:nvPr/>
        </p:nvSpPr>
        <p:spPr bwMode="auto">
          <a:xfrm>
            <a:off x="4462463" y="5332413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21539" name="Line 41"/>
          <p:cNvSpPr>
            <a:spLocks noChangeShapeType="1"/>
          </p:cNvSpPr>
          <p:nvPr/>
        </p:nvSpPr>
        <p:spPr bwMode="auto">
          <a:xfrm>
            <a:off x="990600" y="6200775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40" name="Line 42"/>
          <p:cNvSpPr>
            <a:spLocks noChangeShapeType="1"/>
          </p:cNvSpPr>
          <p:nvPr/>
        </p:nvSpPr>
        <p:spPr bwMode="auto">
          <a:xfrm>
            <a:off x="1104900" y="61404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41" name="Line 43"/>
          <p:cNvSpPr>
            <a:spLocks noChangeShapeType="1"/>
          </p:cNvSpPr>
          <p:nvPr/>
        </p:nvSpPr>
        <p:spPr bwMode="auto">
          <a:xfrm>
            <a:off x="1485900" y="61404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42" name="Line 44"/>
          <p:cNvSpPr>
            <a:spLocks noChangeShapeType="1"/>
          </p:cNvSpPr>
          <p:nvPr/>
        </p:nvSpPr>
        <p:spPr bwMode="auto">
          <a:xfrm>
            <a:off x="1866900" y="61404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43" name="Line 45"/>
          <p:cNvSpPr>
            <a:spLocks noChangeShapeType="1"/>
          </p:cNvSpPr>
          <p:nvPr/>
        </p:nvSpPr>
        <p:spPr bwMode="auto">
          <a:xfrm>
            <a:off x="2247900" y="61404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44" name="Line 46"/>
          <p:cNvSpPr>
            <a:spLocks noChangeShapeType="1"/>
          </p:cNvSpPr>
          <p:nvPr/>
        </p:nvSpPr>
        <p:spPr bwMode="auto">
          <a:xfrm>
            <a:off x="2628900" y="61404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45" name="Line 47"/>
          <p:cNvSpPr>
            <a:spLocks noChangeShapeType="1"/>
          </p:cNvSpPr>
          <p:nvPr/>
        </p:nvSpPr>
        <p:spPr bwMode="auto">
          <a:xfrm>
            <a:off x="3009900" y="61404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46" name="Line 48"/>
          <p:cNvSpPr>
            <a:spLocks noChangeShapeType="1"/>
          </p:cNvSpPr>
          <p:nvPr/>
        </p:nvSpPr>
        <p:spPr bwMode="auto">
          <a:xfrm>
            <a:off x="3390900" y="61404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47" name="Line 49"/>
          <p:cNvSpPr>
            <a:spLocks noChangeShapeType="1"/>
          </p:cNvSpPr>
          <p:nvPr/>
        </p:nvSpPr>
        <p:spPr bwMode="auto">
          <a:xfrm>
            <a:off x="3771900" y="61404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48" name="Line 50"/>
          <p:cNvSpPr>
            <a:spLocks noChangeShapeType="1"/>
          </p:cNvSpPr>
          <p:nvPr/>
        </p:nvSpPr>
        <p:spPr bwMode="auto">
          <a:xfrm>
            <a:off x="4152900" y="61404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49" name="Line 51"/>
          <p:cNvSpPr>
            <a:spLocks noChangeShapeType="1"/>
          </p:cNvSpPr>
          <p:nvPr/>
        </p:nvSpPr>
        <p:spPr bwMode="auto">
          <a:xfrm>
            <a:off x="4533900" y="61404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50" name="Line 52"/>
          <p:cNvSpPr>
            <a:spLocks noChangeShapeType="1"/>
          </p:cNvSpPr>
          <p:nvPr/>
        </p:nvSpPr>
        <p:spPr bwMode="auto">
          <a:xfrm>
            <a:off x="4914900" y="61404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51" name="Text Box 53"/>
          <p:cNvSpPr txBox="1">
            <a:spLocks noChangeArrowheads="1"/>
          </p:cNvSpPr>
          <p:nvPr/>
        </p:nvSpPr>
        <p:spPr bwMode="auto">
          <a:xfrm>
            <a:off x="838200" y="6216650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–4</a:t>
            </a:r>
          </a:p>
        </p:txBody>
      </p:sp>
      <p:sp>
        <p:nvSpPr>
          <p:cNvPr id="21552" name="Text Box 54"/>
          <p:cNvSpPr txBox="1">
            <a:spLocks noChangeArrowheads="1"/>
          </p:cNvSpPr>
          <p:nvPr/>
        </p:nvSpPr>
        <p:spPr bwMode="auto">
          <a:xfrm>
            <a:off x="1206500" y="6232525"/>
            <a:ext cx="511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–2</a:t>
            </a:r>
          </a:p>
        </p:txBody>
      </p:sp>
      <p:sp>
        <p:nvSpPr>
          <p:cNvPr id="21553" name="Text Box 55"/>
          <p:cNvSpPr txBox="1">
            <a:spLocks noChangeArrowheads="1"/>
          </p:cNvSpPr>
          <p:nvPr/>
        </p:nvSpPr>
        <p:spPr bwMode="auto">
          <a:xfrm>
            <a:off x="1690688" y="6216650"/>
            <a:ext cx="328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0</a:t>
            </a:r>
          </a:p>
        </p:txBody>
      </p:sp>
      <p:sp>
        <p:nvSpPr>
          <p:cNvPr id="21554" name="Text Box 56"/>
          <p:cNvSpPr txBox="1">
            <a:spLocks noChangeArrowheads="1"/>
          </p:cNvSpPr>
          <p:nvPr/>
        </p:nvSpPr>
        <p:spPr bwMode="auto">
          <a:xfrm>
            <a:off x="2071688" y="6216650"/>
            <a:ext cx="328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2</a:t>
            </a:r>
          </a:p>
        </p:txBody>
      </p:sp>
      <p:sp>
        <p:nvSpPr>
          <p:cNvPr id="21555" name="Text Box 57"/>
          <p:cNvSpPr txBox="1">
            <a:spLocks noChangeArrowheads="1"/>
          </p:cNvSpPr>
          <p:nvPr/>
        </p:nvSpPr>
        <p:spPr bwMode="auto">
          <a:xfrm>
            <a:off x="2452688" y="6210300"/>
            <a:ext cx="328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4</a:t>
            </a:r>
          </a:p>
        </p:txBody>
      </p:sp>
      <p:sp>
        <p:nvSpPr>
          <p:cNvPr id="21556" name="Text Box 58"/>
          <p:cNvSpPr txBox="1">
            <a:spLocks noChangeArrowheads="1"/>
          </p:cNvSpPr>
          <p:nvPr/>
        </p:nvSpPr>
        <p:spPr bwMode="auto">
          <a:xfrm>
            <a:off x="2844800" y="62166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6</a:t>
            </a:r>
          </a:p>
        </p:txBody>
      </p:sp>
      <p:sp>
        <p:nvSpPr>
          <p:cNvPr id="21557" name="Text Box 59"/>
          <p:cNvSpPr txBox="1">
            <a:spLocks noChangeArrowheads="1"/>
          </p:cNvSpPr>
          <p:nvPr/>
        </p:nvSpPr>
        <p:spPr bwMode="auto">
          <a:xfrm>
            <a:off x="3238500" y="62166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8</a:t>
            </a:r>
          </a:p>
        </p:txBody>
      </p:sp>
      <p:sp>
        <p:nvSpPr>
          <p:cNvPr id="21558" name="Text Box 60"/>
          <p:cNvSpPr txBox="1">
            <a:spLocks noChangeArrowheads="1"/>
          </p:cNvSpPr>
          <p:nvPr/>
        </p:nvSpPr>
        <p:spPr bwMode="auto">
          <a:xfrm>
            <a:off x="3543300" y="62166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10</a:t>
            </a:r>
          </a:p>
        </p:txBody>
      </p:sp>
      <p:sp>
        <p:nvSpPr>
          <p:cNvPr id="21559" name="Text Box 61"/>
          <p:cNvSpPr txBox="1">
            <a:spLocks noChangeArrowheads="1"/>
          </p:cNvSpPr>
          <p:nvPr/>
        </p:nvSpPr>
        <p:spPr bwMode="auto">
          <a:xfrm>
            <a:off x="3924300" y="62166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12</a:t>
            </a:r>
          </a:p>
        </p:txBody>
      </p:sp>
      <p:sp>
        <p:nvSpPr>
          <p:cNvPr id="21560" name="Text Box 62"/>
          <p:cNvSpPr txBox="1">
            <a:spLocks noChangeArrowheads="1"/>
          </p:cNvSpPr>
          <p:nvPr/>
        </p:nvSpPr>
        <p:spPr bwMode="auto">
          <a:xfrm>
            <a:off x="4291013" y="62166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14</a:t>
            </a:r>
          </a:p>
        </p:txBody>
      </p:sp>
      <p:sp>
        <p:nvSpPr>
          <p:cNvPr id="21561" name="Text Box 63"/>
          <p:cNvSpPr txBox="1">
            <a:spLocks noChangeArrowheads="1"/>
          </p:cNvSpPr>
          <p:nvPr/>
        </p:nvSpPr>
        <p:spPr bwMode="auto">
          <a:xfrm>
            <a:off x="4648200" y="62166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16</a:t>
            </a:r>
          </a:p>
        </p:txBody>
      </p:sp>
      <p:sp>
        <p:nvSpPr>
          <p:cNvPr id="504896" name="AutoShape 64"/>
          <p:cNvSpPr>
            <a:spLocks noChangeArrowheads="1"/>
          </p:cNvSpPr>
          <p:nvPr/>
        </p:nvSpPr>
        <p:spPr bwMode="auto">
          <a:xfrm>
            <a:off x="4467225" y="6138863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4897" name="AutoShape 65"/>
          <p:cNvSpPr>
            <a:spLocks noChangeArrowheads="1"/>
          </p:cNvSpPr>
          <p:nvPr/>
        </p:nvSpPr>
        <p:spPr bwMode="auto">
          <a:xfrm>
            <a:off x="3705225" y="6124575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4898" name="Text Box 66"/>
          <p:cNvSpPr txBox="1">
            <a:spLocks noChangeArrowheads="1"/>
          </p:cNvSpPr>
          <p:nvPr/>
        </p:nvSpPr>
        <p:spPr bwMode="auto">
          <a:xfrm>
            <a:off x="5486400" y="4273550"/>
            <a:ext cx="1987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r &lt; 10.</a:t>
            </a:r>
          </a:p>
        </p:txBody>
      </p:sp>
      <p:sp>
        <p:nvSpPr>
          <p:cNvPr id="504899" name="Text Box 67"/>
          <p:cNvSpPr txBox="1">
            <a:spLocks noChangeArrowheads="1"/>
          </p:cNvSpPr>
          <p:nvPr/>
        </p:nvSpPr>
        <p:spPr bwMode="auto">
          <a:xfrm>
            <a:off x="5486400" y="5105400"/>
            <a:ext cx="1987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r &gt; 14.</a:t>
            </a:r>
          </a:p>
        </p:txBody>
      </p:sp>
      <p:sp>
        <p:nvSpPr>
          <p:cNvPr id="504901" name="Line 69"/>
          <p:cNvSpPr>
            <a:spLocks noChangeShapeType="1"/>
          </p:cNvSpPr>
          <p:nvPr/>
        </p:nvSpPr>
        <p:spPr bwMode="auto">
          <a:xfrm>
            <a:off x="4594225" y="5410200"/>
            <a:ext cx="60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4904" name="Line 72"/>
          <p:cNvSpPr>
            <a:spLocks noChangeShapeType="1"/>
          </p:cNvSpPr>
          <p:nvPr/>
        </p:nvSpPr>
        <p:spPr bwMode="auto">
          <a:xfrm>
            <a:off x="4543425" y="4267200"/>
            <a:ext cx="0" cy="21336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4905" name="Line 73"/>
          <p:cNvSpPr>
            <a:spLocks noChangeShapeType="1"/>
          </p:cNvSpPr>
          <p:nvPr/>
        </p:nvSpPr>
        <p:spPr bwMode="auto">
          <a:xfrm>
            <a:off x="3781425" y="4267200"/>
            <a:ext cx="0" cy="21336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4906" name="Line 74"/>
          <p:cNvSpPr>
            <a:spLocks noChangeShapeType="1"/>
          </p:cNvSpPr>
          <p:nvPr/>
        </p:nvSpPr>
        <p:spPr bwMode="auto">
          <a:xfrm flipH="1">
            <a:off x="838200" y="6205538"/>
            <a:ext cx="2895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4907" name="Line 75"/>
          <p:cNvSpPr>
            <a:spLocks noChangeShapeType="1"/>
          </p:cNvSpPr>
          <p:nvPr/>
        </p:nvSpPr>
        <p:spPr bwMode="auto">
          <a:xfrm>
            <a:off x="4616450" y="6200775"/>
            <a:ext cx="60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4908" name="Text Box 76"/>
          <p:cNvSpPr txBox="1">
            <a:spLocks noChangeArrowheads="1"/>
          </p:cNvSpPr>
          <p:nvPr/>
        </p:nvSpPr>
        <p:spPr bwMode="auto">
          <a:xfrm>
            <a:off x="5486400" y="5867400"/>
            <a:ext cx="39782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the union by combining the regions.</a:t>
            </a:r>
          </a:p>
        </p:txBody>
      </p:sp>
      <p:sp>
        <p:nvSpPr>
          <p:cNvPr id="504909" name="Text Box 77"/>
          <p:cNvSpPr txBox="1">
            <a:spLocks noChangeArrowheads="1"/>
          </p:cNvSpPr>
          <p:nvPr/>
        </p:nvSpPr>
        <p:spPr bwMode="auto">
          <a:xfrm>
            <a:off x="5486400" y="2895600"/>
            <a:ext cx="32004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</a:rPr>
              <a:t>Solve each simple inequality.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04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0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4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4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4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04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504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04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04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04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0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504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04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04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04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504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504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04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1000"/>
                                        <p:tgtEl>
                                          <p:spTgt spid="504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04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504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9" grpId="0"/>
      <p:bldP spid="504845" grpId="0"/>
      <p:bldP spid="504858" grpId="0" animBg="1"/>
      <p:bldP spid="504859" grpId="0" animBg="1"/>
      <p:bldP spid="504872" grpId="0" animBg="1"/>
      <p:bldP spid="504896" grpId="0" animBg="1"/>
      <p:bldP spid="504897" grpId="0" animBg="1"/>
      <p:bldP spid="504898" grpId="0"/>
      <p:bldP spid="504899" grpId="0"/>
      <p:bldP spid="504901" grpId="0" animBg="1"/>
      <p:bldP spid="504904" grpId="0" animBg="1"/>
      <p:bldP spid="504905" grpId="0" animBg="1"/>
      <p:bldP spid="504906" grpId="0" animBg="1"/>
      <p:bldP spid="504907" grpId="0" animBg="1"/>
      <p:bldP spid="504908" grpId="0"/>
      <p:bldP spid="50490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685800" y="1524000"/>
            <a:ext cx="8245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Solve the compound inequality and graph the solutions.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881063" y="2514600"/>
            <a:ext cx="3452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7</a:t>
            </a:r>
            <a:r>
              <a:rPr lang="en-US" altLang="en-US" b="1"/>
              <a:t>x</a:t>
            </a:r>
            <a:r>
              <a:rPr lang="en-US" altLang="en-US" b="1" i="0"/>
              <a:t> ≥ 21 OR 2</a:t>
            </a:r>
            <a:r>
              <a:rPr lang="en-US" altLang="en-US" b="1"/>
              <a:t>x &lt; </a:t>
            </a:r>
            <a:r>
              <a:rPr lang="en-US" altLang="en-US" b="1" i="0"/>
              <a:t>–2</a:t>
            </a:r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922338" y="3014663"/>
            <a:ext cx="3446462" cy="1600200"/>
            <a:chOff x="581" y="1899"/>
            <a:chExt cx="2171" cy="1008"/>
          </a:xfrm>
        </p:grpSpPr>
        <p:sp>
          <p:nvSpPr>
            <p:cNvPr id="22595" name="Text Box 7"/>
            <p:cNvSpPr txBox="1">
              <a:spLocks noChangeArrowheads="1"/>
            </p:cNvSpPr>
            <p:nvPr/>
          </p:nvSpPr>
          <p:spPr bwMode="auto">
            <a:xfrm>
              <a:off x="581" y="1899"/>
              <a:ext cx="20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i="0"/>
                <a:t>7</a:t>
              </a:r>
              <a:r>
                <a:rPr lang="en-US" altLang="en-US"/>
                <a:t>x</a:t>
              </a:r>
              <a:r>
                <a:rPr lang="en-US" altLang="en-US" i="0"/>
                <a:t> ≥ 21 OR 2</a:t>
              </a:r>
              <a:r>
                <a:rPr lang="en-US" altLang="en-US"/>
                <a:t>x &lt; </a:t>
              </a:r>
              <a:r>
                <a:rPr lang="en-US" altLang="en-US" i="0"/>
                <a:t>–2</a:t>
              </a:r>
            </a:p>
          </p:txBody>
        </p:sp>
        <p:pic>
          <p:nvPicPr>
            <p:cNvPr id="22596" name="Picture 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6" y="2211"/>
              <a:ext cx="702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97" name="Picture 9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5" y="2211"/>
              <a:ext cx="726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98" name="Text Box 10"/>
            <p:cNvSpPr txBox="1">
              <a:spLocks noChangeArrowheads="1"/>
            </p:cNvSpPr>
            <p:nvPr/>
          </p:nvSpPr>
          <p:spPr bwMode="auto">
            <a:xfrm>
              <a:off x="702" y="2619"/>
              <a:ext cx="20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/>
                <a:t>x </a:t>
              </a:r>
              <a:r>
                <a:rPr lang="en-US" altLang="en-US" i="0"/>
                <a:t>≥</a:t>
              </a:r>
              <a:r>
                <a:rPr lang="en-US" altLang="en-US"/>
                <a:t> </a:t>
              </a:r>
              <a:r>
                <a:rPr lang="en-US" altLang="en-US" i="0"/>
                <a:t>3   OR   </a:t>
              </a:r>
              <a:r>
                <a:rPr lang="en-US" altLang="en-US"/>
                <a:t>x &lt; </a:t>
              </a:r>
              <a:r>
                <a:rPr lang="en-US" altLang="en-US" i="0"/>
                <a:t>–1</a:t>
              </a:r>
              <a:endParaRPr lang="en-US" altLang="en-US"/>
            </a:p>
          </p:txBody>
        </p:sp>
      </p:grpSp>
      <p:sp>
        <p:nvSpPr>
          <p:cNvPr id="505867" name="Text Box 11"/>
          <p:cNvSpPr txBox="1">
            <a:spLocks noChangeArrowheads="1"/>
          </p:cNvSpPr>
          <p:nvPr/>
        </p:nvSpPr>
        <p:spPr bwMode="auto">
          <a:xfrm>
            <a:off x="5486400" y="3248025"/>
            <a:ext cx="31242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</a:rPr>
              <a:t>Solve each simple inequality.</a:t>
            </a:r>
          </a:p>
        </p:txBody>
      </p:sp>
      <p:sp>
        <p:nvSpPr>
          <p:cNvPr id="22535" name="Line 12"/>
          <p:cNvSpPr>
            <a:spLocks noChangeShapeType="1"/>
          </p:cNvSpPr>
          <p:nvPr/>
        </p:nvSpPr>
        <p:spPr bwMode="auto">
          <a:xfrm>
            <a:off x="995363" y="4937125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36" name="Line 13"/>
          <p:cNvSpPr>
            <a:spLocks noChangeShapeType="1"/>
          </p:cNvSpPr>
          <p:nvPr/>
        </p:nvSpPr>
        <p:spPr bwMode="auto">
          <a:xfrm>
            <a:off x="1147763" y="487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37" name="Line 14"/>
          <p:cNvSpPr>
            <a:spLocks noChangeShapeType="1"/>
          </p:cNvSpPr>
          <p:nvPr/>
        </p:nvSpPr>
        <p:spPr bwMode="auto">
          <a:xfrm>
            <a:off x="1528763" y="487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38" name="Line 15"/>
          <p:cNvSpPr>
            <a:spLocks noChangeShapeType="1"/>
          </p:cNvSpPr>
          <p:nvPr/>
        </p:nvSpPr>
        <p:spPr bwMode="auto">
          <a:xfrm>
            <a:off x="1909763" y="487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39" name="Line 16"/>
          <p:cNvSpPr>
            <a:spLocks noChangeShapeType="1"/>
          </p:cNvSpPr>
          <p:nvPr/>
        </p:nvSpPr>
        <p:spPr bwMode="auto">
          <a:xfrm>
            <a:off x="2290763" y="487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40" name="Line 17"/>
          <p:cNvSpPr>
            <a:spLocks noChangeShapeType="1"/>
          </p:cNvSpPr>
          <p:nvPr/>
        </p:nvSpPr>
        <p:spPr bwMode="auto">
          <a:xfrm>
            <a:off x="2671763" y="487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41" name="Line 18"/>
          <p:cNvSpPr>
            <a:spLocks noChangeShapeType="1"/>
          </p:cNvSpPr>
          <p:nvPr/>
        </p:nvSpPr>
        <p:spPr bwMode="auto">
          <a:xfrm>
            <a:off x="3052763" y="487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42" name="Line 19"/>
          <p:cNvSpPr>
            <a:spLocks noChangeShapeType="1"/>
          </p:cNvSpPr>
          <p:nvPr/>
        </p:nvSpPr>
        <p:spPr bwMode="auto">
          <a:xfrm>
            <a:off x="3433763" y="487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43" name="Line 20"/>
          <p:cNvSpPr>
            <a:spLocks noChangeShapeType="1"/>
          </p:cNvSpPr>
          <p:nvPr/>
        </p:nvSpPr>
        <p:spPr bwMode="auto">
          <a:xfrm>
            <a:off x="3814763" y="487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44" name="Line 21"/>
          <p:cNvSpPr>
            <a:spLocks noChangeShapeType="1"/>
          </p:cNvSpPr>
          <p:nvPr/>
        </p:nvSpPr>
        <p:spPr bwMode="auto">
          <a:xfrm>
            <a:off x="4195763" y="487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45" name="Line 22"/>
          <p:cNvSpPr>
            <a:spLocks noChangeShapeType="1"/>
          </p:cNvSpPr>
          <p:nvPr/>
        </p:nvSpPr>
        <p:spPr bwMode="auto">
          <a:xfrm>
            <a:off x="4576763" y="487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46" name="Line 23"/>
          <p:cNvSpPr>
            <a:spLocks noChangeShapeType="1"/>
          </p:cNvSpPr>
          <p:nvPr/>
        </p:nvSpPr>
        <p:spPr bwMode="auto">
          <a:xfrm>
            <a:off x="4957763" y="487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47" name="Line 24"/>
          <p:cNvSpPr>
            <a:spLocks noChangeShapeType="1"/>
          </p:cNvSpPr>
          <p:nvPr/>
        </p:nvSpPr>
        <p:spPr bwMode="auto">
          <a:xfrm>
            <a:off x="995363" y="5408613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48" name="Line 25"/>
          <p:cNvSpPr>
            <a:spLocks noChangeShapeType="1"/>
          </p:cNvSpPr>
          <p:nvPr/>
        </p:nvSpPr>
        <p:spPr bwMode="auto">
          <a:xfrm>
            <a:off x="1147763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49" name="Line 26"/>
          <p:cNvSpPr>
            <a:spLocks noChangeShapeType="1"/>
          </p:cNvSpPr>
          <p:nvPr/>
        </p:nvSpPr>
        <p:spPr bwMode="auto">
          <a:xfrm>
            <a:off x="1528763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50" name="Line 27"/>
          <p:cNvSpPr>
            <a:spLocks noChangeShapeType="1"/>
          </p:cNvSpPr>
          <p:nvPr/>
        </p:nvSpPr>
        <p:spPr bwMode="auto">
          <a:xfrm>
            <a:off x="1909763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51" name="Line 28"/>
          <p:cNvSpPr>
            <a:spLocks noChangeShapeType="1"/>
          </p:cNvSpPr>
          <p:nvPr/>
        </p:nvSpPr>
        <p:spPr bwMode="auto">
          <a:xfrm>
            <a:off x="2290763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52" name="Line 29"/>
          <p:cNvSpPr>
            <a:spLocks noChangeShapeType="1"/>
          </p:cNvSpPr>
          <p:nvPr/>
        </p:nvSpPr>
        <p:spPr bwMode="auto">
          <a:xfrm>
            <a:off x="2671763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53" name="Line 30"/>
          <p:cNvSpPr>
            <a:spLocks noChangeShapeType="1"/>
          </p:cNvSpPr>
          <p:nvPr/>
        </p:nvSpPr>
        <p:spPr bwMode="auto">
          <a:xfrm>
            <a:off x="3052763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54" name="Line 31"/>
          <p:cNvSpPr>
            <a:spLocks noChangeShapeType="1"/>
          </p:cNvSpPr>
          <p:nvPr/>
        </p:nvSpPr>
        <p:spPr bwMode="auto">
          <a:xfrm>
            <a:off x="3433763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55" name="Line 32"/>
          <p:cNvSpPr>
            <a:spLocks noChangeShapeType="1"/>
          </p:cNvSpPr>
          <p:nvPr/>
        </p:nvSpPr>
        <p:spPr bwMode="auto">
          <a:xfrm>
            <a:off x="3814763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56" name="Line 33"/>
          <p:cNvSpPr>
            <a:spLocks noChangeShapeType="1"/>
          </p:cNvSpPr>
          <p:nvPr/>
        </p:nvSpPr>
        <p:spPr bwMode="auto">
          <a:xfrm>
            <a:off x="4195763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57" name="Line 34"/>
          <p:cNvSpPr>
            <a:spLocks noChangeShapeType="1"/>
          </p:cNvSpPr>
          <p:nvPr/>
        </p:nvSpPr>
        <p:spPr bwMode="auto">
          <a:xfrm>
            <a:off x="4576763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58" name="Line 35"/>
          <p:cNvSpPr>
            <a:spLocks noChangeShapeType="1"/>
          </p:cNvSpPr>
          <p:nvPr/>
        </p:nvSpPr>
        <p:spPr bwMode="auto">
          <a:xfrm>
            <a:off x="4957763" y="533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59" name="Line 36"/>
          <p:cNvSpPr>
            <a:spLocks noChangeShapeType="1"/>
          </p:cNvSpPr>
          <p:nvPr/>
        </p:nvSpPr>
        <p:spPr bwMode="auto">
          <a:xfrm>
            <a:off x="995363" y="5911850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0" name="Line 37"/>
          <p:cNvSpPr>
            <a:spLocks noChangeShapeType="1"/>
          </p:cNvSpPr>
          <p:nvPr/>
        </p:nvSpPr>
        <p:spPr bwMode="auto">
          <a:xfrm>
            <a:off x="1147763" y="58356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1" name="Line 38"/>
          <p:cNvSpPr>
            <a:spLocks noChangeShapeType="1"/>
          </p:cNvSpPr>
          <p:nvPr/>
        </p:nvSpPr>
        <p:spPr bwMode="auto">
          <a:xfrm>
            <a:off x="1528763" y="58356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2" name="Line 39"/>
          <p:cNvSpPr>
            <a:spLocks noChangeShapeType="1"/>
          </p:cNvSpPr>
          <p:nvPr/>
        </p:nvSpPr>
        <p:spPr bwMode="auto">
          <a:xfrm>
            <a:off x="1909763" y="58356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3" name="Line 40"/>
          <p:cNvSpPr>
            <a:spLocks noChangeShapeType="1"/>
          </p:cNvSpPr>
          <p:nvPr/>
        </p:nvSpPr>
        <p:spPr bwMode="auto">
          <a:xfrm>
            <a:off x="2290763" y="58356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4" name="Line 41"/>
          <p:cNvSpPr>
            <a:spLocks noChangeShapeType="1"/>
          </p:cNvSpPr>
          <p:nvPr/>
        </p:nvSpPr>
        <p:spPr bwMode="auto">
          <a:xfrm>
            <a:off x="2671763" y="58356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5" name="Line 42"/>
          <p:cNvSpPr>
            <a:spLocks noChangeShapeType="1"/>
          </p:cNvSpPr>
          <p:nvPr/>
        </p:nvSpPr>
        <p:spPr bwMode="auto">
          <a:xfrm>
            <a:off x="3052763" y="58356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6" name="Line 43"/>
          <p:cNvSpPr>
            <a:spLocks noChangeShapeType="1"/>
          </p:cNvSpPr>
          <p:nvPr/>
        </p:nvSpPr>
        <p:spPr bwMode="auto">
          <a:xfrm>
            <a:off x="3433763" y="58356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7" name="Line 44"/>
          <p:cNvSpPr>
            <a:spLocks noChangeShapeType="1"/>
          </p:cNvSpPr>
          <p:nvPr/>
        </p:nvSpPr>
        <p:spPr bwMode="auto">
          <a:xfrm>
            <a:off x="3814763" y="58356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8" name="Line 45"/>
          <p:cNvSpPr>
            <a:spLocks noChangeShapeType="1"/>
          </p:cNvSpPr>
          <p:nvPr/>
        </p:nvSpPr>
        <p:spPr bwMode="auto">
          <a:xfrm>
            <a:off x="4195763" y="58356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9" name="Line 46"/>
          <p:cNvSpPr>
            <a:spLocks noChangeShapeType="1"/>
          </p:cNvSpPr>
          <p:nvPr/>
        </p:nvSpPr>
        <p:spPr bwMode="auto">
          <a:xfrm>
            <a:off x="4576763" y="58356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70" name="Line 47"/>
          <p:cNvSpPr>
            <a:spLocks noChangeShapeType="1"/>
          </p:cNvSpPr>
          <p:nvPr/>
        </p:nvSpPr>
        <p:spPr bwMode="auto">
          <a:xfrm>
            <a:off x="4957763" y="583565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71" name="Text Box 48"/>
          <p:cNvSpPr txBox="1">
            <a:spLocks noChangeArrowheads="1"/>
          </p:cNvSpPr>
          <p:nvPr/>
        </p:nvSpPr>
        <p:spPr bwMode="auto">
          <a:xfrm>
            <a:off x="871538" y="5915025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–5</a:t>
            </a:r>
          </a:p>
        </p:txBody>
      </p:sp>
      <p:sp>
        <p:nvSpPr>
          <p:cNvPr id="22572" name="Text Box 49"/>
          <p:cNvSpPr txBox="1">
            <a:spLocks noChangeArrowheads="1"/>
          </p:cNvSpPr>
          <p:nvPr/>
        </p:nvSpPr>
        <p:spPr bwMode="auto">
          <a:xfrm>
            <a:off x="1249363" y="5919788"/>
            <a:ext cx="511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–4</a:t>
            </a:r>
          </a:p>
        </p:txBody>
      </p:sp>
      <p:sp>
        <p:nvSpPr>
          <p:cNvPr id="22573" name="Text Box 50"/>
          <p:cNvSpPr txBox="1">
            <a:spLocks noChangeArrowheads="1"/>
          </p:cNvSpPr>
          <p:nvPr/>
        </p:nvSpPr>
        <p:spPr bwMode="auto">
          <a:xfrm>
            <a:off x="1630363" y="59118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–3</a:t>
            </a:r>
          </a:p>
        </p:txBody>
      </p:sp>
      <p:sp>
        <p:nvSpPr>
          <p:cNvPr id="22574" name="Text Box 51"/>
          <p:cNvSpPr txBox="1">
            <a:spLocks noChangeArrowheads="1"/>
          </p:cNvSpPr>
          <p:nvPr/>
        </p:nvSpPr>
        <p:spPr bwMode="auto">
          <a:xfrm>
            <a:off x="2014538" y="5911850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–2</a:t>
            </a:r>
          </a:p>
        </p:txBody>
      </p:sp>
      <p:sp>
        <p:nvSpPr>
          <p:cNvPr id="22575" name="Text Box 52"/>
          <p:cNvSpPr txBox="1">
            <a:spLocks noChangeArrowheads="1"/>
          </p:cNvSpPr>
          <p:nvPr/>
        </p:nvSpPr>
        <p:spPr bwMode="auto">
          <a:xfrm>
            <a:off x="2392363" y="5919788"/>
            <a:ext cx="47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–1</a:t>
            </a:r>
          </a:p>
        </p:txBody>
      </p:sp>
      <p:sp>
        <p:nvSpPr>
          <p:cNvPr id="22576" name="Text Box 53"/>
          <p:cNvSpPr txBox="1">
            <a:spLocks noChangeArrowheads="1"/>
          </p:cNvSpPr>
          <p:nvPr/>
        </p:nvSpPr>
        <p:spPr bwMode="auto">
          <a:xfrm>
            <a:off x="2887663" y="5911850"/>
            <a:ext cx="328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0</a:t>
            </a:r>
          </a:p>
        </p:txBody>
      </p:sp>
      <p:sp>
        <p:nvSpPr>
          <p:cNvPr id="22577" name="Text Box 54"/>
          <p:cNvSpPr txBox="1">
            <a:spLocks noChangeArrowheads="1"/>
          </p:cNvSpPr>
          <p:nvPr/>
        </p:nvSpPr>
        <p:spPr bwMode="auto">
          <a:xfrm>
            <a:off x="3281363" y="5911850"/>
            <a:ext cx="328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1</a:t>
            </a:r>
          </a:p>
        </p:txBody>
      </p:sp>
      <p:sp>
        <p:nvSpPr>
          <p:cNvPr id="22578" name="Text Box 55"/>
          <p:cNvSpPr txBox="1">
            <a:spLocks noChangeArrowheads="1"/>
          </p:cNvSpPr>
          <p:nvPr/>
        </p:nvSpPr>
        <p:spPr bwMode="auto">
          <a:xfrm>
            <a:off x="3649663" y="5911850"/>
            <a:ext cx="328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2</a:t>
            </a:r>
          </a:p>
        </p:txBody>
      </p:sp>
      <p:sp>
        <p:nvSpPr>
          <p:cNvPr id="22579" name="Text Box 56"/>
          <p:cNvSpPr txBox="1">
            <a:spLocks noChangeArrowheads="1"/>
          </p:cNvSpPr>
          <p:nvPr/>
        </p:nvSpPr>
        <p:spPr bwMode="auto">
          <a:xfrm>
            <a:off x="4052888" y="5911850"/>
            <a:ext cx="328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3</a:t>
            </a:r>
          </a:p>
        </p:txBody>
      </p:sp>
      <p:sp>
        <p:nvSpPr>
          <p:cNvPr id="22580" name="Text Box 57"/>
          <p:cNvSpPr txBox="1">
            <a:spLocks noChangeArrowheads="1"/>
          </p:cNvSpPr>
          <p:nvPr/>
        </p:nvSpPr>
        <p:spPr bwMode="auto">
          <a:xfrm>
            <a:off x="4424363" y="5911850"/>
            <a:ext cx="328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4</a:t>
            </a:r>
          </a:p>
        </p:txBody>
      </p:sp>
      <p:sp>
        <p:nvSpPr>
          <p:cNvPr id="22581" name="Text Box 58"/>
          <p:cNvSpPr txBox="1">
            <a:spLocks noChangeArrowheads="1"/>
          </p:cNvSpPr>
          <p:nvPr/>
        </p:nvSpPr>
        <p:spPr bwMode="auto">
          <a:xfrm>
            <a:off x="4781550" y="591185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600" b="1" i="0"/>
              <a:t>5</a:t>
            </a:r>
          </a:p>
        </p:txBody>
      </p:sp>
      <p:sp>
        <p:nvSpPr>
          <p:cNvPr id="505915" name="AutoShape 59"/>
          <p:cNvSpPr>
            <a:spLocks noChangeArrowheads="1"/>
          </p:cNvSpPr>
          <p:nvPr/>
        </p:nvSpPr>
        <p:spPr bwMode="auto">
          <a:xfrm>
            <a:off x="2590800" y="5327650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5916" name="Line 60"/>
          <p:cNvSpPr>
            <a:spLocks noChangeShapeType="1"/>
          </p:cNvSpPr>
          <p:nvPr/>
        </p:nvSpPr>
        <p:spPr bwMode="auto">
          <a:xfrm flipH="1" flipV="1">
            <a:off x="1100138" y="5408613"/>
            <a:ext cx="1490662" cy="1587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5917" name="AutoShape 61"/>
          <p:cNvSpPr>
            <a:spLocks noChangeArrowheads="1"/>
          </p:cNvSpPr>
          <p:nvPr/>
        </p:nvSpPr>
        <p:spPr bwMode="auto">
          <a:xfrm>
            <a:off x="2590800" y="5838825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5918" name="Line 62"/>
          <p:cNvSpPr>
            <a:spLocks noChangeShapeType="1"/>
          </p:cNvSpPr>
          <p:nvPr/>
        </p:nvSpPr>
        <p:spPr bwMode="auto">
          <a:xfrm>
            <a:off x="4191000" y="4648200"/>
            <a:ext cx="0" cy="1524000"/>
          </a:xfrm>
          <a:prstGeom prst="line">
            <a:avLst/>
          </a:prstGeom>
          <a:noFill/>
          <a:ln w="19050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5919" name="AutoShape 63"/>
          <p:cNvSpPr>
            <a:spLocks noChangeArrowheads="1"/>
          </p:cNvSpPr>
          <p:nvPr/>
        </p:nvSpPr>
        <p:spPr bwMode="auto">
          <a:xfrm>
            <a:off x="4114800" y="4856163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5920" name="AutoShape 64"/>
          <p:cNvSpPr>
            <a:spLocks noChangeArrowheads="1"/>
          </p:cNvSpPr>
          <p:nvPr/>
        </p:nvSpPr>
        <p:spPr bwMode="auto">
          <a:xfrm>
            <a:off x="4124325" y="5824538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5921" name="Line 65"/>
          <p:cNvSpPr>
            <a:spLocks noChangeShapeType="1"/>
          </p:cNvSpPr>
          <p:nvPr/>
        </p:nvSpPr>
        <p:spPr bwMode="auto">
          <a:xfrm>
            <a:off x="2667000" y="4648200"/>
            <a:ext cx="0" cy="1447800"/>
          </a:xfrm>
          <a:prstGeom prst="line">
            <a:avLst/>
          </a:prstGeom>
          <a:noFill/>
          <a:ln w="19050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5922" name="Line 66"/>
          <p:cNvSpPr>
            <a:spLocks noChangeShapeType="1"/>
          </p:cNvSpPr>
          <p:nvPr/>
        </p:nvSpPr>
        <p:spPr bwMode="auto">
          <a:xfrm>
            <a:off x="4191000" y="4938713"/>
            <a:ext cx="914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5925" name="Text Box 69"/>
          <p:cNvSpPr txBox="1">
            <a:spLocks noChangeArrowheads="1"/>
          </p:cNvSpPr>
          <p:nvPr/>
        </p:nvSpPr>
        <p:spPr bwMode="auto">
          <a:xfrm>
            <a:off x="5514975" y="4648200"/>
            <a:ext cx="185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x ≥ 3.</a:t>
            </a:r>
          </a:p>
        </p:txBody>
      </p:sp>
      <p:sp>
        <p:nvSpPr>
          <p:cNvPr id="505926" name="Text Box 70"/>
          <p:cNvSpPr txBox="1">
            <a:spLocks noChangeArrowheads="1"/>
          </p:cNvSpPr>
          <p:nvPr/>
        </p:nvSpPr>
        <p:spPr bwMode="auto">
          <a:xfrm>
            <a:off x="5514975" y="5181600"/>
            <a:ext cx="204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x &lt; −1.</a:t>
            </a:r>
          </a:p>
        </p:txBody>
      </p:sp>
      <p:sp>
        <p:nvSpPr>
          <p:cNvPr id="505927" name="Text Box 71"/>
          <p:cNvSpPr txBox="1">
            <a:spLocks noChangeArrowheads="1"/>
          </p:cNvSpPr>
          <p:nvPr/>
        </p:nvSpPr>
        <p:spPr bwMode="auto">
          <a:xfrm>
            <a:off x="5486400" y="5578475"/>
            <a:ext cx="411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Graph the union by combining the regions.</a:t>
            </a:r>
          </a:p>
        </p:txBody>
      </p:sp>
      <p:sp>
        <p:nvSpPr>
          <p:cNvPr id="505928" name="Line 72"/>
          <p:cNvSpPr>
            <a:spLocks noChangeShapeType="1"/>
          </p:cNvSpPr>
          <p:nvPr/>
        </p:nvSpPr>
        <p:spPr bwMode="auto">
          <a:xfrm>
            <a:off x="4267200" y="5910263"/>
            <a:ext cx="990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5929" name="Line 73"/>
          <p:cNvSpPr>
            <a:spLocks noChangeShapeType="1"/>
          </p:cNvSpPr>
          <p:nvPr/>
        </p:nvSpPr>
        <p:spPr bwMode="auto">
          <a:xfrm flipH="1">
            <a:off x="990600" y="5915025"/>
            <a:ext cx="1600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05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5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05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05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05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05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5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05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05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505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05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05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05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05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505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05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505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505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1000"/>
                                        <p:tgtEl>
                                          <p:spTgt spid="505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5867" grpId="0"/>
      <p:bldP spid="505915" grpId="0" animBg="1"/>
      <p:bldP spid="505916" grpId="0" animBg="1"/>
      <p:bldP spid="505917" grpId="0" animBg="1"/>
      <p:bldP spid="505918" grpId="0" animBg="1"/>
      <p:bldP spid="505919" grpId="0" animBg="1"/>
      <p:bldP spid="505920" grpId="0" animBg="1"/>
      <p:bldP spid="505921" grpId="0" animBg="1"/>
      <p:bldP spid="505922" grpId="0" animBg="1"/>
      <p:bldP spid="505925" grpId="0"/>
      <p:bldP spid="505926" grpId="0"/>
      <p:bldP spid="505927" grpId="0"/>
      <p:bldP spid="505928" grpId="0" animBg="1"/>
      <p:bldP spid="50592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609600" y="1447800"/>
            <a:ext cx="83216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Every solution of a compound inequality involving AND must be a solution of both parts of the compound inequality. If no numbers are solutions of </a:t>
            </a:r>
            <a:r>
              <a:rPr lang="en-US" altLang="en-US"/>
              <a:t>both</a:t>
            </a:r>
            <a:r>
              <a:rPr lang="en-US" altLang="en-US" i="0"/>
              <a:t> simple inequalities, then the compound inequality has no solutions. </a:t>
            </a:r>
          </a:p>
        </p:txBody>
      </p:sp>
      <p:sp>
        <p:nvSpPr>
          <p:cNvPr id="506885" name="Text Box 5"/>
          <p:cNvSpPr txBox="1">
            <a:spLocks noChangeArrowheads="1"/>
          </p:cNvSpPr>
          <p:nvPr/>
        </p:nvSpPr>
        <p:spPr bwMode="auto">
          <a:xfrm>
            <a:off x="609600" y="3810000"/>
            <a:ext cx="8382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The solutions of a compound inequality involving OR are not always two separate sets of numbers. There may be numbers that are solutions of both parts of the compound inequality.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0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914400"/>
            <a:ext cx="9144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975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Example 4A: Writing a Compound Inequality   from a Graph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0" y="1676400"/>
            <a:ext cx="929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Write the compound inequality shown by the graph.</a:t>
            </a:r>
          </a:p>
        </p:txBody>
      </p:sp>
      <p:sp>
        <p:nvSpPr>
          <p:cNvPr id="507939" name="Text Box 35"/>
          <p:cNvSpPr txBox="1">
            <a:spLocks noChangeArrowheads="1"/>
          </p:cNvSpPr>
          <p:nvPr/>
        </p:nvSpPr>
        <p:spPr bwMode="auto">
          <a:xfrm>
            <a:off x="304800" y="2971800"/>
            <a:ext cx="876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latin typeface="Arial" charset="0"/>
              </a:rPr>
              <a:t>The shaded portion of the graph is not between two values, so the compound inequality involves OR.</a:t>
            </a:r>
          </a:p>
        </p:txBody>
      </p:sp>
      <p:sp>
        <p:nvSpPr>
          <p:cNvPr id="507940" name="Text Box 36"/>
          <p:cNvSpPr txBox="1">
            <a:spLocks noChangeArrowheads="1"/>
          </p:cNvSpPr>
          <p:nvPr/>
        </p:nvSpPr>
        <p:spPr bwMode="auto">
          <a:xfrm>
            <a:off x="304800" y="3810000"/>
            <a:ext cx="8839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On the left, the graph shows an arrow pointing left, so use </a:t>
            </a:r>
            <a:br>
              <a:rPr lang="en-US" altLang="en-US">
                <a:solidFill>
                  <a:srgbClr val="3333FF"/>
                </a:solidFill>
                <a:latin typeface="Arial" charset="0"/>
              </a:rPr>
            </a:br>
            <a:r>
              <a:rPr lang="en-US" altLang="en-US">
                <a:solidFill>
                  <a:srgbClr val="3333FF"/>
                </a:solidFill>
                <a:latin typeface="Arial" charset="0"/>
              </a:rPr>
              <a:t>either &lt; or ≤. The solid circle at –8  means –8 is a solution so use ≤. </a:t>
            </a:r>
          </a:p>
        </p:txBody>
      </p:sp>
      <p:sp>
        <p:nvSpPr>
          <p:cNvPr id="507941" name="Text Box 37"/>
          <p:cNvSpPr txBox="1">
            <a:spLocks noChangeArrowheads="1"/>
          </p:cNvSpPr>
          <p:nvPr/>
        </p:nvSpPr>
        <p:spPr bwMode="auto">
          <a:xfrm>
            <a:off x="1455738" y="4495800"/>
            <a:ext cx="1135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x ≤ –8</a:t>
            </a:r>
          </a:p>
        </p:txBody>
      </p:sp>
      <p:sp>
        <p:nvSpPr>
          <p:cNvPr id="507942" name="Text Box 38"/>
          <p:cNvSpPr txBox="1">
            <a:spLocks noChangeArrowheads="1"/>
          </p:cNvSpPr>
          <p:nvPr/>
        </p:nvSpPr>
        <p:spPr bwMode="auto">
          <a:xfrm>
            <a:off x="304800" y="487680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On the right, the graph shows an arrow pointing right, so use either &gt; or ≥. The empty circle at 0 means that 0 is not a solution, so use &gt;. </a:t>
            </a:r>
          </a:p>
        </p:txBody>
      </p:sp>
      <p:sp>
        <p:nvSpPr>
          <p:cNvPr id="507943" name="Text Box 39"/>
          <p:cNvSpPr txBox="1">
            <a:spLocks noChangeArrowheads="1"/>
          </p:cNvSpPr>
          <p:nvPr/>
        </p:nvSpPr>
        <p:spPr bwMode="auto">
          <a:xfrm>
            <a:off x="2971800" y="5562600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x &gt; </a:t>
            </a:r>
            <a:r>
              <a:rPr lang="en-US" altLang="en-US" i="0"/>
              <a:t>0</a:t>
            </a:r>
            <a:endParaRPr lang="en-US" altLang="en-US"/>
          </a:p>
        </p:txBody>
      </p:sp>
      <p:sp>
        <p:nvSpPr>
          <p:cNvPr id="507944" name="Text Box 40"/>
          <p:cNvSpPr txBox="1">
            <a:spLocks noChangeArrowheads="1"/>
          </p:cNvSpPr>
          <p:nvPr/>
        </p:nvSpPr>
        <p:spPr bwMode="auto">
          <a:xfrm>
            <a:off x="304800" y="6019800"/>
            <a:ext cx="7081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The compound inequality is </a:t>
            </a:r>
            <a:r>
              <a:rPr lang="en-US" altLang="en-US"/>
              <a:t>x </a:t>
            </a:r>
            <a:r>
              <a:rPr lang="en-US" altLang="en-US" i="0"/>
              <a:t>≤ –8 OR </a:t>
            </a:r>
            <a:r>
              <a:rPr lang="en-US" altLang="en-US"/>
              <a:t>x</a:t>
            </a:r>
            <a:r>
              <a:rPr lang="en-US" altLang="en-US" i="0"/>
              <a:t> &gt; 0.</a:t>
            </a:r>
          </a:p>
        </p:txBody>
      </p:sp>
      <p:pic>
        <p:nvPicPr>
          <p:cNvPr id="24586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209800"/>
            <a:ext cx="36576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7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7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0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7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7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0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0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7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7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0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0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50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7939" grpId="0"/>
      <p:bldP spid="507940" grpId="0"/>
      <p:bldP spid="507941" grpId="0"/>
      <p:bldP spid="507942" grpId="0"/>
      <p:bldP spid="507943" grpId="0"/>
      <p:bldP spid="50794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975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Example 4B: Writing a Compound Inequality from a Graph</a:t>
            </a:r>
          </a:p>
        </p:txBody>
      </p:sp>
      <p:sp>
        <p:nvSpPr>
          <p:cNvPr id="508961" name="Text Box 33"/>
          <p:cNvSpPr txBox="1">
            <a:spLocks noChangeArrowheads="1"/>
          </p:cNvSpPr>
          <p:nvPr/>
        </p:nvSpPr>
        <p:spPr bwMode="auto">
          <a:xfrm>
            <a:off x="304800" y="2895600"/>
            <a:ext cx="876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latin typeface="Arial" charset="0"/>
              </a:rPr>
              <a:t>The shaded portion of the graph is between the values –2 and 5, so the compound inequality involves AND.</a:t>
            </a:r>
          </a:p>
        </p:txBody>
      </p:sp>
      <p:sp>
        <p:nvSpPr>
          <p:cNvPr id="25604" name="Text Box 35"/>
          <p:cNvSpPr txBox="1">
            <a:spLocks noChangeArrowheads="1"/>
          </p:cNvSpPr>
          <p:nvPr/>
        </p:nvSpPr>
        <p:spPr bwMode="auto">
          <a:xfrm>
            <a:off x="365125" y="37734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08964" name="Text Box 36"/>
          <p:cNvSpPr txBox="1">
            <a:spLocks noChangeArrowheads="1"/>
          </p:cNvSpPr>
          <p:nvPr/>
        </p:nvSpPr>
        <p:spPr bwMode="auto">
          <a:xfrm>
            <a:off x="276225" y="3657600"/>
            <a:ext cx="855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The shaded values are on the right of –2, so use &gt; or ≥. The empty circle at –2 means –2 is not a solution, so use &gt;.</a:t>
            </a:r>
          </a:p>
        </p:txBody>
      </p:sp>
      <p:sp>
        <p:nvSpPr>
          <p:cNvPr id="508965" name="Text Box 37"/>
          <p:cNvSpPr txBox="1">
            <a:spLocks noChangeArrowheads="1"/>
          </p:cNvSpPr>
          <p:nvPr/>
        </p:nvSpPr>
        <p:spPr bwMode="auto">
          <a:xfrm>
            <a:off x="304800" y="4343400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m &gt;</a:t>
            </a:r>
            <a:r>
              <a:rPr lang="en-US" altLang="en-US" i="0"/>
              <a:t> –2</a:t>
            </a:r>
            <a:endParaRPr lang="en-US" altLang="en-US"/>
          </a:p>
        </p:txBody>
      </p:sp>
      <p:sp>
        <p:nvSpPr>
          <p:cNvPr id="508966" name="Text Box 38"/>
          <p:cNvSpPr txBox="1">
            <a:spLocks noChangeArrowheads="1"/>
          </p:cNvSpPr>
          <p:nvPr/>
        </p:nvSpPr>
        <p:spPr bwMode="auto">
          <a:xfrm>
            <a:off x="280988" y="4724400"/>
            <a:ext cx="855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The shaded values are to the left of 5, so use &lt; or ≤. The empty circle at 5 means that 5 is not a solution so use &lt;.</a:t>
            </a:r>
          </a:p>
        </p:txBody>
      </p:sp>
      <p:sp>
        <p:nvSpPr>
          <p:cNvPr id="508967" name="Text Box 39"/>
          <p:cNvSpPr txBox="1">
            <a:spLocks noChangeArrowheads="1"/>
          </p:cNvSpPr>
          <p:nvPr/>
        </p:nvSpPr>
        <p:spPr bwMode="auto">
          <a:xfrm>
            <a:off x="304800" y="5410200"/>
            <a:ext cx="113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m &lt; </a:t>
            </a:r>
            <a:r>
              <a:rPr lang="en-US" altLang="en-US" i="0"/>
              <a:t>5</a:t>
            </a:r>
            <a:endParaRPr lang="en-US" altLang="en-US"/>
          </a:p>
        </p:txBody>
      </p:sp>
      <p:sp>
        <p:nvSpPr>
          <p:cNvPr id="508968" name="Text Box 40"/>
          <p:cNvSpPr txBox="1">
            <a:spLocks noChangeArrowheads="1"/>
          </p:cNvSpPr>
          <p:nvPr/>
        </p:nvSpPr>
        <p:spPr bwMode="auto">
          <a:xfrm>
            <a:off x="304800" y="5748338"/>
            <a:ext cx="7848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The compound inequality is </a:t>
            </a:r>
            <a:r>
              <a:rPr lang="en-US" altLang="en-US"/>
              <a:t>m </a:t>
            </a:r>
            <a:r>
              <a:rPr lang="en-US" altLang="en-US" i="0"/>
              <a:t>&gt; –2 AND </a:t>
            </a:r>
            <a:r>
              <a:rPr lang="en-US" altLang="en-US"/>
              <a:t>m &lt; 5 </a:t>
            </a:r>
            <a:r>
              <a:rPr lang="en-US" altLang="en-US" i="0"/>
              <a:t>(or -2 &lt;</a:t>
            </a:r>
            <a:r>
              <a:rPr lang="en-US" altLang="en-US"/>
              <a:t> m </a:t>
            </a:r>
            <a:r>
              <a:rPr lang="en-US" altLang="en-US" i="0"/>
              <a:t>&lt; 5). </a:t>
            </a:r>
          </a:p>
        </p:txBody>
      </p:sp>
      <p:sp>
        <p:nvSpPr>
          <p:cNvPr id="25610" name="Text Box 45"/>
          <p:cNvSpPr txBox="1">
            <a:spLocks noChangeArrowheads="1"/>
          </p:cNvSpPr>
          <p:nvPr/>
        </p:nvSpPr>
        <p:spPr bwMode="auto">
          <a:xfrm>
            <a:off x="0" y="1676400"/>
            <a:ext cx="929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Write the compound inequality shown by the graph.</a:t>
            </a:r>
          </a:p>
        </p:txBody>
      </p:sp>
      <p:pic>
        <p:nvPicPr>
          <p:cNvPr id="25611" name="Picture 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105025"/>
            <a:ext cx="34861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8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8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08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0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0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0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0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50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61" grpId="0"/>
      <p:bldP spid="508964" grpId="0"/>
      <p:bldP spid="508965" grpId="0"/>
      <p:bldP spid="508966" grpId="0"/>
      <p:bldP spid="508967" grpId="0"/>
      <p:bldP spid="50896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09986" name="Text Box 34"/>
          <p:cNvSpPr txBox="1">
            <a:spLocks noChangeArrowheads="1"/>
          </p:cNvSpPr>
          <p:nvPr/>
        </p:nvSpPr>
        <p:spPr bwMode="auto">
          <a:xfrm>
            <a:off x="304800" y="2590800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latin typeface="Arial" charset="0"/>
              </a:rPr>
              <a:t>The shaded portion of the graph is between the values –9 and –2, so the compound inequality involves AND.</a:t>
            </a:r>
          </a:p>
        </p:txBody>
      </p:sp>
      <p:sp>
        <p:nvSpPr>
          <p:cNvPr id="509987" name="Text Box 35"/>
          <p:cNvSpPr txBox="1">
            <a:spLocks noChangeArrowheads="1"/>
          </p:cNvSpPr>
          <p:nvPr/>
        </p:nvSpPr>
        <p:spPr bwMode="auto">
          <a:xfrm>
            <a:off x="276225" y="3429000"/>
            <a:ext cx="855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The shaded values are on the right of –9, so use &gt; or </a:t>
            </a:r>
            <a:r>
              <a:rPr lang="en-US" altLang="en-US">
                <a:solidFill>
                  <a:srgbClr val="3333FF"/>
                </a:solidFill>
                <a:latin typeface="Arial" charset="0"/>
                <a:sym typeface="Symbol" pitchFamily="18" charset="2"/>
              </a:rPr>
              <a:t>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. The empty circle at –9 means –9 is not a solution, so use &gt;.</a:t>
            </a:r>
          </a:p>
        </p:txBody>
      </p:sp>
      <p:sp>
        <p:nvSpPr>
          <p:cNvPr id="509988" name="Text Box 36"/>
          <p:cNvSpPr txBox="1">
            <a:spLocks noChangeArrowheads="1"/>
          </p:cNvSpPr>
          <p:nvPr/>
        </p:nvSpPr>
        <p:spPr bwMode="auto">
          <a:xfrm>
            <a:off x="369888" y="4191000"/>
            <a:ext cx="1325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x </a:t>
            </a:r>
            <a:r>
              <a:rPr lang="en-US" altLang="en-US" i="0"/>
              <a:t>&gt; –9</a:t>
            </a:r>
            <a:r>
              <a:rPr lang="en-US" altLang="en-US"/>
              <a:t> </a:t>
            </a:r>
          </a:p>
        </p:txBody>
      </p:sp>
      <p:sp>
        <p:nvSpPr>
          <p:cNvPr id="509989" name="Text Box 37"/>
          <p:cNvSpPr txBox="1">
            <a:spLocks noChangeArrowheads="1"/>
          </p:cNvSpPr>
          <p:nvPr/>
        </p:nvSpPr>
        <p:spPr bwMode="auto">
          <a:xfrm>
            <a:off x="280988" y="4572000"/>
            <a:ext cx="855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The shaded values are to the left of –</a:t>
            </a:r>
            <a:r>
              <a:rPr lang="en-US" altLang="en-US" i="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, so use &lt; or ≤. The empty circle at –2 means that –2 is not a solution so use &lt;.</a:t>
            </a:r>
          </a:p>
        </p:txBody>
      </p:sp>
      <p:sp>
        <p:nvSpPr>
          <p:cNvPr id="509990" name="Text Box 38"/>
          <p:cNvSpPr txBox="1">
            <a:spLocks noChangeArrowheads="1"/>
          </p:cNvSpPr>
          <p:nvPr/>
        </p:nvSpPr>
        <p:spPr bwMode="auto">
          <a:xfrm>
            <a:off x="381000" y="5265738"/>
            <a:ext cx="1325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x &lt; </a:t>
            </a:r>
            <a:r>
              <a:rPr lang="en-US" altLang="en-US" i="0"/>
              <a:t>–2 </a:t>
            </a:r>
          </a:p>
        </p:txBody>
      </p:sp>
      <p:sp>
        <p:nvSpPr>
          <p:cNvPr id="509991" name="Text Box 39"/>
          <p:cNvSpPr txBox="1">
            <a:spLocks noChangeArrowheads="1"/>
          </p:cNvSpPr>
          <p:nvPr/>
        </p:nvSpPr>
        <p:spPr bwMode="auto">
          <a:xfrm>
            <a:off x="298450" y="5715000"/>
            <a:ext cx="75501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i="0"/>
              <a:t>The compound inequality is </a:t>
            </a:r>
            <a:r>
              <a:rPr lang="en-US" altLang="en-US" i="0">
                <a:latin typeface="Arial" charset="0"/>
              </a:rPr>
              <a:t>–</a:t>
            </a:r>
            <a:r>
              <a:rPr lang="en-US" altLang="en-US" i="0"/>
              <a:t>9</a:t>
            </a:r>
            <a:r>
              <a:rPr lang="en-US" altLang="en-US"/>
              <a:t> &lt; x </a:t>
            </a:r>
            <a:r>
              <a:rPr lang="en-US" altLang="en-US" i="0"/>
              <a:t>AND </a:t>
            </a:r>
            <a:r>
              <a:rPr lang="en-US" altLang="en-US"/>
              <a:t>x </a:t>
            </a:r>
            <a:r>
              <a:rPr lang="en-US" altLang="en-US" i="0"/>
              <a:t>&lt; –2</a:t>
            </a:r>
            <a:r>
              <a:rPr lang="en-US" altLang="en-US"/>
              <a:t> </a:t>
            </a:r>
          </a:p>
          <a:p>
            <a:pPr>
              <a:spcBef>
                <a:spcPct val="0"/>
              </a:spcBef>
            </a:pPr>
            <a:r>
              <a:rPr lang="en-US" altLang="en-US" i="0"/>
              <a:t>(or –9 &lt;</a:t>
            </a:r>
            <a:r>
              <a:rPr lang="en-US" altLang="en-US"/>
              <a:t> x </a:t>
            </a:r>
            <a:r>
              <a:rPr lang="en-US" altLang="en-US" i="0"/>
              <a:t>&lt; –2).</a:t>
            </a:r>
            <a:r>
              <a:rPr lang="en-US" altLang="en-US"/>
              <a:t> </a:t>
            </a:r>
          </a:p>
        </p:txBody>
      </p:sp>
      <p:sp>
        <p:nvSpPr>
          <p:cNvPr id="26633" name="Text Box 41"/>
          <p:cNvSpPr txBox="1">
            <a:spLocks noChangeArrowheads="1"/>
          </p:cNvSpPr>
          <p:nvPr/>
        </p:nvSpPr>
        <p:spPr bwMode="auto">
          <a:xfrm>
            <a:off x="0" y="1447800"/>
            <a:ext cx="929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Write the compound inequality shown by the graph.</a:t>
            </a:r>
          </a:p>
        </p:txBody>
      </p:sp>
      <p:pic>
        <p:nvPicPr>
          <p:cNvPr id="26634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05000"/>
            <a:ext cx="42957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9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9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09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09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0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0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0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509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9986" grpId="0"/>
      <p:bldP spid="509987" grpId="0"/>
      <p:bldP spid="509988" grpId="0"/>
      <p:bldP spid="509989" grpId="0"/>
      <p:bldP spid="509990" grpId="0"/>
      <p:bldP spid="50999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5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11010" name="Text Box 34"/>
          <p:cNvSpPr txBox="1">
            <a:spLocks noChangeArrowheads="1"/>
          </p:cNvSpPr>
          <p:nvPr/>
        </p:nvSpPr>
        <p:spPr bwMode="auto">
          <a:xfrm>
            <a:off x="304800" y="2971800"/>
            <a:ext cx="876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>
                <a:latin typeface="Arial" charset="0"/>
              </a:rPr>
              <a:t>The shaded portion of the graph is not between two values, so the compound inequality involves OR.</a:t>
            </a:r>
          </a:p>
        </p:txBody>
      </p:sp>
      <p:sp>
        <p:nvSpPr>
          <p:cNvPr id="511011" name="Text Box 35"/>
          <p:cNvSpPr txBox="1">
            <a:spLocks noChangeArrowheads="1"/>
          </p:cNvSpPr>
          <p:nvPr/>
        </p:nvSpPr>
        <p:spPr bwMode="auto">
          <a:xfrm>
            <a:off x="304800" y="3810000"/>
            <a:ext cx="8839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On the left, the graph shows an arrow pointing left, so use </a:t>
            </a:r>
            <a:br>
              <a:rPr lang="en-US" altLang="en-US">
                <a:solidFill>
                  <a:srgbClr val="3333FF"/>
                </a:solidFill>
                <a:latin typeface="Arial" charset="0"/>
              </a:rPr>
            </a:br>
            <a:r>
              <a:rPr lang="en-US" altLang="en-US">
                <a:solidFill>
                  <a:srgbClr val="3333FF"/>
                </a:solidFill>
                <a:latin typeface="Arial" charset="0"/>
              </a:rPr>
              <a:t>either &lt; or ≤. The solid circle at –3  means –3 is a solution, so use ≤. </a:t>
            </a:r>
          </a:p>
        </p:txBody>
      </p:sp>
      <p:sp>
        <p:nvSpPr>
          <p:cNvPr id="511012" name="Text Box 36"/>
          <p:cNvSpPr txBox="1">
            <a:spLocks noChangeArrowheads="1"/>
          </p:cNvSpPr>
          <p:nvPr/>
        </p:nvSpPr>
        <p:spPr bwMode="auto">
          <a:xfrm>
            <a:off x="1379538" y="4529138"/>
            <a:ext cx="1135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x</a:t>
            </a:r>
            <a:r>
              <a:rPr lang="en-US" altLang="en-US" i="0"/>
              <a:t> ≤ –3</a:t>
            </a:r>
            <a:endParaRPr lang="en-US" altLang="en-US"/>
          </a:p>
        </p:txBody>
      </p:sp>
      <p:sp>
        <p:nvSpPr>
          <p:cNvPr id="511013" name="Text Box 37"/>
          <p:cNvSpPr txBox="1">
            <a:spLocks noChangeArrowheads="1"/>
          </p:cNvSpPr>
          <p:nvPr/>
        </p:nvSpPr>
        <p:spPr bwMode="auto">
          <a:xfrm>
            <a:off x="304800" y="487680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On the right, the graph shows an arrow pointing right, so use either &gt; or ≥. The solid circle at 2 means that 2 is a solution, so use ≥. </a:t>
            </a:r>
          </a:p>
        </p:txBody>
      </p:sp>
      <p:sp>
        <p:nvSpPr>
          <p:cNvPr id="511014" name="Text Box 38"/>
          <p:cNvSpPr txBox="1">
            <a:spLocks noChangeArrowheads="1"/>
          </p:cNvSpPr>
          <p:nvPr/>
        </p:nvSpPr>
        <p:spPr bwMode="auto">
          <a:xfrm>
            <a:off x="1355725" y="5595938"/>
            <a:ext cx="941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x</a:t>
            </a:r>
            <a:r>
              <a:rPr lang="en-US" altLang="en-US" i="0"/>
              <a:t> ≥ 2</a:t>
            </a:r>
            <a:endParaRPr lang="en-US" altLang="en-US"/>
          </a:p>
        </p:txBody>
      </p:sp>
      <p:sp>
        <p:nvSpPr>
          <p:cNvPr id="511015" name="Text Box 39"/>
          <p:cNvSpPr txBox="1">
            <a:spLocks noChangeArrowheads="1"/>
          </p:cNvSpPr>
          <p:nvPr/>
        </p:nvSpPr>
        <p:spPr bwMode="auto">
          <a:xfrm>
            <a:off x="304800" y="6019800"/>
            <a:ext cx="699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The compound inequality is </a:t>
            </a:r>
            <a:r>
              <a:rPr lang="en-US" altLang="en-US"/>
              <a:t>x </a:t>
            </a:r>
            <a:r>
              <a:rPr lang="en-US" altLang="en-US" i="0"/>
              <a:t>≤ –3 OR </a:t>
            </a:r>
            <a:r>
              <a:rPr lang="en-US" altLang="en-US"/>
              <a:t>x</a:t>
            </a:r>
            <a:r>
              <a:rPr lang="en-US" altLang="en-US" i="0"/>
              <a:t> ≥ 2.</a:t>
            </a:r>
          </a:p>
        </p:txBody>
      </p:sp>
      <p:pic>
        <p:nvPicPr>
          <p:cNvPr id="27657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133600"/>
            <a:ext cx="43434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8" name="Text Box 41"/>
          <p:cNvSpPr txBox="1">
            <a:spLocks noChangeArrowheads="1"/>
          </p:cNvSpPr>
          <p:nvPr/>
        </p:nvSpPr>
        <p:spPr bwMode="auto">
          <a:xfrm>
            <a:off x="0" y="1676400"/>
            <a:ext cx="929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Write the compound inequality shown by the 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1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1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1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1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1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1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1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1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51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1010" grpId="0"/>
      <p:bldP spid="511011" grpId="0"/>
      <p:bldP spid="511012" grpId="0"/>
      <p:bldP spid="511013" grpId="0"/>
      <p:bldP spid="511014" grpId="0"/>
      <p:bldP spid="5110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6"/>
          <p:cNvSpPr>
            <a:spLocks noChangeArrowheads="1"/>
          </p:cNvSpPr>
          <p:nvPr/>
        </p:nvSpPr>
        <p:spPr bwMode="auto">
          <a:xfrm>
            <a:off x="228600" y="1981200"/>
            <a:ext cx="9144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571500" indent="-571500" algn="l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600" dirty="0"/>
              <a:t>R</a:t>
            </a:r>
            <a:r>
              <a:rPr lang="en-US" sz="3600" dirty="0" smtClean="0"/>
              <a:t>eview </a:t>
            </a:r>
            <a:r>
              <a:rPr lang="en-US" sz="3600" dirty="0"/>
              <a:t>notes on pg. 58 in notebook </a:t>
            </a:r>
            <a:endParaRPr lang="en-US" sz="3600" dirty="0" smtClean="0"/>
          </a:p>
          <a:p>
            <a:pPr marL="571500" indent="-571500" algn="l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600" dirty="0" smtClean="0"/>
              <a:t>complete </a:t>
            </a:r>
            <a:r>
              <a:rPr lang="en-US" sz="3600" dirty="0"/>
              <a:t>#1-7 on that page</a:t>
            </a:r>
            <a:endParaRPr lang="en-US" altLang="en-US" sz="3600" b="0" i="1" dirty="0">
              <a:solidFill>
                <a:srgbClr val="FF66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0180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1219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609600" y="1981200"/>
            <a:ext cx="82835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1. </a:t>
            </a:r>
            <a:r>
              <a:rPr lang="en-US" altLang="en-US" i="0"/>
              <a:t>The target heart rate during exercise for a 15 year-old is between 154 and 174 beats per minute inclusive. Write a compound inequality to show the heart rates that are within the target range. Graph the solutions. </a:t>
            </a:r>
            <a:endParaRPr lang="en-US" altLang="en-US" b="1" i="0"/>
          </a:p>
        </p:txBody>
      </p:sp>
      <p:sp>
        <p:nvSpPr>
          <p:cNvPr id="512006" name="Text Box 6"/>
          <p:cNvSpPr txBox="1">
            <a:spLocks noChangeArrowheads="1"/>
          </p:cNvSpPr>
          <p:nvPr/>
        </p:nvSpPr>
        <p:spPr bwMode="auto">
          <a:xfrm>
            <a:off x="3200400" y="4038600"/>
            <a:ext cx="230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154 ≤ </a:t>
            </a:r>
            <a:r>
              <a:rPr lang="en-US" altLang="en-US">
                <a:solidFill>
                  <a:srgbClr val="FF3300"/>
                </a:solidFill>
              </a:rPr>
              <a:t>h</a:t>
            </a:r>
            <a:r>
              <a:rPr lang="en-US" altLang="en-US" i="0">
                <a:solidFill>
                  <a:srgbClr val="FF3300"/>
                </a:solidFill>
              </a:rPr>
              <a:t> ≤ 174</a:t>
            </a:r>
          </a:p>
        </p:txBody>
      </p:sp>
      <p:pic>
        <p:nvPicPr>
          <p:cNvPr id="512024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648200"/>
            <a:ext cx="30861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0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0" y="1219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898525" y="1938338"/>
            <a:ext cx="7559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Solve each compound inequality and graph the solutions.</a:t>
            </a:r>
          </a:p>
        </p:txBody>
      </p:sp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885825" y="2852738"/>
            <a:ext cx="306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2. </a:t>
            </a:r>
            <a:r>
              <a:rPr lang="en-US" altLang="en-US" i="0"/>
              <a:t>2 ≤ 2</a:t>
            </a:r>
            <a:r>
              <a:rPr lang="en-US" altLang="en-US"/>
              <a:t>w </a:t>
            </a:r>
            <a:r>
              <a:rPr lang="en-US" altLang="en-US" i="0"/>
              <a:t>+ 4 ≤ 12</a:t>
            </a:r>
            <a:endParaRPr lang="en-US" altLang="en-US" b="1" i="0"/>
          </a:p>
        </p:txBody>
      </p:sp>
      <p:sp>
        <p:nvSpPr>
          <p:cNvPr id="516103" name="Text Box 7"/>
          <p:cNvSpPr txBox="1">
            <a:spLocks noChangeArrowheads="1"/>
          </p:cNvSpPr>
          <p:nvPr/>
        </p:nvSpPr>
        <p:spPr bwMode="auto">
          <a:xfrm>
            <a:off x="1219200" y="3352800"/>
            <a:ext cx="1779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>
                <a:solidFill>
                  <a:srgbClr val="FF0000"/>
                </a:solidFill>
              </a:rPr>
              <a:t>–1 ≤ </a:t>
            </a:r>
            <a:r>
              <a:rPr lang="en-US" altLang="en-US">
                <a:solidFill>
                  <a:srgbClr val="FF0000"/>
                </a:solidFill>
              </a:rPr>
              <a:t>w</a:t>
            </a:r>
            <a:r>
              <a:rPr lang="en-US" altLang="en-US" i="0">
                <a:solidFill>
                  <a:srgbClr val="FF0000"/>
                </a:solidFill>
              </a:rPr>
              <a:t> ≤ 4</a:t>
            </a:r>
          </a:p>
        </p:txBody>
      </p:sp>
      <p:sp>
        <p:nvSpPr>
          <p:cNvPr id="29702" name="Text Box 29"/>
          <p:cNvSpPr txBox="1">
            <a:spLocks noChangeArrowheads="1"/>
          </p:cNvSpPr>
          <p:nvPr/>
        </p:nvSpPr>
        <p:spPr bwMode="auto">
          <a:xfrm>
            <a:off x="900113" y="4529138"/>
            <a:ext cx="4643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3. </a:t>
            </a:r>
            <a:r>
              <a:rPr lang="en-US" altLang="en-US" i="0"/>
              <a:t>3 + </a:t>
            </a:r>
            <a:r>
              <a:rPr lang="en-US" altLang="en-US"/>
              <a:t>r </a:t>
            </a:r>
            <a:r>
              <a:rPr lang="en-US" altLang="en-US" i="0"/>
              <a:t>&gt; −2 OR 3 + </a:t>
            </a:r>
            <a:r>
              <a:rPr lang="en-US" altLang="en-US"/>
              <a:t>r &lt; −</a:t>
            </a:r>
            <a:r>
              <a:rPr lang="en-US" altLang="en-US" i="0"/>
              <a:t>7 </a:t>
            </a:r>
            <a:endParaRPr lang="en-US" altLang="en-US" b="1" i="0"/>
          </a:p>
        </p:txBody>
      </p:sp>
      <p:sp>
        <p:nvSpPr>
          <p:cNvPr id="516126" name="Text Box 30"/>
          <p:cNvSpPr txBox="1">
            <a:spLocks noChangeArrowheads="1"/>
          </p:cNvSpPr>
          <p:nvPr/>
        </p:nvSpPr>
        <p:spPr bwMode="auto">
          <a:xfrm>
            <a:off x="1219200" y="5105400"/>
            <a:ext cx="394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r &gt; –</a:t>
            </a:r>
            <a:r>
              <a:rPr lang="en-US" altLang="en-US" i="0">
                <a:solidFill>
                  <a:srgbClr val="FF0000"/>
                </a:solidFill>
              </a:rPr>
              <a:t>5 OR </a:t>
            </a:r>
            <a:r>
              <a:rPr lang="en-US" altLang="en-US">
                <a:solidFill>
                  <a:srgbClr val="FF0000"/>
                </a:solidFill>
              </a:rPr>
              <a:t>r &lt; –</a:t>
            </a:r>
            <a:r>
              <a:rPr lang="en-US" altLang="en-US" i="0">
                <a:solidFill>
                  <a:srgbClr val="FF0000"/>
                </a:solidFill>
              </a:rPr>
              <a:t>10</a:t>
            </a:r>
          </a:p>
        </p:txBody>
      </p:sp>
      <p:pic>
        <p:nvPicPr>
          <p:cNvPr id="516154" name="Picture 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276600"/>
            <a:ext cx="31146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155" name="Picture 5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953000"/>
            <a:ext cx="33337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6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103" grpId="0"/>
      <p:bldP spid="51612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0" y="1219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III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898525" y="2014538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Write the compound inequality shown by each graph.</a:t>
            </a:r>
          </a:p>
        </p:txBody>
      </p:sp>
      <p:sp>
        <p:nvSpPr>
          <p:cNvPr id="30724" name="Text Box 27"/>
          <p:cNvSpPr txBox="1">
            <a:spLocks noChangeArrowheads="1"/>
          </p:cNvSpPr>
          <p:nvPr/>
        </p:nvSpPr>
        <p:spPr bwMode="auto">
          <a:xfrm>
            <a:off x="914400" y="3309938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4.</a:t>
            </a:r>
          </a:p>
        </p:txBody>
      </p:sp>
      <p:sp>
        <p:nvSpPr>
          <p:cNvPr id="517150" name="Text Box 30"/>
          <p:cNvSpPr txBox="1">
            <a:spLocks noChangeArrowheads="1"/>
          </p:cNvSpPr>
          <p:nvPr/>
        </p:nvSpPr>
        <p:spPr bwMode="auto">
          <a:xfrm>
            <a:off x="1600200" y="4038600"/>
            <a:ext cx="284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x</a:t>
            </a:r>
            <a:r>
              <a:rPr lang="en-US" altLang="en-US" i="0">
                <a:solidFill>
                  <a:srgbClr val="FF3300"/>
                </a:solidFill>
              </a:rPr>
              <a:t> &lt; −7  OR  </a:t>
            </a:r>
            <a:r>
              <a:rPr lang="en-US" altLang="en-US">
                <a:solidFill>
                  <a:srgbClr val="FF3300"/>
                </a:solidFill>
              </a:rPr>
              <a:t>x</a:t>
            </a:r>
            <a:r>
              <a:rPr lang="en-US" altLang="en-US" i="0">
                <a:solidFill>
                  <a:srgbClr val="FF3300"/>
                </a:solidFill>
              </a:rPr>
              <a:t> ≥ 0</a:t>
            </a:r>
            <a:endParaRPr lang="en-US" altLang="en-US">
              <a:solidFill>
                <a:srgbClr val="FF3300"/>
              </a:solidFill>
            </a:endParaRPr>
          </a:p>
        </p:txBody>
      </p:sp>
      <p:sp>
        <p:nvSpPr>
          <p:cNvPr id="30726" name="Text Box 50"/>
          <p:cNvSpPr txBox="1">
            <a:spLocks noChangeArrowheads="1"/>
          </p:cNvSpPr>
          <p:nvPr/>
        </p:nvSpPr>
        <p:spPr bwMode="auto">
          <a:xfrm>
            <a:off x="900113" y="4681538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1" i="0"/>
              <a:t>5.</a:t>
            </a:r>
          </a:p>
        </p:txBody>
      </p:sp>
      <p:sp>
        <p:nvSpPr>
          <p:cNvPr id="517173" name="Text Box 53"/>
          <p:cNvSpPr txBox="1">
            <a:spLocks noChangeArrowheads="1"/>
          </p:cNvSpPr>
          <p:nvPr/>
        </p:nvSpPr>
        <p:spPr bwMode="auto">
          <a:xfrm>
            <a:off x="1736725" y="5367338"/>
            <a:ext cx="188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−</a:t>
            </a:r>
            <a:r>
              <a:rPr lang="en-US" altLang="en-US" i="0">
                <a:solidFill>
                  <a:srgbClr val="FF3300"/>
                </a:solidFill>
              </a:rPr>
              <a:t>2 ≤ </a:t>
            </a:r>
            <a:r>
              <a:rPr lang="en-US" altLang="en-US">
                <a:solidFill>
                  <a:srgbClr val="FF3300"/>
                </a:solidFill>
              </a:rPr>
              <a:t>a &lt; </a:t>
            </a:r>
            <a:r>
              <a:rPr lang="en-US" altLang="en-US" i="0">
                <a:solidFill>
                  <a:srgbClr val="FF3300"/>
                </a:solidFill>
              </a:rPr>
              <a:t>4 </a:t>
            </a:r>
            <a:endParaRPr lang="en-US" altLang="en-US">
              <a:solidFill>
                <a:srgbClr val="FF3300"/>
              </a:solidFill>
            </a:endParaRPr>
          </a:p>
        </p:txBody>
      </p:sp>
      <p:pic>
        <p:nvPicPr>
          <p:cNvPr id="30728" name="Picture 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124200"/>
            <a:ext cx="3752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9" name="Picture 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648200"/>
            <a:ext cx="34385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7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50" grpId="0"/>
      <p:bldP spid="5171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6"/>
          <p:cNvSpPr>
            <a:spLocks noChangeArrowheads="1"/>
          </p:cNvSpPr>
          <p:nvPr/>
        </p:nvSpPr>
        <p:spPr bwMode="auto">
          <a:xfrm>
            <a:off x="228600" y="1981200"/>
            <a:ext cx="9144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l"/>
            <a:r>
              <a:rPr lang="en-US" sz="3600" dirty="0"/>
              <a:t>In workbook complete </a:t>
            </a:r>
            <a:r>
              <a:rPr lang="en-US" sz="3600" dirty="0" smtClean="0"/>
              <a:t>pages </a:t>
            </a:r>
            <a:r>
              <a:rPr lang="en-US" sz="3600" dirty="0"/>
              <a:t>89 and 94</a:t>
            </a:r>
          </a:p>
        </p:txBody>
      </p:sp>
    </p:spTree>
    <p:extLst>
      <p:ext uri="{BB962C8B-B14F-4D97-AF65-F5344CB8AC3E}">
        <p14:creationId xmlns:p14="http://schemas.microsoft.com/office/powerpoint/2010/main" val="1051317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6"/>
          <p:cNvSpPr>
            <a:spLocks noChangeArrowheads="1"/>
          </p:cNvSpPr>
          <p:nvPr/>
        </p:nvSpPr>
        <p:spPr bwMode="auto">
          <a:xfrm>
            <a:off x="228600" y="1981200"/>
            <a:ext cx="9144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0" algn="l"/>
            <a:r>
              <a:rPr lang="en-US" sz="3600" dirty="0" smtClean="0"/>
              <a:t>Complete Inbox Task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50801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381000" y="2286000"/>
            <a:ext cx="8458200" cy="2133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i="0"/>
              <a:t>Solve compound inequalities with one variable. </a:t>
            </a:r>
          </a:p>
          <a:p>
            <a:pPr>
              <a:spcBef>
                <a:spcPct val="20000"/>
              </a:spcBef>
            </a:pPr>
            <a:endParaRPr lang="en-US" altLang="en-US" sz="900" i="0"/>
          </a:p>
          <a:p>
            <a:pPr>
              <a:spcBef>
                <a:spcPct val="20000"/>
              </a:spcBef>
            </a:pPr>
            <a:r>
              <a:rPr lang="en-US" altLang="en-US" sz="2800" i="0"/>
              <a:t>Graph solution sets of compound inequalities with one variable.   </a:t>
            </a:r>
          </a:p>
          <a:p>
            <a:pPr>
              <a:spcBef>
                <a:spcPct val="20000"/>
              </a:spcBef>
            </a:pPr>
            <a:endParaRPr lang="en-US" altLang="en-US" sz="2800" i="0"/>
          </a:p>
        </p:txBody>
      </p:sp>
      <p:sp>
        <p:nvSpPr>
          <p:cNvPr id="4099" name="Rectangle 1055"/>
          <p:cNvSpPr>
            <a:spLocks noChangeArrowheads="1"/>
          </p:cNvSpPr>
          <p:nvPr/>
        </p:nvSpPr>
        <p:spPr bwMode="auto">
          <a:xfrm>
            <a:off x="0" y="15240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3600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1" i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300" name="Rectangle 36"/>
          <p:cNvSpPr>
            <a:spLocks noChangeArrowheads="1"/>
          </p:cNvSpPr>
          <p:nvPr/>
        </p:nvSpPr>
        <p:spPr bwMode="auto">
          <a:xfrm>
            <a:off x="914400" y="1981200"/>
            <a:ext cx="6934200" cy="1905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 i="0"/>
              <a:t>compound inequality</a:t>
            </a:r>
          </a:p>
          <a:p>
            <a:pPr>
              <a:spcBef>
                <a:spcPct val="20000"/>
              </a:spcBef>
            </a:pPr>
            <a:r>
              <a:rPr lang="en-US" altLang="en-US" sz="3200" i="0"/>
              <a:t>intersection</a:t>
            </a:r>
          </a:p>
          <a:p>
            <a:pPr>
              <a:spcBef>
                <a:spcPct val="20000"/>
              </a:spcBef>
            </a:pPr>
            <a:r>
              <a:rPr lang="en-US" altLang="en-US" sz="3200" i="0"/>
              <a:t>union</a:t>
            </a:r>
            <a:endParaRPr lang="en-US" altLang="en-US" sz="3200" i="0">
              <a:latin typeface="Times New Roman" pitchFamily="18" charset="0"/>
            </a:endParaRPr>
          </a:p>
        </p:txBody>
      </p:sp>
      <p:sp>
        <p:nvSpPr>
          <p:cNvPr id="5123" name="Rectangle 37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9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609600" y="2057400"/>
            <a:ext cx="74676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i="0"/>
              <a:t>The inequalities you have seen so far are simple inequalities. When two simple inequalities are combined into one statement by the words AND or OR, the result is called a </a:t>
            </a:r>
            <a:r>
              <a:rPr lang="en-US" altLang="en-US" b="1" i="0" u="sng"/>
              <a:t>compound inequality</a:t>
            </a:r>
            <a:r>
              <a:rPr lang="en-US" altLang="en-US" i="0"/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886700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21529</TotalTime>
  <Words>1977</Words>
  <Application>Microsoft Office PowerPoint</Application>
  <PresentationFormat>On-screen Show (4:3)</PresentationFormat>
  <Paragraphs>293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437</cp:revision>
  <cp:lastPrinted>2002-10-02T17:02:09Z</cp:lastPrinted>
  <dcterms:created xsi:type="dcterms:W3CDTF">2002-04-04T21:42:53Z</dcterms:created>
  <dcterms:modified xsi:type="dcterms:W3CDTF">2014-02-10T17:34:12Z</dcterms:modified>
</cp:coreProperties>
</file>