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25"/>
  </p:notesMasterIdLst>
  <p:handoutMasterIdLst>
    <p:handoutMasterId r:id="rId26"/>
  </p:handoutMasterIdLst>
  <p:sldIdLst>
    <p:sldId id="269" r:id="rId2"/>
    <p:sldId id="264" r:id="rId3"/>
    <p:sldId id="266" r:id="rId4"/>
    <p:sldId id="267" r:id="rId5"/>
    <p:sldId id="260" r:id="rId6"/>
    <p:sldId id="351" r:id="rId7"/>
    <p:sldId id="356" r:id="rId8"/>
    <p:sldId id="331" r:id="rId9"/>
    <p:sldId id="330" r:id="rId10"/>
    <p:sldId id="306" r:id="rId11"/>
    <p:sldId id="353" r:id="rId12"/>
    <p:sldId id="352" r:id="rId13"/>
    <p:sldId id="357" r:id="rId14"/>
    <p:sldId id="345" r:id="rId15"/>
    <p:sldId id="346" r:id="rId16"/>
    <p:sldId id="354" r:id="rId17"/>
    <p:sldId id="347" r:id="rId18"/>
    <p:sldId id="355" r:id="rId19"/>
    <p:sldId id="348" r:id="rId20"/>
    <p:sldId id="349" r:id="rId21"/>
    <p:sldId id="350" r:id="rId22"/>
    <p:sldId id="339" r:id="rId23"/>
    <p:sldId id="344" r:id="rId24"/>
  </p:sldIdLst>
  <p:sldSz cx="9144000" cy="6858000" type="screen4x3"/>
  <p:notesSz cx="7099300" cy="9398000"/>
  <p:custDataLst>
    <p:tags r:id="rId27"/>
  </p:custDataLst>
  <p:defaultTextStyle>
    <a:defPPr>
      <a:defRPr lang="en-US"/>
    </a:defPPr>
    <a:lvl1pPr algn="ctr" rtl="0" eaLnBrk="0" fontAlgn="base" hangingPunct="0">
      <a:spcBef>
        <a:spcPct val="50000"/>
      </a:spcBef>
      <a:spcAft>
        <a:spcPct val="0"/>
      </a:spcAft>
      <a:defRPr sz="3200" b="1" kern="1200">
        <a:solidFill>
          <a:schemeClr val="tx1"/>
        </a:solidFill>
        <a:latin typeface="Verdana" pitchFamily="34" charset="0"/>
        <a:ea typeface="+mn-ea"/>
        <a:cs typeface="+mn-cs"/>
      </a:defRPr>
    </a:lvl1pPr>
    <a:lvl2pPr marL="457200" algn="ctr" rtl="0" eaLnBrk="0" fontAlgn="base" hangingPunct="0">
      <a:spcBef>
        <a:spcPct val="50000"/>
      </a:spcBef>
      <a:spcAft>
        <a:spcPct val="0"/>
      </a:spcAft>
      <a:defRPr sz="3200" b="1" kern="1200">
        <a:solidFill>
          <a:schemeClr val="tx1"/>
        </a:solidFill>
        <a:latin typeface="Verdana" pitchFamily="34" charset="0"/>
        <a:ea typeface="+mn-ea"/>
        <a:cs typeface="+mn-cs"/>
      </a:defRPr>
    </a:lvl2pPr>
    <a:lvl3pPr marL="914400" algn="ctr" rtl="0" eaLnBrk="0" fontAlgn="base" hangingPunct="0">
      <a:spcBef>
        <a:spcPct val="50000"/>
      </a:spcBef>
      <a:spcAft>
        <a:spcPct val="0"/>
      </a:spcAft>
      <a:defRPr sz="3200" b="1" kern="1200">
        <a:solidFill>
          <a:schemeClr val="tx1"/>
        </a:solidFill>
        <a:latin typeface="Verdana" pitchFamily="34" charset="0"/>
        <a:ea typeface="+mn-ea"/>
        <a:cs typeface="+mn-cs"/>
      </a:defRPr>
    </a:lvl3pPr>
    <a:lvl4pPr marL="1371600" algn="ctr" rtl="0" eaLnBrk="0" fontAlgn="base" hangingPunct="0">
      <a:spcBef>
        <a:spcPct val="50000"/>
      </a:spcBef>
      <a:spcAft>
        <a:spcPct val="0"/>
      </a:spcAft>
      <a:defRPr sz="3200" b="1" kern="1200">
        <a:solidFill>
          <a:schemeClr val="tx1"/>
        </a:solidFill>
        <a:latin typeface="Verdana" pitchFamily="34" charset="0"/>
        <a:ea typeface="+mn-ea"/>
        <a:cs typeface="+mn-cs"/>
      </a:defRPr>
    </a:lvl4pPr>
    <a:lvl5pPr marL="1828800" algn="ctr" rtl="0" eaLnBrk="0" fontAlgn="base" hangingPunct="0">
      <a:spcBef>
        <a:spcPct val="50000"/>
      </a:spcBef>
      <a:spcAft>
        <a:spcPct val="0"/>
      </a:spcAft>
      <a:defRPr sz="3200" b="1" kern="1200">
        <a:solidFill>
          <a:schemeClr val="tx1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sz="3200" b="1" kern="1200">
        <a:solidFill>
          <a:schemeClr val="tx1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sz="3200" b="1" kern="1200">
        <a:solidFill>
          <a:schemeClr val="tx1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sz="3200" b="1" kern="1200">
        <a:solidFill>
          <a:schemeClr val="tx1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sz="3200" b="1" kern="1200">
        <a:solidFill>
          <a:schemeClr val="tx1"/>
        </a:solidFill>
        <a:latin typeface="Verdan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00080"/>
    <a:srgbClr val="FF0000"/>
    <a:srgbClr val="CC0000"/>
    <a:srgbClr val="FFFF66"/>
    <a:srgbClr val="CC99FF"/>
    <a:srgbClr val="FFCC00"/>
    <a:srgbClr val="009900"/>
    <a:srgbClr val="99FF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092" autoAdjust="0"/>
    <p:restoredTop sz="93310" autoAdjust="0"/>
  </p:normalViewPr>
  <p:slideViewPr>
    <p:cSldViewPr>
      <p:cViewPr>
        <p:scale>
          <a:sx n="66" d="100"/>
          <a:sy n="66" d="100"/>
        </p:scale>
        <p:origin x="-2028" y="-528"/>
      </p:cViewPr>
      <p:guideLst>
        <p:guide orient="horz" pos="576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50" d="100"/>
        <a:sy n="15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48" d="100"/>
          <a:sy n="48" d="100"/>
        </p:scale>
        <p:origin x="-2004" y="-114"/>
      </p:cViewPr>
      <p:guideLst>
        <p:guide orient="horz" pos="2960"/>
        <p:guide pos="2236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gs" Target="tags/tag1.xml"/><Relationship Id="rId30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469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265" tIns="47133" rIns="94265" bIns="47133" numCol="1" anchor="t" anchorCtr="0" compatLnSpc="1">
            <a:prstTxWarp prst="textNoShape">
              <a:avLst/>
            </a:prstTxWarp>
          </a:bodyPr>
          <a:lstStyle>
            <a:lvl1pPr algn="l" defTabSz="942975">
              <a:spcBef>
                <a:spcPct val="0"/>
              </a:spcBef>
              <a:defRPr sz="1200" b="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2725" y="0"/>
            <a:ext cx="3076575" cy="469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265" tIns="47133" rIns="94265" bIns="47133" numCol="1" anchor="t" anchorCtr="0" compatLnSpc="1">
            <a:prstTxWarp prst="textNoShape">
              <a:avLst/>
            </a:prstTxWarp>
          </a:bodyPr>
          <a:lstStyle>
            <a:lvl1pPr algn="r" defTabSz="942975">
              <a:spcBef>
                <a:spcPct val="0"/>
              </a:spcBef>
              <a:defRPr sz="1200" b="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686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928100"/>
            <a:ext cx="3076575" cy="469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265" tIns="47133" rIns="94265" bIns="47133" numCol="1" anchor="b" anchorCtr="0" compatLnSpc="1">
            <a:prstTxWarp prst="textNoShape">
              <a:avLst/>
            </a:prstTxWarp>
          </a:bodyPr>
          <a:lstStyle>
            <a:lvl1pPr algn="l" defTabSz="942975">
              <a:spcBef>
                <a:spcPct val="0"/>
              </a:spcBef>
              <a:defRPr sz="1200" b="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686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2725" y="8928100"/>
            <a:ext cx="3076575" cy="469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265" tIns="47133" rIns="94265" bIns="47133" numCol="1" anchor="b" anchorCtr="0" compatLnSpc="1">
            <a:prstTxWarp prst="textNoShape">
              <a:avLst/>
            </a:prstTxWarp>
          </a:bodyPr>
          <a:lstStyle>
            <a:lvl1pPr algn="r" defTabSz="942975">
              <a:spcBef>
                <a:spcPct val="0"/>
              </a:spcBef>
              <a:defRPr sz="1200" b="0" smtClean="0"/>
            </a:lvl1pPr>
          </a:lstStyle>
          <a:p>
            <a:pPr>
              <a:defRPr/>
            </a:pPr>
            <a:fld id="{8CBF8B41-7288-479D-BAF2-82EFD5247FD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743440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469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265" tIns="47133" rIns="94265" bIns="47133" numCol="1" anchor="t" anchorCtr="0" compatLnSpc="1">
            <a:prstTxWarp prst="textNoShape">
              <a:avLst/>
            </a:prstTxWarp>
          </a:bodyPr>
          <a:lstStyle>
            <a:lvl1pPr algn="l" defTabSz="942975">
              <a:spcBef>
                <a:spcPct val="0"/>
              </a:spcBef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2725" y="0"/>
            <a:ext cx="3076575" cy="469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265" tIns="47133" rIns="94265" bIns="47133" numCol="1" anchor="t" anchorCtr="0" compatLnSpc="1">
            <a:prstTxWarp prst="textNoShape">
              <a:avLst/>
            </a:prstTxWarp>
          </a:bodyPr>
          <a:lstStyle>
            <a:lvl1pPr algn="r" defTabSz="942975">
              <a:spcBef>
                <a:spcPct val="0"/>
              </a:spcBef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604" name="Rectangle 4"/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1200150" y="704850"/>
            <a:ext cx="4699000" cy="35242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229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46150" y="4464050"/>
            <a:ext cx="5207000" cy="4229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265" tIns="47133" rIns="94265" bIns="4713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229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928100"/>
            <a:ext cx="3076575" cy="469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265" tIns="47133" rIns="94265" bIns="47133" numCol="1" anchor="b" anchorCtr="0" compatLnSpc="1">
            <a:prstTxWarp prst="textNoShape">
              <a:avLst/>
            </a:prstTxWarp>
          </a:bodyPr>
          <a:lstStyle>
            <a:lvl1pPr algn="l" defTabSz="942975">
              <a:spcBef>
                <a:spcPct val="0"/>
              </a:spcBef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9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2725" y="8928100"/>
            <a:ext cx="3076575" cy="469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265" tIns="47133" rIns="94265" bIns="47133" numCol="1" anchor="b" anchorCtr="0" compatLnSpc="1">
            <a:prstTxWarp prst="textNoShape">
              <a:avLst/>
            </a:prstTxWarp>
          </a:bodyPr>
          <a:lstStyle>
            <a:lvl1pPr algn="r" defTabSz="942975">
              <a:spcBef>
                <a:spcPct val="0"/>
              </a:spcBef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26FD1325-D6C8-4CFF-A527-17F0470E921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531652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42975">
              <a:defRPr sz="32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defTabSz="942975">
              <a:defRPr sz="32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defTabSz="942975">
              <a:defRPr sz="32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defTabSz="942975">
              <a:defRPr sz="32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defTabSz="942975">
              <a:defRPr sz="32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defTabSz="942975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defTabSz="942975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defTabSz="942975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defTabSz="942975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fld id="{BA6046F1-9A3D-4A58-AF19-DD786F1EB43E}" type="slidenum">
              <a:rPr lang="en-US" altLang="en-US" sz="1200" b="0">
                <a:latin typeface="Times New Roman" pitchFamily="18" charset="0"/>
              </a:rPr>
              <a:pPr/>
              <a:t>2</a:t>
            </a:fld>
            <a:endParaRPr lang="en-US" altLang="en-US" sz="1200" b="0">
              <a:latin typeface="Times New Roman" pitchFamily="18" charset="0"/>
            </a:endParaRPr>
          </a:p>
        </p:txBody>
      </p:sp>
      <p:sp>
        <p:nvSpPr>
          <p:cNvPr id="26627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42975">
              <a:defRPr sz="32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defTabSz="942975">
              <a:defRPr sz="32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defTabSz="942975">
              <a:defRPr sz="32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defTabSz="942975">
              <a:defRPr sz="32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defTabSz="942975">
              <a:defRPr sz="32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defTabSz="942975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defTabSz="942975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defTabSz="942975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defTabSz="942975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fld id="{038BD6B0-A2AC-4E53-B21D-9A85EE633E56}" type="slidenum">
              <a:rPr lang="en-US" altLang="en-US" sz="1200" b="0">
                <a:latin typeface="Times New Roman" pitchFamily="18" charset="0"/>
              </a:rPr>
              <a:pPr/>
              <a:t>3</a:t>
            </a:fld>
            <a:endParaRPr lang="en-US" altLang="en-US" sz="1200" b="0">
              <a:latin typeface="Times New Roman" pitchFamily="18" charset="0"/>
            </a:endParaRPr>
          </a:p>
        </p:txBody>
      </p:sp>
      <p:sp>
        <p:nvSpPr>
          <p:cNvPr id="27651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42975">
              <a:defRPr sz="32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defTabSz="942975">
              <a:defRPr sz="32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defTabSz="942975">
              <a:defRPr sz="32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defTabSz="942975">
              <a:defRPr sz="32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defTabSz="942975">
              <a:defRPr sz="32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defTabSz="942975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defTabSz="942975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defTabSz="942975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defTabSz="942975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fld id="{32E17D6E-1C99-4385-894C-A010FE67C095}" type="slidenum">
              <a:rPr lang="en-US" altLang="en-US" sz="1200" b="0">
                <a:latin typeface="Times New Roman" pitchFamily="18" charset="0"/>
              </a:rPr>
              <a:pPr/>
              <a:t>4</a:t>
            </a:fld>
            <a:endParaRPr lang="en-US" altLang="en-US" sz="1200" b="0">
              <a:latin typeface="Times New Roman" pitchFamily="18" charset="0"/>
            </a:endParaRPr>
          </a:p>
        </p:txBody>
      </p:sp>
      <p:sp>
        <p:nvSpPr>
          <p:cNvPr id="28675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42975">
              <a:defRPr sz="32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defTabSz="942975">
              <a:defRPr sz="32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defTabSz="942975">
              <a:defRPr sz="32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defTabSz="942975">
              <a:defRPr sz="32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defTabSz="942975">
              <a:defRPr sz="32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defTabSz="942975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defTabSz="942975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defTabSz="942975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defTabSz="942975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fld id="{242898AE-9F10-47FE-9915-42CE4A2D2C62}" type="slidenum">
              <a:rPr lang="en-US" altLang="en-US" sz="1200" b="0">
                <a:latin typeface="Times New Roman" pitchFamily="18" charset="0"/>
              </a:rPr>
              <a:pPr/>
              <a:t>10</a:t>
            </a:fld>
            <a:endParaRPr lang="en-US" altLang="en-US" sz="1200" b="0">
              <a:latin typeface="Times New Roman" pitchFamily="18" charset="0"/>
            </a:endParaRPr>
          </a:p>
        </p:txBody>
      </p:sp>
      <p:sp>
        <p:nvSpPr>
          <p:cNvPr id="29699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0FFB0C-11DA-4D82-8A6E-A29FA2E9C8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01587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01BF7F-827A-4E23-B8DC-D19DFE16F78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31900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FC3463-A51B-44F1-873A-F94F61D95F0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339799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685800" y="609600"/>
            <a:ext cx="7772400" cy="5486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084F9DA-C0CF-4131-A542-7F3BF02965C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43467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139921-AF72-4FD9-B326-65B61B82F7F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72087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E50942-1FC8-4ABE-AC7D-725A2E784A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91058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F40A6D-435C-4BA1-93B2-0BDA36CA6DF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6217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505F96-3DB7-4010-B0A5-0E23B206B8C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35131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96CA0D-B04B-4A91-8506-25C6202A41E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6602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914A45-0391-4CC8-A17A-CB17BF528A4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0113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AEFA505-8E04-42DA-B1F6-82C1AAF06E4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62573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748F43-E474-4363-A952-B4E352F2AA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43282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spcBef>
                <a:spcPct val="0"/>
              </a:spcBef>
              <a:defRPr sz="1400" b="0" smtClean="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400" b="0" smtClean="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400" b="0" smtClean="0">
                <a:latin typeface="+mn-lt"/>
              </a:defRPr>
            </a:lvl1pPr>
          </a:lstStyle>
          <a:p>
            <a:pPr>
              <a:defRPr/>
            </a:pPr>
            <a:fld id="{D9B63F6B-A707-4F3A-A269-9F71D9BCD03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1031" name="Picture 9"/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6350" y="6550025"/>
            <a:ext cx="91440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32" name="Text Box 10"/>
          <p:cNvSpPr txBox="1">
            <a:spLocks noChangeArrowheads="1"/>
          </p:cNvSpPr>
          <p:nvPr userDrawn="1"/>
        </p:nvSpPr>
        <p:spPr bwMode="auto">
          <a:xfrm>
            <a:off x="76200" y="6553200"/>
            <a:ext cx="26670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32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sz="1400">
                <a:solidFill>
                  <a:schemeClr val="bg1"/>
                </a:solidFill>
              </a:rPr>
              <a:t>Holt McDougal Geometry</a:t>
            </a:r>
          </a:p>
        </p:txBody>
      </p:sp>
      <p:grpSp>
        <p:nvGrpSpPr>
          <p:cNvPr id="1033" name="Group 14"/>
          <p:cNvGrpSpPr>
            <a:grpSpLocks/>
          </p:cNvGrpSpPr>
          <p:nvPr userDrawn="1"/>
        </p:nvGrpSpPr>
        <p:grpSpPr bwMode="auto">
          <a:xfrm>
            <a:off x="-6350" y="-4763"/>
            <a:ext cx="9150350" cy="6870701"/>
            <a:chOff x="-4" y="-3"/>
            <a:chExt cx="5764" cy="4328"/>
          </a:xfrm>
        </p:grpSpPr>
        <p:pic>
          <p:nvPicPr>
            <p:cNvPr id="1035" name="Picture 8"/>
            <p:cNvPicPr>
              <a:picLocks noChangeAspect="1" noChangeArrowheads="1"/>
            </p:cNvPicPr>
            <p:nvPr userDrawn="1"/>
          </p:nvPicPr>
          <p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4" y="-3"/>
              <a:ext cx="5760" cy="46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accent1"/>
                      </a:gs>
                    </a:gsLst>
                    <a:path path="rect">
                      <a:fillToRect r="100000" b="100000"/>
                    </a:path>
                  </a:gra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1036" name="Picture 13" descr="chater_screen"/>
            <p:cNvPicPr>
              <a:picLocks noChangeAspect="1" noChangeArrowheads="1"/>
            </p:cNvPicPr>
            <p:nvPr userDrawn="1"/>
          </p:nvPicPr>
          <p:blipFill>
            <a:blip r:embed="rId1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574" y="4133"/>
              <a:ext cx="3186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034" name="Text Box 12"/>
          <p:cNvSpPr txBox="1">
            <a:spLocks noChangeArrowheads="1"/>
          </p:cNvSpPr>
          <p:nvPr userDrawn="1"/>
        </p:nvSpPr>
        <p:spPr bwMode="auto">
          <a:xfrm>
            <a:off x="1054100" y="117475"/>
            <a:ext cx="83058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defRPr sz="32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l"/>
            <a:r>
              <a:rPr lang="en-US" altLang="en-US" sz="2800" b="0">
                <a:solidFill>
                  <a:schemeClr val="bg1"/>
                </a:solidFill>
                <a:latin typeface="Arial Black" pitchFamily="34" charset="0"/>
              </a:rPr>
              <a:t>Triangle Congruence: SSS and SAS</a:t>
            </a:r>
            <a:endParaRPr lang="en-US" altLang="en-US" sz="2800" b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slide" Target="slide22.xml"/><Relationship Id="rId4" Type="http://schemas.openxmlformats.org/officeDocument/2006/relationships/slide" Target="slide3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wm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wm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wmf"/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wmf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wmf"/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wmf"/><Relationship Id="rId1" Type="http://schemas.openxmlformats.org/officeDocument/2006/relationships/slideLayout" Target="../slideLayouts/slideLayout1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w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0.png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Group 36"/>
          <p:cNvGrpSpPr>
            <a:grpSpLocks/>
          </p:cNvGrpSpPr>
          <p:nvPr/>
        </p:nvGrpSpPr>
        <p:grpSpPr bwMode="auto">
          <a:xfrm>
            <a:off x="0" y="0"/>
            <a:ext cx="9144000" cy="6861175"/>
            <a:chOff x="0" y="0"/>
            <a:chExt cx="5760" cy="4322"/>
          </a:xfrm>
        </p:grpSpPr>
        <p:pic>
          <p:nvPicPr>
            <p:cNvPr id="2056" name="Picture 2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5760" cy="432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accent1"/>
                      </a:gs>
                    </a:gsLst>
                    <a:path path="rect">
                      <a:fillToRect r="100000" b="100000"/>
                    </a:path>
                  </a:gra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2057" name="Text Box 3"/>
            <p:cNvSpPr txBox="1">
              <a:spLocks noChangeArrowheads="1"/>
            </p:cNvSpPr>
            <p:nvPr/>
          </p:nvSpPr>
          <p:spPr bwMode="auto">
            <a:xfrm>
              <a:off x="441" y="202"/>
              <a:ext cx="116" cy="13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accent1"/>
                      </a:gs>
                    </a:gsLst>
                    <a:path path="rect">
                      <a:fillToRect r="100000" b="100000"/>
                    </a:path>
                  </a:gra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endParaRPr lang="en-US" altLang="en-US" sz="800" b="0">
                <a:latin typeface="Arial" charset="0"/>
              </a:endParaRPr>
            </a:p>
          </p:txBody>
        </p:sp>
        <p:sp>
          <p:nvSpPr>
            <p:cNvPr id="2058" name="Text Box 4"/>
            <p:cNvSpPr txBox="1">
              <a:spLocks noChangeArrowheads="1"/>
            </p:cNvSpPr>
            <p:nvPr/>
          </p:nvSpPr>
          <p:spPr bwMode="auto">
            <a:xfrm>
              <a:off x="910" y="142"/>
              <a:ext cx="4706" cy="28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accent1"/>
                      </a:gs>
                    </a:gsLst>
                    <a:path path="rect">
                      <a:fillToRect r="100000" b="100000"/>
                    </a:path>
                  </a:gra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>
              <a:lvl1pPr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algn="l">
                <a:lnSpc>
                  <a:spcPct val="85000"/>
                </a:lnSpc>
              </a:pPr>
              <a:r>
                <a:rPr lang="en-US" altLang="en-US" sz="2800" b="0">
                  <a:solidFill>
                    <a:schemeClr val="bg1"/>
                  </a:solidFill>
                  <a:latin typeface="Arial Black" pitchFamily="34" charset="0"/>
                </a:rPr>
                <a:t>Triangle Congruence: SSS and SAS</a:t>
              </a:r>
              <a:endParaRPr lang="en-US" altLang="en-US" sz="2800" b="0"/>
            </a:p>
          </p:txBody>
        </p:sp>
        <p:sp>
          <p:nvSpPr>
            <p:cNvPr id="2059" name="Text Box 8"/>
            <p:cNvSpPr txBox="1">
              <a:spLocks noChangeArrowheads="1"/>
            </p:cNvSpPr>
            <p:nvPr/>
          </p:nvSpPr>
          <p:spPr bwMode="auto">
            <a:xfrm>
              <a:off x="0" y="4128"/>
              <a:ext cx="1248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algn="l">
                <a:spcBef>
                  <a:spcPct val="0"/>
                </a:spcBef>
              </a:pPr>
              <a:r>
                <a:rPr lang="en-US" altLang="en-US" sz="1400">
                  <a:solidFill>
                    <a:schemeClr val="bg1"/>
                  </a:solidFill>
                </a:rPr>
                <a:t>Holt Geometry</a:t>
              </a:r>
            </a:p>
          </p:txBody>
        </p:sp>
      </p:grpSp>
      <p:sp>
        <p:nvSpPr>
          <p:cNvPr id="19489" name="Text Box 33">
            <a:hlinkClick r:id="rId3" action="ppaction://hlinksldjump"/>
          </p:cNvPr>
          <p:cNvSpPr txBox="1">
            <a:spLocks noChangeArrowheads="1"/>
          </p:cNvSpPr>
          <p:nvPr/>
        </p:nvSpPr>
        <p:spPr bwMode="auto">
          <a:xfrm>
            <a:off x="3657600" y="2390775"/>
            <a:ext cx="29718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defRPr/>
            </a:pPr>
            <a:r>
              <a:rPr lang="en-US" sz="2800" b="0" u="sng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Warm Up</a:t>
            </a:r>
          </a:p>
        </p:txBody>
      </p:sp>
      <p:sp>
        <p:nvSpPr>
          <p:cNvPr id="19490" name="Text Box 34">
            <a:hlinkClick r:id="rId4" action="ppaction://hlinksldjump"/>
          </p:cNvPr>
          <p:cNvSpPr txBox="1">
            <a:spLocks noChangeArrowheads="1"/>
          </p:cNvSpPr>
          <p:nvPr/>
        </p:nvSpPr>
        <p:spPr bwMode="auto">
          <a:xfrm>
            <a:off x="3657600" y="3048000"/>
            <a:ext cx="40386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defRPr/>
            </a:pPr>
            <a:r>
              <a:rPr lang="en-US" sz="2800" b="0" u="sng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Lesson Presentation</a:t>
            </a:r>
          </a:p>
        </p:txBody>
      </p:sp>
      <p:sp>
        <p:nvSpPr>
          <p:cNvPr id="19491" name="Text Box 35">
            <a:hlinkClick r:id="rId5" action="ppaction://hlinksldjump"/>
          </p:cNvPr>
          <p:cNvSpPr txBox="1">
            <a:spLocks noChangeArrowheads="1"/>
          </p:cNvSpPr>
          <p:nvPr/>
        </p:nvSpPr>
        <p:spPr bwMode="auto">
          <a:xfrm>
            <a:off x="3657600" y="3686175"/>
            <a:ext cx="40386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defRPr/>
            </a:pPr>
            <a:r>
              <a:rPr lang="en-US" sz="2800" b="0" u="sng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Lesson Quiz</a:t>
            </a:r>
          </a:p>
        </p:txBody>
      </p:sp>
      <p:pic>
        <p:nvPicPr>
          <p:cNvPr id="2054" name="Picture 50" descr="splash_first1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534150"/>
            <a:ext cx="9144000" cy="323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5" name="Text Box 51"/>
          <p:cNvSpPr txBox="1">
            <a:spLocks noChangeArrowheads="1"/>
          </p:cNvSpPr>
          <p:nvPr/>
        </p:nvSpPr>
        <p:spPr bwMode="auto">
          <a:xfrm>
            <a:off x="76200" y="6553200"/>
            <a:ext cx="26670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l" eaLnBrk="1" hangingPunct="1">
              <a:spcBef>
                <a:spcPct val="0"/>
              </a:spcBef>
            </a:pPr>
            <a:r>
              <a:rPr lang="en-US" altLang="en-US" sz="1400">
                <a:solidFill>
                  <a:schemeClr val="bg1"/>
                </a:solidFill>
              </a:rPr>
              <a:t>Holt McDougal Geometry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1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6400" y="1219200"/>
            <a:ext cx="5029200" cy="2559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CCC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FFCC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73750" name="Group 22"/>
          <p:cNvGrpSpPr>
            <a:grpSpLocks/>
          </p:cNvGrpSpPr>
          <p:nvPr/>
        </p:nvGrpSpPr>
        <p:grpSpPr bwMode="auto">
          <a:xfrm>
            <a:off x="685800" y="4038600"/>
            <a:ext cx="7315200" cy="2014538"/>
            <a:chOff x="528" y="2592"/>
            <a:chExt cx="4608" cy="1269"/>
          </a:xfrm>
        </p:grpSpPr>
        <p:sp>
          <p:nvSpPr>
            <p:cNvPr id="11268" name="Text Box 19"/>
            <p:cNvSpPr txBox="1">
              <a:spLocks noChangeArrowheads="1"/>
            </p:cNvSpPr>
            <p:nvPr/>
          </p:nvSpPr>
          <p:spPr bwMode="auto">
            <a:xfrm>
              <a:off x="528" y="2592"/>
              <a:ext cx="4608" cy="126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algn="l"/>
              <a:r>
                <a:rPr lang="en-US" altLang="en-US" sz="2800" b="0"/>
                <a:t>An </a:t>
              </a:r>
              <a:r>
                <a:rPr lang="en-US" altLang="en-US" sz="2800" u="sng"/>
                <a:t>included angle</a:t>
              </a:r>
              <a:r>
                <a:rPr lang="en-US" altLang="en-US" sz="2800" b="0"/>
                <a:t> is an angle formed by two adjacent sides of a polygon.</a:t>
              </a:r>
            </a:p>
            <a:p>
              <a:pPr algn="l"/>
              <a:r>
                <a:rPr lang="en-US" altLang="en-US" sz="2800">
                  <a:solidFill>
                    <a:srgbClr val="FF0000"/>
                  </a:solidFill>
                  <a:sym typeface="Symbol" pitchFamily="18" charset="2"/>
                </a:rPr>
                <a:t></a:t>
              </a:r>
              <a:r>
                <a:rPr lang="en-US" altLang="en-US" sz="2800" i="1">
                  <a:solidFill>
                    <a:srgbClr val="FF0000"/>
                  </a:solidFill>
                  <a:sym typeface="Symbol" pitchFamily="18" charset="2"/>
                </a:rPr>
                <a:t>B</a:t>
              </a:r>
              <a:r>
                <a:rPr lang="en-US" altLang="en-US" sz="2800" b="0">
                  <a:sym typeface="Symbol" pitchFamily="18" charset="2"/>
                </a:rPr>
                <a:t> is the included angle between sides </a:t>
              </a:r>
              <a:r>
                <a:rPr lang="en-US" altLang="en-US" sz="2800" b="0" i="1">
                  <a:sym typeface="Symbol" pitchFamily="18" charset="2"/>
                </a:rPr>
                <a:t>AB</a:t>
              </a:r>
              <a:r>
                <a:rPr lang="en-US" altLang="en-US" sz="2800" b="0">
                  <a:sym typeface="Symbol" pitchFamily="18" charset="2"/>
                </a:rPr>
                <a:t> and </a:t>
              </a:r>
              <a:r>
                <a:rPr lang="en-US" altLang="en-US" sz="2800" b="0" i="1">
                  <a:sym typeface="Symbol" pitchFamily="18" charset="2"/>
                </a:rPr>
                <a:t>BC</a:t>
              </a:r>
              <a:r>
                <a:rPr lang="en-US" altLang="en-US" sz="2800" b="0">
                  <a:sym typeface="Symbol" pitchFamily="18" charset="2"/>
                </a:rPr>
                <a:t>.</a:t>
              </a:r>
            </a:p>
          </p:txBody>
        </p:sp>
        <p:sp>
          <p:nvSpPr>
            <p:cNvPr id="11269" name="Line 20"/>
            <p:cNvSpPr>
              <a:spLocks noChangeShapeType="1"/>
            </p:cNvSpPr>
            <p:nvPr/>
          </p:nvSpPr>
          <p:spPr bwMode="auto">
            <a:xfrm>
              <a:off x="584" y="3584"/>
              <a:ext cx="33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11270" name="Line 21"/>
            <p:cNvSpPr>
              <a:spLocks noChangeShapeType="1"/>
            </p:cNvSpPr>
            <p:nvPr/>
          </p:nvSpPr>
          <p:spPr bwMode="auto">
            <a:xfrm>
              <a:off x="1480" y="3584"/>
              <a:ext cx="33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737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653" name="Text Box 5"/>
          <p:cNvSpPr txBox="1">
            <a:spLocks noChangeArrowheads="1"/>
          </p:cNvSpPr>
          <p:nvPr/>
        </p:nvSpPr>
        <p:spPr bwMode="auto">
          <a:xfrm>
            <a:off x="990600" y="1676400"/>
            <a:ext cx="7315200" cy="2227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l"/>
            <a:r>
              <a:rPr lang="en-US" altLang="en-US" sz="2800" b="0"/>
              <a:t>It can also be shown that only two pairs of congruent corresponding sides are needed to prove the congruence of two triangles if the included angles are also congruent.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6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556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5653" grpId="0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9700" y="1752600"/>
            <a:ext cx="8915400" cy="3041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CCC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FFCC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338" name="Group 4"/>
          <p:cNvGrpSpPr>
            <a:grpSpLocks/>
          </p:cNvGrpSpPr>
          <p:nvPr/>
        </p:nvGrpSpPr>
        <p:grpSpPr bwMode="auto">
          <a:xfrm>
            <a:off x="381000" y="1676400"/>
            <a:ext cx="7861300" cy="2286000"/>
            <a:chOff x="234" y="720"/>
            <a:chExt cx="4952" cy="1440"/>
          </a:xfrm>
        </p:grpSpPr>
        <p:sp>
          <p:nvSpPr>
            <p:cNvPr id="14339" name="Text Box 5"/>
            <p:cNvSpPr txBox="1">
              <a:spLocks noChangeArrowheads="1"/>
            </p:cNvSpPr>
            <p:nvPr/>
          </p:nvSpPr>
          <p:spPr bwMode="auto">
            <a:xfrm>
              <a:off x="242" y="1014"/>
              <a:ext cx="4944" cy="1146"/>
            </a:xfrm>
            <a:prstGeom prst="rect">
              <a:avLst/>
            </a:prstGeom>
            <a:noFill/>
            <a:ln w="19050">
              <a:solidFill>
                <a:srgbClr val="FF0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algn="l"/>
              <a:r>
                <a:rPr lang="en-US" altLang="en-US" sz="2800" b="0"/>
                <a:t>The letters SAS are written in that order because the congruent angles must be between pairs of congruent corresponding sides.</a:t>
              </a:r>
            </a:p>
          </p:txBody>
        </p:sp>
        <p:sp>
          <p:nvSpPr>
            <p:cNvPr id="14340" name="Text Box 6"/>
            <p:cNvSpPr txBox="1">
              <a:spLocks noChangeArrowheads="1"/>
            </p:cNvSpPr>
            <p:nvPr/>
          </p:nvSpPr>
          <p:spPr bwMode="auto">
            <a:xfrm>
              <a:off x="234" y="720"/>
              <a:ext cx="942" cy="288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905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altLang="en-US" sz="2400">
                  <a:solidFill>
                    <a:srgbClr val="FFFF00"/>
                  </a:solidFill>
                </a:rPr>
                <a:t>Caution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 Box 4"/>
          <p:cNvSpPr txBox="1"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defRPr sz="32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sz="2400" b="0">
                <a:solidFill>
                  <a:srgbClr val="006699"/>
                </a:solidFill>
                <a:latin typeface="Arial Black" pitchFamily="34" charset="0"/>
              </a:rPr>
              <a:t>Example 2: Engineering Application</a:t>
            </a:r>
            <a:endParaRPr lang="en-US" altLang="en-US" sz="2600" b="0">
              <a:solidFill>
                <a:schemeClr val="accent2"/>
              </a:solidFill>
              <a:latin typeface="Arial MT Bl" charset="0"/>
            </a:endParaRPr>
          </a:p>
        </p:txBody>
      </p:sp>
      <p:pic>
        <p:nvPicPr>
          <p:cNvPr id="15363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29400" y="1905000"/>
            <a:ext cx="1905000" cy="2274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CCC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FFCC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5364" name="Text Box 7"/>
          <p:cNvSpPr txBox="1">
            <a:spLocks noChangeArrowheads="1"/>
          </p:cNvSpPr>
          <p:nvPr/>
        </p:nvSpPr>
        <p:spPr bwMode="auto">
          <a:xfrm>
            <a:off x="457200" y="1905000"/>
            <a:ext cx="5867400" cy="1800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l"/>
            <a:r>
              <a:rPr lang="en-US" altLang="en-US" sz="2800"/>
              <a:t>The diagram shows part of the support structure for a tower. Use SAS to explain why </a:t>
            </a:r>
            <a:r>
              <a:rPr lang="en-US" altLang="en-US" sz="2400" b="0"/>
              <a:t>∆</a:t>
            </a:r>
            <a:r>
              <a:rPr lang="en-US" altLang="en-US" sz="2800" i="1">
                <a:sym typeface="Symbol" pitchFamily="18" charset="2"/>
              </a:rPr>
              <a:t>XYZ</a:t>
            </a:r>
            <a:r>
              <a:rPr lang="en-US" altLang="en-US" sz="2800">
                <a:sym typeface="Symbol" pitchFamily="18" charset="2"/>
              </a:rPr>
              <a:t>  </a:t>
            </a:r>
            <a:r>
              <a:rPr lang="en-US" altLang="en-US" sz="2400" b="0"/>
              <a:t>∆</a:t>
            </a:r>
            <a:r>
              <a:rPr lang="en-US" altLang="en-US" sz="2800" i="1">
                <a:sym typeface="Symbol" pitchFamily="18" charset="2"/>
              </a:rPr>
              <a:t>VWZ</a:t>
            </a:r>
            <a:r>
              <a:rPr lang="en-US" altLang="en-US" sz="2800">
                <a:sym typeface="Symbol" pitchFamily="18" charset="2"/>
              </a:rPr>
              <a:t>.</a:t>
            </a:r>
          </a:p>
        </p:txBody>
      </p:sp>
      <p:grpSp>
        <p:nvGrpSpPr>
          <p:cNvPr id="146449" name="Group 17"/>
          <p:cNvGrpSpPr>
            <a:grpSpLocks/>
          </p:cNvGrpSpPr>
          <p:nvPr/>
        </p:nvGrpSpPr>
        <p:grpSpPr bwMode="auto">
          <a:xfrm>
            <a:off x="381000" y="4800600"/>
            <a:ext cx="8382000" cy="1373188"/>
            <a:chOff x="336" y="3024"/>
            <a:chExt cx="5280" cy="865"/>
          </a:xfrm>
        </p:grpSpPr>
        <p:sp>
          <p:nvSpPr>
            <p:cNvPr id="15366" name="Text Box 8"/>
            <p:cNvSpPr txBox="1">
              <a:spLocks noChangeArrowheads="1"/>
            </p:cNvSpPr>
            <p:nvPr/>
          </p:nvSpPr>
          <p:spPr bwMode="auto">
            <a:xfrm>
              <a:off x="336" y="3024"/>
              <a:ext cx="5280" cy="8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algn="l"/>
              <a:r>
                <a:rPr lang="en-US" altLang="en-US" sz="2800" b="0"/>
                <a:t>It is given that </a:t>
              </a:r>
              <a:r>
                <a:rPr lang="en-US" altLang="en-US" sz="2800" b="0" i="1"/>
                <a:t>XZ</a:t>
              </a:r>
              <a:r>
                <a:rPr lang="en-US" altLang="en-US" sz="2800" b="0"/>
                <a:t> </a:t>
              </a:r>
              <a:r>
                <a:rPr lang="en-US" altLang="en-US" sz="2800" b="0">
                  <a:sym typeface="Symbol" pitchFamily="18" charset="2"/>
                </a:rPr>
                <a:t> </a:t>
              </a:r>
              <a:r>
                <a:rPr lang="en-US" altLang="en-US" sz="2800" b="0" i="1">
                  <a:sym typeface="Symbol" pitchFamily="18" charset="2"/>
                </a:rPr>
                <a:t>VZ</a:t>
              </a:r>
              <a:r>
                <a:rPr lang="en-US" altLang="en-US" sz="2800" b="0">
                  <a:sym typeface="Symbol" pitchFamily="18" charset="2"/>
                </a:rPr>
                <a:t> and that </a:t>
              </a:r>
              <a:r>
                <a:rPr lang="en-US" altLang="en-US" sz="2800" b="0" i="1">
                  <a:sym typeface="Symbol" pitchFamily="18" charset="2"/>
                </a:rPr>
                <a:t>YZ</a:t>
              </a:r>
              <a:r>
                <a:rPr lang="en-US" altLang="en-US" sz="2800" b="0">
                  <a:sym typeface="Symbol" pitchFamily="18" charset="2"/>
                </a:rPr>
                <a:t>  </a:t>
              </a:r>
              <a:r>
                <a:rPr lang="en-US" altLang="en-US" sz="2800" b="0" i="1">
                  <a:sym typeface="Symbol" pitchFamily="18" charset="2"/>
                </a:rPr>
                <a:t>WZ</a:t>
              </a:r>
              <a:r>
                <a:rPr lang="en-US" altLang="en-US" sz="2800" b="0">
                  <a:sym typeface="Symbol" pitchFamily="18" charset="2"/>
                </a:rPr>
                <a:t>.  By the Vertical s Theorem. </a:t>
              </a:r>
              <a:r>
                <a:rPr lang="en-US" altLang="en-US" sz="2800" b="0" i="1">
                  <a:sym typeface="Symbol" pitchFamily="18" charset="2"/>
                </a:rPr>
                <a:t>XZY</a:t>
              </a:r>
              <a:r>
                <a:rPr lang="en-US" altLang="en-US" sz="2800" b="0">
                  <a:sym typeface="Symbol" pitchFamily="18" charset="2"/>
                </a:rPr>
                <a:t>  </a:t>
              </a:r>
              <a:r>
                <a:rPr lang="en-US" altLang="en-US" sz="2800" b="0" i="1">
                  <a:sym typeface="Symbol" pitchFamily="18" charset="2"/>
                </a:rPr>
                <a:t>VZW</a:t>
              </a:r>
              <a:r>
                <a:rPr lang="en-US" altLang="en-US" sz="2800" b="0">
                  <a:sym typeface="Symbol" pitchFamily="18" charset="2"/>
                </a:rPr>
                <a:t>.  Therefore </a:t>
              </a:r>
              <a:r>
                <a:rPr lang="en-US" altLang="en-US" sz="2400" b="0"/>
                <a:t>∆</a:t>
              </a:r>
              <a:r>
                <a:rPr lang="en-US" altLang="en-US" sz="2800" b="0" i="1">
                  <a:sym typeface="Symbol" pitchFamily="18" charset="2"/>
                </a:rPr>
                <a:t>XYZ</a:t>
              </a:r>
              <a:r>
                <a:rPr lang="en-US" altLang="en-US" sz="2800" b="0">
                  <a:sym typeface="Symbol" pitchFamily="18" charset="2"/>
                </a:rPr>
                <a:t>  </a:t>
              </a:r>
              <a:r>
                <a:rPr lang="en-US" altLang="en-US" sz="2400" b="0"/>
                <a:t>∆</a:t>
              </a:r>
              <a:r>
                <a:rPr lang="en-US" altLang="en-US" sz="2800" b="0" i="1">
                  <a:sym typeface="Symbol" pitchFamily="18" charset="2"/>
                </a:rPr>
                <a:t>VWZ</a:t>
              </a:r>
              <a:r>
                <a:rPr lang="en-US" altLang="en-US" sz="2800" b="0">
                  <a:sym typeface="Symbol" pitchFamily="18" charset="2"/>
                </a:rPr>
                <a:t> by SAS.</a:t>
              </a:r>
            </a:p>
          </p:txBody>
        </p:sp>
        <p:sp>
          <p:nvSpPr>
            <p:cNvPr id="15367" name="Line 9"/>
            <p:cNvSpPr>
              <a:spLocks noChangeShapeType="1"/>
            </p:cNvSpPr>
            <p:nvPr/>
          </p:nvSpPr>
          <p:spPr bwMode="auto">
            <a:xfrm>
              <a:off x="2152" y="3072"/>
              <a:ext cx="288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15368" name="Line 10"/>
            <p:cNvSpPr>
              <a:spLocks noChangeShapeType="1"/>
            </p:cNvSpPr>
            <p:nvPr/>
          </p:nvSpPr>
          <p:spPr bwMode="auto">
            <a:xfrm>
              <a:off x="2728" y="3072"/>
              <a:ext cx="33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15369" name="Line 11"/>
            <p:cNvSpPr>
              <a:spLocks noChangeShapeType="1"/>
            </p:cNvSpPr>
            <p:nvPr/>
          </p:nvSpPr>
          <p:spPr bwMode="auto">
            <a:xfrm>
              <a:off x="4120" y="3072"/>
              <a:ext cx="33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15370" name="Line 12"/>
            <p:cNvSpPr>
              <a:spLocks noChangeShapeType="1"/>
            </p:cNvSpPr>
            <p:nvPr/>
          </p:nvSpPr>
          <p:spPr bwMode="auto">
            <a:xfrm>
              <a:off x="4744" y="3072"/>
              <a:ext cx="33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464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Box 4"/>
          <p:cNvSpPr txBox="1"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defRPr sz="32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sz="2400" b="0">
                <a:solidFill>
                  <a:srgbClr val="FF0000"/>
                </a:solidFill>
                <a:latin typeface="Arial Black" pitchFamily="34" charset="0"/>
              </a:rPr>
              <a:t>Check It Out!</a:t>
            </a:r>
            <a:r>
              <a:rPr lang="en-US" altLang="en-US" sz="2400" b="0">
                <a:solidFill>
                  <a:srgbClr val="006699"/>
                </a:solidFill>
                <a:latin typeface="Arial Black" pitchFamily="34" charset="0"/>
              </a:rPr>
              <a:t> Example 2 </a:t>
            </a:r>
            <a:endParaRPr lang="en-US" altLang="en-US" sz="2600" b="0">
              <a:solidFill>
                <a:schemeClr val="accent2"/>
              </a:solidFill>
              <a:latin typeface="Arial MT Bl" charset="0"/>
            </a:endParaRPr>
          </a:p>
        </p:txBody>
      </p:sp>
      <p:pic>
        <p:nvPicPr>
          <p:cNvPr id="16387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7400" y="1905000"/>
            <a:ext cx="2770188" cy="191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CCC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FFCC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6388" name="Text Box 6"/>
          <p:cNvSpPr txBox="1">
            <a:spLocks noChangeArrowheads="1"/>
          </p:cNvSpPr>
          <p:nvPr/>
        </p:nvSpPr>
        <p:spPr bwMode="auto">
          <a:xfrm>
            <a:off x="685800" y="2057400"/>
            <a:ext cx="5181600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l"/>
            <a:r>
              <a:rPr lang="en-US" altLang="en-US" sz="2800"/>
              <a:t>Use SAS to explain why </a:t>
            </a:r>
            <a:r>
              <a:rPr lang="en-US" altLang="en-US" sz="2400" b="0"/>
              <a:t>∆</a:t>
            </a:r>
            <a:r>
              <a:rPr lang="en-US" altLang="en-US" sz="2800" i="1">
                <a:sym typeface="Symbol" pitchFamily="18" charset="2"/>
              </a:rPr>
              <a:t>ABC</a:t>
            </a:r>
            <a:r>
              <a:rPr lang="en-US" altLang="en-US" sz="2800">
                <a:sym typeface="Symbol" pitchFamily="18" charset="2"/>
              </a:rPr>
              <a:t>  </a:t>
            </a:r>
            <a:r>
              <a:rPr lang="en-US" altLang="en-US" sz="2400" b="0"/>
              <a:t>∆</a:t>
            </a:r>
            <a:r>
              <a:rPr lang="en-US" altLang="en-US" sz="2800" i="1">
                <a:sym typeface="Symbol" pitchFamily="18" charset="2"/>
              </a:rPr>
              <a:t>DBC</a:t>
            </a:r>
            <a:r>
              <a:rPr lang="en-US" altLang="en-US" sz="2800">
                <a:sym typeface="Symbol" pitchFamily="18" charset="2"/>
              </a:rPr>
              <a:t>.</a:t>
            </a:r>
          </a:p>
        </p:txBody>
      </p:sp>
      <p:grpSp>
        <p:nvGrpSpPr>
          <p:cNvPr id="147471" name="Group 15"/>
          <p:cNvGrpSpPr>
            <a:grpSpLocks/>
          </p:cNvGrpSpPr>
          <p:nvPr/>
        </p:nvGrpSpPr>
        <p:grpSpPr bwMode="auto">
          <a:xfrm>
            <a:off x="685800" y="4343400"/>
            <a:ext cx="8001000" cy="1373188"/>
            <a:chOff x="432" y="2736"/>
            <a:chExt cx="5040" cy="865"/>
          </a:xfrm>
        </p:grpSpPr>
        <p:sp>
          <p:nvSpPr>
            <p:cNvPr id="16390" name="Text Box 8"/>
            <p:cNvSpPr txBox="1">
              <a:spLocks noChangeArrowheads="1"/>
            </p:cNvSpPr>
            <p:nvPr/>
          </p:nvSpPr>
          <p:spPr bwMode="auto">
            <a:xfrm>
              <a:off x="432" y="2736"/>
              <a:ext cx="5040" cy="8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algn="l"/>
              <a:r>
                <a:rPr lang="en-US" altLang="en-US" sz="2800" b="0"/>
                <a:t>It is given that </a:t>
              </a:r>
              <a:r>
                <a:rPr lang="en-US" altLang="en-US" sz="2800" b="0" i="1"/>
                <a:t>BA</a:t>
              </a:r>
              <a:r>
                <a:rPr lang="en-US" altLang="en-US" sz="2800" b="0"/>
                <a:t> </a:t>
              </a:r>
              <a:r>
                <a:rPr lang="en-US" altLang="en-US" sz="2800" b="0">
                  <a:sym typeface="Symbol" pitchFamily="18" charset="2"/>
                </a:rPr>
                <a:t> </a:t>
              </a:r>
              <a:r>
                <a:rPr lang="en-US" altLang="en-US" sz="2800" b="0" i="1">
                  <a:sym typeface="Symbol" pitchFamily="18" charset="2"/>
                </a:rPr>
                <a:t>BD</a:t>
              </a:r>
              <a:r>
                <a:rPr lang="en-US" altLang="en-US" sz="2800" b="0">
                  <a:sym typeface="Symbol" pitchFamily="18" charset="2"/>
                </a:rPr>
                <a:t> and </a:t>
              </a:r>
              <a:r>
                <a:rPr lang="en-US" altLang="en-US" sz="2800" b="0" i="1">
                  <a:sym typeface="Symbol" pitchFamily="18" charset="2"/>
                </a:rPr>
                <a:t>ABC</a:t>
              </a:r>
              <a:r>
                <a:rPr lang="en-US" altLang="en-US" sz="2800" b="0">
                  <a:sym typeface="Symbol" pitchFamily="18" charset="2"/>
                </a:rPr>
                <a:t>  DBC.  By the Reflexive Property of , </a:t>
              </a:r>
              <a:r>
                <a:rPr lang="en-US" altLang="en-US" sz="2800" b="0" i="1">
                  <a:sym typeface="Symbol" pitchFamily="18" charset="2"/>
                </a:rPr>
                <a:t>BC</a:t>
              </a:r>
              <a:r>
                <a:rPr lang="en-US" altLang="en-US" sz="2800" b="0">
                  <a:sym typeface="Symbol" pitchFamily="18" charset="2"/>
                </a:rPr>
                <a:t>  </a:t>
              </a:r>
              <a:r>
                <a:rPr lang="en-US" altLang="en-US" sz="2800" b="0" i="1">
                  <a:sym typeface="Symbol" pitchFamily="18" charset="2"/>
                </a:rPr>
                <a:t>BC</a:t>
              </a:r>
              <a:r>
                <a:rPr lang="en-US" altLang="en-US" sz="2800" b="0">
                  <a:sym typeface="Symbol" pitchFamily="18" charset="2"/>
                </a:rPr>
                <a:t>.  So </a:t>
              </a:r>
              <a:r>
                <a:rPr lang="en-US" altLang="en-US" sz="2400" b="0"/>
                <a:t>∆</a:t>
              </a:r>
              <a:r>
                <a:rPr lang="en-US" altLang="en-US" sz="2800" b="0" i="1">
                  <a:sym typeface="Symbol" pitchFamily="18" charset="2"/>
                </a:rPr>
                <a:t>ABC</a:t>
              </a:r>
              <a:r>
                <a:rPr lang="en-US" altLang="en-US" sz="2800" b="0">
                  <a:sym typeface="Symbol" pitchFamily="18" charset="2"/>
                </a:rPr>
                <a:t>  </a:t>
              </a:r>
              <a:r>
                <a:rPr lang="en-US" altLang="en-US" sz="2400" b="0"/>
                <a:t>∆</a:t>
              </a:r>
              <a:r>
                <a:rPr lang="en-US" altLang="en-US" sz="2800" b="0" i="1">
                  <a:sym typeface="Symbol" pitchFamily="18" charset="2"/>
                </a:rPr>
                <a:t>DBC</a:t>
              </a:r>
              <a:r>
                <a:rPr lang="en-US" altLang="en-US" sz="2800" b="0">
                  <a:sym typeface="Symbol" pitchFamily="18" charset="2"/>
                </a:rPr>
                <a:t> by SAS.</a:t>
              </a:r>
            </a:p>
          </p:txBody>
        </p:sp>
        <p:sp>
          <p:nvSpPr>
            <p:cNvPr id="16391" name="Line 9"/>
            <p:cNvSpPr>
              <a:spLocks noChangeShapeType="1"/>
            </p:cNvSpPr>
            <p:nvPr/>
          </p:nvSpPr>
          <p:spPr bwMode="auto">
            <a:xfrm>
              <a:off x="2256" y="2784"/>
              <a:ext cx="288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16392" name="Line 10"/>
            <p:cNvSpPr>
              <a:spLocks noChangeShapeType="1"/>
            </p:cNvSpPr>
            <p:nvPr/>
          </p:nvSpPr>
          <p:spPr bwMode="auto">
            <a:xfrm>
              <a:off x="2832" y="2784"/>
              <a:ext cx="288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16393" name="Line 11"/>
            <p:cNvSpPr>
              <a:spLocks noChangeShapeType="1"/>
            </p:cNvSpPr>
            <p:nvPr/>
          </p:nvSpPr>
          <p:spPr bwMode="auto">
            <a:xfrm>
              <a:off x="4024" y="3056"/>
              <a:ext cx="288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16394" name="Line 12"/>
            <p:cNvSpPr>
              <a:spLocks noChangeShapeType="1"/>
            </p:cNvSpPr>
            <p:nvPr/>
          </p:nvSpPr>
          <p:spPr bwMode="auto">
            <a:xfrm>
              <a:off x="4648" y="3056"/>
              <a:ext cx="288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474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677" name="Text Box 5"/>
          <p:cNvSpPr txBox="1">
            <a:spLocks noChangeArrowheads="1"/>
          </p:cNvSpPr>
          <p:nvPr/>
        </p:nvSpPr>
        <p:spPr bwMode="auto">
          <a:xfrm>
            <a:off x="990600" y="1676400"/>
            <a:ext cx="7315200" cy="2528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l"/>
            <a:r>
              <a:rPr lang="en-US" altLang="en-US" b="0"/>
              <a:t>The SAS Postulate guarantees that if you are given the lengths of two sides and the measure of the included angles, you can construct one and only one triangle.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566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6677" grpId="0" autoUpdateAnimBg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ext Box 4"/>
          <p:cNvSpPr txBox="1"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defRPr sz="32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sz="2400" b="0">
                <a:solidFill>
                  <a:srgbClr val="006699"/>
                </a:solidFill>
                <a:latin typeface="Arial Black" pitchFamily="34" charset="0"/>
              </a:rPr>
              <a:t>Example 3A: Verifying Triangle Congruence</a:t>
            </a:r>
            <a:endParaRPr lang="en-US" altLang="en-US" sz="2600" b="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18435" name="Text Box 7"/>
          <p:cNvSpPr txBox="1">
            <a:spLocks noChangeArrowheads="1"/>
          </p:cNvSpPr>
          <p:nvPr/>
        </p:nvSpPr>
        <p:spPr bwMode="auto">
          <a:xfrm>
            <a:off x="304800" y="1676400"/>
            <a:ext cx="8237538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l"/>
            <a:r>
              <a:rPr lang="en-US" altLang="en-US" sz="2200"/>
              <a:t>Show that the triangles are congruent for the given value of the variable.</a:t>
            </a:r>
            <a:endParaRPr lang="en-US" altLang="en-US" sz="2200" i="1">
              <a:sym typeface="Symbol" pitchFamily="18" charset="2"/>
            </a:endParaRPr>
          </a:p>
        </p:txBody>
      </p:sp>
      <p:sp>
        <p:nvSpPr>
          <p:cNvPr id="18436" name="Text Box 8"/>
          <p:cNvSpPr txBox="1">
            <a:spLocks noChangeArrowheads="1"/>
          </p:cNvSpPr>
          <p:nvPr/>
        </p:nvSpPr>
        <p:spPr bwMode="auto">
          <a:xfrm>
            <a:off x="304800" y="2438400"/>
            <a:ext cx="6324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l"/>
            <a:r>
              <a:rPr lang="en-US" altLang="en-US" sz="2400" b="0"/>
              <a:t>∆</a:t>
            </a:r>
            <a:r>
              <a:rPr lang="en-US" altLang="en-US" sz="2400" i="1">
                <a:sym typeface="Symbol" pitchFamily="18" charset="2"/>
              </a:rPr>
              <a:t>MNO</a:t>
            </a:r>
            <a:r>
              <a:rPr lang="en-US" altLang="en-US" sz="2400">
                <a:sym typeface="Symbol" pitchFamily="18" charset="2"/>
              </a:rPr>
              <a:t>  </a:t>
            </a:r>
            <a:r>
              <a:rPr lang="en-US" altLang="en-US" sz="2400" b="0"/>
              <a:t>∆</a:t>
            </a:r>
            <a:r>
              <a:rPr lang="en-US" altLang="en-US" sz="2400" i="1">
                <a:sym typeface="Symbol" pitchFamily="18" charset="2"/>
              </a:rPr>
              <a:t>PQR</a:t>
            </a:r>
            <a:r>
              <a:rPr lang="en-US" altLang="en-US" sz="2400">
                <a:sym typeface="Symbol" pitchFamily="18" charset="2"/>
              </a:rPr>
              <a:t>, when </a:t>
            </a:r>
            <a:r>
              <a:rPr lang="en-US" altLang="en-US" sz="2400" i="1">
                <a:sym typeface="Symbol" pitchFamily="18" charset="2"/>
              </a:rPr>
              <a:t>x</a:t>
            </a:r>
            <a:r>
              <a:rPr lang="en-US" altLang="en-US" sz="2400">
                <a:sym typeface="Symbol" pitchFamily="18" charset="2"/>
              </a:rPr>
              <a:t> = 5.</a:t>
            </a:r>
          </a:p>
        </p:txBody>
      </p:sp>
      <p:pic>
        <p:nvPicPr>
          <p:cNvPr id="18437" name="Picture 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3200400"/>
            <a:ext cx="3962400" cy="1539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CCC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FFCC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48490" name="Text Box 10"/>
          <p:cNvSpPr txBox="1">
            <a:spLocks noChangeArrowheads="1"/>
          </p:cNvSpPr>
          <p:nvPr/>
        </p:nvSpPr>
        <p:spPr bwMode="auto">
          <a:xfrm>
            <a:off x="152400" y="5791200"/>
            <a:ext cx="4191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l"/>
            <a:r>
              <a:rPr lang="en-US" altLang="en-US" sz="2400" b="0"/>
              <a:t>∆</a:t>
            </a:r>
            <a:r>
              <a:rPr lang="en-US" altLang="en-US" sz="2400" b="0" i="1">
                <a:sym typeface="Symbol" pitchFamily="18" charset="2"/>
              </a:rPr>
              <a:t>MNO</a:t>
            </a:r>
            <a:r>
              <a:rPr lang="en-US" altLang="en-US" sz="2400" b="0">
                <a:sym typeface="Symbol" pitchFamily="18" charset="2"/>
              </a:rPr>
              <a:t>  </a:t>
            </a:r>
            <a:r>
              <a:rPr lang="en-US" altLang="en-US" sz="2400" b="0"/>
              <a:t>∆</a:t>
            </a:r>
            <a:r>
              <a:rPr lang="en-US" altLang="en-US" sz="2400" b="0" i="1">
                <a:sym typeface="Symbol" pitchFamily="18" charset="2"/>
              </a:rPr>
              <a:t>PQR</a:t>
            </a:r>
            <a:r>
              <a:rPr lang="en-US" altLang="en-US" sz="2400" b="0">
                <a:sym typeface="Symbol" pitchFamily="18" charset="2"/>
              </a:rPr>
              <a:t> by SSS.</a:t>
            </a:r>
          </a:p>
        </p:txBody>
      </p:sp>
      <p:graphicFrame>
        <p:nvGraphicFramePr>
          <p:cNvPr id="148690" name="Group 210"/>
          <p:cNvGraphicFramePr>
            <a:graphicFrameLocks noGrp="1"/>
          </p:cNvGraphicFramePr>
          <p:nvPr/>
        </p:nvGraphicFramePr>
        <p:xfrm>
          <a:off x="5410200" y="2895600"/>
          <a:ext cx="3429000" cy="915988"/>
        </p:xfrm>
        <a:graphic>
          <a:graphicData uri="http://schemas.openxmlformats.org/drawingml/2006/table">
            <a:tbl>
              <a:tblPr/>
              <a:tblGrid>
                <a:gridCol w="685800"/>
                <a:gridCol w="2743200"/>
              </a:tblGrid>
              <a:tr h="382588"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PQ</a:t>
                      </a: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= </a:t>
                      </a:r>
                      <a:r>
                        <a:rPr kumimoji="0" lang="en-US" sz="24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x</a:t>
                      </a: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 + 2</a:t>
                      </a: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8788"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= </a:t>
                      </a: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Verdana" pitchFamily="34" charset="0"/>
                        </a:rPr>
                        <a:t>5</a:t>
                      </a: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 + 2 = 7</a:t>
                      </a: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pSp>
        <p:nvGrpSpPr>
          <p:cNvPr id="148694" name="Group 214"/>
          <p:cNvGrpSpPr>
            <a:grpSpLocks/>
          </p:cNvGrpSpPr>
          <p:nvPr/>
        </p:nvGrpSpPr>
        <p:grpSpPr bwMode="auto">
          <a:xfrm>
            <a:off x="228600" y="5257800"/>
            <a:ext cx="4572000" cy="457200"/>
            <a:chOff x="96" y="3312"/>
            <a:chExt cx="2880" cy="288"/>
          </a:xfrm>
        </p:grpSpPr>
        <p:sp>
          <p:nvSpPr>
            <p:cNvPr id="18453" name="Text Box 90"/>
            <p:cNvSpPr txBox="1">
              <a:spLocks noChangeArrowheads="1"/>
            </p:cNvSpPr>
            <p:nvPr/>
          </p:nvSpPr>
          <p:spPr bwMode="auto">
            <a:xfrm>
              <a:off x="96" y="3312"/>
              <a:ext cx="2880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algn="l"/>
              <a:r>
                <a:rPr lang="en-US" altLang="en-US" sz="2400" b="0" i="1">
                  <a:sym typeface="Symbol" pitchFamily="18" charset="2"/>
                </a:rPr>
                <a:t>PQ</a:t>
              </a:r>
              <a:r>
                <a:rPr lang="en-US" altLang="en-US" sz="2400" b="0">
                  <a:sym typeface="Symbol" pitchFamily="18" charset="2"/>
                </a:rPr>
                <a:t>  </a:t>
              </a:r>
              <a:r>
                <a:rPr lang="en-US" altLang="en-US" sz="2400" b="0" i="1">
                  <a:sym typeface="Symbol" pitchFamily="18" charset="2"/>
                </a:rPr>
                <a:t>MN</a:t>
              </a:r>
              <a:r>
                <a:rPr lang="en-US" altLang="en-US" sz="2400" b="0">
                  <a:sym typeface="Symbol" pitchFamily="18" charset="2"/>
                </a:rPr>
                <a:t>, </a:t>
              </a:r>
              <a:r>
                <a:rPr lang="en-US" altLang="en-US" sz="2400" b="0" i="1">
                  <a:sym typeface="Symbol" pitchFamily="18" charset="2"/>
                </a:rPr>
                <a:t>QR</a:t>
              </a:r>
              <a:r>
                <a:rPr lang="en-US" altLang="en-US" sz="2400" b="0">
                  <a:sym typeface="Symbol" pitchFamily="18" charset="2"/>
                </a:rPr>
                <a:t>  </a:t>
              </a:r>
              <a:r>
                <a:rPr lang="en-US" altLang="en-US" sz="2400" b="0" i="1">
                  <a:sym typeface="Symbol" pitchFamily="18" charset="2"/>
                </a:rPr>
                <a:t>NO</a:t>
              </a:r>
              <a:r>
                <a:rPr lang="en-US" altLang="en-US" sz="2400" b="0">
                  <a:sym typeface="Symbol" pitchFamily="18" charset="2"/>
                </a:rPr>
                <a:t>, </a:t>
              </a:r>
              <a:r>
                <a:rPr lang="en-US" altLang="en-US" sz="2400" b="0" i="1">
                  <a:sym typeface="Symbol" pitchFamily="18" charset="2"/>
                </a:rPr>
                <a:t>PR</a:t>
              </a:r>
              <a:r>
                <a:rPr lang="en-US" altLang="en-US" sz="2400" b="0">
                  <a:sym typeface="Symbol" pitchFamily="18" charset="2"/>
                </a:rPr>
                <a:t>  </a:t>
              </a:r>
              <a:r>
                <a:rPr lang="en-US" altLang="en-US" sz="2400" b="0" i="1">
                  <a:sym typeface="Symbol" pitchFamily="18" charset="2"/>
                </a:rPr>
                <a:t>MO</a:t>
              </a:r>
            </a:p>
          </p:txBody>
        </p:sp>
        <p:sp>
          <p:nvSpPr>
            <p:cNvPr id="18454" name="Line 91"/>
            <p:cNvSpPr>
              <a:spLocks noChangeShapeType="1"/>
            </p:cNvSpPr>
            <p:nvPr/>
          </p:nvSpPr>
          <p:spPr bwMode="auto">
            <a:xfrm>
              <a:off x="168" y="3344"/>
              <a:ext cx="24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18455" name="Line 92"/>
            <p:cNvSpPr>
              <a:spLocks noChangeShapeType="1"/>
            </p:cNvSpPr>
            <p:nvPr/>
          </p:nvSpPr>
          <p:spPr bwMode="auto">
            <a:xfrm>
              <a:off x="672" y="3344"/>
              <a:ext cx="31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18456" name="Line 93"/>
            <p:cNvSpPr>
              <a:spLocks noChangeShapeType="1"/>
            </p:cNvSpPr>
            <p:nvPr/>
          </p:nvSpPr>
          <p:spPr bwMode="auto">
            <a:xfrm>
              <a:off x="1104" y="3344"/>
              <a:ext cx="288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18457" name="Line 94"/>
            <p:cNvSpPr>
              <a:spLocks noChangeShapeType="1"/>
            </p:cNvSpPr>
            <p:nvPr/>
          </p:nvSpPr>
          <p:spPr bwMode="auto">
            <a:xfrm>
              <a:off x="1632" y="3344"/>
              <a:ext cx="288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18458" name="Line 95"/>
            <p:cNvSpPr>
              <a:spLocks noChangeShapeType="1"/>
            </p:cNvSpPr>
            <p:nvPr/>
          </p:nvSpPr>
          <p:spPr bwMode="auto">
            <a:xfrm>
              <a:off x="2064" y="3344"/>
              <a:ext cx="24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18459" name="Line 96"/>
            <p:cNvSpPr>
              <a:spLocks noChangeShapeType="1"/>
            </p:cNvSpPr>
            <p:nvPr/>
          </p:nvSpPr>
          <p:spPr bwMode="auto">
            <a:xfrm>
              <a:off x="2552" y="3344"/>
              <a:ext cx="31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</p:grpSp>
      <p:graphicFrame>
        <p:nvGraphicFramePr>
          <p:cNvPr id="148692" name="Group 212"/>
          <p:cNvGraphicFramePr>
            <a:graphicFrameLocks noGrp="1"/>
          </p:cNvGraphicFramePr>
          <p:nvPr/>
        </p:nvGraphicFramePr>
        <p:xfrm>
          <a:off x="5410200" y="3886200"/>
          <a:ext cx="3429000" cy="457200"/>
        </p:xfrm>
        <a:graphic>
          <a:graphicData uri="http://schemas.openxmlformats.org/drawingml/2006/table">
            <a:tbl>
              <a:tblPr/>
              <a:tblGrid>
                <a:gridCol w="685800"/>
                <a:gridCol w="2743200"/>
              </a:tblGrid>
              <a:tr h="381000"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QR</a:t>
                      </a: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= </a:t>
                      </a:r>
                      <a:r>
                        <a:rPr kumimoji="0" lang="en-US" sz="24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x</a:t>
                      </a: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 = </a:t>
                      </a: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Verdana" pitchFamily="34" charset="0"/>
                        </a:rPr>
                        <a:t>5</a:t>
                      </a: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48693" name="Group 213"/>
          <p:cNvGraphicFramePr>
            <a:graphicFrameLocks noGrp="1"/>
          </p:cNvGraphicFramePr>
          <p:nvPr/>
        </p:nvGraphicFramePr>
        <p:xfrm>
          <a:off x="5410200" y="4651375"/>
          <a:ext cx="3429000" cy="914400"/>
        </p:xfrm>
        <a:graphic>
          <a:graphicData uri="http://schemas.openxmlformats.org/drawingml/2006/table">
            <a:tbl>
              <a:tblPr/>
              <a:tblGrid>
                <a:gridCol w="685800"/>
                <a:gridCol w="2743200"/>
              </a:tblGrid>
              <a:tr h="379413"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PR</a:t>
                      </a: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= 3</a:t>
                      </a:r>
                      <a:r>
                        <a:rPr kumimoji="0" lang="en-US" sz="24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x</a:t>
                      </a: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 – 9</a:t>
                      </a: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258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= 3</a:t>
                      </a: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Verdana" pitchFamily="34" charset="0"/>
                        </a:rPr>
                        <a:t>(5)</a:t>
                      </a: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 – 9 = 6</a:t>
                      </a: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6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486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6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1486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6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1486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6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486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4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484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484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8490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ext Box 4"/>
          <p:cNvSpPr txBox="1"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defRPr sz="32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sz="2400" b="0">
                <a:solidFill>
                  <a:srgbClr val="006699"/>
                </a:solidFill>
                <a:latin typeface="Arial Black" pitchFamily="34" charset="0"/>
              </a:rPr>
              <a:t>Example 3B: Verifying Triangle Congruence</a:t>
            </a:r>
            <a:endParaRPr lang="en-US" altLang="en-US" sz="2600" b="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19459" name="Text Box 6"/>
          <p:cNvSpPr txBox="1">
            <a:spLocks noChangeArrowheads="1"/>
          </p:cNvSpPr>
          <p:nvPr/>
        </p:nvSpPr>
        <p:spPr bwMode="auto">
          <a:xfrm>
            <a:off x="228600" y="2514600"/>
            <a:ext cx="6324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l"/>
            <a:r>
              <a:rPr lang="en-US" altLang="en-US" sz="2400" b="0"/>
              <a:t>∆</a:t>
            </a:r>
            <a:r>
              <a:rPr lang="en-US" altLang="en-US" sz="2400" i="1">
                <a:sym typeface="Symbol" pitchFamily="18" charset="2"/>
              </a:rPr>
              <a:t>STU</a:t>
            </a:r>
            <a:r>
              <a:rPr lang="en-US" altLang="en-US" sz="2400">
                <a:sym typeface="Symbol" pitchFamily="18" charset="2"/>
              </a:rPr>
              <a:t>  </a:t>
            </a:r>
            <a:r>
              <a:rPr lang="en-US" altLang="en-US" sz="2400" b="0"/>
              <a:t>∆</a:t>
            </a:r>
            <a:r>
              <a:rPr lang="en-US" altLang="en-US" sz="2400" i="1">
                <a:sym typeface="Symbol" pitchFamily="18" charset="2"/>
              </a:rPr>
              <a:t>VWX</a:t>
            </a:r>
            <a:r>
              <a:rPr lang="en-US" altLang="en-US" sz="2400">
                <a:sym typeface="Symbol" pitchFamily="18" charset="2"/>
              </a:rPr>
              <a:t>, when </a:t>
            </a:r>
            <a:r>
              <a:rPr lang="en-US" altLang="en-US" sz="2400" i="1">
                <a:sym typeface="Symbol" pitchFamily="18" charset="2"/>
              </a:rPr>
              <a:t>y</a:t>
            </a:r>
            <a:r>
              <a:rPr lang="en-US" altLang="en-US" sz="2400">
                <a:sym typeface="Symbol" pitchFamily="18" charset="2"/>
              </a:rPr>
              <a:t> = 4.</a:t>
            </a:r>
          </a:p>
        </p:txBody>
      </p:sp>
      <p:sp>
        <p:nvSpPr>
          <p:cNvPr id="157703" name="Text Box 7"/>
          <p:cNvSpPr txBox="1">
            <a:spLocks noChangeArrowheads="1"/>
          </p:cNvSpPr>
          <p:nvPr/>
        </p:nvSpPr>
        <p:spPr bwMode="auto">
          <a:xfrm>
            <a:off x="228600" y="5943600"/>
            <a:ext cx="4343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l"/>
            <a:r>
              <a:rPr lang="en-US" altLang="en-US" sz="2400" b="0"/>
              <a:t>∆</a:t>
            </a:r>
            <a:r>
              <a:rPr lang="en-US" altLang="en-US" sz="2400" b="0" i="1">
                <a:sym typeface="Symbol" pitchFamily="18" charset="2"/>
              </a:rPr>
              <a:t>STU</a:t>
            </a:r>
            <a:r>
              <a:rPr lang="en-US" altLang="en-US" sz="2400" b="0">
                <a:sym typeface="Symbol" pitchFamily="18" charset="2"/>
              </a:rPr>
              <a:t>  </a:t>
            </a:r>
            <a:r>
              <a:rPr lang="en-US" altLang="en-US" sz="2400" b="0"/>
              <a:t>∆</a:t>
            </a:r>
            <a:r>
              <a:rPr lang="en-US" altLang="en-US" sz="2400" b="0" i="1">
                <a:sym typeface="Symbol" pitchFamily="18" charset="2"/>
              </a:rPr>
              <a:t>VWX</a:t>
            </a:r>
            <a:r>
              <a:rPr lang="en-US" altLang="en-US" sz="2400" b="0">
                <a:sym typeface="Symbol" pitchFamily="18" charset="2"/>
              </a:rPr>
              <a:t> by SAS.</a:t>
            </a:r>
          </a:p>
        </p:txBody>
      </p:sp>
      <p:pic>
        <p:nvPicPr>
          <p:cNvPr id="19461" name="Picture 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3505200"/>
            <a:ext cx="4114800" cy="13477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CCC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FFCC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157754" name="Group 58"/>
          <p:cNvGraphicFramePr>
            <a:graphicFrameLocks noGrp="1"/>
          </p:cNvGraphicFramePr>
          <p:nvPr>
            <p:ph/>
          </p:nvPr>
        </p:nvGraphicFramePr>
        <p:xfrm>
          <a:off x="4953000" y="2971800"/>
          <a:ext cx="4191000" cy="2751138"/>
        </p:xfrm>
        <a:graphic>
          <a:graphicData uri="http://schemas.openxmlformats.org/drawingml/2006/table">
            <a:tbl>
              <a:tblPr/>
              <a:tblGrid>
                <a:gridCol w="1047750"/>
                <a:gridCol w="3143250"/>
              </a:tblGrid>
              <a:tr h="349250"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ST</a:t>
                      </a: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= 2</a:t>
                      </a:r>
                      <a:r>
                        <a:rPr kumimoji="0" lang="en-US" sz="24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y</a:t>
                      </a: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 + 3</a:t>
                      </a: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49250"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= 2</a:t>
                      </a: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Verdana" pitchFamily="34" charset="0"/>
                        </a:rPr>
                        <a:t>(4)</a:t>
                      </a: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 + 3 = 11</a:t>
                      </a: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47663"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TU</a:t>
                      </a: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= </a:t>
                      </a:r>
                      <a:r>
                        <a:rPr kumimoji="0" lang="en-US" sz="24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y</a:t>
                      </a: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 + 3</a:t>
                      </a: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49250"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= </a:t>
                      </a: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Verdana" pitchFamily="34" charset="0"/>
                        </a:rPr>
                        <a:t>4</a:t>
                      </a: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 + 3 = 7</a:t>
                      </a: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49250"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m</a:t>
                      </a: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sym typeface="Symbol" pitchFamily="18" charset="2"/>
                        </a:rPr>
                        <a:t></a:t>
                      </a:r>
                      <a:r>
                        <a:rPr kumimoji="0" lang="en-US" sz="24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sym typeface="Symbol" pitchFamily="18" charset="2"/>
                        </a:rPr>
                        <a:t>T</a:t>
                      </a: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= 20</a:t>
                      </a:r>
                      <a:r>
                        <a:rPr kumimoji="0" lang="en-US" sz="24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y</a:t>
                      </a: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 + 12</a:t>
                      </a: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513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= 20</a:t>
                      </a: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Verdana" pitchFamily="34" charset="0"/>
                        </a:rPr>
                        <a:t>(4)</a:t>
                      </a: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+12 = 92°</a:t>
                      </a: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pSp>
        <p:nvGrpSpPr>
          <p:cNvPr id="157755" name="Group 59"/>
          <p:cNvGrpSpPr>
            <a:grpSpLocks/>
          </p:cNvGrpSpPr>
          <p:nvPr/>
        </p:nvGrpSpPr>
        <p:grpSpPr bwMode="auto">
          <a:xfrm>
            <a:off x="228600" y="5486400"/>
            <a:ext cx="5562600" cy="457200"/>
            <a:chOff x="144" y="3456"/>
            <a:chExt cx="3504" cy="288"/>
          </a:xfrm>
        </p:grpSpPr>
        <p:sp>
          <p:nvSpPr>
            <p:cNvPr id="19477" name="Text Box 49"/>
            <p:cNvSpPr txBox="1">
              <a:spLocks noChangeArrowheads="1"/>
            </p:cNvSpPr>
            <p:nvPr/>
          </p:nvSpPr>
          <p:spPr bwMode="auto">
            <a:xfrm>
              <a:off x="144" y="3456"/>
              <a:ext cx="350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algn="l"/>
              <a:r>
                <a:rPr lang="en-US" altLang="en-US" sz="2400" b="0" i="1">
                  <a:sym typeface="Symbol" pitchFamily="18" charset="2"/>
                </a:rPr>
                <a:t>ST</a:t>
              </a:r>
              <a:r>
                <a:rPr lang="en-US" altLang="en-US" sz="2400" b="0">
                  <a:sym typeface="Symbol" pitchFamily="18" charset="2"/>
                </a:rPr>
                <a:t>  </a:t>
              </a:r>
              <a:r>
                <a:rPr lang="en-US" altLang="en-US" sz="2400" b="0" i="1">
                  <a:sym typeface="Symbol" pitchFamily="18" charset="2"/>
                </a:rPr>
                <a:t>VW</a:t>
              </a:r>
              <a:r>
                <a:rPr lang="en-US" altLang="en-US" sz="2400" b="0">
                  <a:sym typeface="Symbol" pitchFamily="18" charset="2"/>
                </a:rPr>
                <a:t>, </a:t>
              </a:r>
              <a:r>
                <a:rPr lang="en-US" altLang="en-US" sz="2400" b="0" i="1">
                  <a:sym typeface="Symbol" pitchFamily="18" charset="2"/>
                </a:rPr>
                <a:t>TU</a:t>
              </a:r>
              <a:r>
                <a:rPr lang="en-US" altLang="en-US" sz="2400" b="0">
                  <a:sym typeface="Symbol" pitchFamily="18" charset="2"/>
                </a:rPr>
                <a:t>  </a:t>
              </a:r>
              <a:r>
                <a:rPr lang="en-US" altLang="en-US" sz="2400" b="0" i="1">
                  <a:sym typeface="Symbol" pitchFamily="18" charset="2"/>
                </a:rPr>
                <a:t>WX</a:t>
              </a:r>
              <a:r>
                <a:rPr lang="en-US" altLang="en-US" sz="2400" b="0">
                  <a:sym typeface="Symbol" pitchFamily="18" charset="2"/>
                </a:rPr>
                <a:t>, and </a:t>
              </a:r>
              <a:r>
                <a:rPr lang="en-US" altLang="en-US" sz="2400" b="0" i="1">
                  <a:sym typeface="Symbol" pitchFamily="18" charset="2"/>
                </a:rPr>
                <a:t>T</a:t>
              </a:r>
              <a:r>
                <a:rPr lang="en-US" altLang="en-US" sz="2400" b="0">
                  <a:sym typeface="Symbol" pitchFamily="18" charset="2"/>
                </a:rPr>
                <a:t>  </a:t>
              </a:r>
              <a:r>
                <a:rPr lang="en-US" altLang="en-US" sz="2400" b="0" i="1">
                  <a:sym typeface="Symbol" pitchFamily="18" charset="2"/>
                </a:rPr>
                <a:t>W</a:t>
              </a:r>
              <a:r>
                <a:rPr lang="en-US" altLang="en-US" sz="2400" b="0">
                  <a:sym typeface="Symbol" pitchFamily="18" charset="2"/>
                </a:rPr>
                <a:t>.</a:t>
              </a:r>
            </a:p>
          </p:txBody>
        </p:sp>
        <p:sp>
          <p:nvSpPr>
            <p:cNvPr id="19478" name="Line 50"/>
            <p:cNvSpPr>
              <a:spLocks noChangeShapeType="1"/>
            </p:cNvSpPr>
            <p:nvPr/>
          </p:nvSpPr>
          <p:spPr bwMode="auto">
            <a:xfrm>
              <a:off x="232" y="3488"/>
              <a:ext cx="24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19479" name="Line 51"/>
            <p:cNvSpPr>
              <a:spLocks noChangeShapeType="1"/>
            </p:cNvSpPr>
            <p:nvPr/>
          </p:nvSpPr>
          <p:spPr bwMode="auto">
            <a:xfrm>
              <a:off x="680" y="3488"/>
              <a:ext cx="33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19480" name="Line 52"/>
            <p:cNvSpPr>
              <a:spLocks noChangeShapeType="1"/>
            </p:cNvSpPr>
            <p:nvPr/>
          </p:nvSpPr>
          <p:spPr bwMode="auto">
            <a:xfrm>
              <a:off x="1160" y="3488"/>
              <a:ext cx="28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19481" name="Line 53"/>
            <p:cNvSpPr>
              <a:spLocks noChangeShapeType="1"/>
            </p:cNvSpPr>
            <p:nvPr/>
          </p:nvSpPr>
          <p:spPr bwMode="auto">
            <a:xfrm>
              <a:off x="1640" y="3496"/>
              <a:ext cx="36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</p:grpSp>
      <p:sp>
        <p:nvSpPr>
          <p:cNvPr id="19476" name="Text Box 57"/>
          <p:cNvSpPr txBox="1">
            <a:spLocks noChangeArrowheads="1"/>
          </p:cNvSpPr>
          <p:nvPr/>
        </p:nvSpPr>
        <p:spPr bwMode="auto">
          <a:xfrm>
            <a:off x="304800" y="1676400"/>
            <a:ext cx="8237538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l"/>
            <a:r>
              <a:rPr lang="en-US" altLang="en-US" sz="2200"/>
              <a:t>Show that the triangles are congruent for the given value of the variable.</a:t>
            </a:r>
            <a:endParaRPr lang="en-US" altLang="en-US" sz="2200" i="1">
              <a:sym typeface="Symbol" pitchFamily="18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7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0"/>
                                        <p:tgtEl>
                                          <p:spTgt spid="1577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7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577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7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577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577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7703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ext Box 4"/>
          <p:cNvSpPr txBox="1"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defRPr sz="32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sz="2400" b="0">
                <a:solidFill>
                  <a:srgbClr val="FF0000"/>
                </a:solidFill>
                <a:latin typeface="Arial Black" pitchFamily="34" charset="0"/>
              </a:rPr>
              <a:t>Check It Out!</a:t>
            </a:r>
            <a:r>
              <a:rPr lang="en-US" altLang="en-US" sz="2400" b="0">
                <a:solidFill>
                  <a:srgbClr val="006699"/>
                </a:solidFill>
                <a:latin typeface="Arial Black" pitchFamily="34" charset="0"/>
              </a:rPr>
              <a:t> Example 3 </a:t>
            </a:r>
            <a:endParaRPr lang="en-US" altLang="en-US" sz="2600" b="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20483" name="Text Box 7"/>
          <p:cNvSpPr txBox="1">
            <a:spLocks noChangeArrowheads="1"/>
          </p:cNvSpPr>
          <p:nvPr/>
        </p:nvSpPr>
        <p:spPr bwMode="auto">
          <a:xfrm>
            <a:off x="381000" y="1295400"/>
            <a:ext cx="5562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l"/>
            <a:r>
              <a:rPr lang="en-US" altLang="en-US" sz="2400"/>
              <a:t>Show that ∆</a:t>
            </a:r>
            <a:r>
              <a:rPr lang="en-US" altLang="en-US" sz="2400" i="1">
                <a:sym typeface="Symbol" pitchFamily="18" charset="2"/>
              </a:rPr>
              <a:t>ADB</a:t>
            </a:r>
            <a:r>
              <a:rPr lang="en-US" altLang="en-US" sz="2400">
                <a:sym typeface="Symbol" pitchFamily="18" charset="2"/>
              </a:rPr>
              <a:t>  </a:t>
            </a:r>
            <a:r>
              <a:rPr lang="en-US" altLang="en-US" sz="2400"/>
              <a:t>∆</a:t>
            </a:r>
            <a:r>
              <a:rPr lang="en-US" altLang="en-US" sz="2400" i="1">
                <a:sym typeface="Symbol" pitchFamily="18" charset="2"/>
              </a:rPr>
              <a:t>CDB</a:t>
            </a:r>
            <a:r>
              <a:rPr lang="en-US" altLang="en-US" sz="2400">
                <a:sym typeface="Symbol" pitchFamily="18" charset="2"/>
              </a:rPr>
              <a:t>, </a:t>
            </a:r>
            <a:r>
              <a:rPr lang="en-US" altLang="en-US" sz="2400" i="1">
                <a:sym typeface="Symbol" pitchFamily="18" charset="2"/>
              </a:rPr>
              <a:t>t</a:t>
            </a:r>
            <a:r>
              <a:rPr lang="en-US" altLang="en-US" sz="2400"/>
              <a:t> = 4.</a:t>
            </a:r>
          </a:p>
        </p:txBody>
      </p:sp>
      <p:pic>
        <p:nvPicPr>
          <p:cNvPr id="20484" name="Picture 1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62600" y="2362200"/>
            <a:ext cx="3200400" cy="3198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CCC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FFCC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149548" name="Group 44"/>
          <p:cNvGraphicFramePr>
            <a:graphicFrameLocks noGrp="1"/>
          </p:cNvGraphicFramePr>
          <p:nvPr>
            <p:ph/>
          </p:nvPr>
        </p:nvGraphicFramePr>
        <p:xfrm>
          <a:off x="381000" y="1752600"/>
          <a:ext cx="4495800" cy="2746375"/>
        </p:xfrm>
        <a:graphic>
          <a:graphicData uri="http://schemas.openxmlformats.org/drawingml/2006/table">
            <a:tbl>
              <a:tblPr/>
              <a:tblGrid>
                <a:gridCol w="1123950"/>
                <a:gridCol w="3371850"/>
              </a:tblGrid>
              <a:tr h="406400"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DA</a:t>
                      </a: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= 3</a:t>
                      </a:r>
                      <a:r>
                        <a:rPr kumimoji="0" lang="en-US" sz="24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t</a:t>
                      </a: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 + 1</a:t>
                      </a: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= 3</a:t>
                      </a: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Verdana" pitchFamily="34" charset="0"/>
                        </a:rPr>
                        <a:t>(4)</a:t>
                      </a: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 + 1 = 13</a:t>
                      </a: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0375"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DC</a:t>
                      </a: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= 4</a:t>
                      </a:r>
                      <a:r>
                        <a:rPr kumimoji="0" lang="en-US" sz="24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t</a:t>
                      </a: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 – 3</a:t>
                      </a: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= 4</a:t>
                      </a: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Verdana" pitchFamily="34" charset="0"/>
                        </a:rPr>
                        <a:t>(4)</a:t>
                      </a: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 – 3 = 13</a:t>
                      </a: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m</a:t>
                      </a: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sym typeface="Symbol" pitchFamily="18" charset="2"/>
                        </a:rPr>
                        <a:t></a:t>
                      </a:r>
                      <a:r>
                        <a:rPr kumimoji="0" lang="en-US" sz="24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sym typeface="Symbol" pitchFamily="18" charset="2"/>
                        </a:rPr>
                        <a:t>D</a:t>
                      </a: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= 2</a:t>
                      </a:r>
                      <a:r>
                        <a:rPr kumimoji="0" lang="en-US" sz="24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t</a:t>
                      </a:r>
                      <a:r>
                        <a:rPr kumimoji="0" lang="en-US" sz="2400" b="1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2</a:t>
                      </a: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= 2</a:t>
                      </a: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Verdana" pitchFamily="34" charset="0"/>
                        </a:rPr>
                        <a:t>(16)</a:t>
                      </a: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= 32°</a:t>
                      </a: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49542" name="Text Box 38"/>
          <p:cNvSpPr txBox="1">
            <a:spLocks noChangeArrowheads="1"/>
          </p:cNvSpPr>
          <p:nvPr/>
        </p:nvSpPr>
        <p:spPr bwMode="auto">
          <a:xfrm>
            <a:off x="533400" y="5715000"/>
            <a:ext cx="4343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l"/>
            <a:r>
              <a:rPr lang="en-US" altLang="en-US" sz="2400" b="0"/>
              <a:t>∆</a:t>
            </a:r>
            <a:r>
              <a:rPr lang="en-US" altLang="en-US" sz="2400" b="0" i="1">
                <a:sym typeface="Symbol" pitchFamily="18" charset="2"/>
              </a:rPr>
              <a:t>ADB</a:t>
            </a:r>
            <a:r>
              <a:rPr lang="en-US" altLang="en-US" sz="2400" b="0">
                <a:sym typeface="Symbol" pitchFamily="18" charset="2"/>
              </a:rPr>
              <a:t>  </a:t>
            </a:r>
            <a:r>
              <a:rPr lang="en-US" altLang="en-US" sz="2400" b="0"/>
              <a:t>∆</a:t>
            </a:r>
            <a:r>
              <a:rPr lang="en-US" altLang="en-US" sz="2400" b="0" i="1">
                <a:sym typeface="Symbol" pitchFamily="18" charset="2"/>
              </a:rPr>
              <a:t>CDB</a:t>
            </a:r>
            <a:r>
              <a:rPr lang="en-US" altLang="en-US" sz="2400" b="0">
                <a:sym typeface="Symbol" pitchFamily="18" charset="2"/>
              </a:rPr>
              <a:t> by SAS.</a:t>
            </a:r>
          </a:p>
        </p:txBody>
      </p:sp>
      <p:grpSp>
        <p:nvGrpSpPr>
          <p:cNvPr id="149556" name="Group 52"/>
          <p:cNvGrpSpPr>
            <a:grpSpLocks/>
          </p:cNvGrpSpPr>
          <p:nvPr/>
        </p:nvGrpSpPr>
        <p:grpSpPr bwMode="auto">
          <a:xfrm>
            <a:off x="1066800" y="5105400"/>
            <a:ext cx="6019800" cy="457200"/>
            <a:chOff x="144" y="3072"/>
            <a:chExt cx="3792" cy="288"/>
          </a:xfrm>
        </p:grpSpPr>
        <p:sp>
          <p:nvSpPr>
            <p:cNvPr id="20501" name="Text Box 49"/>
            <p:cNvSpPr txBox="1">
              <a:spLocks noChangeArrowheads="1"/>
            </p:cNvSpPr>
            <p:nvPr/>
          </p:nvSpPr>
          <p:spPr bwMode="auto">
            <a:xfrm>
              <a:off x="144" y="3072"/>
              <a:ext cx="3792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algn="l"/>
              <a:r>
                <a:rPr lang="en-US" altLang="en-US" sz="2400" b="0" i="1">
                  <a:sym typeface="Symbol" pitchFamily="18" charset="2"/>
                </a:rPr>
                <a:t>DB</a:t>
              </a:r>
              <a:r>
                <a:rPr lang="en-US" altLang="en-US" sz="2400" b="0">
                  <a:sym typeface="Symbol" pitchFamily="18" charset="2"/>
                </a:rPr>
                <a:t>  </a:t>
              </a:r>
              <a:r>
                <a:rPr lang="en-US" altLang="en-US" sz="2400" b="0" i="1">
                  <a:sym typeface="Symbol" pitchFamily="18" charset="2"/>
                </a:rPr>
                <a:t>DB</a:t>
              </a:r>
              <a:r>
                <a:rPr lang="en-US" altLang="en-US" sz="2400" b="0">
                  <a:sym typeface="Symbol" pitchFamily="18" charset="2"/>
                </a:rPr>
                <a:t>  	</a:t>
              </a:r>
              <a:r>
                <a:rPr lang="en-US" altLang="en-US" sz="2400" b="0" i="1">
                  <a:solidFill>
                    <a:schemeClr val="accent2"/>
                  </a:solidFill>
                  <a:sym typeface="Symbol" pitchFamily="18" charset="2"/>
                </a:rPr>
                <a:t>Reflexive Prop. of .</a:t>
              </a:r>
            </a:p>
          </p:txBody>
        </p:sp>
        <p:sp>
          <p:nvSpPr>
            <p:cNvPr id="20502" name="Line 50"/>
            <p:cNvSpPr>
              <a:spLocks noChangeShapeType="1"/>
            </p:cNvSpPr>
            <p:nvPr/>
          </p:nvSpPr>
          <p:spPr bwMode="auto">
            <a:xfrm>
              <a:off x="231" y="3102"/>
              <a:ext cx="26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20503" name="Line 51"/>
            <p:cNvSpPr>
              <a:spLocks noChangeShapeType="1"/>
            </p:cNvSpPr>
            <p:nvPr/>
          </p:nvSpPr>
          <p:spPr bwMode="auto">
            <a:xfrm>
              <a:off x="748" y="3099"/>
              <a:ext cx="26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</p:grpSp>
      <p:sp>
        <p:nvSpPr>
          <p:cNvPr id="149558" name="Text Box 54"/>
          <p:cNvSpPr txBox="1">
            <a:spLocks noChangeArrowheads="1"/>
          </p:cNvSpPr>
          <p:nvPr/>
        </p:nvSpPr>
        <p:spPr bwMode="auto">
          <a:xfrm>
            <a:off x="609600" y="4495800"/>
            <a:ext cx="6019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l"/>
            <a:r>
              <a:rPr lang="en-US" altLang="en-US" sz="2400" b="0">
                <a:sym typeface="Symbol" pitchFamily="18" charset="2"/>
              </a:rPr>
              <a:t></a:t>
            </a:r>
            <a:r>
              <a:rPr lang="en-US" altLang="en-US" sz="2400" b="0" i="1">
                <a:sym typeface="Symbol" pitchFamily="18" charset="2"/>
              </a:rPr>
              <a:t>ADB</a:t>
            </a:r>
            <a:r>
              <a:rPr lang="en-US" altLang="en-US" sz="2400" b="0">
                <a:sym typeface="Symbol" pitchFamily="18" charset="2"/>
              </a:rPr>
              <a:t>  </a:t>
            </a:r>
            <a:r>
              <a:rPr lang="en-US" altLang="en-US" sz="2400" b="0" i="1">
                <a:sym typeface="Symbol" pitchFamily="18" charset="2"/>
              </a:rPr>
              <a:t>CDB</a:t>
            </a:r>
            <a:r>
              <a:rPr lang="en-US" altLang="en-US" sz="2400" b="0">
                <a:sym typeface="Symbol" pitchFamily="18" charset="2"/>
              </a:rPr>
              <a:t> </a:t>
            </a:r>
            <a:r>
              <a:rPr lang="en-US" altLang="en-US" sz="2400" b="0" i="1">
                <a:solidFill>
                  <a:schemeClr val="accent2"/>
                </a:solidFill>
                <a:sym typeface="Symbol" pitchFamily="18" charset="2"/>
              </a:rPr>
              <a:t>Def. of  .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0"/>
                                        <p:tgtEl>
                                          <p:spTgt spid="1495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95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95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495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495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495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495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9542" grpId="0"/>
      <p:bldP spid="14955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228600" y="990600"/>
            <a:ext cx="8458200" cy="5410200"/>
          </a:xfrm>
          <a:prstGeom prst="rect">
            <a:avLst/>
          </a:prstGeom>
          <a:noFill/>
          <a:ln w="28575">
            <a:solidFill>
              <a:srgbClr val="DBDBDB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609600" indent="-609600">
              <a:defRPr sz="32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l">
              <a:spcBef>
                <a:spcPct val="20000"/>
              </a:spcBef>
            </a:pPr>
            <a:r>
              <a:rPr lang="en-US" altLang="en-US" sz="2800">
                <a:solidFill>
                  <a:schemeClr val="accent2"/>
                </a:solidFill>
              </a:rPr>
              <a:t>Warm Up</a:t>
            </a:r>
            <a:endParaRPr lang="en-US" altLang="en-US" sz="2400"/>
          </a:p>
          <a:p>
            <a:pPr algn="l">
              <a:spcBef>
                <a:spcPct val="20000"/>
              </a:spcBef>
            </a:pPr>
            <a:endParaRPr lang="en-US" altLang="en-US" sz="400"/>
          </a:p>
          <a:p>
            <a:pPr algn="l">
              <a:spcBef>
                <a:spcPct val="20000"/>
              </a:spcBef>
            </a:pPr>
            <a:r>
              <a:rPr lang="en-US" altLang="en-US" sz="2800"/>
              <a:t>1.</a:t>
            </a:r>
            <a:r>
              <a:rPr lang="en-US" altLang="en-US" sz="2800" b="0" i="1"/>
              <a:t>  </a:t>
            </a:r>
            <a:r>
              <a:rPr lang="en-US" altLang="en-US" sz="2800" b="0"/>
              <a:t>Name the angle formed by </a:t>
            </a:r>
            <a:r>
              <a:rPr lang="en-US" altLang="en-US" sz="2800" b="0" i="1"/>
              <a:t>AB</a:t>
            </a:r>
            <a:r>
              <a:rPr lang="en-US" altLang="en-US" sz="2800" b="0"/>
              <a:t> and </a:t>
            </a:r>
            <a:r>
              <a:rPr lang="en-US" altLang="en-US" sz="2800" b="0" i="1"/>
              <a:t>AC</a:t>
            </a:r>
            <a:r>
              <a:rPr lang="en-US" altLang="en-US" sz="2800" b="0"/>
              <a:t>.</a:t>
            </a:r>
          </a:p>
          <a:p>
            <a:pPr algn="l">
              <a:spcBef>
                <a:spcPct val="20000"/>
              </a:spcBef>
            </a:pPr>
            <a:r>
              <a:rPr lang="en-US" altLang="en-US" sz="2000" b="0"/>
              <a:t>	</a:t>
            </a:r>
            <a:endParaRPr lang="en-US" altLang="en-US" sz="2800" b="0">
              <a:solidFill>
                <a:srgbClr val="FF0000"/>
              </a:solidFill>
            </a:endParaRPr>
          </a:p>
          <a:p>
            <a:pPr algn="l">
              <a:spcBef>
                <a:spcPct val="20000"/>
              </a:spcBef>
            </a:pPr>
            <a:endParaRPr lang="en-US" altLang="en-US" sz="1000" b="0"/>
          </a:p>
          <a:p>
            <a:pPr algn="l">
              <a:spcBef>
                <a:spcPct val="20000"/>
              </a:spcBef>
            </a:pPr>
            <a:r>
              <a:rPr lang="en-US" altLang="en-US" sz="2800"/>
              <a:t>2.	</a:t>
            </a:r>
            <a:r>
              <a:rPr lang="en-US" altLang="en-US" sz="2800" b="0"/>
              <a:t>Name the three sides of </a:t>
            </a:r>
            <a:r>
              <a:rPr lang="en-US" altLang="en-US" sz="2800" b="0">
                <a:sym typeface="Symbol" pitchFamily="18" charset="2"/>
              </a:rPr>
              <a:t></a:t>
            </a:r>
            <a:r>
              <a:rPr lang="en-US" altLang="en-US" sz="2800" b="0" i="1">
                <a:sym typeface="Symbol" pitchFamily="18" charset="2"/>
              </a:rPr>
              <a:t>ABC</a:t>
            </a:r>
            <a:r>
              <a:rPr lang="en-US" altLang="en-US" sz="2800" b="0">
                <a:sym typeface="Symbol" pitchFamily="18" charset="2"/>
              </a:rPr>
              <a:t>.</a:t>
            </a:r>
          </a:p>
          <a:p>
            <a:pPr algn="l">
              <a:spcBef>
                <a:spcPct val="20000"/>
              </a:spcBef>
              <a:buFontTx/>
              <a:buChar char="•"/>
            </a:pPr>
            <a:endParaRPr lang="en-US" altLang="en-US" sz="1800" b="0">
              <a:sym typeface="Symbol" pitchFamily="18" charset="2"/>
            </a:endParaRPr>
          </a:p>
          <a:p>
            <a:pPr algn="l">
              <a:spcBef>
                <a:spcPct val="20000"/>
              </a:spcBef>
              <a:buFontTx/>
              <a:buChar char="•"/>
            </a:pPr>
            <a:endParaRPr lang="en-US" altLang="en-US" sz="2800" b="0">
              <a:sym typeface="Symbol" pitchFamily="18" charset="2"/>
            </a:endParaRPr>
          </a:p>
          <a:p>
            <a:pPr algn="l">
              <a:spcBef>
                <a:spcPct val="20000"/>
              </a:spcBef>
            </a:pPr>
            <a:r>
              <a:rPr lang="en-US" altLang="en-US" sz="2800">
                <a:sym typeface="Symbol" pitchFamily="18" charset="2"/>
              </a:rPr>
              <a:t>3.</a:t>
            </a:r>
            <a:r>
              <a:rPr lang="en-US" altLang="en-US" sz="2800" b="0">
                <a:sym typeface="Symbol" pitchFamily="18" charset="2"/>
              </a:rPr>
              <a:t>	 </a:t>
            </a:r>
            <a:r>
              <a:rPr lang="en-US" altLang="en-US" sz="2400" b="0"/>
              <a:t>∆</a:t>
            </a:r>
            <a:r>
              <a:rPr lang="en-US" altLang="en-US" sz="2800" b="0" i="1">
                <a:sym typeface="Symbol" pitchFamily="18" charset="2"/>
              </a:rPr>
              <a:t>QRS</a:t>
            </a:r>
            <a:r>
              <a:rPr lang="en-US" altLang="en-US" sz="2800" b="0">
                <a:sym typeface="Symbol" pitchFamily="18" charset="2"/>
              </a:rPr>
              <a:t>  </a:t>
            </a:r>
            <a:r>
              <a:rPr lang="en-US" altLang="en-US" sz="2400" b="0"/>
              <a:t>∆</a:t>
            </a:r>
            <a:r>
              <a:rPr lang="en-US" altLang="en-US" sz="2800" b="0" i="1">
                <a:sym typeface="Symbol" pitchFamily="18" charset="2"/>
              </a:rPr>
              <a:t>LMN</a:t>
            </a:r>
            <a:r>
              <a:rPr lang="en-US" altLang="en-US" sz="2800" b="0">
                <a:sym typeface="Symbol" pitchFamily="18" charset="2"/>
              </a:rPr>
              <a:t>.  Name all pairs of congruent corresponding parts.</a:t>
            </a:r>
          </a:p>
          <a:p>
            <a:pPr algn="l">
              <a:spcBef>
                <a:spcPct val="20000"/>
              </a:spcBef>
              <a:buFontTx/>
              <a:buChar char="•"/>
            </a:pPr>
            <a:endParaRPr lang="en-US" altLang="en-US" sz="2800" b="0">
              <a:sym typeface="Symbol" pitchFamily="18" charset="2"/>
            </a:endParaRPr>
          </a:p>
          <a:p>
            <a:pPr algn="l">
              <a:spcBef>
                <a:spcPct val="20000"/>
              </a:spcBef>
            </a:pPr>
            <a:endParaRPr lang="en-US" altLang="en-US" sz="2800" b="0">
              <a:solidFill>
                <a:srgbClr val="FF0000"/>
              </a:solidFill>
            </a:endParaRPr>
          </a:p>
          <a:p>
            <a:pPr algn="l">
              <a:spcBef>
                <a:spcPct val="20000"/>
              </a:spcBef>
            </a:pPr>
            <a:endParaRPr lang="en-US" altLang="en-US" sz="2800" b="0">
              <a:solidFill>
                <a:srgbClr val="FF0000"/>
              </a:solidFill>
            </a:endParaRPr>
          </a:p>
        </p:txBody>
      </p:sp>
      <p:sp>
        <p:nvSpPr>
          <p:cNvPr id="10412" name="Text Box 172"/>
          <p:cNvSpPr txBox="1">
            <a:spLocks noChangeArrowheads="1"/>
          </p:cNvSpPr>
          <p:nvPr/>
        </p:nvSpPr>
        <p:spPr bwMode="auto">
          <a:xfrm>
            <a:off x="838200" y="2133600"/>
            <a:ext cx="38862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CCC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FFCC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l"/>
            <a:r>
              <a:rPr lang="en-US" altLang="en-US" sz="2800" b="0">
                <a:solidFill>
                  <a:srgbClr val="FF0000"/>
                </a:solidFill>
              </a:rPr>
              <a:t>Possible answer: </a:t>
            </a:r>
            <a:r>
              <a:rPr lang="en-US" altLang="en-US" sz="2800" b="0">
                <a:solidFill>
                  <a:srgbClr val="FF0000"/>
                </a:solidFill>
                <a:sym typeface="Symbol" pitchFamily="18" charset="2"/>
              </a:rPr>
              <a:t></a:t>
            </a:r>
            <a:r>
              <a:rPr lang="en-US" altLang="en-US" sz="2800" b="0" i="1">
                <a:solidFill>
                  <a:srgbClr val="FF0000"/>
                </a:solidFill>
                <a:sym typeface="Symbol" pitchFamily="18" charset="2"/>
              </a:rPr>
              <a:t>A</a:t>
            </a:r>
          </a:p>
        </p:txBody>
      </p:sp>
      <p:grpSp>
        <p:nvGrpSpPr>
          <p:cNvPr id="10439" name="Group 199"/>
          <p:cNvGrpSpPr>
            <a:grpSpLocks/>
          </p:cNvGrpSpPr>
          <p:nvPr/>
        </p:nvGrpSpPr>
        <p:grpSpPr bwMode="auto">
          <a:xfrm>
            <a:off x="914400" y="5029200"/>
            <a:ext cx="7467600" cy="946150"/>
            <a:chOff x="576" y="3168"/>
            <a:chExt cx="4704" cy="596"/>
          </a:xfrm>
        </p:grpSpPr>
        <p:sp>
          <p:nvSpPr>
            <p:cNvPr id="3084" name="Text Box 186"/>
            <p:cNvSpPr txBox="1">
              <a:spLocks noChangeArrowheads="1"/>
            </p:cNvSpPr>
            <p:nvPr/>
          </p:nvSpPr>
          <p:spPr bwMode="auto">
            <a:xfrm>
              <a:off x="576" y="3168"/>
              <a:ext cx="4704" cy="59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CCC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FFCC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algn="l"/>
              <a:r>
                <a:rPr lang="en-US" altLang="en-US" sz="2800" b="0" i="1">
                  <a:solidFill>
                    <a:srgbClr val="FF0000"/>
                  </a:solidFill>
                  <a:sym typeface="Symbol" pitchFamily="18" charset="2"/>
                </a:rPr>
                <a:t>QR </a:t>
              </a:r>
              <a:r>
                <a:rPr lang="en-US" altLang="en-US" sz="2800" b="0">
                  <a:solidFill>
                    <a:srgbClr val="FF0000"/>
                  </a:solidFill>
                  <a:sym typeface="Symbol" pitchFamily="18" charset="2"/>
                </a:rPr>
                <a:t> </a:t>
              </a:r>
              <a:r>
                <a:rPr lang="en-US" altLang="en-US" sz="2800" b="0" i="1">
                  <a:solidFill>
                    <a:srgbClr val="FF0000"/>
                  </a:solidFill>
                  <a:sym typeface="Symbol" pitchFamily="18" charset="2"/>
                </a:rPr>
                <a:t>LM</a:t>
              </a:r>
              <a:r>
                <a:rPr lang="en-US" altLang="en-US" sz="2800" b="0">
                  <a:solidFill>
                    <a:srgbClr val="FF0000"/>
                  </a:solidFill>
                  <a:sym typeface="Symbol" pitchFamily="18" charset="2"/>
                </a:rPr>
                <a:t>,  </a:t>
              </a:r>
              <a:r>
                <a:rPr lang="en-US" altLang="en-US" sz="2800" b="0" i="1">
                  <a:solidFill>
                    <a:srgbClr val="FF0000"/>
                  </a:solidFill>
                  <a:sym typeface="Symbol" pitchFamily="18" charset="2"/>
                </a:rPr>
                <a:t>RS </a:t>
              </a:r>
              <a:r>
                <a:rPr lang="en-US" altLang="en-US" sz="2800" b="0">
                  <a:solidFill>
                    <a:srgbClr val="FF0000"/>
                  </a:solidFill>
                  <a:sym typeface="Symbol" pitchFamily="18" charset="2"/>
                </a:rPr>
                <a:t> </a:t>
              </a:r>
              <a:r>
                <a:rPr lang="en-US" altLang="en-US" sz="2800" b="0" i="1">
                  <a:solidFill>
                    <a:srgbClr val="FF0000"/>
                  </a:solidFill>
                  <a:sym typeface="Symbol" pitchFamily="18" charset="2"/>
                </a:rPr>
                <a:t>MN</a:t>
              </a:r>
              <a:r>
                <a:rPr lang="en-US" altLang="en-US" sz="2800" b="0">
                  <a:solidFill>
                    <a:srgbClr val="FF0000"/>
                  </a:solidFill>
                  <a:sym typeface="Symbol" pitchFamily="18" charset="2"/>
                </a:rPr>
                <a:t>, </a:t>
              </a:r>
              <a:r>
                <a:rPr lang="en-US" altLang="en-US" sz="2800" b="0" i="1">
                  <a:solidFill>
                    <a:srgbClr val="FF0000"/>
                  </a:solidFill>
                  <a:sym typeface="Symbol" pitchFamily="18" charset="2"/>
                </a:rPr>
                <a:t>QS </a:t>
              </a:r>
              <a:r>
                <a:rPr lang="en-US" altLang="en-US" sz="2800" b="0">
                  <a:solidFill>
                    <a:srgbClr val="FF0000"/>
                  </a:solidFill>
                  <a:sym typeface="Symbol" pitchFamily="18" charset="2"/>
                </a:rPr>
                <a:t> </a:t>
              </a:r>
              <a:r>
                <a:rPr lang="en-US" altLang="en-US" sz="2800" b="0" i="1">
                  <a:solidFill>
                    <a:srgbClr val="FF0000"/>
                  </a:solidFill>
                  <a:sym typeface="Symbol" pitchFamily="18" charset="2"/>
                </a:rPr>
                <a:t>LN</a:t>
              </a:r>
              <a:r>
                <a:rPr lang="en-US" altLang="en-US" sz="2800" b="0">
                  <a:solidFill>
                    <a:srgbClr val="FF0000"/>
                  </a:solidFill>
                  <a:sym typeface="Symbol" pitchFamily="18" charset="2"/>
                </a:rPr>
                <a:t>, </a:t>
              </a:r>
              <a:r>
                <a:rPr lang="en-US" altLang="en-US" sz="2800" b="0" i="1">
                  <a:solidFill>
                    <a:srgbClr val="FF0000"/>
                  </a:solidFill>
                  <a:sym typeface="Symbol" pitchFamily="18" charset="2"/>
                </a:rPr>
                <a:t>Q </a:t>
              </a:r>
              <a:r>
                <a:rPr lang="en-US" altLang="en-US" sz="2800" b="0">
                  <a:solidFill>
                    <a:srgbClr val="FF0000"/>
                  </a:solidFill>
                  <a:sym typeface="Symbol" pitchFamily="18" charset="2"/>
                </a:rPr>
                <a:t> </a:t>
              </a:r>
              <a:r>
                <a:rPr lang="en-US" altLang="en-US" sz="2800" b="0" i="1">
                  <a:solidFill>
                    <a:srgbClr val="FF0000"/>
                  </a:solidFill>
                  <a:sym typeface="Symbol" pitchFamily="18" charset="2"/>
                </a:rPr>
                <a:t>L</a:t>
              </a:r>
              <a:r>
                <a:rPr lang="en-US" altLang="en-US" sz="2800" b="0">
                  <a:solidFill>
                    <a:srgbClr val="FF0000"/>
                  </a:solidFill>
                  <a:sym typeface="Symbol" pitchFamily="18" charset="2"/>
                </a:rPr>
                <a:t>, </a:t>
              </a:r>
              <a:r>
                <a:rPr lang="en-US" altLang="en-US" sz="2800" b="0" i="1">
                  <a:solidFill>
                    <a:srgbClr val="FF0000"/>
                  </a:solidFill>
                  <a:sym typeface="Symbol" pitchFamily="18" charset="2"/>
                </a:rPr>
                <a:t>R </a:t>
              </a:r>
              <a:r>
                <a:rPr lang="en-US" altLang="en-US" sz="2800" b="0">
                  <a:solidFill>
                    <a:srgbClr val="FF0000"/>
                  </a:solidFill>
                  <a:sym typeface="Symbol" pitchFamily="18" charset="2"/>
                </a:rPr>
                <a:t> </a:t>
              </a:r>
              <a:r>
                <a:rPr lang="en-US" altLang="en-US" sz="2800" b="0" i="1">
                  <a:solidFill>
                    <a:srgbClr val="FF0000"/>
                  </a:solidFill>
                  <a:sym typeface="Symbol" pitchFamily="18" charset="2"/>
                </a:rPr>
                <a:t>M</a:t>
              </a:r>
              <a:r>
                <a:rPr lang="en-US" altLang="en-US" sz="2800" b="0">
                  <a:solidFill>
                    <a:srgbClr val="FF0000"/>
                  </a:solidFill>
                  <a:sym typeface="Symbol" pitchFamily="18" charset="2"/>
                </a:rPr>
                <a:t>, </a:t>
              </a:r>
              <a:r>
                <a:rPr lang="en-US" altLang="en-US" sz="2800" b="0" i="1">
                  <a:solidFill>
                    <a:srgbClr val="FF0000"/>
                  </a:solidFill>
                  <a:sym typeface="Symbol" pitchFamily="18" charset="2"/>
                </a:rPr>
                <a:t>S </a:t>
              </a:r>
              <a:r>
                <a:rPr lang="en-US" altLang="en-US" sz="2800" b="0">
                  <a:solidFill>
                    <a:srgbClr val="FF0000"/>
                  </a:solidFill>
                  <a:sym typeface="Symbol" pitchFamily="18" charset="2"/>
                </a:rPr>
                <a:t> </a:t>
              </a:r>
              <a:r>
                <a:rPr lang="en-US" altLang="en-US" sz="2800" b="0" i="1">
                  <a:solidFill>
                    <a:srgbClr val="FF0000"/>
                  </a:solidFill>
                  <a:sym typeface="Symbol" pitchFamily="18" charset="2"/>
                </a:rPr>
                <a:t>N</a:t>
              </a:r>
            </a:p>
          </p:txBody>
        </p:sp>
        <p:sp>
          <p:nvSpPr>
            <p:cNvPr id="3085" name="Line 187"/>
            <p:cNvSpPr>
              <a:spLocks noChangeShapeType="1"/>
            </p:cNvSpPr>
            <p:nvPr/>
          </p:nvSpPr>
          <p:spPr bwMode="auto">
            <a:xfrm>
              <a:off x="672" y="3216"/>
              <a:ext cx="288" cy="0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3086" name="Line 188"/>
            <p:cNvSpPr>
              <a:spLocks noChangeShapeType="1"/>
            </p:cNvSpPr>
            <p:nvPr/>
          </p:nvSpPr>
          <p:spPr bwMode="auto">
            <a:xfrm>
              <a:off x="1296" y="3216"/>
              <a:ext cx="288" cy="0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3087" name="Line 189"/>
            <p:cNvSpPr>
              <a:spLocks noChangeShapeType="1"/>
            </p:cNvSpPr>
            <p:nvPr/>
          </p:nvSpPr>
          <p:spPr bwMode="auto">
            <a:xfrm>
              <a:off x="1824" y="3216"/>
              <a:ext cx="288" cy="0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3088" name="Line 190"/>
            <p:cNvSpPr>
              <a:spLocks noChangeShapeType="1"/>
            </p:cNvSpPr>
            <p:nvPr/>
          </p:nvSpPr>
          <p:spPr bwMode="auto">
            <a:xfrm>
              <a:off x="2448" y="3216"/>
              <a:ext cx="288" cy="0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3089" name="Line 191"/>
            <p:cNvSpPr>
              <a:spLocks noChangeShapeType="1"/>
            </p:cNvSpPr>
            <p:nvPr/>
          </p:nvSpPr>
          <p:spPr bwMode="auto">
            <a:xfrm>
              <a:off x="2928" y="3216"/>
              <a:ext cx="288" cy="0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3090" name="Line 192"/>
            <p:cNvSpPr>
              <a:spLocks noChangeShapeType="1"/>
            </p:cNvSpPr>
            <p:nvPr/>
          </p:nvSpPr>
          <p:spPr bwMode="auto">
            <a:xfrm>
              <a:off x="3552" y="3216"/>
              <a:ext cx="288" cy="0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</p:grpSp>
      <p:grpSp>
        <p:nvGrpSpPr>
          <p:cNvPr id="10438" name="Group 198"/>
          <p:cNvGrpSpPr>
            <a:grpSpLocks/>
          </p:cNvGrpSpPr>
          <p:nvPr/>
        </p:nvGrpSpPr>
        <p:grpSpPr bwMode="auto">
          <a:xfrm>
            <a:off x="914400" y="3276600"/>
            <a:ext cx="3962400" cy="519113"/>
            <a:chOff x="576" y="2064"/>
            <a:chExt cx="2496" cy="327"/>
          </a:xfrm>
        </p:grpSpPr>
        <p:sp>
          <p:nvSpPr>
            <p:cNvPr id="3080" name="Text Box 178"/>
            <p:cNvSpPr txBox="1">
              <a:spLocks noChangeArrowheads="1"/>
            </p:cNvSpPr>
            <p:nvPr/>
          </p:nvSpPr>
          <p:spPr bwMode="auto">
            <a:xfrm>
              <a:off x="576" y="2064"/>
              <a:ext cx="2496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CCC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FFCC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algn="l"/>
              <a:r>
                <a:rPr lang="en-US" altLang="en-US" sz="2800" b="0" i="1">
                  <a:solidFill>
                    <a:srgbClr val="FF0000"/>
                  </a:solidFill>
                  <a:sym typeface="Symbol" pitchFamily="18" charset="2"/>
                </a:rPr>
                <a:t>AB</a:t>
              </a:r>
              <a:r>
                <a:rPr lang="en-US" altLang="en-US" sz="2800" b="0">
                  <a:solidFill>
                    <a:srgbClr val="FF0000"/>
                  </a:solidFill>
                  <a:sym typeface="Symbol" pitchFamily="18" charset="2"/>
                </a:rPr>
                <a:t>, </a:t>
              </a:r>
              <a:r>
                <a:rPr lang="en-US" altLang="en-US" sz="2800" b="0" i="1">
                  <a:solidFill>
                    <a:srgbClr val="FF0000"/>
                  </a:solidFill>
                  <a:sym typeface="Symbol" pitchFamily="18" charset="2"/>
                </a:rPr>
                <a:t>AC</a:t>
              </a:r>
              <a:r>
                <a:rPr lang="en-US" altLang="en-US" sz="2800" b="0">
                  <a:solidFill>
                    <a:srgbClr val="FF0000"/>
                  </a:solidFill>
                  <a:sym typeface="Symbol" pitchFamily="18" charset="2"/>
                </a:rPr>
                <a:t>, </a:t>
              </a:r>
              <a:r>
                <a:rPr lang="en-US" altLang="en-US" sz="2800" b="0" i="1">
                  <a:solidFill>
                    <a:srgbClr val="FF0000"/>
                  </a:solidFill>
                  <a:sym typeface="Symbol" pitchFamily="18" charset="2"/>
                </a:rPr>
                <a:t>BC</a:t>
              </a:r>
              <a:endParaRPr lang="en-US" altLang="en-US" sz="2800" b="0" i="1">
                <a:solidFill>
                  <a:srgbClr val="FF0000"/>
                </a:solidFill>
              </a:endParaRPr>
            </a:p>
          </p:txBody>
        </p:sp>
        <p:sp>
          <p:nvSpPr>
            <p:cNvPr id="3081" name="Line 193"/>
            <p:cNvSpPr>
              <a:spLocks noChangeShapeType="1"/>
            </p:cNvSpPr>
            <p:nvPr/>
          </p:nvSpPr>
          <p:spPr bwMode="auto">
            <a:xfrm>
              <a:off x="672" y="2064"/>
              <a:ext cx="288" cy="0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3082" name="Line 194"/>
            <p:cNvSpPr>
              <a:spLocks noChangeShapeType="1"/>
            </p:cNvSpPr>
            <p:nvPr/>
          </p:nvSpPr>
          <p:spPr bwMode="auto">
            <a:xfrm>
              <a:off x="1152" y="2064"/>
              <a:ext cx="288" cy="0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3083" name="Line 195"/>
            <p:cNvSpPr>
              <a:spLocks noChangeShapeType="1"/>
            </p:cNvSpPr>
            <p:nvPr/>
          </p:nvSpPr>
          <p:spPr bwMode="auto">
            <a:xfrm>
              <a:off x="1584" y="2064"/>
              <a:ext cx="288" cy="0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</p:grpSp>
      <p:sp>
        <p:nvSpPr>
          <p:cNvPr id="3078" name="Line 196"/>
          <p:cNvSpPr>
            <a:spLocks noChangeShapeType="1"/>
          </p:cNvSpPr>
          <p:nvPr/>
        </p:nvSpPr>
        <p:spPr bwMode="auto">
          <a:xfrm>
            <a:off x="5867400" y="1647825"/>
            <a:ext cx="6096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3079" name="Line 197"/>
          <p:cNvSpPr>
            <a:spLocks noChangeShapeType="1"/>
          </p:cNvSpPr>
          <p:nvPr/>
        </p:nvSpPr>
        <p:spPr bwMode="auto">
          <a:xfrm>
            <a:off x="7358063" y="1647825"/>
            <a:ext cx="5334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2000"/>
                                        <p:tgtEl>
                                          <p:spTgt spid="104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2000"/>
                                        <p:tgtEl>
                                          <p:spTgt spid="104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2000"/>
                                        <p:tgtEl>
                                          <p:spTgt spid="104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12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ext Box 4"/>
          <p:cNvSpPr txBox="1"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defRPr sz="32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sz="2400" b="0">
                <a:solidFill>
                  <a:srgbClr val="006699"/>
                </a:solidFill>
                <a:latin typeface="Arial Black" pitchFamily="34" charset="0"/>
              </a:rPr>
              <a:t>Example 4: Proving Triangles Congruent</a:t>
            </a:r>
            <a:endParaRPr lang="en-US" altLang="en-US" sz="2600" b="0">
              <a:solidFill>
                <a:schemeClr val="accent2"/>
              </a:solidFill>
              <a:latin typeface="Arial MT Bl" charset="0"/>
            </a:endParaRPr>
          </a:p>
        </p:txBody>
      </p:sp>
      <p:pic>
        <p:nvPicPr>
          <p:cNvPr id="21507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00600" y="1752600"/>
            <a:ext cx="3911600" cy="1717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CCC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FFCC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1508" name="Text Box 54"/>
          <p:cNvSpPr txBox="1">
            <a:spLocks noChangeArrowheads="1"/>
          </p:cNvSpPr>
          <p:nvPr/>
        </p:nvSpPr>
        <p:spPr bwMode="auto">
          <a:xfrm>
            <a:off x="228600" y="1828800"/>
            <a:ext cx="4114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l"/>
            <a:r>
              <a:rPr lang="en-US" altLang="en-US" sz="2400"/>
              <a:t>Given: </a:t>
            </a:r>
            <a:r>
              <a:rPr lang="en-US" altLang="en-US" sz="2400" b="0" i="1"/>
              <a:t>BC</a:t>
            </a:r>
            <a:r>
              <a:rPr lang="en-US" altLang="en-US" sz="2400" b="0"/>
              <a:t> </a:t>
            </a:r>
            <a:r>
              <a:rPr lang="en-US" altLang="en-US" sz="2400" b="0">
                <a:latin typeface="Monotype Corsiva" pitchFamily="66" charset="0"/>
              </a:rPr>
              <a:t>║ </a:t>
            </a:r>
            <a:r>
              <a:rPr lang="en-US" altLang="en-US" sz="2400" b="0" i="1"/>
              <a:t>AD</a:t>
            </a:r>
            <a:r>
              <a:rPr lang="en-US" altLang="en-US" sz="2400" b="0"/>
              <a:t>, </a:t>
            </a:r>
            <a:r>
              <a:rPr lang="en-US" altLang="en-US" sz="2400" b="0" i="1"/>
              <a:t>BC</a:t>
            </a:r>
            <a:r>
              <a:rPr lang="en-US" altLang="en-US" sz="2400" b="0"/>
              <a:t> </a:t>
            </a:r>
            <a:r>
              <a:rPr lang="en-US" altLang="en-US" sz="2400" b="0">
                <a:sym typeface="Symbol" pitchFamily="18" charset="2"/>
              </a:rPr>
              <a:t> </a:t>
            </a:r>
            <a:r>
              <a:rPr lang="en-US" altLang="en-US" sz="2400" b="0" i="1">
                <a:sym typeface="Symbol" pitchFamily="18" charset="2"/>
              </a:rPr>
              <a:t>AD</a:t>
            </a:r>
          </a:p>
        </p:txBody>
      </p:sp>
      <p:sp>
        <p:nvSpPr>
          <p:cNvPr id="21509" name="Text Box 55"/>
          <p:cNvSpPr txBox="1">
            <a:spLocks noChangeArrowheads="1"/>
          </p:cNvSpPr>
          <p:nvPr/>
        </p:nvSpPr>
        <p:spPr bwMode="auto">
          <a:xfrm>
            <a:off x="228600" y="2438400"/>
            <a:ext cx="4114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l"/>
            <a:r>
              <a:rPr lang="en-US" altLang="en-US" sz="2400"/>
              <a:t>Prove: </a:t>
            </a:r>
            <a:r>
              <a:rPr lang="en-US" altLang="en-US" sz="2400" b="0"/>
              <a:t>∆</a:t>
            </a:r>
            <a:r>
              <a:rPr lang="en-US" altLang="en-US" sz="2400" b="0" i="1">
                <a:sym typeface="Symbol" pitchFamily="18" charset="2"/>
              </a:rPr>
              <a:t>ABD</a:t>
            </a:r>
            <a:r>
              <a:rPr lang="en-US" altLang="en-US" sz="2400" b="0">
                <a:sym typeface="Symbol" pitchFamily="18" charset="2"/>
              </a:rPr>
              <a:t>  </a:t>
            </a:r>
            <a:r>
              <a:rPr lang="en-US" altLang="en-US" sz="2400" b="0"/>
              <a:t>∆</a:t>
            </a:r>
            <a:r>
              <a:rPr lang="en-US" altLang="en-US" sz="2400" b="0" i="1">
                <a:sym typeface="Symbol" pitchFamily="18" charset="2"/>
              </a:rPr>
              <a:t>CDB</a:t>
            </a:r>
          </a:p>
        </p:txBody>
      </p:sp>
      <p:sp>
        <p:nvSpPr>
          <p:cNvPr id="21510" name="Line 56"/>
          <p:cNvSpPr>
            <a:spLocks noChangeShapeType="1"/>
          </p:cNvSpPr>
          <p:nvPr/>
        </p:nvSpPr>
        <p:spPr bwMode="auto">
          <a:xfrm>
            <a:off x="2971800" y="1828800"/>
            <a:ext cx="4572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21511" name="Line 57"/>
          <p:cNvSpPr>
            <a:spLocks noChangeShapeType="1"/>
          </p:cNvSpPr>
          <p:nvPr/>
        </p:nvSpPr>
        <p:spPr bwMode="auto">
          <a:xfrm>
            <a:off x="3810000" y="1828800"/>
            <a:ext cx="4572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21512" name="Rectangle 66"/>
          <p:cNvSpPr>
            <a:spLocks noChangeArrowheads="1"/>
          </p:cNvSpPr>
          <p:nvPr/>
        </p:nvSpPr>
        <p:spPr bwMode="auto">
          <a:xfrm>
            <a:off x="3127375" y="3581400"/>
            <a:ext cx="3349625" cy="533400"/>
          </a:xfrm>
          <a:prstGeom prst="rect">
            <a:avLst/>
          </a:prstGeom>
          <a:solidFill>
            <a:srgbClr val="99FF33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rgbClr val="FFCC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defRPr sz="32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20000"/>
              </a:spcBef>
            </a:pPr>
            <a:r>
              <a:rPr lang="en-US" altLang="en-US" sz="2000"/>
              <a:t>Reasons</a:t>
            </a:r>
          </a:p>
        </p:txBody>
      </p:sp>
      <p:sp>
        <p:nvSpPr>
          <p:cNvPr id="21513" name="Rectangle 65"/>
          <p:cNvSpPr>
            <a:spLocks noChangeArrowheads="1"/>
          </p:cNvSpPr>
          <p:nvPr/>
        </p:nvSpPr>
        <p:spPr bwMode="auto">
          <a:xfrm>
            <a:off x="381000" y="3581400"/>
            <a:ext cx="2746375" cy="533400"/>
          </a:xfrm>
          <a:prstGeom prst="rect">
            <a:avLst/>
          </a:prstGeom>
          <a:solidFill>
            <a:srgbClr val="99FF33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rgbClr val="FFCC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defRPr sz="32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20000"/>
              </a:spcBef>
            </a:pPr>
            <a:r>
              <a:rPr lang="en-US" altLang="en-US" sz="2000"/>
              <a:t>Statements</a:t>
            </a:r>
          </a:p>
        </p:txBody>
      </p:sp>
      <p:sp>
        <p:nvSpPr>
          <p:cNvPr id="150536" name="Rectangle 8"/>
          <p:cNvSpPr>
            <a:spLocks noChangeArrowheads="1"/>
          </p:cNvSpPr>
          <p:nvPr/>
        </p:nvSpPr>
        <p:spPr bwMode="auto">
          <a:xfrm>
            <a:off x="3127375" y="5892800"/>
            <a:ext cx="3349625" cy="444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CCC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FFCC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sz="32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l">
              <a:spcBef>
                <a:spcPct val="20000"/>
              </a:spcBef>
            </a:pPr>
            <a:r>
              <a:rPr lang="en-US" altLang="en-US" sz="2000"/>
              <a:t>5.</a:t>
            </a:r>
            <a:r>
              <a:rPr lang="en-US" altLang="en-US" sz="2000" b="0"/>
              <a:t> SAS Steps 3, 2, 4</a:t>
            </a:r>
          </a:p>
        </p:txBody>
      </p:sp>
      <p:sp>
        <p:nvSpPr>
          <p:cNvPr id="150537" name="Rectangle 9"/>
          <p:cNvSpPr>
            <a:spLocks noChangeArrowheads="1"/>
          </p:cNvSpPr>
          <p:nvPr/>
        </p:nvSpPr>
        <p:spPr bwMode="auto">
          <a:xfrm>
            <a:off x="381000" y="5892800"/>
            <a:ext cx="2746375" cy="444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CCC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FFCC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sz="32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l">
              <a:spcBef>
                <a:spcPct val="20000"/>
              </a:spcBef>
            </a:pPr>
            <a:r>
              <a:rPr lang="en-US" altLang="en-US" sz="2000">
                <a:sym typeface="Symbol" pitchFamily="18" charset="2"/>
              </a:rPr>
              <a:t>5.</a:t>
            </a:r>
            <a:r>
              <a:rPr lang="en-US" altLang="en-US" sz="2000" b="0">
                <a:sym typeface="Symbol" pitchFamily="18" charset="2"/>
              </a:rPr>
              <a:t> </a:t>
            </a:r>
            <a:r>
              <a:rPr lang="en-US" altLang="en-US" sz="2400" b="0"/>
              <a:t>∆</a:t>
            </a:r>
            <a:r>
              <a:rPr lang="en-US" altLang="en-US" sz="2000" b="0" i="1">
                <a:sym typeface="Symbol" pitchFamily="18" charset="2"/>
              </a:rPr>
              <a:t>ABD</a:t>
            </a:r>
            <a:r>
              <a:rPr lang="en-US" altLang="en-US" sz="2000" b="0">
                <a:sym typeface="Symbol" pitchFamily="18" charset="2"/>
              </a:rPr>
              <a:t>  </a:t>
            </a:r>
            <a:r>
              <a:rPr lang="en-US" altLang="en-US" sz="2400" b="0"/>
              <a:t>∆</a:t>
            </a:r>
            <a:r>
              <a:rPr lang="en-US" altLang="en-US" sz="2400">
                <a:sym typeface="MathScience" pitchFamily="2" charset="2"/>
              </a:rPr>
              <a:t> </a:t>
            </a:r>
            <a:r>
              <a:rPr lang="en-US" altLang="en-US" sz="2000" b="0" i="1">
                <a:sym typeface="Symbol" pitchFamily="18" charset="2"/>
              </a:rPr>
              <a:t>CDB</a:t>
            </a:r>
          </a:p>
        </p:txBody>
      </p:sp>
      <p:sp>
        <p:nvSpPr>
          <p:cNvPr id="150540" name="Rectangle 12"/>
          <p:cNvSpPr>
            <a:spLocks noChangeArrowheads="1"/>
          </p:cNvSpPr>
          <p:nvPr/>
        </p:nvSpPr>
        <p:spPr bwMode="auto">
          <a:xfrm>
            <a:off x="3127375" y="5448300"/>
            <a:ext cx="3349625" cy="444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CCC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FFCC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sz="32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l">
              <a:spcBef>
                <a:spcPct val="20000"/>
              </a:spcBef>
            </a:pPr>
            <a:r>
              <a:rPr lang="en-US" altLang="en-US" sz="2000"/>
              <a:t>4.</a:t>
            </a:r>
            <a:r>
              <a:rPr lang="en-US" altLang="en-US" sz="2000" b="0"/>
              <a:t> Reflex. Prop. of </a:t>
            </a:r>
            <a:r>
              <a:rPr lang="en-US" altLang="en-US" sz="2000" b="0">
                <a:sym typeface="Symbol" pitchFamily="18" charset="2"/>
              </a:rPr>
              <a:t></a:t>
            </a:r>
          </a:p>
        </p:txBody>
      </p:sp>
      <p:sp>
        <p:nvSpPr>
          <p:cNvPr id="150542" name="Rectangle 14"/>
          <p:cNvSpPr>
            <a:spLocks noChangeArrowheads="1"/>
          </p:cNvSpPr>
          <p:nvPr/>
        </p:nvSpPr>
        <p:spPr bwMode="auto">
          <a:xfrm>
            <a:off x="3127375" y="5003800"/>
            <a:ext cx="3349625" cy="444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CCC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FFCC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sz="32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l">
              <a:spcBef>
                <a:spcPct val="20000"/>
              </a:spcBef>
            </a:pPr>
            <a:r>
              <a:rPr lang="en-US" altLang="en-US" sz="2000"/>
              <a:t>3.</a:t>
            </a:r>
            <a:r>
              <a:rPr lang="en-US" altLang="en-US" sz="2000" b="0"/>
              <a:t> Given</a:t>
            </a:r>
          </a:p>
        </p:txBody>
      </p:sp>
      <p:sp>
        <p:nvSpPr>
          <p:cNvPr id="150544" name="Rectangle 16"/>
          <p:cNvSpPr>
            <a:spLocks noChangeArrowheads="1"/>
          </p:cNvSpPr>
          <p:nvPr/>
        </p:nvSpPr>
        <p:spPr bwMode="auto">
          <a:xfrm>
            <a:off x="3127375" y="4559300"/>
            <a:ext cx="3349625" cy="444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CCC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FFCC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defRPr sz="32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l">
              <a:spcBef>
                <a:spcPct val="20000"/>
              </a:spcBef>
            </a:pPr>
            <a:r>
              <a:rPr lang="en-US" altLang="en-US" sz="2000"/>
              <a:t>2.</a:t>
            </a:r>
            <a:r>
              <a:rPr lang="en-US" altLang="en-US" sz="2000" b="0"/>
              <a:t> Alt. Int. </a:t>
            </a:r>
            <a:r>
              <a:rPr lang="en-US" altLang="en-US" sz="2000" b="0">
                <a:sym typeface="Symbol" pitchFamily="18" charset="2"/>
              </a:rPr>
              <a:t>s Thm.</a:t>
            </a:r>
          </a:p>
        </p:txBody>
      </p:sp>
      <p:sp>
        <p:nvSpPr>
          <p:cNvPr id="150545" name="Rectangle 17"/>
          <p:cNvSpPr>
            <a:spLocks noChangeArrowheads="1"/>
          </p:cNvSpPr>
          <p:nvPr/>
        </p:nvSpPr>
        <p:spPr bwMode="auto">
          <a:xfrm>
            <a:off x="381000" y="4559300"/>
            <a:ext cx="2746375" cy="444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CCC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FFCC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defRPr sz="32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l">
              <a:spcBef>
                <a:spcPct val="20000"/>
              </a:spcBef>
            </a:pPr>
            <a:r>
              <a:rPr lang="en-US" altLang="en-US" sz="2000">
                <a:sym typeface="Symbol" pitchFamily="18" charset="2"/>
              </a:rPr>
              <a:t>2.</a:t>
            </a:r>
            <a:r>
              <a:rPr lang="en-US" altLang="en-US" sz="2000" b="0">
                <a:sym typeface="Symbol" pitchFamily="18" charset="2"/>
              </a:rPr>
              <a:t> </a:t>
            </a:r>
            <a:r>
              <a:rPr lang="en-US" altLang="en-US" sz="2000" b="0" i="1">
                <a:sym typeface="Symbol" pitchFamily="18" charset="2"/>
              </a:rPr>
              <a:t>CBD</a:t>
            </a:r>
            <a:r>
              <a:rPr lang="en-US" altLang="en-US" sz="2000" b="0">
                <a:sym typeface="Symbol" pitchFamily="18" charset="2"/>
              </a:rPr>
              <a:t>  </a:t>
            </a:r>
            <a:r>
              <a:rPr lang="en-US" altLang="en-US" sz="2000" b="0" i="1">
                <a:sym typeface="Symbol" pitchFamily="18" charset="2"/>
              </a:rPr>
              <a:t>ABD</a:t>
            </a:r>
          </a:p>
        </p:txBody>
      </p:sp>
      <p:sp>
        <p:nvSpPr>
          <p:cNvPr id="150546" name="Rectangle 18"/>
          <p:cNvSpPr>
            <a:spLocks noChangeArrowheads="1"/>
          </p:cNvSpPr>
          <p:nvPr/>
        </p:nvSpPr>
        <p:spPr bwMode="auto">
          <a:xfrm>
            <a:off x="3127375" y="4114800"/>
            <a:ext cx="3349625" cy="444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CCC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FFCC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defRPr sz="32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l">
              <a:spcBef>
                <a:spcPct val="20000"/>
              </a:spcBef>
            </a:pPr>
            <a:r>
              <a:rPr lang="en-US" altLang="en-US" sz="2000"/>
              <a:t>1.</a:t>
            </a:r>
            <a:r>
              <a:rPr lang="en-US" altLang="en-US" sz="2000" b="0"/>
              <a:t> Given</a:t>
            </a:r>
          </a:p>
        </p:txBody>
      </p:sp>
      <p:sp>
        <p:nvSpPr>
          <p:cNvPr id="21521" name="Line 20"/>
          <p:cNvSpPr>
            <a:spLocks noChangeShapeType="1"/>
          </p:cNvSpPr>
          <p:nvPr/>
        </p:nvSpPr>
        <p:spPr bwMode="auto">
          <a:xfrm>
            <a:off x="381000" y="3581400"/>
            <a:ext cx="6096000" cy="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21522" name="Line 21"/>
          <p:cNvSpPr>
            <a:spLocks noChangeShapeType="1"/>
          </p:cNvSpPr>
          <p:nvPr/>
        </p:nvSpPr>
        <p:spPr bwMode="auto">
          <a:xfrm>
            <a:off x="381000" y="4559300"/>
            <a:ext cx="6096000" cy="0"/>
          </a:xfrm>
          <a:prstGeom prst="lin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21523" name="Line 22"/>
          <p:cNvSpPr>
            <a:spLocks noChangeShapeType="1"/>
          </p:cNvSpPr>
          <p:nvPr/>
        </p:nvSpPr>
        <p:spPr bwMode="auto">
          <a:xfrm>
            <a:off x="381000" y="5003800"/>
            <a:ext cx="6096000" cy="0"/>
          </a:xfrm>
          <a:prstGeom prst="lin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21524" name="Line 23"/>
          <p:cNvSpPr>
            <a:spLocks noChangeShapeType="1"/>
          </p:cNvSpPr>
          <p:nvPr/>
        </p:nvSpPr>
        <p:spPr bwMode="auto">
          <a:xfrm>
            <a:off x="381000" y="5448300"/>
            <a:ext cx="6096000" cy="0"/>
          </a:xfrm>
          <a:prstGeom prst="lin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21525" name="Line 24"/>
          <p:cNvSpPr>
            <a:spLocks noChangeShapeType="1"/>
          </p:cNvSpPr>
          <p:nvPr/>
        </p:nvSpPr>
        <p:spPr bwMode="auto">
          <a:xfrm>
            <a:off x="381000" y="5892800"/>
            <a:ext cx="6096000" cy="0"/>
          </a:xfrm>
          <a:prstGeom prst="lin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21526" name="Line 25"/>
          <p:cNvSpPr>
            <a:spLocks noChangeShapeType="1"/>
          </p:cNvSpPr>
          <p:nvPr/>
        </p:nvSpPr>
        <p:spPr bwMode="auto">
          <a:xfrm>
            <a:off x="381000" y="6337300"/>
            <a:ext cx="6096000" cy="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21527" name="Line 26"/>
          <p:cNvSpPr>
            <a:spLocks noChangeShapeType="1"/>
          </p:cNvSpPr>
          <p:nvPr/>
        </p:nvSpPr>
        <p:spPr bwMode="auto">
          <a:xfrm>
            <a:off x="381000" y="3581400"/>
            <a:ext cx="0" cy="275590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21528" name="Line 27"/>
          <p:cNvSpPr>
            <a:spLocks noChangeShapeType="1"/>
          </p:cNvSpPr>
          <p:nvPr/>
        </p:nvSpPr>
        <p:spPr bwMode="auto">
          <a:xfrm>
            <a:off x="3127375" y="3581400"/>
            <a:ext cx="0" cy="533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21529" name="Line 28"/>
          <p:cNvSpPr>
            <a:spLocks noChangeShapeType="1"/>
          </p:cNvSpPr>
          <p:nvPr/>
        </p:nvSpPr>
        <p:spPr bwMode="auto">
          <a:xfrm>
            <a:off x="6477000" y="3581400"/>
            <a:ext cx="0" cy="275590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21530" name="Line 71"/>
          <p:cNvSpPr>
            <a:spLocks noChangeShapeType="1"/>
          </p:cNvSpPr>
          <p:nvPr/>
        </p:nvSpPr>
        <p:spPr bwMode="auto">
          <a:xfrm>
            <a:off x="381000" y="4114800"/>
            <a:ext cx="6096000" cy="0"/>
          </a:xfrm>
          <a:prstGeom prst="line">
            <a:avLst/>
          </a:prstGeom>
          <a:noFill/>
          <a:ln w="38100" cap="sq">
            <a:solidFill>
              <a:srgbClr val="0099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21531" name="Line 76"/>
          <p:cNvSpPr>
            <a:spLocks noChangeShapeType="1"/>
          </p:cNvSpPr>
          <p:nvPr/>
        </p:nvSpPr>
        <p:spPr bwMode="auto">
          <a:xfrm>
            <a:off x="3127375" y="4114800"/>
            <a:ext cx="0" cy="2222500"/>
          </a:xfrm>
          <a:prstGeom prst="lin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grpSp>
        <p:nvGrpSpPr>
          <p:cNvPr id="150642" name="Group 114"/>
          <p:cNvGrpSpPr>
            <a:grpSpLocks/>
          </p:cNvGrpSpPr>
          <p:nvPr/>
        </p:nvGrpSpPr>
        <p:grpSpPr bwMode="auto">
          <a:xfrm>
            <a:off x="381000" y="4114800"/>
            <a:ext cx="2746375" cy="444500"/>
            <a:chOff x="240" y="2592"/>
            <a:chExt cx="1730" cy="280"/>
          </a:xfrm>
        </p:grpSpPr>
        <p:sp>
          <p:nvSpPr>
            <p:cNvPr id="21542" name="Rectangle 19"/>
            <p:cNvSpPr>
              <a:spLocks noChangeArrowheads="1"/>
            </p:cNvSpPr>
            <p:nvPr/>
          </p:nvSpPr>
          <p:spPr bwMode="auto">
            <a:xfrm>
              <a:off x="240" y="2592"/>
              <a:ext cx="1730" cy="28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CCC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FFCC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algn="l">
                <a:spcBef>
                  <a:spcPct val="20000"/>
                </a:spcBef>
              </a:pPr>
              <a:r>
                <a:rPr lang="en-US" altLang="en-US" sz="2000"/>
                <a:t>1.</a:t>
              </a:r>
              <a:r>
                <a:rPr lang="en-US" altLang="en-US" sz="2000" b="0"/>
                <a:t> </a:t>
              </a:r>
              <a:r>
                <a:rPr lang="en-US" altLang="en-US" sz="2000" b="0" i="1"/>
                <a:t>BC || AD</a:t>
              </a:r>
            </a:p>
          </p:txBody>
        </p:sp>
        <p:sp>
          <p:nvSpPr>
            <p:cNvPr id="21543" name="Line 58"/>
            <p:cNvSpPr>
              <a:spLocks noChangeShapeType="1"/>
            </p:cNvSpPr>
            <p:nvPr/>
          </p:nvSpPr>
          <p:spPr bwMode="auto">
            <a:xfrm>
              <a:off x="528" y="2640"/>
              <a:ext cx="24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21544" name="Line 59"/>
            <p:cNvSpPr>
              <a:spLocks noChangeShapeType="1"/>
            </p:cNvSpPr>
            <p:nvPr/>
          </p:nvSpPr>
          <p:spPr bwMode="auto">
            <a:xfrm>
              <a:off x="992" y="2640"/>
              <a:ext cx="24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</p:grpSp>
      <p:grpSp>
        <p:nvGrpSpPr>
          <p:cNvPr id="150643" name="Group 115"/>
          <p:cNvGrpSpPr>
            <a:grpSpLocks/>
          </p:cNvGrpSpPr>
          <p:nvPr/>
        </p:nvGrpSpPr>
        <p:grpSpPr bwMode="auto">
          <a:xfrm>
            <a:off x="381000" y="5003800"/>
            <a:ext cx="2746375" cy="444500"/>
            <a:chOff x="240" y="3152"/>
            <a:chExt cx="1730" cy="280"/>
          </a:xfrm>
        </p:grpSpPr>
        <p:sp>
          <p:nvSpPr>
            <p:cNvPr id="21539" name="Rectangle 15"/>
            <p:cNvSpPr>
              <a:spLocks noChangeArrowheads="1"/>
            </p:cNvSpPr>
            <p:nvPr/>
          </p:nvSpPr>
          <p:spPr bwMode="auto">
            <a:xfrm>
              <a:off x="240" y="3152"/>
              <a:ext cx="1730" cy="28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CCC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FFCC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algn="l">
                <a:spcBef>
                  <a:spcPct val="20000"/>
                </a:spcBef>
              </a:pPr>
              <a:r>
                <a:rPr lang="en-US" altLang="en-US" sz="2000"/>
                <a:t>3.</a:t>
              </a:r>
              <a:r>
                <a:rPr lang="en-US" altLang="en-US" sz="2000" b="0" i="1"/>
                <a:t> BC </a:t>
              </a:r>
              <a:r>
                <a:rPr lang="en-US" altLang="en-US" sz="2000" b="0">
                  <a:sym typeface="Symbol" pitchFamily="18" charset="2"/>
                </a:rPr>
                <a:t></a:t>
              </a:r>
              <a:r>
                <a:rPr lang="en-US" altLang="en-US" sz="2000" b="0" i="1">
                  <a:sym typeface="Symbol" pitchFamily="18" charset="2"/>
                </a:rPr>
                <a:t> AD</a:t>
              </a:r>
            </a:p>
          </p:txBody>
        </p:sp>
        <p:sp>
          <p:nvSpPr>
            <p:cNvPr id="21540" name="Line 60"/>
            <p:cNvSpPr>
              <a:spLocks noChangeShapeType="1"/>
            </p:cNvSpPr>
            <p:nvPr/>
          </p:nvSpPr>
          <p:spPr bwMode="auto">
            <a:xfrm>
              <a:off x="528" y="3200"/>
              <a:ext cx="24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21541" name="Line 61"/>
            <p:cNvSpPr>
              <a:spLocks noChangeShapeType="1"/>
            </p:cNvSpPr>
            <p:nvPr/>
          </p:nvSpPr>
          <p:spPr bwMode="auto">
            <a:xfrm>
              <a:off x="960" y="3192"/>
              <a:ext cx="24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</p:grpSp>
      <p:grpSp>
        <p:nvGrpSpPr>
          <p:cNvPr id="150644" name="Group 116"/>
          <p:cNvGrpSpPr>
            <a:grpSpLocks/>
          </p:cNvGrpSpPr>
          <p:nvPr/>
        </p:nvGrpSpPr>
        <p:grpSpPr bwMode="auto">
          <a:xfrm>
            <a:off x="381000" y="5448300"/>
            <a:ext cx="2746375" cy="444500"/>
            <a:chOff x="240" y="3432"/>
            <a:chExt cx="1730" cy="280"/>
          </a:xfrm>
        </p:grpSpPr>
        <p:sp>
          <p:nvSpPr>
            <p:cNvPr id="21536" name="Rectangle 13"/>
            <p:cNvSpPr>
              <a:spLocks noChangeArrowheads="1"/>
            </p:cNvSpPr>
            <p:nvPr/>
          </p:nvSpPr>
          <p:spPr bwMode="auto">
            <a:xfrm>
              <a:off x="240" y="3432"/>
              <a:ext cx="1730" cy="28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CCC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FFCC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algn="l">
                <a:spcBef>
                  <a:spcPct val="20000"/>
                </a:spcBef>
              </a:pPr>
              <a:r>
                <a:rPr lang="en-US" altLang="en-US" sz="2000"/>
                <a:t>4.</a:t>
              </a:r>
              <a:r>
                <a:rPr lang="en-US" altLang="en-US" sz="2000" b="0" i="1"/>
                <a:t> BD</a:t>
              </a:r>
              <a:r>
                <a:rPr lang="en-US" altLang="en-US" sz="2000" b="0"/>
                <a:t> </a:t>
              </a:r>
              <a:r>
                <a:rPr lang="en-US" altLang="en-US" sz="2000" b="0">
                  <a:sym typeface="Symbol" pitchFamily="18" charset="2"/>
                </a:rPr>
                <a:t> </a:t>
              </a:r>
              <a:r>
                <a:rPr lang="en-US" altLang="en-US" sz="2000" b="0" i="1">
                  <a:sym typeface="Symbol" pitchFamily="18" charset="2"/>
                </a:rPr>
                <a:t>BD</a:t>
              </a:r>
            </a:p>
          </p:txBody>
        </p:sp>
        <p:sp>
          <p:nvSpPr>
            <p:cNvPr id="21537" name="Line 62"/>
            <p:cNvSpPr>
              <a:spLocks noChangeShapeType="1"/>
            </p:cNvSpPr>
            <p:nvPr/>
          </p:nvSpPr>
          <p:spPr bwMode="auto">
            <a:xfrm>
              <a:off x="528" y="3472"/>
              <a:ext cx="24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21538" name="Line 63"/>
            <p:cNvSpPr>
              <a:spLocks noChangeShapeType="1"/>
            </p:cNvSpPr>
            <p:nvPr/>
          </p:nvSpPr>
          <p:spPr bwMode="auto">
            <a:xfrm>
              <a:off x="960" y="3472"/>
              <a:ext cx="24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</p:grpSp>
      <p:sp>
        <p:nvSpPr>
          <p:cNvPr id="21535" name="Line 117"/>
          <p:cNvSpPr>
            <a:spLocks noChangeShapeType="1"/>
          </p:cNvSpPr>
          <p:nvPr/>
        </p:nvSpPr>
        <p:spPr bwMode="auto">
          <a:xfrm>
            <a:off x="3124200" y="3581400"/>
            <a:ext cx="0" cy="27432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6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506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5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1505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5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1505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5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1505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6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1506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5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" dur="500"/>
                                        <p:tgtEl>
                                          <p:spTgt spid="1505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6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1" dur="500"/>
                                        <p:tgtEl>
                                          <p:spTgt spid="1506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5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4" dur="500"/>
                                        <p:tgtEl>
                                          <p:spTgt spid="1505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5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9" dur="500"/>
                                        <p:tgtEl>
                                          <p:spTgt spid="1505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5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1505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0536" grpId="0"/>
      <p:bldP spid="150537" grpId="0"/>
      <p:bldP spid="150540" grpId="0"/>
      <p:bldP spid="150542" grpId="0"/>
      <p:bldP spid="150544" grpId="0"/>
      <p:bldP spid="150545" grpId="0"/>
      <p:bldP spid="150546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ext Box 4"/>
          <p:cNvSpPr txBox="1"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defRPr sz="32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sz="2400" b="0">
                <a:solidFill>
                  <a:srgbClr val="FF0000"/>
                </a:solidFill>
                <a:latin typeface="Arial Black" pitchFamily="34" charset="0"/>
              </a:rPr>
              <a:t>Check It Out!</a:t>
            </a:r>
            <a:r>
              <a:rPr lang="en-US" altLang="en-US" sz="2400" b="0">
                <a:solidFill>
                  <a:srgbClr val="006699"/>
                </a:solidFill>
                <a:latin typeface="Arial Black" pitchFamily="34" charset="0"/>
              </a:rPr>
              <a:t> Example 4 </a:t>
            </a:r>
            <a:endParaRPr lang="en-US" altLang="en-US" sz="2600" b="0">
              <a:solidFill>
                <a:schemeClr val="accent2"/>
              </a:solidFill>
              <a:latin typeface="Arial MT Bl" charset="0"/>
            </a:endParaRPr>
          </a:p>
        </p:txBody>
      </p:sp>
      <p:pic>
        <p:nvPicPr>
          <p:cNvPr id="22531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77000" y="2057400"/>
            <a:ext cx="2667000" cy="26654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CCC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FFCC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2532" name="Text Box 7"/>
          <p:cNvSpPr txBox="1">
            <a:spLocks noChangeArrowheads="1"/>
          </p:cNvSpPr>
          <p:nvPr/>
        </p:nvSpPr>
        <p:spPr bwMode="auto">
          <a:xfrm>
            <a:off x="381000" y="1828800"/>
            <a:ext cx="5638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l"/>
            <a:r>
              <a:rPr lang="en-US" altLang="en-US" sz="2400"/>
              <a:t>Given: </a:t>
            </a:r>
            <a:r>
              <a:rPr lang="en-US" altLang="en-US" sz="2400" b="0" i="1"/>
              <a:t>QP </a:t>
            </a:r>
            <a:r>
              <a:rPr lang="en-US" altLang="en-US" sz="2400" b="0"/>
              <a:t>bisects </a:t>
            </a:r>
            <a:r>
              <a:rPr lang="en-US" altLang="en-US" sz="2400" b="0">
                <a:sym typeface="Symbol" pitchFamily="18" charset="2"/>
              </a:rPr>
              <a:t></a:t>
            </a:r>
            <a:r>
              <a:rPr lang="en-US" altLang="en-US" sz="2400" b="0" i="1">
                <a:sym typeface="Symbol" pitchFamily="18" charset="2"/>
              </a:rPr>
              <a:t>RQS</a:t>
            </a:r>
            <a:r>
              <a:rPr lang="en-US" altLang="en-US" sz="2400" b="0"/>
              <a:t>. </a:t>
            </a:r>
            <a:r>
              <a:rPr lang="en-US" altLang="en-US" sz="2400" b="0" i="1"/>
              <a:t>QR</a:t>
            </a:r>
            <a:r>
              <a:rPr lang="en-US" altLang="en-US" sz="2400" b="0"/>
              <a:t> </a:t>
            </a:r>
            <a:r>
              <a:rPr lang="en-US" altLang="en-US" sz="2400" b="0">
                <a:sym typeface="Symbol" pitchFamily="18" charset="2"/>
              </a:rPr>
              <a:t> </a:t>
            </a:r>
            <a:r>
              <a:rPr lang="en-US" altLang="en-US" sz="2400" b="0" i="1">
                <a:sym typeface="Symbol" pitchFamily="18" charset="2"/>
              </a:rPr>
              <a:t>QS</a:t>
            </a:r>
          </a:p>
        </p:txBody>
      </p:sp>
      <p:sp>
        <p:nvSpPr>
          <p:cNvPr id="22533" name="Text Box 8"/>
          <p:cNvSpPr txBox="1">
            <a:spLocks noChangeArrowheads="1"/>
          </p:cNvSpPr>
          <p:nvPr/>
        </p:nvSpPr>
        <p:spPr bwMode="auto">
          <a:xfrm>
            <a:off x="381000" y="2438400"/>
            <a:ext cx="4114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l"/>
            <a:r>
              <a:rPr lang="en-US" altLang="en-US" sz="2400"/>
              <a:t>Prove: </a:t>
            </a:r>
            <a:r>
              <a:rPr lang="en-US" altLang="en-US" sz="2400" b="0"/>
              <a:t>∆</a:t>
            </a:r>
            <a:r>
              <a:rPr lang="en-US" altLang="en-US" sz="2400" b="0" i="1">
                <a:sym typeface="Symbol" pitchFamily="18" charset="2"/>
              </a:rPr>
              <a:t>RQP</a:t>
            </a:r>
            <a:r>
              <a:rPr lang="en-US" altLang="en-US" sz="2400" b="0">
                <a:sym typeface="Symbol" pitchFamily="18" charset="2"/>
              </a:rPr>
              <a:t>  </a:t>
            </a:r>
            <a:r>
              <a:rPr lang="en-US" altLang="en-US" sz="2400" b="0"/>
              <a:t>∆</a:t>
            </a:r>
            <a:r>
              <a:rPr lang="en-US" altLang="en-US" sz="2400" b="0" i="1">
                <a:sym typeface="Symbol" pitchFamily="18" charset="2"/>
              </a:rPr>
              <a:t>SQP</a:t>
            </a:r>
          </a:p>
        </p:txBody>
      </p:sp>
      <p:sp>
        <p:nvSpPr>
          <p:cNvPr id="22534" name="Line 37"/>
          <p:cNvSpPr>
            <a:spLocks noChangeShapeType="1"/>
          </p:cNvSpPr>
          <p:nvPr/>
        </p:nvSpPr>
        <p:spPr bwMode="auto">
          <a:xfrm>
            <a:off x="1676400" y="1892300"/>
            <a:ext cx="4572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22535" name="Line 38"/>
          <p:cNvSpPr>
            <a:spLocks noChangeShapeType="1"/>
          </p:cNvSpPr>
          <p:nvPr/>
        </p:nvSpPr>
        <p:spPr bwMode="auto">
          <a:xfrm>
            <a:off x="4508500" y="1905000"/>
            <a:ext cx="3810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22536" name="Line 39"/>
          <p:cNvSpPr>
            <a:spLocks noChangeShapeType="1"/>
          </p:cNvSpPr>
          <p:nvPr/>
        </p:nvSpPr>
        <p:spPr bwMode="auto">
          <a:xfrm>
            <a:off x="5295900" y="1905000"/>
            <a:ext cx="4572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22537" name="Rectangle 10"/>
          <p:cNvSpPr>
            <a:spLocks noChangeArrowheads="1"/>
          </p:cNvSpPr>
          <p:nvPr/>
        </p:nvSpPr>
        <p:spPr bwMode="auto">
          <a:xfrm>
            <a:off x="3276600" y="3505200"/>
            <a:ext cx="3200400" cy="530225"/>
          </a:xfrm>
          <a:prstGeom prst="rect">
            <a:avLst/>
          </a:prstGeom>
          <a:solidFill>
            <a:srgbClr val="99FF33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rgbClr val="FFCC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defRPr sz="32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20000"/>
              </a:spcBef>
            </a:pPr>
            <a:r>
              <a:rPr lang="en-US" altLang="en-US" sz="2000"/>
              <a:t>Reasons</a:t>
            </a:r>
          </a:p>
        </p:txBody>
      </p:sp>
      <p:sp>
        <p:nvSpPr>
          <p:cNvPr id="22538" name="Rectangle 11"/>
          <p:cNvSpPr>
            <a:spLocks noChangeArrowheads="1"/>
          </p:cNvSpPr>
          <p:nvPr/>
        </p:nvSpPr>
        <p:spPr bwMode="auto">
          <a:xfrm>
            <a:off x="457200" y="3505200"/>
            <a:ext cx="2819400" cy="530225"/>
          </a:xfrm>
          <a:prstGeom prst="rect">
            <a:avLst/>
          </a:prstGeom>
          <a:solidFill>
            <a:srgbClr val="99FF33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rgbClr val="FFCC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defRPr sz="32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20000"/>
              </a:spcBef>
            </a:pPr>
            <a:r>
              <a:rPr lang="en-US" altLang="en-US" sz="2000"/>
              <a:t>Statements</a:t>
            </a:r>
          </a:p>
        </p:txBody>
      </p:sp>
      <p:sp>
        <p:nvSpPr>
          <p:cNvPr id="151564" name="Rectangle 12"/>
          <p:cNvSpPr>
            <a:spLocks noChangeArrowheads="1"/>
          </p:cNvSpPr>
          <p:nvPr/>
        </p:nvSpPr>
        <p:spPr bwMode="auto">
          <a:xfrm>
            <a:off x="3276600" y="5813425"/>
            <a:ext cx="3200400" cy="444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CCC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FFCC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sz="32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l">
              <a:spcBef>
                <a:spcPct val="20000"/>
              </a:spcBef>
            </a:pPr>
            <a:r>
              <a:rPr lang="en-US" altLang="en-US" sz="2000"/>
              <a:t>5.</a:t>
            </a:r>
            <a:r>
              <a:rPr lang="en-US" altLang="en-US" sz="2000" b="0"/>
              <a:t> SAS Steps 1, 3, 4</a:t>
            </a:r>
          </a:p>
        </p:txBody>
      </p:sp>
      <p:sp>
        <p:nvSpPr>
          <p:cNvPr id="151565" name="Rectangle 13"/>
          <p:cNvSpPr>
            <a:spLocks noChangeArrowheads="1"/>
          </p:cNvSpPr>
          <p:nvPr/>
        </p:nvSpPr>
        <p:spPr bwMode="auto">
          <a:xfrm>
            <a:off x="457200" y="5813425"/>
            <a:ext cx="2819400" cy="444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CCC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FFCC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sz="32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l">
              <a:spcBef>
                <a:spcPct val="20000"/>
              </a:spcBef>
            </a:pPr>
            <a:r>
              <a:rPr lang="en-US" altLang="en-US" sz="2000">
                <a:sym typeface="Symbol" pitchFamily="18" charset="2"/>
              </a:rPr>
              <a:t>5.</a:t>
            </a:r>
            <a:r>
              <a:rPr lang="en-US" altLang="en-US" sz="2000" b="0">
                <a:sym typeface="Symbol" pitchFamily="18" charset="2"/>
              </a:rPr>
              <a:t> </a:t>
            </a:r>
            <a:r>
              <a:rPr lang="en-US" altLang="en-US" sz="2400" b="0"/>
              <a:t>∆</a:t>
            </a:r>
            <a:r>
              <a:rPr lang="en-US" altLang="en-US" sz="2000" b="0" i="1">
                <a:sym typeface="Symbol" pitchFamily="18" charset="2"/>
              </a:rPr>
              <a:t>RQP</a:t>
            </a:r>
            <a:r>
              <a:rPr lang="en-US" altLang="en-US" sz="2000" b="0">
                <a:sym typeface="Symbol" pitchFamily="18" charset="2"/>
              </a:rPr>
              <a:t>  </a:t>
            </a:r>
            <a:r>
              <a:rPr lang="en-US" altLang="en-US" sz="2400" b="0"/>
              <a:t>∆</a:t>
            </a:r>
            <a:r>
              <a:rPr lang="en-US" altLang="en-US" sz="2000" b="0" i="1">
                <a:sym typeface="Symbol" pitchFamily="18" charset="2"/>
              </a:rPr>
              <a:t>SQP</a:t>
            </a:r>
          </a:p>
        </p:txBody>
      </p:sp>
      <p:sp>
        <p:nvSpPr>
          <p:cNvPr id="151566" name="Rectangle 14"/>
          <p:cNvSpPr>
            <a:spLocks noChangeArrowheads="1"/>
          </p:cNvSpPr>
          <p:nvPr/>
        </p:nvSpPr>
        <p:spPr bwMode="auto">
          <a:xfrm>
            <a:off x="3276600" y="5368925"/>
            <a:ext cx="3200400" cy="444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CCC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FFCC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sz="32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l">
              <a:spcBef>
                <a:spcPct val="20000"/>
              </a:spcBef>
            </a:pPr>
            <a:r>
              <a:rPr lang="en-US" altLang="en-US" sz="2000"/>
              <a:t>4.</a:t>
            </a:r>
            <a:r>
              <a:rPr lang="en-US" altLang="en-US" sz="2000" b="0"/>
              <a:t> Reflex. Prop. of </a:t>
            </a:r>
            <a:r>
              <a:rPr lang="en-US" altLang="en-US" sz="2000" b="0">
                <a:sym typeface="Symbol" pitchFamily="18" charset="2"/>
              </a:rPr>
              <a:t></a:t>
            </a:r>
          </a:p>
        </p:txBody>
      </p:sp>
      <p:sp>
        <p:nvSpPr>
          <p:cNvPr id="151568" name="Rectangle 16"/>
          <p:cNvSpPr>
            <a:spLocks noChangeArrowheads="1"/>
          </p:cNvSpPr>
          <p:nvPr/>
        </p:nvSpPr>
        <p:spPr bwMode="auto">
          <a:xfrm>
            <a:off x="3276600" y="4051300"/>
            <a:ext cx="3200400" cy="444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CCC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FFCC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sz="32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l">
              <a:spcBef>
                <a:spcPct val="20000"/>
              </a:spcBef>
            </a:pPr>
            <a:r>
              <a:rPr lang="en-US" altLang="en-US" sz="2000"/>
              <a:t>1.</a:t>
            </a:r>
            <a:r>
              <a:rPr lang="en-US" altLang="en-US" sz="2000" b="0"/>
              <a:t> Given</a:t>
            </a:r>
          </a:p>
        </p:txBody>
      </p:sp>
      <p:sp>
        <p:nvSpPr>
          <p:cNvPr id="151570" name="Rectangle 18"/>
          <p:cNvSpPr>
            <a:spLocks noChangeArrowheads="1"/>
          </p:cNvSpPr>
          <p:nvPr/>
        </p:nvSpPr>
        <p:spPr bwMode="auto">
          <a:xfrm>
            <a:off x="3276600" y="4940300"/>
            <a:ext cx="3200400" cy="444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CCC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FFCC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defRPr sz="32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l">
              <a:spcBef>
                <a:spcPct val="20000"/>
              </a:spcBef>
            </a:pPr>
            <a:r>
              <a:rPr lang="en-US" altLang="en-US" sz="2000"/>
              <a:t>3.</a:t>
            </a:r>
            <a:r>
              <a:rPr lang="en-US" altLang="en-US" sz="2000" b="0"/>
              <a:t> Def. of bisector</a:t>
            </a:r>
            <a:endParaRPr lang="en-US" altLang="en-US" sz="2000" b="0">
              <a:sym typeface="Symbol" pitchFamily="18" charset="2"/>
            </a:endParaRPr>
          </a:p>
        </p:txBody>
      </p:sp>
      <p:sp>
        <p:nvSpPr>
          <p:cNvPr id="151571" name="Rectangle 19"/>
          <p:cNvSpPr>
            <a:spLocks noChangeArrowheads="1"/>
          </p:cNvSpPr>
          <p:nvPr/>
        </p:nvSpPr>
        <p:spPr bwMode="auto">
          <a:xfrm>
            <a:off x="457200" y="4940300"/>
            <a:ext cx="2819400" cy="444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CCC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FFCC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defRPr sz="32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l">
              <a:spcBef>
                <a:spcPct val="20000"/>
              </a:spcBef>
            </a:pPr>
            <a:r>
              <a:rPr lang="en-US" altLang="en-US" sz="2000">
                <a:sym typeface="Symbol" pitchFamily="18" charset="2"/>
              </a:rPr>
              <a:t>3.</a:t>
            </a:r>
            <a:r>
              <a:rPr lang="en-US" altLang="en-US" sz="2000" b="0">
                <a:sym typeface="Symbol" pitchFamily="18" charset="2"/>
              </a:rPr>
              <a:t> </a:t>
            </a:r>
            <a:r>
              <a:rPr lang="en-US" altLang="en-US" sz="2000" b="0" i="1">
                <a:sym typeface="Symbol" pitchFamily="18" charset="2"/>
              </a:rPr>
              <a:t>RQP </a:t>
            </a:r>
            <a:r>
              <a:rPr lang="en-US" altLang="en-US" sz="2000" b="0">
                <a:sym typeface="Symbol" pitchFamily="18" charset="2"/>
              </a:rPr>
              <a:t> </a:t>
            </a:r>
            <a:r>
              <a:rPr lang="en-US" altLang="en-US" sz="2000" b="0" i="1">
                <a:sym typeface="Symbol" pitchFamily="18" charset="2"/>
              </a:rPr>
              <a:t>SQP</a:t>
            </a:r>
          </a:p>
        </p:txBody>
      </p:sp>
      <p:sp>
        <p:nvSpPr>
          <p:cNvPr id="151572" name="Rectangle 20"/>
          <p:cNvSpPr>
            <a:spLocks noChangeArrowheads="1"/>
          </p:cNvSpPr>
          <p:nvPr/>
        </p:nvSpPr>
        <p:spPr bwMode="auto">
          <a:xfrm>
            <a:off x="3276600" y="4495800"/>
            <a:ext cx="3200400" cy="444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CCC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FFCC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defRPr sz="32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l">
              <a:spcBef>
                <a:spcPct val="20000"/>
              </a:spcBef>
            </a:pPr>
            <a:r>
              <a:rPr lang="en-US" altLang="en-US" sz="2000"/>
              <a:t>2.</a:t>
            </a:r>
            <a:r>
              <a:rPr lang="en-US" altLang="en-US" sz="2000" b="0"/>
              <a:t> Given</a:t>
            </a:r>
          </a:p>
        </p:txBody>
      </p:sp>
      <p:sp>
        <p:nvSpPr>
          <p:cNvPr id="22546" name="Line 22"/>
          <p:cNvSpPr>
            <a:spLocks noChangeShapeType="1"/>
          </p:cNvSpPr>
          <p:nvPr/>
        </p:nvSpPr>
        <p:spPr bwMode="auto">
          <a:xfrm>
            <a:off x="457200" y="3505200"/>
            <a:ext cx="6019800" cy="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22547" name="Line 23"/>
          <p:cNvSpPr>
            <a:spLocks noChangeShapeType="1"/>
          </p:cNvSpPr>
          <p:nvPr/>
        </p:nvSpPr>
        <p:spPr bwMode="auto">
          <a:xfrm>
            <a:off x="457200" y="4940300"/>
            <a:ext cx="6019800" cy="0"/>
          </a:xfrm>
          <a:prstGeom prst="lin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22548" name="Line 24"/>
          <p:cNvSpPr>
            <a:spLocks noChangeShapeType="1"/>
          </p:cNvSpPr>
          <p:nvPr/>
        </p:nvSpPr>
        <p:spPr bwMode="auto">
          <a:xfrm>
            <a:off x="457200" y="5384800"/>
            <a:ext cx="6019800" cy="0"/>
          </a:xfrm>
          <a:prstGeom prst="lin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22549" name="Line 25"/>
          <p:cNvSpPr>
            <a:spLocks noChangeShapeType="1"/>
          </p:cNvSpPr>
          <p:nvPr/>
        </p:nvSpPr>
        <p:spPr bwMode="auto">
          <a:xfrm>
            <a:off x="457200" y="5829300"/>
            <a:ext cx="6019800" cy="0"/>
          </a:xfrm>
          <a:prstGeom prst="lin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22550" name="Line 26"/>
          <p:cNvSpPr>
            <a:spLocks noChangeShapeType="1"/>
          </p:cNvSpPr>
          <p:nvPr/>
        </p:nvSpPr>
        <p:spPr bwMode="auto">
          <a:xfrm>
            <a:off x="457200" y="5813425"/>
            <a:ext cx="6019800" cy="0"/>
          </a:xfrm>
          <a:prstGeom prst="lin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22551" name="Line 27"/>
          <p:cNvSpPr>
            <a:spLocks noChangeShapeType="1"/>
          </p:cNvSpPr>
          <p:nvPr/>
        </p:nvSpPr>
        <p:spPr bwMode="auto">
          <a:xfrm>
            <a:off x="457200" y="6257925"/>
            <a:ext cx="6019800" cy="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22552" name="Line 28"/>
          <p:cNvSpPr>
            <a:spLocks noChangeShapeType="1"/>
          </p:cNvSpPr>
          <p:nvPr/>
        </p:nvSpPr>
        <p:spPr bwMode="auto">
          <a:xfrm>
            <a:off x="457200" y="3505200"/>
            <a:ext cx="0" cy="2752725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22553" name="Line 29"/>
          <p:cNvSpPr>
            <a:spLocks noChangeShapeType="1"/>
          </p:cNvSpPr>
          <p:nvPr/>
        </p:nvSpPr>
        <p:spPr bwMode="auto">
          <a:xfrm>
            <a:off x="3276600" y="3505200"/>
            <a:ext cx="0" cy="53022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22554" name="Line 30"/>
          <p:cNvSpPr>
            <a:spLocks noChangeShapeType="1"/>
          </p:cNvSpPr>
          <p:nvPr/>
        </p:nvSpPr>
        <p:spPr bwMode="auto">
          <a:xfrm>
            <a:off x="6477000" y="3505200"/>
            <a:ext cx="0" cy="2752725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22555" name="Line 31"/>
          <p:cNvSpPr>
            <a:spLocks noChangeShapeType="1"/>
          </p:cNvSpPr>
          <p:nvPr/>
        </p:nvSpPr>
        <p:spPr bwMode="auto">
          <a:xfrm>
            <a:off x="457200" y="4038600"/>
            <a:ext cx="6019800" cy="0"/>
          </a:xfrm>
          <a:prstGeom prst="line">
            <a:avLst/>
          </a:prstGeom>
          <a:noFill/>
          <a:ln w="28575">
            <a:solidFill>
              <a:srgbClr val="0099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22556" name="Line 32"/>
          <p:cNvSpPr>
            <a:spLocks noChangeShapeType="1"/>
          </p:cNvSpPr>
          <p:nvPr/>
        </p:nvSpPr>
        <p:spPr bwMode="auto">
          <a:xfrm>
            <a:off x="3276600" y="4035425"/>
            <a:ext cx="0" cy="2222500"/>
          </a:xfrm>
          <a:prstGeom prst="lin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grpSp>
        <p:nvGrpSpPr>
          <p:cNvPr id="151613" name="Group 61"/>
          <p:cNvGrpSpPr>
            <a:grpSpLocks/>
          </p:cNvGrpSpPr>
          <p:nvPr/>
        </p:nvGrpSpPr>
        <p:grpSpPr bwMode="auto">
          <a:xfrm>
            <a:off x="457200" y="4495800"/>
            <a:ext cx="2819400" cy="444500"/>
            <a:chOff x="288" y="2542"/>
            <a:chExt cx="1776" cy="280"/>
          </a:xfrm>
        </p:grpSpPr>
        <p:sp>
          <p:nvSpPr>
            <p:cNvPr id="22567" name="Rectangle 21"/>
            <p:cNvSpPr>
              <a:spLocks noChangeArrowheads="1"/>
            </p:cNvSpPr>
            <p:nvPr/>
          </p:nvSpPr>
          <p:spPr bwMode="auto">
            <a:xfrm>
              <a:off x="288" y="2542"/>
              <a:ext cx="1776" cy="28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CCC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FFCC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algn="l">
                <a:spcBef>
                  <a:spcPct val="20000"/>
                </a:spcBef>
              </a:pPr>
              <a:r>
                <a:rPr lang="en-US" altLang="en-US" sz="2000"/>
                <a:t>2.</a:t>
              </a:r>
              <a:r>
                <a:rPr lang="en-US" altLang="en-US" sz="2000" b="0"/>
                <a:t> </a:t>
              </a:r>
              <a:r>
                <a:rPr lang="en-US" altLang="en-US" sz="2000" b="0" i="1"/>
                <a:t>QP </a:t>
              </a:r>
              <a:r>
                <a:rPr lang="en-US" altLang="en-US" sz="2000" b="0"/>
                <a:t>bisects </a:t>
              </a:r>
              <a:r>
                <a:rPr lang="en-US" altLang="en-US" sz="2000" b="0">
                  <a:sym typeface="Symbol" pitchFamily="18" charset="2"/>
                </a:rPr>
                <a:t></a:t>
              </a:r>
              <a:r>
                <a:rPr lang="en-US" altLang="en-US" sz="2000" b="0" i="1">
                  <a:sym typeface="Symbol" pitchFamily="18" charset="2"/>
                </a:rPr>
                <a:t>RQS</a:t>
              </a:r>
            </a:p>
          </p:txBody>
        </p:sp>
        <p:sp>
          <p:nvSpPr>
            <p:cNvPr id="22568" name="Line 51"/>
            <p:cNvSpPr>
              <a:spLocks noChangeShapeType="1"/>
            </p:cNvSpPr>
            <p:nvPr/>
          </p:nvSpPr>
          <p:spPr bwMode="auto">
            <a:xfrm>
              <a:off x="592" y="2592"/>
              <a:ext cx="24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</p:grpSp>
      <p:grpSp>
        <p:nvGrpSpPr>
          <p:cNvPr id="151612" name="Group 60"/>
          <p:cNvGrpSpPr>
            <a:grpSpLocks/>
          </p:cNvGrpSpPr>
          <p:nvPr/>
        </p:nvGrpSpPr>
        <p:grpSpPr bwMode="auto">
          <a:xfrm>
            <a:off x="457200" y="4051300"/>
            <a:ext cx="2819400" cy="444500"/>
            <a:chOff x="288" y="3102"/>
            <a:chExt cx="1776" cy="280"/>
          </a:xfrm>
        </p:grpSpPr>
        <p:sp>
          <p:nvSpPr>
            <p:cNvPr id="22564" name="Rectangle 17"/>
            <p:cNvSpPr>
              <a:spLocks noChangeArrowheads="1"/>
            </p:cNvSpPr>
            <p:nvPr/>
          </p:nvSpPr>
          <p:spPr bwMode="auto">
            <a:xfrm>
              <a:off x="288" y="3102"/>
              <a:ext cx="1776" cy="28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CCC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FFCC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algn="l">
                <a:spcBef>
                  <a:spcPct val="20000"/>
                </a:spcBef>
              </a:pPr>
              <a:r>
                <a:rPr lang="en-US" altLang="en-US" sz="2000"/>
                <a:t>1.</a:t>
              </a:r>
              <a:r>
                <a:rPr lang="en-US" altLang="en-US" sz="2000" b="0" i="1"/>
                <a:t> QR </a:t>
              </a:r>
              <a:r>
                <a:rPr lang="en-US" altLang="en-US" sz="2000" b="0">
                  <a:sym typeface="Symbol" pitchFamily="18" charset="2"/>
                </a:rPr>
                <a:t> </a:t>
              </a:r>
              <a:r>
                <a:rPr lang="en-US" altLang="en-US" sz="2000" b="0" i="1">
                  <a:sym typeface="Symbol" pitchFamily="18" charset="2"/>
                </a:rPr>
                <a:t>QS</a:t>
              </a:r>
            </a:p>
          </p:txBody>
        </p:sp>
        <p:sp>
          <p:nvSpPr>
            <p:cNvPr id="22565" name="Line 52"/>
            <p:cNvSpPr>
              <a:spLocks noChangeShapeType="1"/>
            </p:cNvSpPr>
            <p:nvPr/>
          </p:nvSpPr>
          <p:spPr bwMode="auto">
            <a:xfrm>
              <a:off x="576" y="3136"/>
              <a:ext cx="24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22566" name="Line 53"/>
            <p:cNvSpPr>
              <a:spLocks noChangeShapeType="1"/>
            </p:cNvSpPr>
            <p:nvPr/>
          </p:nvSpPr>
          <p:spPr bwMode="auto">
            <a:xfrm>
              <a:off x="1024" y="3136"/>
              <a:ext cx="24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</p:grpSp>
      <p:grpSp>
        <p:nvGrpSpPr>
          <p:cNvPr id="151611" name="Group 59"/>
          <p:cNvGrpSpPr>
            <a:grpSpLocks/>
          </p:cNvGrpSpPr>
          <p:nvPr/>
        </p:nvGrpSpPr>
        <p:grpSpPr bwMode="auto">
          <a:xfrm>
            <a:off x="457200" y="5422900"/>
            <a:ext cx="2819400" cy="444500"/>
            <a:chOff x="288" y="3382"/>
            <a:chExt cx="1776" cy="280"/>
          </a:xfrm>
        </p:grpSpPr>
        <p:sp>
          <p:nvSpPr>
            <p:cNvPr id="22561" name="Rectangle 15"/>
            <p:cNvSpPr>
              <a:spLocks noChangeArrowheads="1"/>
            </p:cNvSpPr>
            <p:nvPr/>
          </p:nvSpPr>
          <p:spPr bwMode="auto">
            <a:xfrm>
              <a:off x="288" y="3382"/>
              <a:ext cx="1776" cy="28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CCC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FFCC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algn="l">
                <a:spcBef>
                  <a:spcPct val="20000"/>
                </a:spcBef>
              </a:pPr>
              <a:r>
                <a:rPr lang="en-US" altLang="en-US" sz="2000"/>
                <a:t>4.</a:t>
              </a:r>
              <a:r>
                <a:rPr lang="en-US" altLang="en-US" sz="2000" b="0" i="1"/>
                <a:t> QP </a:t>
              </a:r>
              <a:r>
                <a:rPr lang="en-US" altLang="en-US" sz="2000" b="0">
                  <a:sym typeface="Symbol" pitchFamily="18" charset="2"/>
                </a:rPr>
                <a:t> </a:t>
              </a:r>
              <a:r>
                <a:rPr lang="en-US" altLang="en-US" sz="2000" b="0" i="1"/>
                <a:t>QP</a:t>
              </a:r>
              <a:endParaRPr lang="en-US" altLang="en-US" sz="2000" b="0" i="1">
                <a:sym typeface="Symbol" pitchFamily="18" charset="2"/>
              </a:endParaRPr>
            </a:p>
          </p:txBody>
        </p:sp>
        <p:sp>
          <p:nvSpPr>
            <p:cNvPr id="22562" name="Line 54"/>
            <p:cNvSpPr>
              <a:spLocks noChangeShapeType="1"/>
            </p:cNvSpPr>
            <p:nvPr/>
          </p:nvSpPr>
          <p:spPr bwMode="auto">
            <a:xfrm>
              <a:off x="576" y="3416"/>
              <a:ext cx="24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22563" name="Line 55"/>
            <p:cNvSpPr>
              <a:spLocks noChangeShapeType="1"/>
            </p:cNvSpPr>
            <p:nvPr/>
          </p:nvSpPr>
          <p:spPr bwMode="auto">
            <a:xfrm>
              <a:off x="1008" y="3416"/>
              <a:ext cx="24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</p:grpSp>
      <p:sp>
        <p:nvSpPr>
          <p:cNvPr id="22560" name="Line 62"/>
          <p:cNvSpPr>
            <a:spLocks noChangeShapeType="1"/>
          </p:cNvSpPr>
          <p:nvPr/>
        </p:nvSpPr>
        <p:spPr bwMode="auto">
          <a:xfrm>
            <a:off x="3276600" y="3505200"/>
            <a:ext cx="0" cy="27432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6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516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1515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6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1516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1515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1515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" dur="500"/>
                                        <p:tgtEl>
                                          <p:spTgt spid="1515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6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1" dur="500"/>
                                        <p:tgtEl>
                                          <p:spTgt spid="1516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4" dur="500"/>
                                        <p:tgtEl>
                                          <p:spTgt spid="1515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9" dur="500"/>
                                        <p:tgtEl>
                                          <p:spTgt spid="1515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1515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1564" grpId="0"/>
      <p:bldP spid="151565" grpId="0"/>
      <p:bldP spid="151566" grpId="0"/>
      <p:bldP spid="151568" grpId="0"/>
      <p:bldP spid="151570" grpId="0"/>
      <p:bldP spid="151571" grpId="0"/>
      <p:bldP spid="151572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ext Box 4"/>
          <p:cNvSpPr txBox="1"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defRPr sz="32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sz="2400" b="0">
                <a:solidFill>
                  <a:srgbClr val="006699"/>
                </a:solidFill>
                <a:latin typeface="Arial Black" pitchFamily="34" charset="0"/>
              </a:rPr>
              <a:t>Lesson Quiz: Part I</a:t>
            </a:r>
          </a:p>
        </p:txBody>
      </p:sp>
      <p:sp>
        <p:nvSpPr>
          <p:cNvPr id="23555" name="Text Box 5"/>
          <p:cNvSpPr txBox="1">
            <a:spLocks noChangeArrowheads="1"/>
          </p:cNvSpPr>
          <p:nvPr/>
        </p:nvSpPr>
        <p:spPr bwMode="auto">
          <a:xfrm>
            <a:off x="304800" y="1524000"/>
            <a:ext cx="670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l"/>
            <a:r>
              <a:rPr lang="en-US" altLang="en-US" sz="2400"/>
              <a:t>1. </a:t>
            </a:r>
            <a:r>
              <a:rPr lang="en-US" altLang="en-US" sz="2400" b="0"/>
              <a:t>Show that</a:t>
            </a:r>
            <a:r>
              <a:rPr lang="en-US" altLang="en-US" sz="2400"/>
              <a:t> </a:t>
            </a:r>
            <a:r>
              <a:rPr lang="en-US" altLang="en-US" sz="2400" b="0"/>
              <a:t>∆</a:t>
            </a:r>
            <a:r>
              <a:rPr lang="en-US" altLang="en-US" sz="2400" b="0" i="1">
                <a:sym typeface="Symbol" pitchFamily="18" charset="2"/>
              </a:rPr>
              <a:t>ABC</a:t>
            </a:r>
            <a:r>
              <a:rPr lang="en-US" altLang="en-US" sz="2400" b="0">
                <a:sym typeface="Symbol" pitchFamily="18" charset="2"/>
              </a:rPr>
              <a:t>  </a:t>
            </a:r>
            <a:r>
              <a:rPr lang="en-US" altLang="en-US" sz="2400" b="0"/>
              <a:t>∆</a:t>
            </a:r>
            <a:r>
              <a:rPr lang="en-US" altLang="en-US" sz="2400" b="0" i="1">
                <a:sym typeface="Symbol" pitchFamily="18" charset="2"/>
              </a:rPr>
              <a:t>DBC,</a:t>
            </a:r>
            <a:r>
              <a:rPr lang="en-US" altLang="en-US" sz="2400" b="0">
                <a:sym typeface="Symbol" pitchFamily="18" charset="2"/>
              </a:rPr>
              <a:t> when </a:t>
            </a:r>
            <a:r>
              <a:rPr lang="en-US" altLang="en-US" sz="2400" b="0" i="1">
                <a:sym typeface="Symbol" pitchFamily="18" charset="2"/>
              </a:rPr>
              <a:t>x = 6.</a:t>
            </a:r>
          </a:p>
        </p:txBody>
      </p:sp>
      <p:sp>
        <p:nvSpPr>
          <p:cNvPr id="23556" name="Line 37"/>
          <p:cNvSpPr>
            <a:spLocks noChangeShapeType="1"/>
          </p:cNvSpPr>
          <p:nvPr/>
        </p:nvSpPr>
        <p:spPr bwMode="auto">
          <a:xfrm>
            <a:off x="304800" y="5791200"/>
            <a:ext cx="4953000" cy="0"/>
          </a:xfrm>
          <a:prstGeom prst="lin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28575" cap="sq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23557" name="Line 38"/>
          <p:cNvSpPr>
            <a:spLocks noChangeShapeType="1"/>
          </p:cNvSpPr>
          <p:nvPr/>
        </p:nvSpPr>
        <p:spPr bwMode="auto">
          <a:xfrm>
            <a:off x="304800" y="3581400"/>
            <a:ext cx="0" cy="2209800"/>
          </a:xfrm>
          <a:prstGeom prst="lin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28575" cap="sq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23558" name="Line 39"/>
          <p:cNvSpPr>
            <a:spLocks noChangeShapeType="1"/>
          </p:cNvSpPr>
          <p:nvPr/>
        </p:nvSpPr>
        <p:spPr bwMode="auto">
          <a:xfrm>
            <a:off x="5257800" y="3581400"/>
            <a:ext cx="0" cy="2209800"/>
          </a:xfrm>
          <a:prstGeom prst="lin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28575" cap="sq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grpSp>
        <p:nvGrpSpPr>
          <p:cNvPr id="134210" name="Group 66"/>
          <p:cNvGrpSpPr>
            <a:grpSpLocks/>
          </p:cNvGrpSpPr>
          <p:nvPr/>
        </p:nvGrpSpPr>
        <p:grpSpPr bwMode="auto">
          <a:xfrm>
            <a:off x="304800" y="1981200"/>
            <a:ext cx="5486400" cy="1828800"/>
            <a:chOff x="192" y="1248"/>
            <a:chExt cx="3456" cy="1152"/>
          </a:xfrm>
        </p:grpSpPr>
        <p:sp>
          <p:nvSpPr>
            <p:cNvPr id="23571" name="Rectangle 29"/>
            <p:cNvSpPr>
              <a:spLocks noChangeArrowheads="1"/>
            </p:cNvSpPr>
            <p:nvPr/>
          </p:nvSpPr>
          <p:spPr bwMode="auto">
            <a:xfrm>
              <a:off x="528" y="1248"/>
              <a:ext cx="3120" cy="115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CCC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FFCC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>
                <a:spcBef>
                  <a:spcPct val="20000"/>
                </a:spcBef>
              </a:pPr>
              <a:r>
                <a:rPr lang="en-US" altLang="en-US" sz="2400" b="0">
                  <a:solidFill>
                    <a:srgbClr val="FF0000"/>
                  </a:solidFill>
                  <a:sym typeface="Symbol" pitchFamily="18" charset="2"/>
                </a:rPr>
                <a:t></a:t>
              </a:r>
              <a:r>
                <a:rPr lang="en-US" altLang="en-US" sz="2400" b="0" i="1">
                  <a:solidFill>
                    <a:srgbClr val="FF0000"/>
                  </a:solidFill>
                  <a:sym typeface="Symbol" pitchFamily="18" charset="2"/>
                </a:rPr>
                <a:t>ABC</a:t>
              </a:r>
              <a:r>
                <a:rPr lang="en-US" altLang="en-US" sz="2400" b="0">
                  <a:solidFill>
                    <a:srgbClr val="FF0000"/>
                  </a:solidFill>
                  <a:sym typeface="Symbol" pitchFamily="18" charset="2"/>
                </a:rPr>
                <a:t>  </a:t>
              </a:r>
              <a:r>
                <a:rPr lang="en-US" altLang="en-US" sz="2400" b="0" i="1">
                  <a:solidFill>
                    <a:srgbClr val="FF0000"/>
                  </a:solidFill>
                  <a:sym typeface="Symbol" pitchFamily="18" charset="2"/>
                </a:rPr>
                <a:t>DBC</a:t>
              </a:r>
            </a:p>
            <a:p>
              <a:pPr>
                <a:spcBef>
                  <a:spcPct val="20000"/>
                </a:spcBef>
              </a:pPr>
              <a:r>
                <a:rPr lang="en-US" altLang="en-US" sz="2400" b="0" i="1">
                  <a:solidFill>
                    <a:srgbClr val="FF0000"/>
                  </a:solidFill>
                  <a:sym typeface="Symbol" pitchFamily="18" charset="2"/>
                </a:rPr>
                <a:t>BC</a:t>
              </a:r>
              <a:r>
                <a:rPr lang="en-US" altLang="en-US" sz="2400" b="0">
                  <a:solidFill>
                    <a:srgbClr val="FF0000"/>
                  </a:solidFill>
                  <a:sym typeface="Symbol" pitchFamily="18" charset="2"/>
                </a:rPr>
                <a:t>  </a:t>
              </a:r>
              <a:r>
                <a:rPr lang="en-US" altLang="en-US" sz="2400" b="0" i="1">
                  <a:solidFill>
                    <a:srgbClr val="FF0000"/>
                  </a:solidFill>
                  <a:sym typeface="Symbol" pitchFamily="18" charset="2"/>
                </a:rPr>
                <a:t>BC</a:t>
              </a:r>
            </a:p>
            <a:p>
              <a:pPr>
                <a:spcBef>
                  <a:spcPct val="20000"/>
                </a:spcBef>
              </a:pPr>
              <a:r>
                <a:rPr lang="en-US" altLang="en-US" sz="2400" b="0" i="1">
                  <a:solidFill>
                    <a:srgbClr val="FF0000"/>
                  </a:solidFill>
                  <a:sym typeface="Symbol" pitchFamily="18" charset="2"/>
                </a:rPr>
                <a:t>AB</a:t>
              </a:r>
              <a:r>
                <a:rPr lang="en-US" altLang="en-US" sz="2400" b="0">
                  <a:solidFill>
                    <a:srgbClr val="FF0000"/>
                  </a:solidFill>
                  <a:sym typeface="Symbol" pitchFamily="18" charset="2"/>
                </a:rPr>
                <a:t>  </a:t>
              </a:r>
              <a:r>
                <a:rPr lang="en-US" altLang="en-US" sz="2400" b="0" i="1">
                  <a:solidFill>
                    <a:srgbClr val="FF0000"/>
                  </a:solidFill>
                  <a:sym typeface="Symbol" pitchFamily="18" charset="2"/>
                </a:rPr>
                <a:t>DB</a:t>
              </a:r>
            </a:p>
            <a:p>
              <a:pPr>
                <a:spcBef>
                  <a:spcPct val="20000"/>
                </a:spcBef>
              </a:pPr>
              <a:r>
                <a:rPr lang="en-US" altLang="en-US" sz="2400" b="0">
                  <a:solidFill>
                    <a:srgbClr val="FF0000"/>
                  </a:solidFill>
                  <a:sym typeface="Symbol" pitchFamily="18" charset="2"/>
                </a:rPr>
                <a:t>So </a:t>
              </a:r>
              <a:r>
                <a:rPr lang="en-US" altLang="en-US" sz="2400" b="0">
                  <a:solidFill>
                    <a:srgbClr val="FF0000"/>
                  </a:solidFill>
                </a:rPr>
                <a:t>∆</a:t>
              </a:r>
              <a:r>
                <a:rPr lang="en-US" altLang="en-US" sz="2400" b="0" i="1">
                  <a:solidFill>
                    <a:srgbClr val="FF0000"/>
                  </a:solidFill>
                  <a:sym typeface="Symbol" pitchFamily="18" charset="2"/>
                </a:rPr>
                <a:t>ABC</a:t>
              </a:r>
              <a:r>
                <a:rPr lang="en-US" altLang="en-US" sz="2400" b="0">
                  <a:solidFill>
                    <a:srgbClr val="FF0000"/>
                  </a:solidFill>
                  <a:sym typeface="Symbol" pitchFamily="18" charset="2"/>
                </a:rPr>
                <a:t>  </a:t>
              </a:r>
              <a:r>
                <a:rPr lang="en-US" altLang="en-US" sz="2400" b="0">
                  <a:solidFill>
                    <a:srgbClr val="FF0000"/>
                  </a:solidFill>
                </a:rPr>
                <a:t>∆</a:t>
              </a:r>
              <a:r>
                <a:rPr lang="en-US" altLang="en-US" sz="2400" b="0" i="1">
                  <a:solidFill>
                    <a:srgbClr val="FF0000"/>
                  </a:solidFill>
                  <a:sym typeface="Symbol" pitchFamily="18" charset="2"/>
                </a:rPr>
                <a:t>DBC</a:t>
              </a:r>
              <a:r>
                <a:rPr lang="en-US" altLang="en-US" sz="2400" b="0">
                  <a:solidFill>
                    <a:srgbClr val="FF0000"/>
                  </a:solidFill>
                  <a:sym typeface="Symbol" pitchFamily="18" charset="2"/>
                </a:rPr>
                <a:t> by SAS</a:t>
              </a:r>
            </a:p>
          </p:txBody>
        </p:sp>
        <p:grpSp>
          <p:nvGrpSpPr>
            <p:cNvPr id="23572" name="Group 58"/>
            <p:cNvGrpSpPr>
              <a:grpSpLocks/>
            </p:cNvGrpSpPr>
            <p:nvPr/>
          </p:nvGrpSpPr>
          <p:grpSpPr bwMode="auto">
            <a:xfrm>
              <a:off x="192" y="1552"/>
              <a:ext cx="3120" cy="704"/>
              <a:chOff x="192" y="1552"/>
              <a:chExt cx="3120" cy="704"/>
            </a:xfrm>
          </p:grpSpPr>
          <p:sp>
            <p:nvSpPr>
              <p:cNvPr id="23573" name="Line 33"/>
              <p:cNvSpPr>
                <a:spLocks noChangeShapeType="1"/>
              </p:cNvSpPr>
              <p:nvPr/>
            </p:nvSpPr>
            <p:spPr bwMode="auto">
              <a:xfrm>
                <a:off x="192" y="2256"/>
                <a:ext cx="3120" cy="0"/>
              </a:xfrm>
              <a:prstGeom prst="line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91240B29-F687-4F45-9708-019B960494DF}">
                  <a14:hiddenLine xmlns:a14="http://schemas.microsoft.com/office/drawing/2010/main" w="28575" cap="sq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3574" name="Line 52"/>
              <p:cNvSpPr>
                <a:spLocks noChangeShapeType="1"/>
              </p:cNvSpPr>
              <p:nvPr/>
            </p:nvSpPr>
            <p:spPr bwMode="auto">
              <a:xfrm>
                <a:off x="1696" y="1552"/>
                <a:ext cx="288" cy="0"/>
              </a:xfrm>
              <a:prstGeom prst="line">
                <a:avLst/>
              </a:prstGeom>
              <a:noFill/>
              <a:ln w="28575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3575" name="Line 53"/>
              <p:cNvSpPr>
                <a:spLocks noChangeShapeType="1"/>
              </p:cNvSpPr>
              <p:nvPr/>
            </p:nvSpPr>
            <p:spPr bwMode="auto">
              <a:xfrm>
                <a:off x="2208" y="1560"/>
                <a:ext cx="288" cy="0"/>
              </a:xfrm>
              <a:prstGeom prst="line">
                <a:avLst/>
              </a:prstGeom>
              <a:noFill/>
              <a:ln w="28575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3576" name="Line 54"/>
              <p:cNvSpPr>
                <a:spLocks noChangeShapeType="1"/>
              </p:cNvSpPr>
              <p:nvPr/>
            </p:nvSpPr>
            <p:spPr bwMode="auto">
              <a:xfrm>
                <a:off x="1688" y="1832"/>
                <a:ext cx="280" cy="0"/>
              </a:xfrm>
              <a:prstGeom prst="line">
                <a:avLst/>
              </a:prstGeom>
              <a:noFill/>
              <a:ln w="28575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3577" name="Line 55"/>
              <p:cNvSpPr>
                <a:spLocks noChangeShapeType="1"/>
              </p:cNvSpPr>
              <p:nvPr/>
            </p:nvSpPr>
            <p:spPr bwMode="auto">
              <a:xfrm>
                <a:off x="2208" y="1832"/>
                <a:ext cx="288" cy="0"/>
              </a:xfrm>
              <a:prstGeom prst="line">
                <a:avLst/>
              </a:prstGeom>
              <a:noFill/>
              <a:ln w="28575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</p:grpSp>
      </p:grpSp>
      <p:sp>
        <p:nvSpPr>
          <p:cNvPr id="23560" name="Text Box 59"/>
          <p:cNvSpPr txBox="1">
            <a:spLocks noChangeArrowheads="1"/>
          </p:cNvSpPr>
          <p:nvPr/>
        </p:nvSpPr>
        <p:spPr bwMode="auto">
          <a:xfrm>
            <a:off x="304800" y="3962400"/>
            <a:ext cx="830580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l"/>
            <a:r>
              <a:rPr lang="en-US" altLang="en-US" sz="2200"/>
              <a:t>Which postulate, if any, can be used to prove the triangles congruent?</a:t>
            </a:r>
            <a:endParaRPr lang="en-US" altLang="en-US" sz="2200" b="0">
              <a:sym typeface="Symbol" pitchFamily="18" charset="2"/>
            </a:endParaRPr>
          </a:p>
        </p:txBody>
      </p:sp>
      <p:pic>
        <p:nvPicPr>
          <p:cNvPr id="23561" name="Picture 6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4724400"/>
            <a:ext cx="2295525" cy="1263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CCC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FFCC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3562" name="Picture 6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1600" y="4572000"/>
            <a:ext cx="2667000" cy="1362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CCC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FFCC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3563" name="Text Box 62"/>
          <p:cNvSpPr txBox="1">
            <a:spLocks noChangeArrowheads="1"/>
          </p:cNvSpPr>
          <p:nvPr/>
        </p:nvSpPr>
        <p:spPr bwMode="auto">
          <a:xfrm>
            <a:off x="228600" y="4724400"/>
            <a:ext cx="609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CCC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FFCC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sz="2400"/>
              <a:t>2.</a:t>
            </a:r>
          </a:p>
        </p:txBody>
      </p:sp>
      <p:sp>
        <p:nvSpPr>
          <p:cNvPr id="23564" name="Text Box 63"/>
          <p:cNvSpPr txBox="1">
            <a:spLocks noChangeArrowheads="1"/>
          </p:cNvSpPr>
          <p:nvPr/>
        </p:nvSpPr>
        <p:spPr bwMode="auto">
          <a:xfrm>
            <a:off x="4572000" y="4648200"/>
            <a:ext cx="609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CCC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FFCC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sz="2400"/>
              <a:t>3.</a:t>
            </a:r>
          </a:p>
        </p:txBody>
      </p:sp>
      <p:sp>
        <p:nvSpPr>
          <p:cNvPr id="134208" name="Text Box 64"/>
          <p:cNvSpPr txBox="1">
            <a:spLocks noChangeArrowheads="1"/>
          </p:cNvSpPr>
          <p:nvPr/>
        </p:nvSpPr>
        <p:spPr bwMode="auto">
          <a:xfrm>
            <a:off x="3352800" y="4876800"/>
            <a:ext cx="1066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l"/>
            <a:r>
              <a:rPr lang="en-US" altLang="en-US" sz="2400" b="0">
                <a:solidFill>
                  <a:srgbClr val="FF0000"/>
                </a:solidFill>
              </a:rPr>
              <a:t>none</a:t>
            </a:r>
            <a:endParaRPr lang="en-US" altLang="en-US" sz="2400" b="0" i="1">
              <a:solidFill>
                <a:srgbClr val="FF0000"/>
              </a:solidFill>
              <a:sym typeface="Symbol" pitchFamily="18" charset="2"/>
            </a:endParaRPr>
          </a:p>
        </p:txBody>
      </p:sp>
      <p:sp>
        <p:nvSpPr>
          <p:cNvPr id="134209" name="Text Box 65"/>
          <p:cNvSpPr txBox="1">
            <a:spLocks noChangeArrowheads="1"/>
          </p:cNvSpPr>
          <p:nvPr/>
        </p:nvSpPr>
        <p:spPr bwMode="auto">
          <a:xfrm>
            <a:off x="8001000" y="4876800"/>
            <a:ext cx="1066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l"/>
            <a:r>
              <a:rPr lang="en-US" altLang="en-US" sz="2400" b="0">
                <a:solidFill>
                  <a:srgbClr val="FF0000"/>
                </a:solidFill>
              </a:rPr>
              <a:t>SSS</a:t>
            </a:r>
            <a:endParaRPr lang="en-US" altLang="en-US" sz="2400" b="0" i="1">
              <a:solidFill>
                <a:srgbClr val="FF0000"/>
              </a:solidFill>
              <a:sym typeface="Symbol" pitchFamily="18" charset="2"/>
            </a:endParaRPr>
          </a:p>
        </p:txBody>
      </p:sp>
      <p:grpSp>
        <p:nvGrpSpPr>
          <p:cNvPr id="23567" name="Group 70"/>
          <p:cNvGrpSpPr>
            <a:grpSpLocks/>
          </p:cNvGrpSpPr>
          <p:nvPr/>
        </p:nvGrpSpPr>
        <p:grpSpPr bwMode="auto">
          <a:xfrm>
            <a:off x="6858000" y="1524000"/>
            <a:ext cx="2009775" cy="1466850"/>
            <a:chOff x="4320" y="960"/>
            <a:chExt cx="1266" cy="924"/>
          </a:xfrm>
        </p:grpSpPr>
        <p:pic>
          <p:nvPicPr>
            <p:cNvPr id="23568" name="Picture 57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320" y="960"/>
              <a:ext cx="1266" cy="92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CCC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FFCC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23569" name="Text Box 67"/>
            <p:cNvSpPr txBox="1">
              <a:spLocks noChangeArrowheads="1"/>
            </p:cNvSpPr>
            <p:nvPr/>
          </p:nvSpPr>
          <p:spPr bwMode="auto">
            <a:xfrm>
              <a:off x="4464" y="1008"/>
              <a:ext cx="624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CCC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FFCC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altLang="en-US" sz="1400"/>
                <a:t>26</a:t>
              </a:r>
              <a:r>
                <a:rPr lang="en-US" altLang="en-US" sz="1400">
                  <a:cs typeface="Arial" charset="0"/>
                </a:rPr>
                <a:t>°</a:t>
              </a:r>
            </a:p>
          </p:txBody>
        </p:sp>
        <p:sp>
          <p:nvSpPr>
            <p:cNvPr id="23570" name="Freeform 69"/>
            <p:cNvSpPr>
              <a:spLocks/>
            </p:cNvSpPr>
            <p:nvPr/>
          </p:nvSpPr>
          <p:spPr bwMode="auto">
            <a:xfrm>
              <a:off x="4800" y="1152"/>
              <a:ext cx="144" cy="112"/>
            </a:xfrm>
            <a:custGeom>
              <a:avLst/>
              <a:gdLst>
                <a:gd name="T0" fmla="*/ 0 w 144"/>
                <a:gd name="T1" fmla="*/ 0 h 112"/>
                <a:gd name="T2" fmla="*/ 48 w 144"/>
                <a:gd name="T3" fmla="*/ 96 h 112"/>
                <a:gd name="T4" fmla="*/ 144 w 144"/>
                <a:gd name="T5" fmla="*/ 96 h 112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144" h="112">
                  <a:moveTo>
                    <a:pt x="0" y="0"/>
                  </a:moveTo>
                  <a:cubicBezTo>
                    <a:pt x="12" y="40"/>
                    <a:pt x="24" y="80"/>
                    <a:pt x="48" y="96"/>
                  </a:cubicBezTo>
                  <a:cubicBezTo>
                    <a:pt x="72" y="112"/>
                    <a:pt x="108" y="104"/>
                    <a:pt x="144" y="96"/>
                  </a:cubicBezTo>
                </a:path>
              </a:pathLst>
            </a:custGeom>
            <a:noFill/>
            <a:ln w="9525" cap="flat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CCC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342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342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342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342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342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4208" grpId="0"/>
      <p:bldP spid="134209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ext Box 5"/>
          <p:cNvSpPr txBox="1"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defRPr sz="32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sz="2400" b="0">
                <a:solidFill>
                  <a:srgbClr val="006699"/>
                </a:solidFill>
                <a:latin typeface="Arial Black" pitchFamily="34" charset="0"/>
              </a:rPr>
              <a:t>Lesson Quiz: Part II</a:t>
            </a:r>
          </a:p>
        </p:txBody>
      </p:sp>
      <p:sp>
        <p:nvSpPr>
          <p:cNvPr id="24579" name="Text Box 4"/>
          <p:cNvSpPr txBox="1">
            <a:spLocks noChangeArrowheads="1"/>
          </p:cNvSpPr>
          <p:nvPr/>
        </p:nvSpPr>
        <p:spPr bwMode="auto">
          <a:xfrm>
            <a:off x="762000" y="1524000"/>
            <a:ext cx="7924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l"/>
            <a:r>
              <a:rPr lang="en-US" altLang="en-US" sz="2400"/>
              <a:t>4. Given: </a:t>
            </a:r>
            <a:r>
              <a:rPr lang="en-US" altLang="en-US" sz="2400" b="0" i="1"/>
              <a:t>PN</a:t>
            </a:r>
            <a:r>
              <a:rPr lang="en-US" altLang="en-US" sz="2400" b="0"/>
              <a:t> bisects </a:t>
            </a:r>
            <a:r>
              <a:rPr lang="en-US" altLang="en-US" sz="2400" b="0" i="1"/>
              <a:t>MO,</a:t>
            </a:r>
            <a:r>
              <a:rPr lang="en-US" altLang="en-US" sz="2400" b="0"/>
              <a:t> </a:t>
            </a:r>
            <a:r>
              <a:rPr lang="en-US" altLang="en-US" sz="2400" b="0" i="1">
                <a:sym typeface="Symbol" pitchFamily="18" charset="2"/>
              </a:rPr>
              <a:t>PN</a:t>
            </a:r>
            <a:r>
              <a:rPr lang="en-US" altLang="en-US" sz="2400" b="0">
                <a:sym typeface="Symbol" pitchFamily="18" charset="2"/>
              </a:rPr>
              <a:t>  </a:t>
            </a:r>
            <a:r>
              <a:rPr lang="en-US" altLang="en-US" sz="2400" b="0" i="1">
                <a:sym typeface="Symbol" pitchFamily="18" charset="2"/>
              </a:rPr>
              <a:t>MO</a:t>
            </a:r>
          </a:p>
        </p:txBody>
      </p:sp>
      <p:sp>
        <p:nvSpPr>
          <p:cNvPr id="24580" name="Line 6"/>
          <p:cNvSpPr>
            <a:spLocks noChangeShapeType="1"/>
          </p:cNvSpPr>
          <p:nvPr/>
        </p:nvSpPr>
        <p:spPr bwMode="auto">
          <a:xfrm>
            <a:off x="2514600" y="1600200"/>
            <a:ext cx="3810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24581" name="Line 7"/>
          <p:cNvSpPr>
            <a:spLocks noChangeShapeType="1"/>
          </p:cNvSpPr>
          <p:nvPr/>
        </p:nvSpPr>
        <p:spPr bwMode="auto">
          <a:xfrm>
            <a:off x="4127500" y="1600200"/>
            <a:ext cx="5334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24582" name="Text Box 10"/>
          <p:cNvSpPr txBox="1">
            <a:spLocks noChangeArrowheads="1"/>
          </p:cNvSpPr>
          <p:nvPr/>
        </p:nvSpPr>
        <p:spPr bwMode="auto">
          <a:xfrm>
            <a:off x="1219200" y="2057400"/>
            <a:ext cx="3810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l"/>
            <a:r>
              <a:rPr lang="en-US" altLang="en-US" sz="2400"/>
              <a:t>Prove: </a:t>
            </a:r>
            <a:r>
              <a:rPr lang="en-US" altLang="en-US" sz="2400" b="0"/>
              <a:t>∆</a:t>
            </a:r>
            <a:r>
              <a:rPr lang="en-US" altLang="en-US" sz="2400" b="0" i="1">
                <a:sym typeface="Symbol" pitchFamily="18" charset="2"/>
              </a:rPr>
              <a:t>MNP</a:t>
            </a:r>
            <a:r>
              <a:rPr lang="en-US" altLang="en-US" sz="2400" b="0">
                <a:sym typeface="Symbol" pitchFamily="18" charset="2"/>
              </a:rPr>
              <a:t>  </a:t>
            </a:r>
            <a:r>
              <a:rPr lang="en-US" altLang="en-US" sz="2400" b="0"/>
              <a:t>∆</a:t>
            </a:r>
            <a:r>
              <a:rPr lang="en-US" altLang="en-US" sz="2400" b="0" i="1">
                <a:sym typeface="Symbol" pitchFamily="18" charset="2"/>
              </a:rPr>
              <a:t>ONP</a:t>
            </a:r>
          </a:p>
        </p:txBody>
      </p:sp>
      <p:grpSp>
        <p:nvGrpSpPr>
          <p:cNvPr id="139369" name="Group 105"/>
          <p:cNvGrpSpPr>
            <a:grpSpLocks/>
          </p:cNvGrpSpPr>
          <p:nvPr/>
        </p:nvGrpSpPr>
        <p:grpSpPr bwMode="auto">
          <a:xfrm>
            <a:off x="914400" y="3352800"/>
            <a:ext cx="7239000" cy="2981325"/>
            <a:chOff x="576" y="2112"/>
            <a:chExt cx="4560" cy="1878"/>
          </a:xfrm>
        </p:grpSpPr>
        <p:sp>
          <p:nvSpPr>
            <p:cNvPr id="24585" name="Rectangle 25"/>
            <p:cNvSpPr>
              <a:spLocks noChangeArrowheads="1"/>
            </p:cNvSpPr>
            <p:nvPr/>
          </p:nvSpPr>
          <p:spPr bwMode="auto">
            <a:xfrm>
              <a:off x="3264" y="2361"/>
              <a:ext cx="1872" cy="162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CCC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FFCC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algn="l">
                <a:spcBef>
                  <a:spcPct val="20000"/>
                </a:spcBef>
              </a:pPr>
              <a:r>
                <a:rPr lang="en-US" altLang="en-US" sz="2000">
                  <a:solidFill>
                    <a:srgbClr val="FF0000"/>
                  </a:solidFill>
                </a:rPr>
                <a:t>1.</a:t>
              </a:r>
              <a:r>
                <a:rPr lang="en-US" altLang="en-US" sz="2000" b="0">
                  <a:solidFill>
                    <a:srgbClr val="FF0000"/>
                  </a:solidFill>
                </a:rPr>
                <a:t>  Given</a:t>
              </a:r>
            </a:p>
            <a:p>
              <a:pPr algn="l">
                <a:spcBef>
                  <a:spcPct val="20000"/>
                </a:spcBef>
              </a:pPr>
              <a:r>
                <a:rPr lang="en-US" altLang="en-US" sz="2000">
                  <a:solidFill>
                    <a:srgbClr val="FF0000"/>
                  </a:solidFill>
                </a:rPr>
                <a:t>2.</a:t>
              </a:r>
              <a:r>
                <a:rPr lang="en-US" altLang="en-US" sz="2000" b="0">
                  <a:solidFill>
                    <a:srgbClr val="FF0000"/>
                  </a:solidFill>
                </a:rPr>
                <a:t>  Def. of bisect</a:t>
              </a:r>
            </a:p>
            <a:p>
              <a:pPr algn="l">
                <a:spcBef>
                  <a:spcPct val="20000"/>
                </a:spcBef>
              </a:pPr>
              <a:r>
                <a:rPr lang="en-US" altLang="en-US" sz="2000">
                  <a:solidFill>
                    <a:srgbClr val="FF0000"/>
                  </a:solidFill>
                </a:rPr>
                <a:t>3.</a:t>
              </a:r>
              <a:r>
                <a:rPr lang="en-US" altLang="en-US" sz="2000" b="0">
                  <a:solidFill>
                    <a:srgbClr val="FF0000"/>
                  </a:solidFill>
                </a:rPr>
                <a:t>  Reflex. Prop. of </a:t>
              </a:r>
              <a:r>
                <a:rPr lang="en-US" altLang="en-US" sz="2000" b="0">
                  <a:solidFill>
                    <a:srgbClr val="FF0000"/>
                  </a:solidFill>
                  <a:sym typeface="Symbol" pitchFamily="18" charset="2"/>
                </a:rPr>
                <a:t></a:t>
              </a:r>
            </a:p>
            <a:p>
              <a:pPr algn="l">
                <a:spcBef>
                  <a:spcPct val="20000"/>
                </a:spcBef>
              </a:pPr>
              <a:r>
                <a:rPr lang="en-US" altLang="en-US" sz="2000">
                  <a:solidFill>
                    <a:srgbClr val="FF0000"/>
                  </a:solidFill>
                </a:rPr>
                <a:t>4.</a:t>
              </a:r>
              <a:r>
                <a:rPr lang="en-US" altLang="en-US" sz="2000" b="0">
                  <a:solidFill>
                    <a:srgbClr val="FF0000"/>
                  </a:solidFill>
                </a:rPr>
                <a:t>  Given</a:t>
              </a:r>
            </a:p>
            <a:p>
              <a:pPr algn="l">
                <a:spcBef>
                  <a:spcPct val="20000"/>
                </a:spcBef>
              </a:pPr>
              <a:r>
                <a:rPr lang="en-US" altLang="en-US" sz="2000">
                  <a:solidFill>
                    <a:srgbClr val="FF0000"/>
                  </a:solidFill>
                </a:rPr>
                <a:t>5.</a:t>
              </a:r>
              <a:r>
                <a:rPr lang="en-US" altLang="en-US" sz="2000" b="0">
                  <a:solidFill>
                    <a:srgbClr val="FF0000"/>
                  </a:solidFill>
                </a:rPr>
                <a:t>  Def. of </a:t>
              </a:r>
              <a:r>
                <a:rPr lang="en-US" altLang="en-US" sz="2000" b="0">
                  <a:solidFill>
                    <a:srgbClr val="FF0000"/>
                  </a:solidFill>
                  <a:sym typeface="Symbol" pitchFamily="18" charset="2"/>
                </a:rPr>
                <a:t></a:t>
              </a:r>
            </a:p>
            <a:p>
              <a:pPr algn="l">
                <a:spcBef>
                  <a:spcPct val="20000"/>
                </a:spcBef>
              </a:pPr>
              <a:r>
                <a:rPr lang="en-US" altLang="en-US" sz="2000">
                  <a:solidFill>
                    <a:srgbClr val="FF0000"/>
                  </a:solidFill>
                </a:rPr>
                <a:t>6.</a:t>
              </a:r>
              <a:r>
                <a:rPr lang="en-US" altLang="en-US" sz="2000" b="0">
                  <a:solidFill>
                    <a:srgbClr val="FF0000"/>
                  </a:solidFill>
                </a:rPr>
                <a:t>  Rt. </a:t>
              </a:r>
              <a:r>
                <a:rPr lang="en-US" altLang="en-US" sz="2000" b="0">
                  <a:solidFill>
                    <a:srgbClr val="FF0000"/>
                  </a:solidFill>
                  <a:sym typeface="Symbol" pitchFamily="18" charset="2"/>
                </a:rPr>
                <a:t>  Thm.</a:t>
              </a:r>
            </a:p>
            <a:p>
              <a:pPr algn="l">
                <a:spcBef>
                  <a:spcPct val="20000"/>
                </a:spcBef>
              </a:pPr>
              <a:r>
                <a:rPr lang="en-US" altLang="en-US" sz="2000">
                  <a:solidFill>
                    <a:srgbClr val="FF0000"/>
                  </a:solidFill>
                </a:rPr>
                <a:t>7.</a:t>
              </a:r>
              <a:r>
                <a:rPr lang="en-US" altLang="en-US" sz="2000" b="0">
                  <a:solidFill>
                    <a:srgbClr val="FF0000"/>
                  </a:solidFill>
                </a:rPr>
                <a:t>  SAS Steps 2, 6, 3</a:t>
              </a:r>
              <a:endParaRPr lang="en-US" altLang="en-US" sz="2000" b="0">
                <a:solidFill>
                  <a:srgbClr val="FF0000"/>
                </a:solidFill>
                <a:sym typeface="Symbol" pitchFamily="18" charset="2"/>
              </a:endParaRPr>
            </a:p>
          </p:txBody>
        </p:sp>
        <p:sp>
          <p:nvSpPr>
            <p:cNvPr id="24586" name="Rectangle 26"/>
            <p:cNvSpPr>
              <a:spLocks noChangeArrowheads="1"/>
            </p:cNvSpPr>
            <p:nvPr/>
          </p:nvSpPr>
          <p:spPr bwMode="auto">
            <a:xfrm>
              <a:off x="576" y="2361"/>
              <a:ext cx="2688" cy="162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CCC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FFCC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algn="l">
                <a:spcBef>
                  <a:spcPct val="20000"/>
                </a:spcBef>
              </a:pPr>
              <a:r>
                <a:rPr lang="en-US" altLang="en-US" sz="2000">
                  <a:solidFill>
                    <a:srgbClr val="FF0000"/>
                  </a:solidFill>
                </a:rPr>
                <a:t>1.</a:t>
              </a:r>
              <a:r>
                <a:rPr lang="en-US" altLang="en-US" sz="2000" b="0">
                  <a:solidFill>
                    <a:srgbClr val="FF0000"/>
                  </a:solidFill>
                </a:rPr>
                <a:t>  </a:t>
              </a:r>
              <a:r>
                <a:rPr lang="en-US" altLang="en-US" sz="2000" b="0" i="1">
                  <a:solidFill>
                    <a:srgbClr val="FF0000"/>
                  </a:solidFill>
                  <a:sym typeface="Symbol" pitchFamily="18" charset="2"/>
                </a:rPr>
                <a:t>PN</a:t>
              </a:r>
              <a:r>
                <a:rPr lang="en-US" altLang="en-US" sz="2000" b="0">
                  <a:solidFill>
                    <a:srgbClr val="FF0000"/>
                  </a:solidFill>
                  <a:sym typeface="Symbol" pitchFamily="18" charset="2"/>
                </a:rPr>
                <a:t> bisects </a:t>
              </a:r>
              <a:r>
                <a:rPr lang="en-US" altLang="en-US" sz="2000" b="0" i="1">
                  <a:solidFill>
                    <a:srgbClr val="FF0000"/>
                  </a:solidFill>
                  <a:sym typeface="Symbol" pitchFamily="18" charset="2"/>
                </a:rPr>
                <a:t>MO</a:t>
              </a:r>
            </a:p>
            <a:p>
              <a:pPr algn="l">
                <a:spcBef>
                  <a:spcPct val="20000"/>
                </a:spcBef>
              </a:pPr>
              <a:r>
                <a:rPr lang="en-US" altLang="en-US" sz="2000">
                  <a:solidFill>
                    <a:srgbClr val="FF0000"/>
                  </a:solidFill>
                </a:rPr>
                <a:t>2.</a:t>
              </a:r>
              <a:r>
                <a:rPr lang="en-US" altLang="en-US" sz="2000" b="0">
                  <a:solidFill>
                    <a:srgbClr val="FF0000"/>
                  </a:solidFill>
                </a:rPr>
                <a:t>  </a:t>
              </a:r>
              <a:r>
                <a:rPr lang="en-US" altLang="en-US" sz="2000" b="0" i="1">
                  <a:solidFill>
                    <a:srgbClr val="FF0000"/>
                  </a:solidFill>
                  <a:sym typeface="Symbol" pitchFamily="18" charset="2"/>
                </a:rPr>
                <a:t>MN</a:t>
              </a:r>
              <a:r>
                <a:rPr lang="en-US" altLang="en-US" sz="2000" b="0">
                  <a:solidFill>
                    <a:srgbClr val="FF0000"/>
                  </a:solidFill>
                  <a:sym typeface="Symbol" pitchFamily="18" charset="2"/>
                </a:rPr>
                <a:t>  </a:t>
              </a:r>
              <a:r>
                <a:rPr lang="en-US" altLang="en-US" sz="2000" b="0" i="1">
                  <a:solidFill>
                    <a:srgbClr val="FF0000"/>
                  </a:solidFill>
                  <a:sym typeface="Symbol" pitchFamily="18" charset="2"/>
                </a:rPr>
                <a:t>ON</a:t>
              </a:r>
            </a:p>
            <a:p>
              <a:pPr algn="l">
                <a:spcBef>
                  <a:spcPct val="20000"/>
                </a:spcBef>
              </a:pPr>
              <a:r>
                <a:rPr lang="en-US" altLang="en-US" sz="2000">
                  <a:solidFill>
                    <a:srgbClr val="FF0000"/>
                  </a:solidFill>
                </a:rPr>
                <a:t>3.</a:t>
              </a:r>
              <a:r>
                <a:rPr lang="en-US" altLang="en-US" sz="2000" b="0">
                  <a:solidFill>
                    <a:srgbClr val="FF0000"/>
                  </a:solidFill>
                </a:rPr>
                <a:t>  </a:t>
              </a:r>
              <a:r>
                <a:rPr lang="en-US" altLang="en-US" sz="2000" b="0" i="1">
                  <a:solidFill>
                    <a:srgbClr val="FF0000"/>
                  </a:solidFill>
                </a:rPr>
                <a:t>PN</a:t>
              </a:r>
              <a:r>
                <a:rPr lang="en-US" altLang="en-US" sz="2000" b="0">
                  <a:solidFill>
                    <a:srgbClr val="FF0000"/>
                  </a:solidFill>
                </a:rPr>
                <a:t> </a:t>
              </a:r>
              <a:r>
                <a:rPr lang="en-US" altLang="en-US" sz="2000" b="0">
                  <a:solidFill>
                    <a:srgbClr val="FF0000"/>
                  </a:solidFill>
                  <a:sym typeface="Symbol" pitchFamily="18" charset="2"/>
                </a:rPr>
                <a:t> </a:t>
              </a:r>
              <a:r>
                <a:rPr lang="en-US" altLang="en-US" sz="2000" b="0" i="1">
                  <a:solidFill>
                    <a:srgbClr val="FF0000"/>
                  </a:solidFill>
                  <a:sym typeface="Symbol" pitchFamily="18" charset="2"/>
                </a:rPr>
                <a:t>PN</a:t>
              </a:r>
            </a:p>
            <a:p>
              <a:pPr algn="l">
                <a:spcBef>
                  <a:spcPct val="20000"/>
                </a:spcBef>
              </a:pPr>
              <a:r>
                <a:rPr lang="en-US" altLang="en-US" sz="2000">
                  <a:solidFill>
                    <a:srgbClr val="FF0000"/>
                  </a:solidFill>
                </a:rPr>
                <a:t>4.</a:t>
              </a:r>
              <a:r>
                <a:rPr lang="en-US" altLang="en-US" sz="2000" b="0">
                  <a:solidFill>
                    <a:srgbClr val="FF0000"/>
                  </a:solidFill>
                </a:rPr>
                <a:t>  </a:t>
              </a:r>
              <a:r>
                <a:rPr lang="en-US" altLang="en-US" sz="2000" b="0" i="1">
                  <a:solidFill>
                    <a:srgbClr val="FF0000"/>
                  </a:solidFill>
                </a:rPr>
                <a:t>PN</a:t>
              </a:r>
              <a:r>
                <a:rPr lang="en-US" altLang="en-US" sz="2000" b="0">
                  <a:solidFill>
                    <a:srgbClr val="FF0000"/>
                  </a:solidFill>
                </a:rPr>
                <a:t> </a:t>
              </a:r>
              <a:r>
                <a:rPr lang="en-US" altLang="en-US" sz="2000" b="0">
                  <a:solidFill>
                    <a:srgbClr val="FF0000"/>
                  </a:solidFill>
                  <a:sym typeface="Symbol" pitchFamily="18" charset="2"/>
                </a:rPr>
                <a:t> </a:t>
              </a:r>
              <a:r>
                <a:rPr lang="en-US" altLang="en-US" sz="2000" b="0" i="1">
                  <a:solidFill>
                    <a:srgbClr val="FF0000"/>
                  </a:solidFill>
                  <a:sym typeface="Symbol" pitchFamily="18" charset="2"/>
                </a:rPr>
                <a:t>MO</a:t>
              </a:r>
              <a:r>
                <a:rPr lang="en-US" altLang="en-US" sz="2000" b="0">
                  <a:solidFill>
                    <a:srgbClr val="FF0000"/>
                  </a:solidFill>
                  <a:sym typeface="Symbol" pitchFamily="18" charset="2"/>
                </a:rPr>
                <a:t> </a:t>
              </a:r>
            </a:p>
            <a:p>
              <a:pPr algn="l">
                <a:spcBef>
                  <a:spcPct val="20000"/>
                </a:spcBef>
              </a:pPr>
              <a:r>
                <a:rPr lang="en-US" altLang="en-US" sz="2000">
                  <a:solidFill>
                    <a:srgbClr val="FF0000"/>
                  </a:solidFill>
                </a:rPr>
                <a:t>5.</a:t>
              </a:r>
              <a:r>
                <a:rPr lang="en-US" altLang="en-US" sz="2000" b="0">
                  <a:solidFill>
                    <a:srgbClr val="FF0000"/>
                  </a:solidFill>
                </a:rPr>
                <a:t>  </a:t>
              </a:r>
              <a:r>
                <a:rPr lang="en-US" altLang="en-US" sz="2000" b="0">
                  <a:solidFill>
                    <a:srgbClr val="FF0000"/>
                  </a:solidFill>
                  <a:sym typeface="Symbol" pitchFamily="18" charset="2"/>
                </a:rPr>
                <a:t></a:t>
              </a:r>
              <a:r>
                <a:rPr lang="en-US" altLang="en-US" sz="2000" b="0" i="1">
                  <a:solidFill>
                    <a:srgbClr val="FF0000"/>
                  </a:solidFill>
                  <a:sym typeface="Symbol" pitchFamily="18" charset="2"/>
                </a:rPr>
                <a:t>PNM</a:t>
              </a:r>
              <a:r>
                <a:rPr lang="en-US" altLang="en-US" sz="2000" b="0">
                  <a:solidFill>
                    <a:srgbClr val="FF0000"/>
                  </a:solidFill>
                  <a:sym typeface="Symbol" pitchFamily="18" charset="2"/>
                </a:rPr>
                <a:t> and </a:t>
              </a:r>
              <a:r>
                <a:rPr lang="en-US" altLang="en-US" sz="2000" b="0" i="1">
                  <a:solidFill>
                    <a:srgbClr val="FF0000"/>
                  </a:solidFill>
                  <a:sym typeface="Symbol" pitchFamily="18" charset="2"/>
                </a:rPr>
                <a:t>PNO</a:t>
              </a:r>
              <a:r>
                <a:rPr lang="en-US" altLang="en-US" sz="2000" b="0">
                  <a:solidFill>
                    <a:srgbClr val="FF0000"/>
                  </a:solidFill>
                  <a:sym typeface="Symbol" pitchFamily="18" charset="2"/>
                </a:rPr>
                <a:t> are rt. s</a:t>
              </a:r>
            </a:p>
            <a:p>
              <a:pPr algn="l">
                <a:spcBef>
                  <a:spcPct val="20000"/>
                </a:spcBef>
              </a:pPr>
              <a:r>
                <a:rPr lang="en-US" altLang="en-US" sz="2000">
                  <a:solidFill>
                    <a:srgbClr val="FF0000"/>
                  </a:solidFill>
                </a:rPr>
                <a:t>6.</a:t>
              </a:r>
              <a:r>
                <a:rPr lang="en-US" altLang="en-US" sz="2000" b="0">
                  <a:solidFill>
                    <a:srgbClr val="FF0000"/>
                  </a:solidFill>
                </a:rPr>
                <a:t>  </a:t>
              </a:r>
              <a:r>
                <a:rPr lang="en-US" altLang="en-US" sz="2000" b="0">
                  <a:solidFill>
                    <a:srgbClr val="FF0000"/>
                  </a:solidFill>
                  <a:sym typeface="Symbol" pitchFamily="18" charset="2"/>
                </a:rPr>
                <a:t></a:t>
              </a:r>
              <a:r>
                <a:rPr lang="en-US" altLang="en-US" sz="2000" b="0" i="1">
                  <a:solidFill>
                    <a:srgbClr val="FF0000"/>
                  </a:solidFill>
                  <a:sym typeface="Symbol" pitchFamily="18" charset="2"/>
                </a:rPr>
                <a:t>PNM</a:t>
              </a:r>
              <a:r>
                <a:rPr lang="en-US" altLang="en-US" sz="2000" b="0">
                  <a:solidFill>
                    <a:srgbClr val="FF0000"/>
                  </a:solidFill>
                  <a:sym typeface="Symbol" pitchFamily="18" charset="2"/>
                </a:rPr>
                <a:t>  </a:t>
              </a:r>
              <a:r>
                <a:rPr lang="en-US" altLang="en-US" sz="2000" b="0" i="1">
                  <a:solidFill>
                    <a:srgbClr val="FF0000"/>
                  </a:solidFill>
                  <a:sym typeface="Symbol" pitchFamily="18" charset="2"/>
                </a:rPr>
                <a:t>PNO</a:t>
              </a:r>
            </a:p>
            <a:p>
              <a:pPr algn="l">
                <a:spcBef>
                  <a:spcPct val="20000"/>
                </a:spcBef>
              </a:pPr>
              <a:r>
                <a:rPr lang="en-US" altLang="en-US" sz="2000">
                  <a:solidFill>
                    <a:srgbClr val="FF0000"/>
                  </a:solidFill>
                </a:rPr>
                <a:t>7.</a:t>
              </a:r>
              <a:r>
                <a:rPr lang="en-US" altLang="en-US" sz="2000" b="0">
                  <a:solidFill>
                    <a:srgbClr val="FF0000"/>
                  </a:solidFill>
                </a:rPr>
                <a:t> </a:t>
              </a:r>
              <a:r>
                <a:rPr lang="en-US" altLang="en-US" sz="2400" b="0">
                  <a:solidFill>
                    <a:srgbClr val="FF0000"/>
                  </a:solidFill>
                </a:rPr>
                <a:t>∆</a:t>
              </a:r>
              <a:r>
                <a:rPr lang="en-US" altLang="en-US" sz="2000" b="0" i="1">
                  <a:solidFill>
                    <a:srgbClr val="FF0000"/>
                  </a:solidFill>
                  <a:sym typeface="Symbol" pitchFamily="18" charset="2"/>
                </a:rPr>
                <a:t>MNP </a:t>
              </a:r>
              <a:r>
                <a:rPr lang="en-US" altLang="en-US" sz="2000" b="0">
                  <a:solidFill>
                    <a:srgbClr val="FF0000"/>
                  </a:solidFill>
                  <a:sym typeface="Symbol" pitchFamily="18" charset="2"/>
                </a:rPr>
                <a:t> </a:t>
              </a:r>
              <a:r>
                <a:rPr lang="en-US" altLang="en-US" sz="2400" b="0">
                  <a:solidFill>
                    <a:srgbClr val="FF0000"/>
                  </a:solidFill>
                </a:rPr>
                <a:t>∆</a:t>
              </a:r>
              <a:r>
                <a:rPr lang="en-US" altLang="en-US" sz="2000" b="0" i="1">
                  <a:solidFill>
                    <a:srgbClr val="FF0000"/>
                  </a:solidFill>
                  <a:sym typeface="Symbol" pitchFamily="18" charset="2"/>
                </a:rPr>
                <a:t>ONP</a:t>
              </a:r>
            </a:p>
          </p:txBody>
        </p:sp>
        <p:sp>
          <p:nvSpPr>
            <p:cNvPr id="24587" name="Rectangle 27"/>
            <p:cNvSpPr>
              <a:spLocks noChangeArrowheads="1"/>
            </p:cNvSpPr>
            <p:nvPr/>
          </p:nvSpPr>
          <p:spPr bwMode="auto">
            <a:xfrm>
              <a:off x="3264" y="2112"/>
              <a:ext cx="1872" cy="249"/>
            </a:xfrm>
            <a:prstGeom prst="rect">
              <a:avLst/>
            </a:prstGeom>
            <a:solidFill>
              <a:srgbClr val="99FF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rgbClr val="FFCC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>
                <a:spcBef>
                  <a:spcPct val="20000"/>
                </a:spcBef>
              </a:pPr>
              <a:r>
                <a:rPr lang="en-US" altLang="en-US" sz="2000"/>
                <a:t>Reasons</a:t>
              </a:r>
              <a:r>
                <a:rPr lang="en-US" altLang="en-US" sz="2000" b="0"/>
                <a:t> </a:t>
              </a:r>
            </a:p>
          </p:txBody>
        </p:sp>
        <p:sp>
          <p:nvSpPr>
            <p:cNvPr id="24588" name="Rectangle 28"/>
            <p:cNvSpPr>
              <a:spLocks noChangeArrowheads="1"/>
            </p:cNvSpPr>
            <p:nvPr/>
          </p:nvSpPr>
          <p:spPr bwMode="auto">
            <a:xfrm>
              <a:off x="576" y="2112"/>
              <a:ext cx="2688" cy="249"/>
            </a:xfrm>
            <a:prstGeom prst="rect">
              <a:avLst/>
            </a:prstGeom>
            <a:solidFill>
              <a:srgbClr val="99FF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rgbClr val="FFCC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>
                <a:spcBef>
                  <a:spcPct val="20000"/>
                </a:spcBef>
              </a:pPr>
              <a:r>
                <a:rPr lang="en-US" altLang="en-US" sz="2000"/>
                <a:t>Statements</a:t>
              </a:r>
              <a:r>
                <a:rPr lang="en-US" altLang="en-US" sz="2000" b="0"/>
                <a:t> </a:t>
              </a:r>
            </a:p>
          </p:txBody>
        </p:sp>
        <p:sp>
          <p:nvSpPr>
            <p:cNvPr id="24589" name="Line 30"/>
            <p:cNvSpPr>
              <a:spLocks noChangeShapeType="1"/>
            </p:cNvSpPr>
            <p:nvPr/>
          </p:nvSpPr>
          <p:spPr bwMode="auto">
            <a:xfrm>
              <a:off x="576" y="2361"/>
              <a:ext cx="4560" cy="0"/>
            </a:xfrm>
            <a:prstGeom prst="line">
              <a:avLst/>
            </a:prstGeom>
            <a:noFill/>
            <a:ln w="38100">
              <a:solidFill>
                <a:srgbClr val="0099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24590" name="Line 37"/>
            <p:cNvSpPr>
              <a:spLocks noChangeShapeType="1"/>
            </p:cNvSpPr>
            <p:nvPr/>
          </p:nvSpPr>
          <p:spPr bwMode="auto">
            <a:xfrm>
              <a:off x="576" y="3990"/>
              <a:ext cx="4560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24591" name="Line 38"/>
            <p:cNvSpPr>
              <a:spLocks noChangeShapeType="1"/>
            </p:cNvSpPr>
            <p:nvPr/>
          </p:nvSpPr>
          <p:spPr bwMode="auto">
            <a:xfrm>
              <a:off x="576" y="2112"/>
              <a:ext cx="0" cy="1878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24592" name="Line 39"/>
            <p:cNvSpPr>
              <a:spLocks noChangeShapeType="1"/>
            </p:cNvSpPr>
            <p:nvPr/>
          </p:nvSpPr>
          <p:spPr bwMode="auto">
            <a:xfrm>
              <a:off x="3264" y="2112"/>
              <a:ext cx="0" cy="187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24593" name="Line 40"/>
            <p:cNvSpPr>
              <a:spLocks noChangeShapeType="1"/>
            </p:cNvSpPr>
            <p:nvPr/>
          </p:nvSpPr>
          <p:spPr bwMode="auto">
            <a:xfrm>
              <a:off x="5136" y="2112"/>
              <a:ext cx="0" cy="1878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24594" name="Line 29"/>
            <p:cNvSpPr>
              <a:spLocks noChangeShapeType="1"/>
            </p:cNvSpPr>
            <p:nvPr/>
          </p:nvSpPr>
          <p:spPr bwMode="auto">
            <a:xfrm>
              <a:off x="576" y="2112"/>
              <a:ext cx="4560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24595" name="Line 75"/>
            <p:cNvSpPr>
              <a:spLocks noChangeShapeType="1"/>
            </p:cNvSpPr>
            <p:nvPr/>
          </p:nvSpPr>
          <p:spPr bwMode="auto">
            <a:xfrm>
              <a:off x="912" y="2400"/>
              <a:ext cx="240" cy="0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24596" name="Line 76"/>
            <p:cNvSpPr>
              <a:spLocks noChangeShapeType="1"/>
            </p:cNvSpPr>
            <p:nvPr/>
          </p:nvSpPr>
          <p:spPr bwMode="auto">
            <a:xfrm>
              <a:off x="1800" y="2400"/>
              <a:ext cx="240" cy="0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24597" name="Line 77"/>
            <p:cNvSpPr>
              <a:spLocks noChangeShapeType="1"/>
            </p:cNvSpPr>
            <p:nvPr/>
          </p:nvSpPr>
          <p:spPr bwMode="auto">
            <a:xfrm>
              <a:off x="936" y="2640"/>
              <a:ext cx="240" cy="0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24598" name="Line 78"/>
            <p:cNvSpPr>
              <a:spLocks noChangeShapeType="1"/>
            </p:cNvSpPr>
            <p:nvPr/>
          </p:nvSpPr>
          <p:spPr bwMode="auto">
            <a:xfrm>
              <a:off x="1392" y="2640"/>
              <a:ext cx="240" cy="0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24599" name="Line 79"/>
            <p:cNvSpPr>
              <a:spLocks noChangeShapeType="1"/>
            </p:cNvSpPr>
            <p:nvPr/>
          </p:nvSpPr>
          <p:spPr bwMode="auto">
            <a:xfrm>
              <a:off x="920" y="2856"/>
              <a:ext cx="240" cy="0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24600" name="Line 80"/>
            <p:cNvSpPr>
              <a:spLocks noChangeShapeType="1"/>
            </p:cNvSpPr>
            <p:nvPr/>
          </p:nvSpPr>
          <p:spPr bwMode="auto">
            <a:xfrm>
              <a:off x="1360" y="2848"/>
              <a:ext cx="192" cy="0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24601" name="Line 81"/>
            <p:cNvSpPr>
              <a:spLocks noChangeShapeType="1"/>
            </p:cNvSpPr>
            <p:nvPr/>
          </p:nvSpPr>
          <p:spPr bwMode="auto">
            <a:xfrm>
              <a:off x="928" y="3080"/>
              <a:ext cx="192" cy="0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24602" name="Line 82"/>
            <p:cNvSpPr>
              <a:spLocks noChangeShapeType="1"/>
            </p:cNvSpPr>
            <p:nvPr/>
          </p:nvSpPr>
          <p:spPr bwMode="auto">
            <a:xfrm>
              <a:off x="1384" y="3080"/>
              <a:ext cx="240" cy="0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</p:grpSp>
      <p:pic>
        <p:nvPicPr>
          <p:cNvPr id="24584" name="Picture 10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29400" y="1066800"/>
            <a:ext cx="2116138" cy="1933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393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1026"/>
          <p:cNvSpPr>
            <a:spLocks noChangeArrowheads="1"/>
          </p:cNvSpPr>
          <p:nvPr/>
        </p:nvSpPr>
        <p:spPr bwMode="auto">
          <a:xfrm>
            <a:off x="381000" y="1905000"/>
            <a:ext cx="8382000" cy="2971800"/>
          </a:xfrm>
          <a:prstGeom prst="rect">
            <a:avLst/>
          </a:prstGeom>
          <a:noFill/>
          <a:ln w="28575">
            <a:solidFill>
              <a:srgbClr val="DBDBDB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sz="32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l">
              <a:spcBef>
                <a:spcPct val="20000"/>
              </a:spcBef>
            </a:pPr>
            <a:r>
              <a:rPr lang="en-US" altLang="en-US" b="0"/>
              <a:t>Apply SSS and SAS to construct triangles and solve problems.</a:t>
            </a:r>
            <a:r>
              <a:rPr lang="en-US" altLang="en-US" b="0">
                <a:latin typeface="Times New Roman" pitchFamily="18" charset="0"/>
              </a:rPr>
              <a:t> </a:t>
            </a:r>
          </a:p>
          <a:p>
            <a:pPr algn="l">
              <a:spcBef>
                <a:spcPct val="20000"/>
              </a:spcBef>
            </a:pPr>
            <a:endParaRPr lang="en-US" altLang="en-US" b="0">
              <a:latin typeface="Times New Roman" pitchFamily="18" charset="0"/>
            </a:endParaRPr>
          </a:p>
          <a:p>
            <a:pPr algn="l">
              <a:spcBef>
                <a:spcPct val="20000"/>
              </a:spcBef>
            </a:pPr>
            <a:r>
              <a:rPr lang="en-US" altLang="en-US" b="0"/>
              <a:t>Prove triangles congruent by using SSS and SAS.</a:t>
            </a:r>
          </a:p>
          <a:p>
            <a:pPr algn="l">
              <a:spcBef>
                <a:spcPct val="20000"/>
              </a:spcBef>
            </a:pPr>
            <a:endParaRPr lang="en-US" altLang="en-US" b="0"/>
          </a:p>
        </p:txBody>
      </p:sp>
      <p:sp>
        <p:nvSpPr>
          <p:cNvPr id="4099" name="Rectangle 1056"/>
          <p:cNvSpPr>
            <a:spLocks noChangeArrowheads="1"/>
          </p:cNvSpPr>
          <p:nvPr/>
        </p:nvSpPr>
        <p:spPr bwMode="auto">
          <a:xfrm>
            <a:off x="0" y="1219200"/>
            <a:ext cx="914400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defRPr sz="32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US" altLang="en-US" sz="3600" b="0" i="1">
                <a:solidFill>
                  <a:srgbClr val="FF6600"/>
                </a:solidFill>
                <a:latin typeface="Arial Black" pitchFamily="34" charset="0"/>
              </a:rPr>
              <a:t>Objectives</a:t>
            </a:r>
            <a:endParaRPr lang="en-US" altLang="en-US" sz="3600" b="0" i="1">
              <a:solidFill>
                <a:srgbClr val="FF6600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53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536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Rectangle 3"/>
          <p:cNvSpPr>
            <a:spLocks noChangeArrowheads="1"/>
          </p:cNvSpPr>
          <p:nvPr/>
        </p:nvSpPr>
        <p:spPr bwMode="auto">
          <a:xfrm>
            <a:off x="381000" y="2362200"/>
            <a:ext cx="8364538" cy="1524000"/>
          </a:xfrm>
          <a:prstGeom prst="rect">
            <a:avLst/>
          </a:prstGeom>
          <a:noFill/>
          <a:ln w="28575">
            <a:solidFill>
              <a:srgbClr val="DBDBDB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defRPr sz="32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l">
              <a:spcBef>
                <a:spcPct val="20000"/>
              </a:spcBef>
            </a:pPr>
            <a:r>
              <a:rPr lang="en-US" altLang="en-US" sz="3600" b="0"/>
              <a:t>triangle rigidity</a:t>
            </a:r>
          </a:p>
          <a:p>
            <a:pPr algn="l">
              <a:spcBef>
                <a:spcPct val="20000"/>
              </a:spcBef>
            </a:pPr>
            <a:r>
              <a:rPr lang="en-US" altLang="en-US" sz="3600" b="0"/>
              <a:t>included angle</a:t>
            </a:r>
          </a:p>
        </p:txBody>
      </p:sp>
      <p:sp>
        <p:nvSpPr>
          <p:cNvPr id="5123" name="Rectangle 27"/>
          <p:cNvSpPr>
            <a:spLocks noChangeArrowheads="1"/>
          </p:cNvSpPr>
          <p:nvPr/>
        </p:nvSpPr>
        <p:spPr bwMode="auto">
          <a:xfrm>
            <a:off x="0" y="1295400"/>
            <a:ext cx="914400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defRPr sz="32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US" altLang="en-US" sz="3600" b="0" i="1">
                <a:solidFill>
                  <a:srgbClr val="FF0000"/>
                </a:solidFill>
                <a:latin typeface="Arial Black" pitchFamily="34" charset="0"/>
              </a:rPr>
              <a:t>Vocabulary</a:t>
            </a:r>
            <a:endParaRPr lang="en-US" altLang="en-US" sz="3600" b="0" i="1">
              <a:solidFill>
                <a:srgbClr val="FF0000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2" presetID="17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7" grpId="0" build="p" autoUpdateAnimBg="0" advAuto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2"/>
          <p:cNvSpPr txBox="1">
            <a:spLocks noChangeArrowheads="1"/>
          </p:cNvSpPr>
          <p:nvPr/>
        </p:nvSpPr>
        <p:spPr bwMode="auto">
          <a:xfrm>
            <a:off x="914400" y="1600200"/>
            <a:ext cx="7315200" cy="1373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l"/>
            <a:r>
              <a:rPr lang="en-US" altLang="en-US" sz="2800" b="0"/>
              <a:t>In Lesson 4-3, you proved triangles congruent by showing that all six pairs of corresponding parts were congruent.</a:t>
            </a:r>
          </a:p>
        </p:txBody>
      </p:sp>
      <p:sp>
        <p:nvSpPr>
          <p:cNvPr id="130051" name="Text Box 3"/>
          <p:cNvSpPr txBox="1">
            <a:spLocks noChangeArrowheads="1"/>
          </p:cNvSpPr>
          <p:nvPr/>
        </p:nvSpPr>
        <p:spPr bwMode="auto">
          <a:xfrm>
            <a:off x="914400" y="3352800"/>
            <a:ext cx="7315200" cy="2227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l"/>
            <a:r>
              <a:rPr lang="en-US" altLang="en-US" sz="2800" b="0"/>
              <a:t>The property of </a:t>
            </a:r>
            <a:r>
              <a:rPr lang="en-US" altLang="en-US" sz="2800" u="sng"/>
              <a:t>triangle rigidity</a:t>
            </a:r>
            <a:r>
              <a:rPr lang="en-US" altLang="en-US" sz="2800" b="0"/>
              <a:t> gives you a shortcut for proving two triangles congruent. It states that if the side lengths of a triangle are given, the triangle can have only one shape.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20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2000"/>
                                        <p:tgtEl>
                                          <p:spTgt spid="130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6" grpId="0" autoUpdateAnimBg="0"/>
      <p:bldP spid="130051" grpId="0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04" name="Text Box 4"/>
          <p:cNvSpPr txBox="1">
            <a:spLocks noChangeArrowheads="1"/>
          </p:cNvSpPr>
          <p:nvPr/>
        </p:nvSpPr>
        <p:spPr bwMode="auto">
          <a:xfrm>
            <a:off x="685800" y="1295400"/>
            <a:ext cx="8001000" cy="1800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l"/>
            <a:r>
              <a:rPr lang="en-US" altLang="en-US" sz="2800" b="0"/>
              <a:t>For example, you only need to know that two triangles have three pairs of congruent corresponding sides. This can be expressed as the following postulate.</a:t>
            </a:r>
          </a:p>
        </p:txBody>
      </p:sp>
      <p:pic>
        <p:nvPicPr>
          <p:cNvPr id="153606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3352800"/>
            <a:ext cx="7800975" cy="2743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CCC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FFCC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536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536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04" grpId="0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3847" name="Group 7"/>
          <p:cNvGrpSpPr>
            <a:grpSpLocks/>
          </p:cNvGrpSpPr>
          <p:nvPr/>
        </p:nvGrpSpPr>
        <p:grpSpPr bwMode="auto">
          <a:xfrm>
            <a:off x="533400" y="1905000"/>
            <a:ext cx="8305800" cy="2030413"/>
            <a:chOff x="336" y="1200"/>
            <a:chExt cx="5232" cy="1279"/>
          </a:xfrm>
        </p:grpSpPr>
        <p:sp>
          <p:nvSpPr>
            <p:cNvPr id="8195" name="Text Box 5"/>
            <p:cNvSpPr txBox="1">
              <a:spLocks noChangeArrowheads="1"/>
            </p:cNvSpPr>
            <p:nvPr/>
          </p:nvSpPr>
          <p:spPr bwMode="auto">
            <a:xfrm>
              <a:off x="340" y="1488"/>
              <a:ext cx="5228" cy="991"/>
            </a:xfrm>
            <a:prstGeom prst="rect">
              <a:avLst/>
            </a:prstGeom>
            <a:noFill/>
            <a:ln w="19050">
              <a:solidFill>
                <a:srgbClr val="993366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algn="l"/>
              <a:r>
                <a:rPr lang="en-US" altLang="en-US" b="0"/>
                <a:t>Adjacent triangles share a side, so you can apply the Reflexive Property to get a pair of congruent parts.</a:t>
              </a:r>
            </a:p>
          </p:txBody>
        </p:sp>
        <p:sp>
          <p:nvSpPr>
            <p:cNvPr id="8196" name="Text Box 6"/>
            <p:cNvSpPr txBox="1">
              <a:spLocks noChangeArrowheads="1"/>
            </p:cNvSpPr>
            <p:nvPr/>
          </p:nvSpPr>
          <p:spPr bwMode="auto">
            <a:xfrm>
              <a:off x="336" y="1200"/>
              <a:ext cx="1536" cy="288"/>
            </a:xfrm>
            <a:prstGeom prst="rect">
              <a:avLst/>
            </a:prstGeom>
            <a:solidFill>
              <a:srgbClr val="80008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905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algn="l"/>
              <a:r>
                <a:rPr lang="en-US" altLang="en-US" sz="2400">
                  <a:solidFill>
                    <a:schemeClr val="bg1"/>
                  </a:solidFill>
                </a:rPr>
                <a:t>Remember!</a:t>
              </a:r>
              <a:endParaRPr lang="en-US" altLang="en-US" sz="2400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16384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16384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4"/>
          <p:cNvSpPr txBox="1"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defRPr sz="32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sz="2400" b="0">
                <a:solidFill>
                  <a:srgbClr val="006699"/>
                </a:solidFill>
                <a:latin typeface="Arial Black" pitchFamily="34" charset="0"/>
              </a:rPr>
              <a:t>Example 1: Using SSS to Prove Triangle Congruence</a:t>
            </a:r>
            <a:endParaRPr lang="en-US" altLang="en-US" sz="2600" b="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9219" name="Text Box 5"/>
          <p:cNvSpPr txBox="1">
            <a:spLocks noChangeArrowheads="1"/>
          </p:cNvSpPr>
          <p:nvPr/>
        </p:nvSpPr>
        <p:spPr bwMode="auto">
          <a:xfrm>
            <a:off x="304800" y="2057400"/>
            <a:ext cx="82375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l"/>
            <a:r>
              <a:rPr lang="en-US" altLang="en-US" sz="2400"/>
              <a:t>Use SSS to explain why </a:t>
            </a:r>
            <a:r>
              <a:rPr lang="en-US" altLang="en-US" sz="2400" b="0"/>
              <a:t>∆</a:t>
            </a:r>
            <a:r>
              <a:rPr lang="en-US" altLang="en-US" sz="2400" i="1">
                <a:sym typeface="Symbol" pitchFamily="18" charset="2"/>
              </a:rPr>
              <a:t>ABC</a:t>
            </a:r>
            <a:r>
              <a:rPr lang="en-US" altLang="en-US" sz="2400">
                <a:sym typeface="Symbol" pitchFamily="18" charset="2"/>
              </a:rPr>
              <a:t>  </a:t>
            </a:r>
            <a:r>
              <a:rPr lang="en-US" altLang="en-US" sz="2400" b="0"/>
              <a:t>∆</a:t>
            </a:r>
            <a:r>
              <a:rPr lang="en-US" altLang="en-US" sz="2400" i="1">
                <a:sym typeface="Symbol" pitchFamily="18" charset="2"/>
              </a:rPr>
              <a:t>DBC</a:t>
            </a:r>
            <a:r>
              <a:rPr lang="en-US" altLang="en-US" sz="2400">
                <a:sym typeface="Symbol" pitchFamily="18" charset="2"/>
              </a:rPr>
              <a:t>.</a:t>
            </a:r>
          </a:p>
        </p:txBody>
      </p:sp>
      <p:grpSp>
        <p:nvGrpSpPr>
          <p:cNvPr id="117864" name="Group 104"/>
          <p:cNvGrpSpPr>
            <a:grpSpLocks/>
          </p:cNvGrpSpPr>
          <p:nvPr/>
        </p:nvGrpSpPr>
        <p:grpSpPr bwMode="auto">
          <a:xfrm>
            <a:off x="533400" y="4724400"/>
            <a:ext cx="8077200" cy="1373188"/>
            <a:chOff x="336" y="2976"/>
            <a:chExt cx="5088" cy="865"/>
          </a:xfrm>
        </p:grpSpPr>
        <p:sp>
          <p:nvSpPr>
            <p:cNvPr id="9222" name="Text Box 46"/>
            <p:cNvSpPr txBox="1">
              <a:spLocks noChangeArrowheads="1"/>
            </p:cNvSpPr>
            <p:nvPr/>
          </p:nvSpPr>
          <p:spPr bwMode="auto">
            <a:xfrm>
              <a:off x="336" y="2976"/>
              <a:ext cx="5088" cy="8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accent1"/>
                      </a:gs>
                    </a:gsLst>
                    <a:path path="rect">
                      <a:fillToRect r="100000" b="100000"/>
                    </a:path>
                  </a:gra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>
              <a:lvl1pPr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algn="l"/>
              <a:r>
                <a:rPr lang="en-US" altLang="en-US" sz="2800" b="0">
                  <a:latin typeface="Arial" charset="0"/>
                </a:rPr>
                <a:t>It is given that </a:t>
              </a:r>
              <a:r>
                <a:rPr lang="en-US" altLang="en-US" sz="2800" b="0" i="1">
                  <a:latin typeface="Arial" charset="0"/>
                </a:rPr>
                <a:t>AC</a:t>
              </a:r>
              <a:r>
                <a:rPr lang="en-US" altLang="en-US" sz="2800" b="0">
                  <a:latin typeface="Arial" charset="0"/>
                </a:rPr>
                <a:t> </a:t>
              </a:r>
              <a:r>
                <a:rPr lang="en-US" altLang="en-US" sz="2800" b="0">
                  <a:latin typeface="Arial" charset="0"/>
                  <a:sym typeface="Symbol" pitchFamily="18" charset="2"/>
                </a:rPr>
                <a:t> </a:t>
              </a:r>
              <a:r>
                <a:rPr lang="en-US" altLang="en-US" sz="2800" b="0" i="1">
                  <a:latin typeface="Arial" charset="0"/>
                  <a:sym typeface="Symbol" pitchFamily="18" charset="2"/>
                </a:rPr>
                <a:t>DC</a:t>
              </a:r>
              <a:r>
                <a:rPr lang="en-US" altLang="en-US" sz="2800" b="0">
                  <a:latin typeface="Arial" charset="0"/>
                  <a:sym typeface="Symbol" pitchFamily="18" charset="2"/>
                </a:rPr>
                <a:t> and that </a:t>
              </a:r>
              <a:r>
                <a:rPr lang="en-US" altLang="en-US" sz="2800" b="0" i="1">
                  <a:latin typeface="Arial" charset="0"/>
                  <a:sym typeface="Symbol" pitchFamily="18" charset="2"/>
                </a:rPr>
                <a:t>AB</a:t>
              </a:r>
              <a:r>
                <a:rPr lang="en-US" altLang="en-US" sz="2800" b="0">
                  <a:latin typeface="Arial" charset="0"/>
                  <a:sym typeface="Symbol" pitchFamily="18" charset="2"/>
                </a:rPr>
                <a:t>  </a:t>
              </a:r>
              <a:r>
                <a:rPr lang="en-US" altLang="en-US" sz="2800" b="0" i="1">
                  <a:latin typeface="Arial" charset="0"/>
                  <a:sym typeface="Symbol" pitchFamily="18" charset="2"/>
                </a:rPr>
                <a:t>DB</a:t>
              </a:r>
              <a:r>
                <a:rPr lang="en-US" altLang="en-US" sz="2800" b="0">
                  <a:latin typeface="Arial" charset="0"/>
                  <a:sym typeface="Symbol" pitchFamily="18" charset="2"/>
                </a:rPr>
                <a:t>. By the Reflexive Property of  Congruence, </a:t>
              </a:r>
              <a:r>
                <a:rPr lang="en-US" altLang="en-US" sz="2800" b="0" i="1">
                  <a:latin typeface="Arial" charset="0"/>
                  <a:sym typeface="Symbol" pitchFamily="18" charset="2"/>
                </a:rPr>
                <a:t>BC</a:t>
              </a:r>
              <a:r>
                <a:rPr lang="en-US" altLang="en-US" sz="2800" b="0">
                  <a:latin typeface="Arial" charset="0"/>
                  <a:sym typeface="Symbol" pitchFamily="18" charset="2"/>
                </a:rPr>
                <a:t>  </a:t>
              </a:r>
              <a:r>
                <a:rPr lang="en-US" altLang="en-US" sz="2800" b="0" i="1">
                  <a:latin typeface="Arial" charset="0"/>
                  <a:sym typeface="Symbol" pitchFamily="18" charset="2"/>
                </a:rPr>
                <a:t>BC</a:t>
              </a:r>
              <a:r>
                <a:rPr lang="en-US" altLang="en-US" sz="2800" b="0">
                  <a:latin typeface="Arial" charset="0"/>
                  <a:sym typeface="Symbol" pitchFamily="18" charset="2"/>
                </a:rPr>
                <a:t>.  Therefore </a:t>
              </a:r>
              <a:r>
                <a:rPr lang="en-US" altLang="en-US" sz="2400" b="0"/>
                <a:t>∆</a:t>
              </a:r>
              <a:r>
                <a:rPr lang="en-US" altLang="en-US" sz="2800" b="0" i="1">
                  <a:latin typeface="Arial" charset="0"/>
                  <a:sym typeface="Symbol" pitchFamily="18" charset="2"/>
                </a:rPr>
                <a:t>ABC</a:t>
              </a:r>
              <a:r>
                <a:rPr lang="en-US" altLang="en-US" sz="2800" b="0">
                  <a:latin typeface="Arial" charset="0"/>
                  <a:sym typeface="Symbol" pitchFamily="18" charset="2"/>
                </a:rPr>
                <a:t>  </a:t>
              </a:r>
              <a:r>
                <a:rPr lang="en-US" altLang="en-US" sz="2400" b="0"/>
                <a:t>∆</a:t>
              </a:r>
              <a:r>
                <a:rPr lang="en-US" altLang="en-US" sz="2800" b="0" i="1">
                  <a:latin typeface="Arial" charset="0"/>
                  <a:sym typeface="Symbol" pitchFamily="18" charset="2"/>
                </a:rPr>
                <a:t>DBC</a:t>
              </a:r>
              <a:r>
                <a:rPr lang="en-US" altLang="en-US" sz="2800" b="0">
                  <a:latin typeface="Arial" charset="0"/>
                  <a:sym typeface="Symbol" pitchFamily="18" charset="2"/>
                </a:rPr>
                <a:t> by SSS.</a:t>
              </a:r>
            </a:p>
          </p:txBody>
        </p:sp>
        <p:sp>
          <p:nvSpPr>
            <p:cNvPr id="9223" name="Line 96"/>
            <p:cNvSpPr>
              <a:spLocks noChangeShapeType="1"/>
            </p:cNvSpPr>
            <p:nvPr/>
          </p:nvSpPr>
          <p:spPr bwMode="auto">
            <a:xfrm>
              <a:off x="1872" y="3024"/>
              <a:ext cx="288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9224" name="Line 97"/>
            <p:cNvSpPr>
              <a:spLocks noChangeShapeType="1"/>
            </p:cNvSpPr>
            <p:nvPr/>
          </p:nvSpPr>
          <p:spPr bwMode="auto">
            <a:xfrm>
              <a:off x="2448" y="3024"/>
              <a:ext cx="288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9225" name="Line 98"/>
            <p:cNvSpPr>
              <a:spLocks noChangeShapeType="1"/>
            </p:cNvSpPr>
            <p:nvPr/>
          </p:nvSpPr>
          <p:spPr bwMode="auto">
            <a:xfrm>
              <a:off x="3696" y="3024"/>
              <a:ext cx="288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9226" name="Line 99"/>
            <p:cNvSpPr>
              <a:spLocks noChangeShapeType="1"/>
            </p:cNvSpPr>
            <p:nvPr/>
          </p:nvSpPr>
          <p:spPr bwMode="auto">
            <a:xfrm>
              <a:off x="4224" y="3024"/>
              <a:ext cx="288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9227" name="Line 100"/>
            <p:cNvSpPr>
              <a:spLocks noChangeShapeType="1"/>
            </p:cNvSpPr>
            <p:nvPr/>
          </p:nvSpPr>
          <p:spPr bwMode="auto">
            <a:xfrm>
              <a:off x="3968" y="3288"/>
              <a:ext cx="288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9228" name="Line 101"/>
            <p:cNvSpPr>
              <a:spLocks noChangeShapeType="1"/>
            </p:cNvSpPr>
            <p:nvPr/>
          </p:nvSpPr>
          <p:spPr bwMode="auto">
            <a:xfrm>
              <a:off x="4512" y="3288"/>
              <a:ext cx="288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</p:grpSp>
      <p:pic>
        <p:nvPicPr>
          <p:cNvPr id="9221" name="Picture 10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40013" y="2709863"/>
            <a:ext cx="2846387" cy="187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CCC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FFCC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8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178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 Box 5"/>
          <p:cNvSpPr txBox="1"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defRPr sz="32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sz="2400" b="0">
                <a:solidFill>
                  <a:srgbClr val="FF0000"/>
                </a:solidFill>
                <a:latin typeface="Arial Black" pitchFamily="34" charset="0"/>
              </a:rPr>
              <a:t>Check It Out!</a:t>
            </a:r>
            <a:r>
              <a:rPr lang="en-US" altLang="en-US" sz="2400" b="0">
                <a:solidFill>
                  <a:srgbClr val="006699"/>
                </a:solidFill>
                <a:latin typeface="Arial Black" pitchFamily="34" charset="0"/>
              </a:rPr>
              <a:t> Example 1 </a:t>
            </a:r>
            <a:endParaRPr lang="en-US" altLang="en-US" sz="2600" b="0">
              <a:solidFill>
                <a:schemeClr val="accent2"/>
              </a:solidFill>
              <a:latin typeface="Arial MT Bl" charset="0"/>
            </a:endParaRPr>
          </a:p>
        </p:txBody>
      </p:sp>
      <p:pic>
        <p:nvPicPr>
          <p:cNvPr id="10243" name="Picture 10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0200" y="2133600"/>
            <a:ext cx="3440113" cy="163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CCC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FFCC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244" name="Text Box 108"/>
          <p:cNvSpPr txBox="1">
            <a:spLocks noChangeArrowheads="1"/>
          </p:cNvSpPr>
          <p:nvPr/>
        </p:nvSpPr>
        <p:spPr bwMode="auto">
          <a:xfrm>
            <a:off x="381000" y="1981200"/>
            <a:ext cx="51816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l">
              <a:spcBef>
                <a:spcPct val="0"/>
              </a:spcBef>
            </a:pPr>
            <a:r>
              <a:rPr lang="en-US" altLang="en-US" sz="2400"/>
              <a:t>Use SSS to explain why </a:t>
            </a:r>
          </a:p>
          <a:p>
            <a:pPr algn="l">
              <a:spcBef>
                <a:spcPct val="0"/>
              </a:spcBef>
            </a:pPr>
            <a:r>
              <a:rPr lang="en-US" altLang="en-US" sz="2400" b="0"/>
              <a:t>∆</a:t>
            </a:r>
            <a:r>
              <a:rPr lang="en-US" altLang="en-US" sz="2400" i="1">
                <a:sym typeface="Symbol" pitchFamily="18" charset="2"/>
              </a:rPr>
              <a:t>ABC</a:t>
            </a:r>
            <a:r>
              <a:rPr lang="en-US" altLang="en-US" sz="2400">
                <a:sym typeface="Symbol" pitchFamily="18" charset="2"/>
              </a:rPr>
              <a:t>  </a:t>
            </a:r>
            <a:r>
              <a:rPr lang="en-US" altLang="en-US" sz="2400" b="0"/>
              <a:t>∆</a:t>
            </a:r>
            <a:r>
              <a:rPr lang="en-US" altLang="en-US" sz="2400" i="1">
                <a:sym typeface="Symbol" pitchFamily="18" charset="2"/>
              </a:rPr>
              <a:t>CDA</a:t>
            </a:r>
            <a:r>
              <a:rPr lang="en-US" altLang="en-US" sz="2400">
                <a:sym typeface="Symbol" pitchFamily="18" charset="2"/>
              </a:rPr>
              <a:t>.</a:t>
            </a:r>
          </a:p>
        </p:txBody>
      </p:sp>
      <p:grpSp>
        <p:nvGrpSpPr>
          <p:cNvPr id="116859" name="Group 123"/>
          <p:cNvGrpSpPr>
            <a:grpSpLocks/>
          </p:cNvGrpSpPr>
          <p:nvPr/>
        </p:nvGrpSpPr>
        <p:grpSpPr bwMode="auto">
          <a:xfrm>
            <a:off x="304800" y="4267200"/>
            <a:ext cx="8610600" cy="1801813"/>
            <a:chOff x="192" y="2688"/>
            <a:chExt cx="5424" cy="1135"/>
          </a:xfrm>
        </p:grpSpPr>
        <p:sp>
          <p:nvSpPr>
            <p:cNvPr id="10246" name="Text Box 109"/>
            <p:cNvSpPr txBox="1">
              <a:spLocks noChangeArrowheads="1"/>
            </p:cNvSpPr>
            <p:nvPr/>
          </p:nvSpPr>
          <p:spPr bwMode="auto">
            <a:xfrm>
              <a:off x="192" y="2688"/>
              <a:ext cx="5424" cy="113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2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>
              <a:lvl1pPr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algn="l"/>
              <a:r>
                <a:rPr lang="en-US" altLang="en-US" sz="2800" b="0">
                  <a:latin typeface="Arial" charset="0"/>
                </a:rPr>
                <a:t>It is given that </a:t>
              </a:r>
              <a:r>
                <a:rPr lang="en-US" altLang="en-US" sz="2800" b="0" i="1">
                  <a:latin typeface="Arial" charset="0"/>
                </a:rPr>
                <a:t>AB</a:t>
              </a:r>
              <a:r>
                <a:rPr lang="en-US" altLang="en-US" sz="2800" b="0">
                  <a:latin typeface="Arial" charset="0"/>
                </a:rPr>
                <a:t> </a:t>
              </a:r>
              <a:r>
                <a:rPr lang="en-US" altLang="en-US" sz="2800" b="0">
                  <a:latin typeface="Arial" charset="0"/>
                  <a:sym typeface="Symbol" pitchFamily="18" charset="2"/>
                </a:rPr>
                <a:t> </a:t>
              </a:r>
              <a:r>
                <a:rPr lang="en-US" altLang="en-US" sz="2800" b="0" i="1">
                  <a:latin typeface="Arial" charset="0"/>
                  <a:sym typeface="Symbol" pitchFamily="18" charset="2"/>
                </a:rPr>
                <a:t>CD</a:t>
              </a:r>
              <a:r>
                <a:rPr lang="en-US" altLang="en-US" sz="2800" b="0">
                  <a:latin typeface="Arial" charset="0"/>
                  <a:sym typeface="Symbol" pitchFamily="18" charset="2"/>
                </a:rPr>
                <a:t> and </a:t>
              </a:r>
              <a:r>
                <a:rPr lang="en-US" altLang="en-US" sz="2800" b="0" i="1">
                  <a:latin typeface="Arial" charset="0"/>
                  <a:sym typeface="Symbol" pitchFamily="18" charset="2"/>
                </a:rPr>
                <a:t>BC</a:t>
              </a:r>
              <a:r>
                <a:rPr lang="en-US" altLang="en-US" sz="2800" b="0">
                  <a:latin typeface="Arial" charset="0"/>
                  <a:sym typeface="Symbol" pitchFamily="18" charset="2"/>
                </a:rPr>
                <a:t>  </a:t>
              </a:r>
              <a:r>
                <a:rPr lang="en-US" altLang="en-US" sz="2800" b="0" i="1">
                  <a:latin typeface="Arial" charset="0"/>
                  <a:sym typeface="Symbol" pitchFamily="18" charset="2"/>
                </a:rPr>
                <a:t>DA</a:t>
              </a:r>
              <a:r>
                <a:rPr lang="en-US" altLang="en-US" sz="2800" b="0">
                  <a:latin typeface="Arial" charset="0"/>
                  <a:sym typeface="Symbol" pitchFamily="18" charset="2"/>
                </a:rPr>
                <a:t>.</a:t>
              </a:r>
            </a:p>
            <a:p>
              <a:pPr algn="l"/>
              <a:r>
                <a:rPr lang="en-US" altLang="en-US" sz="2800" b="0">
                  <a:latin typeface="Arial" charset="0"/>
                  <a:sym typeface="Symbol" pitchFamily="18" charset="2"/>
                </a:rPr>
                <a:t>By the Reflexive Property of Congruence, </a:t>
              </a:r>
              <a:r>
                <a:rPr lang="en-US" altLang="en-US" sz="2800" b="0" i="1">
                  <a:latin typeface="Arial" charset="0"/>
                  <a:sym typeface="Symbol" pitchFamily="18" charset="2"/>
                </a:rPr>
                <a:t>AC</a:t>
              </a:r>
              <a:r>
                <a:rPr lang="en-US" altLang="en-US" sz="2800" b="0">
                  <a:latin typeface="Arial" charset="0"/>
                  <a:sym typeface="Symbol" pitchFamily="18" charset="2"/>
                </a:rPr>
                <a:t>  </a:t>
              </a:r>
              <a:r>
                <a:rPr lang="en-US" altLang="en-US" sz="2800" b="0" i="1">
                  <a:latin typeface="Arial" charset="0"/>
                  <a:sym typeface="Symbol" pitchFamily="18" charset="2"/>
                </a:rPr>
                <a:t>CA</a:t>
              </a:r>
              <a:r>
                <a:rPr lang="en-US" altLang="en-US" sz="2800" b="0">
                  <a:latin typeface="Arial" charset="0"/>
                  <a:sym typeface="Symbol" pitchFamily="18" charset="2"/>
                </a:rPr>
                <a:t>.</a:t>
              </a:r>
            </a:p>
            <a:p>
              <a:pPr algn="l"/>
              <a:r>
                <a:rPr lang="en-US" altLang="en-US" sz="2800" b="0">
                  <a:latin typeface="Arial" charset="0"/>
                  <a:sym typeface="Symbol" pitchFamily="18" charset="2"/>
                </a:rPr>
                <a:t>So </a:t>
              </a:r>
              <a:r>
                <a:rPr lang="en-US" altLang="en-US" sz="2400" b="0"/>
                <a:t>∆</a:t>
              </a:r>
              <a:r>
                <a:rPr lang="en-US" altLang="en-US" sz="2800" b="0" i="1">
                  <a:latin typeface="Arial" charset="0"/>
                  <a:sym typeface="Symbol" pitchFamily="18" charset="2"/>
                </a:rPr>
                <a:t>ABC</a:t>
              </a:r>
              <a:r>
                <a:rPr lang="en-US" altLang="en-US" sz="2800" b="0">
                  <a:latin typeface="Arial" charset="0"/>
                  <a:sym typeface="Symbol" pitchFamily="18" charset="2"/>
                </a:rPr>
                <a:t>  </a:t>
              </a:r>
              <a:r>
                <a:rPr lang="en-US" altLang="en-US" sz="2400" b="0"/>
                <a:t>∆</a:t>
              </a:r>
              <a:r>
                <a:rPr lang="en-US" altLang="en-US" sz="2800" b="0" i="1">
                  <a:latin typeface="Arial" charset="0"/>
                  <a:sym typeface="Symbol" pitchFamily="18" charset="2"/>
                </a:rPr>
                <a:t>CDA</a:t>
              </a:r>
              <a:r>
                <a:rPr lang="en-US" altLang="en-US" sz="2800" b="0">
                  <a:latin typeface="Arial" charset="0"/>
                  <a:sym typeface="Symbol" pitchFamily="18" charset="2"/>
                </a:rPr>
                <a:t> by SSS.</a:t>
              </a:r>
            </a:p>
          </p:txBody>
        </p:sp>
        <p:sp>
          <p:nvSpPr>
            <p:cNvPr id="10247" name="Line 110"/>
            <p:cNvSpPr>
              <a:spLocks noChangeShapeType="1"/>
            </p:cNvSpPr>
            <p:nvPr/>
          </p:nvSpPr>
          <p:spPr bwMode="auto">
            <a:xfrm>
              <a:off x="1720" y="2736"/>
              <a:ext cx="288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10248" name="Line 118"/>
            <p:cNvSpPr>
              <a:spLocks noChangeShapeType="1"/>
            </p:cNvSpPr>
            <p:nvPr/>
          </p:nvSpPr>
          <p:spPr bwMode="auto">
            <a:xfrm>
              <a:off x="2280" y="2736"/>
              <a:ext cx="288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10249" name="Line 119"/>
            <p:cNvSpPr>
              <a:spLocks noChangeShapeType="1"/>
            </p:cNvSpPr>
            <p:nvPr/>
          </p:nvSpPr>
          <p:spPr bwMode="auto">
            <a:xfrm>
              <a:off x="3064" y="2736"/>
              <a:ext cx="288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10250" name="Line 120"/>
            <p:cNvSpPr>
              <a:spLocks noChangeShapeType="1"/>
            </p:cNvSpPr>
            <p:nvPr/>
          </p:nvSpPr>
          <p:spPr bwMode="auto">
            <a:xfrm>
              <a:off x="3640" y="2736"/>
              <a:ext cx="288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10251" name="Line 121"/>
            <p:cNvSpPr>
              <a:spLocks noChangeShapeType="1"/>
            </p:cNvSpPr>
            <p:nvPr/>
          </p:nvSpPr>
          <p:spPr bwMode="auto">
            <a:xfrm>
              <a:off x="4456" y="3152"/>
              <a:ext cx="288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10252" name="Line 122"/>
            <p:cNvSpPr>
              <a:spLocks noChangeShapeType="1"/>
            </p:cNvSpPr>
            <p:nvPr/>
          </p:nvSpPr>
          <p:spPr bwMode="auto">
            <a:xfrm>
              <a:off x="5032" y="3152"/>
              <a:ext cx="288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8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168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</p:tagLst>
</file>

<file path=ppt/theme/theme1.xml><?xml version="1.0" encoding="utf-8"?>
<a:theme xmlns:a="http://schemas.openxmlformats.org/drawingml/2006/main" name="New Design">
  <a:themeElements>
    <a:clrScheme name="New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New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CCCCFF"/>
        </a:solidFill>
        <a:ln w="9525" cap="flat" cmpd="sng" algn="ctr">
          <a:solidFill>
            <a:srgbClr val="FFCC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32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CCCCFF"/>
        </a:solidFill>
        <a:ln w="9525" cap="flat" cmpd="sng" algn="ctr">
          <a:solidFill>
            <a:srgbClr val="FFCC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32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New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ew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w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ew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ew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ew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ew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4986</TotalTime>
  <Words>1120</Words>
  <Application>Microsoft Office PowerPoint</Application>
  <PresentationFormat>On-screen Show (4:3)</PresentationFormat>
  <Paragraphs>158</Paragraphs>
  <Slides>23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32" baseType="lpstr">
      <vt:lpstr>Verdana</vt:lpstr>
      <vt:lpstr>Arial</vt:lpstr>
      <vt:lpstr>Times New Roman</vt:lpstr>
      <vt:lpstr>Arial Black</vt:lpstr>
      <vt:lpstr>Symbol</vt:lpstr>
      <vt:lpstr>Arial MT Bl</vt:lpstr>
      <vt:lpstr>Monotype Corsiva</vt:lpstr>
      <vt:lpstr>MathScience</vt:lpstr>
      <vt:lpstr>New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 Slide Title</dc:title>
  <dc:creator>murphey</dc:creator>
  <cp:lastModifiedBy>murphey</cp:lastModifiedBy>
  <cp:revision>170</cp:revision>
  <cp:lastPrinted>2002-10-02T17:02:09Z</cp:lastPrinted>
  <dcterms:created xsi:type="dcterms:W3CDTF">2002-04-04T21:42:53Z</dcterms:created>
  <dcterms:modified xsi:type="dcterms:W3CDTF">2014-02-10T02:03:32Z</dcterms:modified>
</cp:coreProperties>
</file>