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69" r:id="rId2"/>
    <p:sldId id="264" r:id="rId3"/>
    <p:sldId id="368" r:id="rId4"/>
    <p:sldId id="369" r:id="rId5"/>
    <p:sldId id="370" r:id="rId6"/>
    <p:sldId id="266" r:id="rId7"/>
    <p:sldId id="267" r:id="rId8"/>
    <p:sldId id="260" r:id="rId9"/>
    <p:sldId id="351" r:id="rId10"/>
    <p:sldId id="329" r:id="rId11"/>
    <p:sldId id="331" r:id="rId12"/>
    <p:sldId id="356" r:id="rId13"/>
    <p:sldId id="357" r:id="rId14"/>
    <p:sldId id="358" r:id="rId15"/>
    <p:sldId id="359" r:id="rId16"/>
    <p:sldId id="330" r:id="rId17"/>
    <p:sldId id="345" r:id="rId18"/>
    <p:sldId id="346" r:id="rId19"/>
    <p:sldId id="362" r:id="rId20"/>
    <p:sldId id="364" r:id="rId21"/>
    <p:sldId id="355" r:id="rId22"/>
    <p:sldId id="361" r:id="rId23"/>
    <p:sldId id="348" r:id="rId24"/>
    <p:sldId id="363" r:id="rId25"/>
    <p:sldId id="365" r:id="rId26"/>
    <p:sldId id="349" r:id="rId27"/>
    <p:sldId id="366" r:id="rId28"/>
    <p:sldId id="350" r:id="rId29"/>
    <p:sldId id="339" r:id="rId30"/>
    <p:sldId id="371" r:id="rId31"/>
    <p:sldId id="343" r:id="rId32"/>
    <p:sldId id="367" r:id="rId33"/>
  </p:sldIdLst>
  <p:sldSz cx="9144000" cy="6858000" type="screen4x3"/>
  <p:notesSz cx="7099300" cy="9398000"/>
  <p:custDataLst>
    <p:tags r:id="rId36"/>
  </p:custDataLst>
  <p:defaultTextStyle>
    <a:defPPr>
      <a:defRPr lang="en-US"/>
    </a:defPPr>
    <a:lvl1pPr algn="ctr" rtl="0" eaLnBrk="0" fontAlgn="base" hangingPunct="0">
      <a:spcBef>
        <a:spcPct val="50000"/>
      </a:spcBef>
      <a:spcAft>
        <a:spcPct val="0"/>
      </a:spcAft>
      <a:defRPr sz="3200" b="1" kern="1200">
        <a:solidFill>
          <a:schemeClr val="tx1"/>
        </a:solidFill>
        <a:latin typeface="Verdana" pitchFamily="34" charset="0"/>
        <a:ea typeface="+mn-ea"/>
        <a:cs typeface="+mn-cs"/>
      </a:defRPr>
    </a:lvl1pPr>
    <a:lvl2pPr marL="457200" algn="ctr" rtl="0" eaLnBrk="0" fontAlgn="base" hangingPunct="0">
      <a:spcBef>
        <a:spcPct val="50000"/>
      </a:spcBef>
      <a:spcAft>
        <a:spcPct val="0"/>
      </a:spcAft>
      <a:defRPr sz="3200" b="1" kern="1200">
        <a:solidFill>
          <a:schemeClr val="tx1"/>
        </a:solidFill>
        <a:latin typeface="Verdana" pitchFamily="34" charset="0"/>
        <a:ea typeface="+mn-ea"/>
        <a:cs typeface="+mn-cs"/>
      </a:defRPr>
    </a:lvl2pPr>
    <a:lvl3pPr marL="914400" algn="ctr" rtl="0" eaLnBrk="0" fontAlgn="base" hangingPunct="0">
      <a:spcBef>
        <a:spcPct val="50000"/>
      </a:spcBef>
      <a:spcAft>
        <a:spcPct val="0"/>
      </a:spcAft>
      <a:defRPr sz="3200" b="1" kern="1200">
        <a:solidFill>
          <a:schemeClr val="tx1"/>
        </a:solidFill>
        <a:latin typeface="Verdana" pitchFamily="34" charset="0"/>
        <a:ea typeface="+mn-ea"/>
        <a:cs typeface="+mn-cs"/>
      </a:defRPr>
    </a:lvl3pPr>
    <a:lvl4pPr marL="1371600" algn="ctr" rtl="0" eaLnBrk="0" fontAlgn="base" hangingPunct="0">
      <a:spcBef>
        <a:spcPct val="50000"/>
      </a:spcBef>
      <a:spcAft>
        <a:spcPct val="0"/>
      </a:spcAft>
      <a:defRPr sz="3200" b="1" kern="1200">
        <a:solidFill>
          <a:schemeClr val="tx1"/>
        </a:solidFill>
        <a:latin typeface="Verdana" pitchFamily="34" charset="0"/>
        <a:ea typeface="+mn-ea"/>
        <a:cs typeface="+mn-cs"/>
      </a:defRPr>
    </a:lvl4pPr>
    <a:lvl5pPr marL="1828800" algn="ctr" rtl="0" eaLnBrk="0" fontAlgn="base" hangingPunct="0">
      <a:spcBef>
        <a:spcPct val="50000"/>
      </a:spcBef>
      <a:spcAft>
        <a:spcPct val="0"/>
      </a:spcAft>
      <a:defRPr sz="3200" b="1" kern="1200">
        <a:solidFill>
          <a:schemeClr val="tx1"/>
        </a:solidFill>
        <a:latin typeface="Verdana" pitchFamily="34" charset="0"/>
        <a:ea typeface="+mn-ea"/>
        <a:cs typeface="+mn-cs"/>
      </a:defRPr>
    </a:lvl5pPr>
    <a:lvl6pPr marL="2286000" algn="l" defTabSz="914400" rtl="0" eaLnBrk="1" latinLnBrk="0" hangingPunct="1">
      <a:defRPr sz="3200" b="1" kern="1200">
        <a:solidFill>
          <a:schemeClr val="tx1"/>
        </a:solidFill>
        <a:latin typeface="Verdana" pitchFamily="34" charset="0"/>
        <a:ea typeface="+mn-ea"/>
        <a:cs typeface="+mn-cs"/>
      </a:defRPr>
    </a:lvl6pPr>
    <a:lvl7pPr marL="2743200" algn="l" defTabSz="914400" rtl="0" eaLnBrk="1" latinLnBrk="0" hangingPunct="1">
      <a:defRPr sz="3200" b="1" kern="1200">
        <a:solidFill>
          <a:schemeClr val="tx1"/>
        </a:solidFill>
        <a:latin typeface="Verdana" pitchFamily="34" charset="0"/>
        <a:ea typeface="+mn-ea"/>
        <a:cs typeface="+mn-cs"/>
      </a:defRPr>
    </a:lvl7pPr>
    <a:lvl8pPr marL="3200400" algn="l" defTabSz="914400" rtl="0" eaLnBrk="1" latinLnBrk="0" hangingPunct="1">
      <a:defRPr sz="3200" b="1" kern="1200">
        <a:solidFill>
          <a:schemeClr val="tx1"/>
        </a:solidFill>
        <a:latin typeface="Verdana" pitchFamily="34" charset="0"/>
        <a:ea typeface="+mn-ea"/>
        <a:cs typeface="+mn-cs"/>
      </a:defRPr>
    </a:lvl8pPr>
    <a:lvl9pPr marL="3657600" algn="l" defTabSz="914400" rtl="0" eaLnBrk="1" latinLnBrk="0" hangingPunct="1">
      <a:defRPr sz="32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0000"/>
    <a:srgbClr val="CC0000"/>
    <a:srgbClr val="FFFF66"/>
    <a:srgbClr val="CC99FF"/>
    <a:srgbClr val="FFCC00"/>
    <a:srgbClr val="CCCC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5197" autoAdjust="0"/>
  </p:normalViewPr>
  <p:slideViewPr>
    <p:cSldViewPr>
      <p:cViewPr>
        <p:scale>
          <a:sx n="66" d="100"/>
          <a:sy n="66" d="100"/>
        </p:scale>
        <p:origin x="-1230" y="-924"/>
      </p:cViewPr>
      <p:guideLst>
        <p:guide orient="horz" pos="576"/>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48" d="100"/>
          <a:sy n="48" d="100"/>
        </p:scale>
        <p:origin x="-2004" y="-114"/>
      </p:cViewPr>
      <p:guideLst>
        <p:guide orient="horz" pos="2960"/>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t" anchorCtr="0" compatLnSpc="1">
            <a:prstTxWarp prst="textNoShape">
              <a:avLst/>
            </a:prstTxWarp>
          </a:bodyPr>
          <a:lstStyle>
            <a:lvl1pPr algn="l" defTabSz="942975">
              <a:spcBef>
                <a:spcPct val="0"/>
              </a:spcBef>
              <a:defRPr sz="1200" b="0" smtClean="0"/>
            </a:lvl1pPr>
          </a:lstStyle>
          <a:p>
            <a:pPr>
              <a:defRPr/>
            </a:pPr>
            <a:endParaRPr lang="en-US"/>
          </a:p>
        </p:txBody>
      </p:sp>
      <p:sp>
        <p:nvSpPr>
          <p:cNvPr id="36867" name="Rectangle 3"/>
          <p:cNvSpPr>
            <a:spLocks noGrp="1" noChangeArrowheads="1"/>
          </p:cNvSpPr>
          <p:nvPr>
            <p:ph type="dt" sz="quarter" idx="1"/>
          </p:nvPr>
        </p:nvSpPr>
        <p:spPr bwMode="auto">
          <a:xfrm>
            <a:off x="4022725"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t" anchorCtr="0" compatLnSpc="1">
            <a:prstTxWarp prst="textNoShape">
              <a:avLst/>
            </a:prstTxWarp>
          </a:bodyPr>
          <a:lstStyle>
            <a:lvl1pPr algn="r" defTabSz="942975">
              <a:spcBef>
                <a:spcPct val="0"/>
              </a:spcBef>
              <a:defRPr sz="1200" b="0" smtClean="0"/>
            </a:lvl1pPr>
          </a:lstStyle>
          <a:p>
            <a:pPr>
              <a:defRPr/>
            </a:pPr>
            <a:endParaRPr lang="en-US"/>
          </a:p>
        </p:txBody>
      </p:sp>
      <p:sp>
        <p:nvSpPr>
          <p:cNvPr id="36868" name="Rectangle 4"/>
          <p:cNvSpPr>
            <a:spLocks noGrp="1" noChangeArrowheads="1"/>
          </p:cNvSpPr>
          <p:nvPr>
            <p:ph type="ftr" sz="quarter" idx="2"/>
          </p:nvPr>
        </p:nvSpPr>
        <p:spPr bwMode="auto">
          <a:xfrm>
            <a:off x="0" y="892810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b" anchorCtr="0" compatLnSpc="1">
            <a:prstTxWarp prst="textNoShape">
              <a:avLst/>
            </a:prstTxWarp>
          </a:bodyPr>
          <a:lstStyle>
            <a:lvl1pPr algn="l" defTabSz="942975">
              <a:spcBef>
                <a:spcPct val="0"/>
              </a:spcBef>
              <a:defRPr sz="1200" b="0" smtClean="0"/>
            </a:lvl1pPr>
          </a:lstStyle>
          <a:p>
            <a:pPr>
              <a:defRPr/>
            </a:pPr>
            <a:endParaRPr lang="en-US"/>
          </a:p>
        </p:txBody>
      </p:sp>
      <p:sp>
        <p:nvSpPr>
          <p:cNvPr id="36869" name="Rectangle 5"/>
          <p:cNvSpPr>
            <a:spLocks noGrp="1" noChangeArrowheads="1"/>
          </p:cNvSpPr>
          <p:nvPr>
            <p:ph type="sldNum" sz="quarter" idx="3"/>
          </p:nvPr>
        </p:nvSpPr>
        <p:spPr bwMode="auto">
          <a:xfrm>
            <a:off x="4022725" y="892810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b" anchorCtr="0" compatLnSpc="1">
            <a:prstTxWarp prst="textNoShape">
              <a:avLst/>
            </a:prstTxWarp>
          </a:bodyPr>
          <a:lstStyle>
            <a:lvl1pPr algn="r" defTabSz="942975">
              <a:spcBef>
                <a:spcPct val="0"/>
              </a:spcBef>
              <a:defRPr sz="1200" b="0" smtClean="0"/>
            </a:lvl1pPr>
          </a:lstStyle>
          <a:p>
            <a:pPr>
              <a:defRPr/>
            </a:pPr>
            <a:fld id="{94AEF426-DD03-46E4-AC27-D455ABD0648C}" type="slidenum">
              <a:rPr lang="en-US"/>
              <a:pPr>
                <a:defRPr/>
              </a:pPr>
              <a:t>‹#›</a:t>
            </a:fld>
            <a:endParaRPr lang="en-US"/>
          </a:p>
        </p:txBody>
      </p:sp>
    </p:spTree>
    <p:extLst>
      <p:ext uri="{BB962C8B-B14F-4D97-AF65-F5344CB8AC3E}">
        <p14:creationId xmlns:p14="http://schemas.microsoft.com/office/powerpoint/2010/main" val="903724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t" anchorCtr="0" compatLnSpc="1">
            <a:prstTxWarp prst="textNoShape">
              <a:avLst/>
            </a:prstTxWarp>
          </a:bodyPr>
          <a:lstStyle>
            <a:lvl1pPr algn="l" defTabSz="942975">
              <a:spcBef>
                <a:spcPct val="0"/>
              </a:spcBef>
              <a:defRPr sz="1200" b="0" smtClean="0">
                <a:latin typeface="Times New Roman" pitchFamily="18" charset="0"/>
              </a:defRPr>
            </a:lvl1pPr>
          </a:lstStyle>
          <a:p>
            <a:pPr>
              <a:defRPr/>
            </a:pPr>
            <a:endParaRPr lang="en-US"/>
          </a:p>
        </p:txBody>
      </p:sp>
      <p:sp>
        <p:nvSpPr>
          <p:cNvPr id="12291" name="Rectangle 3"/>
          <p:cNvSpPr>
            <a:spLocks noGrp="1" noChangeArrowheads="1"/>
          </p:cNvSpPr>
          <p:nvPr>
            <p:ph type="dt" idx="1"/>
          </p:nvPr>
        </p:nvSpPr>
        <p:spPr bwMode="auto">
          <a:xfrm>
            <a:off x="4022725"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t" anchorCtr="0" compatLnSpc="1">
            <a:prstTxWarp prst="textNoShape">
              <a:avLst/>
            </a:prstTxWarp>
          </a:bodyPr>
          <a:lstStyle>
            <a:lvl1pPr algn="r" defTabSz="942975">
              <a:spcBef>
                <a:spcPct val="0"/>
              </a:spcBef>
              <a:defRPr sz="1200" b="0" smtClean="0">
                <a:latin typeface="Times New Roman" pitchFamily="18"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00150" y="704850"/>
            <a:ext cx="4699000" cy="35242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46150" y="4464050"/>
            <a:ext cx="52070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92810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b" anchorCtr="0" compatLnSpc="1">
            <a:prstTxWarp prst="textNoShape">
              <a:avLst/>
            </a:prstTxWarp>
          </a:bodyPr>
          <a:lstStyle>
            <a:lvl1pPr algn="l" defTabSz="942975">
              <a:spcBef>
                <a:spcPct val="0"/>
              </a:spcBef>
              <a:defRPr sz="1200" b="0" smtClean="0">
                <a:latin typeface="Times New Roman" pitchFamily="18" charset="0"/>
              </a:defRPr>
            </a:lvl1pPr>
          </a:lstStyle>
          <a:p>
            <a:pPr>
              <a:defRPr/>
            </a:pPr>
            <a:endParaRPr lang="en-US"/>
          </a:p>
        </p:txBody>
      </p:sp>
      <p:sp>
        <p:nvSpPr>
          <p:cNvPr id="12295" name="Rectangle 7"/>
          <p:cNvSpPr>
            <a:spLocks noGrp="1" noChangeArrowheads="1"/>
          </p:cNvSpPr>
          <p:nvPr>
            <p:ph type="sldNum" sz="quarter" idx="5"/>
          </p:nvPr>
        </p:nvSpPr>
        <p:spPr bwMode="auto">
          <a:xfrm>
            <a:off x="4022725" y="892810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5" tIns="47133" rIns="94265" bIns="47133" numCol="1" anchor="b" anchorCtr="0" compatLnSpc="1">
            <a:prstTxWarp prst="textNoShape">
              <a:avLst/>
            </a:prstTxWarp>
          </a:bodyPr>
          <a:lstStyle>
            <a:lvl1pPr algn="r" defTabSz="942975">
              <a:spcBef>
                <a:spcPct val="0"/>
              </a:spcBef>
              <a:defRPr sz="1200" b="0" smtClean="0">
                <a:latin typeface="Times New Roman" pitchFamily="18" charset="0"/>
              </a:defRPr>
            </a:lvl1pPr>
          </a:lstStyle>
          <a:p>
            <a:pPr>
              <a:defRPr/>
            </a:pPr>
            <a:fld id="{8EA8A733-086C-470D-85B4-F8094C06C9D5}" type="slidenum">
              <a:rPr lang="en-US"/>
              <a:pPr>
                <a:defRPr/>
              </a:pPr>
              <a:t>‹#›</a:t>
            </a:fld>
            <a:endParaRPr lang="en-US"/>
          </a:p>
        </p:txBody>
      </p:sp>
    </p:spTree>
    <p:extLst>
      <p:ext uri="{BB962C8B-B14F-4D97-AF65-F5344CB8AC3E}">
        <p14:creationId xmlns:p14="http://schemas.microsoft.com/office/powerpoint/2010/main" val="2846445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42975">
              <a:defRPr sz="3200" b="1">
                <a:solidFill>
                  <a:schemeClr val="tx1"/>
                </a:solidFill>
                <a:latin typeface="Verdana" pitchFamily="34" charset="0"/>
              </a:defRPr>
            </a:lvl1pPr>
            <a:lvl2pPr marL="742950" indent="-285750" defTabSz="942975">
              <a:defRPr sz="3200" b="1">
                <a:solidFill>
                  <a:schemeClr val="tx1"/>
                </a:solidFill>
                <a:latin typeface="Verdana" pitchFamily="34" charset="0"/>
              </a:defRPr>
            </a:lvl2pPr>
            <a:lvl3pPr marL="1143000" indent="-228600" defTabSz="942975">
              <a:defRPr sz="3200" b="1">
                <a:solidFill>
                  <a:schemeClr val="tx1"/>
                </a:solidFill>
                <a:latin typeface="Verdana" pitchFamily="34" charset="0"/>
              </a:defRPr>
            </a:lvl3pPr>
            <a:lvl4pPr marL="1600200" indent="-228600" defTabSz="942975">
              <a:defRPr sz="3200" b="1">
                <a:solidFill>
                  <a:schemeClr val="tx1"/>
                </a:solidFill>
                <a:latin typeface="Verdana" pitchFamily="34" charset="0"/>
              </a:defRPr>
            </a:lvl4pPr>
            <a:lvl5pPr marL="2057400" indent="-228600" defTabSz="942975">
              <a:defRPr sz="3200" b="1">
                <a:solidFill>
                  <a:schemeClr val="tx1"/>
                </a:solidFill>
                <a:latin typeface="Verdana" pitchFamily="34" charset="0"/>
              </a:defRPr>
            </a:lvl5pPr>
            <a:lvl6pPr marL="2514600" indent="-228600" algn="ctr" defTabSz="942975" eaLnBrk="0" fontAlgn="base" hangingPunct="0">
              <a:spcBef>
                <a:spcPct val="50000"/>
              </a:spcBef>
              <a:spcAft>
                <a:spcPct val="0"/>
              </a:spcAft>
              <a:defRPr sz="3200" b="1">
                <a:solidFill>
                  <a:schemeClr val="tx1"/>
                </a:solidFill>
                <a:latin typeface="Verdana" pitchFamily="34" charset="0"/>
              </a:defRPr>
            </a:lvl6pPr>
            <a:lvl7pPr marL="2971800" indent="-228600" algn="ctr" defTabSz="942975" eaLnBrk="0" fontAlgn="base" hangingPunct="0">
              <a:spcBef>
                <a:spcPct val="50000"/>
              </a:spcBef>
              <a:spcAft>
                <a:spcPct val="0"/>
              </a:spcAft>
              <a:defRPr sz="3200" b="1">
                <a:solidFill>
                  <a:schemeClr val="tx1"/>
                </a:solidFill>
                <a:latin typeface="Verdana" pitchFamily="34" charset="0"/>
              </a:defRPr>
            </a:lvl7pPr>
            <a:lvl8pPr marL="3429000" indent="-228600" algn="ctr" defTabSz="942975" eaLnBrk="0" fontAlgn="base" hangingPunct="0">
              <a:spcBef>
                <a:spcPct val="50000"/>
              </a:spcBef>
              <a:spcAft>
                <a:spcPct val="0"/>
              </a:spcAft>
              <a:defRPr sz="3200" b="1">
                <a:solidFill>
                  <a:schemeClr val="tx1"/>
                </a:solidFill>
                <a:latin typeface="Verdana" pitchFamily="34" charset="0"/>
              </a:defRPr>
            </a:lvl8pPr>
            <a:lvl9pPr marL="3886200" indent="-228600" algn="ctr" defTabSz="942975" eaLnBrk="0" fontAlgn="base" hangingPunct="0">
              <a:spcBef>
                <a:spcPct val="50000"/>
              </a:spcBef>
              <a:spcAft>
                <a:spcPct val="0"/>
              </a:spcAft>
              <a:defRPr sz="3200" b="1">
                <a:solidFill>
                  <a:schemeClr val="tx1"/>
                </a:solidFill>
                <a:latin typeface="Verdana" pitchFamily="34" charset="0"/>
              </a:defRPr>
            </a:lvl9pPr>
          </a:lstStyle>
          <a:p>
            <a:fld id="{224ED691-8034-48DA-8375-4959D062AE8C}" type="slidenum">
              <a:rPr lang="en-US" altLang="en-US" sz="1200" b="0">
                <a:latin typeface="Times New Roman" pitchFamily="18" charset="0"/>
              </a:rPr>
              <a:pPr/>
              <a:t>2</a:t>
            </a:fld>
            <a:endParaRPr lang="en-US" altLang="en-US" sz="1200" b="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2975">
              <a:defRPr sz="3200" b="1">
                <a:solidFill>
                  <a:schemeClr val="tx1"/>
                </a:solidFill>
                <a:latin typeface="Verdana" pitchFamily="34" charset="0"/>
              </a:defRPr>
            </a:lvl1pPr>
            <a:lvl2pPr marL="742950" indent="-285750" defTabSz="942975">
              <a:defRPr sz="3200" b="1">
                <a:solidFill>
                  <a:schemeClr val="tx1"/>
                </a:solidFill>
                <a:latin typeface="Verdana" pitchFamily="34" charset="0"/>
              </a:defRPr>
            </a:lvl2pPr>
            <a:lvl3pPr marL="1143000" indent="-228600" defTabSz="942975">
              <a:defRPr sz="3200" b="1">
                <a:solidFill>
                  <a:schemeClr val="tx1"/>
                </a:solidFill>
                <a:latin typeface="Verdana" pitchFamily="34" charset="0"/>
              </a:defRPr>
            </a:lvl3pPr>
            <a:lvl4pPr marL="1600200" indent="-228600" defTabSz="942975">
              <a:defRPr sz="3200" b="1">
                <a:solidFill>
                  <a:schemeClr val="tx1"/>
                </a:solidFill>
                <a:latin typeface="Verdana" pitchFamily="34" charset="0"/>
              </a:defRPr>
            </a:lvl4pPr>
            <a:lvl5pPr marL="2057400" indent="-228600" defTabSz="942975">
              <a:defRPr sz="3200" b="1">
                <a:solidFill>
                  <a:schemeClr val="tx1"/>
                </a:solidFill>
                <a:latin typeface="Verdana" pitchFamily="34" charset="0"/>
              </a:defRPr>
            </a:lvl5pPr>
            <a:lvl6pPr marL="2514600" indent="-228600" algn="ctr" defTabSz="942975" eaLnBrk="0" fontAlgn="base" hangingPunct="0">
              <a:spcBef>
                <a:spcPct val="50000"/>
              </a:spcBef>
              <a:spcAft>
                <a:spcPct val="0"/>
              </a:spcAft>
              <a:defRPr sz="3200" b="1">
                <a:solidFill>
                  <a:schemeClr val="tx1"/>
                </a:solidFill>
                <a:latin typeface="Verdana" pitchFamily="34" charset="0"/>
              </a:defRPr>
            </a:lvl6pPr>
            <a:lvl7pPr marL="2971800" indent="-228600" algn="ctr" defTabSz="942975" eaLnBrk="0" fontAlgn="base" hangingPunct="0">
              <a:spcBef>
                <a:spcPct val="50000"/>
              </a:spcBef>
              <a:spcAft>
                <a:spcPct val="0"/>
              </a:spcAft>
              <a:defRPr sz="3200" b="1">
                <a:solidFill>
                  <a:schemeClr val="tx1"/>
                </a:solidFill>
                <a:latin typeface="Verdana" pitchFamily="34" charset="0"/>
              </a:defRPr>
            </a:lvl7pPr>
            <a:lvl8pPr marL="3429000" indent="-228600" algn="ctr" defTabSz="942975" eaLnBrk="0" fontAlgn="base" hangingPunct="0">
              <a:spcBef>
                <a:spcPct val="50000"/>
              </a:spcBef>
              <a:spcAft>
                <a:spcPct val="0"/>
              </a:spcAft>
              <a:defRPr sz="3200" b="1">
                <a:solidFill>
                  <a:schemeClr val="tx1"/>
                </a:solidFill>
                <a:latin typeface="Verdana" pitchFamily="34" charset="0"/>
              </a:defRPr>
            </a:lvl8pPr>
            <a:lvl9pPr marL="3886200" indent="-228600" algn="ctr" defTabSz="942975" eaLnBrk="0" fontAlgn="base" hangingPunct="0">
              <a:spcBef>
                <a:spcPct val="50000"/>
              </a:spcBef>
              <a:spcAft>
                <a:spcPct val="0"/>
              </a:spcAft>
              <a:defRPr sz="3200" b="1">
                <a:solidFill>
                  <a:schemeClr val="tx1"/>
                </a:solidFill>
                <a:latin typeface="Verdana" pitchFamily="34" charset="0"/>
              </a:defRPr>
            </a:lvl9pPr>
          </a:lstStyle>
          <a:p>
            <a:fld id="{2E92FDB4-84F2-45F5-94A7-7DD4729E4E4B}" type="slidenum">
              <a:rPr lang="en-US" altLang="en-US" sz="1200" b="0">
                <a:latin typeface="Times New Roman" pitchFamily="18" charset="0"/>
              </a:rPr>
              <a:pPr/>
              <a:t>6</a:t>
            </a:fld>
            <a:endParaRPr lang="en-US" altLang="en-US" sz="1200" b="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2975">
              <a:defRPr sz="3200" b="1">
                <a:solidFill>
                  <a:schemeClr val="tx1"/>
                </a:solidFill>
                <a:latin typeface="Verdana" pitchFamily="34" charset="0"/>
              </a:defRPr>
            </a:lvl1pPr>
            <a:lvl2pPr marL="742950" indent="-285750" defTabSz="942975">
              <a:defRPr sz="3200" b="1">
                <a:solidFill>
                  <a:schemeClr val="tx1"/>
                </a:solidFill>
                <a:latin typeface="Verdana" pitchFamily="34" charset="0"/>
              </a:defRPr>
            </a:lvl2pPr>
            <a:lvl3pPr marL="1143000" indent="-228600" defTabSz="942975">
              <a:defRPr sz="3200" b="1">
                <a:solidFill>
                  <a:schemeClr val="tx1"/>
                </a:solidFill>
                <a:latin typeface="Verdana" pitchFamily="34" charset="0"/>
              </a:defRPr>
            </a:lvl3pPr>
            <a:lvl4pPr marL="1600200" indent="-228600" defTabSz="942975">
              <a:defRPr sz="3200" b="1">
                <a:solidFill>
                  <a:schemeClr val="tx1"/>
                </a:solidFill>
                <a:latin typeface="Verdana" pitchFamily="34" charset="0"/>
              </a:defRPr>
            </a:lvl4pPr>
            <a:lvl5pPr marL="2057400" indent="-228600" defTabSz="942975">
              <a:defRPr sz="3200" b="1">
                <a:solidFill>
                  <a:schemeClr val="tx1"/>
                </a:solidFill>
                <a:latin typeface="Verdana" pitchFamily="34" charset="0"/>
              </a:defRPr>
            </a:lvl5pPr>
            <a:lvl6pPr marL="2514600" indent="-228600" algn="ctr" defTabSz="942975" eaLnBrk="0" fontAlgn="base" hangingPunct="0">
              <a:spcBef>
                <a:spcPct val="50000"/>
              </a:spcBef>
              <a:spcAft>
                <a:spcPct val="0"/>
              </a:spcAft>
              <a:defRPr sz="3200" b="1">
                <a:solidFill>
                  <a:schemeClr val="tx1"/>
                </a:solidFill>
                <a:latin typeface="Verdana" pitchFamily="34" charset="0"/>
              </a:defRPr>
            </a:lvl6pPr>
            <a:lvl7pPr marL="2971800" indent="-228600" algn="ctr" defTabSz="942975" eaLnBrk="0" fontAlgn="base" hangingPunct="0">
              <a:spcBef>
                <a:spcPct val="50000"/>
              </a:spcBef>
              <a:spcAft>
                <a:spcPct val="0"/>
              </a:spcAft>
              <a:defRPr sz="3200" b="1">
                <a:solidFill>
                  <a:schemeClr val="tx1"/>
                </a:solidFill>
                <a:latin typeface="Verdana" pitchFamily="34" charset="0"/>
              </a:defRPr>
            </a:lvl7pPr>
            <a:lvl8pPr marL="3429000" indent="-228600" algn="ctr" defTabSz="942975" eaLnBrk="0" fontAlgn="base" hangingPunct="0">
              <a:spcBef>
                <a:spcPct val="50000"/>
              </a:spcBef>
              <a:spcAft>
                <a:spcPct val="0"/>
              </a:spcAft>
              <a:defRPr sz="3200" b="1">
                <a:solidFill>
                  <a:schemeClr val="tx1"/>
                </a:solidFill>
                <a:latin typeface="Verdana" pitchFamily="34" charset="0"/>
              </a:defRPr>
            </a:lvl8pPr>
            <a:lvl9pPr marL="3886200" indent="-228600" algn="ctr" defTabSz="942975" eaLnBrk="0" fontAlgn="base" hangingPunct="0">
              <a:spcBef>
                <a:spcPct val="50000"/>
              </a:spcBef>
              <a:spcAft>
                <a:spcPct val="0"/>
              </a:spcAft>
              <a:defRPr sz="3200" b="1">
                <a:solidFill>
                  <a:schemeClr val="tx1"/>
                </a:solidFill>
                <a:latin typeface="Verdana" pitchFamily="34" charset="0"/>
              </a:defRPr>
            </a:lvl9pPr>
          </a:lstStyle>
          <a:p>
            <a:fld id="{709E9FB9-726C-4293-87D0-B91602654030}" type="slidenum">
              <a:rPr lang="en-US" altLang="en-US" sz="1200" b="0">
                <a:latin typeface="Times New Roman" pitchFamily="18" charset="0"/>
              </a:rPr>
              <a:pPr/>
              <a:t>7</a:t>
            </a:fld>
            <a:endParaRPr lang="en-US" altLang="en-US" sz="1200" b="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E27131-472A-4911-9F71-7B252537AC80}" type="slidenum">
              <a:rPr lang="en-US"/>
              <a:pPr>
                <a:defRPr/>
              </a:pPr>
              <a:t>‹#›</a:t>
            </a:fld>
            <a:endParaRPr lang="en-US"/>
          </a:p>
        </p:txBody>
      </p:sp>
    </p:spTree>
    <p:extLst>
      <p:ext uri="{BB962C8B-B14F-4D97-AF65-F5344CB8AC3E}">
        <p14:creationId xmlns:p14="http://schemas.microsoft.com/office/powerpoint/2010/main" val="3203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C1413E-1D85-4FA1-950C-A8E546819486}" type="slidenum">
              <a:rPr lang="en-US"/>
              <a:pPr>
                <a:defRPr/>
              </a:pPr>
              <a:t>‹#›</a:t>
            </a:fld>
            <a:endParaRPr lang="en-US"/>
          </a:p>
        </p:txBody>
      </p:sp>
    </p:spTree>
    <p:extLst>
      <p:ext uri="{BB962C8B-B14F-4D97-AF65-F5344CB8AC3E}">
        <p14:creationId xmlns:p14="http://schemas.microsoft.com/office/powerpoint/2010/main" val="239522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E80A7-16E1-4A82-A8AC-13C1FD2CD053}" type="slidenum">
              <a:rPr lang="en-US"/>
              <a:pPr>
                <a:defRPr/>
              </a:pPr>
              <a:t>‹#›</a:t>
            </a:fld>
            <a:endParaRPr lang="en-US"/>
          </a:p>
        </p:txBody>
      </p:sp>
    </p:spTree>
    <p:extLst>
      <p:ext uri="{BB962C8B-B14F-4D97-AF65-F5344CB8AC3E}">
        <p14:creationId xmlns:p14="http://schemas.microsoft.com/office/powerpoint/2010/main" val="230560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676E78-1746-44C4-AD5B-07DB52BA3749}" type="slidenum">
              <a:rPr lang="en-US"/>
              <a:pPr>
                <a:defRPr/>
              </a:pPr>
              <a:t>‹#›</a:t>
            </a:fld>
            <a:endParaRPr lang="en-US"/>
          </a:p>
        </p:txBody>
      </p:sp>
    </p:spTree>
    <p:extLst>
      <p:ext uri="{BB962C8B-B14F-4D97-AF65-F5344CB8AC3E}">
        <p14:creationId xmlns:p14="http://schemas.microsoft.com/office/powerpoint/2010/main" val="81772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B90D32-44F8-4566-99F2-398A2C3126AB}" type="slidenum">
              <a:rPr lang="en-US"/>
              <a:pPr>
                <a:defRPr/>
              </a:pPr>
              <a:t>‹#›</a:t>
            </a:fld>
            <a:endParaRPr lang="en-US"/>
          </a:p>
        </p:txBody>
      </p:sp>
    </p:spTree>
    <p:extLst>
      <p:ext uri="{BB962C8B-B14F-4D97-AF65-F5344CB8AC3E}">
        <p14:creationId xmlns:p14="http://schemas.microsoft.com/office/powerpoint/2010/main" val="81660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FB561-66C2-449F-A89B-8207F4A5575B}" type="slidenum">
              <a:rPr lang="en-US"/>
              <a:pPr>
                <a:defRPr/>
              </a:pPr>
              <a:t>‹#›</a:t>
            </a:fld>
            <a:endParaRPr lang="en-US"/>
          </a:p>
        </p:txBody>
      </p:sp>
    </p:spTree>
    <p:extLst>
      <p:ext uri="{BB962C8B-B14F-4D97-AF65-F5344CB8AC3E}">
        <p14:creationId xmlns:p14="http://schemas.microsoft.com/office/powerpoint/2010/main" val="118987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80084-E2C1-4073-A8FF-B8D1E68F6B77}" type="slidenum">
              <a:rPr lang="en-US"/>
              <a:pPr>
                <a:defRPr/>
              </a:pPr>
              <a:t>‹#›</a:t>
            </a:fld>
            <a:endParaRPr lang="en-US"/>
          </a:p>
        </p:txBody>
      </p:sp>
    </p:spTree>
    <p:extLst>
      <p:ext uri="{BB962C8B-B14F-4D97-AF65-F5344CB8AC3E}">
        <p14:creationId xmlns:p14="http://schemas.microsoft.com/office/powerpoint/2010/main" val="176992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2BF3CD-ACEB-4829-BBEC-E46E19404C44}" type="slidenum">
              <a:rPr lang="en-US"/>
              <a:pPr>
                <a:defRPr/>
              </a:pPr>
              <a:t>‹#›</a:t>
            </a:fld>
            <a:endParaRPr lang="en-US"/>
          </a:p>
        </p:txBody>
      </p:sp>
    </p:spTree>
    <p:extLst>
      <p:ext uri="{BB962C8B-B14F-4D97-AF65-F5344CB8AC3E}">
        <p14:creationId xmlns:p14="http://schemas.microsoft.com/office/powerpoint/2010/main" val="132266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62E62F-91CA-4AB9-A98A-0AA9293CAFCD}" type="slidenum">
              <a:rPr lang="en-US"/>
              <a:pPr>
                <a:defRPr/>
              </a:pPr>
              <a:t>‹#›</a:t>
            </a:fld>
            <a:endParaRPr lang="en-US"/>
          </a:p>
        </p:txBody>
      </p:sp>
    </p:spTree>
    <p:extLst>
      <p:ext uri="{BB962C8B-B14F-4D97-AF65-F5344CB8AC3E}">
        <p14:creationId xmlns:p14="http://schemas.microsoft.com/office/powerpoint/2010/main" val="384464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AD5C12-F35B-4AD2-A7CB-660D4ACF7345}" type="slidenum">
              <a:rPr lang="en-US"/>
              <a:pPr>
                <a:defRPr/>
              </a:pPr>
              <a:t>‹#›</a:t>
            </a:fld>
            <a:endParaRPr lang="en-US"/>
          </a:p>
        </p:txBody>
      </p:sp>
    </p:spTree>
    <p:extLst>
      <p:ext uri="{BB962C8B-B14F-4D97-AF65-F5344CB8AC3E}">
        <p14:creationId xmlns:p14="http://schemas.microsoft.com/office/powerpoint/2010/main" val="4010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089212-E376-4115-A9BF-879FE2C98496}" type="slidenum">
              <a:rPr lang="en-US"/>
              <a:pPr>
                <a:defRPr/>
              </a:pPr>
              <a:t>‹#›</a:t>
            </a:fld>
            <a:endParaRPr lang="en-US"/>
          </a:p>
        </p:txBody>
      </p:sp>
    </p:spTree>
    <p:extLst>
      <p:ext uri="{BB962C8B-B14F-4D97-AF65-F5344CB8AC3E}">
        <p14:creationId xmlns:p14="http://schemas.microsoft.com/office/powerpoint/2010/main" val="404828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CC39DB-DD27-45CD-A54D-3012B61FEE55}" type="slidenum">
              <a:rPr lang="en-US"/>
              <a:pPr>
                <a:defRPr/>
              </a:pPr>
              <a:t>‹#›</a:t>
            </a:fld>
            <a:endParaRPr lang="en-US"/>
          </a:p>
        </p:txBody>
      </p:sp>
    </p:spTree>
    <p:extLst>
      <p:ext uri="{BB962C8B-B14F-4D97-AF65-F5344CB8AC3E}">
        <p14:creationId xmlns:p14="http://schemas.microsoft.com/office/powerpoint/2010/main" val="12282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smtClean="0">
                <a:latin typeface="+mn-lt"/>
              </a:defRPr>
            </a:lvl1pPr>
          </a:lstStyle>
          <a:p>
            <a:pPr>
              <a:defRPr/>
            </a:pPr>
            <a:fld id="{0B225951-A6AF-440D-AF4E-5C8F0C37EBFF}" type="slidenum">
              <a:rPr lang="en-US"/>
              <a:pPr>
                <a:defRPr/>
              </a:pPr>
              <a:t>‹#›</a:t>
            </a:fld>
            <a:endParaRPr lang="en-US"/>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 y="6550025"/>
            <a:ext cx="9144000" cy="3048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2" name="Text Box 10"/>
          <p:cNvSpPr txBox="1">
            <a:spLocks noChangeArrowheads="1"/>
          </p:cNvSpPr>
          <p:nvPr userDrawn="1"/>
        </p:nvSpPr>
        <p:spPr bwMode="auto">
          <a:xfrm>
            <a:off x="76200" y="6553200"/>
            <a:ext cx="2667000" cy="3048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1400">
                <a:solidFill>
                  <a:schemeClr val="bg1"/>
                </a:solidFill>
              </a:rPr>
              <a:t>Holt McDougal Geometry</a:t>
            </a:r>
          </a:p>
        </p:txBody>
      </p:sp>
      <p:grpSp>
        <p:nvGrpSpPr>
          <p:cNvPr id="1033" name="Group 14"/>
          <p:cNvGrpSpPr>
            <a:grpSpLocks/>
          </p:cNvGrpSpPr>
          <p:nvPr userDrawn="1"/>
        </p:nvGrpSpPr>
        <p:grpSpPr bwMode="auto">
          <a:xfrm>
            <a:off x="-6350" y="-4763"/>
            <a:ext cx="9150350" cy="6870701"/>
            <a:chOff x="-4" y="-3"/>
            <a:chExt cx="5764" cy="4328"/>
          </a:xfrm>
        </p:grpSpPr>
        <p:pic>
          <p:nvPicPr>
            <p:cNvPr id="1035" name="Picture 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 y="-3"/>
              <a:ext cx="5760" cy="461"/>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3" descr="chater_screen"/>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74" y="4133"/>
              <a:ext cx="31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4" name="Text Box 12"/>
          <p:cNvSpPr txBox="1">
            <a:spLocks noChangeArrowheads="1"/>
          </p:cNvSpPr>
          <p:nvPr userDrawn="1"/>
        </p:nvSpPr>
        <p:spPr bwMode="auto">
          <a:xfrm>
            <a:off x="1054100" y="117475"/>
            <a:ext cx="8305800" cy="519113"/>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800" b="0">
                <a:solidFill>
                  <a:schemeClr val="bg1"/>
                </a:solidFill>
                <a:latin typeface="Arial Black" pitchFamily="34" charset="0"/>
              </a:rPr>
              <a:t>Triangle Congruence: ASA, AAS, and HL</a:t>
            </a:r>
            <a:endParaRPr lang="en-US" altLang="en-US" sz="2800" b="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slide" Target="slide29.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36"/>
          <p:cNvGrpSpPr>
            <a:grpSpLocks/>
          </p:cNvGrpSpPr>
          <p:nvPr/>
        </p:nvGrpSpPr>
        <p:grpSpPr bwMode="auto">
          <a:xfrm>
            <a:off x="0" y="0"/>
            <a:ext cx="9144000" cy="6861175"/>
            <a:chOff x="0" y="0"/>
            <a:chExt cx="5760" cy="4322"/>
          </a:xfrm>
        </p:grpSpPr>
        <p:pic>
          <p:nvPicPr>
            <p:cNvPr id="20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2"/>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3"/>
            <p:cNvSpPr txBox="1">
              <a:spLocks noChangeArrowheads="1"/>
            </p:cNvSpPr>
            <p:nvPr/>
          </p:nvSpPr>
          <p:spPr bwMode="auto">
            <a:xfrm>
              <a:off x="441" y="202"/>
              <a:ext cx="116" cy="136"/>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endParaRPr lang="en-US" altLang="en-US" sz="800" b="0">
                <a:latin typeface="Arial" charset="0"/>
              </a:endParaRPr>
            </a:p>
          </p:txBody>
        </p:sp>
        <p:sp>
          <p:nvSpPr>
            <p:cNvPr id="2058" name="Text Box 4"/>
            <p:cNvSpPr txBox="1">
              <a:spLocks noChangeArrowheads="1"/>
            </p:cNvSpPr>
            <p:nvPr/>
          </p:nvSpPr>
          <p:spPr bwMode="auto">
            <a:xfrm>
              <a:off x="910" y="151"/>
              <a:ext cx="4706" cy="271"/>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lnSpc>
                  <a:spcPct val="85000"/>
                </a:lnSpc>
              </a:pPr>
              <a:r>
                <a:rPr lang="en-US" altLang="en-US" sz="2600" b="0">
                  <a:solidFill>
                    <a:schemeClr val="bg1"/>
                  </a:solidFill>
                  <a:latin typeface="Arial Black" pitchFamily="34" charset="0"/>
                </a:rPr>
                <a:t>Triangle Congruence: ASA, AAS, and HL</a:t>
              </a:r>
              <a:endParaRPr lang="en-US" altLang="en-US" sz="2600" b="0"/>
            </a:p>
          </p:txBody>
        </p:sp>
        <p:sp>
          <p:nvSpPr>
            <p:cNvPr id="2059" name="Text Box 8"/>
            <p:cNvSpPr txBox="1">
              <a:spLocks noChangeArrowheads="1"/>
            </p:cNvSpPr>
            <p:nvPr/>
          </p:nvSpPr>
          <p:spPr bwMode="auto">
            <a:xfrm>
              <a:off x="0" y="4128"/>
              <a:ext cx="12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0"/>
                </a:spcBef>
              </a:pPr>
              <a:r>
                <a:rPr lang="en-US" altLang="en-US" sz="1400">
                  <a:solidFill>
                    <a:schemeClr val="bg1"/>
                  </a:solidFill>
                </a:rPr>
                <a:t>Holt Geometry</a:t>
              </a:r>
            </a:p>
          </p:txBody>
        </p:sp>
      </p:grpSp>
      <p:sp>
        <p:nvSpPr>
          <p:cNvPr id="19489" name="Text Box 33">
            <a:hlinkClick r:id="rId3" action="ppaction://hlinksldjump"/>
          </p:cNvPr>
          <p:cNvSpPr txBox="1">
            <a:spLocks noChangeArrowheads="1"/>
          </p:cNvSpPr>
          <p:nvPr/>
        </p:nvSpPr>
        <p:spPr bwMode="auto">
          <a:xfrm>
            <a:off x="3657600" y="2390775"/>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b="0" u="sng">
                <a:solidFill>
                  <a:schemeClr val="bg1"/>
                </a:solidFill>
                <a:effectLst>
                  <a:outerShdw blurRad="38100" dist="38100" dir="2700000" algn="tl">
                    <a:srgbClr val="C0C0C0"/>
                  </a:outerShdw>
                </a:effectLst>
              </a:rPr>
              <a:t>Warm Up</a:t>
            </a:r>
          </a:p>
        </p:txBody>
      </p:sp>
      <p:sp>
        <p:nvSpPr>
          <p:cNvPr id="19490" name="Text Box 34">
            <a:hlinkClick r:id="rId4" action="ppaction://hlinksldjump"/>
          </p:cNvPr>
          <p:cNvSpPr txBox="1">
            <a:spLocks noChangeArrowheads="1"/>
          </p:cNvSpPr>
          <p:nvPr/>
        </p:nvSpPr>
        <p:spPr bwMode="auto">
          <a:xfrm>
            <a:off x="3657600" y="3048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b="0" u="sng">
                <a:solidFill>
                  <a:schemeClr val="bg1"/>
                </a:solidFill>
                <a:effectLst>
                  <a:outerShdw blurRad="38100" dist="38100" dir="2700000" algn="tl">
                    <a:srgbClr val="C0C0C0"/>
                  </a:outerShdw>
                </a:effectLst>
              </a:rPr>
              <a:t>Lesson Presentation</a:t>
            </a:r>
          </a:p>
        </p:txBody>
      </p:sp>
      <p:sp>
        <p:nvSpPr>
          <p:cNvPr id="19491" name="Text Box 35">
            <a:hlinkClick r:id="rId5" action="ppaction://hlinksldjump"/>
          </p:cNvPr>
          <p:cNvSpPr txBox="1">
            <a:spLocks noChangeArrowheads="1"/>
          </p:cNvSpPr>
          <p:nvPr/>
        </p:nvSpPr>
        <p:spPr bwMode="auto">
          <a:xfrm>
            <a:off x="3657600" y="3686175"/>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b="0" u="sng">
                <a:solidFill>
                  <a:schemeClr val="bg1"/>
                </a:solidFill>
                <a:effectLst>
                  <a:outerShdw blurRad="38100" dist="38100" dir="2700000" algn="tl">
                    <a:srgbClr val="C0C0C0"/>
                  </a:outerShdw>
                </a:effectLst>
              </a:rPr>
              <a:t>Lesson Quiz</a:t>
            </a:r>
          </a:p>
        </p:txBody>
      </p:sp>
      <p:pic>
        <p:nvPicPr>
          <p:cNvPr id="2054" name="Picture 50" descr="splash_firs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3415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51"/>
          <p:cNvSpPr txBox="1">
            <a:spLocks noChangeArrowheads="1"/>
          </p:cNvSpPr>
          <p:nvPr/>
        </p:nvSpPr>
        <p:spPr bwMode="auto">
          <a:xfrm>
            <a:off x="76200" y="65532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eaLnBrk="1" hangingPunct="1">
              <a:spcBef>
                <a:spcPct val="0"/>
              </a:spcBef>
            </a:pPr>
            <a:r>
              <a:rPr lang="en-US" altLang="en-US" sz="1400">
                <a:solidFill>
                  <a:schemeClr val="bg1"/>
                </a:solidFill>
              </a:rPr>
              <a:t>Holt McDougal Geometry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153400" cy="265747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006699"/>
                </a:solidFill>
                <a:latin typeface="Arial Black" pitchFamily="34" charset="0"/>
              </a:rPr>
              <a:t>Example 1: Problem Solving Application</a:t>
            </a:r>
            <a:endParaRPr lang="en-US" altLang="en-US" sz="2600" b="0">
              <a:solidFill>
                <a:schemeClr val="accent2"/>
              </a:solidFill>
              <a:latin typeface="Arial MT Bl" charset="0"/>
            </a:endParaRPr>
          </a:p>
        </p:txBody>
      </p:sp>
      <p:sp>
        <p:nvSpPr>
          <p:cNvPr id="9219" name="Text Box 5"/>
          <p:cNvSpPr txBox="1">
            <a:spLocks noChangeArrowheads="1"/>
          </p:cNvSpPr>
          <p:nvPr/>
        </p:nvSpPr>
        <p:spPr bwMode="auto">
          <a:xfrm>
            <a:off x="304800" y="1981200"/>
            <a:ext cx="82375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A mailman has to collect mail from mailboxes at A and B and drop it off at the post office at C.  Does the table give enough information to determine the location of the mailboxes and the post office?</a:t>
            </a:r>
            <a:endParaRPr lang="en-US" altLang="en-US" sz="2400" b="0" i="1">
              <a:sym typeface="Symbol" pitchFamily="18" charset="2"/>
            </a:endParaRPr>
          </a:p>
        </p:txBody>
      </p:sp>
      <p:pic>
        <p:nvPicPr>
          <p:cNvPr id="9220" name="Picture 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0"/>
            <a:ext cx="5791200" cy="246856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788988"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Text Box 6"/>
          <p:cNvSpPr txBox="1">
            <a:spLocks noChangeArrowheads="1"/>
          </p:cNvSpPr>
          <p:nvPr/>
        </p:nvSpPr>
        <p:spPr bwMode="auto">
          <a:xfrm>
            <a:off x="304800" y="2438400"/>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The </a:t>
            </a:r>
            <a:r>
              <a:rPr lang="en-US" altLang="en-US" sz="2400"/>
              <a:t>answer</a:t>
            </a:r>
            <a:r>
              <a:rPr lang="en-US" altLang="en-US" sz="2400" b="0"/>
              <a:t> is whether the information in the table can be used to find the position of points </a:t>
            </a:r>
            <a:r>
              <a:rPr lang="en-US" altLang="en-US" sz="2400" b="0" i="1"/>
              <a:t>A</a:t>
            </a:r>
            <a:r>
              <a:rPr lang="en-US" altLang="en-US" sz="2400" b="0"/>
              <a:t>, </a:t>
            </a:r>
            <a:r>
              <a:rPr lang="en-US" altLang="en-US" sz="2400" b="0" i="1"/>
              <a:t>B</a:t>
            </a:r>
            <a:r>
              <a:rPr lang="en-US" altLang="en-US" sz="2400" b="0"/>
              <a:t>, and </a:t>
            </a:r>
            <a:r>
              <a:rPr lang="en-US" altLang="en-US" sz="2400" b="0" i="1"/>
              <a:t>C</a:t>
            </a:r>
            <a:r>
              <a:rPr lang="en-US" altLang="en-US" sz="2400" b="0"/>
              <a:t>.</a:t>
            </a:r>
            <a:endParaRPr lang="en-US" altLang="en-US" sz="2400" b="0" i="1">
              <a:sym typeface="Symbol" pitchFamily="18" charset="2"/>
            </a:endParaRPr>
          </a:p>
        </p:txBody>
      </p:sp>
      <p:sp>
        <p:nvSpPr>
          <p:cNvPr id="163847" name="Text Box 7"/>
          <p:cNvSpPr txBox="1">
            <a:spLocks noChangeArrowheads="1"/>
          </p:cNvSpPr>
          <p:nvPr/>
        </p:nvSpPr>
        <p:spPr bwMode="auto">
          <a:xfrm>
            <a:off x="304800" y="3886200"/>
            <a:ext cx="845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List the important information:</a:t>
            </a:r>
            <a:r>
              <a:rPr lang="en-US" altLang="en-US" sz="2400" b="0"/>
              <a:t> The bearing from </a:t>
            </a:r>
            <a:r>
              <a:rPr lang="en-US" altLang="en-US" sz="2400" b="0" i="1"/>
              <a:t>A</a:t>
            </a:r>
            <a:r>
              <a:rPr lang="en-US" altLang="en-US" sz="2400" b="0"/>
              <a:t> to </a:t>
            </a:r>
            <a:r>
              <a:rPr lang="en-US" altLang="en-US" sz="2400" b="0" i="1"/>
              <a:t>B</a:t>
            </a:r>
            <a:r>
              <a:rPr lang="en-US" altLang="en-US" sz="2400" b="0"/>
              <a:t> is N 65° E. From </a:t>
            </a:r>
            <a:r>
              <a:rPr lang="en-US" altLang="en-US" sz="2400" b="0" i="1"/>
              <a:t>B</a:t>
            </a:r>
            <a:r>
              <a:rPr lang="en-US" altLang="en-US" sz="2400" b="0"/>
              <a:t> to </a:t>
            </a:r>
            <a:r>
              <a:rPr lang="en-US" altLang="en-US" sz="2400" b="0" i="1"/>
              <a:t>C</a:t>
            </a:r>
            <a:r>
              <a:rPr lang="en-US" altLang="en-US" sz="2400" b="0"/>
              <a:t> is N 24° W, and from </a:t>
            </a:r>
            <a:r>
              <a:rPr lang="en-US" altLang="en-US" sz="2400" b="0" i="1"/>
              <a:t>C</a:t>
            </a:r>
            <a:r>
              <a:rPr lang="en-US" altLang="en-US" sz="2400" b="0"/>
              <a:t> to </a:t>
            </a:r>
            <a:r>
              <a:rPr lang="en-US" altLang="en-US" sz="2400" b="0" i="1"/>
              <a:t>A</a:t>
            </a:r>
            <a:r>
              <a:rPr lang="en-US" altLang="en-US" sz="2400" b="0"/>
              <a:t> is S 20° W. The distance from </a:t>
            </a:r>
            <a:r>
              <a:rPr lang="en-US" altLang="en-US" sz="2400" b="0" i="1"/>
              <a:t>A</a:t>
            </a:r>
            <a:r>
              <a:rPr lang="en-US" altLang="en-US" sz="2400" b="0"/>
              <a:t> to </a:t>
            </a:r>
            <a:r>
              <a:rPr lang="en-US" altLang="en-US" sz="2400" b="0" i="1"/>
              <a:t>B</a:t>
            </a:r>
            <a:r>
              <a:rPr lang="en-US" altLang="en-US" sz="2400" b="0"/>
              <a:t> is 8 mi.</a:t>
            </a:r>
            <a:endParaRPr lang="en-US" altLang="en-US" sz="2400" b="0" i="1">
              <a:sym typeface="Symbol" pitchFamily="18" charset="2"/>
            </a:endParaRPr>
          </a:p>
        </p:txBody>
      </p:sp>
      <p:grpSp>
        <p:nvGrpSpPr>
          <p:cNvPr id="10244" name="Group 8"/>
          <p:cNvGrpSpPr>
            <a:grpSpLocks/>
          </p:cNvGrpSpPr>
          <p:nvPr/>
        </p:nvGrpSpPr>
        <p:grpSpPr bwMode="auto">
          <a:xfrm>
            <a:off x="9525" y="1447800"/>
            <a:ext cx="5324475" cy="762000"/>
            <a:chOff x="180" y="2016"/>
            <a:chExt cx="3354" cy="480"/>
          </a:xfrm>
        </p:grpSpPr>
        <p:grpSp>
          <p:nvGrpSpPr>
            <p:cNvPr id="10245" name="Group 9"/>
            <p:cNvGrpSpPr>
              <a:grpSpLocks/>
            </p:cNvGrpSpPr>
            <p:nvPr/>
          </p:nvGrpSpPr>
          <p:grpSpPr bwMode="auto">
            <a:xfrm>
              <a:off x="341" y="2016"/>
              <a:ext cx="480" cy="480"/>
              <a:chOff x="432" y="528"/>
              <a:chExt cx="480" cy="480"/>
            </a:xfrm>
          </p:grpSpPr>
          <p:pic>
            <p:nvPicPr>
              <p:cNvPr id="1024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 y="528"/>
                <a:ext cx="480" cy="48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51" name="Text Box 11"/>
              <p:cNvSpPr txBox="1">
                <a:spLocks noChangeArrowheads="1"/>
              </p:cNvSpPr>
              <p:nvPr/>
            </p:nvSpPr>
            <p:spPr bwMode="auto">
              <a:xfrm>
                <a:off x="494" y="540"/>
                <a:ext cx="253" cy="28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n-US" sz="2400">
                    <a:solidFill>
                      <a:schemeClr val="bg1"/>
                    </a:solidFill>
                    <a:effectLst>
                      <a:outerShdw blurRad="38100" dist="38100" dir="2700000" algn="tl">
                        <a:srgbClr val="C0C0C0"/>
                      </a:outerShdw>
                    </a:effectLst>
                  </a:rPr>
                  <a:t>1</a:t>
                </a:r>
                <a:endParaRPr lang="en-US" sz="2400" b="0"/>
              </a:p>
            </p:txBody>
          </p:sp>
        </p:grpSp>
        <p:sp>
          <p:nvSpPr>
            <p:cNvPr id="10246" name="Text Box 12"/>
            <p:cNvSpPr txBox="1">
              <a:spLocks noChangeArrowheads="1"/>
            </p:cNvSpPr>
            <p:nvPr/>
          </p:nvSpPr>
          <p:spPr bwMode="auto">
            <a:xfrm>
              <a:off x="180" y="2064"/>
              <a:ext cx="3354" cy="28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000"/>
                <a:t>           </a:t>
              </a:r>
              <a:r>
                <a:rPr lang="en-US" altLang="en-US" sz="2400"/>
                <a:t>Understand the Problem</a:t>
              </a:r>
              <a:endParaRPr lang="en-US" altLang="en-US" sz="2400" b="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additive="base">
                                        <p:cTn id="7" dur="500" fill="hold"/>
                                        <p:tgtEl>
                                          <p:spTgt spid="163846"/>
                                        </p:tgtEl>
                                        <p:attrNameLst>
                                          <p:attrName>ppt_x</p:attrName>
                                        </p:attrNameLst>
                                      </p:cBhvr>
                                      <p:tavLst>
                                        <p:tav tm="0">
                                          <p:val>
                                            <p:strVal val="#ppt_x"/>
                                          </p:val>
                                        </p:tav>
                                        <p:tav tm="100000">
                                          <p:val>
                                            <p:strVal val="#ppt_x"/>
                                          </p:val>
                                        </p:tav>
                                      </p:tavLst>
                                    </p:anim>
                                    <p:anim calcmode="lin" valueType="num">
                                      <p:cBhvr additive="base">
                                        <p:cTn id="8" dur="500" fill="hold"/>
                                        <p:tgtEl>
                                          <p:spTgt spid="1638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3847"/>
                                        </p:tgtEl>
                                        <p:attrNameLst>
                                          <p:attrName>style.visibility</p:attrName>
                                        </p:attrNameLst>
                                      </p:cBhvr>
                                      <p:to>
                                        <p:strVal val="visible"/>
                                      </p:to>
                                    </p:set>
                                    <p:anim calcmode="lin" valueType="num">
                                      <p:cBhvr additive="base">
                                        <p:cTn id="12" dur="2000" fill="hold"/>
                                        <p:tgtEl>
                                          <p:spTgt spid="163847"/>
                                        </p:tgtEl>
                                        <p:attrNameLst>
                                          <p:attrName>ppt_x</p:attrName>
                                        </p:attrNameLst>
                                      </p:cBhvr>
                                      <p:tavLst>
                                        <p:tav tm="0">
                                          <p:val>
                                            <p:strVal val="#ppt_x"/>
                                          </p:val>
                                        </p:tav>
                                        <p:tav tm="100000">
                                          <p:val>
                                            <p:strVal val="#ppt_x"/>
                                          </p:val>
                                        </p:tav>
                                      </p:tavLst>
                                    </p:anim>
                                    <p:anim calcmode="lin" valueType="num">
                                      <p:cBhvr additive="base">
                                        <p:cTn id="13" dur="2000" fill="hold"/>
                                        <p:tgtEl>
                                          <p:spTgt spid="163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p:bldP spid="1638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Text Box 6"/>
          <p:cNvSpPr txBox="1">
            <a:spLocks noChangeArrowheads="1"/>
          </p:cNvSpPr>
          <p:nvPr/>
        </p:nvSpPr>
        <p:spPr bwMode="auto">
          <a:xfrm>
            <a:off x="381000" y="2438400"/>
            <a:ext cx="8458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Draw the mailman’s route using vertical lines to show north-south directions. Then use these parallel lines and the alternate interior angles to help find angle measures of </a:t>
            </a:r>
            <a:r>
              <a:rPr lang="en-US" altLang="en-US" sz="2400" b="0">
                <a:sym typeface="Symbol" pitchFamily="18" charset="2"/>
              </a:rPr>
              <a:t></a:t>
            </a:r>
            <a:r>
              <a:rPr lang="en-US" altLang="en-US" sz="2400" b="0" i="1">
                <a:sym typeface="Symbol" pitchFamily="18" charset="2"/>
              </a:rPr>
              <a:t>ABC</a:t>
            </a:r>
            <a:r>
              <a:rPr lang="en-US" altLang="en-US" sz="2400" b="0">
                <a:sym typeface="Symbol" pitchFamily="18" charset="2"/>
              </a:rPr>
              <a:t>.</a:t>
            </a:r>
            <a:endParaRPr lang="en-US" altLang="en-US" sz="2400" b="0" i="1">
              <a:sym typeface="Symbol" pitchFamily="18" charset="2"/>
            </a:endParaRPr>
          </a:p>
        </p:txBody>
      </p:sp>
      <p:grpSp>
        <p:nvGrpSpPr>
          <p:cNvPr id="11267" name="Group 7"/>
          <p:cNvGrpSpPr>
            <a:grpSpLocks/>
          </p:cNvGrpSpPr>
          <p:nvPr/>
        </p:nvGrpSpPr>
        <p:grpSpPr bwMode="auto">
          <a:xfrm>
            <a:off x="304800" y="1447800"/>
            <a:ext cx="2895600" cy="647700"/>
            <a:chOff x="384" y="1248"/>
            <a:chExt cx="1824" cy="408"/>
          </a:xfrm>
        </p:grpSpPr>
        <p:grpSp>
          <p:nvGrpSpPr>
            <p:cNvPr id="11268" name="Group 8"/>
            <p:cNvGrpSpPr>
              <a:grpSpLocks/>
            </p:cNvGrpSpPr>
            <p:nvPr/>
          </p:nvGrpSpPr>
          <p:grpSpPr bwMode="auto">
            <a:xfrm>
              <a:off x="384" y="1248"/>
              <a:ext cx="360" cy="408"/>
              <a:chOff x="3681" y="3579"/>
              <a:chExt cx="360" cy="408"/>
            </a:xfrm>
          </p:grpSpPr>
          <p:pic>
            <p:nvPicPr>
              <p:cNvPr id="112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 y="3579"/>
                <a:ext cx="360" cy="40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74" name="Text Box 10"/>
              <p:cNvSpPr txBox="1">
                <a:spLocks noChangeArrowheads="1"/>
              </p:cNvSpPr>
              <p:nvPr/>
            </p:nvSpPr>
            <p:spPr bwMode="auto">
              <a:xfrm>
                <a:off x="3744" y="3600"/>
                <a:ext cx="253" cy="28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n-US" sz="2400">
                    <a:solidFill>
                      <a:schemeClr val="bg1"/>
                    </a:solidFill>
                    <a:effectLst>
                      <a:outerShdw blurRad="38100" dist="38100" dir="2700000" algn="tl">
                        <a:srgbClr val="C0C0C0"/>
                      </a:outerShdw>
                    </a:effectLst>
                  </a:rPr>
                  <a:t>2</a:t>
                </a:r>
                <a:endParaRPr lang="en-US" sz="2400" b="0"/>
              </a:p>
            </p:txBody>
          </p:sp>
        </p:grpSp>
        <p:sp>
          <p:nvSpPr>
            <p:cNvPr id="11269" name="Text Box 11"/>
            <p:cNvSpPr txBox="1">
              <a:spLocks noChangeArrowheads="1"/>
            </p:cNvSpPr>
            <p:nvPr/>
          </p:nvSpPr>
          <p:spPr bwMode="auto">
            <a:xfrm>
              <a:off x="793" y="1278"/>
              <a:ext cx="1415" cy="28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a:t>Make a Plan</a:t>
              </a:r>
              <a:endParaRPr lang="en-US" altLang="en-US" sz="2400" b="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additive="base">
                                        <p:cTn id="7" dur="500" fill="hold"/>
                                        <p:tgtEl>
                                          <p:spTgt spid="164870"/>
                                        </p:tgtEl>
                                        <p:attrNameLst>
                                          <p:attrName>ppt_x</p:attrName>
                                        </p:attrNameLst>
                                      </p:cBhvr>
                                      <p:tavLst>
                                        <p:tav tm="0">
                                          <p:val>
                                            <p:strVal val="#ppt_x"/>
                                          </p:val>
                                        </p:tav>
                                        <p:tav tm="100000">
                                          <p:val>
                                            <p:strVal val="#ppt_x"/>
                                          </p:val>
                                        </p:tav>
                                      </p:tavLst>
                                    </p:anim>
                                    <p:anim calcmode="lin" valueType="num">
                                      <p:cBhvr additive="base">
                                        <p:cTn id="8"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Text Box 6"/>
          <p:cNvSpPr txBox="1">
            <a:spLocks noChangeArrowheads="1"/>
          </p:cNvSpPr>
          <p:nvPr/>
        </p:nvSpPr>
        <p:spPr bwMode="auto">
          <a:xfrm>
            <a:off x="304800" y="25146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m</a:t>
            </a:r>
            <a:r>
              <a:rPr lang="en-US" altLang="en-US" sz="2400" b="0">
                <a:sym typeface="Symbol" pitchFamily="18" charset="2"/>
              </a:rPr>
              <a:t>CAB = 65° – 20° = 45°</a:t>
            </a:r>
            <a:endParaRPr lang="en-US" altLang="en-US" sz="2400" b="0" i="1">
              <a:sym typeface="Symbol" pitchFamily="18" charset="2"/>
            </a:endParaRPr>
          </a:p>
        </p:txBody>
      </p:sp>
      <p:sp>
        <p:nvSpPr>
          <p:cNvPr id="165895" name="Text Box 7"/>
          <p:cNvSpPr txBox="1">
            <a:spLocks noChangeArrowheads="1"/>
          </p:cNvSpPr>
          <p:nvPr/>
        </p:nvSpPr>
        <p:spPr bwMode="auto">
          <a:xfrm>
            <a:off x="304800" y="3124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m</a:t>
            </a:r>
            <a:r>
              <a:rPr lang="en-US" altLang="en-US" sz="2400" b="0">
                <a:sym typeface="Symbol" pitchFamily="18" charset="2"/>
              </a:rPr>
              <a:t>CAB = 180° – (24° + 65°) = 91°</a:t>
            </a:r>
          </a:p>
        </p:txBody>
      </p:sp>
      <p:grpSp>
        <p:nvGrpSpPr>
          <p:cNvPr id="165898" name="Group 10"/>
          <p:cNvGrpSpPr>
            <a:grpSpLocks/>
          </p:cNvGrpSpPr>
          <p:nvPr/>
        </p:nvGrpSpPr>
        <p:grpSpPr bwMode="auto">
          <a:xfrm>
            <a:off x="304800" y="3886200"/>
            <a:ext cx="8458200" cy="1187450"/>
            <a:chOff x="192" y="2880"/>
            <a:chExt cx="5328" cy="748"/>
          </a:xfrm>
        </p:grpSpPr>
        <p:sp>
          <p:nvSpPr>
            <p:cNvPr id="12298" name="Text Box 8"/>
            <p:cNvSpPr txBox="1">
              <a:spLocks noChangeArrowheads="1"/>
            </p:cNvSpPr>
            <p:nvPr/>
          </p:nvSpPr>
          <p:spPr bwMode="auto">
            <a:xfrm>
              <a:off x="192" y="2880"/>
              <a:ext cx="532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You know the measures of m</a:t>
              </a:r>
              <a:r>
                <a:rPr lang="en-US" altLang="en-US" sz="2400" b="0">
                  <a:sym typeface="Symbol" pitchFamily="18" charset="2"/>
                </a:rPr>
                <a:t></a:t>
              </a:r>
              <a:r>
                <a:rPr lang="en-US" altLang="en-US" sz="2400" b="0" i="1">
                  <a:sym typeface="Symbol" pitchFamily="18" charset="2"/>
                </a:rPr>
                <a:t>CAB</a:t>
              </a:r>
              <a:r>
                <a:rPr lang="en-US" altLang="en-US" sz="2400" b="0">
                  <a:sym typeface="Symbol" pitchFamily="18" charset="2"/>
                </a:rPr>
                <a:t> and m</a:t>
              </a:r>
              <a:r>
                <a:rPr lang="en-US" altLang="en-US" sz="2400" b="0" i="1">
                  <a:sym typeface="Symbol" pitchFamily="18" charset="2"/>
                </a:rPr>
                <a:t>CBA</a:t>
              </a:r>
              <a:r>
                <a:rPr lang="en-US" altLang="en-US" sz="2400" b="0">
                  <a:sym typeface="Symbol" pitchFamily="18" charset="2"/>
                </a:rPr>
                <a:t> and the length of the included side </a:t>
              </a:r>
              <a:r>
                <a:rPr lang="en-US" altLang="en-US" sz="2400" b="0" i="1">
                  <a:sym typeface="Symbol" pitchFamily="18" charset="2"/>
                </a:rPr>
                <a:t>AB</a:t>
              </a:r>
              <a:r>
                <a:rPr lang="en-US" altLang="en-US" sz="2400" b="0">
                  <a:sym typeface="Symbol" pitchFamily="18" charset="2"/>
                </a:rPr>
                <a:t>. Therefore by ASA, a unique triangle </a:t>
              </a:r>
              <a:r>
                <a:rPr lang="en-US" altLang="en-US" sz="2400" b="0" i="1">
                  <a:sym typeface="Symbol" pitchFamily="18" charset="2"/>
                </a:rPr>
                <a:t>ABC</a:t>
              </a:r>
              <a:r>
                <a:rPr lang="en-US" altLang="en-US" sz="2400" b="0">
                  <a:sym typeface="Symbol" pitchFamily="18" charset="2"/>
                </a:rPr>
                <a:t> is determined.</a:t>
              </a:r>
              <a:endParaRPr lang="en-US" altLang="en-US" sz="2400" b="0" i="1">
                <a:sym typeface="Symbol" pitchFamily="18" charset="2"/>
              </a:endParaRPr>
            </a:p>
          </p:txBody>
        </p:sp>
        <p:sp>
          <p:nvSpPr>
            <p:cNvPr id="12299" name="Line 9"/>
            <p:cNvSpPr>
              <a:spLocks noChangeShapeType="1"/>
            </p:cNvSpPr>
            <p:nvPr/>
          </p:nvSpPr>
          <p:spPr bwMode="auto">
            <a:xfrm>
              <a:off x="3264" y="316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2293" name="Group 11"/>
          <p:cNvGrpSpPr>
            <a:grpSpLocks/>
          </p:cNvGrpSpPr>
          <p:nvPr/>
        </p:nvGrpSpPr>
        <p:grpSpPr bwMode="auto">
          <a:xfrm>
            <a:off x="200025" y="1447800"/>
            <a:ext cx="1857375" cy="704850"/>
            <a:chOff x="288" y="996"/>
            <a:chExt cx="1170" cy="444"/>
          </a:xfrm>
        </p:grpSpPr>
        <p:sp>
          <p:nvSpPr>
            <p:cNvPr id="12294" name="Text Box 12"/>
            <p:cNvSpPr txBox="1">
              <a:spLocks noChangeArrowheads="1"/>
            </p:cNvSpPr>
            <p:nvPr/>
          </p:nvSpPr>
          <p:spPr bwMode="auto">
            <a:xfrm>
              <a:off x="755" y="1074"/>
              <a:ext cx="703" cy="28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a:t>Solve</a:t>
              </a:r>
              <a:endParaRPr lang="en-US" altLang="en-US" sz="2400" b="0"/>
            </a:p>
          </p:txBody>
        </p:sp>
        <p:grpSp>
          <p:nvGrpSpPr>
            <p:cNvPr id="12295" name="Group 13"/>
            <p:cNvGrpSpPr>
              <a:grpSpLocks/>
            </p:cNvGrpSpPr>
            <p:nvPr/>
          </p:nvGrpSpPr>
          <p:grpSpPr bwMode="auto">
            <a:xfrm>
              <a:off x="288" y="996"/>
              <a:ext cx="444" cy="444"/>
              <a:chOff x="2592" y="864"/>
              <a:chExt cx="444" cy="444"/>
            </a:xfrm>
          </p:grpSpPr>
          <p:pic>
            <p:nvPicPr>
              <p:cNvPr id="1229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 y="864"/>
                <a:ext cx="444" cy="444"/>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903" name="Text Box 15"/>
              <p:cNvSpPr txBox="1">
                <a:spLocks noChangeArrowheads="1"/>
              </p:cNvSpPr>
              <p:nvPr/>
            </p:nvSpPr>
            <p:spPr bwMode="auto">
              <a:xfrm>
                <a:off x="2706" y="939"/>
                <a:ext cx="253" cy="28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n-US" sz="2400">
                    <a:solidFill>
                      <a:schemeClr val="bg1"/>
                    </a:solidFill>
                    <a:effectLst>
                      <a:outerShdw blurRad="38100" dist="38100" dir="2700000" algn="tl">
                        <a:srgbClr val="C0C0C0"/>
                      </a:outerShdw>
                    </a:effectLst>
                  </a:rPr>
                  <a:t>3</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Effect transition="in" filter="box(in)">
                                      <p:cBhvr>
                                        <p:cTn id="7" dur="500"/>
                                        <p:tgtEl>
                                          <p:spTgt spid="165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5895"/>
                                        </p:tgtEl>
                                        <p:attrNameLst>
                                          <p:attrName>style.visibility</p:attrName>
                                        </p:attrNameLst>
                                      </p:cBhvr>
                                      <p:to>
                                        <p:strVal val="visible"/>
                                      </p:to>
                                    </p:set>
                                    <p:animEffect transition="in" filter="box(in)">
                                      <p:cBhvr>
                                        <p:cTn id="12" dur="500"/>
                                        <p:tgtEl>
                                          <p:spTgt spid="1658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5898"/>
                                        </p:tgtEl>
                                        <p:attrNameLst>
                                          <p:attrName>style.visibility</p:attrName>
                                        </p:attrNameLst>
                                      </p:cBhvr>
                                      <p:to>
                                        <p:strVal val="visible"/>
                                      </p:to>
                                    </p:set>
                                    <p:anim calcmode="lin" valueType="num">
                                      <p:cBhvr additive="base">
                                        <p:cTn id="17" dur="500" fill="hold"/>
                                        <p:tgtEl>
                                          <p:spTgt spid="165898"/>
                                        </p:tgtEl>
                                        <p:attrNameLst>
                                          <p:attrName>ppt_x</p:attrName>
                                        </p:attrNameLst>
                                      </p:cBhvr>
                                      <p:tavLst>
                                        <p:tav tm="0">
                                          <p:val>
                                            <p:strVal val="#ppt_x"/>
                                          </p:val>
                                        </p:tav>
                                        <p:tav tm="100000">
                                          <p:val>
                                            <p:strVal val="#ppt_x"/>
                                          </p:val>
                                        </p:tav>
                                      </p:tavLst>
                                    </p:anim>
                                    <p:anim calcmode="lin" valueType="num">
                                      <p:cBhvr additive="base">
                                        <p:cTn id="18" dur="500" fill="hold"/>
                                        <p:tgtEl>
                                          <p:spTgt spid="165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p:bldP spid="1658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Text Box 6"/>
          <p:cNvSpPr txBox="1">
            <a:spLocks noChangeArrowheads="1"/>
          </p:cNvSpPr>
          <p:nvPr/>
        </p:nvSpPr>
        <p:spPr bwMode="auto">
          <a:xfrm>
            <a:off x="304800" y="2667000"/>
            <a:ext cx="8458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One and only one triangle can be made using the information in the table, so the table does give enough information to determine the location of the mailboxes and the post office.</a:t>
            </a:r>
            <a:endParaRPr lang="en-US" altLang="en-US" sz="2400" b="0" i="1">
              <a:sym typeface="Symbol" pitchFamily="18" charset="2"/>
            </a:endParaRPr>
          </a:p>
        </p:txBody>
      </p:sp>
      <p:grpSp>
        <p:nvGrpSpPr>
          <p:cNvPr id="13315" name="Group 13"/>
          <p:cNvGrpSpPr>
            <a:grpSpLocks/>
          </p:cNvGrpSpPr>
          <p:nvPr/>
        </p:nvGrpSpPr>
        <p:grpSpPr bwMode="auto">
          <a:xfrm>
            <a:off x="152400" y="1524000"/>
            <a:ext cx="2687638" cy="676275"/>
            <a:chOff x="336" y="912"/>
            <a:chExt cx="1693" cy="426"/>
          </a:xfrm>
        </p:grpSpPr>
        <p:sp>
          <p:nvSpPr>
            <p:cNvPr id="13316" name="Text Box 9"/>
            <p:cNvSpPr txBox="1">
              <a:spLocks noChangeArrowheads="1"/>
            </p:cNvSpPr>
            <p:nvPr/>
          </p:nvSpPr>
          <p:spPr bwMode="auto">
            <a:xfrm>
              <a:off x="816" y="1008"/>
              <a:ext cx="1213" cy="28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a:t>Look Back</a:t>
              </a:r>
              <a:endParaRPr lang="en-US" altLang="en-US" sz="2400" b="0"/>
            </a:p>
          </p:txBody>
        </p:sp>
        <p:grpSp>
          <p:nvGrpSpPr>
            <p:cNvPr id="13317" name="Group 10"/>
            <p:cNvGrpSpPr>
              <a:grpSpLocks/>
            </p:cNvGrpSpPr>
            <p:nvPr/>
          </p:nvGrpSpPr>
          <p:grpSpPr bwMode="auto">
            <a:xfrm>
              <a:off x="336" y="912"/>
              <a:ext cx="528" cy="426"/>
              <a:chOff x="1758" y="3408"/>
              <a:chExt cx="528" cy="426"/>
            </a:xfrm>
          </p:grpSpPr>
          <p:pic>
            <p:nvPicPr>
              <p:cNvPr id="1331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3408"/>
                <a:ext cx="426" cy="426"/>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24" name="Text Box 12"/>
              <p:cNvSpPr txBox="1">
                <a:spLocks noChangeArrowheads="1"/>
              </p:cNvSpPr>
              <p:nvPr/>
            </p:nvSpPr>
            <p:spPr bwMode="auto">
              <a:xfrm>
                <a:off x="1758" y="3504"/>
                <a:ext cx="528" cy="28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2400">
                    <a:solidFill>
                      <a:schemeClr val="bg1"/>
                    </a:solidFill>
                    <a:effectLst>
                      <a:outerShdw blurRad="38100" dist="38100" dir="2700000" algn="tl">
                        <a:srgbClr val="C0C0C0"/>
                      </a:outerShdw>
                    </a:effectLst>
                  </a:rPr>
                  <a:t>4</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FF0000"/>
                </a:solidFill>
                <a:latin typeface="Arial Black" pitchFamily="34" charset="0"/>
              </a:rPr>
              <a:t>Check It Out!</a:t>
            </a:r>
            <a:r>
              <a:rPr lang="en-US" altLang="en-US" sz="2400" b="0">
                <a:solidFill>
                  <a:srgbClr val="006699"/>
                </a:solidFill>
                <a:latin typeface="Arial Black" pitchFamily="34" charset="0"/>
              </a:rPr>
              <a:t> Example 1 </a:t>
            </a:r>
            <a:endParaRPr lang="en-US" altLang="en-US" sz="2600" b="0">
              <a:solidFill>
                <a:schemeClr val="accent2"/>
              </a:solidFill>
              <a:latin typeface="Arial MT Bl" charset="0"/>
            </a:endParaRPr>
          </a:p>
        </p:txBody>
      </p:sp>
      <p:sp>
        <p:nvSpPr>
          <p:cNvPr id="14339" name="Text Box 119"/>
          <p:cNvSpPr txBox="1">
            <a:spLocks noChangeArrowheads="1"/>
          </p:cNvSpPr>
          <p:nvPr/>
        </p:nvSpPr>
        <p:spPr bwMode="auto">
          <a:xfrm>
            <a:off x="304800" y="1676400"/>
            <a:ext cx="8237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What if……?</a:t>
            </a:r>
            <a:r>
              <a:rPr lang="en-US" altLang="en-US" sz="2400" b="0"/>
              <a:t> If 7.6km is the distance from B to C, is there enough information to determine the location of all the checkpoints? Explain.</a:t>
            </a:r>
            <a:endParaRPr lang="en-US" altLang="en-US" sz="2400" b="0" i="1">
              <a:sym typeface="Symbol" pitchFamily="18" charset="2"/>
            </a:endParaRPr>
          </a:p>
        </p:txBody>
      </p:sp>
      <p:pic>
        <p:nvPicPr>
          <p:cNvPr id="14340" name="Picture 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95600"/>
            <a:ext cx="5105400" cy="246221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 Box 126"/>
          <p:cNvSpPr txBox="1">
            <a:spLocks noChangeArrowheads="1"/>
          </p:cNvSpPr>
          <p:nvPr/>
        </p:nvSpPr>
        <p:spPr bwMode="auto">
          <a:xfrm>
            <a:off x="5486400" y="4114800"/>
            <a:ext cx="1295400" cy="396875"/>
          </a:xfrm>
          <a:prstGeom prst="rect">
            <a:avLst/>
          </a:prstGeom>
          <a:solidFill>
            <a:schemeClr val="bg1"/>
          </a:soli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000" b="0">
                <a:solidFill>
                  <a:srgbClr val="FF0000"/>
                </a:solidFill>
              </a:rPr>
              <a:t>7.6km</a:t>
            </a:r>
          </a:p>
        </p:txBody>
      </p:sp>
      <p:sp>
        <p:nvSpPr>
          <p:cNvPr id="14342" name="Rectangle 127"/>
          <p:cNvSpPr>
            <a:spLocks noChangeArrowheads="1"/>
          </p:cNvSpPr>
          <p:nvPr/>
        </p:nvSpPr>
        <p:spPr bwMode="auto">
          <a:xfrm>
            <a:off x="6324600" y="5638800"/>
            <a:ext cx="762000" cy="533400"/>
          </a:xfrm>
          <a:prstGeom prst="rect">
            <a:avLst/>
          </a:prstGeom>
          <a:solidFill>
            <a:schemeClr val="bg1"/>
          </a:soli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endParaRPr lang="en-US" altLang="en-US"/>
          </a:p>
        </p:txBody>
      </p:sp>
      <p:sp>
        <p:nvSpPr>
          <p:cNvPr id="116864" name="Text Box 128"/>
          <p:cNvSpPr txBox="1">
            <a:spLocks noChangeArrowheads="1"/>
          </p:cNvSpPr>
          <p:nvPr/>
        </p:nvSpPr>
        <p:spPr bwMode="auto">
          <a:xfrm>
            <a:off x="381000" y="5791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FF0000"/>
                </a:solidFill>
              </a:rPr>
              <a:t>Yes; the </a:t>
            </a:r>
            <a:r>
              <a:rPr lang="en-US" altLang="en-US" sz="2400" b="0">
                <a:solidFill>
                  <a:srgbClr val="FF0000"/>
                </a:solidFill>
                <a:sym typeface="Symbol" pitchFamily="18" charset="2"/>
              </a:rPr>
              <a:t> is uniquely determined by AAS.</a:t>
            </a:r>
            <a:endParaRPr lang="en-US" altLang="en-US" sz="2400" b="0" i="1">
              <a:solidFill>
                <a:srgbClr val="FF0000"/>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864"/>
                                        </p:tgtEl>
                                        <p:attrNameLst>
                                          <p:attrName>style.visibility</p:attrName>
                                        </p:attrNameLst>
                                      </p:cBhvr>
                                      <p:to>
                                        <p:strVal val="visible"/>
                                      </p:to>
                                    </p:set>
                                    <p:anim calcmode="lin" valueType="num">
                                      <p:cBhvr additive="base">
                                        <p:cTn id="7" dur="500" fill="hold"/>
                                        <p:tgtEl>
                                          <p:spTgt spid="116864"/>
                                        </p:tgtEl>
                                        <p:attrNameLst>
                                          <p:attrName>ppt_x</p:attrName>
                                        </p:attrNameLst>
                                      </p:cBhvr>
                                      <p:tavLst>
                                        <p:tav tm="0">
                                          <p:val>
                                            <p:strVal val="#ppt_x"/>
                                          </p:val>
                                        </p:tav>
                                        <p:tav tm="100000">
                                          <p:val>
                                            <p:strVal val="#ppt_x"/>
                                          </p:val>
                                        </p:tav>
                                      </p:tavLst>
                                    </p:anim>
                                    <p:anim calcmode="lin" valueType="num">
                                      <p:cBhvr additive="base">
                                        <p:cTn id="8" dur="500" fill="hold"/>
                                        <p:tgtEl>
                                          <p:spTgt spid="116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006699"/>
                </a:solidFill>
                <a:latin typeface="Arial Black" pitchFamily="34" charset="0"/>
              </a:rPr>
              <a:t>Example 2: Applying ASA Congruence</a:t>
            </a:r>
            <a:endParaRPr lang="en-US" altLang="en-US" sz="2600" b="0">
              <a:solidFill>
                <a:schemeClr val="accent2"/>
              </a:solidFill>
              <a:latin typeface="Arial MT Bl" charset="0"/>
            </a:endParaRPr>
          </a:p>
        </p:txBody>
      </p:sp>
      <p:sp>
        <p:nvSpPr>
          <p:cNvPr id="15363" name="Text Box 16"/>
          <p:cNvSpPr txBox="1">
            <a:spLocks noChangeArrowheads="1"/>
          </p:cNvSpPr>
          <p:nvPr/>
        </p:nvSpPr>
        <p:spPr bwMode="auto">
          <a:xfrm>
            <a:off x="228600" y="1981200"/>
            <a:ext cx="8237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Determine if you can use ASA to prove the triangles congruent. Explain.</a:t>
            </a:r>
            <a:endParaRPr lang="en-US" altLang="en-US" sz="2400" i="1">
              <a:sym typeface="Symbol" pitchFamily="18" charset="2"/>
            </a:endParaRPr>
          </a:p>
        </p:txBody>
      </p:sp>
      <p:pic>
        <p:nvPicPr>
          <p:cNvPr id="1536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71800"/>
            <a:ext cx="4090988" cy="1608138"/>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50" name="Text Box 18"/>
          <p:cNvSpPr txBox="1">
            <a:spLocks noChangeArrowheads="1"/>
          </p:cNvSpPr>
          <p:nvPr/>
        </p:nvSpPr>
        <p:spPr bwMode="auto">
          <a:xfrm>
            <a:off x="381000" y="4876800"/>
            <a:ext cx="845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Two congruent angle pairs are give, but the included sides are not given as congruent. Therefore ASA cannot be used to prove the triangles congruent.</a:t>
            </a:r>
            <a:endParaRPr lang="en-US" altLang="en-US" sz="2400" b="0" i="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50"/>
                                        </p:tgtEl>
                                        <p:attrNameLst>
                                          <p:attrName>style.visibility</p:attrName>
                                        </p:attrNameLst>
                                      </p:cBhvr>
                                      <p:to>
                                        <p:strVal val="visible"/>
                                      </p:to>
                                    </p:set>
                                    <p:anim calcmode="lin" valueType="num">
                                      <p:cBhvr additive="base">
                                        <p:cTn id="7" dur="500" fill="hold"/>
                                        <p:tgtEl>
                                          <p:spTgt spid="146450"/>
                                        </p:tgtEl>
                                        <p:attrNameLst>
                                          <p:attrName>ppt_x</p:attrName>
                                        </p:attrNameLst>
                                      </p:cBhvr>
                                      <p:tavLst>
                                        <p:tav tm="0">
                                          <p:val>
                                            <p:strVal val="#ppt_x"/>
                                          </p:val>
                                        </p:tav>
                                        <p:tav tm="100000">
                                          <p:val>
                                            <p:strVal val="#ppt_x"/>
                                          </p:val>
                                        </p:tav>
                                      </p:tavLst>
                                    </p:anim>
                                    <p:anim calcmode="lin" valueType="num">
                                      <p:cBhvr additive="base">
                                        <p:cTn id="8" dur="500" fill="hold"/>
                                        <p:tgtEl>
                                          <p:spTgt spid="146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FF0000"/>
                </a:solidFill>
                <a:latin typeface="Arial Black" pitchFamily="34" charset="0"/>
              </a:rPr>
              <a:t>Check It Out!</a:t>
            </a:r>
            <a:r>
              <a:rPr lang="en-US" altLang="en-US" sz="2400" b="0">
                <a:solidFill>
                  <a:srgbClr val="006699"/>
                </a:solidFill>
                <a:latin typeface="Arial Black" pitchFamily="34" charset="0"/>
              </a:rPr>
              <a:t> Example 2 </a:t>
            </a:r>
            <a:endParaRPr lang="en-US" altLang="en-US" sz="2600" b="0">
              <a:solidFill>
                <a:schemeClr val="accent2"/>
              </a:solidFill>
              <a:latin typeface="Arial MT Bl" charset="0"/>
            </a:endParaRPr>
          </a:p>
        </p:txBody>
      </p:sp>
      <p:pic>
        <p:nvPicPr>
          <p:cNvPr id="1638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81200"/>
            <a:ext cx="2638425" cy="191770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17"/>
          <p:cNvSpPr txBox="1">
            <a:spLocks noChangeArrowheads="1"/>
          </p:cNvSpPr>
          <p:nvPr/>
        </p:nvSpPr>
        <p:spPr bwMode="auto">
          <a:xfrm>
            <a:off x="228600" y="1981200"/>
            <a:ext cx="579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Determine if you can use ASA to prove </a:t>
            </a:r>
            <a:r>
              <a:rPr lang="en-US" altLang="en-US" sz="2400">
                <a:sym typeface="Symbol" pitchFamily="18" charset="2"/>
              </a:rPr>
              <a:t></a:t>
            </a:r>
            <a:r>
              <a:rPr lang="en-US" altLang="en-US" sz="2400" i="1">
                <a:sym typeface="Symbol" pitchFamily="18" charset="2"/>
              </a:rPr>
              <a:t>NKL</a:t>
            </a:r>
            <a:r>
              <a:rPr lang="en-US" altLang="en-US" sz="2400">
                <a:sym typeface="Symbol" pitchFamily="18" charset="2"/>
              </a:rPr>
              <a:t> </a:t>
            </a:r>
            <a:r>
              <a:rPr lang="en-US" altLang="en-US" sz="2400" b="0">
                <a:sym typeface="Symbol" pitchFamily="18" charset="2"/>
              </a:rPr>
              <a:t></a:t>
            </a:r>
            <a:r>
              <a:rPr lang="en-US" altLang="en-US" sz="2400">
                <a:sym typeface="Symbol" pitchFamily="18" charset="2"/>
              </a:rPr>
              <a:t> </a:t>
            </a:r>
            <a:r>
              <a:rPr lang="en-US" altLang="en-US" sz="2400" i="1">
                <a:sym typeface="Symbol" pitchFamily="18" charset="2"/>
              </a:rPr>
              <a:t>LMN</a:t>
            </a:r>
            <a:r>
              <a:rPr lang="en-US" altLang="en-US" sz="2400"/>
              <a:t>. Explain.</a:t>
            </a:r>
            <a:endParaRPr lang="en-US" altLang="en-US" sz="2400" i="1">
              <a:sym typeface="Symbol" pitchFamily="18" charset="2"/>
            </a:endParaRPr>
          </a:p>
        </p:txBody>
      </p:sp>
      <p:grpSp>
        <p:nvGrpSpPr>
          <p:cNvPr id="147479" name="Group 23"/>
          <p:cNvGrpSpPr>
            <a:grpSpLocks/>
          </p:cNvGrpSpPr>
          <p:nvPr/>
        </p:nvGrpSpPr>
        <p:grpSpPr bwMode="auto">
          <a:xfrm>
            <a:off x="152400" y="4572000"/>
            <a:ext cx="9144000" cy="1552575"/>
            <a:chOff x="0" y="2880"/>
            <a:chExt cx="5760" cy="978"/>
          </a:xfrm>
        </p:grpSpPr>
        <p:sp>
          <p:nvSpPr>
            <p:cNvPr id="16390" name="Text Box 19"/>
            <p:cNvSpPr txBox="1">
              <a:spLocks noChangeArrowheads="1"/>
            </p:cNvSpPr>
            <p:nvPr/>
          </p:nvSpPr>
          <p:spPr bwMode="auto">
            <a:xfrm>
              <a:off x="0" y="2880"/>
              <a:ext cx="5760"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By the Alternate Interior </a:t>
              </a:r>
              <a:r>
                <a:rPr lang="en-US" altLang="en-US" sz="2400" b="0">
                  <a:sym typeface="Symbol" pitchFamily="18" charset="2"/>
                </a:rPr>
                <a:t>Angles Theorem. </a:t>
              </a:r>
              <a:r>
                <a:rPr lang="en-US" altLang="en-US" sz="2400" b="0" i="1">
                  <a:sym typeface="Symbol" pitchFamily="18" charset="2"/>
                </a:rPr>
                <a:t>KLN</a:t>
              </a:r>
              <a:r>
                <a:rPr lang="en-US" altLang="en-US" sz="2400" b="0">
                  <a:sym typeface="Symbol" pitchFamily="18" charset="2"/>
                </a:rPr>
                <a:t>  </a:t>
              </a:r>
              <a:r>
                <a:rPr lang="en-US" altLang="en-US" sz="2400" b="0" i="1">
                  <a:sym typeface="Symbol" pitchFamily="18" charset="2"/>
                </a:rPr>
                <a:t>MNL</a:t>
              </a:r>
              <a:r>
                <a:rPr lang="en-US" altLang="en-US" sz="2400" b="0">
                  <a:sym typeface="Symbol" pitchFamily="18" charset="2"/>
                </a:rPr>
                <a:t>. </a:t>
              </a:r>
              <a:r>
                <a:rPr lang="en-US" altLang="en-US" sz="2400" b="0" i="1">
                  <a:sym typeface="Symbol" pitchFamily="18" charset="2"/>
                </a:rPr>
                <a:t>NL </a:t>
              </a:r>
              <a:r>
                <a:rPr lang="en-US" altLang="en-US" sz="2400" b="0">
                  <a:sym typeface="Symbol" pitchFamily="18" charset="2"/>
                </a:rPr>
                <a:t> </a:t>
              </a:r>
              <a:r>
                <a:rPr lang="en-US" altLang="en-US" sz="2400" b="0" i="1">
                  <a:sym typeface="Symbol" pitchFamily="18" charset="2"/>
                </a:rPr>
                <a:t>LN </a:t>
              </a:r>
              <a:r>
                <a:rPr lang="en-US" altLang="en-US" sz="2400" b="0">
                  <a:sym typeface="Symbol" pitchFamily="18" charset="2"/>
                </a:rPr>
                <a:t>by the Reflexive Property. No other congruence relationships can be determined, so ASA cannot be applied.</a:t>
              </a:r>
            </a:p>
          </p:txBody>
        </p:sp>
        <p:sp>
          <p:nvSpPr>
            <p:cNvPr id="16391" name="Line 20"/>
            <p:cNvSpPr>
              <a:spLocks noChangeShapeType="1"/>
            </p:cNvSpPr>
            <p:nvPr/>
          </p:nvSpPr>
          <p:spPr bwMode="auto">
            <a:xfrm>
              <a:off x="48" y="3150"/>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2" name="Line 21"/>
            <p:cNvSpPr>
              <a:spLocks noChangeShapeType="1"/>
            </p:cNvSpPr>
            <p:nvPr/>
          </p:nvSpPr>
          <p:spPr bwMode="auto">
            <a:xfrm>
              <a:off x="567" y="315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7479"/>
                                        </p:tgtEl>
                                        <p:attrNameLst>
                                          <p:attrName>style.visibility</p:attrName>
                                        </p:attrNameLst>
                                      </p:cBhvr>
                                      <p:to>
                                        <p:strVal val="visible"/>
                                      </p:to>
                                    </p:set>
                                    <p:animEffect transition="in" filter="box(in)">
                                      <p:cBhvr>
                                        <p:cTn id="7" dur="500"/>
                                        <p:tgtEl>
                                          <p:spTgt spid="147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457200" y="990600"/>
            <a:ext cx="845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You can use the Third Angles Theorem to prove another congruence relationship based on ASA.  This theorem is Angle-Angle-Side (AAS).</a:t>
            </a:r>
            <a:endParaRPr lang="en-US" altLang="en-US" sz="2400" b="0" i="1">
              <a:sym typeface="Symbol" pitchFamily="18" charset="2"/>
            </a:endParaRPr>
          </a:p>
        </p:txBody>
      </p:sp>
      <p:pic>
        <p:nvPicPr>
          <p:cNvPr id="174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458200" cy="307816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990600"/>
            <a:ext cx="8458200" cy="5410200"/>
          </a:xfrm>
          <a:prstGeom prst="rect">
            <a:avLst/>
          </a:prstGeom>
          <a:noFill/>
          <a:ln w="28575">
            <a:solidFill>
              <a:srgbClr val="DBDBD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800">
                <a:solidFill>
                  <a:schemeClr val="accent2"/>
                </a:solidFill>
              </a:rPr>
              <a:t>Warm Up</a:t>
            </a:r>
            <a:endParaRPr lang="en-US" altLang="en-US" sz="2400"/>
          </a:p>
          <a:p>
            <a:pPr algn="l">
              <a:spcBef>
                <a:spcPct val="20000"/>
              </a:spcBef>
            </a:pPr>
            <a:endParaRPr lang="en-US" altLang="en-US" sz="400"/>
          </a:p>
          <a:p>
            <a:pPr algn="l">
              <a:spcBef>
                <a:spcPct val="20000"/>
              </a:spcBef>
            </a:pPr>
            <a:r>
              <a:rPr lang="en-US" altLang="en-US" sz="2800"/>
              <a:t>1.</a:t>
            </a:r>
            <a:r>
              <a:rPr lang="en-US" altLang="en-US" sz="2800" b="0" i="1"/>
              <a:t>  </a:t>
            </a:r>
            <a:r>
              <a:rPr lang="en-US" altLang="en-US" sz="2800" b="0"/>
              <a:t>What are sides </a:t>
            </a:r>
            <a:r>
              <a:rPr lang="en-US" altLang="en-US" sz="2800" b="0" i="1"/>
              <a:t>AC</a:t>
            </a:r>
            <a:r>
              <a:rPr lang="en-US" altLang="en-US" sz="2800" b="0"/>
              <a:t> and </a:t>
            </a:r>
            <a:r>
              <a:rPr lang="en-US" altLang="en-US" sz="2800" b="0" i="1"/>
              <a:t>BC </a:t>
            </a:r>
            <a:r>
              <a:rPr lang="en-US" altLang="en-US" sz="2800" b="0"/>
              <a:t>called? Side </a:t>
            </a:r>
            <a:r>
              <a:rPr lang="en-US" altLang="en-US" sz="2800" b="0" i="1"/>
              <a:t>AB</a:t>
            </a:r>
            <a:r>
              <a:rPr lang="en-US" altLang="en-US" sz="2800" b="0"/>
              <a:t>?</a:t>
            </a:r>
          </a:p>
          <a:p>
            <a:pPr algn="l">
              <a:spcBef>
                <a:spcPct val="20000"/>
              </a:spcBef>
            </a:pPr>
            <a:r>
              <a:rPr lang="en-US" altLang="en-US" sz="2000" b="0"/>
              <a:t>	</a:t>
            </a:r>
            <a:endParaRPr lang="en-US" altLang="en-US" sz="2800" b="0">
              <a:solidFill>
                <a:srgbClr val="FF0000"/>
              </a:solidFill>
            </a:endParaRPr>
          </a:p>
          <a:p>
            <a:pPr algn="l">
              <a:spcBef>
                <a:spcPct val="20000"/>
              </a:spcBef>
            </a:pPr>
            <a:endParaRPr lang="en-US" altLang="en-US" sz="1000" b="0"/>
          </a:p>
          <a:p>
            <a:pPr algn="l">
              <a:spcBef>
                <a:spcPct val="20000"/>
              </a:spcBef>
              <a:buFontTx/>
              <a:buAutoNum type="arabicPeriod" startAt="2"/>
            </a:pPr>
            <a:endParaRPr lang="en-US" altLang="en-US" sz="2800" b="0"/>
          </a:p>
          <a:p>
            <a:pPr algn="l">
              <a:spcBef>
                <a:spcPct val="20000"/>
              </a:spcBef>
            </a:pPr>
            <a:r>
              <a:rPr lang="en-US" altLang="en-US" sz="2800"/>
              <a:t>2.</a:t>
            </a:r>
            <a:r>
              <a:rPr lang="en-US" altLang="en-US" sz="2800" b="0"/>
              <a:t>  Which side is in between </a:t>
            </a:r>
            <a:r>
              <a:rPr lang="en-US" altLang="en-US" sz="2800" b="0">
                <a:sym typeface="Symbol" pitchFamily="18" charset="2"/>
              </a:rPr>
              <a:t></a:t>
            </a:r>
            <a:r>
              <a:rPr lang="en-US" altLang="en-US" sz="2800" b="0" i="1">
                <a:sym typeface="Symbol" pitchFamily="18" charset="2"/>
              </a:rPr>
              <a:t>A</a:t>
            </a:r>
            <a:r>
              <a:rPr lang="en-US" altLang="en-US" sz="2800" b="0">
                <a:sym typeface="Symbol" pitchFamily="18" charset="2"/>
              </a:rPr>
              <a:t> and </a:t>
            </a:r>
            <a:r>
              <a:rPr lang="en-US" altLang="en-US" sz="2800" b="0" i="1">
                <a:sym typeface="Symbol" pitchFamily="18" charset="2"/>
              </a:rPr>
              <a:t>C</a:t>
            </a:r>
            <a:r>
              <a:rPr lang="en-US" altLang="en-US" sz="2800" b="0">
                <a:sym typeface="Symbol" pitchFamily="18" charset="2"/>
              </a:rPr>
              <a:t>?</a:t>
            </a:r>
          </a:p>
          <a:p>
            <a:pPr algn="l">
              <a:spcBef>
                <a:spcPct val="20000"/>
              </a:spcBef>
              <a:buFontTx/>
              <a:buAutoNum type="arabicPeriod" startAt="2"/>
            </a:pPr>
            <a:endParaRPr lang="en-US" altLang="en-US" sz="1800" b="0">
              <a:sym typeface="Symbol" pitchFamily="18" charset="2"/>
            </a:endParaRPr>
          </a:p>
          <a:p>
            <a:pPr algn="l">
              <a:spcBef>
                <a:spcPct val="20000"/>
              </a:spcBef>
              <a:buFontTx/>
              <a:buAutoNum type="arabicPeriod" startAt="2"/>
            </a:pPr>
            <a:endParaRPr lang="en-US" altLang="en-US" sz="2800" b="0">
              <a:sym typeface="Symbol" pitchFamily="18" charset="2"/>
            </a:endParaRPr>
          </a:p>
          <a:p>
            <a:pPr algn="l">
              <a:spcBef>
                <a:spcPct val="20000"/>
              </a:spcBef>
            </a:pPr>
            <a:r>
              <a:rPr lang="en-US" altLang="en-US" sz="2800">
                <a:sym typeface="Symbol" pitchFamily="18" charset="2"/>
              </a:rPr>
              <a:t>3.</a:t>
            </a:r>
            <a:r>
              <a:rPr lang="en-US" altLang="en-US" sz="2800" b="0">
                <a:sym typeface="Symbol" pitchFamily="18" charset="2"/>
              </a:rPr>
              <a:t>  Given </a:t>
            </a:r>
            <a:r>
              <a:rPr lang="en-US" altLang="en-US" sz="2800" b="0" i="1">
                <a:sym typeface="Symbol" pitchFamily="18" charset="2"/>
              </a:rPr>
              <a:t>DEF</a:t>
            </a:r>
            <a:r>
              <a:rPr lang="en-US" altLang="en-US" sz="2800" b="0">
                <a:sym typeface="Symbol" pitchFamily="18" charset="2"/>
              </a:rPr>
              <a:t> and </a:t>
            </a:r>
            <a:r>
              <a:rPr lang="en-US" altLang="en-US" sz="2800" b="0" i="1">
                <a:sym typeface="Symbol" pitchFamily="18" charset="2"/>
              </a:rPr>
              <a:t>GHI</a:t>
            </a:r>
            <a:r>
              <a:rPr lang="en-US" altLang="en-US" sz="2800" b="0">
                <a:sym typeface="Symbol" pitchFamily="18" charset="2"/>
              </a:rPr>
              <a:t>, if  </a:t>
            </a:r>
            <a:r>
              <a:rPr lang="en-US" altLang="en-US" sz="2800" b="0" i="1">
                <a:sym typeface="Symbol" pitchFamily="18" charset="2"/>
              </a:rPr>
              <a:t>D</a:t>
            </a:r>
            <a:r>
              <a:rPr lang="en-US" altLang="en-US" sz="2800" b="0">
                <a:sym typeface="Symbol" pitchFamily="18" charset="2"/>
              </a:rPr>
              <a:t>  </a:t>
            </a:r>
            <a:r>
              <a:rPr lang="en-US" altLang="en-US" sz="2800" b="0" i="1">
                <a:sym typeface="Symbol" pitchFamily="18" charset="2"/>
              </a:rPr>
              <a:t>G</a:t>
            </a:r>
            <a:r>
              <a:rPr lang="en-US" altLang="en-US" sz="2800" b="0">
                <a:sym typeface="Symbol" pitchFamily="18" charset="2"/>
              </a:rPr>
              <a:t> and    </a:t>
            </a:r>
            <a:r>
              <a:rPr lang="en-US" altLang="en-US" sz="2800" b="0" i="1">
                <a:sym typeface="Symbol" pitchFamily="18" charset="2"/>
              </a:rPr>
              <a:t>E</a:t>
            </a:r>
            <a:r>
              <a:rPr lang="en-US" altLang="en-US" sz="2800" b="0">
                <a:sym typeface="Symbol" pitchFamily="18" charset="2"/>
              </a:rPr>
              <a:t>  </a:t>
            </a:r>
            <a:r>
              <a:rPr lang="en-US" altLang="en-US" sz="2800" b="0" i="1">
                <a:sym typeface="Symbol" pitchFamily="18" charset="2"/>
              </a:rPr>
              <a:t>H</a:t>
            </a:r>
            <a:r>
              <a:rPr lang="en-US" altLang="en-US" sz="2800" b="0">
                <a:sym typeface="Symbol" pitchFamily="18" charset="2"/>
              </a:rPr>
              <a:t>, why is </a:t>
            </a:r>
            <a:r>
              <a:rPr lang="en-US" altLang="en-US" sz="2800" b="0" i="1">
                <a:sym typeface="Symbol" pitchFamily="18" charset="2"/>
              </a:rPr>
              <a:t>F</a:t>
            </a:r>
            <a:r>
              <a:rPr lang="en-US" altLang="en-US" sz="2800" b="0">
                <a:sym typeface="Symbol" pitchFamily="18" charset="2"/>
              </a:rPr>
              <a:t>  </a:t>
            </a:r>
            <a:r>
              <a:rPr lang="en-US" altLang="en-US" sz="2800" b="0" i="1">
                <a:sym typeface="Symbol" pitchFamily="18" charset="2"/>
              </a:rPr>
              <a:t>I</a:t>
            </a:r>
            <a:r>
              <a:rPr lang="en-US" altLang="en-US" sz="2800" b="0">
                <a:sym typeface="Symbol" pitchFamily="18" charset="2"/>
              </a:rPr>
              <a:t>?</a:t>
            </a:r>
          </a:p>
          <a:p>
            <a:pPr algn="l">
              <a:spcBef>
                <a:spcPct val="20000"/>
              </a:spcBef>
            </a:pPr>
            <a:endParaRPr lang="en-US" altLang="en-US" sz="2800" b="0">
              <a:solidFill>
                <a:srgbClr val="FF0000"/>
              </a:solidFill>
            </a:endParaRPr>
          </a:p>
        </p:txBody>
      </p:sp>
      <p:sp>
        <p:nvSpPr>
          <p:cNvPr id="10412" name="Text Box 172"/>
          <p:cNvSpPr txBox="1">
            <a:spLocks noChangeArrowheads="1"/>
          </p:cNvSpPr>
          <p:nvPr/>
        </p:nvSpPr>
        <p:spPr bwMode="auto">
          <a:xfrm>
            <a:off x="838200" y="2743200"/>
            <a:ext cx="3886200" cy="51911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800" b="0">
                <a:solidFill>
                  <a:srgbClr val="FF0000"/>
                </a:solidFill>
              </a:rPr>
              <a:t>legs; hypotenuse</a:t>
            </a:r>
            <a:endParaRPr lang="en-US" altLang="en-US" sz="2800" b="0" i="1">
              <a:solidFill>
                <a:srgbClr val="FF0000"/>
              </a:solidFill>
              <a:sym typeface="Symbol" pitchFamily="18" charset="2"/>
            </a:endParaRPr>
          </a:p>
        </p:txBody>
      </p:sp>
      <p:grpSp>
        <p:nvGrpSpPr>
          <p:cNvPr id="10444" name="Group 204"/>
          <p:cNvGrpSpPr>
            <a:grpSpLocks/>
          </p:cNvGrpSpPr>
          <p:nvPr/>
        </p:nvGrpSpPr>
        <p:grpSpPr bwMode="auto">
          <a:xfrm>
            <a:off x="838200" y="4343400"/>
            <a:ext cx="990600" cy="519113"/>
            <a:chOff x="528" y="2736"/>
            <a:chExt cx="624" cy="327"/>
          </a:xfrm>
        </p:grpSpPr>
        <p:sp>
          <p:nvSpPr>
            <p:cNvPr id="3079" name="Text Box 178"/>
            <p:cNvSpPr txBox="1">
              <a:spLocks noChangeArrowheads="1"/>
            </p:cNvSpPr>
            <p:nvPr/>
          </p:nvSpPr>
          <p:spPr bwMode="auto">
            <a:xfrm>
              <a:off x="528" y="2736"/>
              <a:ext cx="624" cy="327"/>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800" b="0" i="1">
                  <a:solidFill>
                    <a:srgbClr val="FF0000"/>
                  </a:solidFill>
                  <a:sym typeface="Symbol" pitchFamily="18" charset="2"/>
                </a:rPr>
                <a:t>AC</a:t>
              </a:r>
              <a:r>
                <a:rPr lang="en-US" altLang="en-US" sz="2800" b="0">
                  <a:solidFill>
                    <a:srgbClr val="FF0000"/>
                  </a:solidFill>
                  <a:sym typeface="Symbol" pitchFamily="18" charset="2"/>
                </a:rPr>
                <a:t> </a:t>
              </a:r>
              <a:endParaRPr lang="en-US" altLang="en-US" sz="2800" b="0" i="1">
                <a:solidFill>
                  <a:srgbClr val="FF0000"/>
                </a:solidFill>
              </a:endParaRPr>
            </a:p>
          </p:txBody>
        </p:sp>
        <p:sp>
          <p:nvSpPr>
            <p:cNvPr id="3080" name="Line 193"/>
            <p:cNvSpPr>
              <a:spLocks noChangeShapeType="1"/>
            </p:cNvSpPr>
            <p:nvPr/>
          </p:nvSpPr>
          <p:spPr bwMode="auto">
            <a:xfrm>
              <a:off x="624" y="2736"/>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pic>
        <p:nvPicPr>
          <p:cNvPr id="3077" name="Picture 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2295525" cy="147320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3" name="Text Box 203"/>
          <p:cNvSpPr txBox="1">
            <a:spLocks noChangeArrowheads="1"/>
          </p:cNvSpPr>
          <p:nvPr/>
        </p:nvSpPr>
        <p:spPr bwMode="auto">
          <a:xfrm>
            <a:off x="838200" y="5867400"/>
            <a:ext cx="3352800" cy="51911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800" b="0">
                <a:solidFill>
                  <a:srgbClr val="FF0000"/>
                </a:solidFill>
                <a:sym typeface="Symbol" pitchFamily="18" charset="2"/>
              </a:rPr>
              <a:t>Third s Thm. </a:t>
            </a:r>
            <a:endParaRPr lang="en-US" altLang="en-US" sz="2800" b="0"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12"/>
                                        </p:tgtEl>
                                        <p:attrNameLst>
                                          <p:attrName>style.visibility</p:attrName>
                                        </p:attrNameLst>
                                      </p:cBhvr>
                                      <p:to>
                                        <p:strVal val="visible"/>
                                      </p:to>
                                    </p:set>
                                    <p:animEffect transition="in" filter="box(in)">
                                      <p:cBhvr>
                                        <p:cTn id="7" dur="2000"/>
                                        <p:tgtEl>
                                          <p:spTgt spid="10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444"/>
                                        </p:tgtEl>
                                        <p:attrNameLst>
                                          <p:attrName>style.visibility</p:attrName>
                                        </p:attrNameLst>
                                      </p:cBhvr>
                                      <p:to>
                                        <p:strVal val="visible"/>
                                      </p:to>
                                    </p:set>
                                    <p:animEffect transition="in" filter="box(in)">
                                      <p:cBhvr>
                                        <p:cTn id="12" dur="500"/>
                                        <p:tgtEl>
                                          <p:spTgt spid="10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443"/>
                                        </p:tgtEl>
                                        <p:attrNameLst>
                                          <p:attrName>style.visibility</p:attrName>
                                        </p:attrNameLst>
                                      </p:cBhvr>
                                      <p:to>
                                        <p:strVal val="visible"/>
                                      </p:to>
                                    </p:set>
                                    <p:animEffect transition="in" filter="box(in)">
                                      <p:cBhvr>
                                        <p:cTn id="17" dur="500"/>
                                        <p:tgtEl>
                                          <p:spTgt spid="10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2" grpId="0"/>
      <p:bldP spid="104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3208338"/>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006699"/>
                </a:solidFill>
                <a:latin typeface="Arial Black" pitchFamily="34" charset="0"/>
              </a:rPr>
              <a:t>Example 3: Using AAS to Prove Triangles Congruent</a:t>
            </a:r>
            <a:endParaRPr lang="en-US" altLang="en-US" sz="2600" b="0">
              <a:solidFill>
                <a:schemeClr val="accent2"/>
              </a:solidFill>
              <a:latin typeface="Arial MT Bl" charset="0"/>
            </a:endParaRPr>
          </a:p>
        </p:txBody>
      </p:sp>
      <p:pic>
        <p:nvPicPr>
          <p:cNvPr id="19459"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57600"/>
            <a:ext cx="4546600" cy="218916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 Box 60"/>
          <p:cNvSpPr txBox="1">
            <a:spLocks noChangeArrowheads="1"/>
          </p:cNvSpPr>
          <p:nvPr/>
        </p:nvSpPr>
        <p:spPr bwMode="auto">
          <a:xfrm>
            <a:off x="304800" y="1828800"/>
            <a:ext cx="8458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Use AAS to prove the triangles congruent.</a:t>
            </a:r>
          </a:p>
          <a:p>
            <a:pPr algn="l"/>
            <a:r>
              <a:rPr lang="en-US" altLang="en-US" sz="2400"/>
              <a:t>Given:</a:t>
            </a:r>
            <a:r>
              <a:rPr lang="en-US" altLang="en-US" sz="2400" b="0"/>
              <a:t> </a:t>
            </a:r>
            <a:r>
              <a:rPr lang="en-US" altLang="en-US" sz="2400" b="0">
                <a:sym typeface="Symbol" pitchFamily="18" charset="2"/>
              </a:rPr>
              <a:t></a:t>
            </a:r>
            <a:r>
              <a:rPr lang="en-US" altLang="en-US" sz="2400" b="0" i="1">
                <a:sym typeface="Symbol" pitchFamily="18" charset="2"/>
              </a:rPr>
              <a:t>X</a:t>
            </a:r>
            <a:r>
              <a:rPr lang="en-US" altLang="en-US" sz="2400" b="0">
                <a:sym typeface="Symbol" pitchFamily="18" charset="2"/>
              </a:rPr>
              <a:t>  </a:t>
            </a:r>
            <a:r>
              <a:rPr lang="en-US" altLang="en-US" sz="2400" b="0" i="1">
                <a:sym typeface="Symbol" pitchFamily="18" charset="2"/>
              </a:rPr>
              <a:t>V</a:t>
            </a:r>
            <a:r>
              <a:rPr lang="en-US" altLang="en-US" sz="2400" b="0">
                <a:sym typeface="Symbol" pitchFamily="18" charset="2"/>
              </a:rPr>
              <a:t>, </a:t>
            </a:r>
            <a:r>
              <a:rPr lang="en-US" altLang="en-US" sz="2400" b="0" i="1">
                <a:sym typeface="Symbol" pitchFamily="18" charset="2"/>
              </a:rPr>
              <a:t>YZW</a:t>
            </a:r>
            <a:r>
              <a:rPr lang="en-US" altLang="en-US" sz="2400" b="0">
                <a:sym typeface="Symbol" pitchFamily="18" charset="2"/>
              </a:rPr>
              <a:t>  </a:t>
            </a:r>
            <a:r>
              <a:rPr lang="en-US" altLang="en-US" sz="2400" b="0" i="1">
                <a:sym typeface="Symbol" pitchFamily="18" charset="2"/>
              </a:rPr>
              <a:t>YWZ</a:t>
            </a:r>
            <a:r>
              <a:rPr lang="en-US" altLang="en-US" sz="2400" b="0">
                <a:sym typeface="Symbol" pitchFamily="18" charset="2"/>
              </a:rPr>
              <a:t>, </a:t>
            </a:r>
            <a:r>
              <a:rPr lang="en-US" altLang="en-US" sz="2400" b="0" i="1">
                <a:sym typeface="Symbol" pitchFamily="18" charset="2"/>
              </a:rPr>
              <a:t>XY</a:t>
            </a:r>
            <a:r>
              <a:rPr lang="en-US" altLang="en-US" sz="2400" b="0">
                <a:sym typeface="Symbol" pitchFamily="18" charset="2"/>
              </a:rPr>
              <a:t>  </a:t>
            </a:r>
            <a:r>
              <a:rPr lang="en-US" altLang="en-US" sz="2400" b="0" i="1">
                <a:sym typeface="Symbol" pitchFamily="18" charset="2"/>
              </a:rPr>
              <a:t>VY</a:t>
            </a:r>
          </a:p>
        </p:txBody>
      </p:sp>
      <p:sp>
        <p:nvSpPr>
          <p:cNvPr id="19461" name="Line 62"/>
          <p:cNvSpPr>
            <a:spLocks noChangeShapeType="1"/>
          </p:cNvSpPr>
          <p:nvPr/>
        </p:nvSpPr>
        <p:spPr bwMode="auto">
          <a:xfrm>
            <a:off x="5562600" y="24384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462" name="Line 63"/>
          <p:cNvSpPr>
            <a:spLocks noChangeShapeType="1"/>
          </p:cNvSpPr>
          <p:nvPr/>
        </p:nvSpPr>
        <p:spPr bwMode="auto">
          <a:xfrm>
            <a:off x="6248400" y="24384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463" name="Text Box 64"/>
          <p:cNvSpPr txBox="1">
            <a:spLocks noChangeArrowheads="1"/>
          </p:cNvSpPr>
          <p:nvPr/>
        </p:nvSpPr>
        <p:spPr bwMode="auto">
          <a:xfrm>
            <a:off x="304800" y="28194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Prove:</a:t>
            </a:r>
            <a:r>
              <a:rPr lang="en-US" altLang="en-US" sz="2400" b="0"/>
              <a:t> </a:t>
            </a:r>
            <a:r>
              <a:rPr lang="en-US" altLang="en-US" sz="2400" b="0">
                <a:sym typeface="Symbol" pitchFamily="18" charset="2"/>
              </a:rPr>
              <a:t> </a:t>
            </a:r>
            <a:r>
              <a:rPr lang="en-US" altLang="en-US" sz="2400" b="0" i="1">
                <a:sym typeface="Symbol" pitchFamily="18" charset="2"/>
              </a:rPr>
              <a:t>XYZ</a:t>
            </a:r>
            <a:r>
              <a:rPr lang="en-US" altLang="en-US" sz="2400" b="0">
                <a:sym typeface="Symbol" pitchFamily="18" charset="2"/>
              </a:rPr>
              <a:t>  </a:t>
            </a:r>
            <a:r>
              <a:rPr lang="en-US" altLang="en-US" sz="2400" b="0" i="1">
                <a:sym typeface="Symbol" pitchFamily="18" charset="2"/>
              </a:rPr>
              <a:t>VYW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5773738" cy="522922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wipe(up)">
                                      <p:cBhvr>
                                        <p:cTn id="7" dur="5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FF0000"/>
                </a:solidFill>
                <a:latin typeface="Arial Black" pitchFamily="34" charset="0"/>
              </a:rPr>
              <a:t>Check It Out!</a:t>
            </a:r>
            <a:r>
              <a:rPr lang="en-US" altLang="en-US" sz="2400" b="0">
                <a:solidFill>
                  <a:srgbClr val="006699"/>
                </a:solidFill>
                <a:latin typeface="Arial Black" pitchFamily="34" charset="0"/>
              </a:rPr>
              <a:t> Example 3 </a:t>
            </a:r>
            <a:endParaRPr lang="en-US" altLang="en-US" sz="2600" b="0">
              <a:solidFill>
                <a:schemeClr val="accent2"/>
              </a:solidFill>
              <a:latin typeface="Arial MT Bl" charset="0"/>
            </a:endParaRPr>
          </a:p>
        </p:txBody>
      </p:sp>
      <p:sp>
        <p:nvSpPr>
          <p:cNvPr id="21507" name="Text Box 46"/>
          <p:cNvSpPr txBox="1">
            <a:spLocks noChangeArrowheads="1"/>
          </p:cNvSpPr>
          <p:nvPr/>
        </p:nvSpPr>
        <p:spPr bwMode="auto">
          <a:xfrm>
            <a:off x="304800" y="1828800"/>
            <a:ext cx="8458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Use AAS to prove the triangles congruent.</a:t>
            </a:r>
          </a:p>
          <a:p>
            <a:pPr algn="l"/>
            <a:r>
              <a:rPr lang="en-US" altLang="en-US" sz="2400"/>
              <a:t>Given:</a:t>
            </a:r>
            <a:r>
              <a:rPr lang="en-US" altLang="en-US" sz="2400" b="0"/>
              <a:t> </a:t>
            </a:r>
            <a:r>
              <a:rPr lang="en-US" altLang="en-US" sz="2400" b="0" i="1"/>
              <a:t>JL</a:t>
            </a:r>
            <a:r>
              <a:rPr lang="en-US" altLang="en-US" sz="2400" b="0"/>
              <a:t> bisects </a:t>
            </a:r>
            <a:r>
              <a:rPr lang="en-US" altLang="en-US" sz="2400" b="0">
                <a:sym typeface="Symbol" pitchFamily="18" charset="2"/>
              </a:rPr>
              <a:t></a:t>
            </a:r>
            <a:r>
              <a:rPr lang="en-US" altLang="en-US" sz="2400" b="0" i="1">
                <a:sym typeface="Symbol" pitchFamily="18" charset="2"/>
              </a:rPr>
              <a:t>KLM</a:t>
            </a:r>
            <a:r>
              <a:rPr lang="en-US" altLang="en-US" sz="2400" b="0">
                <a:sym typeface="Symbol" pitchFamily="18" charset="2"/>
              </a:rPr>
              <a:t>, </a:t>
            </a:r>
            <a:r>
              <a:rPr lang="en-US" altLang="en-US" sz="2400" b="0" i="1">
                <a:sym typeface="Symbol" pitchFamily="18" charset="2"/>
              </a:rPr>
              <a:t>K</a:t>
            </a:r>
            <a:r>
              <a:rPr lang="en-US" altLang="en-US" sz="2400" b="0">
                <a:sym typeface="Symbol" pitchFamily="18" charset="2"/>
              </a:rPr>
              <a:t>  </a:t>
            </a:r>
            <a:r>
              <a:rPr lang="en-US" altLang="en-US" sz="2400" b="0" i="1">
                <a:sym typeface="Symbol" pitchFamily="18" charset="2"/>
              </a:rPr>
              <a:t>M</a:t>
            </a:r>
          </a:p>
        </p:txBody>
      </p:sp>
      <p:sp>
        <p:nvSpPr>
          <p:cNvPr id="21508" name="Text Box 47"/>
          <p:cNvSpPr txBox="1">
            <a:spLocks noChangeArrowheads="1"/>
          </p:cNvSpPr>
          <p:nvPr/>
        </p:nvSpPr>
        <p:spPr bwMode="auto">
          <a:xfrm>
            <a:off x="304800" y="28194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Prove:</a:t>
            </a:r>
            <a:r>
              <a:rPr lang="en-US" altLang="en-US" sz="2400" b="0"/>
              <a:t> </a:t>
            </a:r>
            <a:r>
              <a:rPr lang="en-US" altLang="en-US" sz="2400" b="0">
                <a:sym typeface="Symbol" pitchFamily="18" charset="2"/>
              </a:rPr>
              <a:t></a:t>
            </a:r>
            <a:r>
              <a:rPr lang="en-US" altLang="en-US" sz="2400" b="0" i="1">
                <a:sym typeface="Symbol" pitchFamily="18" charset="2"/>
              </a:rPr>
              <a:t>JKL</a:t>
            </a:r>
            <a:r>
              <a:rPr lang="en-US" altLang="en-US" sz="2400" b="0">
                <a:sym typeface="Symbol" pitchFamily="18" charset="2"/>
              </a:rPr>
              <a:t>  </a:t>
            </a:r>
            <a:r>
              <a:rPr lang="en-US" altLang="en-US" sz="2400" b="0" i="1">
                <a:sym typeface="Symbol" pitchFamily="18" charset="2"/>
              </a:rPr>
              <a:t>JML</a:t>
            </a:r>
          </a:p>
        </p:txBody>
      </p:sp>
      <p:sp>
        <p:nvSpPr>
          <p:cNvPr id="21509" name="Line 48"/>
          <p:cNvSpPr>
            <a:spLocks noChangeShapeType="1"/>
          </p:cNvSpPr>
          <p:nvPr/>
        </p:nvSpPr>
        <p:spPr bwMode="auto">
          <a:xfrm>
            <a:off x="1600200" y="24384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1510"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81400"/>
            <a:ext cx="4129088" cy="247332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603875" cy="551180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wipe(up)">
                                      <p:cBhvr>
                                        <p:cTn id="7" dur="50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44650"/>
            <a:ext cx="8839200" cy="261302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006699"/>
                </a:solidFill>
                <a:latin typeface="Arial Black" pitchFamily="34" charset="0"/>
              </a:rPr>
              <a:t>Example 4A: Applying HL Congruence</a:t>
            </a:r>
            <a:endParaRPr lang="en-US" altLang="en-US" sz="2600" b="0">
              <a:solidFill>
                <a:schemeClr val="accent2"/>
              </a:solidFill>
              <a:latin typeface="Arial MT Bl" charset="0"/>
            </a:endParaRPr>
          </a:p>
        </p:txBody>
      </p:sp>
      <p:sp>
        <p:nvSpPr>
          <p:cNvPr id="24579" name="Text Box 117"/>
          <p:cNvSpPr txBox="1">
            <a:spLocks noChangeArrowheads="1"/>
          </p:cNvSpPr>
          <p:nvPr/>
        </p:nvSpPr>
        <p:spPr bwMode="auto">
          <a:xfrm>
            <a:off x="304800" y="1600200"/>
            <a:ext cx="845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Determine if you can use the HL Congruence Theorem to prove the triangles congruent. If not, tell what else you need to know.</a:t>
            </a:r>
            <a:endParaRPr lang="en-US" altLang="en-US" sz="2400" i="1">
              <a:sym typeface="Symbol" pitchFamily="18" charset="2"/>
            </a:endParaRPr>
          </a:p>
        </p:txBody>
      </p:sp>
      <p:pic>
        <p:nvPicPr>
          <p:cNvPr id="24580" name="Picture 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5200"/>
            <a:ext cx="3863975" cy="241776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647" name="Text Box 119"/>
          <p:cNvSpPr txBox="1">
            <a:spLocks noChangeArrowheads="1"/>
          </p:cNvSpPr>
          <p:nvPr/>
        </p:nvSpPr>
        <p:spPr bwMode="auto">
          <a:xfrm>
            <a:off x="4267200" y="3048000"/>
            <a:ext cx="441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According to the diagram, the triangles are right triangles that share one leg.  </a:t>
            </a:r>
            <a:endParaRPr lang="en-US" altLang="en-US" sz="2400" b="0" i="1">
              <a:sym typeface="Symbol" pitchFamily="18" charset="2"/>
            </a:endParaRPr>
          </a:p>
        </p:txBody>
      </p:sp>
      <p:sp>
        <p:nvSpPr>
          <p:cNvPr id="150648" name="Text Box 120"/>
          <p:cNvSpPr txBox="1">
            <a:spLocks noChangeArrowheads="1"/>
          </p:cNvSpPr>
          <p:nvPr/>
        </p:nvSpPr>
        <p:spPr bwMode="auto">
          <a:xfrm>
            <a:off x="4267200" y="4572000"/>
            <a:ext cx="441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It is given that the hypotenuses are congruent, therefore the triangles are congruent by HL.  </a:t>
            </a:r>
            <a:endParaRPr lang="en-US" altLang="en-US" sz="2400" b="0" i="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0647"/>
                                        </p:tgtEl>
                                        <p:attrNameLst>
                                          <p:attrName>style.visibility</p:attrName>
                                        </p:attrNameLst>
                                      </p:cBhvr>
                                      <p:to>
                                        <p:strVal val="visible"/>
                                      </p:to>
                                    </p:set>
                                    <p:animEffect transition="in" filter="box(in)">
                                      <p:cBhvr>
                                        <p:cTn id="7" dur="500"/>
                                        <p:tgtEl>
                                          <p:spTgt spid="150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0648"/>
                                        </p:tgtEl>
                                        <p:attrNameLst>
                                          <p:attrName>style.visibility</p:attrName>
                                        </p:attrNameLst>
                                      </p:cBhvr>
                                      <p:to>
                                        <p:strVal val="visible"/>
                                      </p:to>
                                    </p:set>
                                    <p:animEffect transition="in" filter="box(in)">
                                      <p:cBhvr>
                                        <p:cTn id="12" dur="500"/>
                                        <p:tgtEl>
                                          <p:spTgt spid="150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47" grpId="0"/>
      <p:bldP spid="1506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006699"/>
                </a:solidFill>
                <a:latin typeface="Arial Black" pitchFamily="34" charset="0"/>
              </a:rPr>
              <a:t>Example 4B: Applying HL Congruence</a:t>
            </a:r>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4470400" cy="175101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8" name="Text Box 6"/>
          <p:cNvSpPr txBox="1">
            <a:spLocks noChangeArrowheads="1"/>
          </p:cNvSpPr>
          <p:nvPr/>
        </p:nvSpPr>
        <p:spPr bwMode="auto">
          <a:xfrm>
            <a:off x="457200" y="4114800"/>
            <a:ext cx="8305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This conclusion cannot be proved by HL.  According to the diagram, the triangles are right triangles and one pair of legs is congruent. You do not know that one hypotenuse is congruent to the other.  </a:t>
            </a:r>
            <a:endParaRPr lang="en-US" altLang="en-US" sz="2400" b="0" i="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58"/>
                                        </p:tgtEl>
                                        <p:attrNameLst>
                                          <p:attrName>style.visibility</p:attrName>
                                        </p:attrNameLst>
                                      </p:cBhvr>
                                      <p:to>
                                        <p:strVal val="visible"/>
                                      </p:to>
                                    </p:set>
                                    <p:animEffect transition="in" filter="box(in)">
                                      <p:cBhvr>
                                        <p:cTn id="7" dur="500"/>
                                        <p:tgtEl>
                                          <p:spTgt spid="17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FF0000"/>
                </a:solidFill>
                <a:latin typeface="Arial Black" pitchFamily="34" charset="0"/>
              </a:rPr>
              <a:t>Check It Out!</a:t>
            </a:r>
            <a:r>
              <a:rPr lang="en-US" altLang="en-US" sz="2400" b="0">
                <a:solidFill>
                  <a:srgbClr val="006699"/>
                </a:solidFill>
                <a:latin typeface="Arial Black" pitchFamily="34" charset="0"/>
              </a:rPr>
              <a:t> Example 4 </a:t>
            </a:r>
            <a:endParaRPr lang="en-US" altLang="en-US" sz="2600" b="0">
              <a:solidFill>
                <a:schemeClr val="accent2"/>
              </a:solidFill>
              <a:latin typeface="Arial MT Bl" charset="0"/>
            </a:endParaRPr>
          </a:p>
        </p:txBody>
      </p:sp>
      <p:pic>
        <p:nvPicPr>
          <p:cNvPr id="26627"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438400"/>
            <a:ext cx="3708400" cy="171291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43"/>
          <p:cNvSpPr txBox="1">
            <a:spLocks noChangeArrowheads="1"/>
          </p:cNvSpPr>
          <p:nvPr/>
        </p:nvSpPr>
        <p:spPr bwMode="auto">
          <a:xfrm>
            <a:off x="304800" y="1828800"/>
            <a:ext cx="5105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a:t>Determine if you can use the HL Congruence Theorem to prove </a:t>
            </a:r>
            <a:r>
              <a:rPr lang="en-US" altLang="en-US" sz="2400">
                <a:sym typeface="Symbol" pitchFamily="18" charset="2"/>
              </a:rPr>
              <a:t></a:t>
            </a:r>
            <a:r>
              <a:rPr lang="en-US" altLang="en-US" sz="2400" i="1">
                <a:sym typeface="Symbol" pitchFamily="18" charset="2"/>
              </a:rPr>
              <a:t>ABC</a:t>
            </a:r>
            <a:r>
              <a:rPr lang="en-US" altLang="en-US" sz="2400">
                <a:sym typeface="Symbol" pitchFamily="18" charset="2"/>
              </a:rPr>
              <a:t>  </a:t>
            </a:r>
            <a:r>
              <a:rPr lang="en-US" altLang="en-US" sz="2400" i="1">
                <a:sym typeface="Symbol" pitchFamily="18" charset="2"/>
              </a:rPr>
              <a:t>DCB</a:t>
            </a:r>
            <a:r>
              <a:rPr lang="en-US" altLang="en-US" sz="2400"/>
              <a:t>.  If not, tell what else you need to know.</a:t>
            </a:r>
            <a:endParaRPr lang="en-US" altLang="en-US" sz="2400" i="1">
              <a:sym typeface="Symbol" pitchFamily="18" charset="2"/>
            </a:endParaRPr>
          </a:p>
        </p:txBody>
      </p:sp>
      <p:grpSp>
        <p:nvGrpSpPr>
          <p:cNvPr id="151606" name="Group 54"/>
          <p:cNvGrpSpPr>
            <a:grpSpLocks/>
          </p:cNvGrpSpPr>
          <p:nvPr/>
        </p:nvGrpSpPr>
        <p:grpSpPr bwMode="auto">
          <a:xfrm>
            <a:off x="304800" y="4467225"/>
            <a:ext cx="7696200" cy="1552575"/>
            <a:chOff x="288" y="2784"/>
            <a:chExt cx="4848" cy="978"/>
          </a:xfrm>
        </p:grpSpPr>
        <p:sp>
          <p:nvSpPr>
            <p:cNvPr id="26630" name="Text Box 45"/>
            <p:cNvSpPr txBox="1">
              <a:spLocks noChangeArrowheads="1"/>
            </p:cNvSpPr>
            <p:nvPr/>
          </p:nvSpPr>
          <p:spPr bwMode="auto">
            <a:xfrm>
              <a:off x="288" y="2784"/>
              <a:ext cx="484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t>Yes; it is given that </a:t>
              </a:r>
              <a:r>
                <a:rPr lang="en-US" altLang="en-US" sz="2400" b="0" i="1"/>
                <a:t>AC</a:t>
              </a:r>
              <a:r>
                <a:rPr lang="en-US" altLang="en-US" sz="2400" b="0"/>
                <a:t> </a:t>
              </a:r>
              <a:r>
                <a:rPr lang="en-US" altLang="en-US" sz="2400" b="0">
                  <a:sym typeface="Symbol" pitchFamily="18" charset="2"/>
                </a:rPr>
                <a:t> </a:t>
              </a:r>
              <a:r>
                <a:rPr lang="en-US" altLang="en-US" sz="2400" b="0" i="1">
                  <a:sym typeface="Symbol" pitchFamily="18" charset="2"/>
                </a:rPr>
                <a:t>DB</a:t>
              </a:r>
              <a:r>
                <a:rPr lang="en-US" altLang="en-US" sz="2400" b="0">
                  <a:sym typeface="Symbol" pitchFamily="18" charset="2"/>
                </a:rPr>
                <a:t>.  </a:t>
              </a:r>
              <a:r>
                <a:rPr lang="en-US" altLang="en-US" sz="2400" b="0" i="1">
                  <a:sym typeface="Symbol" pitchFamily="18" charset="2"/>
                </a:rPr>
                <a:t>BC</a:t>
              </a:r>
              <a:r>
                <a:rPr lang="en-US" altLang="en-US" sz="2400" b="0">
                  <a:sym typeface="Symbol" pitchFamily="18" charset="2"/>
                </a:rPr>
                <a:t>  </a:t>
              </a:r>
              <a:r>
                <a:rPr lang="en-US" altLang="en-US" sz="2400" b="0" i="1">
                  <a:sym typeface="Symbol" pitchFamily="18" charset="2"/>
                </a:rPr>
                <a:t>CB</a:t>
              </a:r>
              <a:r>
                <a:rPr lang="en-US" altLang="en-US" sz="2400" b="0">
                  <a:sym typeface="Symbol" pitchFamily="18" charset="2"/>
                </a:rPr>
                <a:t> by the Reflexive Property of Congruence.  Since </a:t>
              </a:r>
              <a:r>
                <a:rPr lang="en-US" altLang="en-US" sz="2400" b="0" i="1">
                  <a:sym typeface="Symbol" pitchFamily="18" charset="2"/>
                </a:rPr>
                <a:t>ABC</a:t>
              </a:r>
              <a:r>
                <a:rPr lang="en-US" altLang="en-US" sz="2400" b="0">
                  <a:sym typeface="Symbol" pitchFamily="18" charset="2"/>
                </a:rPr>
                <a:t> and </a:t>
              </a:r>
              <a:r>
                <a:rPr lang="en-US" altLang="en-US" sz="2400" b="0" i="1">
                  <a:sym typeface="Symbol" pitchFamily="18" charset="2"/>
                </a:rPr>
                <a:t>DCB</a:t>
              </a:r>
              <a:r>
                <a:rPr lang="en-US" altLang="en-US" sz="2400" b="0">
                  <a:sym typeface="Symbol" pitchFamily="18" charset="2"/>
                </a:rPr>
                <a:t> are right angles, </a:t>
              </a:r>
              <a:r>
                <a:rPr lang="en-US" altLang="en-US" sz="2400" b="0" i="1">
                  <a:sym typeface="Symbol" pitchFamily="18" charset="2"/>
                </a:rPr>
                <a:t>ABC</a:t>
              </a:r>
              <a:r>
                <a:rPr lang="en-US" altLang="en-US" sz="2400" b="0">
                  <a:sym typeface="Symbol" pitchFamily="18" charset="2"/>
                </a:rPr>
                <a:t> and </a:t>
              </a:r>
              <a:r>
                <a:rPr lang="en-US" altLang="en-US" sz="2400" b="0" i="1">
                  <a:sym typeface="Symbol" pitchFamily="18" charset="2"/>
                </a:rPr>
                <a:t>DCB</a:t>
              </a:r>
              <a:r>
                <a:rPr lang="en-US" altLang="en-US" sz="2400" b="0">
                  <a:sym typeface="Symbol" pitchFamily="18" charset="2"/>
                </a:rPr>
                <a:t> are right triangles. </a:t>
              </a:r>
              <a:r>
                <a:rPr lang="en-US" altLang="en-US" sz="2400" b="0" i="1">
                  <a:sym typeface="Symbol" pitchFamily="18" charset="2"/>
                </a:rPr>
                <a:t>ABC</a:t>
              </a:r>
              <a:r>
                <a:rPr lang="en-US" altLang="en-US" sz="2400" b="0">
                  <a:sym typeface="Symbol" pitchFamily="18" charset="2"/>
                </a:rPr>
                <a:t>  </a:t>
              </a:r>
              <a:r>
                <a:rPr lang="en-US" altLang="en-US" sz="2400" b="0" i="1">
                  <a:sym typeface="Symbol" pitchFamily="18" charset="2"/>
                </a:rPr>
                <a:t>DCB</a:t>
              </a:r>
              <a:r>
                <a:rPr lang="en-US" altLang="en-US" sz="2400" b="0">
                  <a:sym typeface="Symbol" pitchFamily="18" charset="2"/>
                </a:rPr>
                <a:t> by </a:t>
              </a:r>
              <a:r>
                <a:rPr lang="en-US" altLang="en-US" sz="2400" b="0" i="1">
                  <a:sym typeface="Symbol" pitchFamily="18" charset="2"/>
                </a:rPr>
                <a:t>HL</a:t>
              </a:r>
              <a:r>
                <a:rPr lang="en-US" altLang="en-US" sz="2400" b="0">
                  <a:sym typeface="Symbol" pitchFamily="18" charset="2"/>
                </a:rPr>
                <a:t>. </a:t>
              </a:r>
              <a:r>
                <a:rPr lang="en-US" altLang="en-US" sz="2400" b="0"/>
                <a:t>  </a:t>
              </a:r>
              <a:endParaRPr lang="en-US" altLang="en-US" sz="2400" b="0" i="1">
                <a:sym typeface="Symbol" pitchFamily="18" charset="2"/>
              </a:endParaRPr>
            </a:p>
          </p:txBody>
        </p:sp>
        <p:sp>
          <p:nvSpPr>
            <p:cNvPr id="26631" name="Line 47"/>
            <p:cNvSpPr>
              <a:spLocks noChangeShapeType="1"/>
            </p:cNvSpPr>
            <p:nvPr/>
          </p:nvSpPr>
          <p:spPr bwMode="auto">
            <a:xfrm>
              <a:off x="2304" y="283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32" name="Line 48"/>
            <p:cNvSpPr>
              <a:spLocks noChangeShapeType="1"/>
            </p:cNvSpPr>
            <p:nvPr/>
          </p:nvSpPr>
          <p:spPr bwMode="auto">
            <a:xfrm>
              <a:off x="2784" y="283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33" name="Line 49"/>
            <p:cNvSpPr>
              <a:spLocks noChangeShapeType="1"/>
            </p:cNvSpPr>
            <p:nvPr/>
          </p:nvSpPr>
          <p:spPr bwMode="auto">
            <a:xfrm>
              <a:off x="3792" y="283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34" name="Line 50"/>
            <p:cNvSpPr>
              <a:spLocks noChangeShapeType="1"/>
            </p:cNvSpPr>
            <p:nvPr/>
          </p:nvSpPr>
          <p:spPr bwMode="auto">
            <a:xfrm>
              <a:off x="3312" y="283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1606"/>
                                        </p:tgtEl>
                                        <p:attrNameLst>
                                          <p:attrName>style.visibility</p:attrName>
                                        </p:attrNameLst>
                                      </p:cBhvr>
                                      <p:to>
                                        <p:strVal val="visible"/>
                                      </p:to>
                                    </p:set>
                                    <p:animEffect transition="in" filter="box(in)">
                                      <p:cBhvr>
                                        <p:cTn id="7" dur="500"/>
                                        <p:tgtEl>
                                          <p:spTgt spid="151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dirty="0" smtClean="0">
                <a:solidFill>
                  <a:srgbClr val="006699"/>
                </a:solidFill>
                <a:latin typeface="Arial Black" pitchFamily="34" charset="0"/>
              </a:rPr>
              <a:t>Exit Ticket 1</a:t>
            </a:r>
            <a:endParaRPr lang="en-US" altLang="en-US" sz="2400" b="0" dirty="0">
              <a:solidFill>
                <a:srgbClr val="006699"/>
              </a:solidFill>
              <a:latin typeface="Arial Black" pitchFamily="34" charset="0"/>
            </a:endParaRPr>
          </a:p>
        </p:txBody>
      </p:sp>
      <p:sp>
        <p:nvSpPr>
          <p:cNvPr id="27651" name="Text Box 5"/>
          <p:cNvSpPr txBox="1">
            <a:spLocks noChangeArrowheads="1"/>
          </p:cNvSpPr>
          <p:nvPr/>
        </p:nvSpPr>
        <p:spPr bwMode="auto">
          <a:xfrm>
            <a:off x="304800" y="15240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dirty="0"/>
              <a:t>Identify the postulate or theorem that proves the triangles congruent.</a:t>
            </a:r>
            <a:endParaRPr lang="en-US" altLang="en-US" sz="2400" b="0" dirty="0">
              <a:sym typeface="Symbol" pitchFamily="18" charset="2"/>
            </a:endParaRPr>
          </a:p>
        </p:txBody>
      </p:sp>
      <p:pic>
        <p:nvPicPr>
          <p:cNvPr id="27652"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3657600" cy="178435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90800"/>
            <a:ext cx="2667000" cy="150812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191000"/>
            <a:ext cx="3048000" cy="139541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206" name="Text Box 62"/>
          <p:cNvSpPr txBox="1">
            <a:spLocks noChangeArrowheads="1"/>
          </p:cNvSpPr>
          <p:nvPr/>
        </p:nvSpPr>
        <p:spPr bwMode="auto">
          <a:xfrm>
            <a:off x="533400" y="3276600"/>
            <a:ext cx="838200" cy="45720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solidFill>
                  <a:srgbClr val="FF0000"/>
                </a:solidFill>
              </a:rPr>
              <a:t>ASA</a:t>
            </a:r>
          </a:p>
        </p:txBody>
      </p:sp>
      <p:sp>
        <p:nvSpPr>
          <p:cNvPr id="134207" name="Text Box 63"/>
          <p:cNvSpPr txBox="1">
            <a:spLocks noChangeArrowheads="1"/>
          </p:cNvSpPr>
          <p:nvPr/>
        </p:nvSpPr>
        <p:spPr bwMode="auto">
          <a:xfrm>
            <a:off x="7620000" y="3048000"/>
            <a:ext cx="762000" cy="45720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solidFill>
                  <a:srgbClr val="FF0000"/>
                </a:solidFill>
              </a:rPr>
              <a:t>HL</a:t>
            </a:r>
          </a:p>
        </p:txBody>
      </p:sp>
      <p:sp>
        <p:nvSpPr>
          <p:cNvPr id="134208" name="Text Box 64"/>
          <p:cNvSpPr txBox="1">
            <a:spLocks noChangeArrowheads="1"/>
          </p:cNvSpPr>
          <p:nvPr/>
        </p:nvSpPr>
        <p:spPr bwMode="auto">
          <a:xfrm>
            <a:off x="6096000" y="5181600"/>
            <a:ext cx="2209800" cy="45720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b="0">
                <a:solidFill>
                  <a:srgbClr val="FF0000"/>
                </a:solidFill>
              </a:rPr>
              <a:t>SAS or SSS</a:t>
            </a:r>
          </a:p>
        </p:txBody>
      </p:sp>
      <p:sp>
        <p:nvSpPr>
          <p:cNvPr id="2" name="Rectangle 1"/>
          <p:cNvSpPr/>
          <p:nvPr/>
        </p:nvSpPr>
        <p:spPr>
          <a:xfrm>
            <a:off x="566057" y="5410200"/>
            <a:ext cx="4572000" cy="461665"/>
          </a:xfrm>
          <a:prstGeom prst="rect">
            <a:avLst/>
          </a:prstGeom>
        </p:spPr>
        <p:txBody>
          <a:bodyPr>
            <a:spAutoFit/>
          </a:bodyPr>
          <a:lstStyle/>
          <a:p>
            <a:r>
              <a:rPr lang="en-US" altLang="en-US" sz="2400" dirty="0" smtClean="0"/>
              <a:t>Draw 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206"/>
                                        </p:tgtEl>
                                        <p:attrNameLst>
                                          <p:attrName>style.visibility</p:attrName>
                                        </p:attrNameLst>
                                      </p:cBhvr>
                                      <p:to>
                                        <p:strVal val="visible"/>
                                      </p:to>
                                    </p:set>
                                    <p:anim calcmode="lin" valueType="num">
                                      <p:cBhvr additive="base">
                                        <p:cTn id="7" dur="500" fill="hold"/>
                                        <p:tgtEl>
                                          <p:spTgt spid="134206"/>
                                        </p:tgtEl>
                                        <p:attrNameLst>
                                          <p:attrName>ppt_x</p:attrName>
                                        </p:attrNameLst>
                                      </p:cBhvr>
                                      <p:tavLst>
                                        <p:tav tm="0">
                                          <p:val>
                                            <p:strVal val="#ppt_x"/>
                                          </p:val>
                                        </p:tav>
                                        <p:tav tm="100000">
                                          <p:val>
                                            <p:strVal val="#ppt_x"/>
                                          </p:val>
                                        </p:tav>
                                      </p:tavLst>
                                    </p:anim>
                                    <p:anim calcmode="lin" valueType="num">
                                      <p:cBhvr additive="base">
                                        <p:cTn id="8" dur="500" fill="hold"/>
                                        <p:tgtEl>
                                          <p:spTgt spid="1342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207"/>
                                        </p:tgtEl>
                                        <p:attrNameLst>
                                          <p:attrName>style.visibility</p:attrName>
                                        </p:attrNameLst>
                                      </p:cBhvr>
                                      <p:to>
                                        <p:strVal val="visible"/>
                                      </p:to>
                                    </p:set>
                                    <p:anim calcmode="lin" valueType="num">
                                      <p:cBhvr additive="base">
                                        <p:cTn id="13" dur="500" fill="hold"/>
                                        <p:tgtEl>
                                          <p:spTgt spid="134207"/>
                                        </p:tgtEl>
                                        <p:attrNameLst>
                                          <p:attrName>ppt_x</p:attrName>
                                        </p:attrNameLst>
                                      </p:cBhvr>
                                      <p:tavLst>
                                        <p:tav tm="0">
                                          <p:val>
                                            <p:strVal val="#ppt_x"/>
                                          </p:val>
                                        </p:tav>
                                        <p:tav tm="100000">
                                          <p:val>
                                            <p:strVal val="#ppt_x"/>
                                          </p:val>
                                        </p:tav>
                                      </p:tavLst>
                                    </p:anim>
                                    <p:anim calcmode="lin" valueType="num">
                                      <p:cBhvr additive="base">
                                        <p:cTn id="14" dur="500" fill="hold"/>
                                        <p:tgtEl>
                                          <p:spTgt spid="13420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4208"/>
                                        </p:tgtEl>
                                        <p:attrNameLst>
                                          <p:attrName>style.visibility</p:attrName>
                                        </p:attrNameLst>
                                      </p:cBhvr>
                                      <p:to>
                                        <p:strVal val="visible"/>
                                      </p:to>
                                    </p:set>
                                    <p:anim calcmode="lin" valueType="num">
                                      <p:cBhvr additive="base">
                                        <p:cTn id="19" dur="500" fill="hold"/>
                                        <p:tgtEl>
                                          <p:spTgt spid="134208"/>
                                        </p:tgtEl>
                                        <p:attrNameLst>
                                          <p:attrName>ppt_x</p:attrName>
                                        </p:attrNameLst>
                                      </p:cBhvr>
                                      <p:tavLst>
                                        <p:tav tm="0">
                                          <p:val>
                                            <p:strVal val="#ppt_x"/>
                                          </p:val>
                                        </p:tav>
                                        <p:tav tm="100000">
                                          <p:val>
                                            <p:strVal val="#ppt_x"/>
                                          </p:val>
                                        </p:tav>
                                      </p:tavLst>
                                    </p:anim>
                                    <p:anim calcmode="lin" valueType="num">
                                      <p:cBhvr additive="base">
                                        <p:cTn id="20" dur="500" fill="hold"/>
                                        <p:tgtEl>
                                          <p:spTgt spid="134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06" grpId="0"/>
      <p:bldP spid="134207" grpId="0"/>
      <p:bldP spid="1342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56"/>
          <p:cNvSpPr>
            <a:spLocks noChangeArrowheads="1"/>
          </p:cNvSpPr>
          <p:nvPr/>
        </p:nvSpPr>
        <p:spPr bwMode="auto">
          <a:xfrm>
            <a:off x="228600" y="19812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marL="571500" indent="-571500" algn="l">
              <a:spcBef>
                <a:spcPct val="0"/>
              </a:spcBef>
              <a:buFont typeface="Arial" panose="020B0604020202020204" pitchFamily="34" charset="0"/>
              <a:buChar char="•"/>
            </a:pPr>
            <a:r>
              <a:rPr lang="en-US" sz="3600" dirty="0"/>
              <a:t>R</a:t>
            </a:r>
            <a:r>
              <a:rPr lang="en-US" sz="3600" dirty="0" smtClean="0"/>
              <a:t>eview </a:t>
            </a:r>
            <a:r>
              <a:rPr lang="en-US" sz="3600" dirty="0"/>
              <a:t>notes on pg. 58 in notebook </a:t>
            </a:r>
            <a:endParaRPr lang="en-US" sz="3600" dirty="0" smtClean="0"/>
          </a:p>
          <a:p>
            <a:pPr marL="571500" indent="-571500" algn="l">
              <a:spcBef>
                <a:spcPct val="0"/>
              </a:spcBef>
              <a:buFont typeface="Arial" panose="020B0604020202020204" pitchFamily="34" charset="0"/>
              <a:buChar char="•"/>
            </a:pPr>
            <a:r>
              <a:rPr lang="en-US" sz="3600" dirty="0" smtClean="0"/>
              <a:t>complete </a:t>
            </a:r>
            <a:r>
              <a:rPr lang="en-US" sz="3600" dirty="0"/>
              <a:t>#1-7 on that page</a:t>
            </a:r>
            <a:endParaRPr lang="en-US" altLang="en-US" sz="3600" b="0" i="1" dirty="0">
              <a:solidFill>
                <a:srgbClr val="FF6600"/>
              </a:solidFill>
              <a:latin typeface="Times New Roman" pitchFamily="18" charset="0"/>
            </a:endParaRPr>
          </a:p>
        </p:txBody>
      </p:sp>
    </p:spTree>
    <p:extLst>
      <p:ext uri="{BB962C8B-B14F-4D97-AF65-F5344CB8AC3E}">
        <p14:creationId xmlns:p14="http://schemas.microsoft.com/office/powerpoint/2010/main" val="2948186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dirty="0" smtClean="0">
                <a:solidFill>
                  <a:srgbClr val="006699"/>
                </a:solidFill>
                <a:latin typeface="Arial Black" pitchFamily="34" charset="0"/>
              </a:rPr>
              <a:t>Exit Ticket 1</a:t>
            </a:r>
            <a:endParaRPr lang="en-US" altLang="en-US" sz="2400" b="0" dirty="0">
              <a:solidFill>
                <a:srgbClr val="006699"/>
              </a:solidFill>
              <a:latin typeface="Arial Black" pitchFamily="34" charset="0"/>
            </a:endParaRPr>
          </a:p>
        </p:txBody>
      </p:sp>
      <p:sp>
        <p:nvSpPr>
          <p:cNvPr id="27651" name="Text Box 5"/>
          <p:cNvSpPr txBox="1">
            <a:spLocks noChangeArrowheads="1"/>
          </p:cNvSpPr>
          <p:nvPr/>
        </p:nvSpPr>
        <p:spPr bwMode="auto">
          <a:xfrm>
            <a:off x="304800" y="15240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400" dirty="0"/>
              <a:t>Identify the postulate or theorem that proves the triangles congruent.</a:t>
            </a:r>
            <a:endParaRPr lang="en-US" altLang="en-US" sz="2400" b="0" dirty="0">
              <a:sym typeface="Symbol" pitchFamily="18" charset="2"/>
            </a:endParaRPr>
          </a:p>
        </p:txBody>
      </p:sp>
      <p:pic>
        <p:nvPicPr>
          <p:cNvPr id="27652"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3657600" cy="178435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90800"/>
            <a:ext cx="2667000" cy="150812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191000"/>
            <a:ext cx="3048000" cy="139541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5862935"/>
            <a:ext cx="8839200" cy="461665"/>
          </a:xfrm>
          <a:prstGeom prst="rect">
            <a:avLst/>
          </a:prstGeom>
        </p:spPr>
        <p:txBody>
          <a:bodyPr wrap="square">
            <a:spAutoFit/>
          </a:bodyPr>
          <a:lstStyle/>
          <a:p>
            <a:r>
              <a:rPr lang="en-US" altLang="en-US" sz="2400" dirty="0" smtClean="0"/>
              <a:t>4. Draw two triangles that are congruent by SAS</a:t>
            </a:r>
            <a:endParaRPr lang="en-US" sz="2400" dirty="0"/>
          </a:p>
        </p:txBody>
      </p:sp>
    </p:spTree>
    <p:extLst>
      <p:ext uri="{BB962C8B-B14F-4D97-AF65-F5344CB8AC3E}">
        <p14:creationId xmlns:p14="http://schemas.microsoft.com/office/powerpoint/2010/main" val="480506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006699"/>
                </a:solidFill>
                <a:latin typeface="Arial Black" pitchFamily="34" charset="0"/>
              </a:rPr>
              <a:t>Lesson Quiz: Part II</a:t>
            </a:r>
          </a:p>
        </p:txBody>
      </p:sp>
      <p:sp>
        <p:nvSpPr>
          <p:cNvPr id="28675" name="Text Box 37"/>
          <p:cNvSpPr txBox="1">
            <a:spLocks noChangeArrowheads="1"/>
          </p:cNvSpPr>
          <p:nvPr/>
        </p:nvSpPr>
        <p:spPr bwMode="auto">
          <a:xfrm>
            <a:off x="304800" y="1524000"/>
            <a:ext cx="8305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200"/>
              <a:t>4.  Given: </a:t>
            </a:r>
            <a:r>
              <a:rPr lang="en-US" altLang="en-US" sz="2200" b="0">
                <a:sym typeface="Symbol" pitchFamily="18" charset="2"/>
              </a:rPr>
              <a:t></a:t>
            </a:r>
            <a:r>
              <a:rPr lang="en-US" altLang="en-US" sz="2200" b="0" i="1">
                <a:sym typeface="Symbol" pitchFamily="18" charset="2"/>
              </a:rPr>
              <a:t>FAB</a:t>
            </a:r>
            <a:r>
              <a:rPr lang="en-US" altLang="en-US" sz="2200" b="0">
                <a:sym typeface="Symbol" pitchFamily="18" charset="2"/>
              </a:rPr>
              <a:t>  </a:t>
            </a:r>
            <a:r>
              <a:rPr lang="en-US" altLang="en-US" sz="2200" b="0" i="1">
                <a:sym typeface="Symbol" pitchFamily="18" charset="2"/>
              </a:rPr>
              <a:t>GED</a:t>
            </a:r>
            <a:r>
              <a:rPr lang="en-US" altLang="en-US" sz="2200" b="0">
                <a:sym typeface="Symbol" pitchFamily="18" charset="2"/>
              </a:rPr>
              <a:t>, </a:t>
            </a:r>
            <a:r>
              <a:rPr lang="en-US" altLang="en-US" sz="2200" b="0" i="1">
                <a:sym typeface="Symbol" pitchFamily="18" charset="2"/>
              </a:rPr>
              <a:t>ABC</a:t>
            </a:r>
            <a:r>
              <a:rPr lang="en-US" altLang="en-US" sz="2200" b="0">
                <a:sym typeface="Symbol" pitchFamily="18" charset="2"/>
              </a:rPr>
              <a:t>   </a:t>
            </a:r>
            <a:r>
              <a:rPr lang="en-US" altLang="en-US" sz="2200" b="0" i="1">
                <a:sym typeface="Symbol" pitchFamily="18" charset="2"/>
              </a:rPr>
              <a:t>DCE</a:t>
            </a:r>
            <a:r>
              <a:rPr lang="en-US" altLang="en-US" sz="2200" b="0">
                <a:sym typeface="Symbol" pitchFamily="18" charset="2"/>
              </a:rPr>
              <a:t>, </a:t>
            </a:r>
            <a:r>
              <a:rPr lang="en-US" altLang="en-US" sz="2200" b="0" i="1">
                <a:sym typeface="Symbol" pitchFamily="18" charset="2"/>
              </a:rPr>
              <a:t>AC</a:t>
            </a:r>
            <a:r>
              <a:rPr lang="en-US" altLang="en-US" sz="2200" b="0">
                <a:sym typeface="Symbol" pitchFamily="18" charset="2"/>
              </a:rPr>
              <a:t>  </a:t>
            </a:r>
            <a:r>
              <a:rPr lang="en-US" altLang="en-US" sz="2200" b="0" i="1">
                <a:sym typeface="Symbol" pitchFamily="18" charset="2"/>
              </a:rPr>
              <a:t>EC</a:t>
            </a:r>
            <a:r>
              <a:rPr lang="en-US" altLang="en-US" sz="2200" b="0">
                <a:sym typeface="Symbol" pitchFamily="18" charset="2"/>
              </a:rPr>
              <a:t> </a:t>
            </a:r>
          </a:p>
        </p:txBody>
      </p:sp>
      <p:sp>
        <p:nvSpPr>
          <p:cNvPr id="28676" name="Text Box 46"/>
          <p:cNvSpPr txBox="1">
            <a:spLocks noChangeArrowheads="1"/>
          </p:cNvSpPr>
          <p:nvPr/>
        </p:nvSpPr>
        <p:spPr bwMode="auto">
          <a:xfrm>
            <a:off x="838200" y="1981200"/>
            <a:ext cx="3276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200"/>
              <a:t>Prove: </a:t>
            </a:r>
            <a:r>
              <a:rPr lang="en-US" altLang="en-US" sz="2200" b="0">
                <a:sym typeface="Symbol" pitchFamily="18" charset="2"/>
              </a:rPr>
              <a:t></a:t>
            </a:r>
            <a:r>
              <a:rPr lang="en-US" altLang="en-US" sz="2200" b="0" i="1">
                <a:sym typeface="Symbol" pitchFamily="18" charset="2"/>
              </a:rPr>
              <a:t>ABC</a:t>
            </a:r>
            <a:r>
              <a:rPr lang="en-US" altLang="en-US" sz="2200" b="0">
                <a:sym typeface="Symbol" pitchFamily="18" charset="2"/>
              </a:rPr>
              <a:t>  </a:t>
            </a:r>
            <a:r>
              <a:rPr lang="en-US" altLang="en-US" sz="2200" b="0" i="1">
                <a:sym typeface="Symbol" pitchFamily="18" charset="2"/>
              </a:rPr>
              <a:t>EDC</a:t>
            </a:r>
            <a:r>
              <a:rPr lang="en-US" altLang="en-US" sz="2200" b="0">
                <a:sym typeface="Symbol" pitchFamily="18" charset="2"/>
              </a:rPr>
              <a:t> </a:t>
            </a:r>
          </a:p>
        </p:txBody>
      </p:sp>
      <p:sp>
        <p:nvSpPr>
          <p:cNvPr id="28677" name="Line 47"/>
          <p:cNvSpPr>
            <a:spLocks noChangeShapeType="1"/>
          </p:cNvSpPr>
          <p:nvPr/>
        </p:nvSpPr>
        <p:spPr bwMode="auto">
          <a:xfrm>
            <a:off x="6400800" y="1600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78" name="Line 48"/>
          <p:cNvSpPr>
            <a:spLocks noChangeShapeType="1"/>
          </p:cNvSpPr>
          <p:nvPr/>
        </p:nvSpPr>
        <p:spPr bwMode="auto">
          <a:xfrm>
            <a:off x="7086600" y="1600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8679"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5029200" cy="2687638"/>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90"/>
          <p:cNvSpPr txBox="1">
            <a:spLocks noChangeArrowheads="1"/>
          </p:cNvSpPr>
          <p:nvPr/>
        </p:nvSpPr>
        <p:spPr bwMode="auto">
          <a:xfrm>
            <a:off x="0" y="838200"/>
            <a:ext cx="9144000" cy="457200"/>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1"/>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r>
              <a:rPr lang="en-US" altLang="en-US" sz="2400" b="0">
                <a:solidFill>
                  <a:srgbClr val="006699"/>
                </a:solidFill>
                <a:latin typeface="Arial Black" pitchFamily="34" charset="0"/>
              </a:rPr>
              <a:t>Lesson Quiz: Part II Continued</a:t>
            </a:r>
          </a:p>
        </p:txBody>
      </p:sp>
      <p:grpSp>
        <p:nvGrpSpPr>
          <p:cNvPr id="178269" name="Group 93"/>
          <p:cNvGrpSpPr>
            <a:grpSpLocks/>
          </p:cNvGrpSpPr>
          <p:nvPr/>
        </p:nvGrpSpPr>
        <p:grpSpPr bwMode="auto">
          <a:xfrm>
            <a:off x="381000" y="1676400"/>
            <a:ext cx="8458200" cy="4206875"/>
            <a:chOff x="240" y="1056"/>
            <a:chExt cx="5328" cy="2650"/>
          </a:xfrm>
        </p:grpSpPr>
        <p:sp>
          <p:nvSpPr>
            <p:cNvPr id="29700" name="Rectangle 17"/>
            <p:cNvSpPr>
              <a:spLocks noChangeArrowheads="1"/>
            </p:cNvSpPr>
            <p:nvPr/>
          </p:nvSpPr>
          <p:spPr bwMode="auto">
            <a:xfrm>
              <a:off x="3216" y="3279"/>
              <a:ext cx="2352" cy="427"/>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sym typeface="Symbol" pitchFamily="18" charset="2"/>
                </a:rPr>
                <a:t>5.</a:t>
              </a:r>
              <a:r>
                <a:rPr lang="en-US" altLang="en-US" sz="2400" b="0">
                  <a:sym typeface="Symbol" pitchFamily="18" charset="2"/>
                </a:rPr>
                <a:t> ASA Steps 3,4</a:t>
              </a:r>
            </a:p>
          </p:txBody>
        </p:sp>
        <p:sp>
          <p:nvSpPr>
            <p:cNvPr id="29701" name="Rectangle 16"/>
            <p:cNvSpPr>
              <a:spLocks noChangeArrowheads="1"/>
            </p:cNvSpPr>
            <p:nvPr/>
          </p:nvSpPr>
          <p:spPr bwMode="auto">
            <a:xfrm>
              <a:off x="240" y="3279"/>
              <a:ext cx="2976" cy="427"/>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sym typeface="Symbol" pitchFamily="18" charset="2"/>
                </a:rPr>
                <a:t>5.</a:t>
              </a:r>
              <a:r>
                <a:rPr lang="en-US" altLang="en-US" sz="2400" b="0">
                  <a:sym typeface="Symbol" pitchFamily="18" charset="2"/>
                </a:rPr>
                <a:t> </a:t>
              </a:r>
              <a:r>
                <a:rPr lang="en-US" altLang="en-US" sz="2400" b="0" i="1">
                  <a:sym typeface="Symbol" pitchFamily="18" charset="2"/>
                </a:rPr>
                <a:t>ABC</a:t>
              </a:r>
              <a:r>
                <a:rPr lang="en-US" altLang="en-US" sz="2400" b="0">
                  <a:sym typeface="Symbol" pitchFamily="18" charset="2"/>
                </a:rPr>
                <a:t>  </a:t>
              </a:r>
              <a:r>
                <a:rPr lang="en-US" altLang="en-US" sz="2400" b="0" i="1">
                  <a:sym typeface="Symbol" pitchFamily="18" charset="2"/>
                </a:rPr>
                <a:t>EDC</a:t>
              </a:r>
            </a:p>
          </p:txBody>
        </p:sp>
        <p:sp>
          <p:nvSpPr>
            <p:cNvPr id="29702" name="Rectangle 15"/>
            <p:cNvSpPr>
              <a:spLocks noChangeArrowheads="1"/>
            </p:cNvSpPr>
            <p:nvPr/>
          </p:nvSpPr>
          <p:spPr bwMode="auto">
            <a:xfrm>
              <a:off x="3216" y="2853"/>
              <a:ext cx="2352" cy="426"/>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sym typeface="Symbol" pitchFamily="18" charset="2"/>
                </a:rPr>
                <a:t>4.</a:t>
              </a:r>
              <a:r>
                <a:rPr lang="en-US" altLang="en-US" sz="2400" b="0">
                  <a:sym typeface="Symbol" pitchFamily="18" charset="2"/>
                </a:rPr>
                <a:t> Given</a:t>
              </a:r>
              <a:endParaRPr lang="en-US" altLang="en-US" sz="2400" b="0"/>
            </a:p>
          </p:txBody>
        </p:sp>
        <p:sp>
          <p:nvSpPr>
            <p:cNvPr id="29703" name="Rectangle 14"/>
            <p:cNvSpPr>
              <a:spLocks noChangeArrowheads="1"/>
            </p:cNvSpPr>
            <p:nvPr/>
          </p:nvSpPr>
          <p:spPr bwMode="auto">
            <a:xfrm>
              <a:off x="240" y="2853"/>
              <a:ext cx="2976" cy="426"/>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sym typeface="Symbol" pitchFamily="18" charset="2"/>
                </a:rPr>
                <a:t>4.</a:t>
              </a:r>
              <a:r>
                <a:rPr lang="en-US" altLang="en-US" sz="2400" b="0">
                  <a:sym typeface="Symbol" pitchFamily="18" charset="2"/>
                </a:rPr>
                <a:t> </a:t>
              </a:r>
              <a:r>
                <a:rPr lang="en-US" altLang="en-US" sz="2400" b="0" i="1">
                  <a:sym typeface="Symbol" pitchFamily="18" charset="2"/>
                </a:rPr>
                <a:t>ACB</a:t>
              </a:r>
              <a:r>
                <a:rPr lang="en-US" altLang="en-US" sz="2400" b="0">
                  <a:sym typeface="Symbol" pitchFamily="18" charset="2"/>
                </a:rPr>
                <a:t>  </a:t>
              </a:r>
              <a:r>
                <a:rPr lang="en-US" altLang="en-US" sz="2400" b="0" i="1">
                  <a:sym typeface="Symbol" pitchFamily="18" charset="2"/>
                </a:rPr>
                <a:t>DCE</a:t>
              </a:r>
              <a:r>
                <a:rPr lang="en-US" altLang="en-US" sz="2400" b="0">
                  <a:sym typeface="Symbol" pitchFamily="18" charset="2"/>
                </a:rPr>
                <a:t>; </a:t>
              </a:r>
              <a:r>
                <a:rPr lang="en-US" altLang="en-US" sz="2400" b="0" i="1">
                  <a:sym typeface="Symbol" pitchFamily="18" charset="2"/>
                </a:rPr>
                <a:t>AC</a:t>
              </a:r>
              <a:r>
                <a:rPr lang="en-US" altLang="en-US" sz="2400" b="0">
                  <a:sym typeface="Symbol" pitchFamily="18" charset="2"/>
                </a:rPr>
                <a:t>  </a:t>
              </a:r>
              <a:r>
                <a:rPr lang="en-US" altLang="en-US" sz="2400" b="0" i="1">
                  <a:sym typeface="Symbol" pitchFamily="18" charset="2"/>
                </a:rPr>
                <a:t>EC</a:t>
              </a:r>
            </a:p>
          </p:txBody>
        </p:sp>
        <p:sp>
          <p:nvSpPr>
            <p:cNvPr id="29704" name="Rectangle 13"/>
            <p:cNvSpPr>
              <a:spLocks noChangeArrowheads="1"/>
            </p:cNvSpPr>
            <p:nvPr/>
          </p:nvSpPr>
          <p:spPr bwMode="auto">
            <a:xfrm>
              <a:off x="3216" y="2426"/>
              <a:ext cx="2352" cy="427"/>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sym typeface="Symbol" pitchFamily="18" charset="2"/>
                </a:rPr>
                <a:t>3.</a:t>
              </a:r>
              <a:r>
                <a:rPr lang="en-US" altLang="en-US" sz="2400" b="0">
                  <a:sym typeface="Symbol" pitchFamily="18" charset="2"/>
                </a:rPr>
                <a:t>  Supp. Thm.</a:t>
              </a:r>
            </a:p>
          </p:txBody>
        </p:sp>
        <p:sp>
          <p:nvSpPr>
            <p:cNvPr id="29705" name="Rectangle 12"/>
            <p:cNvSpPr>
              <a:spLocks noChangeArrowheads="1"/>
            </p:cNvSpPr>
            <p:nvPr/>
          </p:nvSpPr>
          <p:spPr bwMode="auto">
            <a:xfrm>
              <a:off x="240" y="2426"/>
              <a:ext cx="2976" cy="427"/>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sym typeface="Symbol" pitchFamily="18" charset="2"/>
                </a:rPr>
                <a:t>3.</a:t>
              </a:r>
              <a:r>
                <a:rPr lang="en-US" altLang="en-US" sz="2400" b="0">
                  <a:sym typeface="Symbol" pitchFamily="18" charset="2"/>
                </a:rPr>
                <a:t> </a:t>
              </a:r>
              <a:r>
                <a:rPr lang="en-US" altLang="en-US" sz="2400" b="0" i="1">
                  <a:sym typeface="Symbol" pitchFamily="18" charset="2"/>
                </a:rPr>
                <a:t>BAC</a:t>
              </a:r>
              <a:r>
                <a:rPr lang="en-US" altLang="en-US" sz="2400" b="0">
                  <a:sym typeface="Symbol" pitchFamily="18" charset="2"/>
                </a:rPr>
                <a:t>  </a:t>
              </a:r>
              <a:r>
                <a:rPr lang="en-US" altLang="en-US" sz="2400" b="0" i="1">
                  <a:sym typeface="Symbol" pitchFamily="18" charset="2"/>
                </a:rPr>
                <a:t>DEC</a:t>
              </a:r>
            </a:p>
          </p:txBody>
        </p:sp>
        <p:sp>
          <p:nvSpPr>
            <p:cNvPr id="29706" name="Rectangle 11"/>
            <p:cNvSpPr>
              <a:spLocks noChangeArrowheads="1"/>
            </p:cNvSpPr>
            <p:nvPr/>
          </p:nvSpPr>
          <p:spPr bwMode="auto">
            <a:xfrm>
              <a:off x="3216" y="1909"/>
              <a:ext cx="2352" cy="517"/>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t>2.</a:t>
              </a:r>
              <a:r>
                <a:rPr lang="en-US" altLang="en-US" sz="2400" b="0"/>
                <a:t> Def. of supp. </a:t>
              </a:r>
              <a:r>
                <a:rPr lang="en-US" altLang="en-US" sz="2400" b="0">
                  <a:sym typeface="Symbol" pitchFamily="18" charset="2"/>
                </a:rPr>
                <a:t>s</a:t>
              </a:r>
            </a:p>
          </p:txBody>
        </p:sp>
        <p:sp>
          <p:nvSpPr>
            <p:cNvPr id="29707" name="Rectangle 10"/>
            <p:cNvSpPr>
              <a:spLocks noChangeArrowheads="1"/>
            </p:cNvSpPr>
            <p:nvPr/>
          </p:nvSpPr>
          <p:spPr bwMode="auto">
            <a:xfrm>
              <a:off x="240" y="1909"/>
              <a:ext cx="2976" cy="517"/>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sym typeface="Symbol" pitchFamily="18" charset="2"/>
                </a:rPr>
                <a:t>2.</a:t>
              </a:r>
              <a:r>
                <a:rPr lang="en-US" altLang="en-US" sz="2400" b="0">
                  <a:sym typeface="Symbol" pitchFamily="18" charset="2"/>
                </a:rPr>
                <a:t> </a:t>
              </a:r>
              <a:r>
                <a:rPr lang="en-US" altLang="en-US" sz="2400" b="0" i="1">
                  <a:sym typeface="Symbol" pitchFamily="18" charset="2"/>
                </a:rPr>
                <a:t>BAC</a:t>
              </a:r>
              <a:r>
                <a:rPr lang="en-US" altLang="en-US" sz="2400" b="0">
                  <a:sym typeface="Symbol" pitchFamily="18" charset="2"/>
                </a:rPr>
                <a:t> is a supp. of </a:t>
              </a:r>
              <a:r>
                <a:rPr lang="en-US" altLang="en-US" sz="2400" b="0" i="1">
                  <a:sym typeface="Symbol" pitchFamily="18" charset="2"/>
                </a:rPr>
                <a:t>FAB</a:t>
              </a:r>
              <a:r>
                <a:rPr lang="en-US" altLang="en-US" sz="2400" b="0">
                  <a:sym typeface="Symbol" pitchFamily="18" charset="2"/>
                </a:rPr>
                <a:t>;   </a:t>
              </a:r>
              <a:r>
                <a:rPr lang="en-US" altLang="en-US" sz="2400" b="0" i="1">
                  <a:sym typeface="Symbol" pitchFamily="18" charset="2"/>
                </a:rPr>
                <a:t>DEC</a:t>
              </a:r>
              <a:r>
                <a:rPr lang="en-US" altLang="en-US" sz="2400" b="0">
                  <a:sym typeface="Symbol" pitchFamily="18" charset="2"/>
                </a:rPr>
                <a:t> is a supp. of </a:t>
              </a:r>
              <a:r>
                <a:rPr lang="en-US" altLang="en-US" sz="2400" b="0" i="1">
                  <a:sym typeface="Symbol" pitchFamily="18" charset="2"/>
                </a:rPr>
                <a:t>GED</a:t>
              </a:r>
              <a:r>
                <a:rPr lang="en-US" altLang="en-US" sz="2400" b="0">
                  <a:sym typeface="Symbol" pitchFamily="18" charset="2"/>
                </a:rPr>
                <a:t>.</a:t>
              </a:r>
            </a:p>
          </p:txBody>
        </p:sp>
        <p:sp>
          <p:nvSpPr>
            <p:cNvPr id="29708" name="Rectangle 9"/>
            <p:cNvSpPr>
              <a:spLocks noChangeArrowheads="1"/>
            </p:cNvSpPr>
            <p:nvPr/>
          </p:nvSpPr>
          <p:spPr bwMode="auto">
            <a:xfrm>
              <a:off x="3216" y="1483"/>
              <a:ext cx="2352" cy="426"/>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t>1.</a:t>
              </a:r>
              <a:r>
                <a:rPr lang="en-US" altLang="en-US" sz="2400" b="0"/>
                <a:t> Given</a:t>
              </a:r>
            </a:p>
          </p:txBody>
        </p:sp>
        <p:sp>
          <p:nvSpPr>
            <p:cNvPr id="29709" name="Rectangle 8"/>
            <p:cNvSpPr>
              <a:spLocks noChangeArrowheads="1"/>
            </p:cNvSpPr>
            <p:nvPr/>
          </p:nvSpPr>
          <p:spPr bwMode="auto">
            <a:xfrm>
              <a:off x="240" y="1483"/>
              <a:ext cx="2976" cy="426"/>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2400">
                  <a:sym typeface="Symbol" pitchFamily="18" charset="2"/>
                </a:rPr>
                <a:t>1.</a:t>
              </a:r>
              <a:r>
                <a:rPr lang="en-US" altLang="en-US" sz="2400" b="0">
                  <a:sym typeface="Symbol" pitchFamily="18" charset="2"/>
                </a:rPr>
                <a:t> </a:t>
              </a:r>
              <a:r>
                <a:rPr lang="en-US" altLang="en-US" sz="2400" b="0" i="1">
                  <a:sym typeface="Symbol" pitchFamily="18" charset="2"/>
                </a:rPr>
                <a:t>FAB</a:t>
              </a:r>
              <a:r>
                <a:rPr lang="en-US" altLang="en-US" sz="2400" b="0">
                  <a:sym typeface="Symbol" pitchFamily="18" charset="2"/>
                </a:rPr>
                <a:t>  </a:t>
              </a:r>
              <a:r>
                <a:rPr lang="en-US" altLang="en-US" sz="2400" b="0" i="1">
                  <a:sym typeface="Symbol" pitchFamily="18" charset="2"/>
                </a:rPr>
                <a:t>GED</a:t>
              </a:r>
            </a:p>
          </p:txBody>
        </p:sp>
        <p:sp>
          <p:nvSpPr>
            <p:cNvPr id="29710" name="Rectangle 7"/>
            <p:cNvSpPr>
              <a:spLocks noChangeArrowheads="1"/>
            </p:cNvSpPr>
            <p:nvPr/>
          </p:nvSpPr>
          <p:spPr bwMode="auto">
            <a:xfrm>
              <a:off x="3216" y="1056"/>
              <a:ext cx="2352" cy="427"/>
            </a:xfrm>
            <a:prstGeom prst="rect">
              <a:avLst/>
            </a:prstGeom>
            <a:solidFill>
              <a:schemeClr val="hlink"/>
            </a:soli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spcBef>
                  <a:spcPct val="20000"/>
                </a:spcBef>
              </a:pPr>
              <a:r>
                <a:rPr lang="en-US" altLang="en-US" sz="2400"/>
                <a:t>Reasons</a:t>
              </a:r>
            </a:p>
          </p:txBody>
        </p:sp>
        <p:sp>
          <p:nvSpPr>
            <p:cNvPr id="29711" name="Rectangle 6"/>
            <p:cNvSpPr>
              <a:spLocks noChangeArrowheads="1"/>
            </p:cNvSpPr>
            <p:nvPr/>
          </p:nvSpPr>
          <p:spPr bwMode="auto">
            <a:xfrm>
              <a:off x="240" y="1056"/>
              <a:ext cx="2976" cy="427"/>
            </a:xfrm>
            <a:prstGeom prst="rect">
              <a:avLst/>
            </a:prstGeom>
            <a:solidFill>
              <a:schemeClr val="hlink"/>
            </a:soli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spcBef>
                  <a:spcPct val="20000"/>
                </a:spcBef>
              </a:pPr>
              <a:r>
                <a:rPr lang="en-US" altLang="en-US" sz="2400"/>
                <a:t>Statements</a:t>
              </a:r>
            </a:p>
          </p:txBody>
        </p:sp>
        <p:sp>
          <p:nvSpPr>
            <p:cNvPr id="29712" name="Line 18"/>
            <p:cNvSpPr>
              <a:spLocks noChangeShapeType="1"/>
            </p:cNvSpPr>
            <p:nvPr/>
          </p:nvSpPr>
          <p:spPr bwMode="auto">
            <a:xfrm>
              <a:off x="240" y="1056"/>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13" name="Line 19"/>
            <p:cNvSpPr>
              <a:spLocks noChangeShapeType="1"/>
            </p:cNvSpPr>
            <p:nvPr/>
          </p:nvSpPr>
          <p:spPr bwMode="auto">
            <a:xfrm>
              <a:off x="240" y="1483"/>
              <a:ext cx="532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14" name="Line 20"/>
            <p:cNvSpPr>
              <a:spLocks noChangeShapeType="1"/>
            </p:cNvSpPr>
            <p:nvPr/>
          </p:nvSpPr>
          <p:spPr bwMode="auto">
            <a:xfrm>
              <a:off x="240" y="1909"/>
              <a:ext cx="532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15" name="Line 21"/>
            <p:cNvSpPr>
              <a:spLocks noChangeShapeType="1"/>
            </p:cNvSpPr>
            <p:nvPr/>
          </p:nvSpPr>
          <p:spPr bwMode="auto">
            <a:xfrm>
              <a:off x="240" y="2426"/>
              <a:ext cx="532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16" name="Line 22"/>
            <p:cNvSpPr>
              <a:spLocks noChangeShapeType="1"/>
            </p:cNvSpPr>
            <p:nvPr/>
          </p:nvSpPr>
          <p:spPr bwMode="auto">
            <a:xfrm>
              <a:off x="240" y="2853"/>
              <a:ext cx="532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17" name="Line 23"/>
            <p:cNvSpPr>
              <a:spLocks noChangeShapeType="1"/>
            </p:cNvSpPr>
            <p:nvPr/>
          </p:nvSpPr>
          <p:spPr bwMode="auto">
            <a:xfrm>
              <a:off x="240" y="3279"/>
              <a:ext cx="532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18" name="Line 24"/>
            <p:cNvSpPr>
              <a:spLocks noChangeShapeType="1"/>
            </p:cNvSpPr>
            <p:nvPr/>
          </p:nvSpPr>
          <p:spPr bwMode="auto">
            <a:xfrm>
              <a:off x="240" y="3706"/>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19" name="Line 25"/>
            <p:cNvSpPr>
              <a:spLocks noChangeShapeType="1"/>
            </p:cNvSpPr>
            <p:nvPr/>
          </p:nvSpPr>
          <p:spPr bwMode="auto">
            <a:xfrm>
              <a:off x="240" y="1056"/>
              <a:ext cx="0" cy="265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20" name="Line 26"/>
            <p:cNvSpPr>
              <a:spLocks noChangeShapeType="1"/>
            </p:cNvSpPr>
            <p:nvPr/>
          </p:nvSpPr>
          <p:spPr bwMode="auto">
            <a:xfrm>
              <a:off x="3216" y="1056"/>
              <a:ext cx="0" cy="2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21" name="Line 27"/>
            <p:cNvSpPr>
              <a:spLocks noChangeShapeType="1"/>
            </p:cNvSpPr>
            <p:nvPr/>
          </p:nvSpPr>
          <p:spPr bwMode="auto">
            <a:xfrm>
              <a:off x="5568" y="1056"/>
              <a:ext cx="0" cy="265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22" name="Line 91"/>
            <p:cNvSpPr>
              <a:spLocks noChangeShapeType="1"/>
            </p:cNvSpPr>
            <p:nvPr/>
          </p:nvSpPr>
          <p:spPr bwMode="auto">
            <a:xfrm>
              <a:off x="2064" y="297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23" name="Line 92"/>
            <p:cNvSpPr>
              <a:spLocks noChangeShapeType="1"/>
            </p:cNvSpPr>
            <p:nvPr/>
          </p:nvSpPr>
          <p:spPr bwMode="auto">
            <a:xfrm>
              <a:off x="2544" y="297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8269"/>
                                        </p:tgtEl>
                                        <p:attrNameLst>
                                          <p:attrName>style.visibility</p:attrName>
                                        </p:attrNameLst>
                                      </p:cBhvr>
                                      <p:to>
                                        <p:strVal val="visible"/>
                                      </p:to>
                                    </p:set>
                                    <p:animEffect transition="in" filter="dissolve">
                                      <p:cBhvr>
                                        <p:cTn id="7" dur="2000"/>
                                        <p:tgtEl>
                                          <p:spTgt spid="178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56"/>
          <p:cNvSpPr>
            <a:spLocks noChangeArrowheads="1"/>
          </p:cNvSpPr>
          <p:nvPr/>
        </p:nvSpPr>
        <p:spPr bwMode="auto">
          <a:xfrm>
            <a:off x="228600" y="19812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lvl="0" algn="l"/>
            <a:r>
              <a:rPr lang="en-US" sz="3600" dirty="0"/>
              <a:t>In workbook complete </a:t>
            </a:r>
            <a:r>
              <a:rPr lang="en-US" sz="3600" dirty="0" smtClean="0"/>
              <a:t>pages </a:t>
            </a:r>
            <a:r>
              <a:rPr lang="en-US" sz="3600" dirty="0"/>
              <a:t>89 and 94</a:t>
            </a:r>
          </a:p>
        </p:txBody>
      </p:sp>
    </p:spTree>
    <p:extLst>
      <p:ext uri="{BB962C8B-B14F-4D97-AF65-F5344CB8AC3E}">
        <p14:creationId xmlns:p14="http://schemas.microsoft.com/office/powerpoint/2010/main" val="217296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56"/>
          <p:cNvSpPr>
            <a:spLocks noChangeArrowheads="1"/>
          </p:cNvSpPr>
          <p:nvPr/>
        </p:nvSpPr>
        <p:spPr bwMode="auto">
          <a:xfrm>
            <a:off x="228600" y="19812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lvl="0" algn="l"/>
            <a:r>
              <a:rPr lang="en-US" sz="3600" dirty="0" smtClean="0"/>
              <a:t>Complete Inbox Task</a:t>
            </a:r>
            <a:endParaRPr lang="en-US" sz="3600" dirty="0"/>
          </a:p>
        </p:txBody>
      </p:sp>
    </p:spTree>
    <p:extLst>
      <p:ext uri="{BB962C8B-B14F-4D97-AF65-F5344CB8AC3E}">
        <p14:creationId xmlns:p14="http://schemas.microsoft.com/office/powerpoint/2010/main" val="361960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ChangeArrowheads="1"/>
          </p:cNvSpPr>
          <p:nvPr/>
        </p:nvSpPr>
        <p:spPr bwMode="auto">
          <a:xfrm>
            <a:off x="381000" y="2209800"/>
            <a:ext cx="8382000" cy="2971800"/>
          </a:xfrm>
          <a:prstGeom prst="rect">
            <a:avLst/>
          </a:prstGeom>
          <a:noFill/>
          <a:ln w="28575">
            <a:solidFill>
              <a:srgbClr val="DBDBD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b="0" dirty="0"/>
              <a:t>Apply ASA, AAS, and HL to construct triangles and to solve problems.</a:t>
            </a:r>
            <a:r>
              <a:rPr lang="en-US" altLang="en-US" b="0" dirty="0">
                <a:latin typeface="Times New Roman" pitchFamily="18" charset="0"/>
              </a:rPr>
              <a:t> </a:t>
            </a:r>
          </a:p>
          <a:p>
            <a:pPr algn="l">
              <a:spcBef>
                <a:spcPct val="20000"/>
              </a:spcBef>
            </a:pPr>
            <a:endParaRPr lang="en-US" altLang="en-US" b="0" dirty="0">
              <a:latin typeface="Times New Roman" pitchFamily="18" charset="0"/>
            </a:endParaRPr>
          </a:p>
          <a:p>
            <a:pPr algn="l">
              <a:spcBef>
                <a:spcPct val="20000"/>
              </a:spcBef>
            </a:pPr>
            <a:r>
              <a:rPr lang="en-US" altLang="en-US" b="0" dirty="0"/>
              <a:t>Prove triangles congruent by using ASA, AAS, and HL. </a:t>
            </a:r>
          </a:p>
        </p:txBody>
      </p:sp>
      <p:sp>
        <p:nvSpPr>
          <p:cNvPr id="4099" name="Rectangle 1056"/>
          <p:cNvSpPr>
            <a:spLocks noChangeArrowheads="1"/>
          </p:cNvSpPr>
          <p:nvPr/>
        </p:nvSpPr>
        <p:spPr bwMode="auto">
          <a:xfrm>
            <a:off x="0" y="12192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spcBef>
                <a:spcPct val="0"/>
              </a:spcBef>
            </a:pPr>
            <a:r>
              <a:rPr lang="en-US" altLang="en-US" sz="3600" b="0" i="1" dirty="0">
                <a:solidFill>
                  <a:srgbClr val="FF6600"/>
                </a:solidFill>
                <a:latin typeface="Arial Black" pitchFamily="34" charset="0"/>
              </a:rPr>
              <a:t>Objectives</a:t>
            </a:r>
            <a:endParaRPr lang="en-US" altLang="en-US" sz="3600" b="0" i="1" dirty="0">
              <a:solidFill>
                <a:srgbClr val="FF66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left)">
                                      <p:cBhvr>
                                        <p:cTn id="7" dur="1000"/>
                                        <p:tgtEl>
                                          <p:spTgt spid="15362">
                                            <p:txEl>
                                              <p:pRg st="0" end="0"/>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animEffect transition="in" filter="wipe(left)">
                                      <p:cBhvr>
                                        <p:cTn id="11" dur="10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381000" y="2362200"/>
            <a:ext cx="8364538" cy="762000"/>
          </a:xfrm>
          <a:prstGeom prst="rect">
            <a:avLst/>
          </a:prstGeom>
          <a:noFill/>
          <a:ln w="28575">
            <a:solidFill>
              <a:srgbClr val="DBDBD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spcBef>
                <a:spcPct val="20000"/>
              </a:spcBef>
            </a:pPr>
            <a:r>
              <a:rPr lang="en-US" altLang="en-US" sz="3600" b="0"/>
              <a:t>included side</a:t>
            </a:r>
          </a:p>
        </p:txBody>
      </p:sp>
      <p:sp>
        <p:nvSpPr>
          <p:cNvPr id="5123" name="Rectangle 27"/>
          <p:cNvSpPr>
            <a:spLocks noChangeArrowheads="1"/>
          </p:cNvSpPr>
          <p:nvPr/>
        </p:nvSpPr>
        <p:spPr bwMode="auto">
          <a:xfrm>
            <a:off x="0" y="1295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spcBef>
                <a:spcPct val="0"/>
              </a:spcBef>
            </a:pPr>
            <a:r>
              <a:rPr lang="en-US" altLang="en-US" sz="3600" b="0" i="1">
                <a:solidFill>
                  <a:srgbClr val="FF0000"/>
                </a:solidFill>
                <a:latin typeface="Arial Black" pitchFamily="34" charset="0"/>
              </a:rPr>
              <a:t>Vocabulary</a:t>
            </a:r>
            <a:endParaRPr lang="en-US" altLang="en-US" sz="3600" b="0" i="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638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638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14400" y="1600200"/>
            <a:ext cx="731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800" b="0"/>
              <a:t>Participants in an orienteering race use a map and a compass to find their way to checkpoints along an unfamiliar course.</a:t>
            </a:r>
          </a:p>
        </p:txBody>
      </p:sp>
      <p:sp>
        <p:nvSpPr>
          <p:cNvPr id="130051" name="Text Box 3"/>
          <p:cNvSpPr txBox="1">
            <a:spLocks noChangeArrowheads="1"/>
          </p:cNvSpPr>
          <p:nvPr/>
        </p:nvSpPr>
        <p:spPr bwMode="auto">
          <a:xfrm>
            <a:off x="838200" y="3657600"/>
            <a:ext cx="7315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800" b="0"/>
              <a:t>Directions are given by bearings, which are based on compass headings.  For example, to travel along the bearing S 43° E, you face south and then turn 43° to the east.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2000"/>
                                        <p:tgtEl>
                                          <p:spTgt spid="6146"/>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30051"/>
                                        </p:tgtEl>
                                        <p:attrNameLst>
                                          <p:attrName>style.visibility</p:attrName>
                                        </p:attrNameLst>
                                      </p:cBhvr>
                                      <p:to>
                                        <p:strVal val="visible"/>
                                      </p:to>
                                    </p:set>
                                    <p:animEffect transition="in" filter="wipe(up)">
                                      <p:cBhvr>
                                        <p:cTn id="11" dur="20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13005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Text Box 4"/>
          <p:cNvSpPr txBox="1">
            <a:spLocks noChangeArrowheads="1"/>
          </p:cNvSpPr>
          <p:nvPr/>
        </p:nvSpPr>
        <p:spPr bwMode="auto">
          <a:xfrm>
            <a:off x="990600" y="1295400"/>
            <a:ext cx="731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Verdana" pitchFamily="34" charset="0"/>
              </a:defRPr>
            </a:lvl1pPr>
            <a:lvl2pPr marL="742950" indent="-285750">
              <a:defRPr sz="3200" b="1">
                <a:solidFill>
                  <a:schemeClr val="tx1"/>
                </a:solidFill>
                <a:latin typeface="Verdana" pitchFamily="34" charset="0"/>
              </a:defRPr>
            </a:lvl2pPr>
            <a:lvl3pPr marL="1143000" indent="-228600">
              <a:defRPr sz="3200" b="1">
                <a:solidFill>
                  <a:schemeClr val="tx1"/>
                </a:solidFill>
                <a:latin typeface="Verdana" pitchFamily="34" charset="0"/>
              </a:defRPr>
            </a:lvl3pPr>
            <a:lvl4pPr marL="1600200" indent="-228600">
              <a:defRPr sz="3200" b="1">
                <a:solidFill>
                  <a:schemeClr val="tx1"/>
                </a:solidFill>
                <a:latin typeface="Verdana" pitchFamily="34" charset="0"/>
              </a:defRPr>
            </a:lvl4pPr>
            <a:lvl5pPr marL="2057400" indent="-228600">
              <a:defRPr sz="3200" b="1">
                <a:solidFill>
                  <a:schemeClr val="tx1"/>
                </a:solidFill>
                <a:latin typeface="Verdana" pitchFamily="34" charset="0"/>
              </a:defRPr>
            </a:lvl5pPr>
            <a:lvl6pPr marL="2514600" indent="-228600" algn="ctr" eaLnBrk="0" fontAlgn="base" hangingPunct="0">
              <a:spcBef>
                <a:spcPct val="50000"/>
              </a:spcBef>
              <a:spcAft>
                <a:spcPct val="0"/>
              </a:spcAft>
              <a:defRPr sz="3200" b="1">
                <a:solidFill>
                  <a:schemeClr val="tx1"/>
                </a:solidFill>
                <a:latin typeface="Verdana" pitchFamily="34" charset="0"/>
              </a:defRPr>
            </a:lvl6pPr>
            <a:lvl7pPr marL="2971800" indent="-228600" algn="ctr" eaLnBrk="0" fontAlgn="base" hangingPunct="0">
              <a:spcBef>
                <a:spcPct val="50000"/>
              </a:spcBef>
              <a:spcAft>
                <a:spcPct val="0"/>
              </a:spcAft>
              <a:defRPr sz="3200" b="1">
                <a:solidFill>
                  <a:schemeClr val="tx1"/>
                </a:solidFill>
                <a:latin typeface="Verdana" pitchFamily="34" charset="0"/>
              </a:defRPr>
            </a:lvl7pPr>
            <a:lvl8pPr marL="3429000" indent="-228600" algn="ctr" eaLnBrk="0" fontAlgn="base" hangingPunct="0">
              <a:spcBef>
                <a:spcPct val="50000"/>
              </a:spcBef>
              <a:spcAft>
                <a:spcPct val="0"/>
              </a:spcAft>
              <a:defRPr sz="3200" b="1">
                <a:solidFill>
                  <a:schemeClr val="tx1"/>
                </a:solidFill>
                <a:latin typeface="Verdana" pitchFamily="34" charset="0"/>
              </a:defRPr>
            </a:lvl8pPr>
            <a:lvl9pPr marL="3886200" indent="-228600" algn="ctr" eaLnBrk="0" fontAlgn="base" hangingPunct="0">
              <a:spcBef>
                <a:spcPct val="50000"/>
              </a:spcBef>
              <a:spcAft>
                <a:spcPct val="0"/>
              </a:spcAft>
              <a:defRPr sz="3200" b="1">
                <a:solidFill>
                  <a:schemeClr val="tx1"/>
                </a:solidFill>
                <a:latin typeface="Verdana" pitchFamily="34" charset="0"/>
              </a:defRPr>
            </a:lvl9pPr>
          </a:lstStyle>
          <a:p>
            <a:pPr algn="l"/>
            <a:r>
              <a:rPr lang="en-US" altLang="en-US" sz="2800" b="0"/>
              <a:t>An </a:t>
            </a:r>
            <a:r>
              <a:rPr lang="en-US" altLang="en-US" sz="2800" u="sng"/>
              <a:t>included side</a:t>
            </a:r>
            <a:r>
              <a:rPr lang="en-US" altLang="en-US" sz="2800" b="0"/>
              <a:t> is the common side of two consecutive angles in a polygon.  The following postulate uses the idea of an included side.</a:t>
            </a:r>
          </a:p>
        </p:txBody>
      </p:sp>
      <p:pic>
        <p:nvPicPr>
          <p:cNvPr id="71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05200"/>
            <a:ext cx="7980363" cy="2138363"/>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wipe(up)">
                                      <p:cBhvr>
                                        <p:cTn id="7" dur="5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ew Design">
  <a:themeElements>
    <a:clrScheme name="New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9525" cap="flat" cmpd="sng" algn="ctr">
          <a:solidFill>
            <a:srgbClr val="FFCC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32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CCCCFF"/>
        </a:solidFill>
        <a:ln w="9525" cap="flat" cmpd="sng" algn="ctr">
          <a:solidFill>
            <a:srgbClr val="FFCC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32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New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5192</TotalTime>
  <Words>1048</Words>
  <Application>Microsoft Office PowerPoint</Application>
  <PresentationFormat>On-screen Show (4:3)</PresentationFormat>
  <Paragraphs>105</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New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murphey</dc:creator>
  <cp:lastModifiedBy>Trenton Murphey</cp:lastModifiedBy>
  <cp:revision>169</cp:revision>
  <cp:lastPrinted>2002-10-02T17:02:09Z</cp:lastPrinted>
  <dcterms:created xsi:type="dcterms:W3CDTF">2002-04-04T21:42:53Z</dcterms:created>
  <dcterms:modified xsi:type="dcterms:W3CDTF">2014-02-19T16:54:48Z</dcterms:modified>
</cp:coreProperties>
</file>