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60" r:id="rId3"/>
    <p:sldId id="262" r:id="rId4"/>
    <p:sldId id="269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2" r:id="rId14"/>
    <p:sldId id="284" r:id="rId15"/>
    <p:sldId id="286" r:id="rId16"/>
    <p:sldId id="285" r:id="rId17"/>
    <p:sldId id="287" r:id="rId18"/>
    <p:sldId id="288" r:id="rId19"/>
    <p:sldId id="300" r:id="rId20"/>
    <p:sldId id="299" r:id="rId21"/>
    <p:sldId id="289" r:id="rId22"/>
    <p:sldId id="291" r:id="rId23"/>
    <p:sldId id="292" r:id="rId24"/>
    <p:sldId id="293" r:id="rId25"/>
    <p:sldId id="301" r:id="rId26"/>
    <p:sldId id="294" r:id="rId27"/>
    <p:sldId id="295" r:id="rId28"/>
    <p:sldId id="296" r:id="rId29"/>
    <p:sldId id="297" r:id="rId30"/>
    <p:sldId id="302" r:id="rId31"/>
    <p:sldId id="29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5F9"/>
    <a:srgbClr val="800080"/>
    <a:srgbClr val="FFFFFF"/>
    <a:srgbClr val="FF0000"/>
    <a:srgbClr val="B2A9F5"/>
    <a:srgbClr val="EBB3C0"/>
    <a:srgbClr val="8FD39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3190" autoAdjust="0"/>
  </p:normalViewPr>
  <p:slideViewPr>
    <p:cSldViewPr>
      <p:cViewPr>
        <p:scale>
          <a:sx n="93" d="100"/>
          <a:sy n="93" d="100"/>
        </p:scale>
        <p:origin x="-378" y="-28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3865F8-39D9-4525-A616-6CB19C4B6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BFAEB24-9BFE-4D5B-85D6-6146CD75521F}" type="slidenum">
              <a:rPr lang="en-US" altLang="en-US" sz="1200" smtClean="0">
                <a:latin typeface="Arial" charset="0"/>
              </a:rPr>
              <a:pPr eaLnBrk="1" hangingPunct="1"/>
              <a:t>18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3A939-17C2-4163-8DEF-E2FF1CFBD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5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3810-0DF3-4494-B719-D1C3F88EB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9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BE62E-EA4A-4312-A308-6E9C7704D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3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43359-60A0-4465-8A67-73012F591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C084B-0A9F-4A9C-BB49-9EA2104B7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0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7CE91-7947-456E-84DF-18DE69273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91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CED95-077F-4942-BC4D-2ADD9EFF3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1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E4834-CC71-4702-9962-FAB2CD094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6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207C1-65C5-41A7-8A81-47EBCD28C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62B56-7BD5-4940-8E05-3CCC3CB3A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9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08676-99AB-4CA5-B844-3FE3B43B4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8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06E4E0FC-BA7F-4403-B8B4-27B956E2D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smtClean="0">
                <a:solidFill>
                  <a:schemeClr val="bg1"/>
                </a:solidFill>
                <a:latin typeface="Arial Black" pitchFamily="34" charset="0"/>
              </a:rPr>
              <a:t>Solving Systems by Graphing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3.wmf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4.png"/><Relationship Id="rId9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Solving Systems by Graphing</a:t>
            </a:r>
            <a:endParaRPr lang="en-US" altLang="en-US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the ordered pair is a solution of the given system.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-14288" y="2667000"/>
            <a:ext cx="191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   (2, –1); </a:t>
            </a:r>
          </a:p>
        </p:txBody>
      </p:sp>
      <p:sp>
        <p:nvSpPr>
          <p:cNvPr id="11269" name="AutoShape 8"/>
          <p:cNvSpPr>
            <a:spLocks/>
          </p:cNvSpPr>
          <p:nvPr/>
        </p:nvSpPr>
        <p:spPr bwMode="auto">
          <a:xfrm>
            <a:off x="1812925" y="2576513"/>
            <a:ext cx="247650" cy="762000"/>
          </a:xfrm>
          <a:prstGeom prst="leftBrace">
            <a:avLst>
              <a:gd name="adj1" fmla="val 2564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2044700" y="2576513"/>
            <a:ext cx="192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x </a:t>
            </a:r>
            <a:r>
              <a:rPr lang="en-US" altLang="en-US" b="1"/>
              <a:t>–</a:t>
            </a:r>
            <a:r>
              <a:rPr lang="en-US" altLang="en-US" b="1" i="1"/>
              <a:t> </a:t>
            </a:r>
            <a:r>
              <a:rPr lang="en-US" altLang="en-US" b="1"/>
              <a:t>2</a:t>
            </a:r>
            <a:r>
              <a:rPr lang="en-US" altLang="en-US" b="1" i="1"/>
              <a:t>y</a:t>
            </a:r>
            <a:r>
              <a:rPr lang="en-US" altLang="en-US" b="1"/>
              <a:t> = 4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2060575" y="2957513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3</a:t>
            </a:r>
            <a:r>
              <a:rPr lang="en-US" altLang="en-US" b="1" i="1"/>
              <a:t>x + y</a:t>
            </a:r>
            <a:r>
              <a:rPr lang="en-US" altLang="en-US" b="1"/>
              <a:t> = 6</a:t>
            </a:r>
            <a:endParaRPr lang="en-US" altLang="en-US" b="1" i="1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304800" y="51816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ordered pair (2, –1) makes one equation true, but not the other.  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6042025" y="3429000"/>
            <a:ext cx="3101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2 for x and –1 for y in each equation in the system.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279400" y="5943600"/>
            <a:ext cx="614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(2, –1) is not a solution of the system.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95600" y="3505200"/>
            <a:ext cx="2797175" cy="1738313"/>
            <a:chOff x="1824" y="2208"/>
            <a:chExt cx="1762" cy="1095"/>
          </a:xfrm>
        </p:grpSpPr>
        <p:sp>
          <p:nvSpPr>
            <p:cNvPr id="11284" name="Text Box 22"/>
            <p:cNvSpPr txBox="1">
              <a:spLocks noChangeArrowheads="1"/>
            </p:cNvSpPr>
            <p:nvPr/>
          </p:nvSpPr>
          <p:spPr bwMode="auto">
            <a:xfrm>
              <a:off x="1968" y="2208"/>
              <a:ext cx="13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   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+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6</a:t>
              </a:r>
              <a:endParaRPr lang="en-US" altLang="en-US" i="1"/>
            </a:p>
          </p:txBody>
        </p:sp>
        <p:sp>
          <p:nvSpPr>
            <p:cNvPr id="11285" name="Line 23"/>
            <p:cNvSpPr>
              <a:spLocks noChangeShapeType="1"/>
            </p:cNvSpPr>
            <p:nvPr/>
          </p:nvSpPr>
          <p:spPr bwMode="auto">
            <a:xfrm flipV="1">
              <a:off x="2050" y="250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Text Box 24"/>
            <p:cNvSpPr txBox="1">
              <a:spLocks noChangeArrowheads="1"/>
            </p:cNvSpPr>
            <p:nvPr/>
          </p:nvSpPr>
          <p:spPr bwMode="auto">
            <a:xfrm>
              <a:off x="1824" y="2496"/>
              <a:ext cx="15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3</a:t>
              </a:r>
              <a:r>
                <a:rPr lang="en-US" altLang="en-US">
                  <a:solidFill>
                    <a:srgbClr val="FF0000"/>
                  </a:solidFill>
                </a:rPr>
                <a:t>(2)</a:t>
              </a:r>
              <a:r>
                <a:rPr lang="en-US" altLang="en-US" i="1"/>
                <a:t> </a:t>
              </a:r>
              <a:r>
                <a:rPr lang="en-US" altLang="en-US"/>
                <a:t>+</a:t>
              </a:r>
              <a:r>
                <a:rPr lang="en-US" altLang="en-US" i="1"/>
                <a:t> </a:t>
              </a:r>
              <a:r>
                <a:rPr lang="en-US" altLang="en-US">
                  <a:solidFill>
                    <a:srgbClr val="0000FF"/>
                  </a:solidFill>
                </a:rPr>
                <a:t>(–1)</a:t>
              </a:r>
              <a:r>
                <a:rPr lang="en-US" altLang="en-US"/>
                <a:t>  6</a:t>
              </a:r>
            </a:p>
          </p:txBody>
        </p:sp>
        <p:sp>
          <p:nvSpPr>
            <p:cNvPr id="11287" name="Text Box 25"/>
            <p:cNvSpPr txBox="1">
              <a:spLocks noChangeArrowheads="1"/>
            </p:cNvSpPr>
            <p:nvPr/>
          </p:nvSpPr>
          <p:spPr bwMode="auto">
            <a:xfrm>
              <a:off x="2358" y="2753"/>
              <a:ext cx="9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cs typeface="Arial" charset="0"/>
                </a:rPr>
                <a:t>6 </a:t>
              </a:r>
              <a:r>
                <a:rPr lang="en-US" altLang="en-US"/>
                <a:t>–</a:t>
              </a:r>
              <a:r>
                <a:rPr lang="en-US" altLang="en-US">
                  <a:cs typeface="Arial" charset="0"/>
                </a:rPr>
                <a:t> 1   6</a:t>
              </a:r>
            </a:p>
          </p:txBody>
        </p:sp>
        <p:sp>
          <p:nvSpPr>
            <p:cNvPr id="11288" name="Text Box 26"/>
            <p:cNvSpPr txBox="1">
              <a:spLocks noChangeArrowheads="1"/>
            </p:cNvSpPr>
            <p:nvPr/>
          </p:nvSpPr>
          <p:spPr bwMode="auto">
            <a:xfrm>
              <a:off x="2736" y="3015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5    6</a:t>
              </a:r>
            </a:p>
          </p:txBody>
        </p:sp>
        <p:sp>
          <p:nvSpPr>
            <p:cNvPr id="11289" name="Line 28"/>
            <p:cNvSpPr>
              <a:spLocks noChangeShapeType="1"/>
            </p:cNvSpPr>
            <p:nvPr/>
          </p:nvSpPr>
          <p:spPr bwMode="auto">
            <a:xfrm>
              <a:off x="3024" y="2505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90" name="Group 33"/>
            <p:cNvGrpSpPr>
              <a:grpSpLocks/>
            </p:cNvGrpSpPr>
            <p:nvPr/>
          </p:nvGrpSpPr>
          <p:grpSpPr bwMode="auto">
            <a:xfrm>
              <a:off x="3360" y="3072"/>
              <a:ext cx="144" cy="144"/>
              <a:chOff x="1440" y="2832"/>
              <a:chExt cx="144" cy="144"/>
            </a:xfrm>
          </p:grpSpPr>
          <p:sp>
            <p:nvSpPr>
              <p:cNvPr id="11291" name="Line 31"/>
              <p:cNvSpPr>
                <a:spLocks noChangeShapeType="1"/>
              </p:cNvSpPr>
              <p:nvPr/>
            </p:nvSpPr>
            <p:spPr bwMode="auto">
              <a:xfrm>
                <a:off x="1440" y="2832"/>
                <a:ext cx="144" cy="1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2" name="Line 32"/>
              <p:cNvSpPr>
                <a:spLocks noChangeShapeType="1"/>
              </p:cNvSpPr>
              <p:nvPr/>
            </p:nvSpPr>
            <p:spPr bwMode="auto">
              <a:xfrm flipH="1">
                <a:off x="1440" y="2832"/>
                <a:ext cx="144" cy="1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228600" y="3505200"/>
            <a:ext cx="2590800" cy="1828800"/>
            <a:chOff x="144" y="2208"/>
            <a:chExt cx="1632" cy="1152"/>
          </a:xfrm>
        </p:grpSpPr>
        <p:sp>
          <p:nvSpPr>
            <p:cNvPr id="11277" name="Text Box 12"/>
            <p:cNvSpPr txBox="1">
              <a:spLocks noChangeArrowheads="1"/>
            </p:cNvSpPr>
            <p:nvPr/>
          </p:nvSpPr>
          <p:spPr bwMode="auto">
            <a:xfrm>
              <a:off x="259" y="2208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</a:t>
              </a:r>
              <a:r>
                <a:rPr lang="en-US" altLang="en-US"/>
                <a:t>– 2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4</a:t>
              </a:r>
              <a:endParaRPr lang="en-US" altLang="en-US" i="1"/>
            </a:p>
          </p:txBody>
        </p:sp>
        <p:sp>
          <p:nvSpPr>
            <p:cNvPr id="11278" name="Line 13"/>
            <p:cNvSpPr>
              <a:spLocks noChangeShapeType="1"/>
            </p:cNvSpPr>
            <p:nvPr/>
          </p:nvSpPr>
          <p:spPr bwMode="auto">
            <a:xfrm>
              <a:off x="259" y="2496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Text Box 14"/>
            <p:cNvSpPr txBox="1">
              <a:spLocks noChangeArrowheads="1"/>
            </p:cNvSpPr>
            <p:nvPr/>
          </p:nvSpPr>
          <p:spPr bwMode="auto">
            <a:xfrm>
              <a:off x="144" y="2516"/>
              <a:ext cx="12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2 </a:t>
              </a:r>
              <a:r>
                <a:rPr lang="en-US" altLang="en-US"/>
                <a:t>– 2</a:t>
              </a:r>
              <a:r>
                <a:rPr lang="en-US" altLang="en-US">
                  <a:solidFill>
                    <a:srgbClr val="0000FF"/>
                  </a:solidFill>
                </a:rPr>
                <a:t>(–1)</a:t>
              </a:r>
              <a:r>
                <a:rPr lang="en-US" altLang="en-US"/>
                <a:t>  4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461" y="2784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 + 2   4</a:t>
              </a:r>
            </a:p>
          </p:txBody>
        </p:sp>
        <p:sp>
          <p:nvSpPr>
            <p:cNvPr id="11281" name="Text Box 27"/>
            <p:cNvSpPr txBox="1">
              <a:spLocks noChangeArrowheads="1"/>
            </p:cNvSpPr>
            <p:nvPr/>
          </p:nvSpPr>
          <p:spPr bwMode="auto">
            <a:xfrm>
              <a:off x="1392" y="299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sp>
          <p:nvSpPr>
            <p:cNvPr id="11282" name="Line 30"/>
            <p:cNvSpPr>
              <a:spLocks noChangeShapeType="1"/>
            </p:cNvSpPr>
            <p:nvPr/>
          </p:nvSpPr>
          <p:spPr bwMode="auto">
            <a:xfrm>
              <a:off x="1152" y="2496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Text Box 38"/>
            <p:cNvSpPr txBox="1">
              <a:spLocks noChangeArrowheads="1"/>
            </p:cNvSpPr>
            <p:nvPr/>
          </p:nvSpPr>
          <p:spPr bwMode="auto">
            <a:xfrm>
              <a:off x="864" y="3024"/>
              <a:ext cx="5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4   4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 autoUpdateAnimBg="0"/>
      <p:bldP spid="35860" grpId="0" autoUpdateAnimBg="0"/>
      <p:bldP spid="358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85800" y="1066800"/>
            <a:ext cx="8229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All solutions of a linear equation are on its graph. To find a solution of a system of linear equations, you need a point that each line has in common. In other words, you need their point of intersection.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914400" y="2895600"/>
            <a:ext cx="2351088" cy="990600"/>
            <a:chOff x="642" y="1968"/>
            <a:chExt cx="1481" cy="624"/>
          </a:xfrm>
        </p:grpSpPr>
        <p:sp>
          <p:nvSpPr>
            <p:cNvPr id="12294" name="AutoShape 6"/>
            <p:cNvSpPr>
              <a:spLocks/>
            </p:cNvSpPr>
            <p:nvPr/>
          </p:nvSpPr>
          <p:spPr bwMode="auto">
            <a:xfrm>
              <a:off x="642" y="1968"/>
              <a:ext cx="240" cy="624"/>
            </a:xfrm>
            <a:prstGeom prst="leftBrace">
              <a:avLst>
                <a:gd name="adj1" fmla="val 21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 b="1">
                <a:latin typeface="Arial Black" pitchFamily="34" charset="0"/>
              </a:endParaRP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872" y="1968"/>
              <a:ext cx="12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3333FF"/>
                  </a:solidFill>
                </a:rPr>
                <a:t>y = </a:t>
              </a:r>
              <a:r>
                <a:rPr lang="en-US" altLang="en-US" b="1">
                  <a:solidFill>
                    <a:srgbClr val="3333FF"/>
                  </a:solidFill>
                </a:rPr>
                <a:t>2</a:t>
              </a:r>
              <a:r>
                <a:rPr lang="en-US" altLang="en-US" b="1" i="1">
                  <a:solidFill>
                    <a:srgbClr val="3333FF"/>
                  </a:solidFill>
                </a:rPr>
                <a:t>x</a:t>
              </a:r>
              <a:r>
                <a:rPr lang="en-US" altLang="en-US" b="1">
                  <a:solidFill>
                    <a:srgbClr val="3333FF"/>
                  </a:solidFill>
                </a:rPr>
                <a:t> – 1</a:t>
              </a:r>
              <a:endParaRPr lang="en-US" altLang="en-US" b="1" i="1">
                <a:solidFill>
                  <a:srgbClr val="3333FF"/>
                </a:solidFill>
              </a:endParaRP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882" y="2256"/>
              <a:ext cx="12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 i="1" dirty="0">
                  <a:solidFill>
                    <a:srgbClr val="FF0000"/>
                  </a:solidFill>
                </a:rPr>
                <a:t>y = </a:t>
              </a:r>
              <a:r>
                <a:rPr lang="en-US" altLang="en-US" b="1" dirty="0">
                  <a:solidFill>
                    <a:srgbClr val="FF0000"/>
                  </a:solidFill>
                </a:rPr>
                <a:t>–</a:t>
              </a:r>
              <a:r>
                <a:rPr lang="en-US" altLang="en-US" b="1" i="1" dirty="0">
                  <a:solidFill>
                    <a:srgbClr val="FF0000"/>
                  </a:solidFill>
                </a:rPr>
                <a:t>x </a:t>
              </a:r>
              <a:r>
                <a:rPr lang="en-US" altLang="en-US" b="1" dirty="0">
                  <a:solidFill>
                    <a:srgbClr val="FF0000"/>
                  </a:solidFill>
                </a:rPr>
                <a:t>+ 5</a:t>
              </a:r>
              <a:endParaRPr lang="en-US" altLang="en-US" b="1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914400" y="4267200"/>
            <a:ext cx="4724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point (2, 3) is where the two lines intersect and is a solution of both equations, so (2, 3) is the solution of the systems.</a:t>
            </a:r>
          </a:p>
        </p:txBody>
      </p:sp>
      <p:pic>
        <p:nvPicPr>
          <p:cNvPr id="3687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000"/>
            <a:ext cx="28654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4"/>
          <p:cNvGrpSpPr>
            <a:grpSpLocks/>
          </p:cNvGrpSpPr>
          <p:nvPr/>
        </p:nvGrpSpPr>
        <p:grpSpPr bwMode="auto">
          <a:xfrm>
            <a:off x="374650" y="2133600"/>
            <a:ext cx="7854950" cy="2033588"/>
            <a:chOff x="236" y="2256"/>
            <a:chExt cx="4948" cy="1281"/>
          </a:xfrm>
        </p:grpSpPr>
        <p:sp>
          <p:nvSpPr>
            <p:cNvPr id="13315" name="Text Box 5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99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Sometimes it is difficult to tell exactly where the lines cross when you solve by graphing. It is good to confirm your answer by substituting it into both equations.</a:t>
              </a:r>
              <a:endParaRPr lang="en-US" altLang="en-US" sz="800"/>
            </a:p>
          </p:txBody>
        </p:sp>
        <p:sp>
          <p:nvSpPr>
            <p:cNvPr id="13316" name="Text Box 6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14001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Solving a System by Graphing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40" name="AutoShape 10"/>
          <p:cNvSpPr>
            <a:spLocks/>
          </p:cNvSpPr>
          <p:nvPr/>
        </p:nvSpPr>
        <p:spPr bwMode="auto">
          <a:xfrm>
            <a:off x="1019175" y="1857375"/>
            <a:ext cx="428625" cy="762000"/>
          </a:xfrm>
          <a:prstGeom prst="leftBrace">
            <a:avLst>
              <a:gd name="adj1" fmla="val 14815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>
              <a:latin typeface="Arial Black" pitchFamily="34" charset="0"/>
            </a:endParaRPr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1371600" y="1781175"/>
            <a:ext cx="106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y = x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1371600" y="2162175"/>
            <a:ext cx="213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y = </a:t>
            </a:r>
            <a:r>
              <a:rPr lang="en-US" altLang="en-US" b="1"/>
              <a:t>–2</a:t>
            </a:r>
            <a:r>
              <a:rPr lang="en-US" altLang="en-US" b="1" i="1"/>
              <a:t>x </a:t>
            </a:r>
            <a:r>
              <a:rPr lang="en-US" altLang="en-US" b="1"/>
              <a:t>– 3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4870450" y="2085975"/>
            <a:ext cx="267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Graph the system.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914400" y="2695575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solution appears to be at (–1, –1).</a:t>
            </a:r>
          </a:p>
        </p:txBody>
      </p:sp>
      <p:pic>
        <p:nvPicPr>
          <p:cNvPr id="37903" name="Picture 1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57575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936625" y="6124575"/>
            <a:ext cx="698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solution is (–1, –1).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899025" y="2695575"/>
            <a:ext cx="4032250" cy="1203325"/>
            <a:chOff x="3086" y="1680"/>
            <a:chExt cx="2540" cy="758"/>
          </a:xfrm>
        </p:grpSpPr>
        <p:sp>
          <p:nvSpPr>
            <p:cNvPr id="14367" name="Text Box 17"/>
            <p:cNvSpPr txBox="1">
              <a:spLocks noChangeArrowheads="1"/>
            </p:cNvSpPr>
            <p:nvPr/>
          </p:nvSpPr>
          <p:spPr bwMode="auto">
            <a:xfrm>
              <a:off x="3086" y="1680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i="1"/>
                <a:t>Check</a:t>
              </a:r>
            </a:p>
          </p:txBody>
        </p:sp>
        <p:sp>
          <p:nvSpPr>
            <p:cNvPr id="14368" name="Text Box 18"/>
            <p:cNvSpPr txBox="1">
              <a:spLocks noChangeArrowheads="1"/>
            </p:cNvSpPr>
            <p:nvPr/>
          </p:nvSpPr>
          <p:spPr bwMode="auto">
            <a:xfrm>
              <a:off x="3120" y="1920"/>
              <a:ext cx="250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Substitute (–1, –1) into the system.</a:t>
              </a:r>
            </a:p>
          </p:txBody>
        </p:sp>
      </p:grp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2279650" y="3686175"/>
            <a:ext cx="768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1" i="1">
                <a:solidFill>
                  <a:srgbClr val="3333FF"/>
                </a:solidFill>
              </a:rPr>
              <a:t>y = x</a:t>
            </a: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2184400" y="5407025"/>
            <a:ext cx="1485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1" i="1">
                <a:solidFill>
                  <a:srgbClr val="FF0000"/>
                </a:solidFill>
              </a:rPr>
              <a:t>y = </a:t>
            </a:r>
            <a:r>
              <a:rPr lang="en-US" altLang="en-US" sz="1600" b="1">
                <a:solidFill>
                  <a:srgbClr val="FF0000"/>
                </a:solidFill>
              </a:rPr>
              <a:t>–2</a:t>
            </a:r>
            <a:r>
              <a:rPr lang="en-US" altLang="en-US" sz="1600" b="1" i="1">
                <a:solidFill>
                  <a:srgbClr val="FF0000"/>
                </a:solidFill>
              </a:rPr>
              <a:t>x </a:t>
            </a:r>
            <a:r>
              <a:rPr lang="en-US" altLang="en-US" sz="1600" b="1">
                <a:solidFill>
                  <a:srgbClr val="FF0000"/>
                </a:solidFill>
              </a:rPr>
              <a:t>– 3</a:t>
            </a:r>
          </a:p>
        </p:txBody>
      </p:sp>
      <p:sp>
        <p:nvSpPr>
          <p:cNvPr id="37934" name="Text Box 46"/>
          <p:cNvSpPr txBox="1">
            <a:spLocks noChangeArrowheads="1"/>
          </p:cNvSpPr>
          <p:nvPr/>
        </p:nvSpPr>
        <p:spPr bwMode="auto">
          <a:xfrm>
            <a:off x="1720850" y="48482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•</a:t>
            </a:r>
          </a:p>
        </p:txBody>
      </p:sp>
      <p:sp>
        <p:nvSpPr>
          <p:cNvPr id="37935" name="Rectangle 47"/>
          <p:cNvSpPr>
            <a:spLocks noChangeArrowheads="1"/>
          </p:cNvSpPr>
          <p:nvPr/>
        </p:nvSpPr>
        <p:spPr bwMode="auto">
          <a:xfrm>
            <a:off x="2057400" y="4905375"/>
            <a:ext cx="1127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1"/>
              <a:t>(–1, –1)</a:t>
            </a:r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114800" y="4067175"/>
            <a:ext cx="2057400" cy="1524000"/>
            <a:chOff x="2592" y="2400"/>
            <a:chExt cx="1296" cy="960"/>
          </a:xfrm>
        </p:grpSpPr>
        <p:sp>
          <p:nvSpPr>
            <p:cNvPr id="14361" name="Text Box 50"/>
            <p:cNvSpPr txBox="1">
              <a:spLocks noChangeArrowheads="1"/>
            </p:cNvSpPr>
            <p:nvPr/>
          </p:nvSpPr>
          <p:spPr bwMode="auto">
            <a:xfrm>
              <a:off x="2832" y="2400"/>
              <a:ext cx="6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4362" name="Line 51"/>
            <p:cNvSpPr>
              <a:spLocks noChangeShapeType="1"/>
            </p:cNvSpPr>
            <p:nvPr/>
          </p:nvSpPr>
          <p:spPr bwMode="auto">
            <a:xfrm>
              <a:off x="2784" y="268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Text Box 52"/>
            <p:cNvSpPr txBox="1">
              <a:spLocks noChangeArrowheads="1"/>
            </p:cNvSpPr>
            <p:nvPr/>
          </p:nvSpPr>
          <p:spPr bwMode="auto">
            <a:xfrm>
              <a:off x="2592" y="2708"/>
              <a:ext cx="11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  <a:cs typeface="Arial" charset="0"/>
                </a:rPr>
                <a:t>(–1)   </a:t>
              </a:r>
              <a:r>
                <a:rPr lang="en-US" altLang="en-US">
                  <a:solidFill>
                    <a:srgbClr val="FF0000"/>
                  </a:solidFill>
                  <a:cs typeface="Arial" charset="0"/>
                </a:rPr>
                <a:t>(–1)</a:t>
              </a:r>
              <a:endParaRPr lang="en-US" altLang="en-US">
                <a:solidFill>
                  <a:srgbClr val="3333FF"/>
                </a:solidFill>
                <a:cs typeface="Arial" charset="0"/>
              </a:endParaRPr>
            </a:p>
          </p:txBody>
        </p:sp>
        <p:sp>
          <p:nvSpPr>
            <p:cNvPr id="14364" name="Text Box 53"/>
            <p:cNvSpPr txBox="1">
              <a:spLocks noChangeArrowheads="1"/>
            </p:cNvSpPr>
            <p:nvPr/>
          </p:nvSpPr>
          <p:spPr bwMode="auto">
            <a:xfrm>
              <a:off x="2667" y="3024"/>
              <a:ext cx="8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–1    –1</a:t>
              </a:r>
            </a:p>
          </p:txBody>
        </p:sp>
        <p:sp>
          <p:nvSpPr>
            <p:cNvPr id="14365" name="Line 54"/>
            <p:cNvSpPr>
              <a:spLocks noChangeShapeType="1"/>
            </p:cNvSpPr>
            <p:nvPr/>
          </p:nvSpPr>
          <p:spPr bwMode="auto">
            <a:xfrm>
              <a:off x="3168" y="2688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Text Box 55"/>
            <p:cNvSpPr txBox="1">
              <a:spLocks noChangeArrowheads="1"/>
            </p:cNvSpPr>
            <p:nvPr/>
          </p:nvSpPr>
          <p:spPr bwMode="auto">
            <a:xfrm>
              <a:off x="3504" y="292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6203950" y="3990975"/>
            <a:ext cx="2717800" cy="1981200"/>
            <a:chOff x="548" y="2400"/>
            <a:chExt cx="1712" cy="1248"/>
          </a:xfrm>
        </p:grpSpPr>
        <p:sp>
          <p:nvSpPr>
            <p:cNvPr id="14354" name="Text Box 57"/>
            <p:cNvSpPr txBox="1">
              <a:spLocks noChangeArrowheads="1"/>
            </p:cNvSpPr>
            <p:nvPr/>
          </p:nvSpPr>
          <p:spPr bwMode="auto">
            <a:xfrm>
              <a:off x="768" y="2400"/>
              <a:ext cx="1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y = </a:t>
              </a:r>
              <a:r>
                <a:rPr lang="en-US" altLang="en-US"/>
                <a:t>–2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</a:t>
              </a:r>
              <a:r>
                <a:rPr lang="en-US" altLang="en-US"/>
                <a:t>– 3</a:t>
              </a:r>
            </a:p>
          </p:txBody>
        </p:sp>
        <p:sp>
          <p:nvSpPr>
            <p:cNvPr id="14355" name="Text Box 58"/>
            <p:cNvSpPr txBox="1">
              <a:spLocks noChangeArrowheads="1"/>
            </p:cNvSpPr>
            <p:nvPr/>
          </p:nvSpPr>
          <p:spPr bwMode="auto">
            <a:xfrm>
              <a:off x="548" y="2736"/>
              <a:ext cx="1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(</a:t>
              </a:r>
              <a:r>
                <a:rPr lang="en-US" altLang="en-US">
                  <a:solidFill>
                    <a:srgbClr val="3333FF"/>
                  </a:solidFill>
                  <a:cs typeface="Arial" charset="0"/>
                </a:rPr>
                <a:t>–</a:t>
              </a:r>
              <a:r>
                <a:rPr lang="en-US" altLang="en-US">
                  <a:solidFill>
                    <a:srgbClr val="3333FF"/>
                  </a:solidFill>
                </a:rPr>
                <a:t>1)</a:t>
              </a:r>
              <a:r>
                <a:rPr lang="en-US" altLang="en-US" i="1"/>
                <a:t>   </a:t>
              </a:r>
              <a:r>
                <a:rPr lang="en-US" altLang="en-US"/>
                <a:t>–2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>
                  <a:solidFill>
                    <a:srgbClr val="FF0000"/>
                  </a:solidFill>
                  <a:cs typeface="Arial" charset="0"/>
                </a:rPr>
                <a:t>–</a:t>
              </a:r>
              <a:r>
                <a:rPr lang="en-US" altLang="en-US">
                  <a:solidFill>
                    <a:srgbClr val="FF0000"/>
                  </a:solidFill>
                </a:rPr>
                <a:t>1)</a:t>
              </a:r>
              <a:r>
                <a:rPr lang="en-US" altLang="en-US" i="1"/>
                <a:t> </a:t>
              </a:r>
              <a:r>
                <a:rPr lang="en-US" altLang="en-US"/>
                <a:t>–3</a:t>
              </a:r>
            </a:p>
          </p:txBody>
        </p:sp>
        <p:sp>
          <p:nvSpPr>
            <p:cNvPr id="14356" name="Line 59"/>
            <p:cNvSpPr>
              <a:spLocks noChangeShapeType="1"/>
            </p:cNvSpPr>
            <p:nvPr/>
          </p:nvSpPr>
          <p:spPr bwMode="auto">
            <a:xfrm>
              <a:off x="672" y="2688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60"/>
            <p:cNvSpPr>
              <a:spLocks noChangeShapeType="1"/>
            </p:cNvSpPr>
            <p:nvPr/>
          </p:nvSpPr>
          <p:spPr bwMode="auto">
            <a:xfrm>
              <a:off x="1104" y="268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 Box 61"/>
            <p:cNvSpPr txBox="1">
              <a:spLocks noChangeArrowheads="1"/>
            </p:cNvSpPr>
            <p:nvPr/>
          </p:nvSpPr>
          <p:spPr bwMode="auto">
            <a:xfrm>
              <a:off x="672" y="3024"/>
              <a:ext cx="1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–1</a:t>
              </a:r>
              <a:r>
                <a:rPr lang="en-US" altLang="en-US" i="1"/>
                <a:t>     </a:t>
              </a:r>
              <a:r>
                <a:rPr lang="en-US" altLang="en-US"/>
                <a:t>2</a:t>
              </a:r>
              <a:r>
                <a:rPr lang="en-US" altLang="en-US" i="1"/>
                <a:t> </a:t>
              </a:r>
              <a:r>
                <a:rPr lang="en-US" altLang="en-US"/>
                <a:t>– 3</a:t>
              </a:r>
            </a:p>
          </p:txBody>
        </p:sp>
        <p:sp>
          <p:nvSpPr>
            <p:cNvPr id="14359" name="Text Box 62"/>
            <p:cNvSpPr txBox="1">
              <a:spLocks noChangeArrowheads="1"/>
            </p:cNvSpPr>
            <p:nvPr/>
          </p:nvSpPr>
          <p:spPr bwMode="auto">
            <a:xfrm>
              <a:off x="672" y="3264"/>
              <a:ext cx="11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–1   – 1</a:t>
              </a:r>
            </a:p>
          </p:txBody>
        </p:sp>
        <p:sp>
          <p:nvSpPr>
            <p:cNvPr id="14360" name="Text Box 63"/>
            <p:cNvSpPr txBox="1">
              <a:spLocks noChangeArrowheads="1"/>
            </p:cNvSpPr>
            <p:nvPr/>
          </p:nvSpPr>
          <p:spPr bwMode="auto">
            <a:xfrm>
              <a:off x="1440" y="3187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1" grpId="0"/>
      <p:bldP spid="37902" grpId="0"/>
      <p:bldP spid="37904" grpId="0"/>
      <p:bldP spid="37931" grpId="0"/>
      <p:bldP spid="37932" grpId="0"/>
      <p:bldP spid="37934" grpId="0"/>
      <p:bldP spid="379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14001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Solving a System by Graphing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AutoShape 7"/>
          <p:cNvSpPr>
            <a:spLocks/>
          </p:cNvSpPr>
          <p:nvPr/>
        </p:nvSpPr>
        <p:spPr bwMode="auto">
          <a:xfrm>
            <a:off x="609600" y="2162175"/>
            <a:ext cx="428625" cy="914400"/>
          </a:xfrm>
          <a:prstGeom prst="leftBrace">
            <a:avLst>
              <a:gd name="adj1" fmla="val 1777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>
              <a:latin typeface="Arial Black" pitchFamily="34" charset="0"/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962025" y="2085975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y = x </a:t>
            </a:r>
            <a:r>
              <a:rPr lang="en-US" altLang="en-US" b="1"/>
              <a:t>–</a:t>
            </a:r>
            <a:r>
              <a:rPr lang="en-US" altLang="en-US" b="1" i="1"/>
              <a:t> </a:t>
            </a:r>
            <a:r>
              <a:rPr lang="en-US" altLang="en-US" b="1"/>
              <a:t>6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228600" y="3305175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Rewrite the second equation in slope-intercept form.</a:t>
            </a:r>
          </a:p>
        </p:txBody>
      </p:sp>
      <p:grpSp>
        <p:nvGrpSpPr>
          <p:cNvPr id="15367" name="Group 13"/>
          <p:cNvGrpSpPr>
            <a:grpSpLocks/>
          </p:cNvGrpSpPr>
          <p:nvPr/>
        </p:nvGrpSpPr>
        <p:grpSpPr bwMode="auto">
          <a:xfrm>
            <a:off x="962025" y="2533650"/>
            <a:ext cx="2284413" cy="619125"/>
            <a:chOff x="864" y="1332"/>
            <a:chExt cx="1439" cy="390"/>
          </a:xfrm>
        </p:grpSpPr>
        <p:sp>
          <p:nvSpPr>
            <p:cNvPr id="15388" name="Text Box 9"/>
            <p:cNvSpPr txBox="1">
              <a:spLocks noChangeArrowheads="1"/>
            </p:cNvSpPr>
            <p:nvPr/>
          </p:nvSpPr>
          <p:spPr bwMode="auto">
            <a:xfrm>
              <a:off x="864" y="1344"/>
              <a:ext cx="14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 i="1"/>
                <a:t>y +    x = </a:t>
              </a:r>
              <a:r>
                <a:rPr lang="en-US" altLang="en-US" b="1"/>
                <a:t>–1</a:t>
              </a:r>
            </a:p>
          </p:txBody>
        </p:sp>
        <p:pic>
          <p:nvPicPr>
            <p:cNvPr id="15389" name="Picture 1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332"/>
              <a:ext cx="14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4876800" y="2238375"/>
            <a:ext cx="426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Graph using a calculator and then use the intercept command.</a:t>
            </a:r>
          </a:p>
        </p:txBody>
      </p: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4953000" y="3609975"/>
            <a:ext cx="3657600" cy="2438400"/>
            <a:chOff x="3120" y="1872"/>
            <a:chExt cx="2304" cy="1536"/>
          </a:xfrm>
        </p:grpSpPr>
        <p:pic>
          <p:nvPicPr>
            <p:cNvPr id="15386" name="Picture 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920"/>
              <a:ext cx="2016" cy="1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7" name="AutoShape 50"/>
            <p:cNvSpPr>
              <a:spLocks noChangeArrowheads="1"/>
            </p:cNvSpPr>
            <p:nvPr/>
          </p:nvSpPr>
          <p:spPr bwMode="auto">
            <a:xfrm>
              <a:off x="3120" y="1872"/>
              <a:ext cx="2304" cy="153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5410200" y="3686175"/>
            <a:ext cx="3100388" cy="609600"/>
            <a:chOff x="192" y="2160"/>
            <a:chExt cx="1953" cy="384"/>
          </a:xfrm>
        </p:grpSpPr>
        <p:pic>
          <p:nvPicPr>
            <p:cNvPr id="15382" name="Picture 5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181"/>
              <a:ext cx="76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3" name="AutoShape 55"/>
            <p:cNvSpPr>
              <a:spLocks noChangeArrowheads="1"/>
            </p:cNvSpPr>
            <p:nvPr/>
          </p:nvSpPr>
          <p:spPr bwMode="auto">
            <a:xfrm>
              <a:off x="192" y="2160"/>
              <a:ext cx="864" cy="336"/>
            </a:xfrm>
            <a:prstGeom prst="wedgeRectCallout">
              <a:avLst>
                <a:gd name="adj1" fmla="val -48958"/>
                <a:gd name="adj2" fmla="val 12172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5384" name="Text Box 56"/>
            <p:cNvSpPr txBox="1">
              <a:spLocks noChangeArrowheads="1"/>
            </p:cNvSpPr>
            <p:nvPr/>
          </p:nvSpPr>
          <p:spPr bwMode="auto">
            <a:xfrm>
              <a:off x="1526" y="2294"/>
              <a:ext cx="6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>
                  <a:latin typeface="Arial" charset="0"/>
                  <a:cs typeface="Arial" charset="0"/>
                </a:rPr>
                <a:t>y = x </a:t>
              </a:r>
              <a:r>
                <a:rPr lang="en-US" altLang="en-US" sz="1600" b="1">
                  <a:latin typeface="Arial" charset="0"/>
                  <a:cs typeface="Arial" charset="0"/>
                </a:rPr>
                <a:t>–</a:t>
              </a:r>
              <a:r>
                <a:rPr lang="en-US" altLang="en-US" sz="1600" b="1" i="1">
                  <a:latin typeface="Arial" charset="0"/>
                  <a:cs typeface="Arial" charset="0"/>
                </a:rPr>
                <a:t> </a:t>
              </a:r>
              <a:r>
                <a:rPr lang="en-US" altLang="en-US" sz="1600" b="1">
                  <a:latin typeface="Arial" charset="0"/>
                  <a:cs typeface="Arial" charset="0"/>
                </a:rPr>
                <a:t>6</a:t>
              </a:r>
              <a:endParaRPr lang="en-US" altLang="en-US" sz="1600" b="1" i="1">
                <a:latin typeface="Arial" charset="0"/>
                <a:cs typeface="Arial" charset="0"/>
              </a:endParaRPr>
            </a:p>
          </p:txBody>
        </p:sp>
        <p:sp>
          <p:nvSpPr>
            <p:cNvPr id="15385" name="AutoShape 57"/>
            <p:cNvSpPr>
              <a:spLocks noChangeArrowheads="1"/>
            </p:cNvSpPr>
            <p:nvPr/>
          </p:nvSpPr>
          <p:spPr bwMode="auto">
            <a:xfrm>
              <a:off x="1488" y="2304"/>
              <a:ext cx="624" cy="240"/>
            </a:xfrm>
            <a:prstGeom prst="wedgeRectCallout">
              <a:avLst>
                <a:gd name="adj1" fmla="val 33972"/>
                <a:gd name="adj2" fmla="val 2983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990600" y="4295775"/>
            <a:ext cx="2892425" cy="1933575"/>
            <a:chOff x="576" y="2112"/>
            <a:chExt cx="1822" cy="1218"/>
          </a:xfrm>
        </p:grpSpPr>
        <p:grpSp>
          <p:nvGrpSpPr>
            <p:cNvPr id="15372" name="Group 34"/>
            <p:cNvGrpSpPr>
              <a:grpSpLocks/>
            </p:cNvGrpSpPr>
            <p:nvPr/>
          </p:nvGrpSpPr>
          <p:grpSpPr bwMode="auto">
            <a:xfrm>
              <a:off x="576" y="2112"/>
              <a:ext cx="1377" cy="390"/>
              <a:chOff x="960" y="1806"/>
              <a:chExt cx="1377" cy="390"/>
            </a:xfrm>
          </p:grpSpPr>
          <p:sp>
            <p:nvSpPr>
              <p:cNvPr id="15380" name="Text Box 15"/>
              <p:cNvSpPr txBox="1">
                <a:spLocks noChangeArrowheads="1"/>
              </p:cNvSpPr>
              <p:nvPr/>
            </p:nvSpPr>
            <p:spPr bwMode="auto">
              <a:xfrm>
                <a:off x="960" y="1824"/>
                <a:ext cx="137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i="1"/>
                  <a:t>y +    x = </a:t>
                </a:r>
                <a:r>
                  <a:rPr lang="en-US" altLang="en-US"/>
                  <a:t>–1</a:t>
                </a:r>
                <a:endParaRPr lang="en-US" altLang="en-US" i="1"/>
              </a:p>
            </p:txBody>
          </p:sp>
          <p:pic>
            <p:nvPicPr>
              <p:cNvPr id="15381" name="Picture 17" descr="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13" y="1806"/>
                <a:ext cx="126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373" name="Text Box 21"/>
            <p:cNvSpPr txBox="1">
              <a:spLocks noChangeArrowheads="1"/>
            </p:cNvSpPr>
            <p:nvPr/>
          </p:nvSpPr>
          <p:spPr bwMode="auto">
            <a:xfrm>
              <a:off x="768" y="2514"/>
              <a:ext cx="14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</a:rPr>
                <a:t>−</a:t>
              </a:r>
              <a:r>
                <a:rPr lang="en-US" altLang="en-US" i="1"/>
                <a:t>    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    </a:t>
              </a:r>
              <a:r>
                <a:rPr lang="en-US" altLang="en-US">
                  <a:solidFill>
                    <a:srgbClr val="FF0000"/>
                  </a:solidFill>
                </a:rPr>
                <a:t>−</a:t>
              </a:r>
              <a:r>
                <a:rPr lang="en-US" altLang="en-US"/>
                <a:t>   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</a:p>
          </p:txBody>
        </p:sp>
        <p:pic>
          <p:nvPicPr>
            <p:cNvPr id="15374" name="Picture 22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5" y="2508"/>
              <a:ext cx="12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5" name="Picture 23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3" y="2514"/>
              <a:ext cx="12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6" name="Picture 28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" y="2910"/>
              <a:ext cx="69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7" name="Text Box 32"/>
            <p:cNvSpPr txBox="1">
              <a:spLocks noChangeArrowheads="1"/>
            </p:cNvSpPr>
            <p:nvPr/>
          </p:nvSpPr>
          <p:spPr bwMode="auto">
            <a:xfrm>
              <a:off x="1200" y="2994"/>
              <a:ext cx="4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y =</a:t>
              </a:r>
            </a:p>
          </p:txBody>
        </p:sp>
        <p:sp>
          <p:nvSpPr>
            <p:cNvPr id="15378" name="Line 58"/>
            <p:cNvSpPr>
              <a:spLocks noChangeShapeType="1"/>
            </p:cNvSpPr>
            <p:nvPr/>
          </p:nvSpPr>
          <p:spPr bwMode="auto">
            <a:xfrm>
              <a:off x="864" y="2910"/>
              <a:ext cx="4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59"/>
            <p:cNvSpPr>
              <a:spLocks noChangeShapeType="1"/>
            </p:cNvSpPr>
            <p:nvPr/>
          </p:nvSpPr>
          <p:spPr bwMode="auto">
            <a:xfrm>
              <a:off x="1728" y="2910"/>
              <a:ext cx="4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/>
      <p:bldP spid="399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"/>
          <p:cNvSpPr txBox="1"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6387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304800" y="1981200"/>
            <a:ext cx="4625975" cy="884238"/>
            <a:chOff x="2750" y="1449"/>
            <a:chExt cx="2914" cy="557"/>
          </a:xfrm>
        </p:grpSpPr>
        <p:sp>
          <p:nvSpPr>
            <p:cNvPr id="16426" name="Text Box 7"/>
            <p:cNvSpPr txBox="1">
              <a:spLocks noChangeArrowheads="1"/>
            </p:cNvSpPr>
            <p:nvPr/>
          </p:nvSpPr>
          <p:spPr bwMode="auto">
            <a:xfrm>
              <a:off x="2750" y="1488"/>
              <a:ext cx="291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Check  </a:t>
              </a:r>
              <a:r>
                <a:rPr lang="en-US" altLang="en-US"/>
                <a:t>Substitute             into the system.</a:t>
              </a:r>
              <a:endParaRPr lang="en-US" altLang="en-US" b="1"/>
            </a:p>
          </p:txBody>
        </p:sp>
        <p:pic>
          <p:nvPicPr>
            <p:cNvPr id="16427" name="Picture 2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2" y="1449"/>
              <a:ext cx="7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89" name="Group 80"/>
          <p:cNvGrpSpPr>
            <a:grpSpLocks/>
          </p:cNvGrpSpPr>
          <p:nvPr/>
        </p:nvGrpSpPr>
        <p:grpSpPr bwMode="auto">
          <a:xfrm>
            <a:off x="5334000" y="2971800"/>
            <a:ext cx="3657600" cy="2438400"/>
            <a:chOff x="3120" y="1872"/>
            <a:chExt cx="2304" cy="1536"/>
          </a:xfrm>
        </p:grpSpPr>
        <p:pic>
          <p:nvPicPr>
            <p:cNvPr id="16424" name="Picture 8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920"/>
              <a:ext cx="2016" cy="1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25" name="AutoShape 82"/>
            <p:cNvSpPr>
              <a:spLocks noChangeArrowheads="1"/>
            </p:cNvSpPr>
            <p:nvPr/>
          </p:nvSpPr>
          <p:spPr bwMode="auto">
            <a:xfrm>
              <a:off x="3120" y="1872"/>
              <a:ext cx="2304" cy="153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6390" name="Group 83"/>
          <p:cNvGrpSpPr>
            <a:grpSpLocks/>
          </p:cNvGrpSpPr>
          <p:nvPr/>
        </p:nvGrpSpPr>
        <p:grpSpPr bwMode="auto">
          <a:xfrm>
            <a:off x="5791200" y="3048000"/>
            <a:ext cx="3100388" cy="609600"/>
            <a:chOff x="192" y="2160"/>
            <a:chExt cx="1953" cy="384"/>
          </a:xfrm>
        </p:grpSpPr>
        <p:pic>
          <p:nvPicPr>
            <p:cNvPr id="16420" name="Picture 8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181"/>
              <a:ext cx="76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21" name="AutoShape 85"/>
            <p:cNvSpPr>
              <a:spLocks noChangeArrowheads="1"/>
            </p:cNvSpPr>
            <p:nvPr/>
          </p:nvSpPr>
          <p:spPr bwMode="auto">
            <a:xfrm>
              <a:off x="192" y="2160"/>
              <a:ext cx="864" cy="336"/>
            </a:xfrm>
            <a:prstGeom prst="wedgeRectCallout">
              <a:avLst>
                <a:gd name="adj1" fmla="val -48958"/>
                <a:gd name="adj2" fmla="val 12172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6422" name="Text Box 86"/>
            <p:cNvSpPr txBox="1">
              <a:spLocks noChangeArrowheads="1"/>
            </p:cNvSpPr>
            <p:nvPr/>
          </p:nvSpPr>
          <p:spPr bwMode="auto">
            <a:xfrm>
              <a:off x="1526" y="2294"/>
              <a:ext cx="6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>
                  <a:latin typeface="Arial" charset="0"/>
                  <a:cs typeface="Arial" charset="0"/>
                </a:rPr>
                <a:t>y = x </a:t>
              </a:r>
              <a:r>
                <a:rPr lang="en-US" altLang="en-US" sz="1600" b="1">
                  <a:latin typeface="Arial" charset="0"/>
                  <a:cs typeface="Arial" charset="0"/>
                </a:rPr>
                <a:t>–</a:t>
              </a:r>
              <a:r>
                <a:rPr lang="en-US" altLang="en-US" sz="1600" b="1" i="1">
                  <a:latin typeface="Arial" charset="0"/>
                  <a:cs typeface="Arial" charset="0"/>
                </a:rPr>
                <a:t> </a:t>
              </a:r>
              <a:r>
                <a:rPr lang="en-US" altLang="en-US" sz="1600" b="1">
                  <a:latin typeface="Arial" charset="0"/>
                  <a:cs typeface="Arial" charset="0"/>
                </a:rPr>
                <a:t>6</a:t>
              </a:r>
              <a:endParaRPr lang="en-US" altLang="en-US" sz="1600" b="1" i="1">
                <a:latin typeface="Arial" charset="0"/>
                <a:cs typeface="Arial" charset="0"/>
              </a:endParaRPr>
            </a:p>
          </p:txBody>
        </p:sp>
        <p:sp>
          <p:nvSpPr>
            <p:cNvPr id="16423" name="AutoShape 87"/>
            <p:cNvSpPr>
              <a:spLocks noChangeArrowheads="1"/>
            </p:cNvSpPr>
            <p:nvPr/>
          </p:nvSpPr>
          <p:spPr bwMode="auto">
            <a:xfrm>
              <a:off x="1488" y="2304"/>
              <a:ext cx="624" cy="240"/>
            </a:xfrm>
            <a:prstGeom prst="wedgeRectCallout">
              <a:avLst>
                <a:gd name="adj1" fmla="val 33972"/>
                <a:gd name="adj2" fmla="val 2983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410200" y="5791200"/>
            <a:ext cx="4191000" cy="685800"/>
            <a:chOff x="3024" y="3648"/>
            <a:chExt cx="2640" cy="432"/>
          </a:xfrm>
        </p:grpSpPr>
        <p:sp>
          <p:nvSpPr>
            <p:cNvPr id="16418" name="Text Box 89"/>
            <p:cNvSpPr txBox="1">
              <a:spLocks noChangeArrowheads="1"/>
            </p:cNvSpPr>
            <p:nvPr/>
          </p:nvSpPr>
          <p:spPr bwMode="auto">
            <a:xfrm>
              <a:off x="3024" y="3696"/>
              <a:ext cx="26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The solution is            . </a:t>
              </a:r>
            </a:p>
          </p:txBody>
        </p:sp>
        <p:pic>
          <p:nvPicPr>
            <p:cNvPr id="16419" name="Picture 90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0" y="3648"/>
              <a:ext cx="7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2286000" y="2743200"/>
            <a:ext cx="3276600" cy="3476625"/>
            <a:chOff x="1440" y="1728"/>
            <a:chExt cx="2064" cy="2190"/>
          </a:xfrm>
        </p:grpSpPr>
        <p:sp>
          <p:nvSpPr>
            <p:cNvPr id="16405" name="Line 35"/>
            <p:cNvSpPr>
              <a:spLocks noChangeShapeType="1"/>
            </p:cNvSpPr>
            <p:nvPr/>
          </p:nvSpPr>
          <p:spPr bwMode="auto">
            <a:xfrm>
              <a:off x="1440" y="2208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Text Box 38"/>
            <p:cNvSpPr txBox="1">
              <a:spLocks noChangeArrowheads="1"/>
            </p:cNvSpPr>
            <p:nvPr/>
          </p:nvSpPr>
          <p:spPr bwMode="auto">
            <a:xfrm>
              <a:off x="1824" y="2314"/>
              <a:ext cx="1632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+           </a:t>
              </a:r>
              <a:r>
                <a:rPr lang="en-US" altLang="en-US"/>
                <a:t>– 1</a:t>
              </a:r>
            </a:p>
          </p:txBody>
        </p:sp>
        <p:pic>
          <p:nvPicPr>
            <p:cNvPr id="16407" name="Picture 3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2259"/>
              <a:ext cx="151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8" name="Picture 4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8" y="2256"/>
              <a:ext cx="39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9" name="Picture 41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0" y="2730"/>
              <a:ext cx="7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10" name="Text Box 42"/>
            <p:cNvSpPr txBox="1">
              <a:spLocks noChangeArrowheads="1"/>
            </p:cNvSpPr>
            <p:nvPr/>
          </p:nvSpPr>
          <p:spPr bwMode="auto">
            <a:xfrm>
              <a:off x="2862" y="2784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–1</a:t>
              </a:r>
            </a:p>
          </p:txBody>
        </p:sp>
        <p:pic>
          <p:nvPicPr>
            <p:cNvPr id="16411" name="Picture 44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2" y="3240"/>
              <a:ext cx="348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12" name="Text Box 45"/>
            <p:cNvSpPr txBox="1">
              <a:spLocks noChangeArrowheads="1"/>
            </p:cNvSpPr>
            <p:nvPr/>
          </p:nvSpPr>
          <p:spPr bwMode="auto">
            <a:xfrm>
              <a:off x="2851" y="326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–1</a:t>
              </a:r>
            </a:p>
          </p:txBody>
        </p:sp>
        <p:sp>
          <p:nvSpPr>
            <p:cNvPr id="16413" name="Text Box 46"/>
            <p:cNvSpPr txBox="1">
              <a:spLocks noChangeArrowheads="1"/>
            </p:cNvSpPr>
            <p:nvPr/>
          </p:nvSpPr>
          <p:spPr bwMode="auto">
            <a:xfrm>
              <a:off x="2253" y="3630"/>
              <a:ext cx="9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–1    – 1</a:t>
              </a:r>
            </a:p>
          </p:txBody>
        </p:sp>
        <p:sp>
          <p:nvSpPr>
            <p:cNvPr id="16414" name="Line 50"/>
            <p:cNvSpPr>
              <a:spLocks noChangeShapeType="1"/>
            </p:cNvSpPr>
            <p:nvPr/>
          </p:nvSpPr>
          <p:spPr bwMode="auto">
            <a:xfrm>
              <a:off x="2784" y="2208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Text Box 62"/>
            <p:cNvSpPr txBox="1">
              <a:spLocks noChangeArrowheads="1"/>
            </p:cNvSpPr>
            <p:nvPr/>
          </p:nvSpPr>
          <p:spPr bwMode="auto">
            <a:xfrm>
              <a:off x="3120" y="352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pic>
          <p:nvPicPr>
            <p:cNvPr id="16416" name="Picture 91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728"/>
              <a:ext cx="102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7" name="Picture 92" descr="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" y="2256"/>
              <a:ext cx="41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0" y="3048000"/>
            <a:ext cx="2263775" cy="2819400"/>
            <a:chOff x="0" y="1920"/>
            <a:chExt cx="1426" cy="1776"/>
          </a:xfrm>
        </p:grpSpPr>
        <p:sp>
          <p:nvSpPr>
            <p:cNvPr id="16394" name="Text Box 5"/>
            <p:cNvSpPr txBox="1">
              <a:spLocks noChangeArrowheads="1"/>
            </p:cNvSpPr>
            <p:nvPr/>
          </p:nvSpPr>
          <p:spPr bwMode="auto">
            <a:xfrm>
              <a:off x="144" y="1920"/>
              <a:ext cx="10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0000FF"/>
                  </a:solidFill>
                </a:rPr>
                <a:t>y</a:t>
              </a:r>
              <a:r>
                <a:rPr lang="en-US" altLang="en-US" i="1"/>
                <a:t> = 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</a:t>
              </a:r>
              <a:r>
                <a:rPr lang="en-US" altLang="en-US"/>
                <a:t>–</a:t>
              </a:r>
              <a:r>
                <a:rPr lang="en-US" altLang="en-US" i="1"/>
                <a:t> </a:t>
              </a:r>
              <a:r>
                <a:rPr lang="en-US" altLang="en-US"/>
                <a:t>6</a:t>
              </a:r>
            </a:p>
          </p:txBody>
        </p:sp>
        <p:sp>
          <p:nvSpPr>
            <p:cNvPr id="16395" name="Text Box 23"/>
            <p:cNvSpPr txBox="1">
              <a:spLocks noChangeArrowheads="1"/>
            </p:cNvSpPr>
            <p:nvPr/>
          </p:nvSpPr>
          <p:spPr bwMode="auto">
            <a:xfrm>
              <a:off x="182" y="2324"/>
              <a:ext cx="1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           </a:t>
              </a:r>
              <a:r>
                <a:rPr lang="en-US" altLang="en-US"/>
                <a:t>– 6</a:t>
              </a:r>
            </a:p>
          </p:txBody>
        </p:sp>
        <p:pic>
          <p:nvPicPr>
            <p:cNvPr id="16396" name="Picture 2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256"/>
              <a:ext cx="39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7" name="Line 25"/>
            <p:cNvSpPr>
              <a:spLocks noChangeShapeType="1"/>
            </p:cNvSpPr>
            <p:nvPr/>
          </p:nvSpPr>
          <p:spPr bwMode="auto">
            <a:xfrm>
              <a:off x="96" y="220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26"/>
            <p:cNvSpPr>
              <a:spLocks noChangeShapeType="1"/>
            </p:cNvSpPr>
            <p:nvPr/>
          </p:nvSpPr>
          <p:spPr bwMode="auto">
            <a:xfrm>
              <a:off x="480" y="2208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6399" name="Picture 29" descr="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" y="2730"/>
              <a:ext cx="26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30" descr="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" y="2730"/>
              <a:ext cx="61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1" name="Picture 31" descr="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" y="3210"/>
              <a:ext cx="26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33" descr="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" y="3216"/>
              <a:ext cx="26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3" name="Text Box 61"/>
            <p:cNvSpPr txBox="1">
              <a:spLocks noChangeArrowheads="1"/>
            </p:cNvSpPr>
            <p:nvPr/>
          </p:nvSpPr>
          <p:spPr bwMode="auto">
            <a:xfrm>
              <a:off x="799" y="316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pic>
          <p:nvPicPr>
            <p:cNvPr id="16404" name="Picture 94" descr="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56"/>
              <a:ext cx="41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13525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7411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2" name="AutoShape 9"/>
          <p:cNvSpPr>
            <a:spLocks/>
          </p:cNvSpPr>
          <p:nvPr/>
        </p:nvSpPr>
        <p:spPr bwMode="auto">
          <a:xfrm>
            <a:off x="685800" y="1838325"/>
            <a:ext cx="247650" cy="762000"/>
          </a:xfrm>
          <a:prstGeom prst="leftBrace">
            <a:avLst>
              <a:gd name="adj1" fmla="val 2564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sp>
        <p:nvSpPr>
          <p:cNvPr id="17413" name="Text Box 10"/>
          <p:cNvSpPr txBox="1">
            <a:spLocks noChangeArrowheads="1"/>
          </p:cNvSpPr>
          <p:nvPr/>
        </p:nvSpPr>
        <p:spPr bwMode="auto">
          <a:xfrm>
            <a:off x="917575" y="1809750"/>
            <a:ext cx="213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y</a:t>
            </a:r>
            <a:r>
              <a:rPr lang="en-US" altLang="en-US" b="1"/>
              <a:t> = –2</a:t>
            </a:r>
            <a:r>
              <a:rPr lang="en-US" altLang="en-US" b="1" i="1"/>
              <a:t>x </a:t>
            </a:r>
            <a:r>
              <a:rPr lang="en-US" altLang="en-US" b="1"/>
              <a:t>– 1</a:t>
            </a: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812800" y="2190750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 y</a:t>
            </a:r>
            <a:r>
              <a:rPr lang="en-US" altLang="en-US" b="1"/>
              <a:t> = </a:t>
            </a:r>
            <a:r>
              <a:rPr lang="en-US" altLang="en-US" b="1" i="1"/>
              <a:t>x </a:t>
            </a:r>
            <a:r>
              <a:rPr lang="en-US" altLang="en-US" b="1"/>
              <a:t>+ 5</a:t>
            </a:r>
            <a:endParaRPr lang="en-US" altLang="en-US" b="1" i="1"/>
          </a:p>
        </p:txBody>
      </p:sp>
      <p:pic>
        <p:nvPicPr>
          <p:cNvPr id="40974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310515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3832225" y="2038350"/>
            <a:ext cx="378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Graph the system. </a:t>
            </a: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593725" y="2755900"/>
            <a:ext cx="5681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solution appears to be (–2, 3). 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871913" y="3287713"/>
            <a:ext cx="443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/>
              <a:t> Substitute (–2, 3) into the system.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781800" y="4095750"/>
            <a:ext cx="1882775" cy="1524000"/>
            <a:chOff x="2414" y="2544"/>
            <a:chExt cx="1186" cy="960"/>
          </a:xfrm>
        </p:grpSpPr>
        <p:sp>
          <p:nvSpPr>
            <p:cNvPr id="17432" name="Text Box 18"/>
            <p:cNvSpPr txBox="1">
              <a:spLocks noChangeArrowheads="1"/>
            </p:cNvSpPr>
            <p:nvPr/>
          </p:nvSpPr>
          <p:spPr bwMode="auto">
            <a:xfrm>
              <a:off x="2414" y="2544"/>
              <a:ext cx="11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</a:t>
              </a:r>
              <a:r>
                <a:rPr lang="en-US" altLang="en-US"/>
                <a:t>+ 5</a:t>
              </a:r>
              <a:endParaRPr lang="en-US" altLang="en-US" i="1"/>
            </a:p>
          </p:txBody>
        </p:sp>
        <p:sp>
          <p:nvSpPr>
            <p:cNvPr id="17433" name="Text Box 20"/>
            <p:cNvSpPr txBox="1">
              <a:spLocks noChangeArrowheads="1"/>
            </p:cNvSpPr>
            <p:nvPr/>
          </p:nvSpPr>
          <p:spPr bwMode="auto">
            <a:xfrm>
              <a:off x="2447" y="2928"/>
              <a:ext cx="11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/>
                <a:t>  </a:t>
              </a:r>
              <a:r>
                <a:rPr lang="en-US" altLang="en-US" i="1">
                  <a:solidFill>
                    <a:srgbClr val="FF0000"/>
                  </a:solidFill>
                </a:rPr>
                <a:t>–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 i="1"/>
                <a:t> </a:t>
              </a:r>
              <a:r>
                <a:rPr lang="en-US" altLang="en-US"/>
                <a:t>+ 5</a:t>
              </a:r>
              <a:endParaRPr lang="en-US" altLang="en-US" i="1"/>
            </a:p>
          </p:txBody>
        </p:sp>
        <p:sp>
          <p:nvSpPr>
            <p:cNvPr id="17434" name="Line 21"/>
            <p:cNvSpPr>
              <a:spLocks noChangeShapeType="1"/>
            </p:cNvSpPr>
            <p:nvPr/>
          </p:nvSpPr>
          <p:spPr bwMode="auto">
            <a:xfrm>
              <a:off x="2462" y="288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Line 22"/>
            <p:cNvSpPr>
              <a:spLocks noChangeShapeType="1"/>
            </p:cNvSpPr>
            <p:nvPr/>
          </p:nvSpPr>
          <p:spPr bwMode="auto">
            <a:xfrm>
              <a:off x="2750" y="288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Text Box 23"/>
            <p:cNvSpPr txBox="1">
              <a:spLocks noChangeArrowheads="1"/>
            </p:cNvSpPr>
            <p:nvPr/>
          </p:nvSpPr>
          <p:spPr bwMode="auto">
            <a:xfrm>
              <a:off x="2510" y="3216"/>
              <a:ext cx="10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3   3</a:t>
              </a:r>
            </a:p>
          </p:txBody>
        </p:sp>
        <p:sp>
          <p:nvSpPr>
            <p:cNvPr id="17437" name="Text Box 24"/>
            <p:cNvSpPr txBox="1">
              <a:spLocks noChangeArrowheads="1"/>
            </p:cNvSpPr>
            <p:nvPr/>
          </p:nvSpPr>
          <p:spPr bwMode="auto">
            <a:xfrm>
              <a:off x="2942" y="312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3886200" y="4095750"/>
            <a:ext cx="2590800" cy="1981200"/>
            <a:chOff x="3984" y="2544"/>
            <a:chExt cx="1632" cy="1248"/>
          </a:xfrm>
        </p:grpSpPr>
        <p:sp>
          <p:nvSpPr>
            <p:cNvPr id="17425" name="Text Box 19"/>
            <p:cNvSpPr txBox="1">
              <a:spLocks noChangeArrowheads="1"/>
            </p:cNvSpPr>
            <p:nvPr/>
          </p:nvSpPr>
          <p:spPr bwMode="auto">
            <a:xfrm>
              <a:off x="4006" y="2544"/>
              <a:ext cx="1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–2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</a:t>
              </a:r>
              <a:r>
                <a:rPr lang="en-US" altLang="en-US"/>
                <a:t>– 1</a:t>
              </a:r>
            </a:p>
          </p:txBody>
        </p:sp>
        <p:sp>
          <p:nvSpPr>
            <p:cNvPr id="17426" name="Text Box 25"/>
            <p:cNvSpPr txBox="1">
              <a:spLocks noChangeArrowheads="1"/>
            </p:cNvSpPr>
            <p:nvPr/>
          </p:nvSpPr>
          <p:spPr bwMode="auto">
            <a:xfrm>
              <a:off x="4006" y="2928"/>
              <a:ext cx="15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/>
                <a:t>    –2</a:t>
              </a:r>
              <a:r>
                <a:rPr lang="en-US" altLang="en-US">
                  <a:solidFill>
                    <a:srgbClr val="FF0000"/>
                  </a:solidFill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</a:rPr>
                <a:t>–</a:t>
              </a:r>
              <a:r>
                <a:rPr lang="en-US" altLang="en-US">
                  <a:solidFill>
                    <a:srgbClr val="FF0000"/>
                  </a:solidFill>
                </a:rPr>
                <a:t>2)</a:t>
              </a:r>
              <a:r>
                <a:rPr lang="en-US" altLang="en-US" i="1"/>
                <a:t> </a:t>
              </a:r>
              <a:r>
                <a:rPr lang="en-US" altLang="en-US"/>
                <a:t>– 1</a:t>
              </a:r>
            </a:p>
          </p:txBody>
        </p:sp>
        <p:sp>
          <p:nvSpPr>
            <p:cNvPr id="17427" name="Text Box 26"/>
            <p:cNvSpPr txBox="1">
              <a:spLocks noChangeArrowheads="1"/>
            </p:cNvSpPr>
            <p:nvPr/>
          </p:nvSpPr>
          <p:spPr bwMode="auto">
            <a:xfrm>
              <a:off x="4023" y="3216"/>
              <a:ext cx="11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3     4</a:t>
              </a:r>
              <a:r>
                <a:rPr lang="en-US" altLang="en-US" i="1"/>
                <a:t> </a:t>
              </a:r>
              <a:r>
                <a:rPr lang="en-US" altLang="en-US"/>
                <a:t> – 1</a:t>
              </a:r>
            </a:p>
          </p:txBody>
        </p:sp>
        <p:sp>
          <p:nvSpPr>
            <p:cNvPr id="17428" name="Line 27"/>
            <p:cNvSpPr>
              <a:spLocks noChangeShapeType="1"/>
            </p:cNvSpPr>
            <p:nvPr/>
          </p:nvSpPr>
          <p:spPr bwMode="auto">
            <a:xfrm>
              <a:off x="3984" y="288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Text Box 28"/>
            <p:cNvSpPr txBox="1">
              <a:spLocks noChangeArrowheads="1"/>
            </p:cNvSpPr>
            <p:nvPr/>
          </p:nvSpPr>
          <p:spPr bwMode="auto">
            <a:xfrm>
              <a:off x="4032" y="3504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3     3</a:t>
              </a:r>
            </a:p>
          </p:txBody>
        </p:sp>
        <p:sp>
          <p:nvSpPr>
            <p:cNvPr id="17430" name="Text Box 29"/>
            <p:cNvSpPr txBox="1">
              <a:spLocks noChangeArrowheads="1"/>
            </p:cNvSpPr>
            <p:nvPr/>
          </p:nvSpPr>
          <p:spPr bwMode="auto">
            <a:xfrm>
              <a:off x="4608" y="340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sp>
          <p:nvSpPr>
            <p:cNvPr id="17431" name="Line 30"/>
            <p:cNvSpPr>
              <a:spLocks noChangeShapeType="1"/>
            </p:cNvSpPr>
            <p:nvPr/>
          </p:nvSpPr>
          <p:spPr bwMode="auto">
            <a:xfrm>
              <a:off x="4320" y="2880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555625" y="6000750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solution is (–2, 3). 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905000" y="3530600"/>
            <a:ext cx="1436688" cy="1708150"/>
            <a:chOff x="1200" y="2188"/>
            <a:chExt cx="905" cy="1076"/>
          </a:xfrm>
        </p:grpSpPr>
        <p:sp>
          <p:nvSpPr>
            <p:cNvPr id="17423" name="Text Box 33"/>
            <p:cNvSpPr txBox="1">
              <a:spLocks noChangeArrowheads="1"/>
            </p:cNvSpPr>
            <p:nvPr/>
          </p:nvSpPr>
          <p:spPr bwMode="auto">
            <a:xfrm>
              <a:off x="1200" y="2188"/>
              <a:ext cx="65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 y</a:t>
              </a:r>
              <a:r>
                <a:rPr lang="en-US" altLang="en-US" sz="16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 = </a:t>
              </a:r>
              <a:r>
                <a:rPr lang="en-US" alt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x </a:t>
              </a:r>
              <a:r>
                <a:rPr lang="en-US" altLang="en-US" sz="16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+ 5</a:t>
              </a:r>
              <a:endParaRPr lang="en-US" altLang="en-US" sz="1600" b="1" i="1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4" name="Text Box 34"/>
            <p:cNvSpPr txBox="1">
              <a:spLocks noChangeArrowheads="1"/>
            </p:cNvSpPr>
            <p:nvPr/>
          </p:nvSpPr>
          <p:spPr bwMode="auto">
            <a:xfrm>
              <a:off x="1344" y="3052"/>
              <a:ext cx="76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>
                  <a:solidFill>
                    <a:srgbClr val="3333FF"/>
                  </a:solidFill>
                  <a:latin typeface="Arial" charset="0"/>
                  <a:cs typeface="Arial" charset="0"/>
                </a:rPr>
                <a:t>y</a:t>
              </a:r>
              <a:r>
                <a:rPr lang="en-US" altLang="en-US" sz="1600" b="1">
                  <a:solidFill>
                    <a:srgbClr val="3333FF"/>
                  </a:solidFill>
                  <a:latin typeface="Arial" charset="0"/>
                  <a:cs typeface="Arial" charset="0"/>
                </a:rPr>
                <a:t> = –2</a:t>
              </a:r>
              <a:r>
                <a:rPr lang="en-US" altLang="en-US" sz="1600" b="1" i="1">
                  <a:solidFill>
                    <a:srgbClr val="3333FF"/>
                  </a:solidFill>
                  <a:latin typeface="Arial" charset="0"/>
                  <a:cs typeface="Arial" charset="0"/>
                </a:rPr>
                <a:t>x </a:t>
              </a:r>
              <a:r>
                <a:rPr lang="en-US" altLang="en-US" sz="1600" b="1">
                  <a:solidFill>
                    <a:srgbClr val="3333FF"/>
                  </a:solidFill>
                  <a:latin typeface="Arial" charset="0"/>
                  <a:cs typeface="Arial" charset="0"/>
                </a:rPr>
                <a:t>–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5" grpId="0"/>
      <p:bldP spid="40976" grpId="0"/>
      <p:bldP spid="40977" grpId="0"/>
      <p:bldP spid="409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0"/>
          <p:cNvSpPr txBox="1">
            <a:spLocks noChangeArrowheads="1"/>
          </p:cNvSpPr>
          <p:nvPr/>
        </p:nvSpPr>
        <p:spPr bwMode="auto">
          <a:xfrm>
            <a:off x="0" y="13525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8435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6" name="AutoShape 22"/>
          <p:cNvSpPr>
            <a:spLocks/>
          </p:cNvSpPr>
          <p:nvPr/>
        </p:nvSpPr>
        <p:spPr bwMode="auto">
          <a:xfrm>
            <a:off x="533400" y="1990725"/>
            <a:ext cx="304800" cy="1114425"/>
          </a:xfrm>
          <a:prstGeom prst="leftBrace">
            <a:avLst>
              <a:gd name="adj1" fmla="val 3046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sp>
        <p:nvSpPr>
          <p:cNvPr id="18437" name="Text Box 24"/>
          <p:cNvSpPr txBox="1">
            <a:spLocks noChangeArrowheads="1"/>
          </p:cNvSpPr>
          <p:nvPr/>
        </p:nvSpPr>
        <p:spPr bwMode="auto">
          <a:xfrm>
            <a:off x="660400" y="2647950"/>
            <a:ext cx="207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 </a:t>
            </a:r>
            <a:r>
              <a:rPr lang="en-US" altLang="en-US" b="1"/>
              <a:t>2</a:t>
            </a:r>
            <a:r>
              <a:rPr lang="en-US" altLang="en-US" b="1" i="1"/>
              <a:t>x + y</a:t>
            </a:r>
            <a:r>
              <a:rPr lang="en-US" altLang="en-US" b="1"/>
              <a:t> = 4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457200" y="3181350"/>
            <a:ext cx="3962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Rewrite the second equation in slope-intercept form.</a:t>
            </a:r>
          </a:p>
        </p:txBody>
      </p:sp>
      <p:pic>
        <p:nvPicPr>
          <p:cNvPr id="18439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5950"/>
            <a:ext cx="16383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85800" y="4476750"/>
            <a:ext cx="3276600" cy="1219200"/>
            <a:chOff x="432" y="2016"/>
            <a:chExt cx="2064" cy="768"/>
          </a:xfrm>
        </p:grpSpPr>
        <p:sp>
          <p:nvSpPr>
            <p:cNvPr id="18449" name="Text Box 30"/>
            <p:cNvSpPr txBox="1">
              <a:spLocks noChangeArrowheads="1"/>
            </p:cNvSpPr>
            <p:nvPr/>
          </p:nvSpPr>
          <p:spPr bwMode="auto">
            <a:xfrm>
              <a:off x="528" y="2016"/>
              <a:ext cx="12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</a:t>
              </a:r>
              <a:r>
                <a:rPr lang="en-US" altLang="en-US"/>
                <a:t>2</a:t>
              </a:r>
              <a:r>
                <a:rPr lang="en-US" altLang="en-US" i="1"/>
                <a:t>x + y</a:t>
              </a:r>
              <a:r>
                <a:rPr lang="en-US" altLang="en-US"/>
                <a:t> = 4</a:t>
              </a:r>
            </a:p>
          </p:txBody>
        </p:sp>
        <p:sp>
          <p:nvSpPr>
            <p:cNvPr id="18450" name="Text Box 31"/>
            <p:cNvSpPr txBox="1">
              <a:spLocks noChangeArrowheads="1"/>
            </p:cNvSpPr>
            <p:nvPr/>
          </p:nvSpPr>
          <p:spPr bwMode="auto">
            <a:xfrm>
              <a:off x="432" y="2256"/>
              <a:ext cx="15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–2</a:t>
              </a:r>
              <a:r>
                <a:rPr lang="en-US" altLang="en-US" i="1">
                  <a:solidFill>
                    <a:srgbClr val="FF0000"/>
                  </a:solidFill>
                </a:rPr>
                <a:t>x         </a:t>
              </a:r>
              <a:r>
                <a:rPr lang="en-US" altLang="en-US">
                  <a:solidFill>
                    <a:srgbClr val="FF0000"/>
                  </a:solidFill>
                </a:rPr>
                <a:t>– 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8451" name="Line 32"/>
            <p:cNvSpPr>
              <a:spLocks noChangeShapeType="1"/>
            </p:cNvSpPr>
            <p:nvPr/>
          </p:nvSpPr>
          <p:spPr bwMode="auto">
            <a:xfrm>
              <a:off x="480" y="2508"/>
              <a:ext cx="4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33"/>
            <p:cNvSpPr>
              <a:spLocks noChangeShapeType="1"/>
            </p:cNvSpPr>
            <p:nvPr/>
          </p:nvSpPr>
          <p:spPr bwMode="auto">
            <a:xfrm>
              <a:off x="1392" y="2505"/>
              <a:ext cx="4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Text Box 34"/>
            <p:cNvSpPr txBox="1">
              <a:spLocks noChangeArrowheads="1"/>
            </p:cNvSpPr>
            <p:nvPr/>
          </p:nvSpPr>
          <p:spPr bwMode="auto">
            <a:xfrm>
              <a:off x="1118" y="2496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y = </a:t>
              </a:r>
              <a:r>
                <a:rPr lang="en-US" altLang="en-US"/>
                <a:t>–2</a:t>
              </a:r>
              <a:r>
                <a:rPr lang="en-US" altLang="en-US" i="1"/>
                <a:t>x + </a:t>
              </a:r>
              <a:r>
                <a:rPr lang="en-US" altLang="en-US"/>
                <a:t>4</a:t>
              </a:r>
            </a:p>
          </p:txBody>
        </p:sp>
      </p:grp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4724400" y="2114550"/>
            <a:ext cx="426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Graph using a calculator and then use the intercept command.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4800600" y="3486150"/>
            <a:ext cx="3962400" cy="2819400"/>
            <a:chOff x="2880" y="1776"/>
            <a:chExt cx="2496" cy="1776"/>
          </a:xfrm>
        </p:grpSpPr>
        <p:pic>
          <p:nvPicPr>
            <p:cNvPr id="18443" name="Picture 1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1824"/>
              <a:ext cx="2112" cy="1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44" name="Picture 3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103"/>
              <a:ext cx="77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5" name="AutoShape 38"/>
            <p:cNvSpPr>
              <a:spLocks noChangeArrowheads="1"/>
            </p:cNvSpPr>
            <p:nvPr/>
          </p:nvSpPr>
          <p:spPr bwMode="auto">
            <a:xfrm>
              <a:off x="2976" y="2112"/>
              <a:ext cx="768" cy="336"/>
            </a:xfrm>
            <a:prstGeom prst="wedgeRectCallout">
              <a:avLst>
                <a:gd name="adj1" fmla="val 7421"/>
                <a:gd name="adj2" fmla="val 2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8446" name="Text Box 39"/>
            <p:cNvSpPr txBox="1">
              <a:spLocks noChangeArrowheads="1"/>
            </p:cNvSpPr>
            <p:nvPr/>
          </p:nvSpPr>
          <p:spPr bwMode="auto">
            <a:xfrm>
              <a:off x="4323" y="2032"/>
              <a:ext cx="9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/>
                <a:t> </a:t>
              </a:r>
              <a:r>
                <a:rPr lang="en-US" altLang="en-US" sz="1600" b="1"/>
                <a:t>2</a:t>
              </a:r>
              <a:r>
                <a:rPr lang="en-US" altLang="en-US" sz="1600" b="1" i="1"/>
                <a:t>x + y</a:t>
              </a:r>
              <a:r>
                <a:rPr lang="en-US" altLang="en-US" sz="1600" b="1"/>
                <a:t> = 4</a:t>
              </a:r>
            </a:p>
          </p:txBody>
        </p:sp>
        <p:sp>
          <p:nvSpPr>
            <p:cNvPr id="18447" name="AutoShape 40"/>
            <p:cNvSpPr>
              <a:spLocks noChangeArrowheads="1"/>
            </p:cNvSpPr>
            <p:nvPr/>
          </p:nvSpPr>
          <p:spPr bwMode="auto">
            <a:xfrm>
              <a:off x="4320" y="2016"/>
              <a:ext cx="960" cy="240"/>
            </a:xfrm>
            <a:prstGeom prst="wedgeRectCallout">
              <a:avLst>
                <a:gd name="adj1" fmla="val -45625"/>
                <a:gd name="adj2" fmla="val 14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8448" name="AutoShape 41"/>
            <p:cNvSpPr>
              <a:spLocks noChangeArrowheads="1"/>
            </p:cNvSpPr>
            <p:nvPr/>
          </p:nvSpPr>
          <p:spPr bwMode="auto">
            <a:xfrm>
              <a:off x="2880" y="1776"/>
              <a:ext cx="2496" cy="17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5" grpId="0"/>
      <p:bldP spid="430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13525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Solve the system by graphing.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60" name="AutoShape 6"/>
          <p:cNvSpPr>
            <a:spLocks/>
          </p:cNvSpPr>
          <p:nvPr/>
        </p:nvSpPr>
        <p:spPr bwMode="auto">
          <a:xfrm>
            <a:off x="457200" y="1962150"/>
            <a:ext cx="304800" cy="990600"/>
          </a:xfrm>
          <a:prstGeom prst="leftBrace">
            <a:avLst>
              <a:gd name="adj1" fmla="val 2708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609600" y="2495550"/>
            <a:ext cx="207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 </a:t>
            </a:r>
            <a:r>
              <a:rPr lang="en-US" altLang="en-US" b="1"/>
              <a:t>2</a:t>
            </a:r>
            <a:r>
              <a:rPr lang="en-US" altLang="en-US" b="1" i="1"/>
              <a:t>x + y</a:t>
            </a:r>
            <a:r>
              <a:rPr lang="en-US" altLang="en-US" b="1"/>
              <a:t> = 4</a:t>
            </a:r>
          </a:p>
        </p:txBody>
      </p:sp>
      <p:pic>
        <p:nvPicPr>
          <p:cNvPr id="19462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85950"/>
            <a:ext cx="16383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724400" y="6000750"/>
            <a:ext cx="3814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solution is (3, –2). 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228600" y="302895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Check  </a:t>
            </a:r>
            <a:r>
              <a:rPr lang="en-US" altLang="en-US"/>
              <a:t>Substitute (3, –2)             into the system.</a:t>
            </a:r>
            <a:endParaRPr lang="en-US" altLang="en-US" b="1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514600" y="4110038"/>
            <a:ext cx="2819400" cy="1860550"/>
            <a:chOff x="1584" y="2553"/>
            <a:chExt cx="1776" cy="1172"/>
          </a:xfrm>
        </p:grpSpPr>
        <p:sp>
          <p:nvSpPr>
            <p:cNvPr id="19483" name="Line 37"/>
            <p:cNvSpPr>
              <a:spLocks noChangeShapeType="1"/>
            </p:cNvSpPr>
            <p:nvPr/>
          </p:nvSpPr>
          <p:spPr bwMode="auto">
            <a:xfrm>
              <a:off x="1632" y="2841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Line 38"/>
            <p:cNvSpPr>
              <a:spLocks noChangeShapeType="1"/>
            </p:cNvSpPr>
            <p:nvPr/>
          </p:nvSpPr>
          <p:spPr bwMode="auto">
            <a:xfrm>
              <a:off x="2784" y="2841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Rectangle 39"/>
            <p:cNvSpPr>
              <a:spLocks noChangeArrowheads="1"/>
            </p:cNvSpPr>
            <p:nvPr/>
          </p:nvSpPr>
          <p:spPr bwMode="auto">
            <a:xfrm>
              <a:off x="1920" y="2553"/>
              <a:ext cx="11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/>
                <a:t> +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 i="1"/>
                <a:t> = </a:t>
              </a:r>
              <a:r>
                <a:rPr lang="en-US" altLang="en-US"/>
                <a:t>4</a:t>
              </a:r>
            </a:p>
          </p:txBody>
        </p:sp>
        <p:sp>
          <p:nvSpPr>
            <p:cNvPr id="19486" name="Rectangle 40"/>
            <p:cNvSpPr>
              <a:spLocks noChangeArrowheads="1"/>
            </p:cNvSpPr>
            <p:nvPr/>
          </p:nvSpPr>
          <p:spPr bwMode="auto">
            <a:xfrm>
              <a:off x="1584" y="2832"/>
              <a:ext cx="15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>
                  <a:solidFill>
                    <a:srgbClr val="FF0000"/>
                  </a:solidFill>
                </a:rPr>
                <a:t>(3)</a:t>
              </a:r>
              <a:r>
                <a:rPr lang="en-US" altLang="en-US" i="1"/>
                <a:t> + </a:t>
              </a:r>
              <a:r>
                <a:rPr lang="en-US" altLang="en-US">
                  <a:solidFill>
                    <a:srgbClr val="0000FF"/>
                  </a:solidFill>
                </a:rPr>
                <a:t>(–2)  </a:t>
              </a:r>
              <a:r>
                <a:rPr lang="en-US" altLang="en-US"/>
                <a:t>4</a:t>
              </a:r>
            </a:p>
          </p:txBody>
        </p:sp>
        <p:sp>
          <p:nvSpPr>
            <p:cNvPr id="19487" name="Rectangle 41"/>
            <p:cNvSpPr>
              <a:spLocks noChangeArrowheads="1"/>
            </p:cNvSpPr>
            <p:nvPr/>
          </p:nvSpPr>
          <p:spPr bwMode="auto">
            <a:xfrm>
              <a:off x="2080" y="3120"/>
              <a:ext cx="10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 </a:t>
              </a:r>
              <a:r>
                <a:rPr lang="en-US" altLang="en-US"/>
                <a:t>6 – 2   4</a:t>
              </a:r>
            </a:p>
          </p:txBody>
        </p:sp>
        <p:sp>
          <p:nvSpPr>
            <p:cNvPr id="19488" name="Rectangle 42"/>
            <p:cNvSpPr>
              <a:spLocks noChangeArrowheads="1"/>
            </p:cNvSpPr>
            <p:nvPr/>
          </p:nvSpPr>
          <p:spPr bwMode="auto">
            <a:xfrm>
              <a:off x="2440" y="3369"/>
              <a:ext cx="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4    4</a:t>
              </a:r>
            </a:p>
          </p:txBody>
        </p:sp>
        <p:sp>
          <p:nvSpPr>
            <p:cNvPr id="19489" name="Text Box 43"/>
            <p:cNvSpPr txBox="1">
              <a:spLocks noChangeArrowheads="1"/>
            </p:cNvSpPr>
            <p:nvPr/>
          </p:nvSpPr>
          <p:spPr bwMode="auto">
            <a:xfrm>
              <a:off x="2976" y="336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5181600" y="2876550"/>
            <a:ext cx="3962400" cy="2819400"/>
            <a:chOff x="2880" y="1776"/>
            <a:chExt cx="2496" cy="1776"/>
          </a:xfrm>
        </p:grpSpPr>
        <p:pic>
          <p:nvPicPr>
            <p:cNvPr id="19477" name="Picture 4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1824"/>
              <a:ext cx="2112" cy="1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8" name="Picture 46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103"/>
              <a:ext cx="77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9" name="AutoShape 47"/>
            <p:cNvSpPr>
              <a:spLocks noChangeArrowheads="1"/>
            </p:cNvSpPr>
            <p:nvPr/>
          </p:nvSpPr>
          <p:spPr bwMode="auto">
            <a:xfrm>
              <a:off x="2976" y="2112"/>
              <a:ext cx="768" cy="336"/>
            </a:xfrm>
            <a:prstGeom prst="wedgeRectCallout">
              <a:avLst>
                <a:gd name="adj1" fmla="val 7421"/>
                <a:gd name="adj2" fmla="val 2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9480" name="Text Box 48"/>
            <p:cNvSpPr txBox="1">
              <a:spLocks noChangeArrowheads="1"/>
            </p:cNvSpPr>
            <p:nvPr/>
          </p:nvSpPr>
          <p:spPr bwMode="auto">
            <a:xfrm>
              <a:off x="4323" y="2032"/>
              <a:ext cx="9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1600" b="1" i="1"/>
                <a:t> </a:t>
              </a:r>
              <a:r>
                <a:rPr lang="en-US" altLang="en-US" sz="1600" b="1"/>
                <a:t>2</a:t>
              </a:r>
              <a:r>
                <a:rPr lang="en-US" altLang="en-US" sz="1600" b="1" i="1"/>
                <a:t>x + y</a:t>
              </a:r>
              <a:r>
                <a:rPr lang="en-US" altLang="en-US" sz="1600" b="1"/>
                <a:t> = 4</a:t>
              </a:r>
            </a:p>
          </p:txBody>
        </p:sp>
        <p:sp>
          <p:nvSpPr>
            <p:cNvPr id="19481" name="AutoShape 49"/>
            <p:cNvSpPr>
              <a:spLocks noChangeArrowheads="1"/>
            </p:cNvSpPr>
            <p:nvPr/>
          </p:nvSpPr>
          <p:spPr bwMode="auto">
            <a:xfrm>
              <a:off x="4320" y="2016"/>
              <a:ext cx="960" cy="240"/>
            </a:xfrm>
            <a:prstGeom prst="wedgeRectCallout">
              <a:avLst>
                <a:gd name="adj1" fmla="val -45625"/>
                <a:gd name="adj2" fmla="val 14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9482" name="AutoShape 50"/>
            <p:cNvSpPr>
              <a:spLocks noChangeArrowheads="1"/>
            </p:cNvSpPr>
            <p:nvPr/>
          </p:nvSpPr>
          <p:spPr bwMode="auto">
            <a:xfrm>
              <a:off x="2880" y="1776"/>
              <a:ext cx="2496" cy="17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98425" y="3790950"/>
            <a:ext cx="2949575" cy="2819400"/>
            <a:chOff x="62" y="2352"/>
            <a:chExt cx="1858" cy="1776"/>
          </a:xfrm>
        </p:grpSpPr>
        <p:sp>
          <p:nvSpPr>
            <p:cNvPr id="19468" name="Line 27"/>
            <p:cNvSpPr>
              <a:spLocks noChangeShapeType="1"/>
            </p:cNvSpPr>
            <p:nvPr/>
          </p:nvSpPr>
          <p:spPr bwMode="auto">
            <a:xfrm>
              <a:off x="62" y="283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69" name="Group 30"/>
            <p:cNvGrpSpPr>
              <a:grpSpLocks/>
            </p:cNvGrpSpPr>
            <p:nvPr/>
          </p:nvGrpSpPr>
          <p:grpSpPr bwMode="auto">
            <a:xfrm>
              <a:off x="62" y="2928"/>
              <a:ext cx="1858" cy="462"/>
              <a:chOff x="3614" y="2640"/>
              <a:chExt cx="1858" cy="462"/>
            </a:xfrm>
          </p:grpSpPr>
          <p:pic>
            <p:nvPicPr>
              <p:cNvPr id="19475" name="Picture 26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72" y="2640"/>
                <a:ext cx="14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476" name="Text Box 29"/>
              <p:cNvSpPr txBox="1">
                <a:spLocks noChangeArrowheads="1"/>
              </p:cNvSpPr>
              <p:nvPr/>
            </p:nvSpPr>
            <p:spPr bwMode="auto">
              <a:xfrm>
                <a:off x="3614" y="2731"/>
                <a:ext cx="185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3333FF"/>
                    </a:solidFill>
                  </a:rPr>
                  <a:t>–2</a:t>
                </a:r>
                <a:r>
                  <a:rPr lang="en-US" altLang="en-US"/>
                  <a:t>       </a:t>
                </a:r>
                <a:r>
                  <a:rPr lang="en-US" altLang="en-US">
                    <a:solidFill>
                      <a:srgbClr val="FF0000"/>
                    </a:solidFill>
                  </a:rPr>
                  <a:t>(3)</a:t>
                </a:r>
                <a:r>
                  <a:rPr lang="en-US" altLang="en-US"/>
                  <a:t> – 3</a:t>
                </a:r>
              </a:p>
            </p:txBody>
          </p:sp>
        </p:grpSp>
        <p:sp>
          <p:nvSpPr>
            <p:cNvPr id="19470" name="Text Box 31"/>
            <p:cNvSpPr txBox="1">
              <a:spLocks noChangeArrowheads="1"/>
            </p:cNvSpPr>
            <p:nvPr/>
          </p:nvSpPr>
          <p:spPr bwMode="auto">
            <a:xfrm>
              <a:off x="62" y="3408"/>
              <a:ext cx="16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–2     1 – 3</a:t>
              </a:r>
            </a:p>
          </p:txBody>
        </p:sp>
        <p:sp>
          <p:nvSpPr>
            <p:cNvPr id="19471" name="Text Box 32"/>
            <p:cNvSpPr txBox="1">
              <a:spLocks noChangeArrowheads="1"/>
            </p:cNvSpPr>
            <p:nvPr/>
          </p:nvSpPr>
          <p:spPr bwMode="auto">
            <a:xfrm>
              <a:off x="62" y="3716"/>
              <a:ext cx="9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–2    –2 </a:t>
              </a:r>
            </a:p>
          </p:txBody>
        </p:sp>
        <p:sp>
          <p:nvSpPr>
            <p:cNvPr id="19472" name="Line 33"/>
            <p:cNvSpPr>
              <a:spLocks noChangeShapeType="1"/>
            </p:cNvSpPr>
            <p:nvPr/>
          </p:nvSpPr>
          <p:spPr bwMode="auto">
            <a:xfrm>
              <a:off x="542" y="2832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Text Box 34"/>
            <p:cNvSpPr txBox="1">
              <a:spLocks noChangeArrowheads="1"/>
            </p:cNvSpPr>
            <p:nvPr/>
          </p:nvSpPr>
          <p:spPr bwMode="auto">
            <a:xfrm>
              <a:off x="816" y="3696"/>
              <a:ext cx="4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</a:t>
              </a:r>
              <a:endParaRPr lang="en-US" altLang="en-US" i="1"/>
            </a:p>
          </p:txBody>
        </p:sp>
        <p:pic>
          <p:nvPicPr>
            <p:cNvPr id="19474" name="Picture 51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352"/>
              <a:ext cx="90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  <p:bldP spid="440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</a:t>
            </a:r>
            <a:r>
              <a:rPr lang="en-US" altLang="en-US">
                <a:solidFill>
                  <a:srgbClr val="800080"/>
                </a:solidFill>
                <a:latin typeface="Arial Black" pitchFamily="34" charset="0"/>
              </a:rPr>
              <a:t> </a:t>
            </a:r>
            <a:r>
              <a:rPr lang="en-US" altLang="en-US" i="1">
                <a:solidFill>
                  <a:srgbClr val="800080"/>
                </a:solidFill>
                <a:latin typeface="Arial Black" pitchFamily="34" charset="0"/>
              </a:rPr>
              <a:t>Problem-Solving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2600"/>
            <a:ext cx="11985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1676400"/>
            <a:ext cx="72548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Wren and Jenni are reading the same book. Wren is on page 14 and reads 2 pages every night. Jenni is on page 6 and reads 3 pages every night. After how many nights will they have read the same number of pages? How many pages will that be?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229600" cy="4876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eaLnBrk="1" hangingPunct="1"/>
            <a:r>
              <a:rPr lang="en-US" altLang="en-US" sz="2800" b="1" dirty="0"/>
              <a:t>Evaluate each expression for </a:t>
            </a:r>
            <a:r>
              <a:rPr lang="en-US" altLang="en-US" sz="2800" b="1" i="1" dirty="0"/>
              <a:t>x</a:t>
            </a:r>
            <a:r>
              <a:rPr lang="en-US" altLang="en-US" sz="2800" b="1" dirty="0"/>
              <a:t> = 1 and </a:t>
            </a:r>
            <a:r>
              <a:rPr lang="en-US" altLang="en-US" sz="2800" b="1" i="1" dirty="0"/>
              <a:t>y</a:t>
            </a:r>
            <a:r>
              <a:rPr lang="en-US" altLang="en-US" sz="2800" b="1" dirty="0"/>
              <a:t> =–3.</a:t>
            </a:r>
          </a:p>
          <a:p>
            <a:pPr eaLnBrk="1" hangingPunct="1"/>
            <a:endParaRPr lang="en-US" altLang="en-US" sz="800" b="1" dirty="0"/>
          </a:p>
          <a:p>
            <a:pPr eaLnBrk="1" hangingPunct="1"/>
            <a:r>
              <a:rPr lang="en-US" altLang="en-US" sz="2800" b="1" dirty="0"/>
              <a:t>1.</a:t>
            </a:r>
            <a:r>
              <a:rPr lang="en-US" altLang="en-US" sz="2800" dirty="0"/>
              <a:t> </a:t>
            </a:r>
            <a:r>
              <a:rPr lang="en-US" altLang="en-US" sz="2800" i="1" dirty="0"/>
              <a:t>x</a:t>
            </a:r>
            <a:r>
              <a:rPr lang="en-US" altLang="en-US" sz="2800" dirty="0"/>
              <a:t> – 4</a:t>
            </a:r>
            <a:r>
              <a:rPr lang="en-US" altLang="en-US" sz="2800" i="1" dirty="0"/>
              <a:t>y</a:t>
            </a:r>
            <a:r>
              <a:rPr lang="en-US" altLang="en-US" sz="2800" dirty="0"/>
              <a:t>                    </a:t>
            </a:r>
            <a:r>
              <a:rPr lang="en-US" altLang="en-US" sz="2800" b="1" dirty="0"/>
              <a:t>2. </a:t>
            </a:r>
            <a:r>
              <a:rPr lang="en-US" altLang="en-US" sz="2800" dirty="0"/>
              <a:t>–2</a:t>
            </a:r>
            <a:r>
              <a:rPr lang="en-US" altLang="en-US" sz="2800" i="1" dirty="0"/>
              <a:t>x</a:t>
            </a:r>
            <a:r>
              <a:rPr lang="en-US" altLang="en-US" sz="2800" dirty="0"/>
              <a:t> + </a:t>
            </a:r>
            <a:r>
              <a:rPr lang="en-US" altLang="en-US" sz="2800" i="1" dirty="0"/>
              <a:t>y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/>
              <a:t>Write each expression in slope-intercept form.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3.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i="1" dirty="0">
                <a:sym typeface="Symbol" pitchFamily="18" charset="2"/>
              </a:rPr>
              <a:t>y </a:t>
            </a:r>
            <a:r>
              <a:rPr lang="en-US" altLang="en-US" sz="2800" dirty="0"/>
              <a:t>–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i="1" dirty="0">
                <a:sym typeface="Symbol" pitchFamily="18" charset="2"/>
              </a:rPr>
              <a:t>x = </a:t>
            </a:r>
            <a:r>
              <a:rPr lang="en-US" altLang="en-US" sz="2800" dirty="0">
                <a:sym typeface="Symbol" pitchFamily="18" charset="2"/>
              </a:rPr>
              <a:t>1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4. </a:t>
            </a:r>
            <a:r>
              <a:rPr lang="en-US" altLang="en-US" sz="2800" dirty="0">
                <a:sym typeface="Symbol" pitchFamily="18" charset="2"/>
              </a:rPr>
              <a:t>2</a:t>
            </a:r>
            <a:r>
              <a:rPr lang="en-US" altLang="en-US" sz="2800" i="1" dirty="0">
                <a:sym typeface="Symbol" pitchFamily="18" charset="2"/>
              </a:rPr>
              <a:t>x</a:t>
            </a:r>
            <a:r>
              <a:rPr lang="en-US" altLang="en-US" sz="2800" dirty="0">
                <a:sym typeface="Symbol" pitchFamily="18" charset="2"/>
              </a:rPr>
              <a:t> + 3</a:t>
            </a:r>
            <a:r>
              <a:rPr lang="en-US" altLang="en-US" sz="2800" i="1" dirty="0">
                <a:sym typeface="Symbol" pitchFamily="18" charset="2"/>
              </a:rPr>
              <a:t>y</a:t>
            </a:r>
            <a:r>
              <a:rPr lang="en-US" altLang="en-US" sz="2800" dirty="0">
                <a:sym typeface="Symbol" pitchFamily="18" charset="2"/>
              </a:rPr>
              <a:t> =</a:t>
            </a:r>
            <a:r>
              <a:rPr lang="en-US" altLang="en-US" sz="2800" i="1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6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5. </a:t>
            </a:r>
            <a:r>
              <a:rPr lang="en-US" altLang="en-US" sz="2800" dirty="0">
                <a:sym typeface="Symbol" pitchFamily="18" charset="2"/>
              </a:rPr>
              <a:t>0 = 5</a:t>
            </a:r>
            <a:r>
              <a:rPr lang="en-US" altLang="en-US" sz="2800" i="1" dirty="0">
                <a:sym typeface="Symbol" pitchFamily="18" charset="2"/>
              </a:rPr>
              <a:t>y </a:t>
            </a:r>
            <a:r>
              <a:rPr lang="en-US" altLang="en-US" sz="2800" dirty="0">
                <a:sym typeface="Symbol" pitchFamily="18" charset="2"/>
              </a:rPr>
              <a:t>+ 5</a:t>
            </a:r>
            <a:r>
              <a:rPr lang="en-US" altLang="en-US" sz="2800" i="1" dirty="0">
                <a:sym typeface="Symbol" pitchFamily="18" charset="2"/>
              </a:rPr>
              <a:t>x</a:t>
            </a:r>
            <a:r>
              <a:rPr lang="en-US" altLang="en-US" sz="2800" dirty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641600" y="2486025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13</a:t>
            </a:r>
            <a:endParaRPr lang="en-US" altLang="en-US" sz="2800">
              <a:sym typeface="Symbol" pitchFamily="18" charset="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027863" y="2500313"/>
            <a:ext cx="63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–5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0063" y="4129088"/>
            <a:ext cx="19129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y = x + 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en-US" altLang="en-US" sz="2800" i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605213" y="4724400"/>
            <a:ext cx="2414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i="1">
                <a:solidFill>
                  <a:srgbClr val="FF0000"/>
                </a:solidFill>
              </a:rPr>
              <a:t>y =</a:t>
            </a:r>
            <a:r>
              <a:rPr lang="en-US" altLang="en-US" sz="2800">
                <a:solidFill>
                  <a:srgbClr val="FF0000"/>
                </a:solidFill>
              </a:rPr>
              <a:t>     </a:t>
            </a:r>
            <a:r>
              <a:rPr lang="en-US" altLang="en-US" sz="2800" i="1">
                <a:solidFill>
                  <a:srgbClr val="FF0000"/>
                </a:solidFill>
              </a:rPr>
              <a:t>x</a:t>
            </a:r>
            <a:r>
              <a:rPr lang="en-US" altLang="en-US" sz="2800">
                <a:solidFill>
                  <a:srgbClr val="FF0000"/>
                </a:solidFill>
              </a:rPr>
              <a:t> + 2</a:t>
            </a:r>
            <a:endParaRPr lang="en-US" altLang="en-US" sz="2800" i="1">
              <a:solidFill>
                <a:srgbClr val="FF0000"/>
              </a:solidFill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514725" y="531495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i="1">
                <a:solidFill>
                  <a:srgbClr val="FF0000"/>
                </a:solidFill>
              </a:rPr>
              <a:t>y</a:t>
            </a:r>
            <a:r>
              <a:rPr lang="en-US" altLang="en-US" sz="2800">
                <a:solidFill>
                  <a:srgbClr val="FF0000"/>
                </a:solidFill>
              </a:rPr>
              <a:t> = 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–</a:t>
            </a:r>
            <a:r>
              <a:rPr lang="en-US" altLang="en-US" sz="2800" i="1">
                <a:solidFill>
                  <a:srgbClr val="FF0000"/>
                </a:solidFill>
              </a:rPr>
              <a:t>x</a:t>
            </a:r>
          </a:p>
        </p:txBody>
      </p:sp>
      <p:pic>
        <p:nvPicPr>
          <p:cNvPr id="7196" name="Picture 2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648200"/>
            <a:ext cx="4572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94" grpId="0"/>
      <p:bldP spid="719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5"/>
          <p:cNvGrpSpPr>
            <a:grpSpLocks/>
          </p:cNvGrpSpPr>
          <p:nvPr/>
        </p:nvGrpSpPr>
        <p:grpSpPr bwMode="auto">
          <a:xfrm>
            <a:off x="609600" y="1600200"/>
            <a:ext cx="5324475" cy="762000"/>
            <a:chOff x="180" y="2016"/>
            <a:chExt cx="3354" cy="480"/>
          </a:xfrm>
        </p:grpSpPr>
        <p:grpSp>
          <p:nvGrpSpPr>
            <p:cNvPr id="21511" name="Group 6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21513" name="Picture 7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9400" name="Text Box 8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/>
              </a:p>
            </p:txBody>
          </p:sp>
        </p:grpSp>
        <p:sp>
          <p:nvSpPr>
            <p:cNvPr id="21512" name="Text Box 9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           </a:t>
              </a:r>
              <a:r>
                <a:rPr lang="en-US" altLang="en-US" b="1"/>
                <a:t>Understand the Problem</a:t>
              </a:r>
              <a:endParaRPr lang="en-US" altLang="en-US"/>
            </a:p>
          </p:txBody>
        </p:sp>
      </p:grp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838200" y="2438400"/>
            <a:ext cx="7254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 </a:t>
            </a:r>
            <a:r>
              <a:rPr lang="en-US" altLang="en-US" b="1"/>
              <a:t>answer</a:t>
            </a:r>
            <a:r>
              <a:rPr lang="en-US" altLang="en-US"/>
              <a:t> will be the number of nights it takes for the number of pages read to be the same for both girls. </a:t>
            </a:r>
          </a:p>
          <a:p>
            <a:pPr eaLnBrk="1" hangingPunct="1"/>
            <a:r>
              <a:rPr lang="en-US" altLang="en-US" b="1"/>
              <a:t>List the important information:</a:t>
            </a:r>
            <a:endParaRPr lang="en-US" altLang="en-US"/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860425" y="411480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Wren on page 14   Reads 2 pages a night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838200" y="4572000"/>
            <a:ext cx="714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Jenni on page 6     Reads 3 pages a night</a:t>
            </a:r>
          </a:p>
        </p:txBody>
      </p:sp>
      <p:sp>
        <p:nvSpPr>
          <p:cNvPr id="21510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/>
      <p:bldP spid="59403" grpId="0"/>
      <p:bldP spid="5940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5"/>
          <p:cNvGrpSpPr>
            <a:grpSpLocks/>
          </p:cNvGrpSpPr>
          <p:nvPr/>
        </p:nvGrpSpPr>
        <p:grpSpPr bwMode="auto">
          <a:xfrm>
            <a:off x="838200" y="1524000"/>
            <a:ext cx="2895600" cy="647700"/>
            <a:chOff x="384" y="1248"/>
            <a:chExt cx="1824" cy="408"/>
          </a:xfrm>
        </p:grpSpPr>
        <p:grpSp>
          <p:nvGrpSpPr>
            <p:cNvPr id="22556" name="Group 16"/>
            <p:cNvGrpSpPr>
              <a:grpSpLocks/>
            </p:cNvGrpSpPr>
            <p:nvPr/>
          </p:nvGrpSpPr>
          <p:grpSpPr bwMode="auto">
            <a:xfrm>
              <a:off x="384" y="1248"/>
              <a:ext cx="360" cy="408"/>
              <a:chOff x="3681" y="3579"/>
              <a:chExt cx="360" cy="408"/>
            </a:xfrm>
          </p:grpSpPr>
          <p:pic>
            <p:nvPicPr>
              <p:cNvPr id="22558" name="Picture 1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098" name="Text Box 18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/>
              </a:p>
            </p:txBody>
          </p:sp>
        </p:grpSp>
        <p:sp>
          <p:nvSpPr>
            <p:cNvPr id="22557" name="Text Box 19"/>
            <p:cNvSpPr txBox="1">
              <a:spLocks noChangeArrowheads="1"/>
            </p:cNvSpPr>
            <p:nvPr/>
          </p:nvSpPr>
          <p:spPr bwMode="auto">
            <a:xfrm>
              <a:off x="793" y="127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Make a Plan</a:t>
              </a:r>
              <a:endParaRPr lang="en-US" altLang="en-US"/>
            </a:p>
          </p:txBody>
        </p:sp>
      </p:grp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838200" y="213360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Write a system of equations, one equation to represent the number of pages read by each girl. Let </a:t>
            </a:r>
            <a:r>
              <a:rPr lang="en-US" altLang="en-US" i="1"/>
              <a:t>x</a:t>
            </a:r>
            <a:r>
              <a:rPr lang="en-US" altLang="en-US"/>
              <a:t> be the number of nights and </a:t>
            </a:r>
            <a:r>
              <a:rPr lang="en-US" altLang="en-US" i="1"/>
              <a:t>y </a:t>
            </a:r>
            <a:r>
              <a:rPr lang="en-US" altLang="en-US"/>
              <a:t>be the total pages read.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1981200" y="3810000"/>
            <a:ext cx="6858000" cy="914400"/>
            <a:chOff x="1248" y="2400"/>
            <a:chExt cx="4320" cy="576"/>
          </a:xfrm>
        </p:grpSpPr>
        <p:sp>
          <p:nvSpPr>
            <p:cNvPr id="22550" name="Text Box 21"/>
            <p:cNvSpPr txBox="1">
              <a:spLocks noChangeArrowheads="1"/>
            </p:cNvSpPr>
            <p:nvPr/>
          </p:nvSpPr>
          <p:spPr bwMode="auto">
            <a:xfrm>
              <a:off x="1248" y="2400"/>
              <a:ext cx="685" cy="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Total</a:t>
              </a:r>
            </a:p>
            <a:p>
              <a:pPr eaLnBrk="1" hangingPunct="1"/>
              <a:r>
                <a:rPr lang="en-US" altLang="en-US"/>
                <a:t>pages</a:t>
              </a:r>
            </a:p>
          </p:txBody>
        </p:sp>
        <p:sp>
          <p:nvSpPr>
            <p:cNvPr id="22551" name="Text Box 22"/>
            <p:cNvSpPr txBox="1">
              <a:spLocks noChangeArrowheads="1"/>
            </p:cNvSpPr>
            <p:nvPr/>
          </p:nvSpPr>
          <p:spPr bwMode="auto">
            <a:xfrm>
              <a:off x="2045" y="2641"/>
              <a:ext cx="269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is</a:t>
              </a:r>
            </a:p>
          </p:txBody>
        </p:sp>
        <p:sp>
          <p:nvSpPr>
            <p:cNvPr id="22552" name="Text Box 23"/>
            <p:cNvSpPr txBox="1">
              <a:spLocks noChangeArrowheads="1"/>
            </p:cNvSpPr>
            <p:nvPr/>
          </p:nvSpPr>
          <p:spPr bwMode="auto">
            <a:xfrm>
              <a:off x="2352" y="2458"/>
              <a:ext cx="912" cy="51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number read</a:t>
              </a:r>
            </a:p>
          </p:txBody>
        </p:sp>
        <p:sp>
          <p:nvSpPr>
            <p:cNvPr id="22553" name="Text Box 24"/>
            <p:cNvSpPr txBox="1">
              <a:spLocks noChangeArrowheads="1"/>
            </p:cNvSpPr>
            <p:nvPr/>
          </p:nvSpPr>
          <p:spPr bwMode="auto">
            <a:xfrm>
              <a:off x="3330" y="2401"/>
              <a:ext cx="654" cy="518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every</a:t>
              </a:r>
            </a:p>
            <a:p>
              <a:pPr algn="ctr" eaLnBrk="1" hangingPunct="1"/>
              <a:r>
                <a:rPr lang="en-US" altLang="en-US"/>
                <a:t>night</a:t>
              </a:r>
            </a:p>
          </p:txBody>
        </p:sp>
        <p:sp>
          <p:nvSpPr>
            <p:cNvPr id="22554" name="Text Box 25"/>
            <p:cNvSpPr txBox="1">
              <a:spLocks noChangeArrowheads="1"/>
            </p:cNvSpPr>
            <p:nvPr/>
          </p:nvSpPr>
          <p:spPr bwMode="auto">
            <a:xfrm>
              <a:off x="4015" y="2641"/>
              <a:ext cx="511" cy="288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plus</a:t>
              </a:r>
            </a:p>
          </p:txBody>
        </p:sp>
        <p:sp>
          <p:nvSpPr>
            <p:cNvPr id="22555" name="Text Box 26"/>
            <p:cNvSpPr txBox="1">
              <a:spLocks noChangeArrowheads="1"/>
            </p:cNvSpPr>
            <p:nvPr/>
          </p:nvSpPr>
          <p:spPr bwMode="auto">
            <a:xfrm>
              <a:off x="4608" y="2448"/>
              <a:ext cx="960" cy="518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already read.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930275" y="4802188"/>
            <a:ext cx="7119938" cy="461962"/>
            <a:chOff x="912" y="3312"/>
            <a:chExt cx="4485" cy="291"/>
          </a:xfrm>
        </p:grpSpPr>
        <p:sp>
          <p:nvSpPr>
            <p:cNvPr id="22543" name="Text Box 28"/>
            <p:cNvSpPr txBox="1">
              <a:spLocks noChangeArrowheads="1"/>
            </p:cNvSpPr>
            <p:nvPr/>
          </p:nvSpPr>
          <p:spPr bwMode="auto">
            <a:xfrm>
              <a:off x="912" y="3312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Wren</a:t>
              </a:r>
            </a:p>
          </p:txBody>
        </p:sp>
        <p:sp>
          <p:nvSpPr>
            <p:cNvPr id="22544" name="Text Box 30"/>
            <p:cNvSpPr txBox="1">
              <a:spLocks noChangeArrowheads="1"/>
            </p:cNvSpPr>
            <p:nvPr/>
          </p:nvSpPr>
          <p:spPr bwMode="auto">
            <a:xfrm>
              <a:off x="1838" y="3312"/>
              <a:ext cx="17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y</a:t>
              </a:r>
            </a:p>
          </p:txBody>
        </p:sp>
        <p:sp>
          <p:nvSpPr>
            <p:cNvPr id="22545" name="Text Box 32"/>
            <p:cNvSpPr txBox="1">
              <a:spLocks noChangeArrowheads="1"/>
            </p:cNvSpPr>
            <p:nvPr/>
          </p:nvSpPr>
          <p:spPr bwMode="auto">
            <a:xfrm>
              <a:off x="2385" y="3312"/>
              <a:ext cx="273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sp>
          <p:nvSpPr>
            <p:cNvPr id="22546" name="Text Box 34"/>
            <p:cNvSpPr txBox="1">
              <a:spLocks noChangeArrowheads="1"/>
            </p:cNvSpPr>
            <p:nvPr/>
          </p:nvSpPr>
          <p:spPr bwMode="auto">
            <a:xfrm>
              <a:off x="3024" y="3312"/>
              <a:ext cx="240" cy="28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</a:t>
              </a:r>
            </a:p>
          </p:txBody>
        </p:sp>
        <p:sp>
          <p:nvSpPr>
            <p:cNvPr id="22547" name="Text Box 36"/>
            <p:cNvSpPr txBox="1">
              <a:spLocks noChangeArrowheads="1"/>
            </p:cNvSpPr>
            <p:nvPr/>
          </p:nvSpPr>
          <p:spPr bwMode="auto">
            <a:xfrm>
              <a:off x="3704" y="3312"/>
              <a:ext cx="386" cy="288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sym typeface="Symbol" pitchFamily="18" charset="2"/>
                </a:rPr>
                <a:t></a:t>
              </a:r>
              <a:r>
                <a:rPr lang="en-US" altLang="en-US"/>
                <a:t> </a:t>
              </a:r>
              <a:r>
                <a:rPr lang="en-US" altLang="en-US" i="1"/>
                <a:t>x</a:t>
              </a:r>
              <a:endParaRPr lang="en-US" altLang="en-US"/>
            </a:p>
          </p:txBody>
        </p:sp>
        <p:sp>
          <p:nvSpPr>
            <p:cNvPr id="22548" name="Text Box 38"/>
            <p:cNvSpPr txBox="1">
              <a:spLocks noChangeArrowheads="1"/>
            </p:cNvSpPr>
            <p:nvPr/>
          </p:nvSpPr>
          <p:spPr bwMode="auto">
            <a:xfrm>
              <a:off x="4479" y="3315"/>
              <a:ext cx="273" cy="288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+</a:t>
              </a:r>
            </a:p>
          </p:txBody>
        </p:sp>
        <p:sp>
          <p:nvSpPr>
            <p:cNvPr id="22549" name="Text Box 40"/>
            <p:cNvSpPr txBox="1">
              <a:spLocks noChangeArrowheads="1"/>
            </p:cNvSpPr>
            <p:nvPr/>
          </p:nvSpPr>
          <p:spPr bwMode="auto">
            <a:xfrm>
              <a:off x="5037" y="3312"/>
              <a:ext cx="360" cy="288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14</a:t>
              </a:r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930275" y="5305425"/>
            <a:ext cx="7050088" cy="520700"/>
            <a:chOff x="912" y="3629"/>
            <a:chExt cx="4441" cy="328"/>
          </a:xfrm>
        </p:grpSpPr>
        <p:sp>
          <p:nvSpPr>
            <p:cNvPr id="22536" name="Text Box 29"/>
            <p:cNvSpPr txBox="1">
              <a:spLocks noChangeArrowheads="1"/>
            </p:cNvSpPr>
            <p:nvPr/>
          </p:nvSpPr>
          <p:spPr bwMode="auto">
            <a:xfrm>
              <a:off x="912" y="3648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Jenni</a:t>
              </a:r>
            </a:p>
          </p:txBody>
        </p:sp>
        <p:sp>
          <p:nvSpPr>
            <p:cNvPr id="22537" name="Text Box 31"/>
            <p:cNvSpPr txBox="1">
              <a:spLocks noChangeArrowheads="1"/>
            </p:cNvSpPr>
            <p:nvPr/>
          </p:nvSpPr>
          <p:spPr bwMode="auto">
            <a:xfrm>
              <a:off x="1838" y="3639"/>
              <a:ext cx="17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y</a:t>
              </a:r>
            </a:p>
          </p:txBody>
        </p:sp>
        <p:sp>
          <p:nvSpPr>
            <p:cNvPr id="22538" name="Text Box 33"/>
            <p:cNvSpPr txBox="1">
              <a:spLocks noChangeArrowheads="1"/>
            </p:cNvSpPr>
            <p:nvPr/>
          </p:nvSpPr>
          <p:spPr bwMode="auto">
            <a:xfrm>
              <a:off x="2400" y="3648"/>
              <a:ext cx="273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sp>
          <p:nvSpPr>
            <p:cNvPr id="22539" name="Text Box 35"/>
            <p:cNvSpPr txBox="1">
              <a:spLocks noChangeArrowheads="1"/>
            </p:cNvSpPr>
            <p:nvPr/>
          </p:nvSpPr>
          <p:spPr bwMode="auto">
            <a:xfrm>
              <a:off x="3036" y="3639"/>
              <a:ext cx="240" cy="28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</a:t>
              </a:r>
            </a:p>
          </p:txBody>
        </p:sp>
        <p:sp>
          <p:nvSpPr>
            <p:cNvPr id="22540" name="Text Box 37"/>
            <p:cNvSpPr txBox="1">
              <a:spLocks noChangeArrowheads="1"/>
            </p:cNvSpPr>
            <p:nvPr/>
          </p:nvSpPr>
          <p:spPr bwMode="auto">
            <a:xfrm>
              <a:off x="3734" y="3629"/>
              <a:ext cx="386" cy="288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sym typeface="Symbol" pitchFamily="18" charset="2"/>
                </a:rPr>
                <a:t></a:t>
              </a:r>
              <a:r>
                <a:rPr lang="en-US" altLang="en-US"/>
                <a:t> </a:t>
              </a:r>
              <a:r>
                <a:rPr lang="en-US" altLang="en-US" i="1"/>
                <a:t>x</a:t>
              </a:r>
              <a:endParaRPr lang="en-US" altLang="en-US"/>
            </a:p>
          </p:txBody>
        </p:sp>
        <p:sp>
          <p:nvSpPr>
            <p:cNvPr id="22541" name="Text Box 39"/>
            <p:cNvSpPr txBox="1">
              <a:spLocks noChangeArrowheads="1"/>
            </p:cNvSpPr>
            <p:nvPr/>
          </p:nvSpPr>
          <p:spPr bwMode="auto">
            <a:xfrm>
              <a:off x="4494" y="3639"/>
              <a:ext cx="273" cy="288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+</a:t>
              </a:r>
            </a:p>
          </p:txBody>
        </p:sp>
        <p:sp>
          <p:nvSpPr>
            <p:cNvPr id="22542" name="Text Box 41"/>
            <p:cNvSpPr txBox="1">
              <a:spLocks noChangeArrowheads="1"/>
            </p:cNvSpPr>
            <p:nvPr/>
          </p:nvSpPr>
          <p:spPr bwMode="auto">
            <a:xfrm>
              <a:off x="5115" y="3669"/>
              <a:ext cx="238" cy="288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6</a:t>
              </a:r>
            </a:p>
          </p:txBody>
        </p:sp>
      </p:grpSp>
      <p:sp>
        <p:nvSpPr>
          <p:cNvPr id="22535" name="Text Box 4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/>
          <p:cNvGrpSpPr>
            <a:grpSpLocks/>
          </p:cNvGrpSpPr>
          <p:nvPr/>
        </p:nvGrpSpPr>
        <p:grpSpPr bwMode="auto">
          <a:xfrm>
            <a:off x="838200" y="1439863"/>
            <a:ext cx="1857375" cy="704850"/>
            <a:chOff x="288" y="996"/>
            <a:chExt cx="1170" cy="444"/>
          </a:xfrm>
        </p:grpSpPr>
        <p:sp>
          <p:nvSpPr>
            <p:cNvPr id="23563" name="Text Box 5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Solve</a:t>
              </a:r>
              <a:endParaRPr lang="en-US" altLang="en-US"/>
            </a:p>
          </p:txBody>
        </p:sp>
        <p:grpSp>
          <p:nvGrpSpPr>
            <p:cNvPr id="23564" name="Group 6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23565" name="Picture 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136" name="Text Box 8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23555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200400" y="3497263"/>
            <a:ext cx="2949575" cy="2979737"/>
            <a:chOff x="2016" y="1920"/>
            <a:chExt cx="1858" cy="1877"/>
          </a:xfrm>
        </p:grpSpPr>
        <p:pic>
          <p:nvPicPr>
            <p:cNvPr id="23558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920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3559" name="Group 19"/>
            <p:cNvGrpSpPr>
              <a:grpSpLocks/>
            </p:cNvGrpSpPr>
            <p:nvPr/>
          </p:nvGrpSpPr>
          <p:grpSpPr bwMode="auto">
            <a:xfrm>
              <a:off x="3250" y="2146"/>
              <a:ext cx="624" cy="430"/>
              <a:chOff x="5136" y="1874"/>
              <a:chExt cx="624" cy="430"/>
            </a:xfrm>
          </p:grpSpPr>
          <p:sp>
            <p:nvSpPr>
              <p:cNvPr id="23561" name="Text Box 17"/>
              <p:cNvSpPr txBox="1">
                <a:spLocks noChangeArrowheads="1"/>
              </p:cNvSpPr>
              <p:nvPr/>
            </p:nvSpPr>
            <p:spPr bwMode="auto">
              <a:xfrm>
                <a:off x="5136" y="1874"/>
                <a:ext cx="20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0000"/>
                    </a:solidFill>
                    <a:sym typeface="Symbol" pitchFamily="18" charset="2"/>
                  </a:rPr>
                  <a:t></a:t>
                </a:r>
              </a:p>
            </p:txBody>
          </p:sp>
          <p:sp>
            <p:nvSpPr>
              <p:cNvPr id="23562" name="Rectangle 18"/>
              <p:cNvSpPr>
                <a:spLocks noChangeArrowheads="1"/>
              </p:cNvSpPr>
              <p:nvPr/>
            </p:nvSpPr>
            <p:spPr bwMode="auto">
              <a:xfrm>
                <a:off x="5141" y="2092"/>
                <a:ext cx="61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600" b="1"/>
                  <a:t>(8, 30)</a:t>
                </a:r>
              </a:p>
            </p:txBody>
          </p:sp>
        </p:grpSp>
        <p:sp>
          <p:nvSpPr>
            <p:cNvPr id="23560" name="Text Box 21"/>
            <p:cNvSpPr txBox="1">
              <a:spLocks noChangeArrowheads="1"/>
            </p:cNvSpPr>
            <p:nvPr/>
          </p:nvSpPr>
          <p:spPr bwMode="auto">
            <a:xfrm>
              <a:off x="2704" y="3624"/>
              <a:ext cx="72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/>
                <a:t>Nights </a:t>
              </a:r>
            </a:p>
          </p:txBody>
        </p:sp>
      </p:grp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762000" y="2049463"/>
            <a:ext cx="815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Graph </a:t>
            </a:r>
            <a:r>
              <a:rPr lang="en-US" altLang="en-US" i="1">
                <a:solidFill>
                  <a:srgbClr val="3333FF"/>
                </a:solidFill>
              </a:rPr>
              <a:t>y </a:t>
            </a:r>
            <a:r>
              <a:rPr lang="en-US" altLang="en-US">
                <a:solidFill>
                  <a:srgbClr val="3333FF"/>
                </a:solidFill>
              </a:rPr>
              <a:t>= 2</a:t>
            </a:r>
            <a:r>
              <a:rPr lang="en-US" altLang="en-US" i="1">
                <a:solidFill>
                  <a:srgbClr val="3333FF"/>
                </a:solidFill>
              </a:rPr>
              <a:t>x</a:t>
            </a:r>
            <a:r>
              <a:rPr lang="en-US" altLang="en-US">
                <a:solidFill>
                  <a:srgbClr val="3333FF"/>
                </a:solidFill>
              </a:rPr>
              <a:t> + 14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3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+ 6</a:t>
            </a:r>
            <a:r>
              <a:rPr lang="en-US" altLang="en-US"/>
              <a:t>. The lines appear to intersect at (8, 30). So, the number of pages read will be the same at 8 nights with a total of 30 pages.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14"/>
          <p:cNvGrpSpPr>
            <a:grpSpLocks/>
          </p:cNvGrpSpPr>
          <p:nvPr/>
        </p:nvGrpSpPr>
        <p:grpSpPr bwMode="auto">
          <a:xfrm>
            <a:off x="762000" y="1524000"/>
            <a:ext cx="2687638" cy="676275"/>
            <a:chOff x="384" y="3600"/>
            <a:chExt cx="1693" cy="426"/>
          </a:xfrm>
        </p:grpSpPr>
        <p:sp>
          <p:nvSpPr>
            <p:cNvPr id="24590" name="Text Box 10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marL="465138" indent="-465138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Look Back</a:t>
              </a:r>
              <a:endParaRPr lang="en-US" altLang="en-US"/>
            </a:p>
          </p:txBody>
        </p:sp>
        <p:grpSp>
          <p:nvGrpSpPr>
            <p:cNvPr id="24591" name="Group 11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24592" name="Picture 1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165" name="Text Box 13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24579" name="Text Box 15"/>
          <p:cNvSpPr txBox="1">
            <a:spLocks noChangeArrowheads="1"/>
          </p:cNvSpPr>
          <p:nvPr/>
        </p:nvSpPr>
        <p:spPr bwMode="auto">
          <a:xfrm>
            <a:off x="838200" y="2286000"/>
            <a:ext cx="573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Check (</a:t>
            </a:r>
            <a:r>
              <a:rPr lang="en-US" altLang="en-US">
                <a:solidFill>
                  <a:srgbClr val="FF0000"/>
                </a:solidFill>
              </a:rPr>
              <a:t>8</a:t>
            </a:r>
            <a:r>
              <a:rPr lang="en-US" altLang="en-US"/>
              <a:t>, </a:t>
            </a:r>
            <a:r>
              <a:rPr lang="en-US" altLang="en-US">
                <a:solidFill>
                  <a:srgbClr val="3333FF"/>
                </a:solidFill>
              </a:rPr>
              <a:t>30</a:t>
            </a:r>
            <a:r>
              <a:rPr lang="en-US" altLang="en-US"/>
              <a:t>) using both equations.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838200" y="2743200"/>
            <a:ext cx="7005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Number of days for Wren to read 30 pages. </a:t>
            </a: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862013" y="370205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Number of days for Jenni to read 30 pages.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839788" y="4006850"/>
            <a:ext cx="4281487" cy="609600"/>
            <a:chOff x="1047" y="2640"/>
            <a:chExt cx="2697" cy="384"/>
          </a:xfrm>
        </p:grpSpPr>
        <p:sp>
          <p:nvSpPr>
            <p:cNvPr id="24588" name="Text Box 19"/>
            <p:cNvSpPr txBox="1">
              <a:spLocks noChangeArrowheads="1"/>
            </p:cNvSpPr>
            <p:nvPr/>
          </p:nvSpPr>
          <p:spPr bwMode="auto">
            <a:xfrm>
              <a:off x="1047" y="2736"/>
              <a:ext cx="25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3</a:t>
              </a:r>
              <a:r>
                <a:rPr lang="en-US" altLang="en-US">
                  <a:solidFill>
                    <a:srgbClr val="FF0000"/>
                  </a:solidFill>
                </a:rPr>
                <a:t>(8)</a:t>
              </a:r>
              <a:r>
                <a:rPr lang="en-US" altLang="en-US"/>
                <a:t> + 6 = 24 + 6 = </a:t>
              </a:r>
              <a:r>
                <a:rPr lang="en-US" altLang="en-US">
                  <a:solidFill>
                    <a:srgbClr val="3333FF"/>
                  </a:solidFill>
                </a:rPr>
                <a:t>30</a:t>
              </a:r>
              <a:r>
                <a:rPr lang="en-US" altLang="en-US"/>
                <a:t> </a:t>
              </a:r>
            </a:p>
          </p:txBody>
        </p:sp>
        <p:sp>
          <p:nvSpPr>
            <p:cNvPr id="24589" name="Text Box 21"/>
            <p:cNvSpPr txBox="1">
              <a:spLocks noChangeArrowheads="1"/>
            </p:cNvSpPr>
            <p:nvPr/>
          </p:nvSpPr>
          <p:spPr bwMode="auto">
            <a:xfrm>
              <a:off x="3360" y="264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838200" y="3092450"/>
            <a:ext cx="4664075" cy="906463"/>
            <a:chOff x="1046" y="2064"/>
            <a:chExt cx="2938" cy="571"/>
          </a:xfrm>
        </p:grpSpPr>
        <p:sp>
          <p:nvSpPr>
            <p:cNvPr id="24585" name="Text Box 17"/>
            <p:cNvSpPr txBox="1">
              <a:spLocks noChangeArrowheads="1"/>
            </p:cNvSpPr>
            <p:nvPr/>
          </p:nvSpPr>
          <p:spPr bwMode="auto">
            <a:xfrm>
              <a:off x="1070" y="2347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24586" name="Text Box 18"/>
            <p:cNvSpPr txBox="1">
              <a:spLocks noChangeArrowheads="1"/>
            </p:cNvSpPr>
            <p:nvPr/>
          </p:nvSpPr>
          <p:spPr bwMode="auto">
            <a:xfrm>
              <a:off x="1046" y="2132"/>
              <a:ext cx="27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>
                  <a:solidFill>
                    <a:srgbClr val="FF0000"/>
                  </a:solidFill>
                </a:rPr>
                <a:t>(8)</a:t>
              </a:r>
              <a:r>
                <a:rPr lang="en-US" altLang="en-US"/>
                <a:t> + 14 = 16 + 14 = </a:t>
              </a:r>
              <a:r>
                <a:rPr lang="en-US" altLang="en-US">
                  <a:solidFill>
                    <a:srgbClr val="3333FF"/>
                  </a:solidFill>
                </a:rPr>
                <a:t>30</a:t>
              </a:r>
              <a:r>
                <a:rPr lang="en-US" altLang="en-US"/>
                <a:t> </a:t>
              </a:r>
            </a:p>
          </p:txBody>
        </p:sp>
        <p:sp>
          <p:nvSpPr>
            <p:cNvPr id="24587" name="Text Box 22"/>
            <p:cNvSpPr txBox="1">
              <a:spLocks noChangeArrowheads="1"/>
            </p:cNvSpPr>
            <p:nvPr/>
          </p:nvSpPr>
          <p:spPr bwMode="auto">
            <a:xfrm>
              <a:off x="3600" y="206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sp>
        <p:nvSpPr>
          <p:cNvPr id="24584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8" grpId="0"/>
      <p:bldP spid="4917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11985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1600200" y="1600200"/>
            <a:ext cx="72548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Video club A charges $10 for membership and $3 per movie rental. Video club B charges $15 for membership and $2 per movie rental. For how many movie rentals will the cost be the same at both video clubs? What is that cost?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6627" name="Group 5"/>
          <p:cNvGrpSpPr>
            <a:grpSpLocks/>
          </p:cNvGrpSpPr>
          <p:nvPr/>
        </p:nvGrpSpPr>
        <p:grpSpPr bwMode="auto">
          <a:xfrm>
            <a:off x="685800" y="1600200"/>
            <a:ext cx="5324475" cy="762000"/>
            <a:chOff x="180" y="2016"/>
            <a:chExt cx="3354" cy="480"/>
          </a:xfrm>
        </p:grpSpPr>
        <p:grpSp>
          <p:nvGrpSpPr>
            <p:cNvPr id="26630" name="Group 6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26632" name="Picture 7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448" name="Text Box 8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/>
              </a:p>
            </p:txBody>
          </p:sp>
        </p:grpSp>
        <p:sp>
          <p:nvSpPr>
            <p:cNvPr id="26631" name="Text Box 9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           </a:t>
              </a:r>
              <a:r>
                <a:rPr lang="en-US" altLang="en-US" b="1"/>
                <a:t>Understand the Problem</a:t>
              </a:r>
              <a:endParaRPr lang="en-US" altLang="en-US"/>
            </a:p>
          </p:txBody>
        </p:sp>
      </p:grp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914400" y="2438400"/>
            <a:ext cx="7254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/>
              <a:t>answer</a:t>
            </a:r>
            <a:r>
              <a:rPr lang="en-US" altLang="en-US"/>
              <a:t> will be the number of movies rented for which the cost will be the same at both clubs. 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914400" y="3810000"/>
            <a:ext cx="6911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List the important information: 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en-US" b="1"/>
              <a:t> </a:t>
            </a:r>
            <a:r>
              <a:rPr lang="en-US" altLang="en-US"/>
              <a:t>Rental price: Club A $3     Club B $2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en-US"/>
              <a:t> Membership: Club A $10   Club B $15</a:t>
            </a:r>
            <a:r>
              <a:rPr lang="en-US" altLang="en-US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0" grpId="0"/>
      <p:bldP spid="6145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6"/>
          <p:cNvGrpSpPr>
            <a:grpSpLocks/>
          </p:cNvGrpSpPr>
          <p:nvPr/>
        </p:nvGrpSpPr>
        <p:grpSpPr bwMode="auto">
          <a:xfrm>
            <a:off x="838200" y="1570038"/>
            <a:ext cx="2895600" cy="647700"/>
            <a:chOff x="384" y="1248"/>
            <a:chExt cx="1824" cy="408"/>
          </a:xfrm>
        </p:grpSpPr>
        <p:grpSp>
          <p:nvGrpSpPr>
            <p:cNvPr id="27676" name="Group 7"/>
            <p:cNvGrpSpPr>
              <a:grpSpLocks/>
            </p:cNvGrpSpPr>
            <p:nvPr/>
          </p:nvGrpSpPr>
          <p:grpSpPr bwMode="auto">
            <a:xfrm>
              <a:off x="384" y="1248"/>
              <a:ext cx="360" cy="408"/>
              <a:chOff x="3681" y="3579"/>
              <a:chExt cx="360" cy="408"/>
            </a:xfrm>
          </p:grpSpPr>
          <p:pic>
            <p:nvPicPr>
              <p:cNvPr id="27678" name="Picture 8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209" name="Text Box 9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/>
              </a:p>
            </p:txBody>
          </p:sp>
        </p:grpSp>
        <p:sp>
          <p:nvSpPr>
            <p:cNvPr id="27677" name="Text Box 10"/>
            <p:cNvSpPr txBox="1">
              <a:spLocks noChangeArrowheads="1"/>
            </p:cNvSpPr>
            <p:nvPr/>
          </p:nvSpPr>
          <p:spPr bwMode="auto">
            <a:xfrm>
              <a:off x="793" y="127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Make a Plan</a:t>
              </a:r>
              <a:endParaRPr lang="en-US" altLang="en-US"/>
            </a:p>
          </p:txBody>
        </p:sp>
      </p:grp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838200" y="2255838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Write a system of equations, one equation to represent the cost of Club A and one for Club B. Let </a:t>
            </a:r>
            <a:r>
              <a:rPr lang="en-US" altLang="en-US" i="1"/>
              <a:t>x</a:t>
            </a:r>
            <a:r>
              <a:rPr lang="en-US" altLang="en-US"/>
              <a:t> be the number of movies rented and </a:t>
            </a:r>
            <a:r>
              <a:rPr lang="en-US" altLang="en-US" i="1"/>
              <a:t>y </a:t>
            </a:r>
            <a:r>
              <a:rPr lang="en-US" altLang="en-US"/>
              <a:t>the total cost.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2133600" y="3957638"/>
            <a:ext cx="6164263" cy="889000"/>
            <a:chOff x="1344" y="2368"/>
            <a:chExt cx="3883" cy="560"/>
          </a:xfrm>
        </p:grpSpPr>
        <p:sp>
          <p:nvSpPr>
            <p:cNvPr id="27670" name="Text Box 12"/>
            <p:cNvSpPr txBox="1">
              <a:spLocks noChangeArrowheads="1"/>
            </p:cNvSpPr>
            <p:nvPr/>
          </p:nvSpPr>
          <p:spPr bwMode="auto">
            <a:xfrm>
              <a:off x="1344" y="2368"/>
              <a:ext cx="595" cy="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Total</a:t>
              </a:r>
            </a:p>
            <a:p>
              <a:pPr algn="ctr" eaLnBrk="1" hangingPunct="1"/>
              <a:r>
                <a:rPr lang="en-US" altLang="en-US"/>
                <a:t>cost</a:t>
              </a:r>
            </a:p>
          </p:txBody>
        </p:sp>
        <p:sp>
          <p:nvSpPr>
            <p:cNvPr id="27671" name="Text Box 13"/>
            <p:cNvSpPr txBox="1">
              <a:spLocks noChangeArrowheads="1"/>
            </p:cNvSpPr>
            <p:nvPr/>
          </p:nvSpPr>
          <p:spPr bwMode="auto">
            <a:xfrm>
              <a:off x="2038" y="2609"/>
              <a:ext cx="269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is</a:t>
              </a:r>
            </a:p>
          </p:txBody>
        </p:sp>
        <p:sp>
          <p:nvSpPr>
            <p:cNvPr id="27672" name="Text Box 14"/>
            <p:cNvSpPr txBox="1">
              <a:spLocks noChangeArrowheads="1"/>
            </p:cNvSpPr>
            <p:nvPr/>
          </p:nvSpPr>
          <p:spPr bwMode="auto">
            <a:xfrm>
              <a:off x="2326" y="2609"/>
              <a:ext cx="602" cy="28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price</a:t>
              </a:r>
            </a:p>
          </p:txBody>
        </p:sp>
        <p:sp>
          <p:nvSpPr>
            <p:cNvPr id="27673" name="Text Box 15"/>
            <p:cNvSpPr txBox="1">
              <a:spLocks noChangeArrowheads="1"/>
            </p:cNvSpPr>
            <p:nvPr/>
          </p:nvSpPr>
          <p:spPr bwMode="auto">
            <a:xfrm>
              <a:off x="2976" y="2486"/>
              <a:ext cx="831" cy="442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for each</a:t>
              </a:r>
            </a:p>
            <a:p>
              <a:pPr algn="ctr" eaLnBrk="1" hangingPunct="1"/>
              <a:r>
                <a:rPr lang="en-US" altLang="en-US" sz="2000"/>
                <a:t>rental</a:t>
              </a:r>
            </a:p>
          </p:txBody>
        </p:sp>
        <p:sp>
          <p:nvSpPr>
            <p:cNvPr id="27674" name="Text Box 16"/>
            <p:cNvSpPr txBox="1">
              <a:spLocks noChangeArrowheads="1"/>
            </p:cNvSpPr>
            <p:nvPr/>
          </p:nvSpPr>
          <p:spPr bwMode="auto">
            <a:xfrm>
              <a:off x="3857" y="2624"/>
              <a:ext cx="444" cy="250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000"/>
                <a:t>plus</a:t>
              </a:r>
            </a:p>
          </p:txBody>
        </p:sp>
        <p:sp>
          <p:nvSpPr>
            <p:cNvPr id="27675" name="Text Box 17"/>
            <p:cNvSpPr txBox="1">
              <a:spLocks noChangeArrowheads="1"/>
            </p:cNvSpPr>
            <p:nvPr/>
          </p:nvSpPr>
          <p:spPr bwMode="auto">
            <a:xfrm>
              <a:off x="4368" y="2440"/>
              <a:ext cx="859" cy="442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000"/>
                <a:t>member-</a:t>
              </a:r>
            </a:p>
            <a:p>
              <a:pPr eaLnBrk="1" hangingPunct="1"/>
              <a:r>
                <a:rPr lang="en-US" altLang="en-US" sz="2000"/>
                <a:t>ship fee.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066800" y="4999038"/>
            <a:ext cx="6777038" cy="461962"/>
            <a:chOff x="1035" y="3410"/>
            <a:chExt cx="4269" cy="291"/>
          </a:xfrm>
        </p:grpSpPr>
        <p:sp>
          <p:nvSpPr>
            <p:cNvPr id="27663" name="Text Box 18"/>
            <p:cNvSpPr txBox="1">
              <a:spLocks noChangeArrowheads="1"/>
            </p:cNvSpPr>
            <p:nvPr/>
          </p:nvSpPr>
          <p:spPr bwMode="auto">
            <a:xfrm>
              <a:off x="1035" y="3410"/>
              <a:ext cx="7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Club A</a:t>
              </a:r>
            </a:p>
          </p:txBody>
        </p:sp>
        <p:sp>
          <p:nvSpPr>
            <p:cNvPr id="27664" name="Text Box 20"/>
            <p:cNvSpPr txBox="1">
              <a:spLocks noChangeArrowheads="1"/>
            </p:cNvSpPr>
            <p:nvPr/>
          </p:nvSpPr>
          <p:spPr bwMode="auto">
            <a:xfrm>
              <a:off x="1961" y="3410"/>
              <a:ext cx="17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y</a:t>
              </a:r>
            </a:p>
          </p:txBody>
        </p:sp>
        <p:sp>
          <p:nvSpPr>
            <p:cNvPr id="27665" name="Text Box 22"/>
            <p:cNvSpPr txBox="1">
              <a:spLocks noChangeArrowheads="1"/>
            </p:cNvSpPr>
            <p:nvPr/>
          </p:nvSpPr>
          <p:spPr bwMode="auto">
            <a:xfrm>
              <a:off x="2430" y="3410"/>
              <a:ext cx="273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sp>
          <p:nvSpPr>
            <p:cNvPr id="27666" name="Text Box 24"/>
            <p:cNvSpPr txBox="1">
              <a:spLocks noChangeArrowheads="1"/>
            </p:cNvSpPr>
            <p:nvPr/>
          </p:nvSpPr>
          <p:spPr bwMode="auto">
            <a:xfrm>
              <a:off x="2928" y="3410"/>
              <a:ext cx="240" cy="28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</a:t>
              </a:r>
            </a:p>
          </p:txBody>
        </p:sp>
        <p:sp>
          <p:nvSpPr>
            <p:cNvPr id="27667" name="Text Box 26"/>
            <p:cNvSpPr txBox="1">
              <a:spLocks noChangeArrowheads="1"/>
            </p:cNvSpPr>
            <p:nvPr/>
          </p:nvSpPr>
          <p:spPr bwMode="auto">
            <a:xfrm>
              <a:off x="3560" y="3410"/>
              <a:ext cx="386" cy="288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sym typeface="Symbol" pitchFamily="18" charset="2"/>
                </a:rPr>
                <a:t></a:t>
              </a:r>
              <a:r>
                <a:rPr lang="en-US" altLang="en-US"/>
                <a:t> </a:t>
              </a:r>
              <a:r>
                <a:rPr lang="en-US" altLang="en-US" i="1"/>
                <a:t>x</a:t>
              </a:r>
              <a:endParaRPr lang="en-US" altLang="en-US"/>
            </a:p>
          </p:txBody>
        </p:sp>
        <p:sp>
          <p:nvSpPr>
            <p:cNvPr id="27668" name="Text Box 28"/>
            <p:cNvSpPr txBox="1">
              <a:spLocks noChangeArrowheads="1"/>
            </p:cNvSpPr>
            <p:nvPr/>
          </p:nvSpPr>
          <p:spPr bwMode="auto">
            <a:xfrm>
              <a:off x="4272" y="3413"/>
              <a:ext cx="273" cy="288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+</a:t>
              </a:r>
            </a:p>
          </p:txBody>
        </p:sp>
        <p:sp>
          <p:nvSpPr>
            <p:cNvPr id="27669" name="Text Box 30"/>
            <p:cNvSpPr txBox="1">
              <a:spLocks noChangeArrowheads="1"/>
            </p:cNvSpPr>
            <p:nvPr/>
          </p:nvSpPr>
          <p:spPr bwMode="auto">
            <a:xfrm>
              <a:off x="4944" y="3410"/>
              <a:ext cx="360" cy="288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066800" y="5684838"/>
            <a:ext cx="6805613" cy="487362"/>
            <a:chOff x="1035" y="3727"/>
            <a:chExt cx="4287" cy="307"/>
          </a:xfrm>
        </p:grpSpPr>
        <p:sp>
          <p:nvSpPr>
            <p:cNvPr id="27656" name="Text Box 19"/>
            <p:cNvSpPr txBox="1">
              <a:spLocks noChangeArrowheads="1"/>
            </p:cNvSpPr>
            <p:nvPr/>
          </p:nvSpPr>
          <p:spPr bwMode="auto">
            <a:xfrm>
              <a:off x="1035" y="3746"/>
              <a:ext cx="7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Club B</a:t>
              </a:r>
            </a:p>
          </p:txBody>
        </p:sp>
        <p:sp>
          <p:nvSpPr>
            <p:cNvPr id="27657" name="Text Box 21"/>
            <p:cNvSpPr txBox="1">
              <a:spLocks noChangeArrowheads="1"/>
            </p:cNvSpPr>
            <p:nvPr/>
          </p:nvSpPr>
          <p:spPr bwMode="auto">
            <a:xfrm>
              <a:off x="1961" y="3737"/>
              <a:ext cx="17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y</a:t>
              </a:r>
            </a:p>
          </p:txBody>
        </p:sp>
        <p:sp>
          <p:nvSpPr>
            <p:cNvPr id="27658" name="Text Box 23"/>
            <p:cNvSpPr txBox="1">
              <a:spLocks noChangeArrowheads="1"/>
            </p:cNvSpPr>
            <p:nvPr/>
          </p:nvSpPr>
          <p:spPr bwMode="auto">
            <a:xfrm>
              <a:off x="2445" y="3746"/>
              <a:ext cx="273" cy="28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sp>
          <p:nvSpPr>
            <p:cNvPr id="27659" name="Text Box 25"/>
            <p:cNvSpPr txBox="1">
              <a:spLocks noChangeArrowheads="1"/>
            </p:cNvSpPr>
            <p:nvPr/>
          </p:nvSpPr>
          <p:spPr bwMode="auto">
            <a:xfrm>
              <a:off x="2940" y="3737"/>
              <a:ext cx="240" cy="288"/>
            </a:xfrm>
            <a:prstGeom prst="rect">
              <a:avLst/>
            </a:prstGeom>
            <a:solidFill>
              <a:srgbClr val="F5A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</a:t>
              </a:r>
            </a:p>
          </p:txBody>
        </p:sp>
        <p:sp>
          <p:nvSpPr>
            <p:cNvPr id="27660" name="Text Box 27"/>
            <p:cNvSpPr txBox="1">
              <a:spLocks noChangeArrowheads="1"/>
            </p:cNvSpPr>
            <p:nvPr/>
          </p:nvSpPr>
          <p:spPr bwMode="auto">
            <a:xfrm>
              <a:off x="3590" y="3727"/>
              <a:ext cx="386" cy="288"/>
            </a:xfrm>
            <a:prstGeom prst="rect">
              <a:avLst/>
            </a:prstGeom>
            <a:solidFill>
              <a:srgbClr val="C0B8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sym typeface="Symbol" pitchFamily="18" charset="2"/>
                </a:rPr>
                <a:t></a:t>
              </a:r>
              <a:r>
                <a:rPr lang="en-US" altLang="en-US"/>
                <a:t> </a:t>
              </a:r>
              <a:r>
                <a:rPr lang="en-US" altLang="en-US" i="1"/>
                <a:t>x</a:t>
              </a:r>
              <a:endParaRPr lang="en-US" altLang="en-US"/>
            </a:p>
          </p:txBody>
        </p:sp>
        <p:sp>
          <p:nvSpPr>
            <p:cNvPr id="27661" name="Text Box 29"/>
            <p:cNvSpPr txBox="1">
              <a:spLocks noChangeArrowheads="1"/>
            </p:cNvSpPr>
            <p:nvPr/>
          </p:nvSpPr>
          <p:spPr bwMode="auto">
            <a:xfrm>
              <a:off x="4287" y="3737"/>
              <a:ext cx="273" cy="288"/>
            </a:xfrm>
            <a:prstGeom prst="rect">
              <a:avLst/>
            </a:prstGeom>
            <a:solidFill>
              <a:srgbClr val="8FD3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+</a:t>
              </a:r>
            </a:p>
          </p:txBody>
        </p:sp>
        <p:sp>
          <p:nvSpPr>
            <p:cNvPr id="27662" name="Text Box 31"/>
            <p:cNvSpPr txBox="1">
              <a:spLocks noChangeArrowheads="1"/>
            </p:cNvSpPr>
            <p:nvPr/>
          </p:nvSpPr>
          <p:spPr bwMode="auto">
            <a:xfrm>
              <a:off x="4962" y="3744"/>
              <a:ext cx="360" cy="288"/>
            </a:xfrm>
            <a:prstGeom prst="rect">
              <a:avLst/>
            </a:prstGeom>
            <a:solidFill>
              <a:srgbClr val="B2A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15</a:t>
              </a:r>
            </a:p>
          </p:txBody>
        </p:sp>
      </p:grpSp>
      <p:sp>
        <p:nvSpPr>
          <p:cNvPr id="27655" name="Text Box 3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/>
          <p:cNvGrpSpPr>
            <a:grpSpLocks/>
          </p:cNvGrpSpPr>
          <p:nvPr/>
        </p:nvGrpSpPr>
        <p:grpSpPr bwMode="auto">
          <a:xfrm>
            <a:off x="838200" y="1524000"/>
            <a:ext cx="1857375" cy="704850"/>
            <a:chOff x="288" y="996"/>
            <a:chExt cx="1170" cy="444"/>
          </a:xfrm>
        </p:grpSpPr>
        <p:sp>
          <p:nvSpPr>
            <p:cNvPr id="28678" name="Text Box 5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Solve</a:t>
              </a:r>
              <a:endParaRPr lang="en-US" altLang="en-US"/>
            </a:p>
          </p:txBody>
        </p:sp>
        <p:grpSp>
          <p:nvGrpSpPr>
            <p:cNvPr id="28679" name="Group 6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28680" name="Picture 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232" name="Text Box 8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28675" name="Text Box 9"/>
          <p:cNvSpPr txBox="1">
            <a:spLocks noChangeArrowheads="1"/>
          </p:cNvSpPr>
          <p:nvPr/>
        </p:nvSpPr>
        <p:spPr bwMode="auto">
          <a:xfrm>
            <a:off x="914400" y="2133600"/>
            <a:ext cx="7848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Graph </a:t>
            </a:r>
            <a:r>
              <a:rPr lang="en-US" altLang="en-US" i="1"/>
              <a:t>y </a:t>
            </a:r>
            <a:r>
              <a:rPr lang="en-US" altLang="en-US"/>
              <a:t>= 3</a:t>
            </a:r>
            <a:r>
              <a:rPr lang="en-US" altLang="en-US" i="1"/>
              <a:t>x</a:t>
            </a:r>
            <a:r>
              <a:rPr lang="en-US" altLang="en-US"/>
              <a:t> + 10 and </a:t>
            </a:r>
            <a:r>
              <a:rPr lang="en-US" altLang="en-US" i="1"/>
              <a:t>y</a:t>
            </a:r>
            <a:r>
              <a:rPr lang="en-US" altLang="en-US"/>
              <a:t> = 2</a:t>
            </a:r>
            <a:r>
              <a:rPr lang="en-US" altLang="en-US" i="1"/>
              <a:t>x</a:t>
            </a:r>
            <a:r>
              <a:rPr lang="en-US" altLang="en-US"/>
              <a:t> + 15. The lines appear to intersect at (5, 25). So, the cost will be the same for 5 rentals and the total cost will be $25.  </a:t>
            </a:r>
          </a:p>
        </p:txBody>
      </p:sp>
      <p:sp>
        <p:nvSpPr>
          <p:cNvPr id="28676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8677" name="Picture 19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505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4"/>
          <p:cNvGrpSpPr>
            <a:grpSpLocks/>
          </p:cNvGrpSpPr>
          <p:nvPr/>
        </p:nvGrpSpPr>
        <p:grpSpPr bwMode="auto">
          <a:xfrm>
            <a:off x="762000" y="1524000"/>
            <a:ext cx="2687638" cy="676275"/>
            <a:chOff x="384" y="3600"/>
            <a:chExt cx="1693" cy="426"/>
          </a:xfrm>
        </p:grpSpPr>
        <p:sp>
          <p:nvSpPr>
            <p:cNvPr id="29710" name="Text Box 5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marL="465138" indent="-465138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Look Back</a:t>
              </a:r>
              <a:endParaRPr lang="en-US" altLang="en-US"/>
            </a:p>
          </p:txBody>
        </p:sp>
        <p:grpSp>
          <p:nvGrpSpPr>
            <p:cNvPr id="29711" name="Group 6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29712" name="Picture 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256" name="Text Box 8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29699" name="Text Box 9"/>
          <p:cNvSpPr txBox="1">
            <a:spLocks noChangeArrowheads="1"/>
          </p:cNvSpPr>
          <p:nvPr/>
        </p:nvSpPr>
        <p:spPr bwMode="auto">
          <a:xfrm>
            <a:off x="914400" y="2286000"/>
            <a:ext cx="573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Check (</a:t>
            </a:r>
            <a:r>
              <a:rPr lang="en-US" altLang="en-US">
                <a:solidFill>
                  <a:srgbClr val="FF0000"/>
                </a:solidFill>
              </a:rPr>
              <a:t>5</a:t>
            </a:r>
            <a:r>
              <a:rPr lang="en-US" altLang="en-US"/>
              <a:t>, </a:t>
            </a:r>
            <a:r>
              <a:rPr lang="en-US" altLang="en-US">
                <a:solidFill>
                  <a:srgbClr val="3333FF"/>
                </a:solidFill>
              </a:rPr>
              <a:t>25</a:t>
            </a:r>
            <a:r>
              <a:rPr lang="en-US" altLang="en-US"/>
              <a:t>) using both equations.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914400" y="2743200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Number of movie rentals for Club A to reach $25: 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914400" y="36576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Number of movie rentals for Club B to reach $25: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930275" y="4006850"/>
            <a:ext cx="4648200" cy="609600"/>
            <a:chOff x="1056" y="2640"/>
            <a:chExt cx="2928" cy="384"/>
          </a:xfrm>
        </p:grpSpPr>
        <p:sp>
          <p:nvSpPr>
            <p:cNvPr id="29708" name="Text Box 13"/>
            <p:cNvSpPr txBox="1">
              <a:spLocks noChangeArrowheads="1"/>
            </p:cNvSpPr>
            <p:nvPr/>
          </p:nvSpPr>
          <p:spPr bwMode="auto">
            <a:xfrm>
              <a:off x="1056" y="2736"/>
              <a:ext cx="27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>
                  <a:solidFill>
                    <a:srgbClr val="FF0000"/>
                  </a:solidFill>
                </a:rPr>
                <a:t>(5)</a:t>
              </a:r>
              <a:r>
                <a:rPr lang="en-US" altLang="en-US"/>
                <a:t> + 15 = 10 + 15 = </a:t>
              </a:r>
              <a:r>
                <a:rPr lang="en-US" altLang="en-US">
                  <a:solidFill>
                    <a:srgbClr val="3333FF"/>
                  </a:solidFill>
                </a:rPr>
                <a:t>25</a:t>
              </a:r>
              <a:r>
                <a:rPr lang="en-US" altLang="en-US"/>
                <a:t> </a:t>
              </a:r>
            </a:p>
          </p:txBody>
        </p:sp>
        <p:sp>
          <p:nvSpPr>
            <p:cNvPr id="29709" name="Text Box 14"/>
            <p:cNvSpPr txBox="1">
              <a:spLocks noChangeArrowheads="1"/>
            </p:cNvSpPr>
            <p:nvPr/>
          </p:nvSpPr>
          <p:spPr bwMode="auto">
            <a:xfrm>
              <a:off x="3600" y="264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914400" y="3092450"/>
            <a:ext cx="4664075" cy="906463"/>
            <a:chOff x="1046" y="2064"/>
            <a:chExt cx="2938" cy="571"/>
          </a:xfrm>
        </p:grpSpPr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1070" y="2347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29706" name="Text Box 17"/>
            <p:cNvSpPr txBox="1">
              <a:spLocks noChangeArrowheads="1"/>
            </p:cNvSpPr>
            <p:nvPr/>
          </p:nvSpPr>
          <p:spPr bwMode="auto">
            <a:xfrm>
              <a:off x="1046" y="2132"/>
              <a:ext cx="27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3</a:t>
              </a:r>
              <a:r>
                <a:rPr lang="en-US" altLang="en-US">
                  <a:solidFill>
                    <a:srgbClr val="FF0000"/>
                  </a:solidFill>
                </a:rPr>
                <a:t>(5)</a:t>
              </a:r>
              <a:r>
                <a:rPr lang="en-US" altLang="en-US"/>
                <a:t> + 10 = 15 + 10 = </a:t>
              </a:r>
              <a:r>
                <a:rPr lang="en-US" altLang="en-US">
                  <a:solidFill>
                    <a:srgbClr val="3333FF"/>
                  </a:solidFill>
                </a:rPr>
                <a:t>25</a:t>
              </a:r>
              <a:r>
                <a:rPr lang="en-US" altLang="en-US"/>
                <a:t> </a:t>
              </a:r>
            </a:p>
          </p:txBody>
        </p:sp>
        <p:sp>
          <p:nvSpPr>
            <p:cNvPr id="29707" name="Text Box 18"/>
            <p:cNvSpPr txBox="1">
              <a:spLocks noChangeArrowheads="1"/>
            </p:cNvSpPr>
            <p:nvPr/>
          </p:nvSpPr>
          <p:spPr bwMode="auto">
            <a:xfrm>
              <a:off x="3600" y="206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sp>
        <p:nvSpPr>
          <p:cNvPr id="29704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8" grpId="0"/>
      <p:bldP spid="5325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dirty="0" smtClean="0">
                <a:solidFill>
                  <a:srgbClr val="006699"/>
                </a:solidFill>
                <a:latin typeface="Arial Black" pitchFamily="34" charset="0"/>
              </a:rPr>
              <a:t>Exit Ticket 2</a:t>
            </a:r>
            <a:endParaRPr lang="en-US" altLang="en-US" dirty="0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457200" y="1477963"/>
            <a:ext cx="7924800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Tell whether the ordered pair is a solution of the given system. 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endParaRPr lang="en-US" altLang="en-US" sz="2000" dirty="0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 dirty="0"/>
              <a:t>1. </a:t>
            </a:r>
            <a:r>
              <a:rPr lang="en-US" altLang="en-US" dirty="0"/>
              <a:t>(–3, 1);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dirty="0"/>
              <a:t> 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dirty="0"/>
              <a:t>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 dirty="0"/>
              <a:t>2.</a:t>
            </a:r>
            <a:r>
              <a:rPr lang="en-US" altLang="en-US" dirty="0"/>
              <a:t> (2, –4);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800" dirty="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 dirty="0">
              <a:latin typeface="Arial" charset="0"/>
            </a:endParaRPr>
          </a:p>
        </p:txBody>
      </p:sp>
      <p:pic>
        <p:nvPicPr>
          <p:cNvPr id="30726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66975"/>
            <a:ext cx="1333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3147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AutoShape 18"/>
          <p:cNvSpPr>
            <a:spLocks/>
          </p:cNvSpPr>
          <p:nvPr/>
        </p:nvSpPr>
        <p:spPr bwMode="auto">
          <a:xfrm>
            <a:off x="2286000" y="25908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9" name="AutoShape 19"/>
          <p:cNvSpPr>
            <a:spLocks/>
          </p:cNvSpPr>
          <p:nvPr/>
        </p:nvSpPr>
        <p:spPr bwMode="auto">
          <a:xfrm>
            <a:off x="2286000" y="44196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30" name="Picture 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75" y="4533900"/>
            <a:ext cx="17240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21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5143500"/>
            <a:ext cx="20955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229600" cy="2209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/>
              <a:t>Identify solutions of linear equations in two variables.</a:t>
            </a:r>
            <a:r>
              <a:rPr lang="en-US" altLang="en-US" sz="3200">
                <a:latin typeface="Arial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charset="0"/>
              </a:rPr>
              <a:t>Solve systems of linear equations in two variables by graphing.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457200" y="1477963"/>
            <a:ext cx="7924800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the ordered pair is a solution of the given system. 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endParaRPr lang="en-US" altLang="en-US" sz="2000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1. </a:t>
            </a:r>
            <a:r>
              <a:rPr lang="en-US" altLang="en-US"/>
              <a:t>(–3, 1);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 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2.</a:t>
            </a:r>
            <a:r>
              <a:rPr lang="en-US" altLang="en-US"/>
              <a:t> (2, –4);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24400" y="4676775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yes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648200" y="2895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no</a:t>
            </a:r>
            <a:endParaRPr lang="en-US" altLang="en-US">
              <a:latin typeface="Arial" charset="0"/>
            </a:endParaRPr>
          </a:p>
        </p:txBody>
      </p:sp>
      <p:pic>
        <p:nvPicPr>
          <p:cNvPr id="30726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66975"/>
            <a:ext cx="1333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3147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AutoShape 18"/>
          <p:cNvSpPr>
            <a:spLocks/>
          </p:cNvSpPr>
          <p:nvPr/>
        </p:nvSpPr>
        <p:spPr bwMode="auto">
          <a:xfrm>
            <a:off x="2286000" y="25908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9" name="AutoShape 19"/>
          <p:cNvSpPr>
            <a:spLocks/>
          </p:cNvSpPr>
          <p:nvPr/>
        </p:nvSpPr>
        <p:spPr bwMode="auto">
          <a:xfrm>
            <a:off x="2286000" y="44196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30" name="Picture 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75" y="4533900"/>
            <a:ext cx="17240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21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5143500"/>
            <a:ext cx="20955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520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 autoUpdateAnimBg="0"/>
      <p:bldP spid="54279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79248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65138" indent="-465138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Solve the system by graphing.</a:t>
            </a:r>
            <a:r>
              <a:rPr lang="en-US" altLang="en-US" dirty="0"/>
              <a:t>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b="1" dirty="0"/>
              <a:t>3.</a:t>
            </a:r>
            <a:r>
              <a:rPr lang="en-US" altLang="en-US" dirty="0"/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b="1" dirty="0"/>
          </a:p>
          <a:p>
            <a:pPr>
              <a:spcBef>
                <a:spcPct val="50000"/>
              </a:spcBef>
            </a:pPr>
            <a:r>
              <a:rPr lang="en-US" altLang="en-US" b="1" dirty="0"/>
              <a:t>4.</a:t>
            </a:r>
            <a:r>
              <a:rPr lang="en-US" altLang="en-US" dirty="0"/>
              <a:t> Joy has 5 collectable stamps and will buy 2 more each month. Ronald has 25 collectable stamps and will sell 3 each month. After how many months will they have the same number of stamps?                 How many will that be? </a:t>
            </a:r>
            <a:endParaRPr lang="en-US" alt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800" dirty="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 dirty="0">
              <a:latin typeface="Arial" charset="0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352800" y="2743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3300"/>
                </a:solidFill>
              </a:rPr>
              <a:t>(2, </a:t>
            </a:r>
            <a:r>
              <a:rPr lang="en-US" altLang="en-US" dirty="0" smtClean="0">
                <a:solidFill>
                  <a:srgbClr val="FF3300"/>
                </a:solidFill>
              </a:rPr>
              <a:t>)</a:t>
            </a:r>
            <a:endParaRPr lang="en-US" altLang="en-US" dirty="0">
              <a:solidFill>
                <a:srgbClr val="FF3300"/>
              </a:solidFill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743200" y="51387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4 months</a:t>
            </a:r>
          </a:p>
        </p:txBody>
      </p:sp>
      <p:sp>
        <p:nvSpPr>
          <p:cNvPr id="31750" name="AutoShape 10"/>
          <p:cNvSpPr>
            <a:spLocks/>
          </p:cNvSpPr>
          <p:nvPr/>
        </p:nvSpPr>
        <p:spPr bwMode="auto">
          <a:xfrm>
            <a:off x="990600" y="25146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1" name="Text Box 11"/>
          <p:cNvSpPr txBox="1">
            <a:spLocks noChangeArrowheads="1"/>
          </p:cNvSpPr>
          <p:nvPr/>
        </p:nvSpPr>
        <p:spPr bwMode="auto">
          <a:xfrm>
            <a:off x="1295400" y="2457450"/>
            <a:ext cx="18758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 dirty="0"/>
              <a:t>y </a:t>
            </a:r>
            <a:r>
              <a:rPr lang="en-US" altLang="en-US" i="1" dirty="0" smtClean="0"/>
              <a:t>= </a:t>
            </a:r>
            <a:r>
              <a:rPr lang="en-US" altLang="en-US" dirty="0"/>
              <a:t>2</a:t>
            </a:r>
            <a:r>
              <a:rPr lang="en-US" altLang="en-US" i="1" dirty="0"/>
              <a:t>x </a:t>
            </a:r>
            <a:r>
              <a:rPr lang="en-US" altLang="en-US" i="1" dirty="0" smtClean="0"/>
              <a:t>- 1 </a:t>
            </a:r>
            <a:endParaRPr lang="en-US" altLang="en-US" i="1" dirty="0"/>
          </a:p>
        </p:txBody>
      </p:sp>
      <p:sp>
        <p:nvSpPr>
          <p:cNvPr id="31752" name="Text Box 12"/>
          <p:cNvSpPr txBox="1">
            <a:spLocks noChangeArrowheads="1"/>
          </p:cNvSpPr>
          <p:nvPr/>
        </p:nvSpPr>
        <p:spPr bwMode="auto">
          <a:xfrm>
            <a:off x="1295400" y="3124200"/>
            <a:ext cx="19319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 dirty="0"/>
              <a:t>y = </a:t>
            </a:r>
            <a:r>
              <a:rPr lang="en-US" altLang="en-US" i="1" dirty="0" smtClean="0"/>
              <a:t>-x + 5 </a:t>
            </a:r>
            <a:endParaRPr lang="en-US" altLang="en-US" i="1" dirty="0"/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914400" y="5486400"/>
            <a:ext cx="226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13 stamps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 autoUpdateAnimBg="0"/>
      <p:bldP spid="55305" grpId="0" autoUpdateAnimBg="0"/>
      <p:bldP spid="553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systems of linear equations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solution of a system of linear equations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84225" y="1592263"/>
            <a:ext cx="81311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 u="sng"/>
              <a:t>system of linear equations</a:t>
            </a:r>
            <a:r>
              <a:rPr lang="en-US" altLang="en-US"/>
              <a:t> is a set of two or more linear equations containing two or more variables. A </a:t>
            </a:r>
            <a:r>
              <a:rPr lang="en-US" altLang="en-US" b="1" u="sng"/>
              <a:t>solution of a system of linear equations</a:t>
            </a:r>
            <a:r>
              <a:rPr lang="en-US" altLang="en-US"/>
              <a:t> with two variables is an ordered pair that satisfies each equation in the system. So, if an ordered pair is a solution, it will make both equations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the ordered pair is a solution of the given system.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Identifying Solutions of Systems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2" name="AutoShape 11"/>
          <p:cNvSpPr>
            <a:spLocks/>
          </p:cNvSpPr>
          <p:nvPr/>
        </p:nvSpPr>
        <p:spPr bwMode="auto">
          <a:xfrm>
            <a:off x="2133600" y="2362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7173" name="Text Box 27"/>
          <p:cNvSpPr txBox="1">
            <a:spLocks noChangeArrowheads="1"/>
          </p:cNvSpPr>
          <p:nvPr/>
        </p:nvSpPr>
        <p:spPr bwMode="auto">
          <a:xfrm>
            <a:off x="762000" y="2667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(5, 2);</a:t>
            </a:r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479425" y="5791200"/>
            <a:ext cx="866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ordered pair (5, 2) makes both equations true.</a:t>
            </a:r>
          </a:p>
        </p:txBody>
      </p:sp>
      <p:sp>
        <p:nvSpPr>
          <p:cNvPr id="31788" name="Text Box 44"/>
          <p:cNvSpPr txBox="1">
            <a:spLocks noChangeArrowheads="1"/>
          </p:cNvSpPr>
          <p:nvPr/>
        </p:nvSpPr>
        <p:spPr bwMode="auto">
          <a:xfrm>
            <a:off x="447675" y="6172200"/>
            <a:ext cx="565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(5, 2) is the solution of the system.</a:t>
            </a:r>
          </a:p>
        </p:txBody>
      </p:sp>
      <p:sp>
        <p:nvSpPr>
          <p:cNvPr id="31789" name="Text Box 45"/>
          <p:cNvSpPr txBox="1">
            <a:spLocks noChangeArrowheads="1"/>
          </p:cNvSpPr>
          <p:nvPr/>
        </p:nvSpPr>
        <p:spPr bwMode="auto">
          <a:xfrm>
            <a:off x="6423025" y="3954463"/>
            <a:ext cx="2720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Substitute 5 for x and 2 for y in each equation in the system. </a:t>
            </a:r>
          </a:p>
        </p:txBody>
      </p:sp>
      <p:sp>
        <p:nvSpPr>
          <p:cNvPr id="7177" name="Text Box 49"/>
          <p:cNvSpPr txBox="1">
            <a:spLocks noChangeArrowheads="1"/>
          </p:cNvSpPr>
          <p:nvPr/>
        </p:nvSpPr>
        <p:spPr bwMode="auto">
          <a:xfrm>
            <a:off x="2384425" y="31242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3</a:t>
            </a:r>
            <a:r>
              <a:rPr lang="en-US" altLang="en-US" b="1" i="1"/>
              <a:t>x</a:t>
            </a:r>
            <a:r>
              <a:rPr lang="en-US" altLang="en-US" b="1"/>
              <a:t> – </a:t>
            </a:r>
            <a:r>
              <a:rPr lang="en-US" altLang="en-US" b="1" i="1"/>
              <a:t>y = </a:t>
            </a:r>
            <a:r>
              <a:rPr lang="en-US" altLang="en-US" b="1"/>
              <a:t>13</a:t>
            </a:r>
          </a:p>
        </p:txBody>
      </p:sp>
      <p:pic>
        <p:nvPicPr>
          <p:cNvPr id="7178" name="Picture 5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50" y="2362200"/>
            <a:ext cx="1695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609600" y="3505200"/>
            <a:ext cx="2216150" cy="2424113"/>
            <a:chOff x="384" y="2208"/>
            <a:chExt cx="1396" cy="1527"/>
          </a:xfrm>
        </p:grpSpPr>
        <p:sp>
          <p:nvSpPr>
            <p:cNvPr id="7188" name="Text Box 18"/>
            <p:cNvSpPr txBox="1">
              <a:spLocks noChangeArrowheads="1"/>
            </p:cNvSpPr>
            <p:nvPr/>
          </p:nvSpPr>
          <p:spPr bwMode="auto">
            <a:xfrm>
              <a:off x="605" y="3168"/>
              <a:ext cx="9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 – 2   0</a:t>
              </a:r>
            </a:p>
          </p:txBody>
        </p:sp>
        <p:sp>
          <p:nvSpPr>
            <p:cNvPr id="7189" name="Text Box 19"/>
            <p:cNvSpPr txBox="1">
              <a:spLocks noChangeArrowheads="1"/>
            </p:cNvSpPr>
            <p:nvPr/>
          </p:nvSpPr>
          <p:spPr bwMode="auto">
            <a:xfrm rot="10800000" flipV="1">
              <a:off x="1008" y="3408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0   0</a:t>
              </a:r>
            </a:p>
          </p:txBody>
        </p:sp>
        <p:sp>
          <p:nvSpPr>
            <p:cNvPr id="7190" name="Line 31"/>
            <p:cNvSpPr>
              <a:spLocks noChangeShapeType="1"/>
            </p:cNvSpPr>
            <p:nvPr/>
          </p:nvSpPr>
          <p:spPr bwMode="auto">
            <a:xfrm>
              <a:off x="384" y="268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34"/>
            <p:cNvSpPr>
              <a:spLocks noChangeShapeType="1"/>
            </p:cNvSpPr>
            <p:nvPr/>
          </p:nvSpPr>
          <p:spPr bwMode="auto">
            <a:xfrm>
              <a:off x="1296" y="268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Rectangle 52"/>
            <p:cNvSpPr>
              <a:spLocks noChangeArrowheads="1"/>
            </p:cNvSpPr>
            <p:nvPr/>
          </p:nvSpPr>
          <p:spPr bwMode="auto">
            <a:xfrm>
              <a:off x="1488" y="3408"/>
              <a:ext cx="29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FF0000"/>
                  </a:solidFill>
                  <a:sym typeface="Wingdings" pitchFamily="2" charset="2"/>
                </a:rPr>
                <a:t></a:t>
              </a:r>
            </a:p>
          </p:txBody>
        </p:sp>
        <p:pic>
          <p:nvPicPr>
            <p:cNvPr id="7193" name="Picture 5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208"/>
              <a:ext cx="91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4" name="Picture 5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2736"/>
              <a:ext cx="72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5" name="Text Box 59"/>
            <p:cNvSpPr txBox="1">
              <a:spLocks noChangeArrowheads="1"/>
            </p:cNvSpPr>
            <p:nvPr/>
          </p:nvSpPr>
          <p:spPr bwMode="auto">
            <a:xfrm>
              <a:off x="1296" y="283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0</a:t>
              </a: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3505200" y="3733800"/>
            <a:ext cx="2667000" cy="2271713"/>
            <a:chOff x="2208" y="2352"/>
            <a:chExt cx="1680" cy="1431"/>
          </a:xfrm>
        </p:grpSpPr>
        <p:sp>
          <p:nvSpPr>
            <p:cNvPr id="7181" name="Text Box 37"/>
            <p:cNvSpPr txBox="1">
              <a:spLocks noChangeArrowheads="1"/>
            </p:cNvSpPr>
            <p:nvPr/>
          </p:nvSpPr>
          <p:spPr bwMode="auto">
            <a:xfrm>
              <a:off x="2208" y="2805"/>
              <a:ext cx="15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</a:t>
              </a:r>
              <a:r>
                <a:rPr lang="en-US" altLang="en-US">
                  <a:solidFill>
                    <a:srgbClr val="FF0000"/>
                  </a:solidFill>
                </a:rPr>
                <a:t>(5)</a:t>
              </a:r>
              <a:r>
                <a:rPr lang="en-US" altLang="en-US"/>
                <a:t> – </a:t>
              </a:r>
              <a:r>
                <a:rPr lang="en-US" altLang="en-US">
                  <a:solidFill>
                    <a:srgbClr val="0000FF"/>
                  </a:solidFill>
                </a:rPr>
                <a:t>2</a:t>
              </a:r>
              <a:r>
                <a:rPr lang="en-US" altLang="en-US"/>
                <a:t>   13</a:t>
              </a:r>
            </a:p>
          </p:txBody>
        </p:sp>
        <p:sp>
          <p:nvSpPr>
            <p:cNvPr id="7182" name="Line 38"/>
            <p:cNvSpPr>
              <a:spLocks noChangeShapeType="1"/>
            </p:cNvSpPr>
            <p:nvPr/>
          </p:nvSpPr>
          <p:spPr bwMode="auto">
            <a:xfrm>
              <a:off x="2256" y="2709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39"/>
            <p:cNvSpPr>
              <a:spLocks noChangeShapeType="1"/>
            </p:cNvSpPr>
            <p:nvPr/>
          </p:nvSpPr>
          <p:spPr bwMode="auto">
            <a:xfrm>
              <a:off x="3120" y="2715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Text Box 40"/>
            <p:cNvSpPr txBox="1">
              <a:spLocks noChangeArrowheads="1"/>
            </p:cNvSpPr>
            <p:nvPr/>
          </p:nvSpPr>
          <p:spPr bwMode="auto">
            <a:xfrm>
              <a:off x="2304" y="3168"/>
              <a:ext cx="14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15 – 2    13</a:t>
              </a:r>
            </a:p>
          </p:txBody>
        </p:sp>
        <p:sp>
          <p:nvSpPr>
            <p:cNvPr id="7185" name="Text Box 41"/>
            <p:cNvSpPr txBox="1">
              <a:spLocks noChangeArrowheads="1"/>
            </p:cNvSpPr>
            <p:nvPr/>
          </p:nvSpPr>
          <p:spPr bwMode="auto">
            <a:xfrm>
              <a:off x="2670" y="3450"/>
              <a:ext cx="8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13    13</a:t>
              </a:r>
            </a:p>
          </p:txBody>
        </p:sp>
        <p:sp>
          <p:nvSpPr>
            <p:cNvPr id="7186" name="Rectangle 51"/>
            <p:cNvSpPr>
              <a:spLocks noChangeArrowheads="1"/>
            </p:cNvSpPr>
            <p:nvPr/>
          </p:nvSpPr>
          <p:spPr bwMode="auto">
            <a:xfrm>
              <a:off x="3456" y="3456"/>
              <a:ext cx="29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FF0000"/>
                  </a:solidFill>
                  <a:sym typeface="Wingdings" pitchFamily="2" charset="2"/>
                </a:rPr>
                <a:t></a:t>
              </a:r>
            </a:p>
          </p:txBody>
        </p:sp>
        <p:sp>
          <p:nvSpPr>
            <p:cNvPr id="7187" name="Text Box 61"/>
            <p:cNvSpPr txBox="1">
              <a:spLocks noChangeArrowheads="1"/>
            </p:cNvSpPr>
            <p:nvPr/>
          </p:nvSpPr>
          <p:spPr bwMode="auto">
            <a:xfrm>
              <a:off x="2352" y="2352"/>
              <a:ext cx="15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/>
                <a:t> – </a:t>
              </a:r>
              <a:r>
                <a:rPr lang="en-US" altLang="en-US" i="1">
                  <a:solidFill>
                    <a:srgbClr val="0000FF"/>
                  </a:solidFill>
                </a:rPr>
                <a:t>y</a:t>
              </a:r>
              <a:r>
                <a:rPr lang="en-US" altLang="en-US"/>
                <a:t> =13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1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86" grpId="0"/>
      <p:bldP spid="31788" grpId="0"/>
      <p:bldP spid="317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2"/>
          <p:cNvGrpSpPr>
            <a:grpSpLocks/>
          </p:cNvGrpSpPr>
          <p:nvPr/>
        </p:nvGrpSpPr>
        <p:grpSpPr bwMode="auto">
          <a:xfrm>
            <a:off x="381000" y="2224088"/>
            <a:ext cx="7854950" cy="1654175"/>
            <a:chOff x="240" y="1401"/>
            <a:chExt cx="4948" cy="1042"/>
          </a:xfrm>
        </p:grpSpPr>
        <p:sp>
          <p:nvSpPr>
            <p:cNvPr id="8195" name="Text Box 10"/>
            <p:cNvSpPr txBox="1">
              <a:spLocks noChangeArrowheads="1"/>
            </p:cNvSpPr>
            <p:nvPr/>
          </p:nvSpPr>
          <p:spPr bwMode="auto">
            <a:xfrm>
              <a:off x="244" y="1683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If an ordered pair does not satisfy the first equation in the system, there is no reason to check the other equations.</a:t>
              </a:r>
              <a:endParaRPr lang="en-US" altLang="en-US" sz="800"/>
            </a:p>
          </p:txBody>
        </p:sp>
        <p:sp>
          <p:nvSpPr>
            <p:cNvPr id="8196" name="Text Box 11"/>
            <p:cNvSpPr txBox="1">
              <a:spLocks noChangeArrowheads="1"/>
            </p:cNvSpPr>
            <p:nvPr/>
          </p:nvSpPr>
          <p:spPr bwMode="auto">
            <a:xfrm>
              <a:off x="240" y="1401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Identifying Solutions of Systems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2375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the ordered pair is a solution of the given system.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9220" name="AutoShape 7"/>
          <p:cNvSpPr>
            <a:spLocks/>
          </p:cNvSpPr>
          <p:nvPr/>
        </p:nvSpPr>
        <p:spPr bwMode="auto">
          <a:xfrm>
            <a:off x="1939925" y="2286000"/>
            <a:ext cx="247650" cy="762000"/>
          </a:xfrm>
          <a:prstGeom prst="leftBrace">
            <a:avLst>
              <a:gd name="adj1" fmla="val 2564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381000" y="2438400"/>
            <a:ext cx="161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(–2, 2);</a:t>
            </a:r>
          </a:p>
        </p:txBody>
      </p:sp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2171700" y="216535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x + </a:t>
            </a:r>
            <a:r>
              <a:rPr lang="en-US" altLang="en-US" b="1"/>
              <a:t>3</a:t>
            </a:r>
            <a:r>
              <a:rPr lang="en-US" altLang="en-US" b="1" i="1"/>
              <a:t>y</a:t>
            </a:r>
            <a:r>
              <a:rPr lang="en-US" altLang="en-US" b="1"/>
              <a:t> = 4</a:t>
            </a:r>
            <a:endParaRPr lang="en-US" altLang="en-US" b="1" i="1"/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2187575" y="259080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–</a:t>
            </a:r>
            <a:r>
              <a:rPr lang="en-US" altLang="en-US" b="1" i="1"/>
              <a:t>x + y</a:t>
            </a:r>
            <a:r>
              <a:rPr lang="en-US" altLang="en-US" b="1"/>
              <a:t> = 2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76225" y="3200400"/>
            <a:ext cx="2438400" cy="1708150"/>
            <a:chOff x="174" y="2160"/>
            <a:chExt cx="1536" cy="1076"/>
          </a:xfrm>
        </p:grpSpPr>
        <p:sp>
          <p:nvSpPr>
            <p:cNvPr id="9238" name="Text Box 16"/>
            <p:cNvSpPr txBox="1">
              <a:spLocks noChangeArrowheads="1"/>
            </p:cNvSpPr>
            <p:nvPr/>
          </p:nvSpPr>
          <p:spPr bwMode="auto">
            <a:xfrm>
              <a:off x="174" y="2496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–2 </a:t>
              </a:r>
              <a:r>
                <a:rPr lang="en-US" altLang="en-US"/>
                <a:t>+ 3</a:t>
              </a:r>
              <a:r>
                <a:rPr lang="en-US" altLang="en-US">
                  <a:solidFill>
                    <a:srgbClr val="0000FF"/>
                  </a:solidFill>
                </a:rPr>
                <a:t>(2) </a:t>
              </a:r>
              <a:r>
                <a:rPr lang="en-US" altLang="en-US"/>
                <a:t> 4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grpSp>
          <p:nvGrpSpPr>
            <p:cNvPr id="9239" name="Group 28"/>
            <p:cNvGrpSpPr>
              <a:grpSpLocks/>
            </p:cNvGrpSpPr>
            <p:nvPr/>
          </p:nvGrpSpPr>
          <p:grpSpPr bwMode="auto">
            <a:xfrm>
              <a:off x="428" y="2160"/>
              <a:ext cx="1282" cy="1076"/>
              <a:chOff x="428" y="2160"/>
              <a:chExt cx="1282" cy="1076"/>
            </a:xfrm>
          </p:grpSpPr>
          <p:sp>
            <p:nvSpPr>
              <p:cNvPr id="9240" name="Text Box 13"/>
              <p:cNvSpPr txBox="1">
                <a:spLocks noChangeArrowheads="1"/>
              </p:cNvSpPr>
              <p:nvPr/>
            </p:nvSpPr>
            <p:spPr bwMode="auto">
              <a:xfrm>
                <a:off x="441" y="2160"/>
                <a:ext cx="117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rgbClr val="FF0000"/>
                    </a:solidFill>
                  </a:rPr>
                  <a:t>x</a:t>
                </a:r>
                <a:r>
                  <a:rPr lang="en-US" altLang="en-US" i="1"/>
                  <a:t> + </a:t>
                </a:r>
                <a:r>
                  <a:rPr lang="en-US" altLang="en-US"/>
                  <a:t>3</a:t>
                </a:r>
                <a:r>
                  <a:rPr lang="en-US" altLang="en-US" i="1">
                    <a:solidFill>
                      <a:srgbClr val="3333FF"/>
                    </a:solidFill>
                  </a:rPr>
                  <a:t>y</a:t>
                </a:r>
                <a:r>
                  <a:rPr lang="en-US" altLang="en-US"/>
                  <a:t> = 4</a:t>
                </a:r>
                <a:endParaRPr lang="en-US" altLang="en-US" i="1"/>
              </a:p>
            </p:txBody>
          </p:sp>
          <p:sp>
            <p:nvSpPr>
              <p:cNvPr id="9241" name="Line 14"/>
              <p:cNvSpPr>
                <a:spLocks noChangeShapeType="1"/>
              </p:cNvSpPr>
              <p:nvPr/>
            </p:nvSpPr>
            <p:spPr bwMode="auto">
              <a:xfrm>
                <a:off x="462" y="244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2" name="Line 15"/>
              <p:cNvSpPr>
                <a:spLocks noChangeShapeType="1"/>
              </p:cNvSpPr>
              <p:nvPr/>
            </p:nvSpPr>
            <p:spPr bwMode="auto">
              <a:xfrm>
                <a:off x="1278" y="244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3" name="Text Box 17"/>
              <p:cNvSpPr txBox="1">
                <a:spLocks noChangeArrowheads="1"/>
              </p:cNvSpPr>
              <p:nvPr/>
            </p:nvSpPr>
            <p:spPr bwMode="auto">
              <a:xfrm>
                <a:off x="428" y="2736"/>
                <a:ext cx="128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–2 + 6   4</a:t>
                </a:r>
              </a:p>
            </p:txBody>
          </p:sp>
          <p:sp>
            <p:nvSpPr>
              <p:cNvPr id="9244" name="Text Box 18"/>
              <p:cNvSpPr txBox="1">
                <a:spLocks noChangeArrowheads="1"/>
              </p:cNvSpPr>
              <p:nvPr/>
            </p:nvSpPr>
            <p:spPr bwMode="auto">
              <a:xfrm>
                <a:off x="1002" y="2948"/>
                <a:ext cx="5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4   4</a:t>
                </a:r>
              </a:p>
            </p:txBody>
          </p:sp>
        </p:grp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2895600" y="3200400"/>
            <a:ext cx="2514600" cy="1447800"/>
            <a:chOff x="1824" y="2016"/>
            <a:chExt cx="1584" cy="912"/>
          </a:xfrm>
        </p:grpSpPr>
        <p:sp>
          <p:nvSpPr>
            <p:cNvPr id="9233" name="Text Box 19"/>
            <p:cNvSpPr txBox="1">
              <a:spLocks noChangeArrowheads="1"/>
            </p:cNvSpPr>
            <p:nvPr/>
          </p:nvSpPr>
          <p:spPr bwMode="auto">
            <a:xfrm>
              <a:off x="2112" y="2016"/>
              <a:ext cx="11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+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2</a:t>
              </a:r>
            </a:p>
          </p:txBody>
        </p:sp>
        <p:sp>
          <p:nvSpPr>
            <p:cNvPr id="9234" name="Text Box 20"/>
            <p:cNvSpPr txBox="1">
              <a:spLocks noChangeArrowheads="1"/>
            </p:cNvSpPr>
            <p:nvPr/>
          </p:nvSpPr>
          <p:spPr bwMode="auto">
            <a:xfrm>
              <a:off x="1824" y="2352"/>
              <a:ext cx="15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–</a:t>
              </a:r>
              <a:r>
                <a:rPr lang="en-US" altLang="en-US">
                  <a:solidFill>
                    <a:srgbClr val="FF0000"/>
                  </a:solidFill>
                </a:rPr>
                <a:t>(–2) </a:t>
              </a:r>
              <a:r>
                <a:rPr lang="en-US" altLang="en-US"/>
                <a:t>+ </a:t>
              </a:r>
              <a:r>
                <a:rPr lang="en-US" altLang="en-US">
                  <a:solidFill>
                    <a:srgbClr val="3333FF"/>
                  </a:solidFill>
                </a:rPr>
                <a:t>2</a:t>
              </a:r>
              <a:r>
                <a:rPr lang="en-US" altLang="en-US"/>
                <a:t>    2</a:t>
              </a:r>
            </a:p>
          </p:txBody>
        </p:sp>
        <p:sp>
          <p:nvSpPr>
            <p:cNvPr id="9235" name="Line 21"/>
            <p:cNvSpPr>
              <a:spLocks noChangeShapeType="1"/>
            </p:cNvSpPr>
            <p:nvPr/>
          </p:nvSpPr>
          <p:spPr bwMode="auto">
            <a:xfrm>
              <a:off x="2168" y="23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2"/>
            <p:cNvSpPr>
              <a:spLocks noChangeShapeType="1"/>
            </p:cNvSpPr>
            <p:nvPr/>
          </p:nvSpPr>
          <p:spPr bwMode="auto">
            <a:xfrm>
              <a:off x="2976" y="230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Text Box 23"/>
            <p:cNvSpPr txBox="1">
              <a:spLocks noChangeArrowheads="1"/>
            </p:cNvSpPr>
            <p:nvPr/>
          </p:nvSpPr>
          <p:spPr bwMode="auto">
            <a:xfrm>
              <a:off x="2698" y="2612"/>
              <a:ext cx="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4    2</a:t>
              </a:r>
            </a:p>
          </p:txBody>
        </p:sp>
      </p:grp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6042025" y="3200400"/>
            <a:ext cx="3101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–2 for x and 2 for y in each equation in the system.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304800" y="51054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ordered pair (–2, 2) makes one equation true but not the other.  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304800" y="5943600"/>
            <a:ext cx="614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(–2, 2) is not a solution of the system.</a:t>
            </a: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5334000" y="4267200"/>
            <a:ext cx="304800" cy="304800"/>
            <a:chOff x="3312" y="2832"/>
            <a:chExt cx="192" cy="192"/>
          </a:xfrm>
        </p:grpSpPr>
        <p:sp>
          <p:nvSpPr>
            <p:cNvPr id="9231" name="Line 31"/>
            <p:cNvSpPr>
              <a:spLocks noChangeShapeType="1"/>
            </p:cNvSpPr>
            <p:nvPr/>
          </p:nvSpPr>
          <p:spPr bwMode="auto">
            <a:xfrm flipH="1">
              <a:off x="3312" y="2832"/>
              <a:ext cx="14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32"/>
            <p:cNvSpPr>
              <a:spLocks noChangeShapeType="1"/>
            </p:cNvSpPr>
            <p:nvPr/>
          </p:nvSpPr>
          <p:spPr bwMode="auto">
            <a:xfrm>
              <a:off x="3312" y="2832"/>
              <a:ext cx="19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33" name="Text Box 41"/>
          <p:cNvSpPr txBox="1">
            <a:spLocks noChangeArrowheads="1"/>
          </p:cNvSpPr>
          <p:nvPr/>
        </p:nvSpPr>
        <p:spPr bwMode="auto">
          <a:xfrm>
            <a:off x="2286000" y="43735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en-US" alt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7" grpId="0"/>
      <p:bldP spid="33818" grpId="0"/>
      <p:bldP spid="33819" grpId="0"/>
      <p:bldP spid="338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304800" y="1600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the ordered pair is a solution of the given system.</a:t>
            </a:r>
            <a:endParaRPr lang="en-US" altLang="en-US">
              <a:latin typeface="Times" pitchFamily="18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-14288" y="2590800"/>
            <a:ext cx="4159251" cy="838200"/>
            <a:chOff x="-9" y="1632"/>
            <a:chExt cx="2482" cy="528"/>
          </a:xfrm>
        </p:grpSpPr>
        <p:sp>
          <p:nvSpPr>
            <p:cNvPr id="10264" name="Text Box 5"/>
            <p:cNvSpPr txBox="1">
              <a:spLocks noChangeArrowheads="1"/>
            </p:cNvSpPr>
            <p:nvPr/>
          </p:nvSpPr>
          <p:spPr bwMode="auto">
            <a:xfrm>
              <a:off x="-9" y="168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   (1, 3); </a:t>
              </a:r>
            </a:p>
          </p:txBody>
        </p:sp>
        <p:sp>
          <p:nvSpPr>
            <p:cNvPr id="10265" name="AutoShape 8"/>
            <p:cNvSpPr>
              <a:spLocks/>
            </p:cNvSpPr>
            <p:nvPr/>
          </p:nvSpPr>
          <p:spPr bwMode="auto">
            <a:xfrm>
              <a:off x="1012" y="1632"/>
              <a:ext cx="156" cy="480"/>
            </a:xfrm>
            <a:prstGeom prst="leftBrace">
              <a:avLst>
                <a:gd name="adj1" fmla="val 25641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10266" name="Text Box 9"/>
            <p:cNvSpPr txBox="1">
              <a:spLocks noChangeArrowheads="1"/>
            </p:cNvSpPr>
            <p:nvPr/>
          </p:nvSpPr>
          <p:spPr bwMode="auto">
            <a:xfrm>
              <a:off x="1158" y="1632"/>
              <a:ext cx="1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2</a:t>
              </a:r>
              <a:r>
                <a:rPr lang="en-US" altLang="en-US" b="1" i="1"/>
                <a:t>x + y</a:t>
              </a:r>
              <a:r>
                <a:rPr lang="en-US" altLang="en-US" b="1"/>
                <a:t> = 5</a:t>
              </a:r>
              <a:endParaRPr lang="en-US" altLang="en-US" b="1" i="1"/>
            </a:p>
          </p:txBody>
        </p:sp>
        <p:sp>
          <p:nvSpPr>
            <p:cNvPr id="10267" name="Text Box 10"/>
            <p:cNvSpPr txBox="1">
              <a:spLocks noChangeArrowheads="1"/>
            </p:cNvSpPr>
            <p:nvPr/>
          </p:nvSpPr>
          <p:spPr bwMode="auto">
            <a:xfrm>
              <a:off x="1168" y="1872"/>
              <a:ext cx="13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–2</a:t>
              </a:r>
              <a:r>
                <a:rPr lang="en-US" altLang="en-US" b="1" i="1"/>
                <a:t>x + y</a:t>
              </a:r>
              <a:r>
                <a:rPr lang="en-US" altLang="en-US" b="1"/>
                <a:t> = 1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04800" y="3505200"/>
            <a:ext cx="2514600" cy="1828800"/>
            <a:chOff x="192" y="2208"/>
            <a:chExt cx="1584" cy="1152"/>
          </a:xfrm>
        </p:grpSpPr>
        <p:sp>
          <p:nvSpPr>
            <p:cNvPr id="10257" name="Text Box 11"/>
            <p:cNvSpPr txBox="1">
              <a:spLocks noChangeArrowheads="1"/>
            </p:cNvSpPr>
            <p:nvPr/>
          </p:nvSpPr>
          <p:spPr bwMode="auto">
            <a:xfrm>
              <a:off x="240" y="2208"/>
              <a:ext cx="11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+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5</a:t>
              </a:r>
              <a:endParaRPr lang="en-US" altLang="en-US" i="1"/>
            </a:p>
          </p:txBody>
        </p:sp>
        <p:sp>
          <p:nvSpPr>
            <p:cNvPr id="10258" name="Line 12"/>
            <p:cNvSpPr>
              <a:spLocks noChangeShapeType="1"/>
            </p:cNvSpPr>
            <p:nvPr/>
          </p:nvSpPr>
          <p:spPr bwMode="auto">
            <a:xfrm>
              <a:off x="240" y="2496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Text Box 13"/>
            <p:cNvSpPr txBox="1">
              <a:spLocks noChangeArrowheads="1"/>
            </p:cNvSpPr>
            <p:nvPr/>
          </p:nvSpPr>
          <p:spPr bwMode="auto">
            <a:xfrm>
              <a:off x="192" y="2516"/>
              <a:ext cx="1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  <a:r>
                <a:rPr lang="en-US" altLang="en-US">
                  <a:solidFill>
                    <a:srgbClr val="FF0000"/>
                  </a:solidFill>
                </a:rPr>
                <a:t>(1) </a:t>
              </a:r>
              <a:r>
                <a:rPr lang="en-US" altLang="en-US"/>
                <a:t>+ 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/>
                <a:t>   5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10260" name="Text Box 14"/>
            <p:cNvSpPr txBox="1">
              <a:spLocks noChangeArrowheads="1"/>
            </p:cNvSpPr>
            <p:nvPr/>
          </p:nvSpPr>
          <p:spPr bwMode="auto">
            <a:xfrm>
              <a:off x="509" y="2784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 + 3   5</a:t>
              </a:r>
            </a:p>
          </p:txBody>
        </p:sp>
        <p:sp>
          <p:nvSpPr>
            <p:cNvPr id="10261" name="Text Box 15"/>
            <p:cNvSpPr txBox="1">
              <a:spLocks noChangeArrowheads="1"/>
            </p:cNvSpPr>
            <p:nvPr/>
          </p:nvSpPr>
          <p:spPr bwMode="auto">
            <a:xfrm>
              <a:off x="924" y="3024"/>
              <a:ext cx="5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5   5</a:t>
              </a:r>
            </a:p>
          </p:txBody>
        </p:sp>
        <p:sp>
          <p:nvSpPr>
            <p:cNvPr id="10262" name="Line 16"/>
            <p:cNvSpPr>
              <a:spLocks noChangeShapeType="1"/>
            </p:cNvSpPr>
            <p:nvPr/>
          </p:nvSpPr>
          <p:spPr bwMode="auto">
            <a:xfrm>
              <a:off x="1152" y="2496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Text Box 17"/>
            <p:cNvSpPr txBox="1">
              <a:spLocks noChangeArrowheads="1"/>
            </p:cNvSpPr>
            <p:nvPr/>
          </p:nvSpPr>
          <p:spPr bwMode="auto">
            <a:xfrm>
              <a:off x="1392" y="2899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330200" y="5530850"/>
            <a:ext cx="862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ordered pair (1, 3) makes both equations true.  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6042025" y="3429000"/>
            <a:ext cx="3101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1 for x and 3 for y in each equation in the system.</a:t>
            </a: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895600" y="3505200"/>
            <a:ext cx="2797175" cy="1738313"/>
            <a:chOff x="1824" y="2208"/>
            <a:chExt cx="1762" cy="1095"/>
          </a:xfrm>
        </p:grpSpPr>
        <p:sp>
          <p:nvSpPr>
            <p:cNvPr id="10250" name="Text Box 19"/>
            <p:cNvSpPr txBox="1">
              <a:spLocks noChangeArrowheads="1"/>
            </p:cNvSpPr>
            <p:nvPr/>
          </p:nvSpPr>
          <p:spPr bwMode="auto">
            <a:xfrm>
              <a:off x="1968" y="2208"/>
              <a:ext cx="12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–2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+ </a:t>
              </a:r>
              <a:r>
                <a:rPr lang="en-US" altLang="en-US" i="1">
                  <a:solidFill>
                    <a:srgbClr val="3333FF"/>
                  </a:solidFill>
                </a:rPr>
                <a:t>y</a:t>
              </a:r>
              <a:r>
                <a:rPr lang="en-US" altLang="en-US"/>
                <a:t> = 1</a:t>
              </a:r>
              <a:endParaRPr lang="en-US" altLang="en-US" i="1"/>
            </a:p>
          </p:txBody>
        </p:sp>
        <p:sp>
          <p:nvSpPr>
            <p:cNvPr id="10251" name="Line 20"/>
            <p:cNvSpPr>
              <a:spLocks noChangeShapeType="1"/>
            </p:cNvSpPr>
            <p:nvPr/>
          </p:nvSpPr>
          <p:spPr bwMode="auto">
            <a:xfrm flipV="1">
              <a:off x="2050" y="250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Text Box 22"/>
            <p:cNvSpPr txBox="1">
              <a:spLocks noChangeArrowheads="1"/>
            </p:cNvSpPr>
            <p:nvPr/>
          </p:nvSpPr>
          <p:spPr bwMode="auto">
            <a:xfrm>
              <a:off x="1824" y="2517"/>
              <a:ext cx="14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–2</a:t>
              </a:r>
              <a:r>
                <a:rPr lang="en-US" altLang="en-US">
                  <a:solidFill>
                    <a:srgbClr val="FF0000"/>
                  </a:solidFill>
                </a:rPr>
                <a:t>(1)</a:t>
              </a:r>
              <a:r>
                <a:rPr lang="en-US" altLang="en-US" i="1"/>
                <a:t> + 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/>
                <a:t>    1</a:t>
              </a:r>
            </a:p>
          </p:txBody>
        </p:sp>
        <p:sp>
          <p:nvSpPr>
            <p:cNvPr id="10253" name="Text Box 23"/>
            <p:cNvSpPr txBox="1">
              <a:spLocks noChangeArrowheads="1"/>
            </p:cNvSpPr>
            <p:nvPr/>
          </p:nvSpPr>
          <p:spPr bwMode="auto">
            <a:xfrm>
              <a:off x="2187" y="2783"/>
              <a:ext cx="11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–</a:t>
              </a:r>
              <a:r>
                <a:rPr lang="en-US" altLang="en-US">
                  <a:cs typeface="Arial" charset="0"/>
                </a:rPr>
                <a:t>2 + 3    1</a:t>
              </a:r>
            </a:p>
          </p:txBody>
        </p:sp>
        <p:sp>
          <p:nvSpPr>
            <p:cNvPr id="10254" name="Text Box 24"/>
            <p:cNvSpPr txBox="1">
              <a:spLocks noChangeArrowheads="1"/>
            </p:cNvSpPr>
            <p:nvPr/>
          </p:nvSpPr>
          <p:spPr bwMode="auto">
            <a:xfrm>
              <a:off x="2736" y="3015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1    1</a:t>
              </a:r>
            </a:p>
          </p:txBody>
        </p:sp>
        <p:sp>
          <p:nvSpPr>
            <p:cNvPr id="10255" name="Text Box 25"/>
            <p:cNvSpPr txBox="1">
              <a:spLocks noChangeArrowheads="1"/>
            </p:cNvSpPr>
            <p:nvPr/>
          </p:nvSpPr>
          <p:spPr bwMode="auto">
            <a:xfrm>
              <a:off x="3202" y="291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sp>
          <p:nvSpPr>
            <p:cNvPr id="10256" name="Line 27"/>
            <p:cNvSpPr>
              <a:spLocks noChangeShapeType="1"/>
            </p:cNvSpPr>
            <p:nvPr/>
          </p:nvSpPr>
          <p:spPr bwMode="auto">
            <a:xfrm>
              <a:off x="3024" y="2505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04800" y="6019800"/>
            <a:ext cx="565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(1, 3) is the solution of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4" grpId="0"/>
      <p:bldP spid="34842" grpId="0"/>
      <p:bldP spid="3484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1964</Words>
  <Application>Microsoft Office PowerPoint</Application>
  <PresentationFormat>On-screen Show (4:3)</PresentationFormat>
  <Paragraphs>325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75</cp:revision>
  <dcterms:created xsi:type="dcterms:W3CDTF">2002-10-14T18:20:28Z</dcterms:created>
  <dcterms:modified xsi:type="dcterms:W3CDTF">2014-02-19T20:36:09Z</dcterms:modified>
</cp:coreProperties>
</file>