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9" r:id="rId2"/>
    <p:sldId id="368" r:id="rId3"/>
    <p:sldId id="266" r:id="rId4"/>
    <p:sldId id="267" r:id="rId5"/>
    <p:sldId id="260" r:id="rId6"/>
    <p:sldId id="374" r:id="rId7"/>
    <p:sldId id="331" r:id="rId8"/>
    <p:sldId id="330" r:id="rId9"/>
    <p:sldId id="345" r:id="rId10"/>
    <p:sldId id="369" r:id="rId11"/>
    <p:sldId id="346" r:id="rId12"/>
    <p:sldId id="370" r:id="rId13"/>
    <p:sldId id="375" r:id="rId14"/>
    <p:sldId id="355" r:id="rId15"/>
    <p:sldId id="361" r:id="rId16"/>
    <p:sldId id="348" r:id="rId17"/>
    <p:sldId id="363" r:id="rId18"/>
    <p:sldId id="349" r:id="rId19"/>
    <p:sldId id="376" r:id="rId20"/>
    <p:sldId id="373" r:id="rId21"/>
    <p:sldId id="350" r:id="rId22"/>
    <p:sldId id="377" r:id="rId23"/>
    <p:sldId id="371" r:id="rId24"/>
    <p:sldId id="372" r:id="rId25"/>
    <p:sldId id="339" r:id="rId26"/>
    <p:sldId id="367" r:id="rId27"/>
    <p:sldId id="343" r:id="rId28"/>
  </p:sldIdLst>
  <p:sldSz cx="9144000" cy="6858000" type="screen4x3"/>
  <p:notesSz cx="7099300" cy="9398000"/>
  <p:custDataLst>
    <p:tags r:id="rId31"/>
  </p:custData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8F2"/>
    <a:srgbClr val="FFA3D1"/>
    <a:srgbClr val="FF99CC"/>
    <a:srgbClr val="CC0066"/>
    <a:srgbClr val="CC00FF"/>
    <a:srgbClr val="FF00FF"/>
    <a:srgbClr val="CC00CC"/>
    <a:srgbClr val="FEB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5" autoAdjust="0"/>
    <p:restoredTop sz="94698" autoAdjust="0"/>
  </p:normalViewPr>
  <p:slideViewPr>
    <p:cSldViewPr>
      <p:cViewPr>
        <p:scale>
          <a:sx n="108" d="100"/>
          <a:sy n="108" d="100"/>
        </p:scale>
        <p:origin x="-114" y="-42"/>
      </p:cViewPr>
      <p:guideLst>
        <p:guide orient="horz" pos="5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fld id="{D49A4B81-7923-459A-BD54-64AA883CE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18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4050"/>
            <a:ext cx="52070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3CFFB41-A8FC-440D-B8EB-69E6C81E1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73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279F17C-B79F-41CE-BDEC-35849925ED74}" type="slidenum">
              <a:rPr lang="en-US" altLang="en-US" sz="1200" b="0">
                <a:latin typeface="Times New Roman" pitchFamily="18" charset="0"/>
              </a:rPr>
              <a:pPr/>
              <a:t>2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CB8A766-E708-40F6-863F-4A808646FABD}" type="slidenum">
              <a:rPr lang="en-US" altLang="en-US" sz="1200" b="0">
                <a:latin typeface="Times New Roman" pitchFamily="18" charset="0"/>
              </a:rPr>
              <a:pPr/>
              <a:t>3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05B11A-C357-4D0F-B5F4-64E47D8D0BB8}" type="slidenum">
              <a:rPr lang="en-US" altLang="en-US" sz="1200" b="0">
                <a:latin typeface="Times New Roman" pitchFamily="18" charset="0"/>
              </a:rPr>
              <a:pPr/>
              <a:t>4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BBAA8AA-5821-411A-813C-79C195D8A0CD}" type="slidenum">
              <a:rPr lang="en-US" altLang="en-US" sz="1200" b="0">
                <a:latin typeface="Times New Roman" pitchFamily="18" charset="0"/>
              </a:rPr>
              <a:pPr/>
              <a:t>12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7487EA1-6073-404A-B69E-451ECCFF5351}" type="slidenum">
              <a:rPr lang="en-US" altLang="en-US" sz="1200" b="0">
                <a:latin typeface="Times New Roman" pitchFamily="18" charset="0"/>
              </a:rPr>
              <a:pPr/>
              <a:t>18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DBA9862-86FB-441B-A1CC-8BBE960595A1}" type="slidenum">
              <a:rPr lang="en-US" altLang="en-US" sz="1200" b="0">
                <a:latin typeface="Times New Roman" pitchFamily="18" charset="0"/>
              </a:rPr>
              <a:pPr/>
              <a:t>19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6F46519-BF29-4375-A64E-FA99DB48ADED}" type="slidenum">
              <a:rPr lang="en-US" altLang="en-US" sz="1200" b="0">
                <a:latin typeface="Times New Roman" pitchFamily="18" charset="0"/>
              </a:rPr>
              <a:pPr/>
              <a:t>21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E5001B5-D67F-495B-A75C-37A129775C0E}" type="slidenum">
              <a:rPr lang="en-US" altLang="en-US" sz="1200" b="0">
                <a:latin typeface="Times New Roman" pitchFamily="18" charset="0"/>
              </a:rPr>
              <a:pPr/>
              <a:t>22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31B5C-796D-4163-8A40-76E13D266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ACD27-0758-410D-BCE7-E71BC5016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1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174FA-F90B-4765-AA69-29E0537C8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4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93A7A-79B0-4E13-B5EA-34971F387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4852F-EFEC-40C3-82BD-63446B3AD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2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E1F83-DA73-48A0-A10E-F3333A250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9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A9AE3-6D90-44F5-85D7-81902055C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48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42E3A-3888-4042-BBEB-A2A6EDB31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1CF51-18D9-4294-81B1-CA8449ECF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3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3AA7C-C446-4DBB-9891-5E15E0413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40B92-433A-4E51-9182-D7049E482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FA0D0-9917-433A-9C20-84776BC13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8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fld id="{FC1C58E4-DAAD-4F19-ABFC-7E22A1071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6550025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 userDrawn="1"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4"/>
          <p:cNvGrpSpPr>
            <a:grpSpLocks/>
          </p:cNvGrpSpPr>
          <p:nvPr userDrawn="1"/>
        </p:nvGrpSpPr>
        <p:grpSpPr bwMode="auto">
          <a:xfrm>
            <a:off x="-6350" y="-4763"/>
            <a:ext cx="9150350" cy="6867526"/>
            <a:chOff x="-4" y="-3"/>
            <a:chExt cx="5764" cy="4326"/>
          </a:xfrm>
        </p:grpSpPr>
        <p:pic>
          <p:nvPicPr>
            <p:cNvPr id="1035" name="Picture 8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3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 userDrawn="1"/>
        </p:nvSpPr>
        <p:spPr bwMode="auto">
          <a:xfrm>
            <a:off x="1054100" y="117475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>
                <a:solidFill>
                  <a:schemeClr val="bg1"/>
                </a:solidFill>
                <a:latin typeface="Arial Black" pitchFamily="34" charset="0"/>
              </a:rPr>
              <a:t>Triangle Congruence: CPCTC</a:t>
            </a:r>
            <a:endParaRPr lang="en-US" altLang="en-US" sz="28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3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 sz="800" b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51"/>
              <a:ext cx="4706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lnSpc>
                  <a:spcPct val="85000"/>
                </a:lnSpc>
              </a:pPr>
              <a:r>
                <a:rPr lang="en-US" altLang="en-US" sz="2600" b="0">
                  <a:solidFill>
                    <a:schemeClr val="bg1"/>
                  </a:solidFill>
                  <a:latin typeface="Arial Black" pitchFamily="34" charset="0"/>
                </a:rPr>
                <a:t>Triangle Congruence: CPCTC</a:t>
              </a:r>
              <a:endParaRPr lang="en-US" altLang="en-US" sz="2600" b="0"/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en-US" sz="1400">
                  <a:solidFill>
                    <a:schemeClr val="bg1"/>
                  </a:solidFill>
                </a:rPr>
                <a:t>Holt Geometry</a:t>
              </a:r>
            </a:p>
          </p:txBody>
        </p:sp>
      </p:grpSp>
      <p:sp>
        <p:nvSpPr>
          <p:cNvPr id="19489" name="Text Box 3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0" name="Text Box 3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1" name="Text Box 35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86175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5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51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1267" name="Group 12"/>
          <p:cNvGrpSpPr>
            <a:grpSpLocks/>
          </p:cNvGrpSpPr>
          <p:nvPr/>
        </p:nvGrpSpPr>
        <p:grpSpPr bwMode="auto">
          <a:xfrm>
            <a:off x="1828800" y="1676400"/>
            <a:ext cx="5257800" cy="4722813"/>
            <a:chOff x="1152" y="1056"/>
            <a:chExt cx="3312" cy="2975"/>
          </a:xfrm>
        </p:grpSpPr>
        <p:pic>
          <p:nvPicPr>
            <p:cNvPr id="1126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056"/>
              <a:ext cx="3312" cy="2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269" name="Rectangle 7"/>
            <p:cNvSpPr>
              <a:spLocks noChangeArrowheads="1"/>
            </p:cNvSpPr>
            <p:nvPr/>
          </p:nvSpPr>
          <p:spPr bwMode="auto">
            <a:xfrm>
              <a:off x="3971" y="2304"/>
              <a:ext cx="288" cy="144"/>
            </a:xfrm>
            <a:prstGeom prst="rect">
              <a:avLst/>
            </a:prstGeom>
            <a:solidFill>
              <a:srgbClr val="FEB8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0" name="Text Box 8"/>
            <p:cNvSpPr txBox="1">
              <a:spLocks noChangeArrowheads="1"/>
            </p:cNvSpPr>
            <p:nvPr/>
          </p:nvSpPr>
          <p:spPr bwMode="auto">
            <a:xfrm>
              <a:off x="3847" y="2270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 b="0" i="1">
                  <a:solidFill>
                    <a:srgbClr val="CC0066"/>
                  </a:solidFill>
                  <a:latin typeface="Arial" charset="0"/>
                </a:rPr>
                <a:t>WY</a:t>
              </a:r>
            </a:p>
          </p:txBody>
        </p:sp>
        <p:sp>
          <p:nvSpPr>
            <p:cNvPr id="11271" name="Rectangle 10"/>
            <p:cNvSpPr>
              <a:spLocks noChangeArrowheads="1"/>
            </p:cNvSpPr>
            <p:nvPr/>
          </p:nvSpPr>
          <p:spPr bwMode="auto">
            <a:xfrm>
              <a:off x="2895" y="1817"/>
              <a:ext cx="288" cy="144"/>
            </a:xfrm>
            <a:prstGeom prst="rect">
              <a:avLst/>
            </a:prstGeom>
            <a:solidFill>
              <a:srgbClr val="FEB8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2" name="Text Box 11"/>
            <p:cNvSpPr txBox="1">
              <a:spLocks noChangeArrowheads="1"/>
            </p:cNvSpPr>
            <p:nvPr/>
          </p:nvSpPr>
          <p:spPr bwMode="auto">
            <a:xfrm>
              <a:off x="2771" y="1783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 b="0" i="1">
                  <a:solidFill>
                    <a:srgbClr val="CC0066"/>
                  </a:solidFill>
                  <a:latin typeface="Arial" charset="0"/>
                </a:rPr>
                <a:t>ZW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2291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429000"/>
            <a:ext cx="3900488" cy="244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292" name="Group 38"/>
          <p:cNvGrpSpPr>
            <a:grpSpLocks/>
          </p:cNvGrpSpPr>
          <p:nvPr/>
        </p:nvGrpSpPr>
        <p:grpSpPr bwMode="auto">
          <a:xfrm>
            <a:off x="533400" y="1995488"/>
            <a:ext cx="7239000" cy="1128712"/>
            <a:chOff x="336" y="1257"/>
            <a:chExt cx="4560" cy="711"/>
          </a:xfrm>
        </p:grpSpPr>
        <p:sp>
          <p:nvSpPr>
            <p:cNvPr id="12293" name="Text Box 29"/>
            <p:cNvSpPr txBox="1">
              <a:spLocks noChangeArrowheads="1"/>
            </p:cNvSpPr>
            <p:nvPr/>
          </p:nvSpPr>
          <p:spPr bwMode="auto">
            <a:xfrm>
              <a:off x="336" y="1641"/>
              <a:ext cx="331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Prove:</a:t>
              </a:r>
              <a:r>
                <a:rPr lang="en-US" altLang="en-US" sz="2800" b="0"/>
                <a:t> </a:t>
              </a:r>
              <a:r>
                <a:rPr lang="en-US" altLang="en-US" sz="2800" b="0" i="1">
                  <a:sym typeface="Symbol" pitchFamily="18" charset="2"/>
                </a:rPr>
                <a:t>PQ</a:t>
              </a:r>
              <a:r>
                <a:rPr lang="en-US" altLang="en-US" sz="2800" b="0">
                  <a:sym typeface="Symbol" pitchFamily="18" charset="2"/>
                </a:rPr>
                <a:t>  </a:t>
              </a:r>
              <a:r>
                <a:rPr lang="en-US" altLang="en-US" sz="2800" b="0" i="1">
                  <a:sym typeface="Symbol" pitchFamily="18" charset="2"/>
                </a:rPr>
                <a:t>PS</a:t>
              </a:r>
              <a:r>
                <a:rPr lang="en-US" altLang="en-US" sz="2800" b="0" i="1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2294" name="Text Box 31"/>
            <p:cNvSpPr txBox="1">
              <a:spLocks noChangeArrowheads="1"/>
            </p:cNvSpPr>
            <p:nvPr/>
          </p:nvSpPr>
          <p:spPr bwMode="auto">
            <a:xfrm>
              <a:off x="336" y="1257"/>
              <a:ext cx="45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Given:</a:t>
              </a:r>
              <a:r>
                <a:rPr lang="en-US" altLang="en-US" sz="2800" b="0"/>
                <a:t> </a:t>
              </a:r>
              <a:r>
                <a:rPr lang="en-US" altLang="en-US" sz="2800" b="0" i="1"/>
                <a:t>PR</a:t>
              </a:r>
              <a:r>
                <a:rPr lang="en-US" altLang="en-US" sz="2800" b="0"/>
                <a:t> bisects </a:t>
              </a:r>
              <a:r>
                <a:rPr lang="en-US" altLang="en-US" b="0">
                  <a:sym typeface="Symbol" pitchFamily="18" charset="2"/>
                </a:rPr>
                <a:t></a:t>
              </a:r>
              <a:r>
                <a:rPr lang="en-US" altLang="en-US" b="0" i="1">
                  <a:sym typeface="Symbol" pitchFamily="18" charset="2"/>
                </a:rPr>
                <a:t>QPS</a:t>
              </a:r>
              <a:r>
                <a:rPr lang="en-US" altLang="en-US" b="0">
                  <a:sym typeface="Symbol" pitchFamily="18" charset="2"/>
                </a:rPr>
                <a:t> and </a:t>
              </a:r>
              <a:r>
                <a:rPr lang="en-US" altLang="en-US" b="0" i="1">
                  <a:sym typeface="Symbol" pitchFamily="18" charset="2"/>
                </a:rPr>
                <a:t>QRS</a:t>
              </a:r>
              <a:r>
                <a:rPr lang="en-US" altLang="en-US" sz="2800" b="0">
                  <a:sym typeface="Symbol" pitchFamily="18" charset="2"/>
                </a:rPr>
                <a:t>.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2295" name="Line 32"/>
            <p:cNvSpPr>
              <a:spLocks noChangeShapeType="1"/>
            </p:cNvSpPr>
            <p:nvPr/>
          </p:nvSpPr>
          <p:spPr bwMode="auto">
            <a:xfrm>
              <a:off x="1296" y="132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296" name="Line 36"/>
            <p:cNvSpPr>
              <a:spLocks noChangeShapeType="1"/>
            </p:cNvSpPr>
            <p:nvPr/>
          </p:nvSpPr>
          <p:spPr bwMode="auto">
            <a:xfrm>
              <a:off x="1920" y="168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297" name="Line 37"/>
            <p:cNvSpPr>
              <a:spLocks noChangeShapeType="1"/>
            </p:cNvSpPr>
            <p:nvPr/>
          </p:nvSpPr>
          <p:spPr bwMode="auto">
            <a:xfrm>
              <a:off x="1304" y="168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84353" name="Group 33"/>
          <p:cNvGrpSpPr>
            <a:grpSpLocks/>
          </p:cNvGrpSpPr>
          <p:nvPr/>
        </p:nvGrpSpPr>
        <p:grpSpPr bwMode="auto">
          <a:xfrm>
            <a:off x="228600" y="1668463"/>
            <a:ext cx="8674100" cy="4595812"/>
            <a:chOff x="144" y="1051"/>
            <a:chExt cx="5464" cy="2895"/>
          </a:xfrm>
        </p:grpSpPr>
        <p:sp>
          <p:nvSpPr>
            <p:cNvPr id="13316" name="AutoShape 9"/>
            <p:cNvSpPr>
              <a:spLocks noChangeArrowheads="1"/>
            </p:cNvSpPr>
            <p:nvPr/>
          </p:nvSpPr>
          <p:spPr bwMode="auto">
            <a:xfrm>
              <a:off x="144" y="1056"/>
              <a:ext cx="1969" cy="889"/>
            </a:xfrm>
            <a:prstGeom prst="flowChartTerminator">
              <a:avLst/>
            </a:prstGeom>
            <a:solidFill>
              <a:srgbClr val="FF99CC"/>
            </a:solidFill>
            <a:ln w="2857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 b="0" i="1"/>
                <a:t>PR</a:t>
              </a:r>
              <a:r>
                <a:rPr lang="en-US" altLang="en-US" sz="2400" b="0"/>
                <a:t> bisects </a:t>
              </a:r>
              <a:r>
                <a:rPr lang="en-US" altLang="en-US" sz="2400" b="0">
                  <a:sym typeface="Symbol" pitchFamily="18" charset="2"/>
                </a:rPr>
                <a:t></a:t>
              </a:r>
              <a:r>
                <a:rPr lang="en-US" altLang="en-US" sz="2400" b="0" i="1">
                  <a:sym typeface="Symbol" pitchFamily="18" charset="2"/>
                </a:rPr>
                <a:t>QPS </a:t>
              </a:r>
            </a:p>
            <a:p>
              <a:r>
                <a:rPr lang="en-US" altLang="en-US" sz="2400" b="0">
                  <a:sym typeface="Symbol" pitchFamily="18" charset="2"/>
                </a:rPr>
                <a:t>and </a:t>
              </a:r>
              <a:r>
                <a:rPr lang="en-US" altLang="en-US" sz="2400" b="0" i="1">
                  <a:sym typeface="Symbol" pitchFamily="18" charset="2"/>
                </a:rPr>
                <a:t>QRS</a:t>
              </a:r>
              <a:r>
                <a:rPr lang="en-US" altLang="en-US" sz="2400" b="0">
                  <a:sym typeface="Symbol" pitchFamily="18" charset="2"/>
                </a:rPr>
                <a:t> </a:t>
              </a:r>
            </a:p>
          </p:txBody>
        </p:sp>
        <p:sp>
          <p:nvSpPr>
            <p:cNvPr id="13317" name="AutoShape 11"/>
            <p:cNvSpPr>
              <a:spLocks noChangeArrowheads="1"/>
            </p:cNvSpPr>
            <p:nvPr/>
          </p:nvSpPr>
          <p:spPr bwMode="auto">
            <a:xfrm>
              <a:off x="3744" y="1051"/>
              <a:ext cx="1864" cy="889"/>
            </a:xfrm>
            <a:prstGeom prst="flowChartTerminator">
              <a:avLst/>
            </a:prstGeom>
            <a:solidFill>
              <a:srgbClr val="FF99CC"/>
            </a:solidFill>
            <a:ln w="2857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 b="0">
                  <a:sym typeface="Symbol" pitchFamily="18" charset="2"/>
                </a:rPr>
                <a:t></a:t>
              </a:r>
              <a:r>
                <a:rPr lang="en-US" altLang="en-US" sz="2400" b="0" i="1">
                  <a:sym typeface="Symbol" pitchFamily="18" charset="2"/>
                </a:rPr>
                <a:t>QRP</a:t>
              </a:r>
              <a:r>
                <a:rPr lang="en-US" altLang="en-US" sz="2400" b="0">
                  <a:sym typeface="Symbol" pitchFamily="18" charset="2"/>
                </a:rPr>
                <a:t> </a:t>
              </a:r>
              <a:r>
                <a:rPr lang="en-US" altLang="en-US" sz="2400" b="0"/>
                <a:t> </a:t>
              </a:r>
              <a:r>
                <a:rPr lang="en-US" altLang="en-US" sz="2400" b="0">
                  <a:sym typeface="Symbol" pitchFamily="18" charset="2"/>
                </a:rPr>
                <a:t></a:t>
              </a:r>
              <a:r>
                <a:rPr lang="en-US" altLang="en-US" sz="2400" b="0" i="1">
                  <a:sym typeface="Symbol" pitchFamily="18" charset="2"/>
                </a:rPr>
                <a:t>SRP</a:t>
              </a:r>
            </a:p>
            <a:p>
              <a:r>
                <a:rPr lang="en-US" altLang="en-US" sz="2400" b="0">
                  <a:sym typeface="Symbol" pitchFamily="18" charset="2"/>
                </a:rPr>
                <a:t></a:t>
              </a:r>
              <a:r>
                <a:rPr lang="en-US" altLang="en-US" sz="2400" b="0" i="1">
                  <a:sym typeface="Symbol" pitchFamily="18" charset="2"/>
                </a:rPr>
                <a:t>QPR </a:t>
              </a:r>
              <a:r>
                <a:rPr lang="en-US" altLang="en-US" sz="2400" b="0">
                  <a:sym typeface="Symbol" pitchFamily="18" charset="2"/>
                </a:rPr>
                <a:t> </a:t>
              </a:r>
              <a:r>
                <a:rPr lang="en-US" altLang="en-US" sz="2400" b="0" i="1">
                  <a:sym typeface="Symbol" pitchFamily="18" charset="2"/>
                </a:rPr>
                <a:t>SPR</a:t>
              </a:r>
            </a:p>
          </p:txBody>
        </p:sp>
        <p:sp>
          <p:nvSpPr>
            <p:cNvPr id="13318" name="Text Box 12"/>
            <p:cNvSpPr txBox="1">
              <a:spLocks noChangeArrowheads="1"/>
            </p:cNvSpPr>
            <p:nvPr/>
          </p:nvSpPr>
          <p:spPr bwMode="auto">
            <a:xfrm>
              <a:off x="720" y="2016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0"/>
                <a:t>Given</a:t>
              </a:r>
            </a:p>
          </p:txBody>
        </p:sp>
        <p:sp>
          <p:nvSpPr>
            <p:cNvPr id="13319" name="Text Box 14"/>
            <p:cNvSpPr txBox="1">
              <a:spLocks noChangeArrowheads="1"/>
            </p:cNvSpPr>
            <p:nvPr/>
          </p:nvSpPr>
          <p:spPr bwMode="auto">
            <a:xfrm>
              <a:off x="3888" y="1968"/>
              <a:ext cx="15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0"/>
                <a:t>Def. of </a:t>
              </a:r>
              <a:r>
                <a:rPr lang="en-US" altLang="en-US" sz="2000" b="0">
                  <a:sym typeface="Symbol" pitchFamily="18" charset="2"/>
                </a:rPr>
                <a:t> bisector</a:t>
              </a:r>
            </a:p>
          </p:txBody>
        </p:sp>
        <p:sp>
          <p:nvSpPr>
            <p:cNvPr id="13320" name="AutoShape 15"/>
            <p:cNvSpPr>
              <a:spLocks noChangeArrowheads="1"/>
            </p:cNvSpPr>
            <p:nvPr/>
          </p:nvSpPr>
          <p:spPr bwMode="auto">
            <a:xfrm>
              <a:off x="2400" y="1530"/>
              <a:ext cx="1056" cy="401"/>
            </a:xfrm>
            <a:prstGeom prst="flowChartTerminator">
              <a:avLst/>
            </a:prstGeom>
            <a:solidFill>
              <a:srgbClr val="FF99CC"/>
            </a:solidFill>
            <a:ln w="2857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 b="0" i="1">
                  <a:sym typeface="Symbol" pitchFamily="18" charset="2"/>
                </a:rPr>
                <a:t>RP</a:t>
              </a:r>
              <a:r>
                <a:rPr lang="en-US" altLang="en-US" sz="2400" b="0">
                  <a:sym typeface="Symbol" pitchFamily="18" charset="2"/>
                </a:rPr>
                <a:t> </a:t>
              </a:r>
              <a:r>
                <a:rPr lang="en-US" altLang="en-US" sz="2400" b="0"/>
                <a:t> </a:t>
              </a:r>
              <a:r>
                <a:rPr lang="en-US" altLang="en-US" sz="2400" b="0" i="1">
                  <a:sym typeface="Symbol" pitchFamily="18" charset="2"/>
                </a:rPr>
                <a:t>PR</a:t>
              </a:r>
            </a:p>
          </p:txBody>
        </p:sp>
        <p:sp>
          <p:nvSpPr>
            <p:cNvPr id="13321" name="Text Box 16"/>
            <p:cNvSpPr txBox="1">
              <a:spLocks noChangeArrowheads="1"/>
            </p:cNvSpPr>
            <p:nvPr/>
          </p:nvSpPr>
          <p:spPr bwMode="auto">
            <a:xfrm>
              <a:off x="2016" y="1968"/>
              <a:ext cx="18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0"/>
                <a:t>Reflex. Prop. of </a:t>
              </a:r>
              <a:r>
                <a:rPr lang="en-US" altLang="en-US" sz="2000" b="0">
                  <a:sym typeface="Symbol" pitchFamily="18" charset="2"/>
                </a:rPr>
                <a:t></a:t>
              </a:r>
            </a:p>
          </p:txBody>
        </p:sp>
        <p:sp>
          <p:nvSpPr>
            <p:cNvPr id="13322" name="AutoShape 17"/>
            <p:cNvSpPr>
              <a:spLocks noChangeArrowheads="1"/>
            </p:cNvSpPr>
            <p:nvPr/>
          </p:nvSpPr>
          <p:spPr bwMode="auto">
            <a:xfrm>
              <a:off x="2227" y="2394"/>
              <a:ext cx="1573" cy="401"/>
            </a:xfrm>
            <a:prstGeom prst="flowChartTerminator">
              <a:avLst/>
            </a:prstGeom>
            <a:solidFill>
              <a:srgbClr val="FF99CC"/>
            </a:solidFill>
            <a:ln w="2857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 b="0">
                  <a:sym typeface="Symbol" pitchFamily="18" charset="2"/>
                </a:rPr>
                <a:t>∆</a:t>
              </a:r>
              <a:r>
                <a:rPr lang="en-US" altLang="en-US" sz="2400" b="0" i="1">
                  <a:sym typeface="Symbol" pitchFamily="18" charset="2"/>
                </a:rPr>
                <a:t>PQR</a:t>
              </a:r>
              <a:r>
                <a:rPr lang="en-US" altLang="en-US" sz="2400" b="0">
                  <a:sym typeface="Symbol" pitchFamily="18" charset="2"/>
                </a:rPr>
                <a:t>  ∆</a:t>
              </a:r>
              <a:r>
                <a:rPr lang="en-US" altLang="en-US" sz="2400" b="0" i="1">
                  <a:sym typeface="Symbol" pitchFamily="18" charset="2"/>
                </a:rPr>
                <a:t>PSR</a:t>
              </a:r>
            </a:p>
          </p:txBody>
        </p:sp>
        <p:sp>
          <p:nvSpPr>
            <p:cNvPr id="13323" name="AutoShape 18"/>
            <p:cNvSpPr>
              <a:spLocks noChangeArrowheads="1"/>
            </p:cNvSpPr>
            <p:nvPr/>
          </p:nvSpPr>
          <p:spPr bwMode="auto">
            <a:xfrm>
              <a:off x="2490" y="3258"/>
              <a:ext cx="968" cy="401"/>
            </a:xfrm>
            <a:prstGeom prst="flowChartTerminator">
              <a:avLst/>
            </a:prstGeom>
            <a:solidFill>
              <a:srgbClr val="FF99CC"/>
            </a:solidFill>
            <a:ln w="2857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 b="0" i="1"/>
                <a:t>PQ</a:t>
              </a:r>
              <a:r>
                <a:rPr lang="en-US" altLang="en-US" sz="2400" b="0"/>
                <a:t> </a:t>
              </a:r>
              <a:r>
                <a:rPr lang="en-US" altLang="en-US" sz="2400" b="0">
                  <a:sym typeface="Symbol" pitchFamily="18" charset="2"/>
                </a:rPr>
                <a:t></a:t>
              </a:r>
              <a:r>
                <a:rPr lang="en-US" altLang="en-US" sz="2400" b="0"/>
                <a:t> </a:t>
              </a:r>
              <a:r>
                <a:rPr lang="en-US" altLang="en-US" sz="2400" b="0" i="1">
                  <a:sym typeface="Symbol" pitchFamily="18" charset="2"/>
                </a:rPr>
                <a:t>PS</a:t>
              </a:r>
            </a:p>
          </p:txBody>
        </p:sp>
        <p:sp>
          <p:nvSpPr>
            <p:cNvPr id="13324" name="Text Box 19"/>
            <p:cNvSpPr txBox="1">
              <a:spLocks noChangeArrowheads="1"/>
            </p:cNvSpPr>
            <p:nvPr/>
          </p:nvSpPr>
          <p:spPr bwMode="auto">
            <a:xfrm>
              <a:off x="2736" y="2832"/>
              <a:ext cx="5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0"/>
                <a:t>ASA</a:t>
              </a:r>
            </a:p>
          </p:txBody>
        </p:sp>
        <p:sp>
          <p:nvSpPr>
            <p:cNvPr id="13325" name="Text Box 20"/>
            <p:cNvSpPr txBox="1">
              <a:spLocks noChangeArrowheads="1"/>
            </p:cNvSpPr>
            <p:nvPr/>
          </p:nvSpPr>
          <p:spPr bwMode="auto">
            <a:xfrm>
              <a:off x="2544" y="3696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0"/>
                <a:t>CPCTC</a:t>
              </a:r>
            </a:p>
          </p:txBody>
        </p:sp>
        <p:sp>
          <p:nvSpPr>
            <p:cNvPr id="13326" name="Line 21"/>
            <p:cNvSpPr>
              <a:spLocks noChangeShapeType="1"/>
            </p:cNvSpPr>
            <p:nvPr/>
          </p:nvSpPr>
          <p:spPr bwMode="auto">
            <a:xfrm>
              <a:off x="1920" y="1920"/>
              <a:ext cx="432" cy="528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27" name="Line 22"/>
            <p:cNvSpPr>
              <a:spLocks noChangeShapeType="1"/>
            </p:cNvSpPr>
            <p:nvPr/>
          </p:nvSpPr>
          <p:spPr bwMode="auto">
            <a:xfrm>
              <a:off x="2976" y="2208"/>
              <a:ext cx="0" cy="192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28" name="Line 23"/>
            <p:cNvSpPr>
              <a:spLocks noChangeShapeType="1"/>
            </p:cNvSpPr>
            <p:nvPr/>
          </p:nvSpPr>
          <p:spPr bwMode="auto">
            <a:xfrm>
              <a:off x="2976" y="3072"/>
              <a:ext cx="0" cy="192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29" name="Line 25"/>
            <p:cNvSpPr>
              <a:spLocks noChangeShapeType="1"/>
            </p:cNvSpPr>
            <p:nvPr/>
          </p:nvSpPr>
          <p:spPr bwMode="auto">
            <a:xfrm flipH="1">
              <a:off x="3696" y="1920"/>
              <a:ext cx="288" cy="528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30" name="Line 28"/>
            <p:cNvSpPr>
              <a:spLocks noChangeShapeType="1"/>
            </p:cNvSpPr>
            <p:nvPr/>
          </p:nvSpPr>
          <p:spPr bwMode="auto">
            <a:xfrm>
              <a:off x="2592" y="336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31" name="Line 29"/>
            <p:cNvSpPr>
              <a:spLocks noChangeShapeType="1"/>
            </p:cNvSpPr>
            <p:nvPr/>
          </p:nvSpPr>
          <p:spPr bwMode="auto">
            <a:xfrm>
              <a:off x="3072" y="336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32" name="Line 30"/>
            <p:cNvSpPr>
              <a:spLocks noChangeShapeType="1"/>
            </p:cNvSpPr>
            <p:nvPr/>
          </p:nvSpPr>
          <p:spPr bwMode="auto">
            <a:xfrm>
              <a:off x="2544" y="16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33" name="Line 31"/>
            <p:cNvSpPr>
              <a:spLocks noChangeShapeType="1"/>
            </p:cNvSpPr>
            <p:nvPr/>
          </p:nvSpPr>
          <p:spPr bwMode="auto">
            <a:xfrm>
              <a:off x="3024" y="163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334" name="Line 32"/>
            <p:cNvSpPr>
              <a:spLocks noChangeShapeType="1"/>
            </p:cNvSpPr>
            <p:nvPr/>
          </p:nvSpPr>
          <p:spPr bwMode="auto">
            <a:xfrm>
              <a:off x="288" y="120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8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0"/>
          <p:cNvGrpSpPr>
            <a:grpSpLocks/>
          </p:cNvGrpSpPr>
          <p:nvPr/>
        </p:nvGrpSpPr>
        <p:grpSpPr bwMode="auto">
          <a:xfrm>
            <a:off x="381000" y="1447800"/>
            <a:ext cx="8382000" cy="3136900"/>
            <a:chOff x="240" y="912"/>
            <a:chExt cx="5280" cy="1976"/>
          </a:xfrm>
        </p:grpSpPr>
        <p:grpSp>
          <p:nvGrpSpPr>
            <p:cNvPr id="14339" name="Group 4"/>
            <p:cNvGrpSpPr>
              <a:grpSpLocks/>
            </p:cNvGrpSpPr>
            <p:nvPr/>
          </p:nvGrpSpPr>
          <p:grpSpPr bwMode="auto">
            <a:xfrm>
              <a:off x="240" y="912"/>
              <a:ext cx="5280" cy="1976"/>
              <a:chOff x="236" y="2256"/>
              <a:chExt cx="4948" cy="1976"/>
            </a:xfrm>
          </p:grpSpPr>
          <p:sp>
            <p:nvSpPr>
              <p:cNvPr id="14342" name="Text Box 5"/>
              <p:cNvSpPr txBox="1">
                <a:spLocks noChangeArrowheads="1"/>
              </p:cNvSpPr>
              <p:nvPr/>
            </p:nvSpPr>
            <p:spPr bwMode="auto">
              <a:xfrm>
                <a:off x="240" y="2547"/>
                <a:ext cx="4944" cy="1685"/>
              </a:xfrm>
              <a:prstGeom prst="rect">
                <a:avLst/>
              </a:prstGeom>
              <a:noFill/>
              <a:ln w="19050">
                <a:solidFill>
                  <a:srgbClr val="993366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l">
                  <a:lnSpc>
                    <a:spcPct val="110000"/>
                  </a:lnSpc>
                </a:pPr>
                <a:r>
                  <a:rPr lang="en-US" altLang="en-US" sz="2800" b="0"/>
                  <a:t>Work backward when planning a proof. To show that </a:t>
                </a:r>
                <a:r>
                  <a:rPr lang="en-US" altLang="en-US" sz="2800" b="0" i="1"/>
                  <a:t>ED</a:t>
                </a:r>
                <a:r>
                  <a:rPr lang="en-US" altLang="en-US" sz="2800" b="0"/>
                  <a:t> || </a:t>
                </a:r>
                <a:r>
                  <a:rPr lang="en-US" altLang="en-US" sz="2800" b="0" i="1"/>
                  <a:t>GF</a:t>
                </a:r>
                <a:r>
                  <a:rPr lang="en-US" altLang="en-US" sz="2800" b="0"/>
                  <a:t>, look for a pair of angles that are congruent.  </a:t>
                </a:r>
              </a:p>
              <a:p>
                <a:pPr algn="l">
                  <a:lnSpc>
                    <a:spcPct val="110000"/>
                  </a:lnSpc>
                </a:pPr>
                <a:r>
                  <a:rPr lang="en-US" altLang="en-US" sz="2800" b="0"/>
                  <a:t>Then look for triangles that contain these angles.</a:t>
                </a:r>
              </a:p>
            </p:txBody>
          </p:sp>
          <p:sp>
            <p:nvSpPr>
              <p:cNvPr id="14343" name="Text Box 6"/>
              <p:cNvSpPr txBox="1">
                <a:spLocks noChangeArrowheads="1"/>
              </p:cNvSpPr>
              <p:nvPr/>
            </p:nvSpPr>
            <p:spPr bwMode="auto">
              <a:xfrm>
                <a:off x="236" y="2256"/>
                <a:ext cx="1728" cy="288"/>
              </a:xfrm>
              <a:prstGeom prst="rect">
                <a:avLst/>
              </a:prstGeom>
              <a:solidFill>
                <a:srgbClr val="800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l"/>
                <a:r>
                  <a:rPr lang="en-US" altLang="en-US" sz="2400">
                    <a:solidFill>
                      <a:schemeClr val="bg1"/>
                    </a:solidFill>
                  </a:rPr>
                  <a:t>   Helpful Hint</a:t>
                </a:r>
                <a:endParaRPr lang="en-US" altLang="en-US" sz="2400"/>
              </a:p>
            </p:txBody>
          </p:sp>
        </p:grpSp>
        <p:sp>
          <p:nvSpPr>
            <p:cNvPr id="14340" name="Line 7"/>
            <p:cNvSpPr>
              <a:spLocks noChangeShapeType="1"/>
            </p:cNvSpPr>
            <p:nvPr/>
          </p:nvSpPr>
          <p:spPr bwMode="auto">
            <a:xfrm>
              <a:off x="1520" y="156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41" name="Line 8"/>
            <p:cNvSpPr>
              <a:spLocks noChangeShapeType="1"/>
            </p:cNvSpPr>
            <p:nvPr/>
          </p:nvSpPr>
          <p:spPr bwMode="auto">
            <a:xfrm>
              <a:off x="2208" y="157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3: Using CPCTC in a Proof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5363" name="Picture 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657600"/>
            <a:ext cx="4094163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364" name="Group 108"/>
          <p:cNvGrpSpPr>
            <a:grpSpLocks/>
          </p:cNvGrpSpPr>
          <p:nvPr/>
        </p:nvGrpSpPr>
        <p:grpSpPr bwMode="auto">
          <a:xfrm>
            <a:off x="533400" y="2133600"/>
            <a:ext cx="6096000" cy="1128713"/>
            <a:chOff x="336" y="1344"/>
            <a:chExt cx="3840" cy="711"/>
          </a:xfrm>
        </p:grpSpPr>
        <p:sp>
          <p:nvSpPr>
            <p:cNvPr id="15365" name="Text Box 98"/>
            <p:cNvSpPr txBox="1">
              <a:spLocks noChangeArrowheads="1"/>
            </p:cNvSpPr>
            <p:nvPr/>
          </p:nvSpPr>
          <p:spPr bwMode="auto">
            <a:xfrm>
              <a:off x="336" y="1728"/>
              <a:ext cx="331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Prove:</a:t>
              </a:r>
              <a:r>
                <a:rPr lang="en-US" altLang="en-US" sz="2800" b="0"/>
                <a:t> </a:t>
              </a:r>
              <a:r>
                <a:rPr lang="en-US" altLang="en-US" sz="2800" b="0" i="1">
                  <a:sym typeface="Symbol" pitchFamily="18" charset="2"/>
                </a:rPr>
                <a:t>MN</a:t>
              </a:r>
              <a:r>
                <a:rPr lang="en-US" altLang="en-US" sz="2800" b="0">
                  <a:sym typeface="Symbol" pitchFamily="18" charset="2"/>
                </a:rPr>
                <a:t> || </a:t>
              </a:r>
              <a:r>
                <a:rPr lang="en-US" altLang="en-US" sz="2800" b="0" i="1">
                  <a:sym typeface="Symbol" pitchFamily="18" charset="2"/>
                </a:rPr>
                <a:t>OP</a:t>
              </a:r>
              <a:r>
                <a:rPr lang="en-US" altLang="en-US" sz="2800" b="0" i="1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5366" name="Text Box 100"/>
            <p:cNvSpPr txBox="1">
              <a:spLocks noChangeArrowheads="1"/>
            </p:cNvSpPr>
            <p:nvPr/>
          </p:nvSpPr>
          <p:spPr bwMode="auto">
            <a:xfrm>
              <a:off x="336" y="1344"/>
              <a:ext cx="38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Given:</a:t>
              </a:r>
              <a:r>
                <a:rPr lang="en-US" altLang="en-US" sz="2800" b="0"/>
                <a:t> </a:t>
              </a:r>
              <a:r>
                <a:rPr lang="en-US" altLang="en-US" sz="2800" b="0" i="1"/>
                <a:t>NO</a:t>
              </a:r>
              <a:r>
                <a:rPr lang="en-US" altLang="en-US" sz="2800" b="0"/>
                <a:t> || </a:t>
              </a:r>
              <a:r>
                <a:rPr lang="en-US" altLang="en-US" sz="2800" b="0" i="1"/>
                <a:t>MP</a:t>
              </a:r>
              <a:r>
                <a:rPr lang="en-US" altLang="en-US" sz="2800" b="0"/>
                <a:t>, </a:t>
              </a:r>
              <a:r>
                <a:rPr lang="en-US" altLang="en-US" sz="2800" b="0">
                  <a:sym typeface="Symbol" pitchFamily="18" charset="2"/>
                </a:rPr>
                <a:t></a:t>
              </a:r>
              <a:r>
                <a:rPr lang="en-US" altLang="en-US" sz="2800" b="0" i="1"/>
                <a:t>N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</a:t>
              </a:r>
              <a:r>
                <a:rPr lang="en-US" altLang="en-US" sz="2800" b="0" i="1">
                  <a:sym typeface="Symbol" pitchFamily="18" charset="2"/>
                </a:rPr>
                <a:t>P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5367" name="Line 101"/>
            <p:cNvSpPr>
              <a:spLocks noChangeShapeType="1"/>
            </p:cNvSpPr>
            <p:nvPr/>
          </p:nvSpPr>
          <p:spPr bwMode="auto">
            <a:xfrm>
              <a:off x="1296" y="139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68" name="Line 103"/>
            <p:cNvSpPr>
              <a:spLocks noChangeShapeType="1"/>
            </p:cNvSpPr>
            <p:nvPr/>
          </p:nvSpPr>
          <p:spPr bwMode="auto">
            <a:xfrm>
              <a:off x="2008" y="13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69" name="Line 105"/>
            <p:cNvSpPr>
              <a:spLocks noChangeShapeType="1"/>
            </p:cNvSpPr>
            <p:nvPr/>
          </p:nvSpPr>
          <p:spPr bwMode="auto">
            <a:xfrm>
              <a:off x="1296" y="1776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70" name="Line 106"/>
            <p:cNvSpPr>
              <a:spLocks noChangeShapeType="1"/>
            </p:cNvSpPr>
            <p:nvPr/>
          </p:nvSpPr>
          <p:spPr bwMode="auto">
            <a:xfrm>
              <a:off x="2040" y="177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64" name="Rectangle 32"/>
          <p:cNvSpPr>
            <a:spLocks noChangeArrowheads="1"/>
          </p:cNvSpPr>
          <p:nvPr/>
        </p:nvSpPr>
        <p:spPr bwMode="auto">
          <a:xfrm>
            <a:off x="4038600" y="5054600"/>
            <a:ext cx="4876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5.</a:t>
            </a:r>
            <a:r>
              <a:rPr lang="en-US" altLang="en-US" sz="2400" b="0">
                <a:sym typeface="Symbol" pitchFamily="18" charset="2"/>
              </a:rPr>
              <a:t> CPCTC</a:t>
            </a:r>
          </a:p>
        </p:txBody>
      </p:sp>
      <p:sp>
        <p:nvSpPr>
          <p:cNvPr id="172062" name="Rectangle 30"/>
          <p:cNvSpPr>
            <a:spLocks noChangeArrowheads="1"/>
          </p:cNvSpPr>
          <p:nvPr/>
        </p:nvSpPr>
        <p:spPr bwMode="auto">
          <a:xfrm>
            <a:off x="304800" y="5054600"/>
            <a:ext cx="3733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5.</a:t>
            </a:r>
            <a:r>
              <a:rPr lang="en-US" altLang="en-US" sz="2400" b="0">
                <a:sym typeface="Symbol" pitchFamily="18" charset="2"/>
              </a:rPr>
              <a:t> </a:t>
            </a:r>
            <a:r>
              <a:rPr lang="en-US" altLang="en-US" sz="2400" b="0" i="1">
                <a:sym typeface="Symbol" pitchFamily="18" charset="2"/>
              </a:rPr>
              <a:t>NMO</a:t>
            </a:r>
            <a:r>
              <a:rPr lang="en-US" altLang="en-US" sz="2400" b="0">
                <a:sym typeface="Symbol" pitchFamily="18" charset="2"/>
              </a:rPr>
              <a:t>  </a:t>
            </a:r>
            <a:r>
              <a:rPr lang="en-US" altLang="en-US" sz="2400" b="0" i="1">
                <a:sym typeface="Symbol" pitchFamily="18" charset="2"/>
              </a:rPr>
              <a:t>POM</a:t>
            </a: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4038600" y="5716588"/>
            <a:ext cx="4876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6.</a:t>
            </a:r>
            <a:r>
              <a:rPr lang="en-US" altLang="en-US" sz="2400" b="0">
                <a:sym typeface="Symbol" pitchFamily="18" charset="2"/>
              </a:rPr>
              <a:t> Conv. Of Alt. Int. s Thm.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4038600" y="4392613"/>
            <a:ext cx="4876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4.</a:t>
            </a:r>
            <a:r>
              <a:rPr lang="en-US" altLang="en-US" sz="2400" b="0">
                <a:sym typeface="Symbol" pitchFamily="18" charset="2"/>
              </a:rPr>
              <a:t> AAS</a:t>
            </a:r>
            <a:endParaRPr lang="en-US" altLang="en-US" sz="2400" b="0"/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304800" y="4392613"/>
            <a:ext cx="3733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4.</a:t>
            </a:r>
            <a:r>
              <a:rPr lang="en-US" altLang="en-US" sz="2400" b="0">
                <a:sym typeface="Symbol" pitchFamily="18" charset="2"/>
              </a:rPr>
              <a:t> ∆</a:t>
            </a:r>
            <a:r>
              <a:rPr lang="en-US" altLang="en-US" sz="2400" b="0" i="1">
                <a:sym typeface="Symbol" pitchFamily="18" charset="2"/>
              </a:rPr>
              <a:t>MNO</a:t>
            </a:r>
            <a:r>
              <a:rPr lang="en-US" altLang="en-US" sz="2400" b="0">
                <a:sym typeface="Symbol" pitchFamily="18" charset="2"/>
              </a:rPr>
              <a:t>  ∆</a:t>
            </a:r>
            <a:r>
              <a:rPr lang="en-US" altLang="en-US" sz="2400" b="0" i="1">
                <a:sym typeface="Symbol" pitchFamily="18" charset="2"/>
              </a:rPr>
              <a:t>OPM</a:t>
            </a:r>
          </a:p>
        </p:txBody>
      </p:sp>
      <p:sp>
        <p:nvSpPr>
          <p:cNvPr id="172042" name="Rectangle 10"/>
          <p:cNvSpPr>
            <a:spLocks noChangeArrowheads="1"/>
          </p:cNvSpPr>
          <p:nvPr/>
        </p:nvSpPr>
        <p:spPr bwMode="auto">
          <a:xfrm>
            <a:off x="4038600" y="3730625"/>
            <a:ext cx="4876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3.</a:t>
            </a:r>
            <a:r>
              <a:rPr lang="en-US" altLang="en-US" sz="2400" b="0">
                <a:sym typeface="Symbol" pitchFamily="18" charset="2"/>
              </a:rPr>
              <a:t> Reflex. Prop. of </a:t>
            </a: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4038600" y="3068638"/>
            <a:ext cx="4876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/>
              <a:t>2.</a:t>
            </a:r>
            <a:r>
              <a:rPr lang="en-US" altLang="en-US" sz="2400" b="0"/>
              <a:t> Alt. Int. </a:t>
            </a:r>
            <a:r>
              <a:rPr lang="en-US" altLang="en-US" sz="2400" b="0">
                <a:sym typeface="Symbol" pitchFamily="18" charset="2"/>
              </a:rPr>
              <a:t>s Thm.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304800" y="3068638"/>
            <a:ext cx="3733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2.</a:t>
            </a:r>
            <a:r>
              <a:rPr lang="en-US" altLang="en-US" sz="2400" b="0">
                <a:sym typeface="Symbol" pitchFamily="18" charset="2"/>
              </a:rPr>
              <a:t> </a:t>
            </a:r>
            <a:r>
              <a:rPr lang="en-US" altLang="en-US" sz="2400" b="0" i="1">
                <a:sym typeface="Symbol" pitchFamily="18" charset="2"/>
              </a:rPr>
              <a:t>NOM</a:t>
            </a:r>
            <a:r>
              <a:rPr lang="en-US" altLang="en-US" sz="2400" b="0">
                <a:sym typeface="Symbol" pitchFamily="18" charset="2"/>
              </a:rPr>
              <a:t>  </a:t>
            </a:r>
            <a:r>
              <a:rPr lang="en-US" altLang="en-US" sz="2400" b="0" i="1">
                <a:sym typeface="Symbol" pitchFamily="18" charset="2"/>
              </a:rPr>
              <a:t>PMO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4038600" y="2406650"/>
            <a:ext cx="4876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/>
              <a:t>1.</a:t>
            </a:r>
            <a:r>
              <a:rPr lang="en-US" altLang="en-US" sz="2400" b="0"/>
              <a:t> Given</a:t>
            </a:r>
          </a:p>
        </p:txBody>
      </p:sp>
      <p:sp>
        <p:nvSpPr>
          <p:cNvPr id="16395" name="Rectangle 16"/>
          <p:cNvSpPr>
            <a:spLocks noChangeArrowheads="1"/>
          </p:cNvSpPr>
          <p:nvPr/>
        </p:nvSpPr>
        <p:spPr bwMode="auto">
          <a:xfrm>
            <a:off x="4038600" y="1600200"/>
            <a:ext cx="4876800" cy="8064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/>
              <a:t>Reasons</a:t>
            </a:r>
          </a:p>
        </p:txBody>
      </p:sp>
      <p:sp>
        <p:nvSpPr>
          <p:cNvPr id="16396" name="Rectangle 17"/>
          <p:cNvSpPr>
            <a:spLocks noChangeArrowheads="1"/>
          </p:cNvSpPr>
          <p:nvPr/>
        </p:nvSpPr>
        <p:spPr bwMode="auto">
          <a:xfrm>
            <a:off x="304800" y="1600200"/>
            <a:ext cx="3733800" cy="8064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/>
              <a:t>Statements</a:t>
            </a:r>
          </a:p>
        </p:txBody>
      </p:sp>
      <p:sp>
        <p:nvSpPr>
          <p:cNvPr id="16397" name="Line 18"/>
          <p:cNvSpPr>
            <a:spLocks noChangeShapeType="1"/>
          </p:cNvSpPr>
          <p:nvPr/>
        </p:nvSpPr>
        <p:spPr bwMode="auto">
          <a:xfrm>
            <a:off x="304800" y="1600200"/>
            <a:ext cx="8610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8" name="Line 19"/>
          <p:cNvSpPr>
            <a:spLocks noChangeShapeType="1"/>
          </p:cNvSpPr>
          <p:nvPr/>
        </p:nvSpPr>
        <p:spPr bwMode="auto">
          <a:xfrm>
            <a:off x="304800" y="2406650"/>
            <a:ext cx="8610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9" name="Line 20"/>
          <p:cNvSpPr>
            <a:spLocks noChangeShapeType="1"/>
          </p:cNvSpPr>
          <p:nvPr/>
        </p:nvSpPr>
        <p:spPr bwMode="auto">
          <a:xfrm>
            <a:off x="304800" y="3068638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0" name="Line 21"/>
          <p:cNvSpPr>
            <a:spLocks noChangeShapeType="1"/>
          </p:cNvSpPr>
          <p:nvPr/>
        </p:nvSpPr>
        <p:spPr bwMode="auto">
          <a:xfrm>
            <a:off x="304800" y="3730625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1" name="Line 22"/>
          <p:cNvSpPr>
            <a:spLocks noChangeShapeType="1"/>
          </p:cNvSpPr>
          <p:nvPr/>
        </p:nvSpPr>
        <p:spPr bwMode="auto">
          <a:xfrm>
            <a:off x="304800" y="4392613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2" name="Line 23"/>
          <p:cNvSpPr>
            <a:spLocks noChangeShapeType="1"/>
          </p:cNvSpPr>
          <p:nvPr/>
        </p:nvSpPr>
        <p:spPr bwMode="auto">
          <a:xfrm>
            <a:off x="304800" y="5054600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3" name="Line 24"/>
          <p:cNvSpPr>
            <a:spLocks noChangeShapeType="1"/>
          </p:cNvSpPr>
          <p:nvPr/>
        </p:nvSpPr>
        <p:spPr bwMode="auto">
          <a:xfrm>
            <a:off x="304800" y="6378575"/>
            <a:ext cx="8610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4" name="Line 25"/>
          <p:cNvSpPr>
            <a:spLocks noChangeShapeType="1"/>
          </p:cNvSpPr>
          <p:nvPr/>
        </p:nvSpPr>
        <p:spPr bwMode="auto">
          <a:xfrm>
            <a:off x="304800" y="1600200"/>
            <a:ext cx="0" cy="47783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5" name="Line 26"/>
          <p:cNvSpPr>
            <a:spLocks noChangeShapeType="1"/>
          </p:cNvSpPr>
          <p:nvPr/>
        </p:nvSpPr>
        <p:spPr bwMode="auto">
          <a:xfrm>
            <a:off x="4038600" y="1600200"/>
            <a:ext cx="0" cy="4778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6" name="Line 27"/>
          <p:cNvSpPr>
            <a:spLocks noChangeShapeType="1"/>
          </p:cNvSpPr>
          <p:nvPr/>
        </p:nvSpPr>
        <p:spPr bwMode="auto">
          <a:xfrm>
            <a:off x="8915400" y="1600200"/>
            <a:ext cx="0" cy="47783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7" name="Line 31"/>
          <p:cNvSpPr>
            <a:spLocks noChangeShapeType="1"/>
          </p:cNvSpPr>
          <p:nvPr/>
        </p:nvSpPr>
        <p:spPr bwMode="auto">
          <a:xfrm>
            <a:off x="304800" y="5716588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72088" name="Group 56"/>
          <p:cNvGrpSpPr>
            <a:grpSpLocks/>
          </p:cNvGrpSpPr>
          <p:nvPr/>
        </p:nvGrpSpPr>
        <p:grpSpPr bwMode="auto">
          <a:xfrm>
            <a:off x="304800" y="3730625"/>
            <a:ext cx="3733800" cy="661988"/>
            <a:chOff x="192" y="2158"/>
            <a:chExt cx="2352" cy="417"/>
          </a:xfrm>
        </p:grpSpPr>
        <p:sp>
          <p:nvSpPr>
            <p:cNvPr id="16418" name="Rectangle 11"/>
            <p:cNvSpPr>
              <a:spLocks noChangeArrowheads="1"/>
            </p:cNvSpPr>
            <p:nvPr/>
          </p:nvSpPr>
          <p:spPr bwMode="auto">
            <a:xfrm>
              <a:off x="192" y="2158"/>
              <a:ext cx="2352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3.</a:t>
              </a:r>
              <a:r>
                <a:rPr lang="en-US" altLang="en-US" sz="2400" b="0">
                  <a:sym typeface="Symbol" pitchFamily="18" charset="2"/>
                </a:rPr>
                <a:t> </a:t>
              </a:r>
              <a:r>
                <a:rPr lang="en-US" altLang="en-US" sz="2400" b="0" i="1">
                  <a:sym typeface="Symbol" pitchFamily="18" charset="2"/>
                </a:rPr>
                <a:t>MO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MO</a:t>
              </a:r>
            </a:p>
          </p:txBody>
        </p:sp>
        <p:sp>
          <p:nvSpPr>
            <p:cNvPr id="16419" name="Line 47"/>
            <p:cNvSpPr>
              <a:spLocks noChangeShapeType="1"/>
            </p:cNvSpPr>
            <p:nvPr/>
          </p:nvSpPr>
          <p:spPr bwMode="auto">
            <a:xfrm>
              <a:off x="528" y="225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20" name="Line 48"/>
            <p:cNvSpPr>
              <a:spLocks noChangeShapeType="1"/>
            </p:cNvSpPr>
            <p:nvPr/>
          </p:nvSpPr>
          <p:spPr bwMode="auto">
            <a:xfrm>
              <a:off x="1080" y="225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2089" name="Group 57"/>
          <p:cNvGrpSpPr>
            <a:grpSpLocks/>
          </p:cNvGrpSpPr>
          <p:nvPr/>
        </p:nvGrpSpPr>
        <p:grpSpPr bwMode="auto">
          <a:xfrm>
            <a:off x="304800" y="5716588"/>
            <a:ext cx="3733800" cy="661987"/>
            <a:chOff x="192" y="3409"/>
            <a:chExt cx="2352" cy="417"/>
          </a:xfrm>
        </p:grpSpPr>
        <p:sp>
          <p:nvSpPr>
            <p:cNvPr id="16415" name="Rectangle 7"/>
            <p:cNvSpPr>
              <a:spLocks noChangeArrowheads="1"/>
            </p:cNvSpPr>
            <p:nvPr/>
          </p:nvSpPr>
          <p:spPr bwMode="auto">
            <a:xfrm>
              <a:off x="192" y="3409"/>
              <a:ext cx="2352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6.</a:t>
              </a:r>
              <a:r>
                <a:rPr lang="en-US" altLang="en-US" sz="2400" b="0">
                  <a:sym typeface="Symbol" pitchFamily="18" charset="2"/>
                </a:rPr>
                <a:t> </a:t>
              </a:r>
              <a:r>
                <a:rPr lang="en-US" altLang="en-US" sz="2400" b="0" i="1">
                  <a:sym typeface="Symbol" pitchFamily="18" charset="2"/>
                </a:rPr>
                <a:t>MN</a:t>
              </a:r>
              <a:r>
                <a:rPr lang="en-US" altLang="en-US" sz="2400" b="0">
                  <a:sym typeface="Symbol" pitchFamily="18" charset="2"/>
                </a:rPr>
                <a:t> || </a:t>
              </a:r>
              <a:r>
                <a:rPr lang="en-US" altLang="en-US" sz="2400" b="0" i="1">
                  <a:sym typeface="Symbol" pitchFamily="18" charset="2"/>
                </a:rPr>
                <a:t>OP</a:t>
              </a:r>
            </a:p>
          </p:txBody>
        </p:sp>
        <p:sp>
          <p:nvSpPr>
            <p:cNvPr id="16416" name="Line 49"/>
            <p:cNvSpPr>
              <a:spLocks noChangeShapeType="1"/>
            </p:cNvSpPr>
            <p:nvPr/>
          </p:nvSpPr>
          <p:spPr bwMode="auto">
            <a:xfrm>
              <a:off x="528" y="35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17" name="Line 50"/>
            <p:cNvSpPr>
              <a:spLocks noChangeShapeType="1"/>
            </p:cNvSpPr>
            <p:nvPr/>
          </p:nvSpPr>
          <p:spPr bwMode="auto">
            <a:xfrm>
              <a:off x="1128" y="35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2090" name="Group 58"/>
          <p:cNvGrpSpPr>
            <a:grpSpLocks/>
          </p:cNvGrpSpPr>
          <p:nvPr/>
        </p:nvGrpSpPr>
        <p:grpSpPr bwMode="auto">
          <a:xfrm>
            <a:off x="304800" y="2406650"/>
            <a:ext cx="3733800" cy="661988"/>
            <a:chOff x="192" y="1324"/>
            <a:chExt cx="2352" cy="417"/>
          </a:xfrm>
        </p:grpSpPr>
        <p:sp>
          <p:nvSpPr>
            <p:cNvPr id="16412" name="Rectangle 15"/>
            <p:cNvSpPr>
              <a:spLocks noChangeArrowheads="1"/>
            </p:cNvSpPr>
            <p:nvPr/>
          </p:nvSpPr>
          <p:spPr bwMode="auto">
            <a:xfrm>
              <a:off x="192" y="1324"/>
              <a:ext cx="2352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1.</a:t>
              </a:r>
              <a:r>
                <a:rPr lang="en-US" altLang="en-US" sz="2400" b="0">
                  <a:sym typeface="Symbol" pitchFamily="18" charset="2"/>
                </a:rPr>
                <a:t> </a:t>
              </a:r>
              <a:r>
                <a:rPr lang="en-US" altLang="en-US" sz="2400" b="0" i="1">
                  <a:sym typeface="Symbol" pitchFamily="18" charset="2"/>
                </a:rPr>
                <a:t>N</a:t>
              </a:r>
              <a:r>
                <a:rPr lang="en-US" altLang="en-US" sz="2400" b="0">
                  <a:sym typeface="Symbol" pitchFamily="18" charset="2"/>
                </a:rPr>
                <a:t>  </a:t>
              </a:r>
              <a:r>
                <a:rPr lang="en-US" altLang="en-US" sz="2400" b="0" i="1">
                  <a:sym typeface="Symbol" pitchFamily="18" charset="2"/>
                </a:rPr>
                <a:t>P</a:t>
              </a:r>
              <a:r>
                <a:rPr lang="en-US" altLang="en-US" sz="2400" b="0">
                  <a:sym typeface="Symbol" pitchFamily="18" charset="2"/>
                </a:rPr>
                <a:t>; </a:t>
              </a:r>
              <a:r>
                <a:rPr lang="en-US" altLang="en-US" sz="2400" b="0" i="1">
                  <a:sym typeface="Symbol" pitchFamily="18" charset="2"/>
                </a:rPr>
                <a:t>NO</a:t>
              </a:r>
              <a:r>
                <a:rPr lang="en-US" altLang="en-US" sz="2400" b="0">
                  <a:sym typeface="Symbol" pitchFamily="18" charset="2"/>
                </a:rPr>
                <a:t> || </a:t>
              </a:r>
              <a:r>
                <a:rPr lang="en-US" altLang="en-US" sz="2400" b="0" i="1">
                  <a:sym typeface="Symbol" pitchFamily="18" charset="2"/>
                </a:rPr>
                <a:t>MP</a:t>
              </a:r>
            </a:p>
          </p:txBody>
        </p:sp>
        <p:sp>
          <p:nvSpPr>
            <p:cNvPr id="16413" name="Line 51"/>
            <p:cNvSpPr>
              <a:spLocks noChangeShapeType="1"/>
            </p:cNvSpPr>
            <p:nvPr/>
          </p:nvSpPr>
          <p:spPr bwMode="auto">
            <a:xfrm>
              <a:off x="1488" y="144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414" name="Line 52"/>
            <p:cNvSpPr>
              <a:spLocks noChangeShapeType="1"/>
            </p:cNvSpPr>
            <p:nvPr/>
          </p:nvSpPr>
          <p:spPr bwMode="auto">
            <a:xfrm>
              <a:off x="2048" y="144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6411" name="Text Box 5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7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7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64" grpId="0"/>
      <p:bldP spid="172062" grpId="0"/>
      <p:bldP spid="172038" grpId="0"/>
      <p:bldP spid="172040" grpId="0"/>
      <p:bldP spid="172041" grpId="0"/>
      <p:bldP spid="172042" grpId="0"/>
      <p:bldP spid="172044" grpId="0"/>
      <p:bldP spid="172045" grpId="0"/>
      <p:bldP spid="1720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7411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657600"/>
            <a:ext cx="3825875" cy="221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412" name="Group 63"/>
          <p:cNvGrpSpPr>
            <a:grpSpLocks/>
          </p:cNvGrpSpPr>
          <p:nvPr/>
        </p:nvGrpSpPr>
        <p:grpSpPr bwMode="auto">
          <a:xfrm>
            <a:off x="304800" y="2133600"/>
            <a:ext cx="7848600" cy="1136650"/>
            <a:chOff x="192" y="1344"/>
            <a:chExt cx="4944" cy="716"/>
          </a:xfrm>
        </p:grpSpPr>
        <p:sp>
          <p:nvSpPr>
            <p:cNvPr id="17413" name="Text Box 53"/>
            <p:cNvSpPr txBox="1">
              <a:spLocks noChangeArrowheads="1"/>
            </p:cNvSpPr>
            <p:nvPr/>
          </p:nvSpPr>
          <p:spPr bwMode="auto">
            <a:xfrm>
              <a:off x="192" y="1733"/>
              <a:ext cx="42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Prove:</a:t>
              </a:r>
              <a:r>
                <a:rPr lang="en-US" altLang="en-US" sz="2800" b="0"/>
                <a:t> </a:t>
              </a:r>
              <a:r>
                <a:rPr lang="en-US" altLang="en-US" sz="2800" b="0" i="1">
                  <a:sym typeface="Symbol" pitchFamily="18" charset="2"/>
                </a:rPr>
                <a:t>KL</a:t>
              </a:r>
              <a:r>
                <a:rPr lang="en-US" altLang="en-US" sz="2800" b="0">
                  <a:sym typeface="Symbol" pitchFamily="18" charset="2"/>
                </a:rPr>
                <a:t> || </a:t>
              </a:r>
              <a:r>
                <a:rPr lang="en-US" altLang="en-US" sz="2800" b="0" i="1">
                  <a:sym typeface="Symbol" pitchFamily="18" charset="2"/>
                </a:rPr>
                <a:t>MN</a:t>
              </a:r>
              <a:r>
                <a:rPr lang="en-US" altLang="en-US" sz="2800" b="0" i="1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7414" name="Text Box 54"/>
            <p:cNvSpPr txBox="1">
              <a:spLocks noChangeArrowheads="1"/>
            </p:cNvSpPr>
            <p:nvPr/>
          </p:nvSpPr>
          <p:spPr bwMode="auto">
            <a:xfrm>
              <a:off x="192" y="1344"/>
              <a:ext cx="49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Given:</a:t>
              </a:r>
              <a:r>
                <a:rPr lang="en-US" altLang="en-US" sz="2800" b="0"/>
                <a:t> </a:t>
              </a:r>
              <a:r>
                <a:rPr lang="en-US" altLang="en-US" sz="2800" b="0" i="1"/>
                <a:t>J </a:t>
              </a:r>
              <a:r>
                <a:rPr lang="en-US" altLang="en-US" sz="2800" b="0"/>
                <a:t>is the midpoint of</a:t>
              </a:r>
              <a:r>
                <a:rPr lang="en-US" altLang="en-US" sz="2800" b="0" i="1"/>
                <a:t> KM </a:t>
              </a:r>
              <a:r>
                <a:rPr lang="en-US" altLang="en-US" sz="2800" b="0"/>
                <a:t>and </a:t>
              </a:r>
              <a:r>
                <a:rPr lang="en-US" altLang="en-US" sz="2800" b="0" i="1"/>
                <a:t>NL.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7415" name="Line 59"/>
            <p:cNvSpPr>
              <a:spLocks noChangeShapeType="1"/>
            </p:cNvSpPr>
            <p:nvPr/>
          </p:nvSpPr>
          <p:spPr bwMode="auto">
            <a:xfrm>
              <a:off x="1136" y="178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416" name="Line 60"/>
            <p:cNvSpPr>
              <a:spLocks noChangeShapeType="1"/>
            </p:cNvSpPr>
            <p:nvPr/>
          </p:nvSpPr>
          <p:spPr bwMode="auto">
            <a:xfrm>
              <a:off x="1768" y="1784"/>
              <a:ext cx="4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417" name="Line 61"/>
            <p:cNvSpPr>
              <a:spLocks noChangeShapeType="1"/>
            </p:cNvSpPr>
            <p:nvPr/>
          </p:nvSpPr>
          <p:spPr bwMode="auto">
            <a:xfrm>
              <a:off x="3384" y="139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7418" name="Line 62"/>
            <p:cNvSpPr>
              <a:spLocks noChangeShapeType="1"/>
            </p:cNvSpPr>
            <p:nvPr/>
          </p:nvSpPr>
          <p:spPr bwMode="auto">
            <a:xfrm>
              <a:off x="4312" y="13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0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4800600" y="4749800"/>
            <a:ext cx="4114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5.</a:t>
            </a:r>
            <a:r>
              <a:rPr lang="en-US" altLang="en-US" sz="2400" b="0">
                <a:sym typeface="Symbol" pitchFamily="18" charset="2"/>
              </a:rPr>
              <a:t> CPCTC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304800" y="4749800"/>
            <a:ext cx="3733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5.</a:t>
            </a:r>
            <a:r>
              <a:rPr lang="en-US" altLang="en-US" sz="2400" b="0">
                <a:sym typeface="Symbol" pitchFamily="18" charset="2"/>
              </a:rPr>
              <a:t> </a:t>
            </a:r>
            <a:r>
              <a:rPr lang="en-US" altLang="en-US" sz="2400" b="0" i="1">
                <a:sym typeface="Symbol" pitchFamily="18" charset="2"/>
              </a:rPr>
              <a:t>LKJ</a:t>
            </a:r>
            <a:r>
              <a:rPr lang="en-US" altLang="en-US" sz="2400" b="0">
                <a:sym typeface="Symbol" pitchFamily="18" charset="2"/>
              </a:rPr>
              <a:t>  </a:t>
            </a:r>
            <a:r>
              <a:rPr lang="en-US" altLang="en-US" sz="2400" b="0" i="1">
                <a:sym typeface="Symbol" pitchFamily="18" charset="2"/>
              </a:rPr>
              <a:t>NMJ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4800600" y="5411788"/>
            <a:ext cx="4114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6.</a:t>
            </a:r>
            <a:r>
              <a:rPr lang="en-US" altLang="en-US" sz="2400" b="0">
                <a:sym typeface="Symbol" pitchFamily="18" charset="2"/>
              </a:rPr>
              <a:t> Conv. Of Alt. Int. s   Thm.</a:t>
            </a: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4800600" y="4087813"/>
            <a:ext cx="4114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4.</a:t>
            </a:r>
            <a:r>
              <a:rPr lang="en-US" altLang="en-US" sz="2400" b="0">
                <a:sym typeface="Symbol" pitchFamily="18" charset="2"/>
              </a:rPr>
              <a:t> SAS Steps 2</a:t>
            </a:r>
            <a:r>
              <a:rPr lang="en-US" altLang="en-US" sz="2400" b="0" i="1">
                <a:sym typeface="Symbol" pitchFamily="18" charset="2"/>
              </a:rPr>
              <a:t>, </a:t>
            </a:r>
            <a:r>
              <a:rPr lang="en-US" altLang="en-US" sz="2400" b="0">
                <a:sym typeface="Symbol" pitchFamily="18" charset="2"/>
              </a:rPr>
              <a:t>3</a:t>
            </a:r>
            <a:endParaRPr lang="en-US" altLang="en-US" sz="2400" b="0"/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304800" y="4087813"/>
            <a:ext cx="3733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4.</a:t>
            </a:r>
            <a:r>
              <a:rPr lang="en-US" altLang="en-US" sz="2400" b="0">
                <a:sym typeface="Symbol" pitchFamily="18" charset="2"/>
              </a:rPr>
              <a:t> ∆</a:t>
            </a:r>
            <a:r>
              <a:rPr lang="en-US" altLang="en-US" sz="2400" b="0" i="1">
                <a:sym typeface="Symbol" pitchFamily="18" charset="2"/>
              </a:rPr>
              <a:t>KJL</a:t>
            </a:r>
            <a:r>
              <a:rPr lang="en-US" altLang="en-US" sz="2400" b="0">
                <a:sym typeface="Symbol" pitchFamily="18" charset="2"/>
              </a:rPr>
              <a:t>  ∆</a:t>
            </a:r>
            <a:r>
              <a:rPr lang="en-US" altLang="en-US" sz="2400" b="0" i="1">
                <a:sym typeface="Symbol" pitchFamily="18" charset="2"/>
              </a:rPr>
              <a:t>MJN</a:t>
            </a: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4800600" y="3425825"/>
            <a:ext cx="4114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3.</a:t>
            </a:r>
            <a:r>
              <a:rPr lang="en-US" altLang="en-US" sz="2400" b="0">
                <a:sym typeface="Symbol" pitchFamily="18" charset="2"/>
              </a:rPr>
              <a:t> Vert. s Thm.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304800" y="3425825"/>
            <a:ext cx="37338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3.</a:t>
            </a:r>
            <a:r>
              <a:rPr lang="en-US" altLang="en-US" sz="2400" b="0">
                <a:sym typeface="Symbol" pitchFamily="18" charset="2"/>
              </a:rPr>
              <a:t> </a:t>
            </a:r>
            <a:r>
              <a:rPr lang="en-US" altLang="en-US" sz="2400" b="0" i="1">
                <a:sym typeface="Symbol" pitchFamily="18" charset="2"/>
              </a:rPr>
              <a:t>KJL</a:t>
            </a:r>
            <a:r>
              <a:rPr lang="en-US" altLang="en-US" sz="2400" b="0">
                <a:sym typeface="Symbol" pitchFamily="18" charset="2"/>
              </a:rPr>
              <a:t>  </a:t>
            </a:r>
            <a:r>
              <a:rPr lang="en-US" altLang="en-US" sz="2400" b="0" i="1">
                <a:sym typeface="Symbol" pitchFamily="18" charset="2"/>
              </a:rPr>
              <a:t>MJN</a:t>
            </a:r>
          </a:p>
        </p:txBody>
      </p:sp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4800600" y="2763838"/>
            <a:ext cx="4114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/>
              <a:t>2.</a:t>
            </a:r>
            <a:r>
              <a:rPr lang="en-US" altLang="en-US" sz="2400" b="0"/>
              <a:t> Def. of mdpt.</a:t>
            </a:r>
            <a:endParaRPr lang="en-US" altLang="en-US" sz="2400" b="0">
              <a:sym typeface="Symbol" pitchFamily="18" charset="2"/>
            </a:endParaRPr>
          </a:p>
        </p:txBody>
      </p:sp>
      <p:sp>
        <p:nvSpPr>
          <p:cNvPr id="174097" name="Rectangle 17"/>
          <p:cNvSpPr>
            <a:spLocks noChangeArrowheads="1"/>
          </p:cNvSpPr>
          <p:nvPr/>
        </p:nvSpPr>
        <p:spPr bwMode="auto">
          <a:xfrm>
            <a:off x="4800600" y="1852613"/>
            <a:ext cx="4114800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400"/>
              <a:t>1.</a:t>
            </a:r>
            <a:r>
              <a:rPr lang="en-US" altLang="en-US" sz="2400" b="0"/>
              <a:t> Given</a:t>
            </a:r>
          </a:p>
        </p:txBody>
      </p:sp>
      <p:sp>
        <p:nvSpPr>
          <p:cNvPr id="18444" name="Rectangle 19"/>
          <p:cNvSpPr>
            <a:spLocks noChangeArrowheads="1"/>
          </p:cNvSpPr>
          <p:nvPr/>
        </p:nvSpPr>
        <p:spPr bwMode="auto">
          <a:xfrm>
            <a:off x="4038600" y="1295400"/>
            <a:ext cx="4876800" cy="5334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/>
              <a:t>Reasons</a:t>
            </a:r>
          </a:p>
        </p:txBody>
      </p:sp>
      <p:sp>
        <p:nvSpPr>
          <p:cNvPr id="18445" name="Rectangle 20"/>
          <p:cNvSpPr>
            <a:spLocks noChangeArrowheads="1"/>
          </p:cNvSpPr>
          <p:nvPr/>
        </p:nvSpPr>
        <p:spPr bwMode="auto">
          <a:xfrm>
            <a:off x="304800" y="1295400"/>
            <a:ext cx="4495800" cy="5334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/>
              <a:t>Statements</a:t>
            </a:r>
          </a:p>
        </p:txBody>
      </p:sp>
      <p:sp>
        <p:nvSpPr>
          <p:cNvPr id="18446" name="Line 21"/>
          <p:cNvSpPr>
            <a:spLocks noChangeShapeType="1"/>
          </p:cNvSpPr>
          <p:nvPr/>
        </p:nvSpPr>
        <p:spPr bwMode="auto">
          <a:xfrm>
            <a:off x="304800" y="1295400"/>
            <a:ext cx="8610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7" name="Line 22"/>
          <p:cNvSpPr>
            <a:spLocks noChangeShapeType="1"/>
          </p:cNvSpPr>
          <p:nvPr/>
        </p:nvSpPr>
        <p:spPr bwMode="auto">
          <a:xfrm>
            <a:off x="304800" y="1828800"/>
            <a:ext cx="8610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8" name="Line 23"/>
          <p:cNvSpPr>
            <a:spLocks noChangeShapeType="1"/>
          </p:cNvSpPr>
          <p:nvPr/>
        </p:nvSpPr>
        <p:spPr bwMode="auto">
          <a:xfrm>
            <a:off x="304800" y="2895600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9" name="Line 24"/>
          <p:cNvSpPr>
            <a:spLocks noChangeShapeType="1"/>
          </p:cNvSpPr>
          <p:nvPr/>
        </p:nvSpPr>
        <p:spPr bwMode="auto">
          <a:xfrm>
            <a:off x="304800" y="3425825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0" name="Line 25"/>
          <p:cNvSpPr>
            <a:spLocks noChangeShapeType="1"/>
          </p:cNvSpPr>
          <p:nvPr/>
        </p:nvSpPr>
        <p:spPr bwMode="auto">
          <a:xfrm>
            <a:off x="304800" y="4087813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1" name="Line 26"/>
          <p:cNvSpPr>
            <a:spLocks noChangeShapeType="1"/>
          </p:cNvSpPr>
          <p:nvPr/>
        </p:nvSpPr>
        <p:spPr bwMode="auto">
          <a:xfrm>
            <a:off x="304800" y="4749800"/>
            <a:ext cx="8610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2" name="Line 27"/>
          <p:cNvSpPr>
            <a:spLocks noChangeShapeType="1"/>
          </p:cNvSpPr>
          <p:nvPr/>
        </p:nvSpPr>
        <p:spPr bwMode="auto">
          <a:xfrm>
            <a:off x="304800" y="6324600"/>
            <a:ext cx="8610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3" name="Line 28"/>
          <p:cNvSpPr>
            <a:spLocks noChangeShapeType="1"/>
          </p:cNvSpPr>
          <p:nvPr/>
        </p:nvSpPr>
        <p:spPr bwMode="auto">
          <a:xfrm>
            <a:off x="304800" y="1295400"/>
            <a:ext cx="0" cy="5029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4" name="Line 29"/>
          <p:cNvSpPr>
            <a:spLocks noChangeShapeType="1"/>
          </p:cNvSpPr>
          <p:nvPr/>
        </p:nvSpPr>
        <p:spPr bwMode="auto">
          <a:xfrm>
            <a:off x="4800600" y="1295400"/>
            <a:ext cx="0" cy="502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5" name="Line 30"/>
          <p:cNvSpPr>
            <a:spLocks noChangeShapeType="1"/>
          </p:cNvSpPr>
          <p:nvPr/>
        </p:nvSpPr>
        <p:spPr bwMode="auto">
          <a:xfrm>
            <a:off x="8915400" y="1295400"/>
            <a:ext cx="0" cy="5029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74127" name="Group 47"/>
          <p:cNvGrpSpPr>
            <a:grpSpLocks/>
          </p:cNvGrpSpPr>
          <p:nvPr/>
        </p:nvGrpSpPr>
        <p:grpSpPr bwMode="auto">
          <a:xfrm>
            <a:off x="304800" y="5411788"/>
            <a:ext cx="3733800" cy="661987"/>
            <a:chOff x="192" y="3409"/>
            <a:chExt cx="2352" cy="417"/>
          </a:xfrm>
        </p:grpSpPr>
        <p:sp>
          <p:nvSpPr>
            <p:cNvPr id="18467" name="Rectangle 10"/>
            <p:cNvSpPr>
              <a:spLocks noChangeArrowheads="1"/>
            </p:cNvSpPr>
            <p:nvPr/>
          </p:nvSpPr>
          <p:spPr bwMode="auto">
            <a:xfrm>
              <a:off x="192" y="3409"/>
              <a:ext cx="2352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6.</a:t>
              </a:r>
              <a:r>
                <a:rPr lang="en-US" altLang="en-US" sz="2400" b="0">
                  <a:sym typeface="Symbol" pitchFamily="18" charset="2"/>
                </a:rPr>
                <a:t> </a:t>
              </a:r>
              <a:r>
                <a:rPr lang="en-US" altLang="en-US" sz="2400" b="0" i="1">
                  <a:sym typeface="Symbol" pitchFamily="18" charset="2"/>
                </a:rPr>
                <a:t>KL</a:t>
              </a:r>
              <a:r>
                <a:rPr lang="en-US" altLang="en-US" sz="2400" b="0">
                  <a:sym typeface="Symbol" pitchFamily="18" charset="2"/>
                </a:rPr>
                <a:t> || </a:t>
              </a:r>
              <a:r>
                <a:rPr lang="en-US" altLang="en-US" sz="2400" b="0" i="1">
                  <a:sym typeface="Symbol" pitchFamily="18" charset="2"/>
                </a:rPr>
                <a:t>MN</a:t>
              </a:r>
            </a:p>
          </p:txBody>
        </p:sp>
        <p:sp>
          <p:nvSpPr>
            <p:cNvPr id="18468" name="Line 34"/>
            <p:cNvSpPr>
              <a:spLocks noChangeShapeType="1"/>
            </p:cNvSpPr>
            <p:nvPr/>
          </p:nvSpPr>
          <p:spPr bwMode="auto">
            <a:xfrm>
              <a:off x="512" y="35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69" name="Line 35"/>
            <p:cNvSpPr>
              <a:spLocks noChangeShapeType="1"/>
            </p:cNvSpPr>
            <p:nvPr/>
          </p:nvSpPr>
          <p:spPr bwMode="auto">
            <a:xfrm>
              <a:off x="1104" y="35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4126" name="Group 46"/>
          <p:cNvGrpSpPr>
            <a:grpSpLocks/>
          </p:cNvGrpSpPr>
          <p:nvPr/>
        </p:nvGrpSpPr>
        <p:grpSpPr bwMode="auto">
          <a:xfrm>
            <a:off x="304800" y="1949450"/>
            <a:ext cx="4495800" cy="793750"/>
            <a:chOff x="192" y="1228"/>
            <a:chExt cx="2832" cy="500"/>
          </a:xfrm>
        </p:grpSpPr>
        <p:sp>
          <p:nvSpPr>
            <p:cNvPr id="18464" name="Rectangle 18"/>
            <p:cNvSpPr>
              <a:spLocks noChangeArrowheads="1"/>
            </p:cNvSpPr>
            <p:nvPr/>
          </p:nvSpPr>
          <p:spPr bwMode="auto">
            <a:xfrm>
              <a:off x="192" y="1228"/>
              <a:ext cx="2832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1.</a:t>
              </a:r>
              <a:r>
                <a:rPr lang="en-US" altLang="en-US" sz="2400" b="0">
                  <a:sym typeface="Symbol" pitchFamily="18" charset="2"/>
                </a:rPr>
                <a:t> </a:t>
              </a:r>
              <a:r>
                <a:rPr lang="en-US" altLang="en-US" sz="2400" b="0" i="1"/>
                <a:t>J </a:t>
              </a:r>
              <a:r>
                <a:rPr lang="en-US" altLang="en-US" sz="2400" b="0"/>
                <a:t>is the midpoint of</a:t>
              </a:r>
              <a:r>
                <a:rPr lang="en-US" altLang="en-US" sz="2400" b="0" i="1"/>
                <a:t> KM </a:t>
              </a:r>
              <a:r>
                <a:rPr lang="en-US" altLang="en-US" sz="2400" b="0"/>
                <a:t>and </a:t>
              </a:r>
              <a:r>
                <a:rPr lang="en-US" altLang="en-US" sz="2400" b="0" i="1"/>
                <a:t>NL.</a:t>
              </a:r>
              <a:r>
                <a:rPr lang="en-US" altLang="en-US" sz="2400" b="0"/>
                <a:t> </a:t>
              </a:r>
            </a:p>
          </p:txBody>
        </p:sp>
        <p:sp>
          <p:nvSpPr>
            <p:cNvPr id="18465" name="Line 36"/>
            <p:cNvSpPr>
              <a:spLocks noChangeShapeType="1"/>
            </p:cNvSpPr>
            <p:nvPr/>
          </p:nvSpPr>
          <p:spPr bwMode="auto">
            <a:xfrm>
              <a:off x="2464" y="126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66" name="Line 37"/>
            <p:cNvSpPr>
              <a:spLocks noChangeShapeType="1"/>
            </p:cNvSpPr>
            <p:nvPr/>
          </p:nvSpPr>
          <p:spPr bwMode="auto">
            <a:xfrm>
              <a:off x="680" y="1504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4125" name="Group 45"/>
          <p:cNvGrpSpPr>
            <a:grpSpLocks/>
          </p:cNvGrpSpPr>
          <p:nvPr/>
        </p:nvGrpSpPr>
        <p:grpSpPr bwMode="auto">
          <a:xfrm>
            <a:off x="304800" y="2763838"/>
            <a:ext cx="3733800" cy="661987"/>
            <a:chOff x="192" y="1741"/>
            <a:chExt cx="2352" cy="417"/>
          </a:xfrm>
        </p:grpSpPr>
        <p:sp>
          <p:nvSpPr>
            <p:cNvPr id="18459" name="Rectangle 16"/>
            <p:cNvSpPr>
              <a:spLocks noChangeArrowheads="1"/>
            </p:cNvSpPr>
            <p:nvPr/>
          </p:nvSpPr>
          <p:spPr bwMode="auto">
            <a:xfrm>
              <a:off x="192" y="1741"/>
              <a:ext cx="2352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ym typeface="Symbol" pitchFamily="18" charset="2"/>
                </a:rPr>
                <a:t>2.</a:t>
              </a:r>
              <a:r>
                <a:rPr lang="en-US" altLang="en-US" sz="2400" b="0">
                  <a:sym typeface="Symbol" pitchFamily="18" charset="2"/>
                </a:rPr>
                <a:t> </a:t>
              </a:r>
              <a:r>
                <a:rPr lang="en-US" altLang="en-US" sz="2400" b="0" i="1">
                  <a:sym typeface="Symbol" pitchFamily="18" charset="2"/>
                </a:rPr>
                <a:t>KJ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MJ</a:t>
              </a:r>
              <a:r>
                <a:rPr lang="en-US" altLang="en-US" sz="2400" b="0">
                  <a:sym typeface="Symbol" pitchFamily="18" charset="2"/>
                </a:rPr>
                <a:t>, </a:t>
              </a:r>
              <a:r>
                <a:rPr lang="en-US" altLang="en-US" sz="2400" b="0" i="1">
                  <a:sym typeface="Symbol" pitchFamily="18" charset="2"/>
                </a:rPr>
                <a:t>NJ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LJ</a:t>
              </a:r>
            </a:p>
          </p:txBody>
        </p:sp>
        <p:sp>
          <p:nvSpPr>
            <p:cNvPr id="18460" name="Line 32"/>
            <p:cNvSpPr>
              <a:spLocks noChangeShapeType="1"/>
            </p:cNvSpPr>
            <p:nvPr/>
          </p:nvSpPr>
          <p:spPr bwMode="auto">
            <a:xfrm>
              <a:off x="536" y="1848"/>
              <a:ext cx="2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61" name="Line 33"/>
            <p:cNvSpPr>
              <a:spLocks noChangeShapeType="1"/>
            </p:cNvSpPr>
            <p:nvPr/>
          </p:nvSpPr>
          <p:spPr bwMode="auto">
            <a:xfrm>
              <a:off x="992" y="18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62" name="Line 42"/>
            <p:cNvSpPr>
              <a:spLocks noChangeShapeType="1"/>
            </p:cNvSpPr>
            <p:nvPr/>
          </p:nvSpPr>
          <p:spPr bwMode="auto">
            <a:xfrm>
              <a:off x="1376" y="184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63" name="Line 43"/>
            <p:cNvSpPr>
              <a:spLocks noChangeShapeType="1"/>
            </p:cNvSpPr>
            <p:nvPr/>
          </p:nvSpPr>
          <p:spPr bwMode="auto">
            <a:xfrm>
              <a:off x="1832" y="185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7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/>
      <p:bldP spid="174088" grpId="0"/>
      <p:bldP spid="174089" grpId="0"/>
      <p:bldP spid="174091" grpId="0"/>
      <p:bldP spid="174092" grpId="0"/>
      <p:bldP spid="174093" grpId="0"/>
      <p:bldP spid="174094" grpId="0"/>
      <p:bldP spid="174095" grpId="0"/>
      <p:bldP spid="17409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4: Using CPCTC In the Coordinate Plane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124"/>
          <p:cNvSpPr txBox="1">
            <a:spLocks noChangeArrowheads="1"/>
          </p:cNvSpPr>
          <p:nvPr/>
        </p:nvSpPr>
        <p:spPr bwMode="auto">
          <a:xfrm>
            <a:off x="304800" y="1828800"/>
            <a:ext cx="8001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Given:</a:t>
            </a:r>
            <a:r>
              <a:rPr lang="en-US" altLang="en-US" sz="2800" b="0"/>
              <a:t> </a:t>
            </a:r>
            <a:r>
              <a:rPr lang="en-US" altLang="en-US" sz="2800" b="0" i="1"/>
              <a:t>D</a:t>
            </a:r>
            <a:r>
              <a:rPr lang="en-US" altLang="en-US" sz="2800" b="0"/>
              <a:t>(–5, –5), </a:t>
            </a:r>
            <a:r>
              <a:rPr lang="en-US" altLang="en-US" sz="2800" b="0" i="1"/>
              <a:t>E</a:t>
            </a:r>
            <a:r>
              <a:rPr lang="en-US" altLang="en-US" sz="2800" b="0"/>
              <a:t>(–3, –1), </a:t>
            </a:r>
            <a:r>
              <a:rPr lang="en-US" altLang="en-US" sz="2800" b="0" i="1"/>
              <a:t>F</a:t>
            </a:r>
            <a:r>
              <a:rPr lang="en-US" altLang="en-US" sz="2800" b="0"/>
              <a:t>(–2, –3), </a:t>
            </a:r>
            <a:r>
              <a:rPr lang="en-US" altLang="en-US" sz="2800" b="0" i="1"/>
              <a:t>G</a:t>
            </a:r>
            <a:r>
              <a:rPr lang="en-US" altLang="en-US" sz="2800" b="0"/>
              <a:t>(</a:t>
            </a:r>
            <a:r>
              <a:rPr lang="en-US" altLang="en-US" b="0"/>
              <a:t>–</a:t>
            </a:r>
            <a:r>
              <a:rPr lang="en-US" altLang="en-US" sz="2800" b="0"/>
              <a:t>2, 1), </a:t>
            </a:r>
            <a:r>
              <a:rPr lang="en-US" altLang="en-US" sz="2800" b="0" i="1"/>
              <a:t>H</a:t>
            </a:r>
            <a:r>
              <a:rPr lang="en-US" altLang="en-US" sz="2800" b="0"/>
              <a:t>(0, 5), and </a:t>
            </a:r>
            <a:r>
              <a:rPr lang="en-US" altLang="en-US" sz="2800" b="0" i="1"/>
              <a:t>I</a:t>
            </a:r>
            <a:r>
              <a:rPr lang="en-US" altLang="en-US" sz="2800" b="0"/>
              <a:t>(1, 3) </a:t>
            </a:r>
            <a:r>
              <a:rPr lang="en-US" altLang="en-US" sz="2800" b="0">
                <a:sym typeface="Symbol" pitchFamily="18" charset="2"/>
              </a:rPr>
              <a:t>      </a:t>
            </a:r>
          </a:p>
        </p:txBody>
      </p:sp>
      <p:sp>
        <p:nvSpPr>
          <p:cNvPr id="19460" name="Text Box 125"/>
          <p:cNvSpPr txBox="1">
            <a:spLocks noChangeArrowheads="1"/>
          </p:cNvSpPr>
          <p:nvPr/>
        </p:nvSpPr>
        <p:spPr bwMode="auto">
          <a:xfrm>
            <a:off x="304800" y="2971800"/>
            <a:ext cx="676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Prove:</a:t>
            </a:r>
            <a:r>
              <a:rPr lang="en-US" altLang="en-US" sz="2800" b="0"/>
              <a:t> </a:t>
            </a:r>
            <a:r>
              <a:rPr lang="en-US" altLang="en-US" sz="2800" b="0">
                <a:sym typeface="Symbol" pitchFamily="18" charset="2"/>
              </a:rPr>
              <a:t></a:t>
            </a:r>
            <a:r>
              <a:rPr lang="en-US" altLang="en-US" sz="2800" b="0" i="1">
                <a:sym typeface="Symbol" pitchFamily="18" charset="2"/>
              </a:rPr>
              <a:t>DEF </a:t>
            </a:r>
            <a:r>
              <a:rPr lang="en-US" altLang="en-US" sz="2800" b="0">
                <a:sym typeface="Symbol" pitchFamily="18" charset="2"/>
              </a:rPr>
              <a:t> </a:t>
            </a:r>
            <a:r>
              <a:rPr lang="en-US" altLang="en-US" sz="2800" b="0" i="1">
                <a:sym typeface="Symbol" pitchFamily="18" charset="2"/>
              </a:rPr>
              <a:t>GHI</a:t>
            </a:r>
            <a:r>
              <a:rPr lang="en-US" altLang="en-US" sz="2800" b="0" i="1"/>
              <a:t> </a:t>
            </a:r>
            <a:r>
              <a:rPr lang="en-US" altLang="en-US" sz="2800" b="0">
                <a:sym typeface="Symbol" pitchFamily="18" charset="2"/>
              </a:rPr>
              <a:t>      </a:t>
            </a:r>
          </a:p>
        </p:txBody>
      </p:sp>
      <p:sp>
        <p:nvSpPr>
          <p:cNvPr id="19461" name="Rectangle 12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0656" name="Text Box 128"/>
          <p:cNvSpPr txBox="1">
            <a:spLocks noChangeArrowheads="1"/>
          </p:cNvSpPr>
          <p:nvPr/>
        </p:nvSpPr>
        <p:spPr bwMode="auto">
          <a:xfrm>
            <a:off x="304800" y="4038600"/>
            <a:ext cx="3733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Step 1 </a:t>
            </a:r>
            <a:r>
              <a:rPr lang="en-US" altLang="en-US" sz="2800" b="0"/>
              <a:t>Plot the points on a coordinate plane.</a:t>
            </a:r>
            <a:endParaRPr lang="en-US" altLang="en-US" sz="2800" b="0">
              <a:sym typeface="Symbol" pitchFamily="18" charset="2"/>
            </a:endParaRPr>
          </a:p>
        </p:txBody>
      </p:sp>
      <p:pic>
        <p:nvPicPr>
          <p:cNvPr id="150661" name="Picture 133" descr="L46EX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971800"/>
            <a:ext cx="3128963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6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228600" y="88265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Step 2</a:t>
            </a:r>
            <a:r>
              <a:rPr lang="en-US" altLang="en-US" sz="2400" b="0"/>
              <a:t>  Use the Distance Formula to find the lengths of the sides of each triangle.</a:t>
            </a:r>
            <a:r>
              <a:rPr lang="en-US" altLang="en-US" sz="2400" b="0" i="1"/>
              <a:t> </a:t>
            </a:r>
            <a:r>
              <a:rPr lang="en-US" altLang="en-US" sz="2400" b="0">
                <a:sym typeface="Symbol" pitchFamily="18" charset="2"/>
              </a:rPr>
              <a:t>      </a:t>
            </a:r>
          </a:p>
        </p:txBody>
      </p:sp>
      <p:pic>
        <p:nvPicPr>
          <p:cNvPr id="199703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19263"/>
            <a:ext cx="8382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990600"/>
            <a:ext cx="8686800" cy="548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Warm Up</a:t>
            </a:r>
            <a:endParaRPr lang="en-US" altLang="en-US" sz="2400"/>
          </a:p>
          <a:p>
            <a:pPr algn="l">
              <a:spcBef>
                <a:spcPct val="20000"/>
              </a:spcBef>
            </a:pPr>
            <a:endParaRPr lang="en-US" altLang="en-US" sz="400"/>
          </a:p>
          <a:p>
            <a:pPr algn="l">
              <a:spcBef>
                <a:spcPct val="20000"/>
              </a:spcBef>
            </a:pPr>
            <a:endParaRPr lang="en-US" altLang="en-US" sz="800"/>
          </a:p>
          <a:p>
            <a:pPr algn="l">
              <a:spcBef>
                <a:spcPct val="20000"/>
              </a:spcBef>
            </a:pPr>
            <a:endParaRPr lang="en-US" altLang="en-US" sz="800"/>
          </a:p>
          <a:p>
            <a:pPr algn="l">
              <a:spcBef>
                <a:spcPct val="20000"/>
              </a:spcBef>
            </a:pPr>
            <a:r>
              <a:rPr lang="en-US" altLang="en-US" sz="2400"/>
              <a:t>1.</a:t>
            </a:r>
            <a:r>
              <a:rPr lang="en-US" altLang="en-US" sz="2400" b="0"/>
              <a:t> If </a:t>
            </a:r>
            <a:r>
              <a:rPr lang="en-US" altLang="en-US" sz="2400" b="0">
                <a:sym typeface="Symbol" pitchFamily="18" charset="2"/>
              </a:rPr>
              <a:t>∆</a:t>
            </a:r>
            <a:r>
              <a:rPr lang="en-US" altLang="en-US" sz="2400" b="0" i="1">
                <a:sym typeface="Symbol" pitchFamily="18" charset="2"/>
              </a:rPr>
              <a:t>ABC</a:t>
            </a:r>
            <a:r>
              <a:rPr lang="en-US" altLang="en-US" sz="2400" b="0">
                <a:sym typeface="Symbol" pitchFamily="18" charset="2"/>
              </a:rPr>
              <a:t>  ∆</a:t>
            </a:r>
            <a:r>
              <a:rPr lang="en-US" altLang="en-US" sz="2400" b="0" i="1">
                <a:sym typeface="Symbol" pitchFamily="18" charset="2"/>
              </a:rPr>
              <a:t>DEF</a:t>
            </a:r>
            <a:r>
              <a:rPr lang="en-US" altLang="en-US" sz="2400" b="0">
                <a:sym typeface="Symbol" pitchFamily="18" charset="2"/>
              </a:rPr>
              <a:t>, then </a:t>
            </a:r>
            <a:r>
              <a:rPr lang="en-US" altLang="en-US" sz="2400" b="0" i="1">
                <a:sym typeface="Symbol" pitchFamily="18" charset="2"/>
              </a:rPr>
              <a:t>A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 u="sng">
                <a:sym typeface="Symbol" pitchFamily="18" charset="2"/>
              </a:rPr>
              <a:t>  ?   </a:t>
            </a:r>
            <a:r>
              <a:rPr lang="en-US" altLang="en-US" sz="2400" b="0">
                <a:sym typeface="Symbol" pitchFamily="18" charset="2"/>
              </a:rPr>
              <a:t> and </a:t>
            </a:r>
            <a:r>
              <a:rPr lang="en-US" altLang="en-US" sz="2400" b="0" i="1">
                <a:sym typeface="Symbol" pitchFamily="18" charset="2"/>
              </a:rPr>
              <a:t>BC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 u="sng">
                <a:sym typeface="Symbol" pitchFamily="18" charset="2"/>
              </a:rPr>
              <a:t>   ?   </a:t>
            </a:r>
            <a:r>
              <a:rPr lang="en-US" altLang="en-US" sz="2400" b="0">
                <a:sym typeface="Symbol" pitchFamily="18" charset="2"/>
              </a:rPr>
              <a:t>.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endParaRPr lang="en-US" altLang="en-US" sz="2400" b="0"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en-US" altLang="en-US" sz="2400"/>
              <a:t>2.</a:t>
            </a:r>
            <a:r>
              <a:rPr lang="en-US" altLang="en-US" sz="2400" b="0"/>
              <a:t> What is the distance between (3, 4) and (–1, 5)?</a:t>
            </a:r>
          </a:p>
          <a:p>
            <a:pPr algn="l">
              <a:spcBef>
                <a:spcPct val="20000"/>
              </a:spcBef>
            </a:pPr>
            <a:endParaRPr lang="en-US" altLang="en-US" sz="2400" b="0"/>
          </a:p>
          <a:p>
            <a:pPr algn="l">
              <a:spcBef>
                <a:spcPct val="20000"/>
              </a:spcBef>
            </a:pPr>
            <a:endParaRPr lang="en-US" altLang="en-US" sz="2400" b="0"/>
          </a:p>
          <a:p>
            <a:pPr algn="l">
              <a:spcBef>
                <a:spcPct val="20000"/>
              </a:spcBef>
            </a:pPr>
            <a:r>
              <a:rPr lang="en-US" altLang="en-US" sz="2400"/>
              <a:t>3.</a:t>
            </a:r>
            <a:r>
              <a:rPr lang="en-US" altLang="en-US" sz="2400" b="0"/>
              <a:t> If </a:t>
            </a:r>
            <a:r>
              <a:rPr lang="en-US" altLang="en-US" sz="2400" b="0">
                <a:sym typeface="Symbol" pitchFamily="18" charset="2"/>
              </a:rPr>
              <a:t>1  2, why is </a:t>
            </a:r>
            <a:r>
              <a:rPr lang="en-US" altLang="en-US" sz="2400" b="0" i="1">
                <a:sym typeface="Symbol" pitchFamily="18" charset="2"/>
              </a:rPr>
              <a:t>a||b</a:t>
            </a:r>
            <a:r>
              <a:rPr lang="en-US" altLang="en-US" sz="2400" b="0">
                <a:sym typeface="Symbol" pitchFamily="18" charset="2"/>
              </a:rPr>
              <a:t>? </a:t>
            </a:r>
          </a:p>
          <a:p>
            <a:pPr algn="l">
              <a:spcBef>
                <a:spcPct val="20000"/>
              </a:spcBef>
            </a:pPr>
            <a:endParaRPr lang="en-US" altLang="en-US" sz="2400" b="0"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endParaRPr lang="en-US" altLang="en-US" sz="2400" b="0"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en-US" altLang="en-US" sz="2400">
                <a:sym typeface="Symbol" pitchFamily="18" charset="2"/>
              </a:rPr>
              <a:t>4.</a:t>
            </a:r>
            <a:r>
              <a:rPr lang="en-US" altLang="en-US" sz="2400" b="0">
                <a:sym typeface="Symbol" pitchFamily="18" charset="2"/>
              </a:rPr>
              <a:t> </a:t>
            </a:r>
            <a:r>
              <a:rPr lang="en-US" altLang="en-US" sz="2400" b="0"/>
              <a:t>List methods used to prove two triangles congruent.</a:t>
            </a:r>
          </a:p>
          <a:p>
            <a:pPr algn="l">
              <a:spcBef>
                <a:spcPct val="20000"/>
              </a:spcBef>
            </a:pPr>
            <a:r>
              <a:rPr lang="en-US" altLang="en-US" sz="2400" b="0">
                <a:sym typeface="Symbol" pitchFamily="18" charset="2"/>
              </a:rPr>
              <a:t> </a:t>
            </a:r>
            <a:r>
              <a:rPr lang="en-US" altLang="en-US" sz="2400" b="0"/>
              <a:t>	</a:t>
            </a:r>
          </a:p>
        </p:txBody>
      </p:sp>
      <p:pic>
        <p:nvPicPr>
          <p:cNvPr id="30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429000"/>
            <a:ext cx="2846388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232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76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 </a:t>
            </a:r>
            <a:r>
              <a:rPr lang="en-US" altLang="en-US" sz="2400" b="0" i="1">
                <a:solidFill>
                  <a:srgbClr val="FF0000"/>
                </a:solidFill>
                <a:sym typeface="Symbol" pitchFamily="18" charset="2"/>
              </a:rPr>
              <a:t>D</a:t>
            </a:r>
          </a:p>
        </p:txBody>
      </p:sp>
      <p:grpSp>
        <p:nvGrpSpPr>
          <p:cNvPr id="180233" name="Group 9"/>
          <p:cNvGrpSpPr>
            <a:grpSpLocks/>
          </p:cNvGrpSpPr>
          <p:nvPr/>
        </p:nvGrpSpPr>
        <p:grpSpPr bwMode="auto">
          <a:xfrm>
            <a:off x="7315200" y="2286000"/>
            <a:ext cx="1066800" cy="457200"/>
            <a:chOff x="4560" y="1344"/>
            <a:chExt cx="672" cy="288"/>
          </a:xfrm>
        </p:grpSpPr>
        <p:sp>
          <p:nvSpPr>
            <p:cNvPr id="3084" name="Text Box 10"/>
            <p:cNvSpPr txBox="1">
              <a:spLocks noChangeArrowheads="1"/>
            </p:cNvSpPr>
            <p:nvPr/>
          </p:nvSpPr>
          <p:spPr bwMode="auto">
            <a:xfrm>
              <a:off x="4560" y="1344"/>
              <a:ext cx="672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EF</a:t>
              </a:r>
              <a:endParaRPr lang="en-US" altLang="en-US" sz="2400" b="0">
                <a:solidFill>
                  <a:srgbClr val="FF0000"/>
                </a:solidFill>
                <a:sym typeface="Symbol" pitchFamily="18" charset="2"/>
              </a:endParaRPr>
            </a:p>
          </p:txBody>
        </p:sp>
        <p:sp>
          <p:nvSpPr>
            <p:cNvPr id="3085" name="Line 11"/>
            <p:cNvSpPr>
              <a:spLocks noChangeShapeType="1"/>
            </p:cNvSpPr>
            <p:nvPr/>
          </p:nvSpPr>
          <p:spPr bwMode="auto">
            <a:xfrm>
              <a:off x="4656" y="139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80240" name="Group 16"/>
          <p:cNvGrpSpPr>
            <a:grpSpLocks/>
          </p:cNvGrpSpPr>
          <p:nvPr/>
        </p:nvGrpSpPr>
        <p:grpSpPr bwMode="auto">
          <a:xfrm>
            <a:off x="609600" y="3200400"/>
            <a:ext cx="914400" cy="457200"/>
            <a:chOff x="4896" y="2208"/>
            <a:chExt cx="576" cy="288"/>
          </a:xfrm>
        </p:grpSpPr>
        <p:sp>
          <p:nvSpPr>
            <p:cNvPr id="3082" name="Text Box 13"/>
            <p:cNvSpPr txBox="1">
              <a:spLocks noChangeArrowheads="1"/>
            </p:cNvSpPr>
            <p:nvPr/>
          </p:nvSpPr>
          <p:spPr bwMode="auto">
            <a:xfrm>
              <a:off x="4896" y="2208"/>
              <a:ext cx="576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>
                  <a:solidFill>
                    <a:srgbClr val="FF0000"/>
                  </a:solidFill>
                  <a:sym typeface="Symbol" pitchFamily="18" charset="2"/>
                </a:rPr>
                <a:t> 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17</a:t>
              </a:r>
            </a:p>
          </p:txBody>
        </p:sp>
        <p:sp>
          <p:nvSpPr>
            <p:cNvPr id="3083" name="Line 14"/>
            <p:cNvSpPr>
              <a:spLocks noChangeShapeType="1"/>
            </p:cNvSpPr>
            <p:nvPr/>
          </p:nvSpPr>
          <p:spPr bwMode="auto">
            <a:xfrm>
              <a:off x="5128" y="225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0239" name="Text Box 15"/>
          <p:cNvSpPr txBox="1">
            <a:spLocks noChangeArrowheads="1"/>
          </p:cNvSpPr>
          <p:nvPr/>
        </p:nvSpPr>
        <p:spPr bwMode="auto">
          <a:xfrm>
            <a:off x="609600" y="4511675"/>
            <a:ext cx="45720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>
                <a:solidFill>
                  <a:srgbClr val="FF0000"/>
                </a:solidFill>
                <a:sym typeface="Symbol" pitchFamily="18" charset="2"/>
              </a:rPr>
              <a:t>Converse of Alternate  Interior Angles Theorem</a:t>
            </a:r>
          </a:p>
        </p:txBody>
      </p:sp>
      <p:sp>
        <p:nvSpPr>
          <p:cNvPr id="180241" name="Text Box 17"/>
          <p:cNvSpPr txBox="1">
            <a:spLocks noChangeArrowheads="1"/>
          </p:cNvSpPr>
          <p:nvPr/>
        </p:nvSpPr>
        <p:spPr bwMode="auto">
          <a:xfrm>
            <a:off x="2514600" y="57531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>
                <a:solidFill>
                  <a:srgbClr val="FF0000"/>
                </a:solidFill>
                <a:sym typeface="Symbol" pitchFamily="18" charset="2"/>
              </a:rPr>
              <a:t>SSS, SAS, ASA, AAS, HL</a:t>
            </a:r>
          </a:p>
        </p:txBody>
      </p:sp>
      <p:sp>
        <p:nvSpPr>
          <p:cNvPr id="3081" name="Line 18"/>
          <p:cNvSpPr>
            <a:spLocks noChangeShapeType="1"/>
          </p:cNvSpPr>
          <p:nvPr/>
        </p:nvSpPr>
        <p:spPr bwMode="auto">
          <a:xfrm>
            <a:off x="6496050" y="19192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0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2" grpId="0" animBg="1"/>
      <p:bldP spid="180239" grpId="0" animBg="1"/>
      <p:bldP spid="18024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556" name="Group 20"/>
          <p:cNvGrpSpPr>
            <a:grpSpLocks/>
          </p:cNvGrpSpPr>
          <p:nvPr/>
        </p:nvGrpSpPr>
        <p:grpSpPr bwMode="auto">
          <a:xfrm>
            <a:off x="457200" y="1982788"/>
            <a:ext cx="8153400" cy="1370012"/>
            <a:chOff x="288" y="1488"/>
            <a:chExt cx="5136" cy="863"/>
          </a:xfrm>
        </p:grpSpPr>
        <p:sp>
          <p:nvSpPr>
            <p:cNvPr id="21507" name="Rectangle 5"/>
            <p:cNvSpPr>
              <a:spLocks noChangeArrowheads="1"/>
            </p:cNvSpPr>
            <p:nvPr/>
          </p:nvSpPr>
          <p:spPr bwMode="auto">
            <a:xfrm>
              <a:off x="288" y="1488"/>
              <a:ext cx="5136" cy="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So </a:t>
              </a:r>
              <a:r>
                <a:rPr lang="en-US" altLang="en-US" sz="2400" b="0" i="1"/>
                <a:t>DE</a:t>
              </a:r>
              <a:r>
                <a:rPr lang="en-US" altLang="en-US" sz="2400" b="0"/>
                <a:t> </a:t>
              </a:r>
              <a:r>
                <a:rPr lang="en-US" altLang="en-US" sz="2400" b="0">
                  <a:sym typeface="Symbol" pitchFamily="18" charset="2"/>
                </a:rPr>
                <a:t></a:t>
              </a:r>
              <a:r>
                <a:rPr lang="en-US" altLang="en-US" sz="2400" b="0"/>
                <a:t> </a:t>
              </a:r>
              <a:r>
                <a:rPr lang="en-US" altLang="en-US" sz="2400" b="0" i="1"/>
                <a:t>GH</a:t>
              </a:r>
              <a:r>
                <a:rPr lang="en-US" altLang="en-US" sz="2400" b="0"/>
                <a:t>, </a:t>
              </a:r>
              <a:r>
                <a:rPr lang="en-US" altLang="en-US" sz="2400" b="0" i="1"/>
                <a:t>EF</a:t>
              </a:r>
              <a:r>
                <a:rPr lang="en-US" altLang="en-US" sz="2400" b="0"/>
                <a:t> </a:t>
              </a:r>
              <a:r>
                <a:rPr lang="en-US" altLang="en-US" sz="2400" b="0">
                  <a:sym typeface="Symbol" pitchFamily="18" charset="2"/>
                </a:rPr>
                <a:t></a:t>
              </a:r>
              <a:r>
                <a:rPr lang="en-US" altLang="en-US" sz="2400" b="0"/>
                <a:t> </a:t>
              </a:r>
              <a:r>
                <a:rPr lang="en-US" altLang="en-US" sz="2400" b="0" i="1"/>
                <a:t>HI</a:t>
              </a:r>
              <a:r>
                <a:rPr lang="en-US" altLang="en-US" sz="2400" b="0"/>
                <a:t>, and </a:t>
              </a:r>
              <a:r>
                <a:rPr lang="en-US" altLang="en-US" sz="2400" b="0" i="1"/>
                <a:t>DF</a:t>
              </a:r>
              <a:r>
                <a:rPr lang="en-US" altLang="en-US" sz="2400" b="0"/>
                <a:t> </a:t>
              </a:r>
              <a:r>
                <a:rPr lang="en-US" altLang="en-US" sz="2400" b="0">
                  <a:sym typeface="Symbol" pitchFamily="18" charset="2"/>
                </a:rPr>
                <a:t></a:t>
              </a:r>
              <a:r>
                <a:rPr lang="en-US" altLang="en-US" sz="2400" b="0"/>
                <a:t> </a:t>
              </a:r>
              <a:r>
                <a:rPr lang="en-US" altLang="en-US" sz="2400" b="0" i="1"/>
                <a:t>GI</a:t>
              </a:r>
              <a:r>
                <a:rPr lang="en-US" altLang="en-US" sz="2400" b="0"/>
                <a:t>. </a:t>
              </a:r>
            </a:p>
            <a:p>
              <a:pPr algn="l"/>
              <a:r>
                <a:rPr lang="en-US" altLang="en-US" sz="2400" b="0"/>
                <a:t>Therefore </a:t>
              </a:r>
              <a:r>
                <a:rPr lang="en-US" altLang="en-US" sz="2400" b="0">
                  <a:sym typeface="Symbol" pitchFamily="18" charset="2"/>
                </a:rPr>
                <a:t>∆</a:t>
              </a:r>
              <a:r>
                <a:rPr lang="en-US" altLang="en-US" sz="2400" b="0" i="1">
                  <a:sym typeface="Symbol" pitchFamily="18" charset="2"/>
                </a:rPr>
                <a:t>DEF </a:t>
              </a:r>
              <a:r>
                <a:rPr lang="en-US" altLang="en-US" sz="2400" b="0">
                  <a:sym typeface="Symbol" pitchFamily="18" charset="2"/>
                </a:rPr>
                <a:t> ∆</a:t>
              </a:r>
              <a:r>
                <a:rPr lang="en-US" altLang="en-US" sz="2400" b="0" i="1"/>
                <a:t>GHI</a:t>
              </a:r>
              <a:r>
                <a:rPr lang="en-US" altLang="en-US" sz="2400" b="0"/>
                <a:t> by SSS, and </a:t>
              </a:r>
              <a:r>
                <a:rPr lang="en-US" altLang="en-US" sz="2400" b="0">
                  <a:sym typeface="Symbol" pitchFamily="18" charset="2"/>
                </a:rPr>
                <a:t></a:t>
              </a:r>
              <a:r>
                <a:rPr lang="en-US" altLang="en-US" sz="2400" b="0" i="1">
                  <a:sym typeface="Symbol" pitchFamily="18" charset="2"/>
                </a:rPr>
                <a:t>DEF</a:t>
              </a:r>
              <a:r>
                <a:rPr lang="en-US" altLang="en-US" sz="2400" b="0">
                  <a:sym typeface="Symbol" pitchFamily="18" charset="2"/>
                </a:rPr>
                <a:t>  </a:t>
              </a:r>
              <a:r>
                <a:rPr lang="en-US" altLang="en-US" sz="2400" b="0" i="1"/>
                <a:t>GHI</a:t>
              </a:r>
              <a:r>
                <a:rPr lang="en-US" altLang="en-US" sz="2400" b="0"/>
                <a:t> by CPCTC.</a:t>
              </a:r>
            </a:p>
          </p:txBody>
        </p:sp>
        <p:sp>
          <p:nvSpPr>
            <p:cNvPr id="21508" name="Line 7"/>
            <p:cNvSpPr>
              <a:spLocks noChangeShapeType="1"/>
            </p:cNvSpPr>
            <p:nvPr/>
          </p:nvSpPr>
          <p:spPr bwMode="auto">
            <a:xfrm>
              <a:off x="664" y="1528"/>
              <a:ext cx="2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09" name="Line 15"/>
            <p:cNvSpPr>
              <a:spLocks noChangeShapeType="1"/>
            </p:cNvSpPr>
            <p:nvPr/>
          </p:nvSpPr>
          <p:spPr bwMode="auto">
            <a:xfrm>
              <a:off x="1184" y="152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10" name="Line 16"/>
            <p:cNvSpPr>
              <a:spLocks noChangeShapeType="1"/>
            </p:cNvSpPr>
            <p:nvPr/>
          </p:nvSpPr>
          <p:spPr bwMode="auto">
            <a:xfrm>
              <a:off x="1584" y="1528"/>
              <a:ext cx="2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11" name="Line 17"/>
            <p:cNvSpPr>
              <a:spLocks noChangeShapeType="1"/>
            </p:cNvSpPr>
            <p:nvPr/>
          </p:nvSpPr>
          <p:spPr bwMode="auto">
            <a:xfrm>
              <a:off x="2064" y="152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12" name="Line 18"/>
            <p:cNvSpPr>
              <a:spLocks noChangeShapeType="1"/>
            </p:cNvSpPr>
            <p:nvPr/>
          </p:nvSpPr>
          <p:spPr bwMode="auto">
            <a:xfrm>
              <a:off x="2864" y="1528"/>
              <a:ext cx="2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13" name="Line 19"/>
            <p:cNvSpPr>
              <a:spLocks noChangeShapeType="1"/>
            </p:cNvSpPr>
            <p:nvPr/>
          </p:nvSpPr>
          <p:spPr bwMode="auto">
            <a:xfrm>
              <a:off x="3344" y="152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Rectangle 52"/>
          <p:cNvSpPr>
            <a:spLocks noChangeArrowheads="1"/>
          </p:cNvSpPr>
          <p:nvPr/>
        </p:nvSpPr>
        <p:spPr bwMode="auto">
          <a:xfrm>
            <a:off x="304800" y="1798638"/>
            <a:ext cx="861060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Given:</a:t>
            </a:r>
            <a:r>
              <a:rPr lang="en-US" altLang="en-US"/>
              <a:t> </a:t>
            </a:r>
            <a:r>
              <a:rPr lang="en-US" altLang="en-US" sz="2800" b="0" i="1"/>
              <a:t>J</a:t>
            </a:r>
            <a:r>
              <a:rPr lang="en-US" altLang="en-US" sz="2800" b="0"/>
              <a:t>(</a:t>
            </a:r>
            <a:r>
              <a:rPr lang="en-US" altLang="en-US" b="0"/>
              <a:t>–</a:t>
            </a:r>
            <a:r>
              <a:rPr lang="en-US" altLang="en-US" sz="2800" b="0"/>
              <a:t>1, </a:t>
            </a:r>
            <a:r>
              <a:rPr lang="en-US" altLang="en-US" b="0"/>
              <a:t>–</a:t>
            </a:r>
            <a:r>
              <a:rPr lang="en-US" altLang="en-US" sz="2800" b="0"/>
              <a:t>2), </a:t>
            </a:r>
            <a:r>
              <a:rPr lang="en-US" altLang="en-US" sz="2800" b="0" i="1"/>
              <a:t>K</a:t>
            </a:r>
            <a:r>
              <a:rPr lang="en-US" altLang="en-US" sz="2800" b="0"/>
              <a:t>(2, </a:t>
            </a:r>
            <a:r>
              <a:rPr lang="en-US" altLang="en-US" b="0"/>
              <a:t>–</a:t>
            </a:r>
            <a:r>
              <a:rPr lang="en-US" altLang="en-US" sz="2800" b="0"/>
              <a:t>1), </a:t>
            </a:r>
            <a:r>
              <a:rPr lang="en-US" altLang="en-US" sz="2800" b="0" i="1"/>
              <a:t>L</a:t>
            </a:r>
            <a:r>
              <a:rPr lang="en-US" altLang="en-US" sz="2800" b="0"/>
              <a:t>(</a:t>
            </a:r>
            <a:r>
              <a:rPr lang="en-US" altLang="en-US" b="0"/>
              <a:t>–</a:t>
            </a:r>
            <a:r>
              <a:rPr lang="en-US" altLang="en-US" sz="2800" b="0"/>
              <a:t>2, 0), </a:t>
            </a:r>
            <a:r>
              <a:rPr lang="en-US" altLang="en-US" sz="2800" b="0" i="1"/>
              <a:t>R</a:t>
            </a:r>
            <a:r>
              <a:rPr lang="en-US" altLang="en-US" sz="2800" b="0"/>
              <a:t>(2, 3), </a:t>
            </a:r>
            <a:r>
              <a:rPr lang="en-US" altLang="en-US" sz="2800" b="0" i="1"/>
              <a:t>S</a:t>
            </a:r>
            <a:r>
              <a:rPr lang="en-US" altLang="en-US" sz="2800" b="0"/>
              <a:t>(5, 2), </a:t>
            </a:r>
            <a:r>
              <a:rPr lang="en-US" altLang="en-US" sz="2800" b="0" i="1"/>
              <a:t>T</a:t>
            </a:r>
            <a:r>
              <a:rPr lang="en-US" altLang="en-US" sz="2800" b="0"/>
              <a:t>(1, 1)</a:t>
            </a:r>
          </a:p>
          <a:p>
            <a:pPr algn="l"/>
            <a:r>
              <a:rPr lang="en-US" altLang="en-US" sz="2800"/>
              <a:t>Prove: </a:t>
            </a:r>
            <a:r>
              <a:rPr lang="en-US" altLang="en-US" sz="2800" b="0">
                <a:sym typeface="Symbol" pitchFamily="18" charset="2"/>
              </a:rPr>
              <a:t></a:t>
            </a:r>
            <a:r>
              <a:rPr lang="en-US" altLang="en-US" sz="2800" b="0" i="1"/>
              <a:t>JKL</a:t>
            </a:r>
            <a:r>
              <a:rPr lang="en-US" altLang="en-US" sz="2800" b="0"/>
              <a:t> </a:t>
            </a:r>
            <a:r>
              <a:rPr lang="en-US" altLang="en-US" sz="2800" b="0">
                <a:sym typeface="Symbol" pitchFamily="18" charset="2"/>
              </a:rPr>
              <a:t> </a:t>
            </a:r>
            <a:r>
              <a:rPr lang="en-US" altLang="en-US" sz="2800" b="0" i="1"/>
              <a:t>RST</a:t>
            </a:r>
          </a:p>
        </p:txBody>
      </p:sp>
      <p:pic>
        <p:nvPicPr>
          <p:cNvPr id="151612" name="Picture 60" descr="L46EX4ACI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971800"/>
            <a:ext cx="3125788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613" name="Text Box 61"/>
          <p:cNvSpPr txBox="1">
            <a:spLocks noChangeArrowheads="1"/>
          </p:cNvSpPr>
          <p:nvPr/>
        </p:nvSpPr>
        <p:spPr bwMode="auto">
          <a:xfrm>
            <a:off x="304800" y="3810000"/>
            <a:ext cx="3733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Step 1 </a:t>
            </a:r>
            <a:r>
              <a:rPr lang="en-US" altLang="en-US" sz="2800" b="0"/>
              <a:t>Plot the points on a coordinate plane.</a:t>
            </a:r>
            <a:endParaRPr lang="en-US" altLang="en-US" sz="2800" b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6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01732" name="Group 4"/>
          <p:cNvGrpSpPr>
            <a:grpSpLocks/>
          </p:cNvGrpSpPr>
          <p:nvPr/>
        </p:nvGrpSpPr>
        <p:grpSpPr bwMode="auto">
          <a:xfrm>
            <a:off x="228600" y="3048000"/>
            <a:ext cx="8229600" cy="2014538"/>
            <a:chOff x="240" y="2544"/>
            <a:chExt cx="5184" cy="1269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240" y="2544"/>
              <a:ext cx="5184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 i="1"/>
                <a:t>RT</a:t>
              </a:r>
              <a:r>
                <a:rPr lang="en-US" altLang="en-US" sz="2800" b="0"/>
                <a:t> = </a:t>
              </a:r>
              <a:r>
                <a:rPr lang="en-US" altLang="en-US" sz="2800" b="0" i="1"/>
                <a:t>JL</a:t>
              </a:r>
              <a:r>
                <a:rPr lang="en-US" altLang="en-US" sz="2800" b="0"/>
                <a:t> = √5, </a:t>
              </a:r>
              <a:r>
                <a:rPr lang="en-US" altLang="en-US" sz="2800" b="0" i="1"/>
                <a:t>RS</a:t>
              </a:r>
              <a:r>
                <a:rPr lang="en-US" altLang="en-US" sz="2800" b="0"/>
                <a:t> = </a:t>
              </a:r>
              <a:r>
                <a:rPr lang="en-US" altLang="en-US" sz="2800" b="0" i="1"/>
                <a:t>JK</a:t>
              </a:r>
              <a:r>
                <a:rPr lang="en-US" altLang="en-US" sz="2800" b="0"/>
                <a:t> = √10, and </a:t>
              </a:r>
              <a:r>
                <a:rPr lang="en-US" altLang="en-US" sz="2800" b="0" i="1"/>
                <a:t>ST</a:t>
              </a:r>
              <a:r>
                <a:rPr lang="en-US" altLang="en-US" sz="2800" b="0"/>
                <a:t> = </a:t>
              </a:r>
              <a:r>
                <a:rPr lang="en-US" altLang="en-US" sz="2800" b="0" i="1"/>
                <a:t>KL</a:t>
              </a:r>
              <a:r>
                <a:rPr lang="en-US" altLang="en-US" sz="2800" b="0"/>
                <a:t> = √17.</a:t>
              </a:r>
            </a:p>
            <a:p>
              <a:pPr algn="l"/>
              <a:r>
                <a:rPr lang="en-US" altLang="en-US" sz="2800" b="0"/>
                <a:t>So </a:t>
              </a:r>
              <a:r>
                <a:rPr lang="en-US" altLang="en-US" sz="2400" b="0">
                  <a:sym typeface="Symbol" pitchFamily="18" charset="2"/>
                </a:rPr>
                <a:t>∆</a:t>
              </a:r>
              <a:r>
                <a:rPr lang="en-US" altLang="en-US" sz="2800" b="0" i="1"/>
                <a:t>JKL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</a:t>
              </a:r>
              <a:r>
                <a:rPr lang="en-US" altLang="en-US" sz="2400" b="0">
                  <a:sym typeface="Symbol" pitchFamily="18" charset="2"/>
                </a:rPr>
                <a:t>∆</a:t>
              </a:r>
              <a:r>
                <a:rPr lang="en-US" altLang="en-US" sz="2800" b="0" i="1"/>
                <a:t>RST</a:t>
              </a:r>
              <a:r>
                <a:rPr lang="en-US" altLang="en-US" sz="2800" b="0"/>
                <a:t> by SSS. </a:t>
              </a:r>
              <a:r>
                <a:rPr lang="en-US" altLang="en-US" sz="2800" b="0">
                  <a:sym typeface="Symbol" pitchFamily="18" charset="2"/>
                </a:rPr>
                <a:t></a:t>
              </a:r>
              <a:r>
                <a:rPr lang="en-US" altLang="en-US" sz="2800" b="0" i="1"/>
                <a:t>JKL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</a:t>
              </a:r>
              <a:r>
                <a:rPr lang="en-US" altLang="en-US" sz="2800" b="0" i="1"/>
                <a:t>RST </a:t>
              </a:r>
              <a:r>
                <a:rPr lang="en-US" altLang="en-US" sz="2800" b="0"/>
                <a:t>by CPCTC.</a:t>
              </a: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1680" y="259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3416" y="2592"/>
              <a:ext cx="3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728" y="288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228600" y="1920875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Step 2</a:t>
            </a:r>
            <a:r>
              <a:rPr lang="en-US" altLang="en-US" sz="2400" b="0"/>
              <a:t>  Use the Distance Formula to find the lengths of the sides of each triangle.</a:t>
            </a:r>
            <a:r>
              <a:rPr lang="en-US" altLang="en-US" sz="2400" b="0" i="1"/>
              <a:t> </a:t>
            </a:r>
            <a:r>
              <a:rPr lang="en-US" altLang="en-US" sz="2400" b="0">
                <a:sym typeface="Symbol" pitchFamily="18" charset="2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381000" y="1371600"/>
            <a:ext cx="8382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1.</a:t>
            </a:r>
            <a:r>
              <a:rPr lang="en-US" altLang="en-US" sz="2400" b="0"/>
              <a:t> </a:t>
            </a:r>
            <a:r>
              <a:rPr lang="en-US" altLang="en-US" sz="2400"/>
              <a:t>Given:</a:t>
            </a:r>
            <a:r>
              <a:rPr lang="en-US" altLang="en-US" sz="2400" b="0"/>
              <a:t> Isosceles </a:t>
            </a:r>
            <a:r>
              <a:rPr lang="en-US" altLang="en-US" sz="2400" b="0">
                <a:sym typeface="Symbol" pitchFamily="18" charset="2"/>
              </a:rPr>
              <a:t>∆</a:t>
            </a:r>
            <a:r>
              <a:rPr lang="en-US" altLang="en-US" sz="2400" b="0" i="1"/>
              <a:t>PQR</a:t>
            </a:r>
            <a:r>
              <a:rPr lang="en-US" altLang="en-US" sz="2400" b="0"/>
              <a:t>, base </a:t>
            </a:r>
            <a:r>
              <a:rPr lang="en-US" altLang="en-US" sz="2400" b="0" i="1"/>
              <a:t>QR</a:t>
            </a:r>
            <a:r>
              <a:rPr lang="en-US" altLang="en-US" sz="2400" b="0"/>
              <a:t>, </a:t>
            </a:r>
            <a:r>
              <a:rPr lang="en-US" altLang="en-US" sz="2400" b="0" i="1"/>
              <a:t>PA</a:t>
            </a:r>
            <a:r>
              <a:rPr lang="en-US" altLang="en-US" sz="2400" b="0"/>
              <a:t> </a:t>
            </a:r>
            <a:r>
              <a:rPr lang="en-US" altLang="en-US" sz="2400" b="0">
                <a:sym typeface="Symbol" pitchFamily="18" charset="2"/>
              </a:rPr>
              <a:t></a:t>
            </a:r>
            <a:r>
              <a:rPr lang="en-US" altLang="en-US" sz="2400" b="0"/>
              <a:t> </a:t>
            </a:r>
            <a:r>
              <a:rPr lang="en-US" altLang="en-US" sz="2400" b="0" i="1"/>
              <a:t>PB</a:t>
            </a:r>
          </a:p>
          <a:p>
            <a:pPr algn="l"/>
            <a:r>
              <a:rPr lang="en-US" altLang="en-US" sz="2400"/>
              <a:t>    Prove:</a:t>
            </a:r>
            <a:r>
              <a:rPr lang="en-US" altLang="en-US" sz="2400" b="0"/>
              <a:t> </a:t>
            </a:r>
            <a:r>
              <a:rPr lang="en-US" altLang="en-US" sz="2400" b="0" i="1"/>
              <a:t>AR</a:t>
            </a:r>
            <a:r>
              <a:rPr lang="en-US" altLang="en-US" sz="2400" b="0"/>
              <a:t> </a:t>
            </a:r>
            <a:r>
              <a:rPr lang="en-US" altLang="en-US" sz="2400" b="0">
                <a:sym typeface="Symbol" pitchFamily="18" charset="2"/>
              </a:rPr>
              <a:t> </a:t>
            </a:r>
            <a:r>
              <a:rPr lang="en-US" altLang="en-US" sz="2400" b="0" i="1"/>
              <a:t>BQ</a:t>
            </a: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971800"/>
            <a:ext cx="3482975" cy="241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6184900" y="14351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2" name="Line 8"/>
          <p:cNvSpPr>
            <a:spLocks noChangeShapeType="1"/>
          </p:cNvSpPr>
          <p:nvPr/>
        </p:nvSpPr>
        <p:spPr bwMode="auto">
          <a:xfrm>
            <a:off x="6946900" y="14351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3" name="Line 9"/>
          <p:cNvSpPr>
            <a:spLocks noChangeShapeType="1"/>
          </p:cNvSpPr>
          <p:nvPr/>
        </p:nvSpPr>
        <p:spPr bwMode="auto">
          <a:xfrm>
            <a:off x="2133600" y="19939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4" name="Line 10"/>
          <p:cNvSpPr>
            <a:spLocks noChangeShapeType="1"/>
          </p:cNvSpPr>
          <p:nvPr/>
        </p:nvSpPr>
        <p:spPr bwMode="auto">
          <a:xfrm>
            <a:off x="2908300" y="19939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69"/>
          <p:cNvGrpSpPr>
            <a:grpSpLocks/>
          </p:cNvGrpSpPr>
          <p:nvPr/>
        </p:nvGrpSpPr>
        <p:grpSpPr bwMode="auto">
          <a:xfrm>
            <a:off x="762000" y="1447800"/>
            <a:ext cx="7924800" cy="4375150"/>
            <a:chOff x="480" y="912"/>
            <a:chExt cx="4992" cy="2756"/>
          </a:xfrm>
        </p:grpSpPr>
        <p:sp>
          <p:nvSpPr>
            <p:cNvPr id="25604" name="Rectangle 52"/>
            <p:cNvSpPr>
              <a:spLocks noChangeArrowheads="1"/>
            </p:cNvSpPr>
            <p:nvPr/>
          </p:nvSpPr>
          <p:spPr bwMode="auto">
            <a:xfrm>
              <a:off x="3168" y="2486"/>
              <a:ext cx="2304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4.</a:t>
              </a:r>
              <a:r>
                <a:rPr lang="en-US" altLang="en-US" sz="2400" b="0">
                  <a:solidFill>
                    <a:srgbClr val="FF0000"/>
                  </a:solidFill>
                </a:rPr>
                <a:t> Reflex. Prop. of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</a:t>
              </a:r>
            </a:p>
          </p:txBody>
        </p:sp>
        <p:sp>
          <p:nvSpPr>
            <p:cNvPr id="25605" name="Rectangle 50"/>
            <p:cNvSpPr>
              <a:spLocks noChangeArrowheads="1"/>
            </p:cNvSpPr>
            <p:nvPr/>
          </p:nvSpPr>
          <p:spPr bwMode="auto">
            <a:xfrm>
              <a:off x="480" y="2486"/>
              <a:ext cx="2688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4.</a:t>
              </a:r>
              <a:r>
                <a:rPr lang="en-US" altLang="en-US" sz="24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P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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P</a:t>
              </a:r>
            </a:p>
          </p:txBody>
        </p:sp>
        <p:sp>
          <p:nvSpPr>
            <p:cNvPr id="25606" name="Rectangle 47"/>
            <p:cNvSpPr>
              <a:spLocks noChangeArrowheads="1"/>
            </p:cNvSpPr>
            <p:nvPr/>
          </p:nvSpPr>
          <p:spPr bwMode="auto">
            <a:xfrm>
              <a:off x="3168" y="2880"/>
              <a:ext cx="2304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5.</a:t>
              </a:r>
              <a:r>
                <a:rPr lang="en-US" altLang="en-US" sz="2400" b="0">
                  <a:solidFill>
                    <a:srgbClr val="FF0000"/>
                  </a:solidFill>
                </a:rPr>
                <a:t> SAS Steps 2, 4, 3</a:t>
              </a:r>
            </a:p>
          </p:txBody>
        </p:sp>
        <p:sp>
          <p:nvSpPr>
            <p:cNvPr id="25607" name="Rectangle 45"/>
            <p:cNvSpPr>
              <a:spLocks noChangeArrowheads="1"/>
            </p:cNvSpPr>
            <p:nvPr/>
          </p:nvSpPr>
          <p:spPr bwMode="auto">
            <a:xfrm>
              <a:off x="480" y="2880"/>
              <a:ext cx="2688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5.</a:t>
              </a:r>
              <a:r>
                <a:rPr lang="en-US" altLang="en-US" sz="24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QPB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∆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RPA</a:t>
              </a:r>
            </a:p>
          </p:txBody>
        </p:sp>
        <p:sp>
          <p:nvSpPr>
            <p:cNvPr id="25608" name="Rectangle 6"/>
            <p:cNvSpPr>
              <a:spLocks noChangeArrowheads="1"/>
            </p:cNvSpPr>
            <p:nvPr/>
          </p:nvSpPr>
          <p:spPr bwMode="auto">
            <a:xfrm>
              <a:off x="3168" y="3274"/>
              <a:ext cx="2304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6.</a:t>
              </a:r>
              <a:r>
                <a:rPr lang="en-US" altLang="en-US" sz="2400" b="0">
                  <a:solidFill>
                    <a:srgbClr val="FF0000"/>
                  </a:solidFill>
                </a:rPr>
                <a:t> CPCTC</a:t>
              </a:r>
            </a:p>
          </p:txBody>
        </p:sp>
        <p:sp>
          <p:nvSpPr>
            <p:cNvPr id="25609" name="Rectangle 7"/>
            <p:cNvSpPr>
              <a:spLocks noChangeArrowheads="1"/>
            </p:cNvSpPr>
            <p:nvPr/>
          </p:nvSpPr>
          <p:spPr bwMode="auto">
            <a:xfrm>
              <a:off x="480" y="3274"/>
              <a:ext cx="2688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6.</a:t>
              </a:r>
              <a:r>
                <a:rPr lang="en-US" altLang="en-US" sz="24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AR</a:t>
              </a:r>
              <a:r>
                <a:rPr lang="en-US" altLang="en-US" sz="2400" b="0">
                  <a:solidFill>
                    <a:srgbClr val="FF0000"/>
                  </a:solidFill>
                </a:rPr>
                <a:t> =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BQ</a:t>
              </a:r>
            </a:p>
          </p:txBody>
        </p:sp>
        <p:sp>
          <p:nvSpPr>
            <p:cNvPr id="25610" name="Rectangle 8"/>
            <p:cNvSpPr>
              <a:spLocks noChangeArrowheads="1"/>
            </p:cNvSpPr>
            <p:nvPr/>
          </p:nvSpPr>
          <p:spPr bwMode="auto">
            <a:xfrm>
              <a:off x="3168" y="2093"/>
              <a:ext cx="2304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3.</a:t>
              </a:r>
              <a:r>
                <a:rPr lang="en-US" altLang="en-US" sz="2400" b="0">
                  <a:solidFill>
                    <a:srgbClr val="FF0000"/>
                  </a:solidFill>
                </a:rPr>
                <a:t> Given</a:t>
              </a:r>
            </a:p>
          </p:txBody>
        </p:sp>
        <p:sp>
          <p:nvSpPr>
            <p:cNvPr id="25611" name="Rectangle 9"/>
            <p:cNvSpPr>
              <a:spLocks noChangeArrowheads="1"/>
            </p:cNvSpPr>
            <p:nvPr/>
          </p:nvSpPr>
          <p:spPr bwMode="auto">
            <a:xfrm>
              <a:off x="480" y="2093"/>
              <a:ext cx="2688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3.</a:t>
              </a:r>
              <a:r>
                <a:rPr lang="en-US" altLang="en-US" sz="24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PA</a:t>
              </a:r>
              <a:r>
                <a:rPr lang="en-US" altLang="en-US" sz="2400" b="0">
                  <a:solidFill>
                    <a:srgbClr val="FF0000"/>
                  </a:solidFill>
                </a:rPr>
                <a:t> =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PB</a:t>
              </a:r>
            </a:p>
          </p:txBody>
        </p:sp>
        <p:sp>
          <p:nvSpPr>
            <p:cNvPr id="25612" name="Rectangle 10"/>
            <p:cNvSpPr>
              <a:spLocks noChangeArrowheads="1"/>
            </p:cNvSpPr>
            <p:nvPr/>
          </p:nvSpPr>
          <p:spPr bwMode="auto">
            <a:xfrm>
              <a:off x="3168" y="1699"/>
              <a:ext cx="2304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2.</a:t>
              </a:r>
              <a:r>
                <a:rPr lang="en-US" altLang="en-US" sz="2400" b="0">
                  <a:solidFill>
                    <a:srgbClr val="FF0000"/>
                  </a:solidFill>
                </a:rPr>
                <a:t> Def. of Isosc.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</a:p>
          </p:txBody>
        </p:sp>
        <p:sp>
          <p:nvSpPr>
            <p:cNvPr id="25613" name="Rectangle 11"/>
            <p:cNvSpPr>
              <a:spLocks noChangeArrowheads="1"/>
            </p:cNvSpPr>
            <p:nvPr/>
          </p:nvSpPr>
          <p:spPr bwMode="auto">
            <a:xfrm>
              <a:off x="480" y="1699"/>
              <a:ext cx="2688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2.</a:t>
              </a:r>
              <a:r>
                <a:rPr lang="en-US" altLang="en-US" sz="24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PQ</a:t>
              </a:r>
              <a:r>
                <a:rPr lang="en-US" altLang="en-US" sz="2400" b="0">
                  <a:solidFill>
                    <a:srgbClr val="FF0000"/>
                  </a:solidFill>
                </a:rPr>
                <a:t> = </a:t>
              </a:r>
              <a:r>
                <a:rPr lang="en-US" altLang="en-US" sz="2400" b="0" i="1">
                  <a:solidFill>
                    <a:srgbClr val="FF0000"/>
                  </a:solidFill>
                </a:rPr>
                <a:t>PR</a:t>
              </a:r>
            </a:p>
          </p:txBody>
        </p:sp>
        <p:sp>
          <p:nvSpPr>
            <p:cNvPr id="25614" name="Rectangle 12"/>
            <p:cNvSpPr>
              <a:spLocks noChangeArrowheads="1"/>
            </p:cNvSpPr>
            <p:nvPr/>
          </p:nvSpPr>
          <p:spPr bwMode="auto">
            <a:xfrm>
              <a:off x="480" y="1306"/>
              <a:ext cx="2688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1.</a:t>
              </a:r>
              <a:r>
                <a:rPr lang="en-US" altLang="en-US" sz="2400" b="0">
                  <a:solidFill>
                    <a:srgbClr val="FF0000"/>
                  </a:solidFill>
                </a:rPr>
                <a:t> Isosc.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PQR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, base 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QR</a:t>
              </a:r>
            </a:p>
          </p:txBody>
        </p:sp>
        <p:sp>
          <p:nvSpPr>
            <p:cNvPr id="25615" name="Rectangle 13"/>
            <p:cNvSpPr>
              <a:spLocks noChangeArrowheads="1"/>
            </p:cNvSpPr>
            <p:nvPr/>
          </p:nvSpPr>
          <p:spPr bwMode="auto">
            <a:xfrm>
              <a:off x="480" y="912"/>
              <a:ext cx="2688" cy="39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400"/>
                <a:t>Statements</a:t>
              </a:r>
            </a:p>
          </p:txBody>
        </p:sp>
        <p:sp>
          <p:nvSpPr>
            <p:cNvPr id="25616" name="Rectangle 14"/>
            <p:cNvSpPr>
              <a:spLocks noChangeArrowheads="1"/>
            </p:cNvSpPr>
            <p:nvPr/>
          </p:nvSpPr>
          <p:spPr bwMode="auto">
            <a:xfrm>
              <a:off x="3168" y="1306"/>
              <a:ext cx="2304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1.</a:t>
              </a:r>
              <a:r>
                <a:rPr lang="en-US" altLang="en-US" sz="2400" b="0">
                  <a:solidFill>
                    <a:srgbClr val="FF0000"/>
                  </a:solidFill>
                </a:rPr>
                <a:t> Given</a:t>
              </a:r>
            </a:p>
          </p:txBody>
        </p:sp>
        <p:sp>
          <p:nvSpPr>
            <p:cNvPr id="25617" name="Rectangle 15"/>
            <p:cNvSpPr>
              <a:spLocks noChangeArrowheads="1"/>
            </p:cNvSpPr>
            <p:nvPr/>
          </p:nvSpPr>
          <p:spPr bwMode="auto">
            <a:xfrm>
              <a:off x="3168" y="912"/>
              <a:ext cx="2304" cy="39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400"/>
                <a:t>Reasons</a:t>
              </a:r>
            </a:p>
          </p:txBody>
        </p:sp>
        <p:sp>
          <p:nvSpPr>
            <p:cNvPr id="25618" name="Line 17"/>
            <p:cNvSpPr>
              <a:spLocks noChangeShapeType="1"/>
            </p:cNvSpPr>
            <p:nvPr/>
          </p:nvSpPr>
          <p:spPr bwMode="auto">
            <a:xfrm>
              <a:off x="480" y="912"/>
              <a:ext cx="4992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Line 19"/>
            <p:cNvSpPr>
              <a:spLocks noChangeShapeType="1"/>
            </p:cNvSpPr>
            <p:nvPr/>
          </p:nvSpPr>
          <p:spPr bwMode="auto">
            <a:xfrm>
              <a:off x="480" y="1306"/>
              <a:ext cx="4992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Line 20"/>
            <p:cNvSpPr>
              <a:spLocks noChangeShapeType="1"/>
            </p:cNvSpPr>
            <p:nvPr/>
          </p:nvSpPr>
          <p:spPr bwMode="auto">
            <a:xfrm>
              <a:off x="480" y="3668"/>
              <a:ext cx="4992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Line 21"/>
            <p:cNvSpPr>
              <a:spLocks noChangeShapeType="1"/>
            </p:cNvSpPr>
            <p:nvPr/>
          </p:nvSpPr>
          <p:spPr bwMode="auto">
            <a:xfrm>
              <a:off x="480" y="912"/>
              <a:ext cx="0" cy="275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22"/>
            <p:cNvSpPr>
              <a:spLocks noChangeShapeType="1"/>
            </p:cNvSpPr>
            <p:nvPr/>
          </p:nvSpPr>
          <p:spPr bwMode="auto">
            <a:xfrm>
              <a:off x="5472" y="912"/>
              <a:ext cx="0" cy="275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23"/>
            <p:cNvSpPr>
              <a:spLocks noChangeShapeType="1"/>
            </p:cNvSpPr>
            <p:nvPr/>
          </p:nvSpPr>
          <p:spPr bwMode="auto">
            <a:xfrm>
              <a:off x="3168" y="912"/>
              <a:ext cx="0" cy="27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Line 24"/>
            <p:cNvSpPr>
              <a:spLocks noChangeShapeType="1"/>
            </p:cNvSpPr>
            <p:nvPr/>
          </p:nvSpPr>
          <p:spPr bwMode="auto">
            <a:xfrm>
              <a:off x="480" y="1699"/>
              <a:ext cx="49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5" name="Line 25"/>
            <p:cNvSpPr>
              <a:spLocks noChangeShapeType="1"/>
            </p:cNvSpPr>
            <p:nvPr/>
          </p:nvSpPr>
          <p:spPr bwMode="auto">
            <a:xfrm>
              <a:off x="480" y="2093"/>
              <a:ext cx="49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Line 26"/>
            <p:cNvSpPr>
              <a:spLocks noChangeShapeType="1"/>
            </p:cNvSpPr>
            <p:nvPr/>
          </p:nvSpPr>
          <p:spPr bwMode="auto">
            <a:xfrm>
              <a:off x="480" y="2486"/>
              <a:ext cx="49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Line 46"/>
            <p:cNvSpPr>
              <a:spLocks noChangeShapeType="1"/>
            </p:cNvSpPr>
            <p:nvPr/>
          </p:nvSpPr>
          <p:spPr bwMode="auto">
            <a:xfrm>
              <a:off x="480" y="3274"/>
              <a:ext cx="49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28" name="Line 51"/>
            <p:cNvSpPr>
              <a:spLocks noChangeShapeType="1"/>
            </p:cNvSpPr>
            <p:nvPr/>
          </p:nvSpPr>
          <p:spPr bwMode="auto">
            <a:xfrm>
              <a:off x="480" y="2880"/>
              <a:ext cx="49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29" name="Line 59"/>
            <p:cNvSpPr>
              <a:spLocks noChangeShapeType="1"/>
            </p:cNvSpPr>
            <p:nvPr/>
          </p:nvSpPr>
          <p:spPr bwMode="auto">
            <a:xfrm>
              <a:off x="864" y="336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0" name="Line 60"/>
            <p:cNvSpPr>
              <a:spLocks noChangeShapeType="1"/>
            </p:cNvSpPr>
            <p:nvPr/>
          </p:nvSpPr>
          <p:spPr bwMode="auto">
            <a:xfrm>
              <a:off x="1392" y="336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1" name="Line 61"/>
            <p:cNvSpPr>
              <a:spLocks noChangeShapeType="1"/>
            </p:cNvSpPr>
            <p:nvPr/>
          </p:nvSpPr>
          <p:spPr bwMode="auto">
            <a:xfrm>
              <a:off x="816" y="216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2" name="Line 62"/>
            <p:cNvSpPr>
              <a:spLocks noChangeShapeType="1"/>
            </p:cNvSpPr>
            <p:nvPr/>
          </p:nvSpPr>
          <p:spPr bwMode="auto">
            <a:xfrm>
              <a:off x="1344" y="216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3" name="Line 63"/>
            <p:cNvSpPr>
              <a:spLocks noChangeShapeType="1"/>
            </p:cNvSpPr>
            <p:nvPr/>
          </p:nvSpPr>
          <p:spPr bwMode="auto">
            <a:xfrm>
              <a:off x="816" y="177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4" name="Line 64"/>
            <p:cNvSpPr>
              <a:spLocks noChangeShapeType="1"/>
            </p:cNvSpPr>
            <p:nvPr/>
          </p:nvSpPr>
          <p:spPr bwMode="auto">
            <a:xfrm>
              <a:off x="1392" y="177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35" name="Line 65"/>
            <p:cNvSpPr>
              <a:spLocks noChangeShapeType="1"/>
            </p:cNvSpPr>
            <p:nvPr/>
          </p:nvSpPr>
          <p:spPr bwMode="auto">
            <a:xfrm>
              <a:off x="2656" y="140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603" name="Text Box 6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pic>
        <p:nvPicPr>
          <p:cNvPr id="26627" name="Picture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29000"/>
            <a:ext cx="4703763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8" name="Rectangle 75"/>
          <p:cNvSpPr>
            <a:spLocks noChangeArrowheads="1"/>
          </p:cNvSpPr>
          <p:nvPr/>
        </p:nvSpPr>
        <p:spPr bwMode="auto">
          <a:xfrm>
            <a:off x="381000" y="1676400"/>
            <a:ext cx="83058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57200" algn="l"/>
                <a:tab pos="520700" algn="l"/>
              </a:tabLs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2. Given: </a:t>
            </a:r>
            <a:r>
              <a:rPr lang="en-US" altLang="en-US" sz="2800" b="0"/>
              <a:t>X is the midpoint of </a:t>
            </a:r>
            <a:r>
              <a:rPr lang="en-US" altLang="en-US" sz="2800" b="0" i="1"/>
              <a:t>AC</a:t>
            </a:r>
            <a:r>
              <a:rPr lang="en-US" altLang="en-US" sz="2800" b="0"/>
              <a:t> . </a:t>
            </a:r>
            <a:r>
              <a:rPr lang="en-US" altLang="en-US" sz="2800" b="0">
                <a:sym typeface="Symbol" pitchFamily="18" charset="2"/>
              </a:rPr>
              <a:t></a:t>
            </a:r>
            <a:r>
              <a:rPr lang="en-US" altLang="en-US" sz="2800" b="0"/>
              <a:t>1 </a:t>
            </a:r>
            <a:r>
              <a:rPr lang="en-US" altLang="en-US" sz="2400" b="0">
                <a:sym typeface="Symbol" pitchFamily="18" charset="2"/>
              </a:rPr>
              <a:t></a:t>
            </a:r>
            <a:r>
              <a:rPr lang="en-US" altLang="en-US" sz="2800" b="0"/>
              <a:t> </a:t>
            </a:r>
            <a:r>
              <a:rPr lang="en-US" altLang="en-US" sz="2800" b="0">
                <a:sym typeface="Symbol" pitchFamily="18" charset="2"/>
              </a:rPr>
              <a:t></a:t>
            </a:r>
            <a:r>
              <a:rPr lang="en-US" altLang="en-US" sz="2800" b="0"/>
              <a:t>2</a:t>
            </a:r>
          </a:p>
          <a:p>
            <a:pPr algn="l"/>
            <a:r>
              <a:rPr lang="en-US" altLang="en-US" sz="2800"/>
              <a:t>	Prove: </a:t>
            </a:r>
            <a:r>
              <a:rPr lang="en-US" altLang="en-US" sz="2800" b="0"/>
              <a:t>X is the midpoint of </a:t>
            </a:r>
            <a:r>
              <a:rPr lang="en-US" altLang="en-US" sz="2800" b="0" i="1"/>
              <a:t>BD</a:t>
            </a:r>
            <a:r>
              <a:rPr lang="en-US" altLang="en-US" sz="2800" b="0"/>
              <a:t>.</a:t>
            </a:r>
          </a:p>
        </p:txBody>
      </p:sp>
      <p:sp>
        <p:nvSpPr>
          <p:cNvPr id="26629" name="Line 76"/>
          <p:cNvSpPr>
            <a:spLocks noChangeShapeType="1"/>
          </p:cNvSpPr>
          <p:nvPr/>
        </p:nvSpPr>
        <p:spPr bwMode="auto">
          <a:xfrm>
            <a:off x="6019800" y="175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30" name="Line 77"/>
          <p:cNvSpPr>
            <a:spLocks noChangeShapeType="1"/>
          </p:cNvSpPr>
          <p:nvPr/>
        </p:nvSpPr>
        <p:spPr bwMode="auto">
          <a:xfrm>
            <a:off x="6032500" y="238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90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II Continued</a:t>
            </a:r>
          </a:p>
        </p:txBody>
      </p:sp>
      <p:grpSp>
        <p:nvGrpSpPr>
          <p:cNvPr id="27651" name="Group 140"/>
          <p:cNvGrpSpPr>
            <a:grpSpLocks/>
          </p:cNvGrpSpPr>
          <p:nvPr/>
        </p:nvGrpSpPr>
        <p:grpSpPr bwMode="auto">
          <a:xfrm>
            <a:off x="533400" y="1600200"/>
            <a:ext cx="8153400" cy="4495800"/>
            <a:chOff x="336" y="1008"/>
            <a:chExt cx="5136" cy="2832"/>
          </a:xfrm>
        </p:grpSpPr>
        <p:sp>
          <p:nvSpPr>
            <p:cNvPr id="27652" name="Rectangle 119"/>
            <p:cNvSpPr>
              <a:spLocks noChangeArrowheads="1"/>
            </p:cNvSpPr>
            <p:nvPr/>
          </p:nvSpPr>
          <p:spPr bwMode="auto">
            <a:xfrm>
              <a:off x="3205" y="2896"/>
              <a:ext cx="2267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6.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CPCTC</a:t>
              </a:r>
            </a:p>
          </p:txBody>
        </p:sp>
        <p:sp>
          <p:nvSpPr>
            <p:cNvPr id="27653" name="Rectangle 114"/>
            <p:cNvSpPr>
              <a:spLocks noChangeArrowheads="1"/>
            </p:cNvSpPr>
            <p:nvPr/>
          </p:nvSpPr>
          <p:spPr bwMode="auto">
            <a:xfrm>
              <a:off x="3205" y="3211"/>
              <a:ext cx="2267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7.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Def. of  </a:t>
              </a:r>
            </a:p>
          </p:txBody>
        </p:sp>
        <p:sp>
          <p:nvSpPr>
            <p:cNvPr id="27654" name="Rectangle 112"/>
            <p:cNvSpPr>
              <a:spLocks noChangeArrowheads="1"/>
            </p:cNvSpPr>
            <p:nvPr/>
          </p:nvSpPr>
          <p:spPr bwMode="auto">
            <a:xfrm>
              <a:off x="336" y="3235"/>
              <a:ext cx="2869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7.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DX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=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BX</a:t>
              </a:r>
            </a:p>
          </p:txBody>
        </p:sp>
        <p:sp>
          <p:nvSpPr>
            <p:cNvPr id="27655" name="Rectangle 99"/>
            <p:cNvSpPr>
              <a:spLocks noChangeArrowheads="1"/>
            </p:cNvSpPr>
            <p:nvPr/>
          </p:nvSpPr>
          <p:spPr bwMode="auto">
            <a:xfrm>
              <a:off x="3205" y="2582"/>
              <a:ext cx="2267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5.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ASA Steps 1, 4, 5</a:t>
              </a:r>
            </a:p>
          </p:txBody>
        </p:sp>
        <p:sp>
          <p:nvSpPr>
            <p:cNvPr id="27656" name="Rectangle 97"/>
            <p:cNvSpPr>
              <a:spLocks noChangeArrowheads="1"/>
            </p:cNvSpPr>
            <p:nvPr/>
          </p:nvSpPr>
          <p:spPr bwMode="auto">
            <a:xfrm>
              <a:off x="336" y="2582"/>
              <a:ext cx="2869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5.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AXD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CXB</a:t>
              </a:r>
            </a:p>
          </p:txBody>
        </p:sp>
        <p:sp>
          <p:nvSpPr>
            <p:cNvPr id="27657" name="Rectangle 17"/>
            <p:cNvSpPr>
              <a:spLocks noChangeArrowheads="1"/>
            </p:cNvSpPr>
            <p:nvPr/>
          </p:nvSpPr>
          <p:spPr bwMode="auto">
            <a:xfrm>
              <a:off x="3205" y="3525"/>
              <a:ext cx="2267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8.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Def. of mdpt.</a:t>
              </a:r>
            </a:p>
          </p:txBody>
        </p:sp>
        <p:sp>
          <p:nvSpPr>
            <p:cNvPr id="27658" name="Rectangle 16"/>
            <p:cNvSpPr>
              <a:spLocks noChangeArrowheads="1"/>
            </p:cNvSpPr>
            <p:nvPr/>
          </p:nvSpPr>
          <p:spPr bwMode="auto">
            <a:xfrm>
              <a:off x="336" y="3525"/>
              <a:ext cx="2869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8.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X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is mdpt. of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BD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.</a:t>
              </a:r>
            </a:p>
          </p:txBody>
        </p:sp>
        <p:sp>
          <p:nvSpPr>
            <p:cNvPr id="27659" name="Rectangle 15"/>
            <p:cNvSpPr>
              <a:spLocks noChangeArrowheads="1"/>
            </p:cNvSpPr>
            <p:nvPr/>
          </p:nvSpPr>
          <p:spPr bwMode="auto">
            <a:xfrm>
              <a:off x="3205" y="2267"/>
              <a:ext cx="2267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4.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Vert. s Thm.</a:t>
              </a:r>
            </a:p>
          </p:txBody>
        </p:sp>
        <p:sp>
          <p:nvSpPr>
            <p:cNvPr id="27660" name="Rectangle 14"/>
            <p:cNvSpPr>
              <a:spLocks noChangeArrowheads="1"/>
            </p:cNvSpPr>
            <p:nvPr/>
          </p:nvSpPr>
          <p:spPr bwMode="auto">
            <a:xfrm>
              <a:off x="336" y="2267"/>
              <a:ext cx="2869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4.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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AXD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 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CXB</a:t>
              </a: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3205" y="1952"/>
              <a:ext cx="2267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3.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Def of </a:t>
              </a:r>
            </a:p>
          </p:txBody>
        </p:sp>
        <p:sp>
          <p:nvSpPr>
            <p:cNvPr id="27662" name="Rectangle 12"/>
            <p:cNvSpPr>
              <a:spLocks noChangeArrowheads="1"/>
            </p:cNvSpPr>
            <p:nvPr/>
          </p:nvSpPr>
          <p:spPr bwMode="auto">
            <a:xfrm>
              <a:off x="336" y="1952"/>
              <a:ext cx="2869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3.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AX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CX</a:t>
              </a:r>
            </a:p>
          </p:txBody>
        </p:sp>
        <p:sp>
          <p:nvSpPr>
            <p:cNvPr id="27663" name="Rectangle 11"/>
            <p:cNvSpPr>
              <a:spLocks noChangeArrowheads="1"/>
            </p:cNvSpPr>
            <p:nvPr/>
          </p:nvSpPr>
          <p:spPr bwMode="auto">
            <a:xfrm>
              <a:off x="3205" y="1638"/>
              <a:ext cx="2267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2.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Def. of mdpt.</a:t>
              </a:r>
            </a:p>
          </p:txBody>
        </p:sp>
        <p:sp>
          <p:nvSpPr>
            <p:cNvPr id="27664" name="Rectangle 10"/>
            <p:cNvSpPr>
              <a:spLocks noChangeArrowheads="1"/>
            </p:cNvSpPr>
            <p:nvPr/>
          </p:nvSpPr>
          <p:spPr bwMode="auto">
            <a:xfrm>
              <a:off x="336" y="1638"/>
              <a:ext cx="2869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2.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AX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=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CX</a:t>
              </a:r>
            </a:p>
          </p:txBody>
        </p:sp>
        <p:sp>
          <p:nvSpPr>
            <p:cNvPr id="27665" name="Rectangle 9"/>
            <p:cNvSpPr>
              <a:spLocks noChangeArrowheads="1"/>
            </p:cNvSpPr>
            <p:nvPr/>
          </p:nvSpPr>
          <p:spPr bwMode="auto">
            <a:xfrm>
              <a:off x="3205" y="1323"/>
              <a:ext cx="2267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</a:rPr>
                <a:t>1.</a:t>
              </a:r>
              <a:r>
                <a:rPr lang="en-US" altLang="en-US" sz="2200" b="0">
                  <a:solidFill>
                    <a:srgbClr val="FF0000"/>
                  </a:solidFill>
                </a:rPr>
                <a:t> Given</a:t>
              </a:r>
            </a:p>
          </p:txBody>
        </p:sp>
        <p:sp>
          <p:nvSpPr>
            <p:cNvPr id="27666" name="Rectangle 8"/>
            <p:cNvSpPr>
              <a:spLocks noChangeArrowheads="1"/>
            </p:cNvSpPr>
            <p:nvPr/>
          </p:nvSpPr>
          <p:spPr bwMode="auto">
            <a:xfrm>
              <a:off x="336" y="1323"/>
              <a:ext cx="2869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200">
                  <a:solidFill>
                    <a:srgbClr val="FF0000"/>
                  </a:solidFill>
                  <a:sym typeface="Symbol" pitchFamily="18" charset="2"/>
                </a:rPr>
                <a:t>1.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X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 is mdpt. of </a:t>
              </a:r>
              <a:r>
                <a:rPr lang="en-US" altLang="en-US" sz="2200" b="0" i="1">
                  <a:solidFill>
                    <a:srgbClr val="FF0000"/>
                  </a:solidFill>
                  <a:sym typeface="Symbol" pitchFamily="18" charset="2"/>
                </a:rPr>
                <a:t>AC</a:t>
              </a:r>
              <a:r>
                <a:rPr lang="en-US" altLang="en-US" sz="2200" b="0">
                  <a:solidFill>
                    <a:srgbClr val="FF0000"/>
                  </a:solidFill>
                  <a:sym typeface="Symbol" pitchFamily="18" charset="2"/>
                </a:rPr>
                <a:t>. 1  2</a:t>
              </a:r>
            </a:p>
          </p:txBody>
        </p:sp>
        <p:sp>
          <p:nvSpPr>
            <p:cNvPr id="27667" name="Rectangle 7"/>
            <p:cNvSpPr>
              <a:spLocks noChangeArrowheads="1"/>
            </p:cNvSpPr>
            <p:nvPr/>
          </p:nvSpPr>
          <p:spPr bwMode="auto">
            <a:xfrm>
              <a:off x="3205" y="1008"/>
              <a:ext cx="2267" cy="31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400"/>
                <a:t>Reasons</a:t>
              </a:r>
            </a:p>
          </p:txBody>
        </p:sp>
        <p:sp>
          <p:nvSpPr>
            <p:cNvPr id="27668" name="Rectangle 6"/>
            <p:cNvSpPr>
              <a:spLocks noChangeArrowheads="1"/>
            </p:cNvSpPr>
            <p:nvPr/>
          </p:nvSpPr>
          <p:spPr bwMode="auto">
            <a:xfrm>
              <a:off x="336" y="1008"/>
              <a:ext cx="2869" cy="31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400"/>
                <a:t>Statements</a:t>
              </a:r>
            </a:p>
          </p:txBody>
        </p:sp>
        <p:sp>
          <p:nvSpPr>
            <p:cNvPr id="27669" name="Line 18"/>
            <p:cNvSpPr>
              <a:spLocks noChangeShapeType="1"/>
            </p:cNvSpPr>
            <p:nvPr/>
          </p:nvSpPr>
          <p:spPr bwMode="auto">
            <a:xfrm>
              <a:off x="336" y="1008"/>
              <a:ext cx="513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0" name="Line 19"/>
            <p:cNvSpPr>
              <a:spLocks noChangeShapeType="1"/>
            </p:cNvSpPr>
            <p:nvPr/>
          </p:nvSpPr>
          <p:spPr bwMode="auto">
            <a:xfrm>
              <a:off x="336" y="1323"/>
              <a:ext cx="5136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1" name="Line 20"/>
            <p:cNvSpPr>
              <a:spLocks noChangeShapeType="1"/>
            </p:cNvSpPr>
            <p:nvPr/>
          </p:nvSpPr>
          <p:spPr bwMode="auto">
            <a:xfrm>
              <a:off x="336" y="1638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2" name="Line 21"/>
            <p:cNvSpPr>
              <a:spLocks noChangeShapeType="1"/>
            </p:cNvSpPr>
            <p:nvPr/>
          </p:nvSpPr>
          <p:spPr bwMode="auto">
            <a:xfrm>
              <a:off x="336" y="1952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3" name="Line 22"/>
            <p:cNvSpPr>
              <a:spLocks noChangeShapeType="1"/>
            </p:cNvSpPr>
            <p:nvPr/>
          </p:nvSpPr>
          <p:spPr bwMode="auto">
            <a:xfrm>
              <a:off x="336" y="2267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4" name="Line 23"/>
            <p:cNvSpPr>
              <a:spLocks noChangeShapeType="1"/>
            </p:cNvSpPr>
            <p:nvPr/>
          </p:nvSpPr>
          <p:spPr bwMode="auto">
            <a:xfrm>
              <a:off x="336" y="2582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5" name="Line 24"/>
            <p:cNvSpPr>
              <a:spLocks noChangeShapeType="1"/>
            </p:cNvSpPr>
            <p:nvPr/>
          </p:nvSpPr>
          <p:spPr bwMode="auto">
            <a:xfrm>
              <a:off x="336" y="3840"/>
              <a:ext cx="513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6" name="Line 25"/>
            <p:cNvSpPr>
              <a:spLocks noChangeShapeType="1"/>
            </p:cNvSpPr>
            <p:nvPr/>
          </p:nvSpPr>
          <p:spPr bwMode="auto">
            <a:xfrm>
              <a:off x="336" y="1008"/>
              <a:ext cx="0" cy="283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7" name="Line 26"/>
            <p:cNvSpPr>
              <a:spLocks noChangeShapeType="1"/>
            </p:cNvSpPr>
            <p:nvPr/>
          </p:nvSpPr>
          <p:spPr bwMode="auto">
            <a:xfrm>
              <a:off x="3205" y="1008"/>
              <a:ext cx="0" cy="2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8" name="Line 27"/>
            <p:cNvSpPr>
              <a:spLocks noChangeShapeType="1"/>
            </p:cNvSpPr>
            <p:nvPr/>
          </p:nvSpPr>
          <p:spPr bwMode="auto">
            <a:xfrm>
              <a:off x="5472" y="1008"/>
              <a:ext cx="0" cy="283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79" name="Line 98"/>
            <p:cNvSpPr>
              <a:spLocks noChangeShapeType="1"/>
            </p:cNvSpPr>
            <p:nvPr/>
          </p:nvSpPr>
          <p:spPr bwMode="auto">
            <a:xfrm>
              <a:off x="336" y="2896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80" name="Line 113"/>
            <p:cNvSpPr>
              <a:spLocks noChangeShapeType="1"/>
            </p:cNvSpPr>
            <p:nvPr/>
          </p:nvSpPr>
          <p:spPr bwMode="auto">
            <a:xfrm>
              <a:off x="336" y="3525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81" name="Line 118"/>
            <p:cNvSpPr>
              <a:spLocks noChangeShapeType="1"/>
            </p:cNvSpPr>
            <p:nvPr/>
          </p:nvSpPr>
          <p:spPr bwMode="auto">
            <a:xfrm>
              <a:off x="336" y="3211"/>
              <a:ext cx="5136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7682" name="Group 138"/>
            <p:cNvGrpSpPr>
              <a:grpSpLocks/>
            </p:cNvGrpSpPr>
            <p:nvPr/>
          </p:nvGrpSpPr>
          <p:grpSpPr bwMode="auto">
            <a:xfrm>
              <a:off x="336" y="2896"/>
              <a:ext cx="2869" cy="315"/>
              <a:chOff x="336" y="2896"/>
              <a:chExt cx="2869" cy="315"/>
            </a:xfrm>
          </p:grpSpPr>
          <p:sp>
            <p:nvSpPr>
              <p:cNvPr id="27687" name="Rectangle 117"/>
              <p:cNvSpPr>
                <a:spLocks noChangeArrowheads="1"/>
              </p:cNvSpPr>
              <p:nvPr/>
            </p:nvSpPr>
            <p:spPr bwMode="auto">
              <a:xfrm>
                <a:off x="336" y="2896"/>
                <a:ext cx="2869" cy="3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FFCC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l">
                  <a:spcBef>
                    <a:spcPct val="20000"/>
                  </a:spcBef>
                </a:pPr>
                <a:r>
                  <a:rPr lang="en-US" altLang="en-US" sz="2200">
                    <a:solidFill>
                      <a:srgbClr val="FF0000"/>
                    </a:solidFill>
                    <a:sym typeface="Symbol" pitchFamily="18" charset="2"/>
                  </a:rPr>
                  <a:t>6.</a:t>
                </a:r>
                <a:r>
                  <a:rPr lang="en-US" altLang="en-US" sz="2200" b="0">
                    <a:solidFill>
                      <a:srgbClr val="FF0000"/>
                    </a:solidFill>
                    <a:sym typeface="Symbol" pitchFamily="18" charset="2"/>
                  </a:rPr>
                  <a:t> </a:t>
                </a:r>
                <a:r>
                  <a:rPr lang="en-US" altLang="en-US" sz="2200" b="0" i="1">
                    <a:solidFill>
                      <a:srgbClr val="FF0000"/>
                    </a:solidFill>
                    <a:sym typeface="Symbol" pitchFamily="18" charset="2"/>
                  </a:rPr>
                  <a:t>DX</a:t>
                </a:r>
                <a:r>
                  <a:rPr lang="en-US" altLang="en-US" sz="2200" b="0">
                    <a:solidFill>
                      <a:srgbClr val="FF0000"/>
                    </a:solidFill>
                    <a:sym typeface="Symbol" pitchFamily="18" charset="2"/>
                  </a:rPr>
                  <a:t>  </a:t>
                </a:r>
                <a:r>
                  <a:rPr lang="en-US" altLang="en-US" sz="2200" b="0" i="1">
                    <a:solidFill>
                      <a:srgbClr val="FF0000"/>
                    </a:solidFill>
                    <a:sym typeface="Symbol" pitchFamily="18" charset="2"/>
                  </a:rPr>
                  <a:t>BX</a:t>
                </a:r>
              </a:p>
            </p:txBody>
          </p:sp>
          <p:sp>
            <p:nvSpPr>
              <p:cNvPr id="27688" name="Line 129"/>
              <p:cNvSpPr>
                <a:spLocks noChangeShapeType="1"/>
              </p:cNvSpPr>
              <p:nvPr/>
            </p:nvSpPr>
            <p:spPr bwMode="auto">
              <a:xfrm>
                <a:off x="672" y="295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89" name="Line 130"/>
              <p:cNvSpPr>
                <a:spLocks noChangeShapeType="1"/>
              </p:cNvSpPr>
              <p:nvPr/>
            </p:nvSpPr>
            <p:spPr bwMode="auto">
              <a:xfrm>
                <a:off x="1152" y="295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7683" name="Line 131"/>
            <p:cNvSpPr>
              <a:spLocks noChangeShapeType="1"/>
            </p:cNvSpPr>
            <p:nvPr/>
          </p:nvSpPr>
          <p:spPr bwMode="auto">
            <a:xfrm>
              <a:off x="672" y="201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84" name="Line 132"/>
            <p:cNvSpPr>
              <a:spLocks noChangeShapeType="1"/>
            </p:cNvSpPr>
            <p:nvPr/>
          </p:nvSpPr>
          <p:spPr bwMode="auto">
            <a:xfrm>
              <a:off x="1120" y="201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85" name="Line 135"/>
            <p:cNvSpPr>
              <a:spLocks noChangeShapeType="1"/>
            </p:cNvSpPr>
            <p:nvPr/>
          </p:nvSpPr>
          <p:spPr bwMode="auto">
            <a:xfrm>
              <a:off x="1872" y="3584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686" name="Line 136"/>
            <p:cNvSpPr>
              <a:spLocks noChangeShapeType="1"/>
            </p:cNvSpPr>
            <p:nvPr/>
          </p:nvSpPr>
          <p:spPr bwMode="auto">
            <a:xfrm>
              <a:off x="1872" y="1392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III</a:t>
            </a:r>
          </a:p>
        </p:txBody>
      </p:sp>
      <p:sp>
        <p:nvSpPr>
          <p:cNvPr id="28675" name="Text Box 37"/>
          <p:cNvSpPr txBox="1">
            <a:spLocks noChangeArrowheads="1"/>
          </p:cNvSpPr>
          <p:nvPr/>
        </p:nvSpPr>
        <p:spPr bwMode="auto">
          <a:xfrm>
            <a:off x="304800" y="1905000"/>
            <a:ext cx="8686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66738" indent="-566738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>
                <a:sym typeface="Symbol" pitchFamily="18" charset="2"/>
              </a:rPr>
              <a:t>3.</a:t>
            </a:r>
            <a:r>
              <a:rPr lang="en-US" altLang="en-US" sz="2800" b="0">
                <a:sym typeface="Symbol" pitchFamily="18" charset="2"/>
              </a:rPr>
              <a:t> Use the given set of points to prove </a:t>
            </a:r>
          </a:p>
          <a:p>
            <a:pPr algn="l"/>
            <a:r>
              <a:rPr lang="en-US" altLang="en-US" sz="2800" b="0">
                <a:sym typeface="Symbol" pitchFamily="18" charset="2"/>
              </a:rPr>
              <a:t>	</a:t>
            </a:r>
            <a:r>
              <a:rPr lang="en-US" altLang="en-US" sz="2400" b="0">
                <a:sym typeface="Symbol" pitchFamily="18" charset="2"/>
              </a:rPr>
              <a:t>∆</a:t>
            </a:r>
            <a:r>
              <a:rPr lang="en-US" altLang="en-US" sz="2800" b="0" i="1">
                <a:sym typeface="Symbol" pitchFamily="18" charset="2"/>
              </a:rPr>
              <a:t>DEF</a:t>
            </a:r>
            <a:r>
              <a:rPr lang="en-US" altLang="en-US" sz="2800" b="0">
                <a:sym typeface="Symbol" pitchFamily="18" charset="2"/>
              </a:rPr>
              <a:t>  </a:t>
            </a:r>
            <a:r>
              <a:rPr lang="en-US" altLang="en-US" sz="2400" b="0">
                <a:sym typeface="Symbol" pitchFamily="18" charset="2"/>
              </a:rPr>
              <a:t>∆</a:t>
            </a:r>
            <a:r>
              <a:rPr lang="en-US" altLang="en-US" sz="2800" b="0" i="1">
                <a:sym typeface="Symbol" pitchFamily="18" charset="2"/>
              </a:rPr>
              <a:t>GHJ</a:t>
            </a:r>
            <a:r>
              <a:rPr lang="en-US" altLang="en-US" sz="2800" b="0">
                <a:sym typeface="Symbol" pitchFamily="18" charset="2"/>
              </a:rPr>
              <a:t>: </a:t>
            </a:r>
            <a:r>
              <a:rPr lang="en-US" altLang="en-US" sz="2800" b="0" i="1">
                <a:sym typeface="Symbol" pitchFamily="18" charset="2"/>
              </a:rPr>
              <a:t>D</a:t>
            </a:r>
            <a:r>
              <a:rPr lang="en-US" altLang="en-US" sz="2800" b="0">
                <a:sym typeface="Symbol" pitchFamily="18" charset="2"/>
              </a:rPr>
              <a:t>(–4, 4), </a:t>
            </a:r>
            <a:r>
              <a:rPr lang="en-US" altLang="en-US" sz="2800" b="0" i="1">
                <a:sym typeface="Symbol" pitchFamily="18" charset="2"/>
              </a:rPr>
              <a:t>E</a:t>
            </a:r>
            <a:r>
              <a:rPr lang="en-US" altLang="en-US" sz="2800" b="0">
                <a:sym typeface="Symbol" pitchFamily="18" charset="2"/>
              </a:rPr>
              <a:t>(–2, 1), </a:t>
            </a:r>
            <a:r>
              <a:rPr lang="en-US" altLang="en-US" sz="2800" b="0" i="1">
                <a:sym typeface="Symbol" pitchFamily="18" charset="2"/>
              </a:rPr>
              <a:t>F</a:t>
            </a:r>
            <a:r>
              <a:rPr lang="en-US" altLang="en-US" sz="2800" b="0">
                <a:sym typeface="Symbol" pitchFamily="18" charset="2"/>
              </a:rPr>
              <a:t>(–6, 1), </a:t>
            </a:r>
            <a:r>
              <a:rPr lang="en-US" altLang="en-US" sz="2800" b="0" i="1">
                <a:sym typeface="Symbol" pitchFamily="18" charset="2"/>
              </a:rPr>
              <a:t>G</a:t>
            </a:r>
            <a:r>
              <a:rPr lang="en-US" altLang="en-US" sz="2800" b="0">
                <a:sym typeface="Symbol" pitchFamily="18" charset="2"/>
              </a:rPr>
              <a:t>(3, 1), </a:t>
            </a:r>
            <a:r>
              <a:rPr lang="en-US" altLang="en-US" sz="2800" b="0" i="1">
                <a:sym typeface="Symbol" pitchFamily="18" charset="2"/>
              </a:rPr>
              <a:t>H</a:t>
            </a:r>
            <a:r>
              <a:rPr lang="en-US" altLang="en-US" sz="2800" b="0">
                <a:sym typeface="Symbol" pitchFamily="18" charset="2"/>
              </a:rPr>
              <a:t>(5, –2), </a:t>
            </a:r>
            <a:r>
              <a:rPr lang="en-US" altLang="en-US" sz="2800" b="0" i="1">
                <a:sym typeface="Symbol" pitchFamily="18" charset="2"/>
              </a:rPr>
              <a:t>J</a:t>
            </a:r>
            <a:r>
              <a:rPr lang="en-US" altLang="en-US" sz="2800" b="0">
                <a:sym typeface="Symbol" pitchFamily="18" charset="2"/>
              </a:rPr>
              <a:t>(1, –2).</a:t>
            </a:r>
          </a:p>
        </p:txBody>
      </p:sp>
      <p:grpSp>
        <p:nvGrpSpPr>
          <p:cNvPr id="138295" name="Group 55"/>
          <p:cNvGrpSpPr>
            <a:grpSpLocks/>
          </p:cNvGrpSpPr>
          <p:nvPr/>
        </p:nvGrpSpPr>
        <p:grpSpPr bwMode="auto">
          <a:xfrm>
            <a:off x="914400" y="3792538"/>
            <a:ext cx="8077200" cy="1160462"/>
            <a:chOff x="576" y="2389"/>
            <a:chExt cx="5088" cy="731"/>
          </a:xfrm>
        </p:grpSpPr>
        <p:sp>
          <p:nvSpPr>
            <p:cNvPr id="28677" name="Rectangle 50"/>
            <p:cNvSpPr>
              <a:spLocks noChangeArrowheads="1"/>
            </p:cNvSpPr>
            <p:nvPr/>
          </p:nvSpPr>
          <p:spPr bwMode="auto">
            <a:xfrm>
              <a:off x="576" y="2389"/>
              <a:ext cx="5088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 i="1">
                  <a:solidFill>
                    <a:srgbClr val="FF0000"/>
                  </a:solidFill>
                </a:rPr>
                <a:t>DE</a:t>
              </a:r>
              <a:r>
                <a:rPr lang="en-US" altLang="en-US" sz="2800" b="0">
                  <a:solidFill>
                    <a:srgbClr val="FF0000"/>
                  </a:solidFill>
                </a:rPr>
                <a:t> = 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GH</a:t>
              </a:r>
              <a:r>
                <a:rPr lang="en-US" altLang="en-US" sz="2800" b="0">
                  <a:solidFill>
                    <a:srgbClr val="FF0000"/>
                  </a:solidFill>
                </a:rPr>
                <a:t> = √13, 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DF</a:t>
              </a:r>
              <a:r>
                <a:rPr lang="en-US" altLang="en-US" sz="2800" b="0">
                  <a:solidFill>
                    <a:srgbClr val="FF0000"/>
                  </a:solidFill>
                </a:rPr>
                <a:t> = 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GJ</a:t>
              </a:r>
              <a:r>
                <a:rPr lang="en-US" altLang="en-US" sz="2800" b="0">
                  <a:solidFill>
                    <a:srgbClr val="FF0000"/>
                  </a:solidFill>
                </a:rPr>
                <a:t> = √13, </a:t>
              </a:r>
            </a:p>
            <a:p>
              <a:pPr algn="l"/>
              <a:r>
                <a:rPr lang="en-US" altLang="en-US" sz="2800" b="0" i="1">
                  <a:solidFill>
                    <a:srgbClr val="FF0000"/>
                  </a:solidFill>
                </a:rPr>
                <a:t>EF</a:t>
              </a:r>
              <a:r>
                <a:rPr lang="en-US" altLang="en-US" sz="2800" b="0">
                  <a:solidFill>
                    <a:srgbClr val="FF0000"/>
                  </a:solidFill>
                </a:rPr>
                <a:t> = 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HJ</a:t>
              </a:r>
              <a:r>
                <a:rPr lang="en-US" altLang="en-US" sz="2800" b="0">
                  <a:solidFill>
                    <a:srgbClr val="FF0000"/>
                  </a:solidFill>
                </a:rPr>
                <a:t> = 4, and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DEF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</a:t>
              </a:r>
              <a:r>
                <a:rPr lang="en-US" altLang="en-US" sz="28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∆</a:t>
              </a:r>
              <a:r>
                <a:rPr lang="en-US" altLang="en-US" sz="2800" b="0" i="1">
                  <a:solidFill>
                    <a:srgbClr val="FF0000"/>
                  </a:solidFill>
                </a:rPr>
                <a:t>GHJ</a:t>
              </a:r>
              <a:r>
                <a:rPr lang="en-US" altLang="en-US" sz="2800" b="0">
                  <a:solidFill>
                    <a:srgbClr val="FF0000"/>
                  </a:solidFill>
                </a:rPr>
                <a:t> by SSS.</a:t>
              </a:r>
            </a:p>
          </p:txBody>
        </p:sp>
        <p:sp>
          <p:nvSpPr>
            <p:cNvPr id="28678" name="Line 51"/>
            <p:cNvSpPr>
              <a:spLocks noChangeShapeType="1"/>
            </p:cNvSpPr>
            <p:nvPr/>
          </p:nvSpPr>
          <p:spPr bwMode="auto">
            <a:xfrm>
              <a:off x="2160" y="2437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679" name="Line 53"/>
            <p:cNvSpPr>
              <a:spLocks noChangeShapeType="1"/>
            </p:cNvSpPr>
            <p:nvPr/>
          </p:nvSpPr>
          <p:spPr bwMode="auto">
            <a:xfrm>
              <a:off x="4032" y="2437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ChangeArrowheads="1"/>
          </p:cNvSpPr>
          <p:nvPr/>
        </p:nvSpPr>
        <p:spPr bwMode="auto">
          <a:xfrm>
            <a:off x="381000" y="1981200"/>
            <a:ext cx="83820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b="0"/>
              <a:t>Use CPCTC to prove parts of triangles are congruent. </a:t>
            </a:r>
          </a:p>
        </p:txBody>
      </p:sp>
      <p:sp>
        <p:nvSpPr>
          <p:cNvPr id="4099" name="Rectangle 1056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b="0" i="1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2362200"/>
            <a:ext cx="8364538" cy="762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3600" b="0"/>
              <a:t>CPCTC</a:t>
            </a:r>
          </a:p>
        </p:txBody>
      </p:sp>
      <p:sp>
        <p:nvSpPr>
          <p:cNvPr id="5123" name="Rectangle 27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85800" y="1887538"/>
            <a:ext cx="79248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u="sng"/>
              <a:t>CPCTC</a:t>
            </a:r>
            <a:r>
              <a:rPr lang="en-US" altLang="en-US" sz="2800"/>
              <a:t> </a:t>
            </a:r>
            <a:r>
              <a:rPr lang="en-US" altLang="en-US" sz="2800" b="0"/>
              <a:t>is an abbreviation for the phrase “Corresponding Parts of Congruent Triangles are Congruent.”  It can be used as a justification in a proof after you have proven two triangles congruent.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64" name="Group 4"/>
          <p:cNvGrpSpPr>
            <a:grpSpLocks/>
          </p:cNvGrpSpPr>
          <p:nvPr/>
        </p:nvGrpSpPr>
        <p:grpSpPr bwMode="auto">
          <a:xfrm>
            <a:off x="533400" y="1371600"/>
            <a:ext cx="7854950" cy="2917825"/>
            <a:chOff x="284" y="3072"/>
            <a:chExt cx="4948" cy="1838"/>
          </a:xfrm>
        </p:grpSpPr>
        <p:sp>
          <p:nvSpPr>
            <p:cNvPr id="7171" name="Text Box 5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155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lnSpc>
                  <a:spcPct val="110000"/>
                </a:lnSpc>
              </a:pPr>
              <a:r>
                <a:rPr lang="en-US" altLang="en-US" sz="2800" b="0"/>
                <a:t>SSS, SAS, ASA, AAS, and HL use corresponding parts to prove triangles congruent. CPCTC uses congruent triangles to prove corresponding parts congruent.</a:t>
              </a:r>
            </a:p>
          </p:txBody>
        </p:sp>
        <p:sp>
          <p:nvSpPr>
            <p:cNvPr id="7172" name="Text Box 6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>
                  <a:solidFill>
                    <a:schemeClr val="bg1"/>
                  </a:solidFill>
                </a:rPr>
                <a:t>Remember!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45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1: Engineering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8195" name="Picture 1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81200"/>
            <a:ext cx="3511550" cy="258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6" name="Text Box 108"/>
          <p:cNvSpPr txBox="1">
            <a:spLocks noChangeArrowheads="1"/>
          </p:cNvSpPr>
          <p:nvPr/>
        </p:nvSpPr>
        <p:spPr bwMode="auto">
          <a:xfrm>
            <a:off x="533400" y="1692275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A and B are on the edges of a ravine. What is AB?</a:t>
            </a:r>
            <a:r>
              <a:rPr lang="en-US" altLang="en-US" sz="2400">
                <a:sym typeface="Symbol" pitchFamily="18" charset="2"/>
              </a:rPr>
              <a:t>      </a:t>
            </a:r>
          </a:p>
        </p:txBody>
      </p:sp>
      <p:sp>
        <p:nvSpPr>
          <p:cNvPr id="117869" name="Text Box 109"/>
          <p:cNvSpPr txBox="1">
            <a:spLocks noChangeArrowheads="1"/>
          </p:cNvSpPr>
          <p:nvPr/>
        </p:nvSpPr>
        <p:spPr bwMode="auto">
          <a:xfrm>
            <a:off x="533400" y="2730500"/>
            <a:ext cx="4648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One angle pair is congruent, because they are vertical angles. Two pairs of sides are congruent, because their lengths are equal.  </a:t>
            </a:r>
            <a:endParaRPr lang="en-US" altLang="en-US" sz="2400" b="0">
              <a:sym typeface="Symbol" pitchFamily="18" charset="2"/>
            </a:endParaRPr>
          </a:p>
        </p:txBody>
      </p:sp>
      <p:grpSp>
        <p:nvGrpSpPr>
          <p:cNvPr id="117874" name="Group 114"/>
          <p:cNvGrpSpPr>
            <a:grpSpLocks/>
          </p:cNvGrpSpPr>
          <p:nvPr/>
        </p:nvGrpSpPr>
        <p:grpSpPr bwMode="auto">
          <a:xfrm>
            <a:off x="533400" y="5105400"/>
            <a:ext cx="7772400" cy="1187450"/>
            <a:chOff x="336" y="3216"/>
            <a:chExt cx="4800" cy="748"/>
          </a:xfrm>
        </p:grpSpPr>
        <p:sp>
          <p:nvSpPr>
            <p:cNvPr id="8199" name="Text Box 110"/>
            <p:cNvSpPr txBox="1">
              <a:spLocks noChangeArrowheads="1"/>
            </p:cNvSpPr>
            <p:nvPr/>
          </p:nvSpPr>
          <p:spPr bwMode="auto">
            <a:xfrm>
              <a:off x="336" y="3216"/>
              <a:ext cx="480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/>
                <a:t>Therefore the two triangles are congruent by </a:t>
              </a:r>
              <a:br>
                <a:rPr lang="en-US" altLang="en-US" sz="2400" b="0"/>
              </a:br>
              <a:r>
                <a:rPr lang="en-US" altLang="en-US" sz="2400" b="0"/>
                <a:t>SAS. By CPCTC, the third side pair is congruent, </a:t>
              </a:r>
              <a:br>
                <a:rPr lang="en-US" altLang="en-US" sz="2400" b="0"/>
              </a:br>
              <a:r>
                <a:rPr lang="en-US" altLang="en-US" sz="2400" b="0"/>
                <a:t>so </a:t>
              </a:r>
              <a:r>
                <a:rPr lang="en-US" altLang="en-US" sz="2400" b="0" i="1"/>
                <a:t>AB</a:t>
              </a:r>
              <a:r>
                <a:rPr lang="en-US" altLang="en-US" sz="2400" b="0"/>
                <a:t> = 18 mi.</a:t>
              </a:r>
              <a:r>
                <a:rPr lang="en-US" altLang="en-US" sz="24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8200" name="Line 112"/>
            <p:cNvSpPr>
              <a:spLocks noChangeShapeType="1"/>
            </p:cNvSpPr>
            <p:nvPr/>
          </p:nvSpPr>
          <p:spPr bwMode="auto">
            <a:xfrm>
              <a:off x="712" y="372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219" name="Picture 1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76400"/>
            <a:ext cx="3468688" cy="282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0" name="Text Box 130"/>
          <p:cNvSpPr txBox="1">
            <a:spLocks noChangeArrowheads="1"/>
          </p:cNvSpPr>
          <p:nvPr/>
        </p:nvSpPr>
        <p:spPr bwMode="auto">
          <a:xfrm>
            <a:off x="457200" y="1524000"/>
            <a:ext cx="5105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A landscape architect sets up the triangles shown in the figure to find the distance </a:t>
            </a:r>
            <a:r>
              <a:rPr lang="en-US" altLang="en-US" sz="2400" i="1"/>
              <a:t>JK</a:t>
            </a:r>
            <a:r>
              <a:rPr lang="en-US" altLang="en-US" sz="2400"/>
              <a:t> across a pond. What is </a:t>
            </a:r>
            <a:r>
              <a:rPr lang="en-US" altLang="en-US" sz="2400" i="1"/>
              <a:t>JK</a:t>
            </a:r>
            <a:r>
              <a:rPr lang="en-US" altLang="en-US" sz="2400"/>
              <a:t>?</a:t>
            </a:r>
            <a:r>
              <a:rPr lang="en-US" altLang="en-US" sz="2400">
                <a:sym typeface="Symbol" pitchFamily="18" charset="2"/>
              </a:rPr>
              <a:t>      </a:t>
            </a:r>
          </a:p>
        </p:txBody>
      </p:sp>
      <p:sp>
        <p:nvSpPr>
          <p:cNvPr id="116868" name="Text Box 132"/>
          <p:cNvSpPr txBox="1">
            <a:spLocks noChangeArrowheads="1"/>
          </p:cNvSpPr>
          <p:nvPr/>
        </p:nvSpPr>
        <p:spPr bwMode="auto">
          <a:xfrm>
            <a:off x="457200" y="3429000"/>
            <a:ext cx="464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One angle pair is congruent, because they are vertical angles.  </a:t>
            </a:r>
            <a:endParaRPr lang="en-US" altLang="en-US" sz="2400" b="0">
              <a:sym typeface="Symbol" pitchFamily="18" charset="2"/>
            </a:endParaRPr>
          </a:p>
        </p:txBody>
      </p:sp>
      <p:sp>
        <p:nvSpPr>
          <p:cNvPr id="116869" name="Text Box 133"/>
          <p:cNvSpPr txBox="1">
            <a:spLocks noChangeArrowheads="1"/>
          </p:cNvSpPr>
          <p:nvPr/>
        </p:nvSpPr>
        <p:spPr bwMode="auto">
          <a:xfrm>
            <a:off x="457200" y="4800600"/>
            <a:ext cx="830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Two pairs of sides are congruent, because their lengths are equal.</a:t>
            </a:r>
            <a:r>
              <a:rPr lang="en-US" altLang="en-US" sz="2400"/>
              <a:t> </a:t>
            </a:r>
            <a:r>
              <a:rPr lang="en-US" altLang="en-US" sz="2400" b="0"/>
              <a:t>Therefore the two triangles are congruent by SAS. By CPCTC, the third side pair is congruent, so </a:t>
            </a:r>
            <a:r>
              <a:rPr lang="en-US" altLang="en-US" sz="2400" b="0" i="1"/>
              <a:t>JK</a:t>
            </a:r>
            <a:r>
              <a:rPr lang="en-US" altLang="en-US" sz="2400" b="0"/>
              <a:t> = 41 ft.</a:t>
            </a:r>
            <a:r>
              <a:rPr lang="en-US" altLang="en-US" sz="2400" b="0">
                <a:sym typeface="Symbol" pitchFamily="18" charset="2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68" grpId="0"/>
      <p:bldP spid="1168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2: Proving Corresponding Parts Congruent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23"/>
          <p:cNvSpPr txBox="1">
            <a:spLocks noChangeArrowheads="1"/>
          </p:cNvSpPr>
          <p:nvPr/>
        </p:nvSpPr>
        <p:spPr bwMode="auto">
          <a:xfrm>
            <a:off x="533400" y="27432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Prove:</a:t>
            </a:r>
            <a:r>
              <a:rPr lang="en-US" altLang="en-US" sz="2800" b="0"/>
              <a:t> </a:t>
            </a:r>
            <a:r>
              <a:rPr lang="en-US" altLang="en-US" sz="2800" b="0">
                <a:sym typeface="Symbol" pitchFamily="18" charset="2"/>
              </a:rPr>
              <a:t></a:t>
            </a:r>
            <a:r>
              <a:rPr lang="en-US" altLang="en-US" sz="2800" b="0" i="1">
                <a:sym typeface="Symbol" pitchFamily="18" charset="2"/>
              </a:rPr>
              <a:t>XYW</a:t>
            </a:r>
            <a:r>
              <a:rPr lang="en-US" altLang="en-US" sz="2800" b="0">
                <a:sym typeface="Symbol" pitchFamily="18" charset="2"/>
              </a:rPr>
              <a:t>  </a:t>
            </a:r>
            <a:r>
              <a:rPr lang="en-US" altLang="en-US" sz="2800" b="0" i="1">
                <a:sym typeface="Symbol" pitchFamily="18" charset="2"/>
              </a:rPr>
              <a:t>ZYW</a:t>
            </a:r>
            <a:r>
              <a:rPr lang="en-US" altLang="en-US" sz="2800" b="0" i="1"/>
              <a:t> </a:t>
            </a:r>
            <a:r>
              <a:rPr lang="en-US" altLang="en-US" sz="2800" b="0">
                <a:sym typeface="Symbol" pitchFamily="18" charset="2"/>
              </a:rPr>
              <a:t>      </a:t>
            </a:r>
          </a:p>
        </p:txBody>
      </p:sp>
      <p:grpSp>
        <p:nvGrpSpPr>
          <p:cNvPr id="10244" name="Group 29"/>
          <p:cNvGrpSpPr>
            <a:grpSpLocks/>
          </p:cNvGrpSpPr>
          <p:nvPr/>
        </p:nvGrpSpPr>
        <p:grpSpPr bwMode="auto">
          <a:xfrm>
            <a:off x="533400" y="2133600"/>
            <a:ext cx="6096000" cy="519113"/>
            <a:chOff x="336" y="1344"/>
            <a:chExt cx="3840" cy="327"/>
          </a:xfrm>
        </p:grpSpPr>
        <p:sp>
          <p:nvSpPr>
            <p:cNvPr id="10248" name="Text Box 22"/>
            <p:cNvSpPr txBox="1">
              <a:spLocks noChangeArrowheads="1"/>
            </p:cNvSpPr>
            <p:nvPr/>
          </p:nvSpPr>
          <p:spPr bwMode="auto">
            <a:xfrm>
              <a:off x="336" y="1344"/>
              <a:ext cx="38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/>
                <a:t>Given:</a:t>
              </a:r>
              <a:r>
                <a:rPr lang="en-US" altLang="en-US" sz="2800" b="0"/>
                <a:t> </a:t>
              </a:r>
              <a:r>
                <a:rPr lang="en-US" altLang="en-US" sz="2800" b="0" i="1"/>
                <a:t>YW</a:t>
              </a:r>
              <a:r>
                <a:rPr lang="en-US" altLang="en-US" sz="2800" b="0"/>
                <a:t> bisects </a:t>
              </a:r>
              <a:r>
                <a:rPr lang="en-US" altLang="en-US" sz="2800" b="0" i="1"/>
                <a:t>XZ</a:t>
              </a:r>
              <a:r>
                <a:rPr lang="en-US" altLang="en-US" sz="2800" b="0"/>
                <a:t>, </a:t>
              </a:r>
              <a:r>
                <a:rPr lang="en-US" altLang="en-US" sz="2800" b="0" i="1"/>
                <a:t>XY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</a:t>
              </a:r>
              <a:r>
                <a:rPr lang="en-US" altLang="en-US" sz="2800" b="0" i="1">
                  <a:sym typeface="Symbol" pitchFamily="18" charset="2"/>
                </a:rPr>
                <a:t>YZ</a:t>
              </a:r>
              <a:r>
                <a:rPr lang="en-US" altLang="en-US" sz="2800" b="0">
                  <a:sym typeface="Symbol" pitchFamily="18" charset="2"/>
                </a:rPr>
                <a:t>.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      </a:t>
              </a:r>
            </a:p>
          </p:txBody>
        </p:sp>
        <p:sp>
          <p:nvSpPr>
            <p:cNvPr id="10249" name="Line 24"/>
            <p:cNvSpPr>
              <a:spLocks noChangeShapeType="1"/>
            </p:cNvSpPr>
            <p:nvPr/>
          </p:nvSpPr>
          <p:spPr bwMode="auto">
            <a:xfrm>
              <a:off x="1296" y="139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0" name="Line 25"/>
            <p:cNvSpPr>
              <a:spLocks noChangeShapeType="1"/>
            </p:cNvSpPr>
            <p:nvPr/>
          </p:nvSpPr>
          <p:spPr bwMode="auto">
            <a:xfrm>
              <a:off x="3600" y="139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1" name="Line 26"/>
            <p:cNvSpPr>
              <a:spLocks noChangeShapeType="1"/>
            </p:cNvSpPr>
            <p:nvPr/>
          </p:nvSpPr>
          <p:spPr bwMode="auto">
            <a:xfrm>
              <a:off x="2592" y="13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2" name="Line 27"/>
            <p:cNvSpPr>
              <a:spLocks noChangeShapeType="1"/>
            </p:cNvSpPr>
            <p:nvPr/>
          </p:nvSpPr>
          <p:spPr bwMode="auto">
            <a:xfrm>
              <a:off x="3072" y="13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245" name="Group 31"/>
          <p:cNvGrpSpPr>
            <a:grpSpLocks/>
          </p:cNvGrpSpPr>
          <p:nvPr/>
        </p:nvGrpSpPr>
        <p:grpSpPr bwMode="auto">
          <a:xfrm>
            <a:off x="2971800" y="3505200"/>
            <a:ext cx="3263900" cy="2616200"/>
            <a:chOff x="1872" y="2208"/>
            <a:chExt cx="2056" cy="1648"/>
          </a:xfrm>
        </p:grpSpPr>
        <p:pic>
          <p:nvPicPr>
            <p:cNvPr id="10246" name="Picture 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2208"/>
              <a:ext cx="1920" cy="16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247" name="Text Box 30"/>
            <p:cNvSpPr txBox="1">
              <a:spLocks noChangeArrowheads="1"/>
            </p:cNvSpPr>
            <p:nvPr/>
          </p:nvSpPr>
          <p:spPr bwMode="auto">
            <a:xfrm>
              <a:off x="3496" y="3216"/>
              <a:ext cx="432" cy="3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0" i="1"/>
                <a:t>Z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New Design">
  <a:themeElements>
    <a:clrScheme name="New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w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New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6039</TotalTime>
  <Words>1199</Words>
  <Application>Microsoft Office PowerPoint</Application>
  <PresentationFormat>On-screen Show (4:3)</PresentationFormat>
  <Paragraphs>170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Verdana</vt:lpstr>
      <vt:lpstr>Arial</vt:lpstr>
      <vt:lpstr>Times New Roman</vt:lpstr>
      <vt:lpstr>Arial Black</vt:lpstr>
      <vt:lpstr>Symbol</vt:lpstr>
      <vt:lpstr>Arial MT Bl</vt:lpstr>
      <vt:lpstr>New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Trenton Murphey</dc:creator>
  <cp:lastModifiedBy>Trenton Murphey</cp:lastModifiedBy>
  <cp:revision>197</cp:revision>
  <cp:lastPrinted>2002-10-02T17:02:09Z</cp:lastPrinted>
  <dcterms:created xsi:type="dcterms:W3CDTF">2002-04-04T21:42:53Z</dcterms:created>
  <dcterms:modified xsi:type="dcterms:W3CDTF">2014-02-18T12:18:20Z</dcterms:modified>
</cp:coreProperties>
</file>