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7" r:id="rId2"/>
    <p:sldId id="260" r:id="rId3"/>
    <p:sldId id="275" r:id="rId4"/>
    <p:sldId id="262" r:id="rId5"/>
    <p:sldId id="276" r:id="rId6"/>
    <p:sldId id="263"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3" r:id="rId22"/>
    <p:sldId id="294" r:id="rId23"/>
    <p:sldId id="295" r:id="rId24"/>
    <p:sldId id="296" r:id="rId25"/>
    <p:sldId id="297" r:id="rId26"/>
    <p:sldId id="298" r:id="rId27"/>
    <p:sldId id="299" r:id="rId28"/>
    <p:sldId id="300" r:id="rId29"/>
    <p:sldId id="301" r:id="rId30"/>
    <p:sldId id="302" r:id="rId31"/>
    <p:sldId id="303" r:id="rId32"/>
    <p:sldId id="304" r:id="rId33"/>
    <p:sldId id="305" r:id="rId34"/>
    <p:sldId id="306" r:id="rId35"/>
    <p:sldId id="307" r:id="rId36"/>
    <p:sldId id="308" r:id="rId37"/>
    <p:sldId id="309" r:id="rId38"/>
  </p:sldIdLst>
  <p:sldSz cx="9144000" cy="6858000" type="screen4x3"/>
  <p:notesSz cx="6858000" cy="9144000"/>
  <p:defaultTextStyle>
    <a:defPPr>
      <a:defRPr lang="en-US"/>
    </a:defPPr>
    <a:lvl1pPr algn="l" rtl="0" fontAlgn="base">
      <a:spcBef>
        <a:spcPct val="0"/>
      </a:spcBef>
      <a:spcAft>
        <a:spcPct val="0"/>
      </a:spcAft>
      <a:defRPr i="1" kern="1200">
        <a:solidFill>
          <a:schemeClr val="tx1"/>
        </a:solidFill>
        <a:latin typeface="Arial" charset="0"/>
        <a:ea typeface="+mn-ea"/>
        <a:cs typeface="+mn-cs"/>
      </a:defRPr>
    </a:lvl1pPr>
    <a:lvl2pPr marL="457200" algn="l" rtl="0" fontAlgn="base">
      <a:spcBef>
        <a:spcPct val="0"/>
      </a:spcBef>
      <a:spcAft>
        <a:spcPct val="0"/>
      </a:spcAft>
      <a:defRPr i="1" kern="1200">
        <a:solidFill>
          <a:schemeClr val="tx1"/>
        </a:solidFill>
        <a:latin typeface="Arial" charset="0"/>
        <a:ea typeface="+mn-ea"/>
        <a:cs typeface="+mn-cs"/>
      </a:defRPr>
    </a:lvl2pPr>
    <a:lvl3pPr marL="914400" algn="l" rtl="0" fontAlgn="base">
      <a:spcBef>
        <a:spcPct val="0"/>
      </a:spcBef>
      <a:spcAft>
        <a:spcPct val="0"/>
      </a:spcAft>
      <a:defRPr i="1" kern="1200">
        <a:solidFill>
          <a:schemeClr val="tx1"/>
        </a:solidFill>
        <a:latin typeface="Arial" charset="0"/>
        <a:ea typeface="+mn-ea"/>
        <a:cs typeface="+mn-cs"/>
      </a:defRPr>
    </a:lvl3pPr>
    <a:lvl4pPr marL="1371600" algn="l" rtl="0" fontAlgn="base">
      <a:spcBef>
        <a:spcPct val="0"/>
      </a:spcBef>
      <a:spcAft>
        <a:spcPct val="0"/>
      </a:spcAft>
      <a:defRPr i="1" kern="1200">
        <a:solidFill>
          <a:schemeClr val="tx1"/>
        </a:solidFill>
        <a:latin typeface="Arial" charset="0"/>
        <a:ea typeface="+mn-ea"/>
        <a:cs typeface="+mn-cs"/>
      </a:defRPr>
    </a:lvl4pPr>
    <a:lvl5pPr marL="1828800" algn="l" rtl="0" fontAlgn="base">
      <a:spcBef>
        <a:spcPct val="0"/>
      </a:spcBef>
      <a:spcAft>
        <a:spcPct val="0"/>
      </a:spcAft>
      <a:defRPr i="1" kern="1200">
        <a:solidFill>
          <a:schemeClr val="tx1"/>
        </a:solidFill>
        <a:latin typeface="Arial" charset="0"/>
        <a:ea typeface="+mn-ea"/>
        <a:cs typeface="+mn-cs"/>
      </a:defRPr>
    </a:lvl5pPr>
    <a:lvl6pPr marL="2286000" algn="l" defTabSz="914400" rtl="0" eaLnBrk="1" latinLnBrk="0" hangingPunct="1">
      <a:defRPr i="1" kern="1200">
        <a:solidFill>
          <a:schemeClr val="tx1"/>
        </a:solidFill>
        <a:latin typeface="Arial" charset="0"/>
        <a:ea typeface="+mn-ea"/>
        <a:cs typeface="+mn-cs"/>
      </a:defRPr>
    </a:lvl6pPr>
    <a:lvl7pPr marL="2743200" algn="l" defTabSz="914400" rtl="0" eaLnBrk="1" latinLnBrk="0" hangingPunct="1">
      <a:defRPr i="1" kern="1200">
        <a:solidFill>
          <a:schemeClr val="tx1"/>
        </a:solidFill>
        <a:latin typeface="Arial" charset="0"/>
        <a:ea typeface="+mn-ea"/>
        <a:cs typeface="+mn-cs"/>
      </a:defRPr>
    </a:lvl7pPr>
    <a:lvl8pPr marL="3200400" algn="l" defTabSz="914400" rtl="0" eaLnBrk="1" latinLnBrk="0" hangingPunct="1">
      <a:defRPr i="1" kern="1200">
        <a:solidFill>
          <a:schemeClr val="tx1"/>
        </a:solidFill>
        <a:latin typeface="Arial" charset="0"/>
        <a:ea typeface="+mn-ea"/>
        <a:cs typeface="+mn-cs"/>
      </a:defRPr>
    </a:lvl8pPr>
    <a:lvl9pPr marL="3657600" algn="l" defTabSz="914400" rtl="0" eaLnBrk="1" latinLnBrk="0" hangingPunct="1">
      <a:defRPr i="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8000"/>
    <a:srgbClr val="D60093"/>
    <a:srgbClr val="800080"/>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102" d="100"/>
          <a:sy n="102" d="100"/>
        </p:scale>
        <p:origin x="-108" y="-90"/>
      </p:cViewPr>
      <p:guideLst>
        <p:guide orient="horz" pos="2160"/>
        <p:guide orient="horz" pos="624"/>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i="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i="0">
                <a:latin typeface="Arial" charset="0"/>
              </a:defRPr>
            </a:lvl1pPr>
          </a:lstStyle>
          <a:p>
            <a:pPr>
              <a:defRPr/>
            </a:pPr>
            <a:endParaRPr lang="en-US"/>
          </a:p>
        </p:txBody>
      </p:sp>
      <p:sp>
        <p:nvSpPr>
          <p:cNvPr id="3994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i="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i="0">
                <a:latin typeface="Arial" charset="0"/>
              </a:defRPr>
            </a:lvl1pPr>
          </a:lstStyle>
          <a:p>
            <a:pPr>
              <a:defRPr/>
            </a:pPr>
            <a:fld id="{4951639E-0EF9-498B-8322-53205827571C}" type="slidenum">
              <a:rPr lang="en-US"/>
              <a:pPr>
                <a:defRPr/>
              </a:pPr>
              <a:t>‹#›</a:t>
            </a:fld>
            <a:endParaRPr lang="en-US"/>
          </a:p>
        </p:txBody>
      </p:sp>
    </p:spTree>
    <p:extLst>
      <p:ext uri="{BB962C8B-B14F-4D97-AF65-F5344CB8AC3E}">
        <p14:creationId xmlns:p14="http://schemas.microsoft.com/office/powerpoint/2010/main" val="4235631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ED8952-952C-4454-9D0E-C00B4B8CF203}" type="slidenum">
              <a:rPr lang="en-US"/>
              <a:pPr>
                <a:defRPr/>
              </a:pPr>
              <a:t>‹#›</a:t>
            </a:fld>
            <a:endParaRPr lang="en-US"/>
          </a:p>
        </p:txBody>
      </p:sp>
    </p:spTree>
    <p:extLst>
      <p:ext uri="{BB962C8B-B14F-4D97-AF65-F5344CB8AC3E}">
        <p14:creationId xmlns:p14="http://schemas.microsoft.com/office/powerpoint/2010/main" val="2581101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FC1381-61BB-4C41-8760-BF5477E67E5C}" type="slidenum">
              <a:rPr lang="en-US"/>
              <a:pPr>
                <a:defRPr/>
              </a:pPr>
              <a:t>‹#›</a:t>
            </a:fld>
            <a:endParaRPr lang="en-US"/>
          </a:p>
        </p:txBody>
      </p:sp>
    </p:spTree>
    <p:extLst>
      <p:ext uri="{BB962C8B-B14F-4D97-AF65-F5344CB8AC3E}">
        <p14:creationId xmlns:p14="http://schemas.microsoft.com/office/powerpoint/2010/main" val="1853526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6BFD76-23C0-4C0D-A072-973D2F16CA28}" type="slidenum">
              <a:rPr lang="en-US"/>
              <a:pPr>
                <a:defRPr/>
              </a:pPr>
              <a:t>‹#›</a:t>
            </a:fld>
            <a:endParaRPr lang="en-US"/>
          </a:p>
        </p:txBody>
      </p:sp>
    </p:spTree>
    <p:extLst>
      <p:ext uri="{BB962C8B-B14F-4D97-AF65-F5344CB8AC3E}">
        <p14:creationId xmlns:p14="http://schemas.microsoft.com/office/powerpoint/2010/main" val="3220439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66EF333-4F36-4443-BFAB-EBC154502B1D}" type="slidenum">
              <a:rPr lang="en-US"/>
              <a:pPr>
                <a:defRPr/>
              </a:pPr>
              <a:t>‹#›</a:t>
            </a:fld>
            <a:endParaRPr lang="en-US"/>
          </a:p>
        </p:txBody>
      </p:sp>
    </p:spTree>
    <p:extLst>
      <p:ext uri="{BB962C8B-B14F-4D97-AF65-F5344CB8AC3E}">
        <p14:creationId xmlns:p14="http://schemas.microsoft.com/office/powerpoint/2010/main" val="646105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4E7AB95-A466-4AF6-805E-AB87AEF790E8}" type="slidenum">
              <a:rPr lang="en-US"/>
              <a:pPr>
                <a:defRPr/>
              </a:pPr>
              <a:t>‹#›</a:t>
            </a:fld>
            <a:endParaRPr lang="en-US"/>
          </a:p>
        </p:txBody>
      </p:sp>
    </p:spTree>
    <p:extLst>
      <p:ext uri="{BB962C8B-B14F-4D97-AF65-F5344CB8AC3E}">
        <p14:creationId xmlns:p14="http://schemas.microsoft.com/office/powerpoint/2010/main" val="727534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3EB5F7-5D4B-4539-82D9-2D4DA8E133C7}" type="slidenum">
              <a:rPr lang="en-US"/>
              <a:pPr>
                <a:defRPr/>
              </a:pPr>
              <a:t>‹#›</a:t>
            </a:fld>
            <a:endParaRPr lang="en-US"/>
          </a:p>
        </p:txBody>
      </p:sp>
    </p:spTree>
    <p:extLst>
      <p:ext uri="{BB962C8B-B14F-4D97-AF65-F5344CB8AC3E}">
        <p14:creationId xmlns:p14="http://schemas.microsoft.com/office/powerpoint/2010/main" val="204173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FBE795-48A7-421D-B462-7AFCFACF975C}" type="slidenum">
              <a:rPr lang="en-US"/>
              <a:pPr>
                <a:defRPr/>
              </a:pPr>
              <a:t>‹#›</a:t>
            </a:fld>
            <a:endParaRPr lang="en-US"/>
          </a:p>
        </p:txBody>
      </p:sp>
    </p:spTree>
    <p:extLst>
      <p:ext uri="{BB962C8B-B14F-4D97-AF65-F5344CB8AC3E}">
        <p14:creationId xmlns:p14="http://schemas.microsoft.com/office/powerpoint/2010/main" val="2522167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FF197B0-FAAA-45C3-AF83-179ED96604C3}" type="slidenum">
              <a:rPr lang="en-US"/>
              <a:pPr>
                <a:defRPr/>
              </a:pPr>
              <a:t>‹#›</a:t>
            </a:fld>
            <a:endParaRPr lang="en-US"/>
          </a:p>
        </p:txBody>
      </p:sp>
    </p:spTree>
    <p:extLst>
      <p:ext uri="{BB962C8B-B14F-4D97-AF65-F5344CB8AC3E}">
        <p14:creationId xmlns:p14="http://schemas.microsoft.com/office/powerpoint/2010/main" val="136183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44FD352-4122-460B-B616-43C769E574D3}" type="slidenum">
              <a:rPr lang="en-US"/>
              <a:pPr>
                <a:defRPr/>
              </a:pPr>
              <a:t>‹#›</a:t>
            </a:fld>
            <a:endParaRPr lang="en-US"/>
          </a:p>
        </p:txBody>
      </p:sp>
    </p:spTree>
    <p:extLst>
      <p:ext uri="{BB962C8B-B14F-4D97-AF65-F5344CB8AC3E}">
        <p14:creationId xmlns:p14="http://schemas.microsoft.com/office/powerpoint/2010/main" val="252366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BFD2009-CBEE-446B-8E83-2A0344E9C37E}" type="slidenum">
              <a:rPr lang="en-US"/>
              <a:pPr>
                <a:defRPr/>
              </a:pPr>
              <a:t>‹#›</a:t>
            </a:fld>
            <a:endParaRPr lang="en-US"/>
          </a:p>
        </p:txBody>
      </p:sp>
    </p:spTree>
    <p:extLst>
      <p:ext uri="{BB962C8B-B14F-4D97-AF65-F5344CB8AC3E}">
        <p14:creationId xmlns:p14="http://schemas.microsoft.com/office/powerpoint/2010/main" val="2204059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CB13B6-3CE1-4BEE-8210-8C325FED94EA}" type="slidenum">
              <a:rPr lang="en-US"/>
              <a:pPr>
                <a:defRPr/>
              </a:pPr>
              <a:t>‹#›</a:t>
            </a:fld>
            <a:endParaRPr lang="en-US"/>
          </a:p>
        </p:txBody>
      </p:sp>
    </p:spTree>
    <p:extLst>
      <p:ext uri="{BB962C8B-B14F-4D97-AF65-F5344CB8AC3E}">
        <p14:creationId xmlns:p14="http://schemas.microsoft.com/office/powerpoint/2010/main" val="1220219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i="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i="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i="0">
                <a:latin typeface="Arial" charset="0"/>
              </a:defRPr>
            </a:lvl1pPr>
          </a:lstStyle>
          <a:p>
            <a:pPr>
              <a:defRPr/>
            </a:pPr>
            <a:fld id="{9453FFC5-1008-42AB-B5AD-4D1DCDE49FAE}"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9"/>
          <p:cNvSpPr txBox="1">
            <a:spLocks noChangeArrowheads="1"/>
          </p:cNvSpPr>
          <p:nvPr userDrawn="1"/>
        </p:nvSpPr>
        <p:spPr bwMode="auto">
          <a:xfrm>
            <a:off x="-3175" y="6556375"/>
            <a:ext cx="2898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1400" b="1" i="0">
                <a:solidFill>
                  <a:schemeClr val="bg1"/>
                </a:solidFill>
                <a:latin typeface="Verdana" pitchFamily="34" charset="0"/>
              </a:rPr>
              <a:t>Holt McDougal Algebra 1</a:t>
            </a:r>
          </a:p>
        </p:txBody>
      </p:sp>
      <p:grpSp>
        <p:nvGrpSpPr>
          <p:cNvPr id="1033" name="Group 13"/>
          <p:cNvGrpSpPr>
            <a:grpSpLocks/>
          </p:cNvGrpSpPr>
          <p:nvPr userDrawn="1"/>
        </p:nvGrpSpPr>
        <p:grpSpPr bwMode="auto">
          <a:xfrm>
            <a:off x="0" y="0"/>
            <a:ext cx="9144000" cy="6858000"/>
            <a:chOff x="0" y="0"/>
            <a:chExt cx="5760" cy="4320"/>
          </a:xfrm>
        </p:grpSpPr>
        <p:pic>
          <p:nvPicPr>
            <p:cNvPr id="2"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5" name="Text Box 11"/>
          <p:cNvSpPr txBox="1">
            <a:spLocks noChangeArrowheads="1"/>
          </p:cNvSpPr>
          <p:nvPr userDrawn="1"/>
        </p:nvSpPr>
        <p:spPr bwMode="auto">
          <a:xfrm>
            <a:off x="1066800" y="98425"/>
            <a:ext cx="8077200" cy="579438"/>
          </a:xfrm>
          <a:prstGeom prst="rect">
            <a:avLst/>
          </a:prstGeom>
          <a:noFill/>
          <a:ln>
            <a:noFill/>
          </a:ln>
          <a:effectLs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defRPr/>
            </a:pPr>
            <a:r>
              <a:rPr lang="en-US" sz="3200" i="0" smtClean="0">
                <a:solidFill>
                  <a:schemeClr val="bg1"/>
                </a:solidFill>
                <a:latin typeface="Arial Black" pitchFamily="34" charset="0"/>
              </a:rPr>
              <a:t>Solving Systems by Substitution</a:t>
            </a:r>
            <a:endParaRPr lang="en-US" sz="2400" i="0" smtClean="0">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3"/>
          <p:cNvSpPr txBox="1">
            <a:spLocks noChangeArrowheads="1"/>
          </p:cNvSpPr>
          <p:nvPr/>
        </p:nvSpPr>
        <p:spPr bwMode="auto">
          <a:xfrm>
            <a:off x="700088" y="320675"/>
            <a:ext cx="185737"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endParaRPr lang="en-US" altLang="en-US" sz="800" i="0"/>
          </a:p>
        </p:txBody>
      </p:sp>
      <p:sp>
        <p:nvSpPr>
          <p:cNvPr id="2052" name="Text Box 4"/>
          <p:cNvSpPr txBox="1">
            <a:spLocks noChangeArrowheads="1"/>
          </p:cNvSpPr>
          <p:nvPr/>
        </p:nvSpPr>
        <p:spPr bwMode="auto">
          <a:xfrm>
            <a:off x="1371600" y="163513"/>
            <a:ext cx="7772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3200" i="0">
                <a:solidFill>
                  <a:schemeClr val="bg1"/>
                </a:solidFill>
                <a:latin typeface="Arial Black" pitchFamily="34" charset="0"/>
              </a:rPr>
              <a:t>Solving Systems by Substitution</a:t>
            </a:r>
            <a:endParaRPr lang="en-US" altLang="en-US" sz="2400" i="0">
              <a:latin typeface="Verdana" pitchFamily="34" charset="0"/>
            </a:endParaRPr>
          </a:p>
        </p:txBody>
      </p:sp>
      <p:sp>
        <p:nvSpPr>
          <p:cNvPr id="2053" name="Text Box 8"/>
          <p:cNvSpPr txBox="1">
            <a:spLocks noChangeArrowheads="1"/>
          </p:cNvSpPr>
          <p:nvPr/>
        </p:nvSpPr>
        <p:spPr bwMode="auto">
          <a:xfrm>
            <a:off x="152400" y="65532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1400" b="1" i="0">
                <a:solidFill>
                  <a:schemeClr val="bg1"/>
                </a:solidFill>
                <a:latin typeface="Verdana" pitchFamily="34" charset="0"/>
              </a:rPr>
              <a:t>Holt Algebra 1</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p:spPr>
        <p:txBody>
          <a:bodyPr wrap="none" anchor="ctr">
            <a:spAutoFit/>
          </a:bodyPr>
          <a:lstStyle/>
          <a:p>
            <a:pPr algn="ctr" eaLnBrk="0" hangingPunct="0">
              <a:spcBef>
                <a:spcPct val="50000"/>
              </a:spcBef>
              <a:defRPr/>
            </a:pPr>
            <a:r>
              <a:rPr lang="en-US" sz="2800" i="0" u="sng">
                <a:solidFill>
                  <a:schemeClr val="bg1"/>
                </a:solidFill>
                <a:effectLst>
                  <a:outerShdw blurRad="38100" dist="38100" dir="2700000" algn="tl">
                    <a:srgbClr val="C0C0C0"/>
                  </a:outerShdw>
                </a:effectLst>
                <a:latin typeface="Verdana" pitchFamily="34" charset="0"/>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p:spPr>
        <p:txBody>
          <a:bodyPr wrap="none" anchor="ctr">
            <a:spAutoFit/>
          </a:bodyPr>
          <a:lstStyle/>
          <a:p>
            <a:pPr algn="ctr" eaLnBrk="0" hangingPunct="0">
              <a:spcBef>
                <a:spcPct val="50000"/>
              </a:spcBef>
              <a:defRPr/>
            </a:pPr>
            <a:r>
              <a:rPr lang="en-US" sz="2800" i="0" u="sng">
                <a:solidFill>
                  <a:schemeClr val="bg1"/>
                </a:solidFill>
                <a:effectLst>
                  <a:outerShdw blurRad="38100" dist="38100" dir="2700000" algn="tl">
                    <a:srgbClr val="C0C0C0"/>
                  </a:outerShdw>
                </a:effectLst>
                <a:latin typeface="Verdana" pitchFamily="34" charset="0"/>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p:spPr>
        <p:txBody>
          <a:bodyPr wrap="none" anchor="ctr">
            <a:spAutoFit/>
          </a:bodyPr>
          <a:lstStyle/>
          <a:p>
            <a:pPr algn="ctr" eaLnBrk="0" hangingPunct="0">
              <a:spcBef>
                <a:spcPct val="50000"/>
              </a:spcBef>
              <a:defRPr/>
            </a:pPr>
            <a:r>
              <a:rPr lang="en-US" sz="2800" i="0" u="sng">
                <a:solidFill>
                  <a:schemeClr val="bg1"/>
                </a:solidFill>
                <a:effectLst>
                  <a:outerShdw blurRad="38100" dist="38100" dir="2700000" algn="tl">
                    <a:srgbClr val="C0C0C0"/>
                  </a:outerShdw>
                </a:effectLst>
                <a:latin typeface="Verdana" pitchFamily="34" charset="0"/>
              </a:rPr>
              <a:t>Lesson Quiz</a:t>
            </a:r>
          </a:p>
        </p:txBody>
      </p:sp>
      <p:pic>
        <p:nvPicPr>
          <p:cNvPr id="2057" name="Picture 1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8" name="Text Box 11"/>
          <p:cNvSpPr txBox="1">
            <a:spLocks noChangeArrowheads="1"/>
          </p:cNvSpPr>
          <p:nvPr/>
        </p:nvSpPr>
        <p:spPr bwMode="auto">
          <a:xfrm>
            <a:off x="76200" y="6553200"/>
            <a:ext cx="2895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1400" b="1" i="0">
                <a:solidFill>
                  <a:schemeClr val="bg1"/>
                </a:solidFill>
                <a:latin typeface="Verdana" pitchFamily="34" charset="0"/>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1267"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Example1B Continued</a:t>
            </a:r>
            <a:endParaRPr lang="en-US" altLang="en-US" sz="2600" i="0">
              <a:solidFill>
                <a:schemeClr val="accent2"/>
              </a:solidFill>
              <a:latin typeface="Arial MT Bl" charset="0"/>
            </a:endParaRPr>
          </a:p>
        </p:txBody>
      </p:sp>
      <p:grpSp>
        <p:nvGrpSpPr>
          <p:cNvPr id="2" name="Group 37"/>
          <p:cNvGrpSpPr>
            <a:grpSpLocks/>
          </p:cNvGrpSpPr>
          <p:nvPr/>
        </p:nvGrpSpPr>
        <p:grpSpPr bwMode="auto">
          <a:xfrm>
            <a:off x="990600" y="2362200"/>
            <a:ext cx="3429000" cy="457200"/>
            <a:chOff x="624" y="1488"/>
            <a:chExt cx="2160" cy="288"/>
          </a:xfrm>
        </p:grpSpPr>
        <p:sp>
          <p:nvSpPr>
            <p:cNvPr id="11293" name="Rectangle 7"/>
            <p:cNvSpPr>
              <a:spLocks noChangeArrowheads="1"/>
            </p:cNvSpPr>
            <p:nvPr/>
          </p:nvSpPr>
          <p:spPr bwMode="auto">
            <a:xfrm>
              <a:off x="624" y="1488"/>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11294" name="Text Box 8"/>
            <p:cNvSpPr txBox="1">
              <a:spLocks noChangeArrowheads="1"/>
            </p:cNvSpPr>
            <p:nvPr/>
          </p:nvSpPr>
          <p:spPr bwMode="auto">
            <a:xfrm>
              <a:off x="1527" y="1488"/>
              <a:ext cx="1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a:solidFill>
                    <a:srgbClr val="008000"/>
                  </a:solidFill>
                  <a:latin typeface="Verdana" pitchFamily="34" charset="0"/>
                </a:rPr>
                <a:t>x</a:t>
              </a:r>
              <a:r>
                <a:rPr lang="en-US" altLang="en-US" sz="2400">
                  <a:solidFill>
                    <a:srgbClr val="3333FF"/>
                  </a:solidFill>
                  <a:latin typeface="Verdana" pitchFamily="34" charset="0"/>
                </a:rPr>
                <a:t> </a:t>
              </a:r>
              <a:r>
                <a:rPr lang="en-US" altLang="en-US" sz="2400">
                  <a:latin typeface="Verdana" pitchFamily="34" charset="0"/>
                </a:rPr>
                <a:t>+ </a:t>
              </a:r>
              <a:r>
                <a:rPr lang="en-US" altLang="en-US" sz="2400" i="0">
                  <a:latin typeface="Verdana" pitchFamily="34" charset="0"/>
                </a:rPr>
                <a:t>1</a:t>
              </a:r>
            </a:p>
          </p:txBody>
        </p:sp>
      </p:grpSp>
      <p:sp>
        <p:nvSpPr>
          <p:cNvPr id="36873" name="Text Box 9"/>
          <p:cNvSpPr txBox="1">
            <a:spLocks noChangeArrowheads="1"/>
          </p:cNvSpPr>
          <p:nvPr/>
        </p:nvSpPr>
        <p:spPr bwMode="auto">
          <a:xfrm>
            <a:off x="5334000" y="2286000"/>
            <a:ext cx="38639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spcBef>
                <a:spcPct val="50000"/>
              </a:spcBef>
            </a:pPr>
            <a:r>
              <a:rPr lang="en-US" altLang="en-US" sz="2400">
                <a:solidFill>
                  <a:srgbClr val="3333FF"/>
                </a:solidFill>
              </a:rPr>
              <a:t>Write one of the original equations.</a:t>
            </a:r>
          </a:p>
        </p:txBody>
      </p:sp>
      <p:sp>
        <p:nvSpPr>
          <p:cNvPr id="36874" name="Text Box 10"/>
          <p:cNvSpPr txBox="1">
            <a:spLocks noChangeArrowheads="1"/>
          </p:cNvSpPr>
          <p:nvPr/>
        </p:nvSpPr>
        <p:spPr bwMode="auto">
          <a:xfrm>
            <a:off x="5334000" y="2819400"/>
            <a:ext cx="263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a:t>
            </a:r>
            <a:r>
              <a:rPr lang="en-US" altLang="en-US" sz="2400">
                <a:solidFill>
                  <a:srgbClr val="3333FF"/>
                </a:solidFill>
                <a:cs typeface="Arial" charset="0"/>
              </a:rPr>
              <a:t>1 for x.</a:t>
            </a:r>
            <a:r>
              <a:rPr lang="en-US" altLang="en-US" sz="2400">
                <a:solidFill>
                  <a:srgbClr val="3333FF"/>
                </a:solidFill>
              </a:rPr>
              <a:t> </a:t>
            </a:r>
          </a:p>
        </p:txBody>
      </p:sp>
      <p:grpSp>
        <p:nvGrpSpPr>
          <p:cNvPr id="3" name="Group 34"/>
          <p:cNvGrpSpPr>
            <a:grpSpLocks/>
          </p:cNvGrpSpPr>
          <p:nvPr/>
        </p:nvGrpSpPr>
        <p:grpSpPr bwMode="auto">
          <a:xfrm>
            <a:off x="2438400" y="2819400"/>
            <a:ext cx="1814513" cy="838200"/>
            <a:chOff x="1536" y="1776"/>
            <a:chExt cx="1143" cy="528"/>
          </a:xfrm>
        </p:grpSpPr>
        <p:sp>
          <p:nvSpPr>
            <p:cNvPr id="11291" name="Text Box 12"/>
            <p:cNvSpPr txBox="1">
              <a:spLocks noChangeArrowheads="1"/>
            </p:cNvSpPr>
            <p:nvPr/>
          </p:nvSpPr>
          <p:spPr bwMode="auto">
            <a:xfrm>
              <a:off x="1536" y="1776"/>
              <a:ext cx="11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008000"/>
                  </a:solidFill>
                  <a:latin typeface="Verdana" pitchFamily="34" charset="0"/>
                </a:rPr>
                <a:t>1</a:t>
              </a:r>
              <a:r>
                <a:rPr lang="en-US" altLang="en-US" sz="2400" i="0">
                  <a:latin typeface="Verdana" pitchFamily="34" charset="0"/>
                </a:rPr>
                <a:t> + 1</a:t>
              </a:r>
              <a:endParaRPr lang="en-US" altLang="en-US" sz="2400">
                <a:latin typeface="Verdana" pitchFamily="34" charset="0"/>
              </a:endParaRPr>
            </a:p>
          </p:txBody>
        </p:sp>
        <p:sp>
          <p:nvSpPr>
            <p:cNvPr id="11292" name="Text Box 13"/>
            <p:cNvSpPr txBox="1">
              <a:spLocks noChangeArrowheads="1"/>
            </p:cNvSpPr>
            <p:nvPr/>
          </p:nvSpPr>
          <p:spPr bwMode="auto">
            <a:xfrm>
              <a:off x="1536" y="2016"/>
              <a:ext cx="11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800080"/>
                  </a:solidFill>
                  <a:latin typeface="Verdana" pitchFamily="34" charset="0"/>
                </a:rPr>
                <a:t>2</a:t>
              </a:r>
              <a:endParaRPr lang="en-US" altLang="en-US" sz="2400">
                <a:solidFill>
                  <a:srgbClr val="800080"/>
                </a:solidFill>
                <a:latin typeface="Verdana" pitchFamily="34" charset="0"/>
              </a:endParaRPr>
            </a:p>
          </p:txBody>
        </p:sp>
      </p:grpSp>
      <p:grpSp>
        <p:nvGrpSpPr>
          <p:cNvPr id="4" name="Group 14"/>
          <p:cNvGrpSpPr>
            <a:grpSpLocks/>
          </p:cNvGrpSpPr>
          <p:nvPr/>
        </p:nvGrpSpPr>
        <p:grpSpPr bwMode="auto">
          <a:xfrm>
            <a:off x="990600" y="3581400"/>
            <a:ext cx="2498725" cy="488950"/>
            <a:chOff x="624" y="2256"/>
            <a:chExt cx="1574" cy="308"/>
          </a:xfrm>
        </p:grpSpPr>
        <p:sp>
          <p:nvSpPr>
            <p:cNvPr id="11289" name="Rectangle 15"/>
            <p:cNvSpPr>
              <a:spLocks noChangeArrowheads="1"/>
            </p:cNvSpPr>
            <p:nvPr/>
          </p:nvSpPr>
          <p:spPr bwMode="auto">
            <a:xfrm>
              <a:off x="624" y="2256"/>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11290" name="Text Box 16"/>
            <p:cNvSpPr txBox="1">
              <a:spLocks noChangeArrowheads="1"/>
            </p:cNvSpPr>
            <p:nvPr/>
          </p:nvSpPr>
          <p:spPr bwMode="auto">
            <a:xfrm>
              <a:off x="1526" y="2276"/>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008000"/>
                  </a:solidFill>
                  <a:latin typeface="Verdana" pitchFamily="34" charset="0"/>
                </a:rPr>
                <a:t>1</a:t>
              </a:r>
              <a:r>
                <a:rPr lang="en-US" altLang="en-US" sz="2400" i="0">
                  <a:latin typeface="Verdana" pitchFamily="34" charset="0"/>
                </a:rPr>
                <a:t>,</a:t>
              </a:r>
              <a:r>
                <a:rPr lang="en-US" altLang="en-US" sz="2400" i="0">
                  <a:solidFill>
                    <a:srgbClr val="3333FF"/>
                  </a:solidFill>
                  <a:latin typeface="Verdana" pitchFamily="34" charset="0"/>
                </a:rPr>
                <a:t> </a:t>
              </a:r>
              <a:r>
                <a:rPr lang="en-US" altLang="en-US" sz="2400" i="0">
                  <a:solidFill>
                    <a:srgbClr val="800080"/>
                  </a:solidFill>
                  <a:latin typeface="Verdana" pitchFamily="34" charset="0"/>
                </a:rPr>
                <a:t>2</a:t>
              </a:r>
              <a:r>
                <a:rPr lang="en-US" altLang="en-US" sz="2400" i="0">
                  <a:latin typeface="Verdana" pitchFamily="34" charset="0"/>
                </a:rPr>
                <a:t>)</a:t>
              </a:r>
              <a:endParaRPr lang="en-US" altLang="en-US" sz="2400" i="0">
                <a:solidFill>
                  <a:srgbClr val="3333FF"/>
                </a:solidFill>
                <a:latin typeface="Verdana" pitchFamily="34" charset="0"/>
              </a:endParaRPr>
            </a:p>
          </p:txBody>
        </p:sp>
      </p:grpSp>
      <p:sp>
        <p:nvSpPr>
          <p:cNvPr id="36881" name="Text Box 17"/>
          <p:cNvSpPr txBox="1">
            <a:spLocks noChangeArrowheads="1"/>
          </p:cNvSpPr>
          <p:nvPr/>
        </p:nvSpPr>
        <p:spPr bwMode="auto">
          <a:xfrm>
            <a:off x="304800" y="4114800"/>
            <a:ext cx="8588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a:latin typeface="Verdana" pitchFamily="34" charset="0"/>
              </a:rPr>
              <a:t>Check   </a:t>
            </a:r>
            <a:r>
              <a:rPr lang="en-US" altLang="en-US" sz="2400" i="0">
                <a:latin typeface="Verdana" pitchFamily="34" charset="0"/>
              </a:rPr>
              <a:t>Substitute (1, 2) into both equations in the system.</a:t>
            </a:r>
            <a:endParaRPr lang="en-US" altLang="en-US" sz="2400" b="1">
              <a:latin typeface="Verdana" pitchFamily="34" charset="0"/>
            </a:endParaRPr>
          </a:p>
        </p:txBody>
      </p:sp>
      <p:sp>
        <p:nvSpPr>
          <p:cNvPr id="36882" name="Text Box 18"/>
          <p:cNvSpPr txBox="1">
            <a:spLocks noChangeArrowheads="1"/>
          </p:cNvSpPr>
          <p:nvPr/>
        </p:nvSpPr>
        <p:spPr bwMode="auto">
          <a:xfrm>
            <a:off x="5334000" y="3392488"/>
            <a:ext cx="3749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pPr>
            <a:r>
              <a:rPr lang="en-US" altLang="en-US" sz="2400">
                <a:solidFill>
                  <a:srgbClr val="3333FF"/>
                </a:solidFill>
              </a:rPr>
              <a:t>Write the solution as an  ordered pair.</a:t>
            </a:r>
          </a:p>
        </p:txBody>
      </p:sp>
      <p:grpSp>
        <p:nvGrpSpPr>
          <p:cNvPr id="5" name="Group 39"/>
          <p:cNvGrpSpPr>
            <a:grpSpLocks/>
          </p:cNvGrpSpPr>
          <p:nvPr/>
        </p:nvGrpSpPr>
        <p:grpSpPr bwMode="auto">
          <a:xfrm>
            <a:off x="2286000" y="4724400"/>
            <a:ext cx="2209800" cy="1425575"/>
            <a:chOff x="1440" y="2976"/>
            <a:chExt cx="1392" cy="898"/>
          </a:xfrm>
        </p:grpSpPr>
        <p:sp>
          <p:nvSpPr>
            <p:cNvPr id="11283" name="Text Box 20"/>
            <p:cNvSpPr txBox="1">
              <a:spLocks noChangeArrowheads="1"/>
            </p:cNvSpPr>
            <p:nvPr/>
          </p:nvSpPr>
          <p:spPr bwMode="auto">
            <a:xfrm>
              <a:off x="1536" y="2976"/>
              <a:ext cx="12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800080"/>
                  </a:solidFill>
                  <a:latin typeface="Verdana" pitchFamily="34" charset="0"/>
                </a:rPr>
                <a:t>y </a:t>
              </a:r>
              <a:r>
                <a:rPr lang="en-US" altLang="en-US" sz="2400">
                  <a:latin typeface="Verdana" pitchFamily="34" charset="0"/>
                </a:rPr>
                <a:t>= </a:t>
              </a:r>
              <a:r>
                <a:rPr lang="en-US" altLang="en-US" sz="2400">
                  <a:solidFill>
                    <a:srgbClr val="008000"/>
                  </a:solidFill>
                  <a:latin typeface="Verdana" pitchFamily="34" charset="0"/>
                </a:rPr>
                <a:t>x</a:t>
              </a:r>
              <a:r>
                <a:rPr lang="en-US" altLang="en-US" sz="2400">
                  <a:solidFill>
                    <a:srgbClr val="3333FF"/>
                  </a:solidFill>
                  <a:latin typeface="Verdana" pitchFamily="34" charset="0"/>
                </a:rPr>
                <a:t> </a:t>
              </a:r>
              <a:r>
                <a:rPr lang="en-US" altLang="en-US" sz="2400">
                  <a:latin typeface="Verdana" pitchFamily="34" charset="0"/>
                </a:rPr>
                <a:t>+ </a:t>
              </a:r>
              <a:r>
                <a:rPr lang="en-US" altLang="en-US" sz="2400" i="0">
                  <a:latin typeface="Verdana" pitchFamily="34" charset="0"/>
                </a:rPr>
                <a:t>1</a:t>
              </a:r>
            </a:p>
          </p:txBody>
        </p:sp>
        <p:sp>
          <p:nvSpPr>
            <p:cNvPr id="11284" name="Text Box 21"/>
            <p:cNvSpPr txBox="1">
              <a:spLocks noChangeArrowheads="1"/>
            </p:cNvSpPr>
            <p:nvPr/>
          </p:nvSpPr>
          <p:spPr bwMode="auto">
            <a:xfrm>
              <a:off x="1507" y="3264"/>
              <a:ext cx="104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800080"/>
                  </a:solidFill>
                  <a:latin typeface="Verdana" pitchFamily="34" charset="0"/>
                </a:rPr>
                <a:t>2    </a:t>
              </a:r>
              <a:r>
                <a:rPr lang="en-US" altLang="en-US" sz="2400" i="0">
                  <a:solidFill>
                    <a:srgbClr val="008000"/>
                  </a:solidFill>
                  <a:latin typeface="Verdana" pitchFamily="34" charset="0"/>
                </a:rPr>
                <a:t>1</a:t>
              </a:r>
              <a:r>
                <a:rPr lang="en-US" altLang="en-US" sz="2400" i="0">
                  <a:solidFill>
                    <a:srgbClr val="3333FF"/>
                  </a:solidFill>
                  <a:latin typeface="Verdana" pitchFamily="34" charset="0"/>
                </a:rPr>
                <a:t> </a:t>
              </a:r>
              <a:r>
                <a:rPr lang="en-US" altLang="en-US" sz="2400" i="0">
                  <a:latin typeface="Verdana" pitchFamily="34" charset="0"/>
                </a:rPr>
                <a:t>+ 1</a:t>
              </a:r>
            </a:p>
          </p:txBody>
        </p:sp>
        <p:sp>
          <p:nvSpPr>
            <p:cNvPr id="11285" name="Text Box 22"/>
            <p:cNvSpPr txBox="1">
              <a:spLocks noChangeArrowheads="1"/>
            </p:cNvSpPr>
            <p:nvPr/>
          </p:nvSpPr>
          <p:spPr bwMode="auto">
            <a:xfrm>
              <a:off x="1536" y="3524"/>
              <a:ext cx="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cs typeface="Arial" charset="0"/>
                </a:rPr>
                <a:t>2    2</a:t>
              </a:r>
            </a:p>
          </p:txBody>
        </p:sp>
        <p:sp>
          <p:nvSpPr>
            <p:cNvPr id="11286" name="Line 23"/>
            <p:cNvSpPr>
              <a:spLocks noChangeShapeType="1"/>
            </p:cNvSpPr>
            <p:nvPr/>
          </p:nvSpPr>
          <p:spPr bwMode="auto">
            <a:xfrm>
              <a:off x="1440" y="3252"/>
              <a:ext cx="110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7" name="Line 24"/>
            <p:cNvSpPr>
              <a:spLocks noChangeShapeType="1"/>
            </p:cNvSpPr>
            <p:nvPr/>
          </p:nvSpPr>
          <p:spPr bwMode="auto">
            <a:xfrm>
              <a:off x="1872" y="3264"/>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8" name="Rectangle 25"/>
            <p:cNvSpPr>
              <a:spLocks noChangeArrowheads="1"/>
            </p:cNvSpPr>
            <p:nvPr/>
          </p:nvSpPr>
          <p:spPr bwMode="auto">
            <a:xfrm>
              <a:off x="2160" y="3547"/>
              <a:ext cx="29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a:solidFill>
                    <a:srgbClr val="FF0000"/>
                  </a:solidFill>
                  <a:latin typeface="Verdana" pitchFamily="34" charset="0"/>
                  <a:sym typeface="Wingdings" pitchFamily="2" charset="2"/>
                </a:rPr>
                <a:t></a:t>
              </a:r>
            </a:p>
          </p:txBody>
        </p:sp>
      </p:grpSp>
      <p:grpSp>
        <p:nvGrpSpPr>
          <p:cNvPr id="6" name="Group 38"/>
          <p:cNvGrpSpPr>
            <a:grpSpLocks/>
          </p:cNvGrpSpPr>
          <p:nvPr/>
        </p:nvGrpSpPr>
        <p:grpSpPr bwMode="auto">
          <a:xfrm>
            <a:off x="5257800" y="4760913"/>
            <a:ext cx="2552700" cy="1411287"/>
            <a:chOff x="3312" y="2999"/>
            <a:chExt cx="1608" cy="889"/>
          </a:xfrm>
        </p:grpSpPr>
        <p:sp>
          <p:nvSpPr>
            <p:cNvPr id="11277" name="Text Box 27"/>
            <p:cNvSpPr txBox="1">
              <a:spLocks noChangeArrowheads="1"/>
            </p:cNvSpPr>
            <p:nvPr/>
          </p:nvSpPr>
          <p:spPr bwMode="auto">
            <a:xfrm>
              <a:off x="3486" y="2999"/>
              <a:ext cx="14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4</a:t>
              </a:r>
              <a:r>
                <a:rPr lang="en-US" altLang="en-US" sz="2400">
                  <a:solidFill>
                    <a:srgbClr val="008000"/>
                  </a:solidFill>
                  <a:latin typeface="Verdana" pitchFamily="34" charset="0"/>
                </a:rPr>
                <a:t>x</a:t>
              </a:r>
              <a:r>
                <a:rPr lang="en-US" altLang="en-US" sz="2400">
                  <a:solidFill>
                    <a:srgbClr val="3333FF"/>
                  </a:solidFill>
                  <a:latin typeface="Verdana" pitchFamily="34" charset="0"/>
                </a:rPr>
                <a:t> </a:t>
              </a:r>
              <a:r>
                <a:rPr lang="en-US" altLang="en-US" sz="2400">
                  <a:latin typeface="Verdana" pitchFamily="34" charset="0"/>
                </a:rPr>
                <a:t>+</a:t>
              </a:r>
              <a:r>
                <a:rPr lang="en-US" altLang="en-US" sz="2400">
                  <a:solidFill>
                    <a:srgbClr val="800080"/>
                  </a:solidFill>
                  <a:latin typeface="Verdana" pitchFamily="34" charset="0"/>
                </a:rPr>
                <a:t> y </a:t>
              </a:r>
              <a:r>
                <a:rPr lang="en-US" altLang="en-US" sz="2400">
                  <a:latin typeface="Verdana" pitchFamily="34" charset="0"/>
                </a:rPr>
                <a:t>= </a:t>
              </a:r>
              <a:r>
                <a:rPr lang="en-US" altLang="en-US" sz="2400" i="0">
                  <a:latin typeface="Verdana" pitchFamily="34" charset="0"/>
                </a:rPr>
                <a:t>6</a:t>
              </a:r>
            </a:p>
          </p:txBody>
        </p:sp>
        <p:sp>
          <p:nvSpPr>
            <p:cNvPr id="11278" name="Text Box 28"/>
            <p:cNvSpPr txBox="1">
              <a:spLocks noChangeArrowheads="1"/>
            </p:cNvSpPr>
            <p:nvPr/>
          </p:nvSpPr>
          <p:spPr bwMode="auto">
            <a:xfrm>
              <a:off x="3312" y="3312"/>
              <a:ext cx="12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4</a:t>
              </a:r>
              <a:r>
                <a:rPr lang="en-US" altLang="en-US" sz="2400" i="0">
                  <a:solidFill>
                    <a:srgbClr val="008000"/>
                  </a:solidFill>
                  <a:latin typeface="Verdana" pitchFamily="34" charset="0"/>
                </a:rPr>
                <a:t>(1)</a:t>
              </a:r>
              <a:r>
                <a:rPr lang="en-US" altLang="en-US" sz="2400" i="0">
                  <a:solidFill>
                    <a:srgbClr val="800080"/>
                  </a:solidFill>
                  <a:latin typeface="Verdana" pitchFamily="34" charset="0"/>
                </a:rPr>
                <a:t> </a:t>
              </a:r>
              <a:r>
                <a:rPr lang="en-US" altLang="en-US" sz="2400" i="0">
                  <a:latin typeface="Verdana" pitchFamily="34" charset="0"/>
                </a:rPr>
                <a:t>+</a:t>
              </a:r>
              <a:r>
                <a:rPr lang="en-US" altLang="en-US" sz="2400" i="0">
                  <a:solidFill>
                    <a:srgbClr val="800080"/>
                  </a:solidFill>
                  <a:latin typeface="Verdana" pitchFamily="34" charset="0"/>
                </a:rPr>
                <a:t> 2  </a:t>
              </a:r>
              <a:r>
                <a:rPr lang="en-US" altLang="en-US" sz="2400" i="0">
                  <a:latin typeface="Verdana" pitchFamily="34" charset="0"/>
                </a:rPr>
                <a:t> 6</a:t>
              </a:r>
            </a:p>
          </p:txBody>
        </p:sp>
        <p:sp>
          <p:nvSpPr>
            <p:cNvPr id="11279" name="Text Box 29"/>
            <p:cNvSpPr txBox="1">
              <a:spLocks noChangeArrowheads="1"/>
            </p:cNvSpPr>
            <p:nvPr/>
          </p:nvSpPr>
          <p:spPr bwMode="auto">
            <a:xfrm>
              <a:off x="4066" y="3547"/>
              <a:ext cx="5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cs typeface="Arial" charset="0"/>
                </a:rPr>
                <a:t>6   6</a:t>
              </a:r>
            </a:p>
          </p:txBody>
        </p:sp>
        <p:sp>
          <p:nvSpPr>
            <p:cNvPr id="11280" name="Line 30"/>
            <p:cNvSpPr>
              <a:spLocks noChangeShapeType="1"/>
            </p:cNvSpPr>
            <p:nvPr/>
          </p:nvSpPr>
          <p:spPr bwMode="auto">
            <a:xfrm>
              <a:off x="3462" y="3275"/>
              <a:ext cx="110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1" name="Line 31"/>
            <p:cNvSpPr>
              <a:spLocks noChangeShapeType="1"/>
            </p:cNvSpPr>
            <p:nvPr/>
          </p:nvSpPr>
          <p:spPr bwMode="auto">
            <a:xfrm>
              <a:off x="4320" y="3264"/>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2" name="Rectangle 32"/>
            <p:cNvSpPr>
              <a:spLocks noChangeArrowheads="1"/>
            </p:cNvSpPr>
            <p:nvPr/>
          </p:nvSpPr>
          <p:spPr bwMode="auto">
            <a:xfrm>
              <a:off x="4560" y="3561"/>
              <a:ext cx="29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a:solidFill>
                    <a:srgbClr val="FF0000"/>
                  </a:solidFill>
                  <a:latin typeface="Verdana" pitchFamily="34" charset="0"/>
                  <a:sym typeface="Wingdings" pitchFamily="2" charset="2"/>
                </a:rPr>
                <a: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6873"/>
                                        </p:tgtEl>
                                        <p:attrNameLst>
                                          <p:attrName>style.visibility</p:attrName>
                                        </p:attrNameLst>
                                      </p:cBhvr>
                                      <p:to>
                                        <p:strVal val="visible"/>
                                      </p:to>
                                    </p:set>
                                    <p:animEffect transition="in" filter="dissolve">
                                      <p:cBhvr>
                                        <p:cTn id="7" dur="500"/>
                                        <p:tgtEl>
                                          <p:spTgt spid="368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6874"/>
                                        </p:tgtEl>
                                        <p:attrNameLst>
                                          <p:attrName>style.visibility</p:attrName>
                                        </p:attrNameLst>
                                      </p:cBhvr>
                                      <p:to>
                                        <p:strVal val="visible"/>
                                      </p:to>
                                    </p:set>
                                    <p:animEffect transition="in" filter="dissolve">
                                      <p:cBhvr>
                                        <p:cTn id="17" dur="500"/>
                                        <p:tgtEl>
                                          <p:spTgt spid="368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6882"/>
                                        </p:tgtEl>
                                        <p:attrNameLst>
                                          <p:attrName>style.visibility</p:attrName>
                                        </p:attrNameLst>
                                      </p:cBhvr>
                                      <p:to>
                                        <p:strVal val="visible"/>
                                      </p:to>
                                    </p:set>
                                    <p:animEffect transition="in" filter="dissolve">
                                      <p:cBhvr>
                                        <p:cTn id="27" dur="500"/>
                                        <p:tgtEl>
                                          <p:spTgt spid="3688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9"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p:cTn id="32" dur="1000" fill="hold"/>
                                        <p:tgtEl>
                                          <p:spTgt spid="4"/>
                                        </p:tgtEl>
                                        <p:attrNameLst>
                                          <p:attrName>ppt_x</p:attrName>
                                        </p:attrNameLst>
                                      </p:cBhvr>
                                      <p:tavLst>
                                        <p:tav tm="0">
                                          <p:val>
                                            <p:strVal val="#ppt_x-.2"/>
                                          </p:val>
                                        </p:tav>
                                        <p:tav tm="100000">
                                          <p:val>
                                            <p:strVal val="#ppt_x"/>
                                          </p:val>
                                        </p:tav>
                                      </p:tavLst>
                                    </p:anim>
                                    <p:anim calcmode="lin" valueType="num">
                                      <p:cBhvr>
                                        <p:cTn id="3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4" dur="1000"/>
                                        <p:tgtEl>
                                          <p:spTgt spid="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6881"/>
                                        </p:tgtEl>
                                        <p:attrNameLst>
                                          <p:attrName>style.visibility</p:attrName>
                                        </p:attrNameLst>
                                      </p:cBhvr>
                                      <p:to>
                                        <p:strVal val="visible"/>
                                      </p:to>
                                    </p:set>
                                    <p:animEffect transition="in" filter="dissolve">
                                      <p:cBhvr>
                                        <p:cTn id="39" dur="500"/>
                                        <p:tgtEl>
                                          <p:spTgt spid="36881"/>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box(in)">
                                      <p:cBhvr>
                                        <p:cTn id="44" dur="500"/>
                                        <p:tgtEl>
                                          <p:spTgt spid="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box(in)">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3" grpId="0"/>
      <p:bldP spid="36874" grpId="0"/>
      <p:bldP spid="36881" grpId="0"/>
      <p:bldP spid="3688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2291" name="Text Box 5"/>
          <p:cNvSpPr txBox="1">
            <a:spLocks noChangeArrowheads="1"/>
          </p:cNvSpPr>
          <p:nvPr/>
        </p:nvSpPr>
        <p:spPr bwMode="auto">
          <a:xfrm>
            <a:off x="0" y="990600"/>
            <a:ext cx="9144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71700" indent="-21717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nSpc>
                <a:spcPct val="80000"/>
              </a:lnSpc>
              <a:spcBef>
                <a:spcPct val="50000"/>
              </a:spcBef>
            </a:pPr>
            <a:r>
              <a:rPr lang="en-US" altLang="en-US" sz="2400" i="0">
                <a:solidFill>
                  <a:srgbClr val="006699"/>
                </a:solidFill>
                <a:latin typeface="Arial Black" pitchFamily="34" charset="0"/>
              </a:rPr>
              <a:t>Example 1C: Solving a System of Linear Equations by Substitution </a:t>
            </a:r>
            <a:endParaRPr lang="en-US" altLang="en-US" sz="2600" i="0">
              <a:solidFill>
                <a:schemeClr val="accent2"/>
              </a:solidFill>
              <a:latin typeface="Arial MT Bl" charset="0"/>
            </a:endParaRPr>
          </a:p>
        </p:txBody>
      </p:sp>
      <p:sp>
        <p:nvSpPr>
          <p:cNvPr id="12292" name="AutoShape 6"/>
          <p:cNvSpPr>
            <a:spLocks/>
          </p:cNvSpPr>
          <p:nvPr/>
        </p:nvSpPr>
        <p:spPr bwMode="auto">
          <a:xfrm>
            <a:off x="838200" y="22098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2293" name="Text Box 7"/>
          <p:cNvSpPr txBox="1">
            <a:spLocks noChangeArrowheads="1"/>
          </p:cNvSpPr>
          <p:nvPr/>
        </p:nvSpPr>
        <p:spPr bwMode="auto">
          <a:xfrm>
            <a:off x="1066800" y="2133600"/>
            <a:ext cx="2187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a:t>
            </a:r>
            <a:r>
              <a:rPr lang="en-US" altLang="en-US" sz="2400" b="1" i="0">
                <a:latin typeface="Verdana" pitchFamily="34" charset="0"/>
              </a:rPr>
              <a:t> </a:t>
            </a:r>
            <a:r>
              <a:rPr lang="en-US" altLang="en-US" sz="2400" b="1">
                <a:latin typeface="Verdana" pitchFamily="34" charset="0"/>
              </a:rPr>
              <a:t>= </a:t>
            </a:r>
            <a:r>
              <a:rPr lang="en-US" altLang="en-US" sz="2400" b="1" i="0">
                <a:latin typeface="Verdana" pitchFamily="34" charset="0"/>
              </a:rPr>
              <a:t>–1</a:t>
            </a:r>
            <a:endParaRPr lang="en-US" altLang="en-US" sz="2400" b="1">
              <a:latin typeface="Verdana" pitchFamily="34" charset="0"/>
            </a:endParaRPr>
          </a:p>
        </p:txBody>
      </p:sp>
      <p:sp>
        <p:nvSpPr>
          <p:cNvPr id="12294" name="Text Box 8"/>
          <p:cNvSpPr txBox="1">
            <a:spLocks noChangeArrowheads="1"/>
          </p:cNvSpPr>
          <p:nvPr/>
        </p:nvSpPr>
        <p:spPr bwMode="auto">
          <a:xfrm>
            <a:off x="1114425" y="2590800"/>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x </a:t>
            </a:r>
            <a:r>
              <a:rPr lang="en-US" altLang="en-US" sz="2400" b="1" i="0">
                <a:latin typeface="Verdana" pitchFamily="34" charset="0"/>
              </a:rPr>
              <a:t>– </a:t>
            </a:r>
            <a:r>
              <a:rPr lang="en-US" altLang="en-US" sz="2400" b="1">
                <a:latin typeface="Verdana" pitchFamily="34" charset="0"/>
              </a:rPr>
              <a:t>y =</a:t>
            </a:r>
            <a:r>
              <a:rPr lang="en-US" altLang="en-US" sz="2400" b="1" i="0">
                <a:latin typeface="Verdana" pitchFamily="34" charset="0"/>
              </a:rPr>
              <a:t> 5 </a:t>
            </a:r>
          </a:p>
        </p:txBody>
      </p:sp>
      <p:sp>
        <p:nvSpPr>
          <p:cNvPr id="37897" name="Text Box 9"/>
          <p:cNvSpPr txBox="1">
            <a:spLocks noChangeArrowheads="1"/>
          </p:cNvSpPr>
          <p:nvPr/>
        </p:nvSpPr>
        <p:spPr bwMode="auto">
          <a:xfrm>
            <a:off x="457200" y="3124200"/>
            <a:ext cx="3255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x + </a:t>
            </a:r>
            <a:r>
              <a:rPr lang="en-US" altLang="en-US" sz="2400" i="0">
                <a:latin typeface="Verdana" pitchFamily="34" charset="0"/>
              </a:rPr>
              <a:t>2</a:t>
            </a:r>
            <a:r>
              <a:rPr lang="en-US" altLang="en-US" sz="2400">
                <a:latin typeface="Verdana" pitchFamily="34" charset="0"/>
              </a:rPr>
              <a:t>y = </a:t>
            </a:r>
            <a:r>
              <a:rPr lang="en-US" altLang="en-US" sz="2400" i="0">
                <a:latin typeface="Verdana" pitchFamily="34" charset="0"/>
                <a:cs typeface="Arial" charset="0"/>
              </a:rPr>
              <a:t>–</a:t>
            </a:r>
            <a:r>
              <a:rPr lang="en-US" altLang="en-US" sz="2400" i="0">
                <a:latin typeface="Verdana" pitchFamily="34" charset="0"/>
              </a:rPr>
              <a:t>1</a:t>
            </a:r>
          </a:p>
        </p:txBody>
      </p:sp>
      <p:sp>
        <p:nvSpPr>
          <p:cNvPr id="37898" name="Text Box 10"/>
          <p:cNvSpPr txBox="1">
            <a:spLocks noChangeArrowheads="1"/>
          </p:cNvSpPr>
          <p:nvPr/>
        </p:nvSpPr>
        <p:spPr bwMode="auto">
          <a:xfrm>
            <a:off x="4518025" y="3140075"/>
            <a:ext cx="4854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Solve the first  equation for x by subtracting 2y from both sides.</a:t>
            </a:r>
          </a:p>
        </p:txBody>
      </p:sp>
      <p:grpSp>
        <p:nvGrpSpPr>
          <p:cNvPr id="2" name="Group 36"/>
          <p:cNvGrpSpPr>
            <a:grpSpLocks/>
          </p:cNvGrpSpPr>
          <p:nvPr/>
        </p:nvGrpSpPr>
        <p:grpSpPr bwMode="auto">
          <a:xfrm>
            <a:off x="457200" y="4495800"/>
            <a:ext cx="3429000" cy="838200"/>
            <a:chOff x="288" y="2832"/>
            <a:chExt cx="2160" cy="528"/>
          </a:xfrm>
        </p:grpSpPr>
        <p:sp>
          <p:nvSpPr>
            <p:cNvPr id="12306" name="Text Box 12"/>
            <p:cNvSpPr txBox="1">
              <a:spLocks noChangeArrowheads="1"/>
            </p:cNvSpPr>
            <p:nvPr/>
          </p:nvSpPr>
          <p:spPr bwMode="auto">
            <a:xfrm>
              <a:off x="288" y="2832"/>
              <a:ext cx="19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2    </a:t>
              </a:r>
              <a:r>
                <a:rPr lang="en-US" altLang="en-US" sz="2400">
                  <a:solidFill>
                    <a:srgbClr val="3333FF"/>
                  </a:solidFill>
                  <a:latin typeface="Verdana" pitchFamily="34" charset="0"/>
                </a:rPr>
                <a:t>x</a:t>
              </a:r>
              <a:r>
                <a:rPr lang="en-US" altLang="en-US" sz="2400">
                  <a:latin typeface="Verdana" pitchFamily="34" charset="0"/>
                </a:rPr>
                <a:t> </a:t>
              </a:r>
              <a:r>
                <a:rPr lang="en-US" altLang="en-US" sz="2400" i="0">
                  <a:latin typeface="Verdana" pitchFamily="34" charset="0"/>
                  <a:cs typeface="Arial" charset="0"/>
                </a:rPr>
                <a:t>–</a:t>
              </a:r>
              <a:r>
                <a:rPr lang="en-US" altLang="en-US" sz="2400">
                  <a:latin typeface="Verdana" pitchFamily="34" charset="0"/>
                </a:rPr>
                <a:t> y = </a:t>
              </a:r>
              <a:r>
                <a:rPr lang="en-US" altLang="en-US" sz="2400" i="0">
                  <a:latin typeface="Verdana" pitchFamily="34" charset="0"/>
                </a:rPr>
                <a:t>5</a:t>
              </a:r>
            </a:p>
          </p:txBody>
        </p:sp>
        <p:sp>
          <p:nvSpPr>
            <p:cNvPr id="12307" name="Text Box 13"/>
            <p:cNvSpPr txBox="1">
              <a:spLocks noChangeArrowheads="1"/>
            </p:cNvSpPr>
            <p:nvPr/>
          </p:nvSpPr>
          <p:spPr bwMode="auto">
            <a:xfrm>
              <a:off x="391" y="3072"/>
              <a:ext cx="20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(–2</a:t>
              </a:r>
              <a:r>
                <a:rPr lang="en-US" altLang="en-US" sz="2400">
                  <a:solidFill>
                    <a:srgbClr val="3333FF"/>
                  </a:solidFill>
                  <a:latin typeface="Verdana" pitchFamily="34" charset="0"/>
                </a:rPr>
                <a:t>y </a:t>
              </a:r>
              <a:r>
                <a:rPr lang="en-US" altLang="en-US" sz="2400" i="0">
                  <a:solidFill>
                    <a:srgbClr val="3333FF"/>
                  </a:solidFill>
                  <a:latin typeface="Verdana" pitchFamily="34" charset="0"/>
                </a:rPr>
                <a:t>– 1) </a:t>
              </a:r>
              <a:r>
                <a:rPr lang="en-US" altLang="en-US" sz="2400" i="0">
                  <a:latin typeface="Verdana" pitchFamily="34" charset="0"/>
                  <a:cs typeface="Arial" charset="0"/>
                </a:rPr>
                <a:t>–</a:t>
              </a:r>
              <a:r>
                <a:rPr lang="en-US" altLang="en-US" sz="2400" i="0">
                  <a:latin typeface="Verdana" pitchFamily="34" charset="0"/>
                </a:rPr>
                <a:t>  </a:t>
              </a:r>
              <a:r>
                <a:rPr lang="en-US" altLang="en-US" sz="2400">
                  <a:latin typeface="Verdana" pitchFamily="34" charset="0"/>
                </a:rPr>
                <a:t>y</a:t>
              </a:r>
              <a:r>
                <a:rPr lang="en-US" altLang="en-US" sz="2400">
                  <a:solidFill>
                    <a:srgbClr val="3333FF"/>
                  </a:solidFill>
                  <a:latin typeface="Verdana" pitchFamily="34" charset="0"/>
                </a:rPr>
                <a:t> </a:t>
              </a:r>
              <a:r>
                <a:rPr lang="en-US" altLang="en-US" sz="2400">
                  <a:latin typeface="Verdana" pitchFamily="34" charset="0"/>
                </a:rPr>
                <a:t>= </a:t>
              </a:r>
              <a:r>
                <a:rPr lang="en-US" altLang="en-US" sz="2400" i="0">
                  <a:latin typeface="Verdana" pitchFamily="34" charset="0"/>
                </a:rPr>
                <a:t>5</a:t>
              </a:r>
            </a:p>
          </p:txBody>
        </p:sp>
      </p:grpSp>
      <p:sp>
        <p:nvSpPr>
          <p:cNvPr id="37902" name="Text Box 14"/>
          <p:cNvSpPr txBox="1">
            <a:spLocks noChangeArrowheads="1"/>
          </p:cNvSpPr>
          <p:nvPr/>
        </p:nvSpPr>
        <p:spPr bwMode="auto">
          <a:xfrm>
            <a:off x="4518025" y="4511675"/>
            <a:ext cx="4625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a:t>
            </a:r>
            <a:r>
              <a:rPr lang="en-US" altLang="en-US" sz="2400" i="0">
                <a:solidFill>
                  <a:srgbClr val="3333FF"/>
                </a:solidFill>
                <a:latin typeface="Verdana" pitchFamily="34" charset="0"/>
              </a:rPr>
              <a:t>–</a:t>
            </a:r>
            <a:r>
              <a:rPr lang="en-US" altLang="en-US" sz="2400">
                <a:solidFill>
                  <a:srgbClr val="3333FF"/>
                </a:solidFill>
                <a:cs typeface="Arial" charset="0"/>
              </a:rPr>
              <a:t>2</a:t>
            </a:r>
            <a:r>
              <a:rPr lang="en-US" altLang="en-US" sz="2400">
                <a:solidFill>
                  <a:srgbClr val="3333FF"/>
                </a:solidFill>
              </a:rPr>
              <a:t>y </a:t>
            </a:r>
            <a:r>
              <a:rPr lang="en-US" altLang="en-US" sz="2400" i="0">
                <a:solidFill>
                  <a:srgbClr val="3333FF"/>
                </a:solidFill>
                <a:latin typeface="Verdana" pitchFamily="34" charset="0"/>
              </a:rPr>
              <a:t>–</a:t>
            </a:r>
            <a:r>
              <a:rPr lang="en-US" altLang="en-US" sz="2400">
                <a:solidFill>
                  <a:srgbClr val="3333FF"/>
                </a:solidFill>
                <a:cs typeface="Arial" charset="0"/>
              </a:rPr>
              <a:t> </a:t>
            </a:r>
            <a:r>
              <a:rPr lang="en-US" altLang="en-US" sz="2400">
                <a:solidFill>
                  <a:srgbClr val="3333FF"/>
                </a:solidFill>
              </a:rPr>
              <a:t>1 for x in the second equation.</a:t>
            </a:r>
          </a:p>
        </p:txBody>
      </p:sp>
      <p:sp>
        <p:nvSpPr>
          <p:cNvPr id="37915" name="Text Box 27"/>
          <p:cNvSpPr txBox="1">
            <a:spLocks noChangeArrowheads="1"/>
          </p:cNvSpPr>
          <p:nvPr/>
        </p:nvSpPr>
        <p:spPr bwMode="auto">
          <a:xfrm>
            <a:off x="1460500" y="5334000"/>
            <a:ext cx="2120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cs typeface="Arial" charset="0"/>
              </a:rPr>
              <a:t>–</a:t>
            </a:r>
            <a:r>
              <a:rPr lang="en-US" altLang="en-US" sz="2400" i="0">
                <a:latin typeface="Verdana" pitchFamily="34" charset="0"/>
              </a:rPr>
              <a:t>3</a:t>
            </a:r>
            <a:r>
              <a:rPr lang="en-US" altLang="en-US" sz="2400">
                <a:latin typeface="Verdana" pitchFamily="34" charset="0"/>
              </a:rPr>
              <a:t>y </a:t>
            </a:r>
            <a:r>
              <a:rPr lang="en-US" altLang="en-US" sz="2400" i="0">
                <a:latin typeface="Verdana" pitchFamily="34" charset="0"/>
                <a:cs typeface="Arial" charset="0"/>
              </a:rPr>
              <a:t>–</a:t>
            </a:r>
            <a:r>
              <a:rPr lang="en-US" altLang="en-US" sz="2400">
                <a:latin typeface="Verdana" pitchFamily="34" charset="0"/>
              </a:rPr>
              <a:t> </a:t>
            </a:r>
            <a:r>
              <a:rPr lang="en-US" altLang="en-US" sz="2400" i="0">
                <a:latin typeface="Verdana" pitchFamily="34" charset="0"/>
              </a:rPr>
              <a:t>1</a:t>
            </a:r>
            <a:r>
              <a:rPr lang="en-US" altLang="en-US" sz="2400">
                <a:latin typeface="Verdana" pitchFamily="34" charset="0"/>
              </a:rPr>
              <a:t> </a:t>
            </a:r>
            <a:r>
              <a:rPr lang="en-US" altLang="en-US" sz="2400" i="0">
                <a:latin typeface="Verdana" pitchFamily="34" charset="0"/>
              </a:rPr>
              <a:t> = 5</a:t>
            </a:r>
          </a:p>
        </p:txBody>
      </p:sp>
      <p:sp>
        <p:nvSpPr>
          <p:cNvPr id="37916" name="Text Box 28"/>
          <p:cNvSpPr txBox="1">
            <a:spLocks noChangeArrowheads="1"/>
          </p:cNvSpPr>
          <p:nvPr/>
        </p:nvSpPr>
        <p:spPr bwMode="auto">
          <a:xfrm>
            <a:off x="4518025" y="5334000"/>
            <a:ext cx="186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Simplify. </a:t>
            </a:r>
          </a:p>
        </p:txBody>
      </p:sp>
      <p:grpSp>
        <p:nvGrpSpPr>
          <p:cNvPr id="3" name="Group 34"/>
          <p:cNvGrpSpPr>
            <a:grpSpLocks/>
          </p:cNvGrpSpPr>
          <p:nvPr/>
        </p:nvGrpSpPr>
        <p:grpSpPr bwMode="auto">
          <a:xfrm>
            <a:off x="2043113" y="3505200"/>
            <a:ext cx="2535237" cy="885825"/>
            <a:chOff x="1287" y="2208"/>
            <a:chExt cx="1597" cy="558"/>
          </a:xfrm>
        </p:grpSpPr>
        <p:sp>
          <p:nvSpPr>
            <p:cNvPr id="12302" name="Text Box 29"/>
            <p:cNvSpPr txBox="1">
              <a:spLocks noChangeArrowheads="1"/>
            </p:cNvSpPr>
            <p:nvPr/>
          </p:nvSpPr>
          <p:spPr bwMode="auto">
            <a:xfrm>
              <a:off x="1287" y="2208"/>
              <a:ext cx="12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−2</a:t>
              </a:r>
              <a:r>
                <a:rPr lang="en-US" altLang="en-US" sz="2400">
                  <a:solidFill>
                    <a:srgbClr val="FF0000"/>
                  </a:solidFill>
                  <a:latin typeface="Verdana" pitchFamily="34" charset="0"/>
                </a:rPr>
                <a:t>y</a:t>
              </a:r>
              <a:r>
                <a:rPr lang="en-US" altLang="en-US" sz="2400" i="0">
                  <a:solidFill>
                    <a:srgbClr val="FF0000"/>
                  </a:solidFill>
                  <a:latin typeface="Verdana" pitchFamily="34" charset="0"/>
                </a:rPr>
                <a:t>    −2</a:t>
              </a:r>
              <a:r>
                <a:rPr lang="en-US" altLang="en-US" sz="2400">
                  <a:solidFill>
                    <a:srgbClr val="FF0000"/>
                  </a:solidFill>
                  <a:latin typeface="Verdana" pitchFamily="34" charset="0"/>
                </a:rPr>
                <a:t>y</a:t>
              </a:r>
              <a:endParaRPr lang="en-US" altLang="en-US" sz="2400" i="0">
                <a:solidFill>
                  <a:srgbClr val="FF0000"/>
                </a:solidFill>
                <a:latin typeface="Verdana" pitchFamily="34" charset="0"/>
              </a:endParaRPr>
            </a:p>
          </p:txBody>
        </p:sp>
        <p:sp>
          <p:nvSpPr>
            <p:cNvPr id="12303" name="Line 30"/>
            <p:cNvSpPr>
              <a:spLocks noChangeShapeType="1"/>
            </p:cNvSpPr>
            <p:nvPr/>
          </p:nvSpPr>
          <p:spPr bwMode="auto">
            <a:xfrm>
              <a:off x="2082" y="2496"/>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04" name="Line 31"/>
            <p:cNvSpPr>
              <a:spLocks noChangeShapeType="1"/>
            </p:cNvSpPr>
            <p:nvPr/>
          </p:nvSpPr>
          <p:spPr bwMode="auto">
            <a:xfrm>
              <a:off x="1440" y="2496"/>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05" name="Text Box 32"/>
            <p:cNvSpPr txBox="1">
              <a:spLocks noChangeArrowheads="1"/>
            </p:cNvSpPr>
            <p:nvPr/>
          </p:nvSpPr>
          <p:spPr bwMode="auto">
            <a:xfrm>
              <a:off x="1488" y="2478"/>
              <a:ext cx="13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x</a:t>
              </a:r>
              <a:r>
                <a:rPr lang="en-US" altLang="en-US" sz="2400" i="0">
                  <a:latin typeface="Verdana" pitchFamily="34" charset="0"/>
                </a:rPr>
                <a:t>   = </a:t>
              </a:r>
              <a:r>
                <a:rPr lang="en-US" altLang="en-US" sz="2400" i="0">
                  <a:latin typeface="Verdana" pitchFamily="34" charset="0"/>
                  <a:cs typeface="Arial" charset="0"/>
                </a:rPr>
                <a:t>–</a:t>
              </a:r>
              <a:r>
                <a:rPr lang="en-US" altLang="en-US" sz="2400" i="0">
                  <a:latin typeface="Verdana" pitchFamily="34" charset="0"/>
                </a:rPr>
                <a:t>2</a:t>
              </a:r>
              <a:r>
                <a:rPr lang="en-US" altLang="en-US" sz="2400">
                  <a:latin typeface="Verdana" pitchFamily="34" charset="0"/>
                </a:rPr>
                <a:t>y</a:t>
              </a:r>
              <a:r>
                <a:rPr lang="en-US" altLang="en-US" sz="2400" i="0">
                  <a:latin typeface="Verdana" pitchFamily="34" charset="0"/>
                </a:rPr>
                <a:t> </a:t>
              </a:r>
              <a:r>
                <a:rPr lang="en-US" altLang="en-US" sz="2400" i="0">
                  <a:latin typeface="Verdana" pitchFamily="34" charset="0"/>
                  <a:cs typeface="Arial" charset="0"/>
                </a:rPr>
                <a:t>–</a:t>
              </a:r>
              <a:r>
                <a:rPr lang="en-US" altLang="en-US" sz="2400" i="0">
                  <a:latin typeface="Verdana" pitchFamily="34" charset="0"/>
                </a:rPr>
                <a:t> 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898"/>
                                        </p:tgtEl>
                                        <p:attrNameLst>
                                          <p:attrName>style.visibility</p:attrName>
                                        </p:attrNameLst>
                                      </p:cBhvr>
                                      <p:to>
                                        <p:strVal val="visible"/>
                                      </p:to>
                                    </p:set>
                                    <p:animEffect transition="in" filter="dissolve">
                                      <p:cBhvr>
                                        <p:cTn id="7" dur="500"/>
                                        <p:tgtEl>
                                          <p:spTgt spid="378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7897"/>
                                        </p:tgtEl>
                                        <p:attrNameLst>
                                          <p:attrName>style.visibility</p:attrName>
                                        </p:attrNameLst>
                                      </p:cBhvr>
                                      <p:to>
                                        <p:strVal val="visible"/>
                                      </p:to>
                                    </p:set>
                                    <p:anim calcmode="lin" valueType="num">
                                      <p:cBhvr>
                                        <p:cTn id="12" dur="1000" fill="hold"/>
                                        <p:tgtEl>
                                          <p:spTgt spid="37897"/>
                                        </p:tgtEl>
                                        <p:attrNameLst>
                                          <p:attrName>ppt_x</p:attrName>
                                        </p:attrNameLst>
                                      </p:cBhvr>
                                      <p:tavLst>
                                        <p:tav tm="0">
                                          <p:val>
                                            <p:strVal val="#ppt_x-.2"/>
                                          </p:val>
                                        </p:tav>
                                        <p:tav tm="100000">
                                          <p:val>
                                            <p:strVal val="#ppt_x"/>
                                          </p:val>
                                        </p:tav>
                                      </p:tavLst>
                                    </p:anim>
                                    <p:anim calcmode="lin" valueType="num">
                                      <p:cBhvr>
                                        <p:cTn id="13" dur="1000" fill="hold"/>
                                        <p:tgtEl>
                                          <p:spTgt spid="3789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789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ox(in)">
                                      <p:cBhvr>
                                        <p:cTn id="19" dur="10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7902"/>
                                        </p:tgtEl>
                                        <p:attrNameLst>
                                          <p:attrName>style.visibility</p:attrName>
                                        </p:attrNameLst>
                                      </p:cBhvr>
                                      <p:to>
                                        <p:strVal val="visible"/>
                                      </p:to>
                                    </p:set>
                                    <p:animEffect transition="in" filter="dissolve">
                                      <p:cBhvr>
                                        <p:cTn id="24" dur="500"/>
                                        <p:tgtEl>
                                          <p:spTgt spid="3790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checkerboard(across)">
                                      <p:cBhvr>
                                        <p:cTn id="29" dur="5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0" presetClass="entr" presetSubtype="0" decel="100000" fill="hold" grpId="0" nodeType="clickEffect">
                                  <p:stCondLst>
                                    <p:cond delay="0"/>
                                  </p:stCondLst>
                                  <p:childTnLst>
                                    <p:set>
                                      <p:cBhvr>
                                        <p:cTn id="33" dur="1" fill="hold">
                                          <p:stCondLst>
                                            <p:cond delay="0"/>
                                          </p:stCondLst>
                                        </p:cTn>
                                        <p:tgtEl>
                                          <p:spTgt spid="37916"/>
                                        </p:tgtEl>
                                        <p:attrNameLst>
                                          <p:attrName>style.visibility</p:attrName>
                                        </p:attrNameLst>
                                      </p:cBhvr>
                                      <p:to>
                                        <p:strVal val="visible"/>
                                      </p:to>
                                    </p:set>
                                    <p:anim calcmode="lin" valueType="num">
                                      <p:cBhvr>
                                        <p:cTn id="34" dur="1000" fill="hold"/>
                                        <p:tgtEl>
                                          <p:spTgt spid="37916"/>
                                        </p:tgtEl>
                                        <p:attrNameLst>
                                          <p:attrName>ppt_w</p:attrName>
                                        </p:attrNameLst>
                                      </p:cBhvr>
                                      <p:tavLst>
                                        <p:tav tm="0">
                                          <p:val>
                                            <p:strVal val="#ppt_w+.3"/>
                                          </p:val>
                                        </p:tav>
                                        <p:tav tm="100000">
                                          <p:val>
                                            <p:strVal val="#ppt_w"/>
                                          </p:val>
                                        </p:tav>
                                      </p:tavLst>
                                    </p:anim>
                                    <p:anim calcmode="lin" valueType="num">
                                      <p:cBhvr>
                                        <p:cTn id="35" dur="1000" fill="hold"/>
                                        <p:tgtEl>
                                          <p:spTgt spid="37916"/>
                                        </p:tgtEl>
                                        <p:attrNameLst>
                                          <p:attrName>ppt_h</p:attrName>
                                        </p:attrNameLst>
                                      </p:cBhvr>
                                      <p:tavLst>
                                        <p:tav tm="0">
                                          <p:val>
                                            <p:strVal val="#ppt_h"/>
                                          </p:val>
                                        </p:tav>
                                        <p:tav tm="100000">
                                          <p:val>
                                            <p:strVal val="#ppt_h"/>
                                          </p:val>
                                        </p:tav>
                                      </p:tavLst>
                                    </p:anim>
                                    <p:animEffect transition="in" filter="fade">
                                      <p:cBhvr>
                                        <p:cTn id="36" dur="1000"/>
                                        <p:tgtEl>
                                          <p:spTgt spid="379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7915"/>
                                        </p:tgtEl>
                                        <p:attrNameLst>
                                          <p:attrName>style.visibility</p:attrName>
                                        </p:attrNameLst>
                                      </p:cBhvr>
                                      <p:to>
                                        <p:strVal val="visible"/>
                                      </p:to>
                                    </p:set>
                                    <p:animEffect transition="in" filter="dissolve">
                                      <p:cBhvr>
                                        <p:cTn id="41" dur="500"/>
                                        <p:tgtEl>
                                          <p:spTgt spid="37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7" grpId="0"/>
      <p:bldP spid="37898" grpId="0"/>
      <p:bldP spid="37902" grpId="0"/>
      <p:bldP spid="37915" grpId="0"/>
      <p:bldP spid="379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1C Continued </a:t>
            </a:r>
            <a:endParaRPr lang="en-US" altLang="en-US" sz="2600" i="0">
              <a:solidFill>
                <a:schemeClr val="accent2"/>
              </a:solidFill>
              <a:latin typeface="Arial MT Bl" charset="0"/>
            </a:endParaRPr>
          </a:p>
        </p:txBody>
      </p:sp>
      <p:sp>
        <p:nvSpPr>
          <p:cNvPr id="13315" name="Text Box 6"/>
          <p:cNvSpPr txBox="1">
            <a:spLocks noChangeArrowheads="1"/>
          </p:cNvSpPr>
          <p:nvPr/>
        </p:nvSpPr>
        <p:spPr bwMode="auto">
          <a:xfrm>
            <a:off x="708025" y="1676400"/>
            <a:ext cx="142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3 </a:t>
            </a:r>
          </a:p>
        </p:txBody>
      </p:sp>
      <p:sp>
        <p:nvSpPr>
          <p:cNvPr id="13316" name="Text Box 7"/>
          <p:cNvSpPr txBox="1">
            <a:spLocks noChangeArrowheads="1"/>
          </p:cNvSpPr>
          <p:nvPr/>
        </p:nvSpPr>
        <p:spPr bwMode="auto">
          <a:xfrm>
            <a:off x="1990725" y="1684338"/>
            <a:ext cx="2012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y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a:t>
            </a:r>
            <a:r>
              <a:rPr lang="en-US" altLang="en-US" sz="2400">
                <a:latin typeface="Verdana" pitchFamily="34" charset="0"/>
              </a:rPr>
              <a:t> </a:t>
            </a:r>
            <a:r>
              <a:rPr lang="en-US" altLang="en-US" sz="2400" i="0">
                <a:latin typeface="Verdana" pitchFamily="34" charset="0"/>
              </a:rPr>
              <a:t>= 5</a:t>
            </a:r>
          </a:p>
        </p:txBody>
      </p:sp>
      <p:sp>
        <p:nvSpPr>
          <p:cNvPr id="38920" name="Text Box 8"/>
          <p:cNvSpPr txBox="1">
            <a:spLocks noChangeArrowheads="1"/>
          </p:cNvSpPr>
          <p:nvPr/>
        </p:nvSpPr>
        <p:spPr bwMode="auto">
          <a:xfrm>
            <a:off x="4540250" y="2057400"/>
            <a:ext cx="3138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Add 1 to both sides. </a:t>
            </a:r>
          </a:p>
        </p:txBody>
      </p:sp>
      <p:grpSp>
        <p:nvGrpSpPr>
          <p:cNvPr id="2" name="Group 55"/>
          <p:cNvGrpSpPr>
            <a:grpSpLocks/>
          </p:cNvGrpSpPr>
          <p:nvPr/>
        </p:nvGrpSpPr>
        <p:grpSpPr bwMode="auto">
          <a:xfrm>
            <a:off x="2436813" y="1989138"/>
            <a:ext cx="1592262" cy="885825"/>
            <a:chOff x="1535" y="1253"/>
            <a:chExt cx="1003" cy="558"/>
          </a:xfrm>
        </p:grpSpPr>
        <p:sp>
          <p:nvSpPr>
            <p:cNvPr id="13344" name="Text Box 9"/>
            <p:cNvSpPr txBox="1">
              <a:spLocks noChangeArrowheads="1"/>
            </p:cNvSpPr>
            <p:nvPr/>
          </p:nvSpPr>
          <p:spPr bwMode="auto">
            <a:xfrm>
              <a:off x="1728" y="1253"/>
              <a:ext cx="8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+1  +1</a:t>
              </a:r>
            </a:p>
          </p:txBody>
        </p:sp>
        <p:sp>
          <p:nvSpPr>
            <p:cNvPr id="13345" name="Line 10"/>
            <p:cNvSpPr>
              <a:spLocks noChangeShapeType="1"/>
            </p:cNvSpPr>
            <p:nvPr/>
          </p:nvSpPr>
          <p:spPr bwMode="auto">
            <a:xfrm>
              <a:off x="1728" y="1541"/>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6" name="Line 11"/>
            <p:cNvSpPr>
              <a:spLocks noChangeShapeType="1"/>
            </p:cNvSpPr>
            <p:nvPr/>
          </p:nvSpPr>
          <p:spPr bwMode="auto">
            <a:xfrm>
              <a:off x="2160" y="1541"/>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7" name="Text Box 13"/>
            <p:cNvSpPr txBox="1">
              <a:spLocks noChangeArrowheads="1"/>
            </p:cNvSpPr>
            <p:nvPr/>
          </p:nvSpPr>
          <p:spPr bwMode="auto">
            <a:xfrm>
              <a:off x="1535" y="1523"/>
              <a:ext cx="9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y  </a:t>
              </a:r>
              <a:r>
                <a:rPr lang="en-US" altLang="en-US" sz="2400" i="0">
                  <a:latin typeface="Verdana" pitchFamily="34" charset="0"/>
                </a:rPr>
                <a:t>= 6</a:t>
              </a:r>
            </a:p>
          </p:txBody>
        </p:sp>
      </p:grpSp>
      <p:grpSp>
        <p:nvGrpSpPr>
          <p:cNvPr id="3" name="Group 62"/>
          <p:cNvGrpSpPr>
            <a:grpSpLocks/>
          </p:cNvGrpSpPr>
          <p:nvPr/>
        </p:nvGrpSpPr>
        <p:grpSpPr bwMode="auto">
          <a:xfrm>
            <a:off x="2438400" y="2895600"/>
            <a:ext cx="2035175" cy="1219200"/>
            <a:chOff x="1536" y="1824"/>
            <a:chExt cx="1282" cy="768"/>
          </a:xfrm>
        </p:grpSpPr>
        <p:grpSp>
          <p:nvGrpSpPr>
            <p:cNvPr id="13338" name="Group 61"/>
            <p:cNvGrpSpPr>
              <a:grpSpLocks/>
            </p:cNvGrpSpPr>
            <p:nvPr/>
          </p:nvGrpSpPr>
          <p:grpSpPr bwMode="auto">
            <a:xfrm>
              <a:off x="1536" y="1824"/>
              <a:ext cx="1282" cy="528"/>
              <a:chOff x="1536" y="1824"/>
              <a:chExt cx="1282" cy="528"/>
            </a:xfrm>
          </p:grpSpPr>
          <p:sp>
            <p:nvSpPr>
              <p:cNvPr id="13340" name="Text Box 14"/>
              <p:cNvSpPr txBox="1">
                <a:spLocks noChangeArrowheads="1"/>
              </p:cNvSpPr>
              <p:nvPr/>
            </p:nvSpPr>
            <p:spPr bwMode="auto">
              <a:xfrm>
                <a:off x="1536" y="1824"/>
                <a:ext cx="9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y  </a:t>
                </a:r>
                <a:r>
                  <a:rPr lang="en-US" altLang="en-US" sz="2400" i="0">
                    <a:latin typeface="Verdana" pitchFamily="34" charset="0"/>
                  </a:rPr>
                  <a:t>= 6</a:t>
                </a:r>
              </a:p>
            </p:txBody>
          </p:sp>
          <p:sp>
            <p:nvSpPr>
              <p:cNvPr id="13341" name="Line 15"/>
              <p:cNvSpPr>
                <a:spLocks noChangeShapeType="1"/>
              </p:cNvSpPr>
              <p:nvPr/>
            </p:nvSpPr>
            <p:spPr bwMode="auto">
              <a:xfrm>
                <a:off x="1584" y="2112"/>
                <a:ext cx="432"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2" name="Line 16"/>
              <p:cNvSpPr>
                <a:spLocks noChangeShapeType="1"/>
              </p:cNvSpPr>
              <p:nvPr/>
            </p:nvSpPr>
            <p:spPr bwMode="auto">
              <a:xfrm>
                <a:off x="2249" y="2112"/>
                <a:ext cx="24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3" name="Text Box 17"/>
              <p:cNvSpPr txBox="1">
                <a:spLocks noChangeArrowheads="1"/>
              </p:cNvSpPr>
              <p:nvPr/>
            </p:nvSpPr>
            <p:spPr bwMode="auto">
              <a:xfrm>
                <a:off x="1632" y="2064"/>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–3    –3</a:t>
                </a:r>
              </a:p>
            </p:txBody>
          </p:sp>
        </p:grpSp>
        <p:sp>
          <p:nvSpPr>
            <p:cNvPr id="13339" name="Text Box 18"/>
            <p:cNvSpPr txBox="1">
              <a:spLocks noChangeArrowheads="1"/>
            </p:cNvSpPr>
            <p:nvPr/>
          </p:nvSpPr>
          <p:spPr bwMode="auto">
            <a:xfrm>
              <a:off x="1874" y="2304"/>
              <a:ext cx="7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 </a:t>
              </a:r>
              <a:r>
                <a:rPr lang="en-US" altLang="en-US" sz="2400" i="0">
                  <a:solidFill>
                    <a:srgbClr val="800080"/>
                  </a:solidFill>
                  <a:latin typeface="Verdana" pitchFamily="34" charset="0"/>
                </a:rPr>
                <a:t>–2</a:t>
              </a:r>
            </a:p>
          </p:txBody>
        </p:sp>
      </p:grpSp>
      <p:sp>
        <p:nvSpPr>
          <p:cNvPr id="13320" name="Rectangle 19"/>
          <p:cNvSpPr>
            <a:spLocks noChangeArrowheads="1"/>
          </p:cNvSpPr>
          <p:nvPr/>
        </p:nvSpPr>
        <p:spPr bwMode="auto">
          <a:xfrm>
            <a:off x="4540250" y="1676400"/>
            <a:ext cx="170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cs typeface="Arial" charset="0"/>
              </a:rPr>
              <a:t>Solve for y.</a:t>
            </a:r>
          </a:p>
        </p:txBody>
      </p:sp>
      <p:sp>
        <p:nvSpPr>
          <p:cNvPr id="38932" name="Rectangle 20"/>
          <p:cNvSpPr>
            <a:spLocks noChangeArrowheads="1"/>
          </p:cNvSpPr>
          <p:nvPr/>
        </p:nvSpPr>
        <p:spPr bwMode="auto">
          <a:xfrm>
            <a:off x="4540250" y="2844800"/>
            <a:ext cx="3422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–3.</a:t>
            </a:r>
          </a:p>
        </p:txBody>
      </p:sp>
      <p:grpSp>
        <p:nvGrpSpPr>
          <p:cNvPr id="5" name="Group 57"/>
          <p:cNvGrpSpPr>
            <a:grpSpLocks/>
          </p:cNvGrpSpPr>
          <p:nvPr/>
        </p:nvGrpSpPr>
        <p:grpSpPr bwMode="auto">
          <a:xfrm>
            <a:off x="685800" y="4114800"/>
            <a:ext cx="2992438" cy="457200"/>
            <a:chOff x="432" y="2640"/>
            <a:chExt cx="1885" cy="288"/>
          </a:xfrm>
        </p:grpSpPr>
        <p:sp>
          <p:nvSpPr>
            <p:cNvPr id="13336" name="Text Box 21"/>
            <p:cNvSpPr txBox="1">
              <a:spLocks noChangeArrowheads="1"/>
            </p:cNvSpPr>
            <p:nvPr/>
          </p:nvSpPr>
          <p:spPr bwMode="auto">
            <a:xfrm>
              <a:off x="432" y="2640"/>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4 </a:t>
              </a:r>
            </a:p>
          </p:txBody>
        </p:sp>
        <p:sp>
          <p:nvSpPr>
            <p:cNvPr id="13337" name="Text Box 22"/>
            <p:cNvSpPr txBox="1">
              <a:spLocks noChangeArrowheads="1"/>
            </p:cNvSpPr>
            <p:nvPr/>
          </p:nvSpPr>
          <p:spPr bwMode="auto">
            <a:xfrm>
              <a:off x="1233" y="2640"/>
              <a:ext cx="10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x </a:t>
              </a:r>
              <a:r>
                <a:rPr lang="en-US" altLang="en-US" sz="2400" i="0">
                  <a:latin typeface="Verdana" pitchFamily="34" charset="0"/>
                </a:rPr>
                <a:t>–</a:t>
              </a:r>
              <a:r>
                <a:rPr lang="en-US" altLang="en-US" sz="2400" i="0">
                  <a:solidFill>
                    <a:srgbClr val="800080"/>
                  </a:solidFill>
                  <a:latin typeface="Verdana" pitchFamily="34" charset="0"/>
                </a:rPr>
                <a:t> </a:t>
              </a:r>
              <a:r>
                <a:rPr lang="en-US" altLang="en-US" sz="2400">
                  <a:solidFill>
                    <a:srgbClr val="800080"/>
                  </a:solidFill>
                  <a:latin typeface="Verdana" pitchFamily="34" charset="0"/>
                </a:rPr>
                <a:t>y</a:t>
              </a:r>
              <a:r>
                <a:rPr lang="en-US" altLang="en-US" sz="2400">
                  <a:latin typeface="Verdana" pitchFamily="34" charset="0"/>
                </a:rPr>
                <a:t> =</a:t>
              </a:r>
              <a:r>
                <a:rPr lang="en-US" altLang="en-US" sz="2400" i="0">
                  <a:latin typeface="Verdana" pitchFamily="34" charset="0"/>
                </a:rPr>
                <a:t> 5 </a:t>
              </a:r>
            </a:p>
          </p:txBody>
        </p:sp>
      </p:grpSp>
      <p:grpSp>
        <p:nvGrpSpPr>
          <p:cNvPr id="6" name="Group 58"/>
          <p:cNvGrpSpPr>
            <a:grpSpLocks/>
          </p:cNvGrpSpPr>
          <p:nvPr/>
        </p:nvGrpSpPr>
        <p:grpSpPr bwMode="auto">
          <a:xfrm>
            <a:off x="1400175" y="4495800"/>
            <a:ext cx="2324100" cy="838200"/>
            <a:chOff x="882" y="2880"/>
            <a:chExt cx="1464" cy="528"/>
          </a:xfrm>
        </p:grpSpPr>
        <p:sp>
          <p:nvSpPr>
            <p:cNvPr id="13334" name="Text Box 23"/>
            <p:cNvSpPr txBox="1">
              <a:spLocks noChangeArrowheads="1"/>
            </p:cNvSpPr>
            <p:nvPr/>
          </p:nvSpPr>
          <p:spPr bwMode="auto">
            <a:xfrm>
              <a:off x="882" y="2880"/>
              <a:ext cx="14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x </a:t>
              </a:r>
              <a:r>
                <a:rPr lang="en-US" altLang="en-US" sz="2400" i="0">
                  <a:latin typeface="Verdana" pitchFamily="34" charset="0"/>
                </a:rPr>
                <a:t>– </a:t>
              </a:r>
              <a:r>
                <a:rPr lang="en-US" altLang="en-US" sz="2400" i="0">
                  <a:solidFill>
                    <a:srgbClr val="800080"/>
                  </a:solidFill>
                  <a:latin typeface="Verdana" pitchFamily="34" charset="0"/>
                </a:rPr>
                <a:t>(–2)</a:t>
              </a:r>
              <a:r>
                <a:rPr lang="en-US" altLang="en-US" sz="2400">
                  <a:latin typeface="Verdana" pitchFamily="34" charset="0"/>
                </a:rPr>
                <a:t> =</a:t>
              </a:r>
              <a:r>
                <a:rPr lang="en-US" altLang="en-US" sz="2400" i="0">
                  <a:latin typeface="Verdana" pitchFamily="34" charset="0"/>
                </a:rPr>
                <a:t> 5 </a:t>
              </a:r>
            </a:p>
          </p:txBody>
        </p:sp>
        <p:sp>
          <p:nvSpPr>
            <p:cNvPr id="13335" name="Text Box 24"/>
            <p:cNvSpPr txBox="1">
              <a:spLocks noChangeArrowheads="1"/>
            </p:cNvSpPr>
            <p:nvPr/>
          </p:nvSpPr>
          <p:spPr bwMode="auto">
            <a:xfrm>
              <a:off x="1218" y="3120"/>
              <a:ext cx="11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x +</a:t>
              </a:r>
              <a:r>
                <a:rPr lang="en-US" altLang="en-US" sz="2400" i="0">
                  <a:latin typeface="Verdana" pitchFamily="34" charset="0"/>
                </a:rPr>
                <a:t> 2</a:t>
              </a:r>
              <a:r>
                <a:rPr lang="en-US" altLang="en-US" sz="2400">
                  <a:latin typeface="Verdana" pitchFamily="34" charset="0"/>
                </a:rPr>
                <a:t> =</a:t>
              </a:r>
              <a:r>
                <a:rPr lang="en-US" altLang="en-US" sz="2400" i="0">
                  <a:latin typeface="Verdana" pitchFamily="34" charset="0"/>
                </a:rPr>
                <a:t> 5 </a:t>
              </a:r>
              <a:endParaRPr lang="en-US" altLang="en-US" sz="2400">
                <a:latin typeface="Verdana" pitchFamily="34" charset="0"/>
              </a:endParaRPr>
            </a:p>
          </p:txBody>
        </p:sp>
      </p:grpSp>
      <p:grpSp>
        <p:nvGrpSpPr>
          <p:cNvPr id="7" name="Group 63"/>
          <p:cNvGrpSpPr>
            <a:grpSpLocks/>
          </p:cNvGrpSpPr>
          <p:nvPr/>
        </p:nvGrpSpPr>
        <p:grpSpPr bwMode="auto">
          <a:xfrm>
            <a:off x="1905000" y="5181600"/>
            <a:ext cx="2030413" cy="914400"/>
            <a:chOff x="1200" y="3264"/>
            <a:chExt cx="1279" cy="576"/>
          </a:xfrm>
        </p:grpSpPr>
        <p:sp>
          <p:nvSpPr>
            <p:cNvPr id="13330" name="Text Box 25"/>
            <p:cNvSpPr txBox="1">
              <a:spLocks noChangeArrowheads="1"/>
            </p:cNvSpPr>
            <p:nvPr/>
          </p:nvSpPr>
          <p:spPr bwMode="auto">
            <a:xfrm>
              <a:off x="1485" y="3264"/>
              <a:ext cx="9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–2   –2</a:t>
              </a:r>
            </a:p>
          </p:txBody>
        </p:sp>
        <p:sp>
          <p:nvSpPr>
            <p:cNvPr id="13331" name="Line 26"/>
            <p:cNvSpPr>
              <a:spLocks noChangeShapeType="1"/>
            </p:cNvSpPr>
            <p:nvPr/>
          </p:nvSpPr>
          <p:spPr bwMode="auto">
            <a:xfrm>
              <a:off x="1248" y="3538"/>
              <a:ext cx="57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2" name="Line 27"/>
            <p:cNvSpPr>
              <a:spLocks noChangeShapeType="1"/>
            </p:cNvSpPr>
            <p:nvPr/>
          </p:nvSpPr>
          <p:spPr bwMode="auto">
            <a:xfrm>
              <a:off x="2034" y="3531"/>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3" name="Text Box 28"/>
            <p:cNvSpPr txBox="1">
              <a:spLocks noChangeArrowheads="1"/>
            </p:cNvSpPr>
            <p:nvPr/>
          </p:nvSpPr>
          <p:spPr bwMode="auto">
            <a:xfrm>
              <a:off x="1200" y="3552"/>
              <a:ext cx="11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x        =</a:t>
              </a:r>
              <a:r>
                <a:rPr lang="en-US" altLang="en-US" sz="2400">
                  <a:solidFill>
                    <a:srgbClr val="3333FF"/>
                  </a:solidFill>
                  <a:latin typeface="Verdana" pitchFamily="34" charset="0"/>
                </a:rPr>
                <a:t> </a:t>
              </a:r>
              <a:r>
                <a:rPr lang="en-US" altLang="en-US" sz="2400" i="0">
                  <a:solidFill>
                    <a:srgbClr val="008000"/>
                  </a:solidFill>
                  <a:latin typeface="Verdana" pitchFamily="34" charset="0"/>
                </a:rPr>
                <a:t>3</a:t>
              </a:r>
            </a:p>
          </p:txBody>
        </p:sp>
      </p:grpSp>
      <p:sp>
        <p:nvSpPr>
          <p:cNvPr id="38961" name="Text Box 49"/>
          <p:cNvSpPr txBox="1">
            <a:spLocks noChangeArrowheads="1"/>
          </p:cNvSpPr>
          <p:nvPr/>
        </p:nvSpPr>
        <p:spPr bwMode="auto">
          <a:xfrm>
            <a:off x="685800" y="60960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5  </a:t>
            </a:r>
            <a:r>
              <a:rPr lang="en-US" altLang="en-US" sz="2400" i="0">
                <a:latin typeface="Verdana" pitchFamily="34" charset="0"/>
              </a:rPr>
              <a:t>(</a:t>
            </a:r>
            <a:r>
              <a:rPr lang="en-US" altLang="en-US" sz="2400" i="0">
                <a:solidFill>
                  <a:srgbClr val="008000"/>
                </a:solidFill>
                <a:latin typeface="Verdana" pitchFamily="34" charset="0"/>
              </a:rPr>
              <a:t>3</a:t>
            </a:r>
            <a:r>
              <a:rPr lang="en-US" altLang="en-US" sz="2400" i="0">
                <a:latin typeface="Verdana" pitchFamily="34" charset="0"/>
              </a:rPr>
              <a:t>, </a:t>
            </a:r>
            <a:r>
              <a:rPr lang="en-US" altLang="en-US" sz="2400" i="0">
                <a:solidFill>
                  <a:srgbClr val="800080"/>
                </a:solidFill>
                <a:latin typeface="Verdana" pitchFamily="34" charset="0"/>
              </a:rPr>
              <a:t>–2</a:t>
            </a:r>
            <a:r>
              <a:rPr lang="en-US" altLang="en-US" sz="2400" i="0">
                <a:latin typeface="Verdana" pitchFamily="34" charset="0"/>
              </a:rPr>
              <a:t>)</a:t>
            </a:r>
            <a:r>
              <a:rPr lang="en-US" altLang="en-US" sz="2400" b="1" i="0">
                <a:latin typeface="Verdana" pitchFamily="34" charset="0"/>
              </a:rPr>
              <a:t> </a:t>
            </a:r>
          </a:p>
        </p:txBody>
      </p:sp>
      <p:sp>
        <p:nvSpPr>
          <p:cNvPr id="38963" name="Text Box 51"/>
          <p:cNvSpPr txBox="1">
            <a:spLocks noChangeArrowheads="1"/>
          </p:cNvSpPr>
          <p:nvPr/>
        </p:nvSpPr>
        <p:spPr bwMode="auto">
          <a:xfrm>
            <a:off x="4540250" y="4154488"/>
            <a:ext cx="451167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85000"/>
              </a:lnSpc>
            </a:pPr>
            <a:r>
              <a:rPr lang="en-US" altLang="en-US" sz="2400">
                <a:solidFill>
                  <a:srgbClr val="3333FF"/>
                </a:solidFill>
              </a:rPr>
              <a:t>Write one of the original equations.</a:t>
            </a:r>
          </a:p>
        </p:txBody>
      </p:sp>
      <p:sp>
        <p:nvSpPr>
          <p:cNvPr id="38964" name="Text Box 52"/>
          <p:cNvSpPr txBox="1">
            <a:spLocks noChangeArrowheads="1"/>
          </p:cNvSpPr>
          <p:nvPr/>
        </p:nvSpPr>
        <p:spPr bwMode="auto">
          <a:xfrm>
            <a:off x="4540250" y="48006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a:t>
            </a:r>
            <a:r>
              <a:rPr lang="en-US" altLang="en-US" sz="2400">
                <a:solidFill>
                  <a:srgbClr val="3333FF"/>
                </a:solidFill>
                <a:cs typeface="Arial" charset="0"/>
              </a:rPr>
              <a:t>2 for y. </a:t>
            </a:r>
          </a:p>
        </p:txBody>
      </p:sp>
      <p:sp>
        <p:nvSpPr>
          <p:cNvPr id="38965" name="Text Box 53"/>
          <p:cNvSpPr txBox="1">
            <a:spLocks noChangeArrowheads="1"/>
          </p:cNvSpPr>
          <p:nvPr/>
        </p:nvSpPr>
        <p:spPr bwMode="auto">
          <a:xfrm>
            <a:off x="4540250" y="5410200"/>
            <a:ext cx="439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2 from both sides.</a:t>
            </a:r>
          </a:p>
        </p:txBody>
      </p:sp>
      <p:sp>
        <p:nvSpPr>
          <p:cNvPr id="38966" name="Text Box 54"/>
          <p:cNvSpPr txBox="1">
            <a:spLocks noChangeArrowheads="1"/>
          </p:cNvSpPr>
          <p:nvPr/>
        </p:nvSpPr>
        <p:spPr bwMode="auto">
          <a:xfrm>
            <a:off x="4540250" y="5867400"/>
            <a:ext cx="43973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80000"/>
              </a:lnSpc>
              <a:spcBef>
                <a:spcPct val="50000"/>
              </a:spcBef>
            </a:pPr>
            <a:r>
              <a:rPr lang="en-US" altLang="en-US" sz="2400">
                <a:solidFill>
                  <a:srgbClr val="3333FF"/>
                </a:solidFill>
              </a:rPr>
              <a:t>Write the solution as an ordered pair.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920"/>
                                        </p:tgtEl>
                                        <p:attrNameLst>
                                          <p:attrName>style.visibility</p:attrName>
                                        </p:attrNameLst>
                                      </p:cBhvr>
                                      <p:to>
                                        <p:strVal val="visible"/>
                                      </p:to>
                                    </p:set>
                                    <p:animEffect transition="in" filter="dissolve">
                                      <p:cBhvr>
                                        <p:cTn id="7" dur="500"/>
                                        <p:tgtEl>
                                          <p:spTgt spid="389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strVal val="#ppt_w+.3"/>
                                          </p:val>
                                        </p:tav>
                                        <p:tav tm="100000">
                                          <p:val>
                                            <p:strVal val="#ppt_w"/>
                                          </p:val>
                                        </p:tav>
                                      </p:tavLst>
                                    </p:anim>
                                    <p:anim calcmode="lin" valueType="num">
                                      <p:cBhvr>
                                        <p:cTn id="13" dur="1000" fill="hold"/>
                                        <p:tgtEl>
                                          <p:spTgt spid="2"/>
                                        </p:tgtEl>
                                        <p:attrNameLst>
                                          <p:attrName>ppt_h</p:attrName>
                                        </p:attrNameLst>
                                      </p:cBhvr>
                                      <p:tavLst>
                                        <p:tav tm="0">
                                          <p:val>
                                            <p:strVal val="#ppt_h"/>
                                          </p:val>
                                        </p:tav>
                                        <p:tav tm="100000">
                                          <p:val>
                                            <p:strVal val="#ppt_h"/>
                                          </p:val>
                                        </p:tav>
                                      </p:tavLst>
                                    </p:anim>
                                    <p:animEffect transition="in" filter="fade">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38932"/>
                                        </p:tgtEl>
                                        <p:attrNameLst>
                                          <p:attrName>style.visibility</p:attrName>
                                        </p:attrNameLst>
                                      </p:cBhvr>
                                      <p:to>
                                        <p:strVal val="visible"/>
                                      </p:to>
                                    </p:set>
                                    <p:anim calcmode="lin" valueType="num">
                                      <p:cBhvr>
                                        <p:cTn id="19" dur="1000" fill="hold"/>
                                        <p:tgtEl>
                                          <p:spTgt spid="38932"/>
                                        </p:tgtEl>
                                        <p:attrNameLst>
                                          <p:attrName>ppt_w</p:attrName>
                                        </p:attrNameLst>
                                      </p:cBhvr>
                                      <p:tavLst>
                                        <p:tav tm="0">
                                          <p:val>
                                            <p:strVal val="#ppt_w+.3"/>
                                          </p:val>
                                        </p:tav>
                                        <p:tav tm="100000">
                                          <p:val>
                                            <p:strVal val="#ppt_w"/>
                                          </p:val>
                                        </p:tav>
                                      </p:tavLst>
                                    </p:anim>
                                    <p:anim calcmode="lin" valueType="num">
                                      <p:cBhvr>
                                        <p:cTn id="20" dur="1000" fill="hold"/>
                                        <p:tgtEl>
                                          <p:spTgt spid="38932"/>
                                        </p:tgtEl>
                                        <p:attrNameLst>
                                          <p:attrName>ppt_h</p:attrName>
                                        </p:attrNameLst>
                                      </p:cBhvr>
                                      <p:tavLst>
                                        <p:tav tm="0">
                                          <p:val>
                                            <p:strVal val="#ppt_h"/>
                                          </p:val>
                                        </p:tav>
                                        <p:tav tm="100000">
                                          <p:val>
                                            <p:strVal val="#ppt_h"/>
                                          </p:val>
                                        </p:tav>
                                      </p:tavLst>
                                    </p:anim>
                                    <p:animEffect transition="in" filter="fade">
                                      <p:cBhvr>
                                        <p:cTn id="21" dur="1000"/>
                                        <p:tgtEl>
                                          <p:spTgt spid="3893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dissolve">
                                      <p:cBhvr>
                                        <p:cTn id="26" dur="500"/>
                                        <p:tgtEl>
                                          <p:spTgt spid="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38963"/>
                                        </p:tgtEl>
                                        <p:attrNameLst>
                                          <p:attrName>style.visibility</p:attrName>
                                        </p:attrNameLst>
                                      </p:cBhvr>
                                      <p:to>
                                        <p:strVal val="visible"/>
                                      </p:to>
                                    </p:set>
                                    <p:anim calcmode="lin" valueType="num">
                                      <p:cBhvr>
                                        <p:cTn id="31" dur="1000" fill="hold"/>
                                        <p:tgtEl>
                                          <p:spTgt spid="38963"/>
                                        </p:tgtEl>
                                        <p:attrNameLst>
                                          <p:attrName>ppt_w</p:attrName>
                                        </p:attrNameLst>
                                      </p:cBhvr>
                                      <p:tavLst>
                                        <p:tav tm="0">
                                          <p:val>
                                            <p:strVal val="#ppt_w+.3"/>
                                          </p:val>
                                        </p:tav>
                                        <p:tav tm="100000">
                                          <p:val>
                                            <p:strVal val="#ppt_w"/>
                                          </p:val>
                                        </p:tav>
                                      </p:tavLst>
                                    </p:anim>
                                    <p:anim calcmode="lin" valueType="num">
                                      <p:cBhvr>
                                        <p:cTn id="32" dur="1000" fill="hold"/>
                                        <p:tgtEl>
                                          <p:spTgt spid="38963"/>
                                        </p:tgtEl>
                                        <p:attrNameLst>
                                          <p:attrName>ppt_h</p:attrName>
                                        </p:attrNameLst>
                                      </p:cBhvr>
                                      <p:tavLst>
                                        <p:tav tm="0">
                                          <p:val>
                                            <p:strVal val="#ppt_h"/>
                                          </p:val>
                                        </p:tav>
                                        <p:tav tm="100000">
                                          <p:val>
                                            <p:strVal val="#ppt_h"/>
                                          </p:val>
                                        </p:tav>
                                      </p:tavLst>
                                    </p:anim>
                                    <p:animEffect transition="in" filter="fade">
                                      <p:cBhvr>
                                        <p:cTn id="33" dur="1000"/>
                                        <p:tgtEl>
                                          <p:spTgt spid="3896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1000"/>
                                        <p:tgtEl>
                                          <p:spTgt spid="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38964"/>
                                        </p:tgtEl>
                                        <p:attrNameLst>
                                          <p:attrName>style.visibility</p:attrName>
                                        </p:attrNameLst>
                                      </p:cBhvr>
                                      <p:to>
                                        <p:strVal val="visible"/>
                                      </p:to>
                                    </p:set>
                                    <p:animEffect transition="in" filter="dissolve">
                                      <p:cBhvr>
                                        <p:cTn id="43" dur="500"/>
                                        <p:tgtEl>
                                          <p:spTgt spid="3896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1" fill="hold"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wipe(up)">
                                      <p:cBhvr>
                                        <p:cTn id="48" dur="1000"/>
                                        <p:tgtEl>
                                          <p:spTgt spid="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0" presetClass="entr" presetSubtype="0" decel="100000" fill="hold" grpId="0" nodeType="clickEffect">
                                  <p:stCondLst>
                                    <p:cond delay="0"/>
                                  </p:stCondLst>
                                  <p:childTnLst>
                                    <p:set>
                                      <p:cBhvr>
                                        <p:cTn id="52" dur="1" fill="hold">
                                          <p:stCondLst>
                                            <p:cond delay="0"/>
                                          </p:stCondLst>
                                        </p:cTn>
                                        <p:tgtEl>
                                          <p:spTgt spid="38965"/>
                                        </p:tgtEl>
                                        <p:attrNameLst>
                                          <p:attrName>style.visibility</p:attrName>
                                        </p:attrNameLst>
                                      </p:cBhvr>
                                      <p:to>
                                        <p:strVal val="visible"/>
                                      </p:to>
                                    </p:set>
                                    <p:anim calcmode="lin" valueType="num">
                                      <p:cBhvr>
                                        <p:cTn id="53" dur="1000" fill="hold"/>
                                        <p:tgtEl>
                                          <p:spTgt spid="38965"/>
                                        </p:tgtEl>
                                        <p:attrNameLst>
                                          <p:attrName>ppt_w</p:attrName>
                                        </p:attrNameLst>
                                      </p:cBhvr>
                                      <p:tavLst>
                                        <p:tav tm="0">
                                          <p:val>
                                            <p:strVal val="#ppt_w+.3"/>
                                          </p:val>
                                        </p:tav>
                                        <p:tav tm="100000">
                                          <p:val>
                                            <p:strVal val="#ppt_w"/>
                                          </p:val>
                                        </p:tav>
                                      </p:tavLst>
                                    </p:anim>
                                    <p:anim calcmode="lin" valueType="num">
                                      <p:cBhvr>
                                        <p:cTn id="54" dur="1000" fill="hold"/>
                                        <p:tgtEl>
                                          <p:spTgt spid="38965"/>
                                        </p:tgtEl>
                                        <p:attrNameLst>
                                          <p:attrName>ppt_h</p:attrName>
                                        </p:attrNameLst>
                                      </p:cBhvr>
                                      <p:tavLst>
                                        <p:tav tm="0">
                                          <p:val>
                                            <p:strVal val="#ppt_h"/>
                                          </p:val>
                                        </p:tav>
                                        <p:tav tm="100000">
                                          <p:val>
                                            <p:strVal val="#ppt_h"/>
                                          </p:val>
                                        </p:tav>
                                      </p:tavLst>
                                    </p:anim>
                                    <p:animEffect transition="in" filter="fade">
                                      <p:cBhvr>
                                        <p:cTn id="55" dur="1000"/>
                                        <p:tgtEl>
                                          <p:spTgt spid="3896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nodeType="clickEffect">
                                  <p:stCondLst>
                                    <p:cond delay="0"/>
                                  </p:stCondLst>
                                  <p:childTnLst>
                                    <p:set>
                                      <p:cBhvr>
                                        <p:cTn id="59" dur="1" fill="hold">
                                          <p:stCondLst>
                                            <p:cond delay="0"/>
                                          </p:stCondLst>
                                        </p:cTn>
                                        <p:tgtEl>
                                          <p:spTgt spid="7"/>
                                        </p:tgtEl>
                                        <p:attrNameLst>
                                          <p:attrName>style.visibility</p:attrName>
                                        </p:attrNameLst>
                                      </p:cBhvr>
                                      <p:to>
                                        <p:strVal val="visible"/>
                                      </p:to>
                                    </p:set>
                                    <p:animEffect transition="in" filter="dissolve">
                                      <p:cBhvr>
                                        <p:cTn id="60" dur="500"/>
                                        <p:tgtEl>
                                          <p:spTgt spid="7"/>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38966"/>
                                        </p:tgtEl>
                                        <p:attrNameLst>
                                          <p:attrName>style.visibility</p:attrName>
                                        </p:attrNameLst>
                                      </p:cBhvr>
                                      <p:to>
                                        <p:strVal val="visible"/>
                                      </p:to>
                                    </p:set>
                                    <p:animEffect transition="in" filter="box(in)">
                                      <p:cBhvr>
                                        <p:cTn id="65" dur="500"/>
                                        <p:tgtEl>
                                          <p:spTgt spid="3896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38961"/>
                                        </p:tgtEl>
                                        <p:attrNameLst>
                                          <p:attrName>style.visibility</p:attrName>
                                        </p:attrNameLst>
                                      </p:cBhvr>
                                      <p:to>
                                        <p:strVal val="visible"/>
                                      </p:to>
                                    </p:set>
                                    <p:animEffect transition="in" filter="wipe(left)">
                                      <p:cBhvr>
                                        <p:cTn id="70" dur="1000"/>
                                        <p:tgtEl>
                                          <p:spTgt spid="389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0" grpId="0"/>
      <p:bldP spid="38932" grpId="0"/>
      <p:bldP spid="38961" grpId="0"/>
      <p:bldP spid="38963" grpId="0"/>
      <p:bldP spid="38964" grpId="0"/>
      <p:bldP spid="38965" grpId="0"/>
      <p:bldP spid="3896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1a </a:t>
            </a:r>
            <a:endParaRPr lang="en-US" altLang="en-US" sz="2600" i="0">
              <a:solidFill>
                <a:schemeClr val="accent2"/>
              </a:solidFill>
              <a:latin typeface="Arial MT Bl" charset="0"/>
            </a:endParaRPr>
          </a:p>
        </p:txBody>
      </p:sp>
      <p:sp>
        <p:nvSpPr>
          <p:cNvPr id="14339" name="Text Box 7"/>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4340" name="AutoShape 8"/>
          <p:cNvSpPr>
            <a:spLocks/>
          </p:cNvSpPr>
          <p:nvPr/>
        </p:nvSpPr>
        <p:spPr bwMode="auto">
          <a:xfrm>
            <a:off x="838200" y="22098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4341" name="Text Box 9"/>
          <p:cNvSpPr txBox="1">
            <a:spLocks noChangeArrowheads="1"/>
          </p:cNvSpPr>
          <p:nvPr/>
        </p:nvSpPr>
        <p:spPr bwMode="auto">
          <a:xfrm>
            <a:off x="1066800" y="2133600"/>
            <a:ext cx="185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a:t>
            </a:r>
            <a:r>
              <a:rPr lang="en-US" altLang="en-US" sz="2400" b="1" i="0">
                <a:latin typeface="Verdana" pitchFamily="34" charset="0"/>
              </a:rPr>
              <a:t> </a:t>
            </a:r>
            <a:r>
              <a:rPr lang="en-US" altLang="en-US" sz="2400" b="1">
                <a:latin typeface="Verdana" pitchFamily="34" charset="0"/>
              </a:rPr>
              <a:t>=</a:t>
            </a:r>
            <a:r>
              <a:rPr lang="en-US" altLang="en-US" sz="2400" b="1" i="0">
                <a:latin typeface="Verdana" pitchFamily="34" charset="0"/>
              </a:rPr>
              <a:t>  </a:t>
            </a:r>
            <a:r>
              <a:rPr lang="en-US" altLang="en-US" sz="2400" b="1">
                <a:latin typeface="Verdana" pitchFamily="34" charset="0"/>
              </a:rPr>
              <a:t>x</a:t>
            </a:r>
            <a:r>
              <a:rPr lang="en-US" altLang="en-US" sz="2400" b="1" i="0">
                <a:latin typeface="Verdana" pitchFamily="34" charset="0"/>
              </a:rPr>
              <a:t> + 3</a:t>
            </a:r>
            <a:endParaRPr lang="en-US" altLang="en-US" sz="2400" b="1">
              <a:latin typeface="Verdana" pitchFamily="34" charset="0"/>
            </a:endParaRPr>
          </a:p>
        </p:txBody>
      </p:sp>
      <p:sp>
        <p:nvSpPr>
          <p:cNvPr id="14342" name="Text Box 10"/>
          <p:cNvSpPr txBox="1">
            <a:spLocks noChangeArrowheads="1"/>
          </p:cNvSpPr>
          <p:nvPr/>
        </p:nvSpPr>
        <p:spPr bwMode="auto">
          <a:xfrm>
            <a:off x="990600" y="2590800"/>
            <a:ext cx="2179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 </a:t>
            </a:r>
            <a:r>
              <a:rPr lang="en-US" altLang="en-US" sz="2400" b="1">
                <a:latin typeface="Verdana" pitchFamily="34" charset="0"/>
              </a:rPr>
              <a:t>y =</a:t>
            </a:r>
            <a:r>
              <a:rPr lang="en-US" altLang="en-US" sz="2400" b="1" i="0">
                <a:latin typeface="Verdana" pitchFamily="34" charset="0"/>
              </a:rPr>
              <a:t> 2</a:t>
            </a:r>
            <a:r>
              <a:rPr lang="en-US" altLang="en-US" sz="2400" b="1">
                <a:latin typeface="Verdana" pitchFamily="34" charset="0"/>
              </a:rPr>
              <a:t>x + </a:t>
            </a:r>
            <a:r>
              <a:rPr lang="en-US" altLang="en-US" sz="2400" b="1" i="0">
                <a:latin typeface="Verdana" pitchFamily="34" charset="0"/>
              </a:rPr>
              <a:t>5 </a:t>
            </a:r>
          </a:p>
        </p:txBody>
      </p:sp>
      <p:sp>
        <p:nvSpPr>
          <p:cNvPr id="39948" name="Text Box 12"/>
          <p:cNvSpPr txBox="1">
            <a:spLocks noChangeArrowheads="1"/>
          </p:cNvSpPr>
          <p:nvPr/>
        </p:nvSpPr>
        <p:spPr bwMode="auto">
          <a:xfrm>
            <a:off x="4494213" y="3243263"/>
            <a:ext cx="4625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Both equations are solved for y.</a:t>
            </a:r>
          </a:p>
        </p:txBody>
      </p:sp>
      <p:grpSp>
        <p:nvGrpSpPr>
          <p:cNvPr id="2" name="Group 32"/>
          <p:cNvGrpSpPr>
            <a:grpSpLocks/>
          </p:cNvGrpSpPr>
          <p:nvPr/>
        </p:nvGrpSpPr>
        <p:grpSpPr bwMode="auto">
          <a:xfrm>
            <a:off x="457200" y="3200400"/>
            <a:ext cx="3338513" cy="838200"/>
            <a:chOff x="288" y="2016"/>
            <a:chExt cx="2103" cy="528"/>
          </a:xfrm>
        </p:grpSpPr>
        <p:sp>
          <p:nvSpPr>
            <p:cNvPr id="14357" name="Text Box 11"/>
            <p:cNvSpPr txBox="1">
              <a:spLocks noChangeArrowheads="1"/>
            </p:cNvSpPr>
            <p:nvPr/>
          </p:nvSpPr>
          <p:spPr bwMode="auto">
            <a:xfrm>
              <a:off x="288" y="2016"/>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p>
          </p:txBody>
        </p:sp>
        <p:sp>
          <p:nvSpPr>
            <p:cNvPr id="14358" name="Text Box 13"/>
            <p:cNvSpPr txBox="1">
              <a:spLocks noChangeArrowheads="1"/>
            </p:cNvSpPr>
            <p:nvPr/>
          </p:nvSpPr>
          <p:spPr bwMode="auto">
            <a:xfrm>
              <a:off x="1137" y="2016"/>
              <a:ext cx="11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a:t>
              </a:r>
              <a:r>
                <a:rPr lang="en-US" altLang="en-US" sz="2400" i="0">
                  <a:latin typeface="Verdana" pitchFamily="34" charset="0"/>
                </a:rPr>
                <a:t> </a:t>
              </a:r>
              <a:r>
                <a:rPr lang="en-US" altLang="en-US" sz="2400">
                  <a:latin typeface="Verdana" pitchFamily="34" charset="0"/>
                </a:rPr>
                <a:t>=</a:t>
              </a:r>
              <a:r>
                <a:rPr lang="en-US" altLang="en-US" sz="2400" i="0">
                  <a:latin typeface="Verdana" pitchFamily="34" charset="0"/>
                </a:rPr>
                <a:t>  </a:t>
              </a:r>
              <a:r>
                <a:rPr lang="en-US" altLang="en-US" sz="2400">
                  <a:latin typeface="Verdana" pitchFamily="34" charset="0"/>
                </a:rPr>
                <a:t>x</a:t>
              </a:r>
              <a:r>
                <a:rPr lang="en-US" altLang="en-US" sz="2400" i="0">
                  <a:latin typeface="Verdana" pitchFamily="34" charset="0"/>
                </a:rPr>
                <a:t> + 3</a:t>
              </a:r>
              <a:endParaRPr lang="en-US" altLang="en-US" sz="2400">
                <a:latin typeface="Verdana" pitchFamily="34" charset="0"/>
              </a:endParaRPr>
            </a:p>
          </p:txBody>
        </p:sp>
        <p:sp>
          <p:nvSpPr>
            <p:cNvPr id="14359" name="Text Box 14"/>
            <p:cNvSpPr txBox="1">
              <a:spLocks noChangeArrowheads="1"/>
            </p:cNvSpPr>
            <p:nvPr/>
          </p:nvSpPr>
          <p:spPr bwMode="auto">
            <a:xfrm>
              <a:off x="1082" y="2256"/>
              <a:ext cx="13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latin typeface="Verdana" pitchFamily="34" charset="0"/>
                </a:rPr>
                <a:t>y =</a:t>
              </a:r>
              <a:r>
                <a:rPr lang="en-US" altLang="en-US" sz="2400" i="0">
                  <a:latin typeface="Verdana" pitchFamily="34" charset="0"/>
                </a:rPr>
                <a:t> 2</a:t>
              </a:r>
              <a:r>
                <a:rPr lang="en-US" altLang="en-US" sz="2400">
                  <a:latin typeface="Verdana" pitchFamily="34" charset="0"/>
                </a:rPr>
                <a:t>x + </a:t>
              </a:r>
              <a:r>
                <a:rPr lang="en-US" altLang="en-US" sz="2400" i="0">
                  <a:latin typeface="Verdana" pitchFamily="34" charset="0"/>
                </a:rPr>
                <a:t>5 </a:t>
              </a:r>
            </a:p>
          </p:txBody>
        </p:sp>
      </p:grpSp>
      <p:sp>
        <p:nvSpPr>
          <p:cNvPr id="39954" name="Text Box 18"/>
          <p:cNvSpPr txBox="1">
            <a:spLocks noChangeArrowheads="1"/>
          </p:cNvSpPr>
          <p:nvPr/>
        </p:nvSpPr>
        <p:spPr bwMode="auto">
          <a:xfrm>
            <a:off x="4494213" y="4130675"/>
            <a:ext cx="4625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2x + 5 for y in the first equation.</a:t>
            </a:r>
          </a:p>
        </p:txBody>
      </p:sp>
      <p:sp>
        <p:nvSpPr>
          <p:cNvPr id="39955" name="Text Box 19"/>
          <p:cNvSpPr txBox="1">
            <a:spLocks noChangeArrowheads="1"/>
          </p:cNvSpPr>
          <p:nvPr/>
        </p:nvSpPr>
        <p:spPr bwMode="auto">
          <a:xfrm>
            <a:off x="4494213" y="5045075"/>
            <a:ext cx="464978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for x. Subtract x and 5 from both sides. </a:t>
            </a:r>
          </a:p>
        </p:txBody>
      </p:sp>
      <p:grpSp>
        <p:nvGrpSpPr>
          <p:cNvPr id="3" name="Group 31"/>
          <p:cNvGrpSpPr>
            <a:grpSpLocks/>
          </p:cNvGrpSpPr>
          <p:nvPr/>
        </p:nvGrpSpPr>
        <p:grpSpPr bwMode="auto">
          <a:xfrm>
            <a:off x="457200" y="5029200"/>
            <a:ext cx="4038600" cy="1219200"/>
            <a:chOff x="288" y="3168"/>
            <a:chExt cx="2544" cy="768"/>
          </a:xfrm>
        </p:grpSpPr>
        <p:sp>
          <p:nvSpPr>
            <p:cNvPr id="14352" name="Text Box 20"/>
            <p:cNvSpPr txBox="1">
              <a:spLocks noChangeArrowheads="1"/>
            </p:cNvSpPr>
            <p:nvPr/>
          </p:nvSpPr>
          <p:spPr bwMode="auto">
            <a:xfrm>
              <a:off x="576" y="3408"/>
              <a:ext cx="22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FF0000"/>
                  </a:solidFill>
                  <a:latin typeface="Verdana" pitchFamily="34" charset="0"/>
                </a:rPr>
                <a:t>       </a:t>
              </a:r>
              <a:r>
                <a:rPr lang="en-US" altLang="en-US" sz="2400" i="0">
                  <a:solidFill>
                    <a:srgbClr val="FF0000"/>
                  </a:solidFill>
                  <a:latin typeface="Verdana" pitchFamily="34" charset="0"/>
                </a:rPr>
                <a:t>–</a:t>
              </a:r>
              <a:r>
                <a:rPr lang="en-US" altLang="en-US" sz="2400">
                  <a:solidFill>
                    <a:srgbClr val="FF0000"/>
                  </a:solidFill>
                  <a:latin typeface="Verdana" pitchFamily="34" charset="0"/>
                </a:rPr>
                <a:t>x  </a:t>
              </a:r>
              <a:r>
                <a:rPr lang="en-US" altLang="en-US" sz="2400" i="0">
                  <a:solidFill>
                    <a:srgbClr val="FF0000"/>
                  </a:solidFill>
                  <a:latin typeface="Verdana" pitchFamily="34" charset="0"/>
                </a:rPr>
                <a:t>– 5   –</a:t>
              </a:r>
              <a:r>
                <a:rPr lang="en-US" altLang="en-US" sz="2400">
                  <a:solidFill>
                    <a:srgbClr val="FF0000"/>
                  </a:solidFill>
                  <a:latin typeface="Verdana" pitchFamily="34" charset="0"/>
                </a:rPr>
                <a:t>x</a:t>
              </a:r>
              <a:r>
                <a:rPr lang="en-US" altLang="en-US" sz="2400" i="0">
                  <a:solidFill>
                    <a:srgbClr val="FF0000"/>
                  </a:solidFill>
                  <a:latin typeface="Verdana" pitchFamily="34" charset="0"/>
                </a:rPr>
                <a:t> – 5</a:t>
              </a:r>
              <a:r>
                <a:rPr lang="en-US" altLang="en-US" sz="2400" b="1" i="0">
                  <a:solidFill>
                    <a:srgbClr val="FF0000"/>
                  </a:solidFill>
                  <a:latin typeface="Verdana" pitchFamily="34" charset="0"/>
                </a:rPr>
                <a:t>    </a:t>
              </a:r>
            </a:p>
          </p:txBody>
        </p:sp>
        <p:sp>
          <p:nvSpPr>
            <p:cNvPr id="14353" name="Text Box 24"/>
            <p:cNvSpPr txBox="1">
              <a:spLocks noChangeArrowheads="1"/>
            </p:cNvSpPr>
            <p:nvPr/>
          </p:nvSpPr>
          <p:spPr bwMode="auto">
            <a:xfrm>
              <a:off x="1430" y="3648"/>
              <a:ext cx="103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x =</a:t>
              </a:r>
              <a:r>
                <a:rPr lang="en-US" altLang="en-US" sz="2400">
                  <a:solidFill>
                    <a:srgbClr val="800080"/>
                  </a:solidFill>
                  <a:latin typeface="Verdana" pitchFamily="34" charset="0"/>
                </a:rPr>
                <a:t> </a:t>
              </a:r>
              <a:r>
                <a:rPr lang="en-US" altLang="en-US" sz="2400" i="0">
                  <a:solidFill>
                    <a:srgbClr val="008000"/>
                  </a:solidFill>
                  <a:latin typeface="Verdana" pitchFamily="34" charset="0"/>
                </a:rPr>
                <a:t>–2</a:t>
              </a:r>
              <a:r>
                <a:rPr lang="en-US" altLang="en-US" sz="2400" i="0">
                  <a:solidFill>
                    <a:srgbClr val="800080"/>
                  </a:solidFill>
                  <a:latin typeface="Verdana" pitchFamily="34" charset="0"/>
                </a:rPr>
                <a:t> </a:t>
              </a:r>
            </a:p>
          </p:txBody>
        </p:sp>
        <p:sp>
          <p:nvSpPr>
            <p:cNvPr id="14354" name="Rectangle 25"/>
            <p:cNvSpPr>
              <a:spLocks noChangeArrowheads="1"/>
            </p:cNvSpPr>
            <p:nvPr/>
          </p:nvSpPr>
          <p:spPr bwMode="auto">
            <a:xfrm>
              <a:off x="288" y="3168"/>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a:t>
              </a:r>
            </a:p>
          </p:txBody>
        </p:sp>
        <p:sp>
          <p:nvSpPr>
            <p:cNvPr id="14355" name="Text Box 26"/>
            <p:cNvSpPr txBox="1">
              <a:spLocks noChangeArrowheads="1"/>
            </p:cNvSpPr>
            <p:nvPr/>
          </p:nvSpPr>
          <p:spPr bwMode="auto">
            <a:xfrm>
              <a:off x="1082" y="3168"/>
              <a:ext cx="17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2</a:t>
              </a:r>
              <a:r>
                <a:rPr lang="en-US" altLang="en-US" sz="2400">
                  <a:latin typeface="Verdana" pitchFamily="34" charset="0"/>
                </a:rPr>
                <a:t>x + </a:t>
              </a:r>
              <a:r>
                <a:rPr lang="en-US" altLang="en-US" sz="2400" i="0">
                  <a:latin typeface="Verdana" pitchFamily="34" charset="0"/>
                </a:rPr>
                <a:t>5</a:t>
              </a:r>
              <a:r>
                <a:rPr lang="en-US" altLang="en-US" sz="2400">
                  <a:latin typeface="Verdana" pitchFamily="34" charset="0"/>
                </a:rPr>
                <a:t> = x</a:t>
              </a:r>
              <a:r>
                <a:rPr lang="en-US" altLang="en-US" sz="2400" i="0">
                  <a:latin typeface="Verdana" pitchFamily="34" charset="0"/>
                </a:rPr>
                <a:t> + 3</a:t>
              </a:r>
              <a:endParaRPr lang="en-US" altLang="en-US" sz="2400">
                <a:latin typeface="Verdana" pitchFamily="34" charset="0"/>
              </a:endParaRPr>
            </a:p>
          </p:txBody>
        </p:sp>
        <p:sp>
          <p:nvSpPr>
            <p:cNvPr id="14356" name="Line 27"/>
            <p:cNvSpPr>
              <a:spLocks noChangeShapeType="1"/>
            </p:cNvSpPr>
            <p:nvPr/>
          </p:nvSpPr>
          <p:spPr bwMode="auto">
            <a:xfrm>
              <a:off x="960" y="3648"/>
              <a:ext cx="172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 name="Group 30"/>
          <p:cNvGrpSpPr>
            <a:grpSpLocks/>
          </p:cNvGrpSpPr>
          <p:nvPr/>
        </p:nvGrpSpPr>
        <p:grpSpPr bwMode="auto">
          <a:xfrm>
            <a:off x="457200" y="4070350"/>
            <a:ext cx="3282950" cy="882650"/>
            <a:chOff x="288" y="2564"/>
            <a:chExt cx="2068" cy="556"/>
          </a:xfrm>
        </p:grpSpPr>
        <p:sp>
          <p:nvSpPr>
            <p:cNvPr id="14349" name="Text Box 16"/>
            <p:cNvSpPr txBox="1">
              <a:spLocks noChangeArrowheads="1"/>
            </p:cNvSpPr>
            <p:nvPr/>
          </p:nvSpPr>
          <p:spPr bwMode="auto">
            <a:xfrm>
              <a:off x="288" y="2592"/>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2</a:t>
              </a:r>
            </a:p>
          </p:txBody>
        </p:sp>
        <p:sp>
          <p:nvSpPr>
            <p:cNvPr id="14350" name="Text Box 17"/>
            <p:cNvSpPr txBox="1">
              <a:spLocks noChangeArrowheads="1"/>
            </p:cNvSpPr>
            <p:nvPr/>
          </p:nvSpPr>
          <p:spPr bwMode="auto">
            <a:xfrm>
              <a:off x="606" y="2832"/>
              <a:ext cx="17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2</a:t>
              </a:r>
              <a:r>
                <a:rPr lang="en-US" altLang="en-US" sz="2400">
                  <a:solidFill>
                    <a:srgbClr val="3333FF"/>
                  </a:solidFill>
                  <a:latin typeface="Verdana" pitchFamily="34" charset="0"/>
                </a:rPr>
                <a:t>x + </a:t>
              </a:r>
              <a:r>
                <a:rPr lang="en-US" altLang="en-US" sz="2400" i="0">
                  <a:solidFill>
                    <a:srgbClr val="3333FF"/>
                  </a:solidFill>
                  <a:latin typeface="Verdana" pitchFamily="34" charset="0"/>
                </a:rPr>
                <a:t>5</a:t>
              </a:r>
              <a:r>
                <a:rPr lang="en-US" altLang="en-US" sz="2400">
                  <a:latin typeface="Verdana" pitchFamily="34" charset="0"/>
                </a:rPr>
                <a:t> = x</a:t>
              </a:r>
              <a:r>
                <a:rPr lang="en-US" altLang="en-US" sz="2400" i="0">
                  <a:latin typeface="Verdana" pitchFamily="34" charset="0"/>
                </a:rPr>
                <a:t> + 3</a:t>
              </a:r>
              <a:endParaRPr lang="en-US" altLang="en-US" sz="2400">
                <a:latin typeface="Verdana" pitchFamily="34" charset="0"/>
              </a:endParaRPr>
            </a:p>
          </p:txBody>
        </p:sp>
        <p:sp>
          <p:nvSpPr>
            <p:cNvPr id="14351" name="Text Box 29"/>
            <p:cNvSpPr txBox="1">
              <a:spLocks noChangeArrowheads="1"/>
            </p:cNvSpPr>
            <p:nvPr/>
          </p:nvSpPr>
          <p:spPr bwMode="auto">
            <a:xfrm>
              <a:off x="1152" y="2564"/>
              <a:ext cx="10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latin typeface="Verdana" pitchFamily="34" charset="0"/>
                </a:rPr>
                <a:t>y</a:t>
              </a:r>
              <a:r>
                <a:rPr lang="en-US" altLang="en-US" sz="2400">
                  <a:latin typeface="Verdana" pitchFamily="34" charset="0"/>
                </a:rPr>
                <a:t> = x</a:t>
              </a:r>
              <a:r>
                <a:rPr lang="en-US" altLang="en-US" sz="2400" i="0">
                  <a:latin typeface="Verdana" pitchFamily="34" charset="0"/>
                </a:rPr>
                <a:t> + 3</a:t>
              </a:r>
              <a:endParaRPr lang="en-US" altLang="en-US" sz="2400">
                <a:latin typeface="Verdana"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948"/>
                                        </p:tgtEl>
                                        <p:attrNameLst>
                                          <p:attrName>style.visibility</p:attrName>
                                        </p:attrNameLst>
                                      </p:cBhvr>
                                      <p:to>
                                        <p:strVal val="visible"/>
                                      </p:to>
                                    </p:set>
                                    <p:animEffect transition="in" filter="dissolve">
                                      <p:cBhvr>
                                        <p:cTn id="7" dur="500"/>
                                        <p:tgtEl>
                                          <p:spTgt spid="399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ppt_x</p:attrName>
                                        </p:attrNameLst>
                                      </p:cBhvr>
                                      <p:tavLst>
                                        <p:tav tm="0">
                                          <p:val>
                                            <p:strVal val="#ppt_x-.2"/>
                                          </p:val>
                                        </p:tav>
                                        <p:tav tm="100000">
                                          <p:val>
                                            <p:strVal val="#ppt_x"/>
                                          </p:val>
                                        </p:tav>
                                      </p:tavLst>
                                    </p:anim>
                                    <p:anim calcmode="lin" valueType="num">
                                      <p:cBhvr>
                                        <p:cTn id="13"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9954"/>
                                        </p:tgtEl>
                                        <p:attrNameLst>
                                          <p:attrName>style.visibility</p:attrName>
                                        </p:attrNameLst>
                                      </p:cBhvr>
                                      <p:to>
                                        <p:strVal val="visible"/>
                                      </p:to>
                                    </p:set>
                                    <p:animEffect transition="in" filter="dissolve">
                                      <p:cBhvr>
                                        <p:cTn id="19" dur="500"/>
                                        <p:tgtEl>
                                          <p:spTgt spid="3995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ox(in)">
                                      <p:cBhvr>
                                        <p:cTn id="24" dur="5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9955"/>
                                        </p:tgtEl>
                                        <p:attrNameLst>
                                          <p:attrName>style.visibility</p:attrName>
                                        </p:attrNameLst>
                                      </p:cBhvr>
                                      <p:to>
                                        <p:strVal val="visible"/>
                                      </p:to>
                                    </p:set>
                                    <p:animEffect transition="in" filter="dissolve">
                                      <p:cBhvr>
                                        <p:cTn id="29" dur="500"/>
                                        <p:tgtEl>
                                          <p:spTgt spid="3995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1"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wipe(up)">
                                      <p:cBhvr>
                                        <p:cTn id="3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8" grpId="0"/>
      <p:bldP spid="39954" grpId="0"/>
      <p:bldP spid="3995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1a Continued </a:t>
            </a:r>
            <a:endParaRPr lang="en-US" altLang="en-US" sz="2600" i="0">
              <a:solidFill>
                <a:schemeClr val="accent2"/>
              </a:solidFill>
              <a:latin typeface="Arial MT Bl" charset="0"/>
            </a:endParaRPr>
          </a:p>
        </p:txBody>
      </p:sp>
      <p:sp>
        <p:nvSpPr>
          <p:cNvPr id="15363" name="Text Box 5"/>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grpSp>
        <p:nvGrpSpPr>
          <p:cNvPr id="2" name="Group 21"/>
          <p:cNvGrpSpPr>
            <a:grpSpLocks/>
          </p:cNvGrpSpPr>
          <p:nvPr/>
        </p:nvGrpSpPr>
        <p:grpSpPr bwMode="auto">
          <a:xfrm>
            <a:off x="1143000" y="2514600"/>
            <a:ext cx="3443288" cy="457200"/>
            <a:chOff x="720" y="1584"/>
            <a:chExt cx="2169" cy="288"/>
          </a:xfrm>
        </p:grpSpPr>
        <p:sp>
          <p:nvSpPr>
            <p:cNvPr id="15374" name="Rectangle 8"/>
            <p:cNvSpPr>
              <a:spLocks noChangeArrowheads="1"/>
            </p:cNvSpPr>
            <p:nvPr/>
          </p:nvSpPr>
          <p:spPr bwMode="auto">
            <a:xfrm>
              <a:off x="720" y="158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15375" name="Text Box 9"/>
            <p:cNvSpPr txBox="1">
              <a:spLocks noChangeArrowheads="1"/>
            </p:cNvSpPr>
            <p:nvPr/>
          </p:nvSpPr>
          <p:spPr bwMode="auto">
            <a:xfrm>
              <a:off x="1632" y="1584"/>
              <a:ext cx="1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a:solidFill>
                    <a:srgbClr val="008000"/>
                  </a:solidFill>
                  <a:latin typeface="Verdana" pitchFamily="34" charset="0"/>
                </a:rPr>
                <a:t>x</a:t>
              </a:r>
              <a:r>
                <a:rPr lang="en-US" altLang="en-US" sz="2400">
                  <a:solidFill>
                    <a:srgbClr val="3333FF"/>
                  </a:solidFill>
                  <a:latin typeface="Verdana" pitchFamily="34" charset="0"/>
                </a:rPr>
                <a:t> </a:t>
              </a:r>
              <a:r>
                <a:rPr lang="en-US" altLang="en-US" sz="2400">
                  <a:latin typeface="Verdana" pitchFamily="34" charset="0"/>
                </a:rPr>
                <a:t>+ </a:t>
              </a:r>
              <a:r>
                <a:rPr lang="en-US" altLang="en-US" sz="2400" i="0">
                  <a:latin typeface="Verdana" pitchFamily="34" charset="0"/>
                </a:rPr>
                <a:t>3</a:t>
              </a:r>
            </a:p>
          </p:txBody>
        </p:sp>
      </p:grpSp>
      <p:sp>
        <p:nvSpPr>
          <p:cNvPr id="40970" name="Text Box 10"/>
          <p:cNvSpPr txBox="1">
            <a:spLocks noChangeArrowheads="1"/>
          </p:cNvSpPr>
          <p:nvPr/>
        </p:nvSpPr>
        <p:spPr bwMode="auto">
          <a:xfrm>
            <a:off x="5486400" y="2438400"/>
            <a:ext cx="38639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spcBef>
                <a:spcPct val="50000"/>
              </a:spcBef>
            </a:pPr>
            <a:r>
              <a:rPr lang="en-US" altLang="en-US" sz="2400">
                <a:solidFill>
                  <a:srgbClr val="3333FF"/>
                </a:solidFill>
              </a:rPr>
              <a:t>Write one of the original equations.</a:t>
            </a:r>
          </a:p>
        </p:txBody>
      </p:sp>
      <p:sp>
        <p:nvSpPr>
          <p:cNvPr id="40971" name="Text Box 11"/>
          <p:cNvSpPr txBox="1">
            <a:spLocks noChangeArrowheads="1"/>
          </p:cNvSpPr>
          <p:nvPr/>
        </p:nvSpPr>
        <p:spPr bwMode="auto">
          <a:xfrm>
            <a:off x="5486400" y="2971800"/>
            <a:ext cx="2808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a:t>
            </a:r>
            <a:r>
              <a:rPr lang="en-US" altLang="en-US" sz="2400">
                <a:solidFill>
                  <a:srgbClr val="3333FF"/>
                </a:solidFill>
                <a:cs typeface="Arial" charset="0"/>
              </a:rPr>
              <a:t>–2 for x.</a:t>
            </a:r>
            <a:r>
              <a:rPr lang="en-US" altLang="en-US" sz="2400">
                <a:solidFill>
                  <a:srgbClr val="3333FF"/>
                </a:solidFill>
              </a:rPr>
              <a:t> </a:t>
            </a:r>
          </a:p>
        </p:txBody>
      </p:sp>
      <p:grpSp>
        <p:nvGrpSpPr>
          <p:cNvPr id="3" name="Group 19"/>
          <p:cNvGrpSpPr>
            <a:grpSpLocks/>
          </p:cNvGrpSpPr>
          <p:nvPr/>
        </p:nvGrpSpPr>
        <p:grpSpPr bwMode="auto">
          <a:xfrm>
            <a:off x="2590800" y="2895600"/>
            <a:ext cx="2209800" cy="914400"/>
            <a:chOff x="1632" y="1824"/>
            <a:chExt cx="1392" cy="576"/>
          </a:xfrm>
        </p:grpSpPr>
        <p:sp>
          <p:nvSpPr>
            <p:cNvPr id="15372" name="Text Box 13"/>
            <p:cNvSpPr txBox="1">
              <a:spLocks noChangeArrowheads="1"/>
            </p:cNvSpPr>
            <p:nvPr/>
          </p:nvSpPr>
          <p:spPr bwMode="auto">
            <a:xfrm>
              <a:off x="1632" y="1824"/>
              <a:ext cx="1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008000"/>
                  </a:solidFill>
                  <a:latin typeface="Verdana" pitchFamily="34" charset="0"/>
                </a:rPr>
                <a:t>–2</a:t>
              </a:r>
              <a:r>
                <a:rPr lang="en-US" altLang="en-US" sz="2400" i="0">
                  <a:latin typeface="Verdana" pitchFamily="34" charset="0"/>
                </a:rPr>
                <a:t> + 3</a:t>
              </a:r>
              <a:endParaRPr lang="en-US" altLang="en-US" sz="2400">
                <a:latin typeface="Verdana" pitchFamily="34" charset="0"/>
              </a:endParaRPr>
            </a:p>
          </p:txBody>
        </p:sp>
        <p:sp>
          <p:nvSpPr>
            <p:cNvPr id="15373" name="Text Box 14"/>
            <p:cNvSpPr txBox="1">
              <a:spLocks noChangeArrowheads="1"/>
            </p:cNvSpPr>
            <p:nvPr/>
          </p:nvSpPr>
          <p:spPr bwMode="auto">
            <a:xfrm>
              <a:off x="1632" y="2112"/>
              <a:ext cx="11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800080"/>
                  </a:solidFill>
                  <a:latin typeface="Verdana" pitchFamily="34" charset="0"/>
                </a:rPr>
                <a:t>1</a:t>
              </a:r>
              <a:endParaRPr lang="en-US" altLang="en-US" sz="2400">
                <a:solidFill>
                  <a:srgbClr val="800080"/>
                </a:solidFill>
                <a:latin typeface="Verdana" pitchFamily="34" charset="0"/>
              </a:endParaRPr>
            </a:p>
          </p:txBody>
        </p:sp>
      </p:grpSp>
      <p:grpSp>
        <p:nvGrpSpPr>
          <p:cNvPr id="4" name="Group 15"/>
          <p:cNvGrpSpPr>
            <a:grpSpLocks/>
          </p:cNvGrpSpPr>
          <p:nvPr/>
        </p:nvGrpSpPr>
        <p:grpSpPr bwMode="auto">
          <a:xfrm>
            <a:off x="1143000" y="3854450"/>
            <a:ext cx="2692400" cy="488950"/>
            <a:chOff x="624" y="2256"/>
            <a:chExt cx="1696" cy="308"/>
          </a:xfrm>
        </p:grpSpPr>
        <p:sp>
          <p:nvSpPr>
            <p:cNvPr id="15370" name="Rectangle 16"/>
            <p:cNvSpPr>
              <a:spLocks noChangeArrowheads="1"/>
            </p:cNvSpPr>
            <p:nvPr/>
          </p:nvSpPr>
          <p:spPr bwMode="auto">
            <a:xfrm>
              <a:off x="624" y="2256"/>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15371" name="Text Box 17"/>
            <p:cNvSpPr txBox="1">
              <a:spLocks noChangeArrowheads="1"/>
            </p:cNvSpPr>
            <p:nvPr/>
          </p:nvSpPr>
          <p:spPr bwMode="auto">
            <a:xfrm>
              <a:off x="1526" y="2276"/>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008000"/>
                  </a:solidFill>
                  <a:latin typeface="Verdana" pitchFamily="34" charset="0"/>
                </a:rPr>
                <a:t>–2</a:t>
              </a:r>
              <a:r>
                <a:rPr lang="en-US" altLang="en-US" sz="2400" i="0">
                  <a:latin typeface="Verdana" pitchFamily="34" charset="0"/>
                </a:rPr>
                <a:t>,</a:t>
              </a:r>
              <a:r>
                <a:rPr lang="en-US" altLang="en-US" sz="2400" i="0">
                  <a:solidFill>
                    <a:srgbClr val="3333FF"/>
                  </a:solidFill>
                  <a:latin typeface="Verdana" pitchFamily="34" charset="0"/>
                </a:rPr>
                <a:t> </a:t>
              </a:r>
              <a:r>
                <a:rPr lang="en-US" altLang="en-US" sz="2400" i="0">
                  <a:solidFill>
                    <a:srgbClr val="800080"/>
                  </a:solidFill>
                  <a:latin typeface="Verdana" pitchFamily="34" charset="0"/>
                </a:rPr>
                <a:t>1</a:t>
              </a:r>
              <a:r>
                <a:rPr lang="en-US" altLang="en-US" sz="2400" i="0">
                  <a:latin typeface="Verdana" pitchFamily="34" charset="0"/>
                </a:rPr>
                <a:t>)</a:t>
              </a:r>
              <a:endParaRPr lang="en-US" altLang="en-US" sz="2400" i="0">
                <a:solidFill>
                  <a:srgbClr val="3333FF"/>
                </a:solidFill>
                <a:latin typeface="Verdana" pitchFamily="34" charset="0"/>
              </a:endParaRPr>
            </a:p>
          </p:txBody>
        </p:sp>
      </p:grpSp>
      <p:sp>
        <p:nvSpPr>
          <p:cNvPr id="40978" name="Text Box 18"/>
          <p:cNvSpPr txBox="1">
            <a:spLocks noChangeArrowheads="1"/>
          </p:cNvSpPr>
          <p:nvPr/>
        </p:nvSpPr>
        <p:spPr bwMode="auto">
          <a:xfrm>
            <a:off x="5486400" y="3973513"/>
            <a:ext cx="3749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pPr>
            <a:r>
              <a:rPr lang="en-US" altLang="en-US" sz="2400">
                <a:solidFill>
                  <a:srgbClr val="3333FF"/>
                </a:solidFill>
              </a:rPr>
              <a:t>Write the solution as an  ordered pair.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70"/>
                                        </p:tgtEl>
                                        <p:attrNameLst>
                                          <p:attrName>style.visibility</p:attrName>
                                        </p:attrNameLst>
                                      </p:cBhvr>
                                      <p:to>
                                        <p:strVal val="visible"/>
                                      </p:to>
                                    </p:set>
                                    <p:animEffect transition="in" filter="dissolve">
                                      <p:cBhvr>
                                        <p:cTn id="7" dur="500"/>
                                        <p:tgtEl>
                                          <p:spTgt spid="409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971"/>
                                        </p:tgtEl>
                                        <p:attrNameLst>
                                          <p:attrName>style.visibility</p:attrName>
                                        </p:attrNameLst>
                                      </p:cBhvr>
                                      <p:to>
                                        <p:strVal val="visible"/>
                                      </p:to>
                                    </p:set>
                                    <p:animEffect transition="in" filter="dissolve">
                                      <p:cBhvr>
                                        <p:cTn id="17" dur="500"/>
                                        <p:tgtEl>
                                          <p:spTgt spid="4097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0978"/>
                                        </p:tgtEl>
                                        <p:attrNameLst>
                                          <p:attrName>style.visibility</p:attrName>
                                        </p:attrNameLst>
                                      </p:cBhvr>
                                      <p:to>
                                        <p:strVal val="visible"/>
                                      </p:to>
                                    </p:set>
                                    <p:animEffect transition="in" filter="dissolve">
                                      <p:cBhvr>
                                        <p:cTn id="27" dur="500"/>
                                        <p:tgtEl>
                                          <p:spTgt spid="4097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9"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p:cTn id="32" dur="1000" fill="hold"/>
                                        <p:tgtEl>
                                          <p:spTgt spid="4"/>
                                        </p:tgtEl>
                                        <p:attrNameLst>
                                          <p:attrName>ppt_x</p:attrName>
                                        </p:attrNameLst>
                                      </p:cBhvr>
                                      <p:tavLst>
                                        <p:tav tm="0">
                                          <p:val>
                                            <p:strVal val="#ppt_x-.2"/>
                                          </p:val>
                                        </p:tav>
                                        <p:tav tm="100000">
                                          <p:val>
                                            <p:strVal val="#ppt_x"/>
                                          </p:val>
                                        </p:tav>
                                      </p:tavLst>
                                    </p:anim>
                                    <p:anim calcmode="lin" valueType="num">
                                      <p:cBhvr>
                                        <p:cTn id="3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0" grpId="0"/>
      <p:bldP spid="40971" grpId="0"/>
      <p:bldP spid="4097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1b </a:t>
            </a:r>
            <a:endParaRPr lang="en-US" altLang="en-US" sz="2600" i="0">
              <a:solidFill>
                <a:schemeClr val="accent2"/>
              </a:solidFill>
              <a:latin typeface="Arial MT Bl" charset="0"/>
            </a:endParaRPr>
          </a:p>
        </p:txBody>
      </p:sp>
      <p:sp>
        <p:nvSpPr>
          <p:cNvPr id="16387" name="Text Box 5"/>
          <p:cNvSpPr txBox="1">
            <a:spLocks noChangeArrowheads="1"/>
          </p:cNvSpPr>
          <p:nvPr/>
        </p:nvSpPr>
        <p:spPr bwMode="auto">
          <a:xfrm>
            <a:off x="304800" y="14478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6388" name="AutoShape 6"/>
          <p:cNvSpPr>
            <a:spLocks/>
          </p:cNvSpPr>
          <p:nvPr/>
        </p:nvSpPr>
        <p:spPr bwMode="auto">
          <a:xfrm>
            <a:off x="838200" y="19050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6389" name="Text Box 7"/>
          <p:cNvSpPr txBox="1">
            <a:spLocks noChangeArrowheads="1"/>
          </p:cNvSpPr>
          <p:nvPr/>
        </p:nvSpPr>
        <p:spPr bwMode="auto">
          <a:xfrm>
            <a:off x="1066800" y="1828800"/>
            <a:ext cx="1922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x</a:t>
            </a:r>
            <a:r>
              <a:rPr lang="en-US" altLang="en-US" sz="2400" b="1" i="0">
                <a:latin typeface="Verdana" pitchFamily="34" charset="0"/>
              </a:rPr>
              <a:t> </a:t>
            </a:r>
            <a:r>
              <a:rPr lang="en-US" altLang="en-US" sz="2400" b="1">
                <a:latin typeface="Verdana" pitchFamily="34" charset="0"/>
              </a:rPr>
              <a:t>=</a:t>
            </a:r>
            <a:r>
              <a:rPr lang="en-US" altLang="en-US" sz="2400" b="1" i="0">
                <a:latin typeface="Verdana" pitchFamily="34" charset="0"/>
              </a:rPr>
              <a:t> 2</a:t>
            </a:r>
            <a:r>
              <a:rPr lang="en-US" altLang="en-US" sz="2400" b="1">
                <a:latin typeface="Verdana" pitchFamily="34" charset="0"/>
              </a:rPr>
              <a:t>y</a:t>
            </a:r>
            <a:r>
              <a:rPr lang="en-US" altLang="en-US" sz="2400" b="1" i="0">
                <a:latin typeface="Verdana" pitchFamily="34" charset="0"/>
              </a:rPr>
              <a:t> – 4</a:t>
            </a:r>
            <a:endParaRPr lang="en-US" altLang="en-US" sz="2400" b="1">
              <a:latin typeface="Verdana" pitchFamily="34" charset="0"/>
            </a:endParaRPr>
          </a:p>
        </p:txBody>
      </p:sp>
      <p:sp>
        <p:nvSpPr>
          <p:cNvPr id="16390" name="Text Box 8"/>
          <p:cNvSpPr txBox="1">
            <a:spLocks noChangeArrowheads="1"/>
          </p:cNvSpPr>
          <p:nvPr/>
        </p:nvSpPr>
        <p:spPr bwMode="auto">
          <a:xfrm>
            <a:off x="990600" y="2286000"/>
            <a:ext cx="2397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 </a:t>
            </a:r>
            <a:r>
              <a:rPr lang="en-US" altLang="en-US" sz="2400" b="1">
                <a:latin typeface="Verdana" pitchFamily="34" charset="0"/>
              </a:rPr>
              <a:t>x +</a:t>
            </a:r>
            <a:r>
              <a:rPr lang="en-US" altLang="en-US" sz="2400" b="1" i="0">
                <a:latin typeface="Verdana" pitchFamily="34" charset="0"/>
              </a:rPr>
              <a:t> 8</a:t>
            </a:r>
            <a:r>
              <a:rPr lang="en-US" altLang="en-US" sz="2400" b="1">
                <a:latin typeface="Verdana" pitchFamily="34" charset="0"/>
              </a:rPr>
              <a:t>y = </a:t>
            </a:r>
            <a:r>
              <a:rPr lang="en-US" altLang="en-US" sz="2400" b="1" i="0">
                <a:latin typeface="Verdana" pitchFamily="34" charset="0"/>
              </a:rPr>
              <a:t>16 </a:t>
            </a:r>
          </a:p>
        </p:txBody>
      </p:sp>
      <p:sp>
        <p:nvSpPr>
          <p:cNvPr id="41993" name="Text Box 9"/>
          <p:cNvSpPr txBox="1">
            <a:spLocks noChangeArrowheads="1"/>
          </p:cNvSpPr>
          <p:nvPr/>
        </p:nvSpPr>
        <p:spPr bwMode="auto">
          <a:xfrm>
            <a:off x="4175125" y="2819400"/>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The first equation is solved for x.</a:t>
            </a:r>
          </a:p>
        </p:txBody>
      </p:sp>
      <p:sp>
        <p:nvSpPr>
          <p:cNvPr id="41994" name="Text Box 10"/>
          <p:cNvSpPr txBox="1">
            <a:spLocks noChangeArrowheads="1"/>
          </p:cNvSpPr>
          <p:nvPr/>
        </p:nvSpPr>
        <p:spPr bwMode="auto">
          <a:xfrm>
            <a:off x="457200" y="2819400"/>
            <a:ext cx="311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x = </a:t>
            </a:r>
            <a:r>
              <a:rPr lang="en-US" altLang="en-US" sz="2400" i="0">
                <a:solidFill>
                  <a:srgbClr val="3333FF"/>
                </a:solidFill>
                <a:latin typeface="Verdana" pitchFamily="34" charset="0"/>
              </a:rPr>
              <a:t>2</a:t>
            </a:r>
            <a:r>
              <a:rPr lang="en-US" altLang="en-US" sz="2400">
                <a:solidFill>
                  <a:srgbClr val="3333FF"/>
                </a:solidFill>
                <a:latin typeface="Verdana" pitchFamily="34" charset="0"/>
              </a:rPr>
              <a:t>y </a:t>
            </a:r>
            <a:r>
              <a:rPr lang="en-US" altLang="en-US" sz="2400" i="0">
                <a:solidFill>
                  <a:srgbClr val="3333FF"/>
                </a:solidFill>
                <a:latin typeface="Verdana" pitchFamily="34" charset="0"/>
              </a:rPr>
              <a:t>–</a:t>
            </a:r>
            <a:r>
              <a:rPr lang="en-US" altLang="en-US" sz="2400">
                <a:solidFill>
                  <a:srgbClr val="3333FF"/>
                </a:solidFill>
                <a:latin typeface="Verdana" pitchFamily="34" charset="0"/>
              </a:rPr>
              <a:t> </a:t>
            </a:r>
            <a:r>
              <a:rPr lang="en-US" altLang="en-US" sz="2400" i="0">
                <a:solidFill>
                  <a:srgbClr val="3333FF"/>
                </a:solidFill>
                <a:latin typeface="Verdana" pitchFamily="34" charset="0"/>
              </a:rPr>
              <a:t>4</a:t>
            </a:r>
            <a:endParaRPr lang="en-US" altLang="en-US" sz="2400" b="1" i="0">
              <a:solidFill>
                <a:srgbClr val="3333FF"/>
              </a:solidFill>
              <a:latin typeface="Verdana" pitchFamily="34" charset="0"/>
            </a:endParaRPr>
          </a:p>
        </p:txBody>
      </p:sp>
      <p:sp>
        <p:nvSpPr>
          <p:cNvPr id="41996" name="Text Box 12"/>
          <p:cNvSpPr txBox="1">
            <a:spLocks noChangeArrowheads="1"/>
          </p:cNvSpPr>
          <p:nvPr/>
        </p:nvSpPr>
        <p:spPr bwMode="auto">
          <a:xfrm>
            <a:off x="4175125" y="3368675"/>
            <a:ext cx="4854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2y </a:t>
            </a:r>
            <a:r>
              <a:rPr lang="en-US" altLang="en-US" sz="2400">
                <a:solidFill>
                  <a:srgbClr val="3333FF"/>
                </a:solidFill>
                <a:cs typeface="Arial" charset="0"/>
              </a:rPr>
              <a:t>– 4 for x in the second equation.</a:t>
            </a:r>
          </a:p>
        </p:txBody>
      </p:sp>
      <p:sp>
        <p:nvSpPr>
          <p:cNvPr id="41997" name="Text Box 13"/>
          <p:cNvSpPr txBox="1">
            <a:spLocks noChangeArrowheads="1"/>
          </p:cNvSpPr>
          <p:nvPr/>
        </p:nvSpPr>
        <p:spPr bwMode="auto">
          <a:xfrm>
            <a:off x="4175125" y="4267200"/>
            <a:ext cx="4778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Simplify. Then solve for y.</a:t>
            </a:r>
          </a:p>
        </p:txBody>
      </p:sp>
      <p:grpSp>
        <p:nvGrpSpPr>
          <p:cNvPr id="2" name="Group 31"/>
          <p:cNvGrpSpPr>
            <a:grpSpLocks/>
          </p:cNvGrpSpPr>
          <p:nvPr/>
        </p:nvGrpSpPr>
        <p:grpSpPr bwMode="auto">
          <a:xfrm>
            <a:off x="457200" y="3276600"/>
            <a:ext cx="3613150" cy="914400"/>
            <a:chOff x="288" y="2256"/>
            <a:chExt cx="2276" cy="576"/>
          </a:xfrm>
        </p:grpSpPr>
        <p:sp>
          <p:nvSpPr>
            <p:cNvPr id="16413" name="Rectangle 11"/>
            <p:cNvSpPr>
              <a:spLocks noChangeArrowheads="1"/>
            </p:cNvSpPr>
            <p:nvPr/>
          </p:nvSpPr>
          <p:spPr bwMode="auto">
            <a:xfrm>
              <a:off x="444" y="2544"/>
              <a:ext cx="20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solidFill>
                    <a:srgbClr val="3333FF"/>
                  </a:solidFill>
                  <a:latin typeface="Verdana" pitchFamily="34" charset="0"/>
                </a:rPr>
                <a:t>(2</a:t>
              </a:r>
              <a:r>
                <a:rPr lang="en-US" altLang="en-US" sz="2400">
                  <a:solidFill>
                    <a:srgbClr val="3333FF"/>
                  </a:solidFill>
                  <a:latin typeface="Verdana" pitchFamily="34" charset="0"/>
                </a:rPr>
                <a:t>y </a:t>
              </a:r>
              <a:r>
                <a:rPr lang="en-US" altLang="en-US" sz="2400" i="0">
                  <a:solidFill>
                    <a:srgbClr val="3333FF"/>
                  </a:solidFill>
                  <a:latin typeface="Verdana" pitchFamily="34" charset="0"/>
                </a:rPr>
                <a:t>–</a:t>
              </a:r>
              <a:r>
                <a:rPr lang="en-US" altLang="en-US" sz="2400">
                  <a:solidFill>
                    <a:srgbClr val="3333FF"/>
                  </a:solidFill>
                  <a:latin typeface="Verdana" pitchFamily="34" charset="0"/>
                </a:rPr>
                <a:t> </a:t>
              </a:r>
              <a:r>
                <a:rPr lang="en-US" altLang="en-US" sz="2400" i="0">
                  <a:solidFill>
                    <a:srgbClr val="3333FF"/>
                  </a:solidFill>
                  <a:latin typeface="Verdana" pitchFamily="34" charset="0"/>
                </a:rPr>
                <a:t>4) </a:t>
              </a:r>
              <a:r>
                <a:rPr lang="en-US" altLang="en-US" sz="2400" i="0">
                  <a:latin typeface="Verdana" pitchFamily="34" charset="0"/>
                </a:rPr>
                <a:t>+ 8</a:t>
              </a:r>
              <a:r>
                <a:rPr lang="en-US" altLang="en-US" sz="2400">
                  <a:latin typeface="Verdana" pitchFamily="34" charset="0"/>
                </a:rPr>
                <a:t>y = </a:t>
              </a:r>
              <a:r>
                <a:rPr lang="en-US" altLang="en-US" sz="2400" i="0">
                  <a:latin typeface="Verdana" pitchFamily="34" charset="0"/>
                </a:rPr>
                <a:t>16</a:t>
              </a:r>
              <a:endParaRPr lang="en-US" altLang="en-US" sz="2400" i="0">
                <a:solidFill>
                  <a:srgbClr val="3333FF"/>
                </a:solidFill>
                <a:latin typeface="Verdana" pitchFamily="34" charset="0"/>
              </a:endParaRPr>
            </a:p>
          </p:txBody>
        </p:sp>
        <p:sp>
          <p:nvSpPr>
            <p:cNvPr id="16414" name="Text Box 15"/>
            <p:cNvSpPr txBox="1">
              <a:spLocks noChangeArrowheads="1"/>
            </p:cNvSpPr>
            <p:nvPr/>
          </p:nvSpPr>
          <p:spPr bwMode="auto">
            <a:xfrm>
              <a:off x="997" y="2256"/>
              <a:ext cx="156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solidFill>
                    <a:srgbClr val="3333FF"/>
                  </a:solidFill>
                  <a:latin typeface="Verdana" pitchFamily="34" charset="0"/>
                </a:rPr>
                <a:t>x</a:t>
              </a:r>
              <a:r>
                <a:rPr lang="en-US" altLang="en-US" sz="2400">
                  <a:latin typeface="Verdana" pitchFamily="34" charset="0"/>
                </a:rPr>
                <a:t> +</a:t>
              </a:r>
              <a:r>
                <a:rPr lang="en-US" altLang="en-US" sz="2400" i="0">
                  <a:latin typeface="Verdana" pitchFamily="34" charset="0"/>
                </a:rPr>
                <a:t> 8</a:t>
              </a:r>
              <a:r>
                <a:rPr lang="en-US" altLang="en-US" sz="2400">
                  <a:latin typeface="Verdana" pitchFamily="34" charset="0"/>
                </a:rPr>
                <a:t>y = </a:t>
              </a:r>
              <a:r>
                <a:rPr lang="en-US" altLang="en-US" sz="2400" i="0">
                  <a:latin typeface="Verdana" pitchFamily="34" charset="0"/>
                </a:rPr>
                <a:t>16 </a:t>
              </a:r>
            </a:p>
          </p:txBody>
        </p:sp>
        <p:sp>
          <p:nvSpPr>
            <p:cNvPr id="16415" name="Text Box 16"/>
            <p:cNvSpPr txBox="1">
              <a:spLocks noChangeArrowheads="1"/>
            </p:cNvSpPr>
            <p:nvPr/>
          </p:nvSpPr>
          <p:spPr bwMode="auto">
            <a:xfrm>
              <a:off x="288" y="2256"/>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2</a:t>
              </a:r>
            </a:p>
          </p:txBody>
        </p:sp>
      </p:grpSp>
      <p:grpSp>
        <p:nvGrpSpPr>
          <p:cNvPr id="3" name="Group 32"/>
          <p:cNvGrpSpPr>
            <a:grpSpLocks/>
          </p:cNvGrpSpPr>
          <p:nvPr/>
        </p:nvGrpSpPr>
        <p:grpSpPr bwMode="auto">
          <a:xfrm>
            <a:off x="428625" y="4267200"/>
            <a:ext cx="3816350" cy="457200"/>
            <a:chOff x="270" y="2880"/>
            <a:chExt cx="2404" cy="288"/>
          </a:xfrm>
        </p:grpSpPr>
        <p:sp>
          <p:nvSpPr>
            <p:cNvPr id="16411" name="Text Box 17"/>
            <p:cNvSpPr txBox="1">
              <a:spLocks noChangeArrowheads="1"/>
            </p:cNvSpPr>
            <p:nvPr/>
          </p:nvSpPr>
          <p:spPr bwMode="auto">
            <a:xfrm>
              <a:off x="270" y="2880"/>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a:t>
              </a:r>
            </a:p>
          </p:txBody>
        </p:sp>
        <p:sp>
          <p:nvSpPr>
            <p:cNvPr id="16412" name="Text Box 18"/>
            <p:cNvSpPr txBox="1">
              <a:spLocks noChangeArrowheads="1"/>
            </p:cNvSpPr>
            <p:nvPr/>
          </p:nvSpPr>
          <p:spPr bwMode="auto">
            <a:xfrm>
              <a:off x="1008" y="2880"/>
              <a:ext cx="16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10</a:t>
              </a:r>
              <a:r>
                <a:rPr lang="en-US" altLang="en-US" sz="2400">
                  <a:latin typeface="Verdana" pitchFamily="34" charset="0"/>
                </a:rPr>
                <a:t>y </a:t>
              </a:r>
              <a:r>
                <a:rPr lang="en-US" altLang="en-US" sz="2400" i="0">
                  <a:latin typeface="Verdana" pitchFamily="34" charset="0"/>
                </a:rPr>
                <a:t>– 4 = 16</a:t>
              </a:r>
            </a:p>
          </p:txBody>
        </p:sp>
      </p:grpSp>
      <p:sp>
        <p:nvSpPr>
          <p:cNvPr id="42006" name="Text Box 22"/>
          <p:cNvSpPr txBox="1">
            <a:spLocks noChangeArrowheads="1"/>
          </p:cNvSpPr>
          <p:nvPr/>
        </p:nvSpPr>
        <p:spPr bwMode="auto">
          <a:xfrm>
            <a:off x="4175125" y="4648200"/>
            <a:ext cx="495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Add 4 to both sides. </a:t>
            </a:r>
          </a:p>
        </p:txBody>
      </p:sp>
      <p:grpSp>
        <p:nvGrpSpPr>
          <p:cNvPr id="4" name="Group 33"/>
          <p:cNvGrpSpPr>
            <a:grpSpLocks/>
          </p:cNvGrpSpPr>
          <p:nvPr/>
        </p:nvGrpSpPr>
        <p:grpSpPr bwMode="auto">
          <a:xfrm>
            <a:off x="1933575" y="4572000"/>
            <a:ext cx="2463800" cy="762000"/>
            <a:chOff x="1218" y="3072"/>
            <a:chExt cx="1552" cy="480"/>
          </a:xfrm>
        </p:grpSpPr>
        <p:sp>
          <p:nvSpPr>
            <p:cNvPr id="16407" name="Text Box 19"/>
            <p:cNvSpPr txBox="1">
              <a:spLocks noChangeArrowheads="1"/>
            </p:cNvSpPr>
            <p:nvPr/>
          </p:nvSpPr>
          <p:spPr bwMode="auto">
            <a:xfrm>
              <a:off x="1488" y="3072"/>
              <a:ext cx="1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+4    +4</a:t>
              </a:r>
            </a:p>
          </p:txBody>
        </p:sp>
        <p:sp>
          <p:nvSpPr>
            <p:cNvPr id="16408" name="Line 20"/>
            <p:cNvSpPr>
              <a:spLocks noChangeShapeType="1"/>
            </p:cNvSpPr>
            <p:nvPr/>
          </p:nvSpPr>
          <p:spPr bwMode="auto">
            <a:xfrm>
              <a:off x="1570" y="3312"/>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9" name="Line 21"/>
            <p:cNvSpPr>
              <a:spLocks noChangeShapeType="1"/>
            </p:cNvSpPr>
            <p:nvPr/>
          </p:nvSpPr>
          <p:spPr bwMode="auto">
            <a:xfrm>
              <a:off x="2119" y="3312"/>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0" name="Text Box 23"/>
            <p:cNvSpPr txBox="1">
              <a:spLocks noChangeArrowheads="1"/>
            </p:cNvSpPr>
            <p:nvPr/>
          </p:nvSpPr>
          <p:spPr bwMode="auto">
            <a:xfrm>
              <a:off x="1218" y="3264"/>
              <a:ext cx="13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10</a:t>
              </a:r>
              <a:r>
                <a:rPr lang="en-US" altLang="en-US" sz="2400">
                  <a:latin typeface="Verdana" pitchFamily="34" charset="0"/>
                </a:rPr>
                <a:t>y    = </a:t>
              </a:r>
              <a:r>
                <a:rPr lang="en-US" altLang="en-US" sz="2400" i="0">
                  <a:latin typeface="Verdana" pitchFamily="34" charset="0"/>
                </a:rPr>
                <a:t>20</a:t>
              </a:r>
            </a:p>
          </p:txBody>
        </p:sp>
      </p:grpSp>
      <p:sp>
        <p:nvSpPr>
          <p:cNvPr id="42013" name="Text Box 29"/>
          <p:cNvSpPr txBox="1">
            <a:spLocks noChangeArrowheads="1"/>
          </p:cNvSpPr>
          <p:nvPr/>
        </p:nvSpPr>
        <p:spPr bwMode="auto">
          <a:xfrm>
            <a:off x="2667000" y="6019800"/>
            <a:ext cx="102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a:t>
            </a:r>
            <a:r>
              <a:rPr lang="en-US" altLang="en-US" sz="2400" i="0">
                <a:latin typeface="Verdana" pitchFamily="34" charset="0"/>
              </a:rPr>
              <a:t>=</a:t>
            </a:r>
            <a:r>
              <a:rPr lang="en-US" altLang="en-US" sz="2400" i="0">
                <a:solidFill>
                  <a:srgbClr val="800080"/>
                </a:solidFill>
                <a:latin typeface="Verdana" pitchFamily="34" charset="0"/>
              </a:rPr>
              <a:t> 2</a:t>
            </a:r>
          </a:p>
        </p:txBody>
      </p:sp>
      <p:grpSp>
        <p:nvGrpSpPr>
          <p:cNvPr id="5" name="Group 36"/>
          <p:cNvGrpSpPr>
            <a:grpSpLocks/>
          </p:cNvGrpSpPr>
          <p:nvPr/>
        </p:nvGrpSpPr>
        <p:grpSpPr bwMode="auto">
          <a:xfrm>
            <a:off x="2155825" y="5257800"/>
            <a:ext cx="2111375" cy="838200"/>
            <a:chOff x="1214" y="3264"/>
            <a:chExt cx="1330" cy="528"/>
          </a:xfrm>
        </p:grpSpPr>
        <p:sp>
          <p:nvSpPr>
            <p:cNvPr id="16402" name="Text Box 25"/>
            <p:cNvSpPr txBox="1">
              <a:spLocks noChangeArrowheads="1"/>
            </p:cNvSpPr>
            <p:nvPr/>
          </p:nvSpPr>
          <p:spPr bwMode="auto">
            <a:xfrm>
              <a:off x="1214" y="3264"/>
              <a:ext cx="13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10</a:t>
              </a:r>
              <a:r>
                <a:rPr lang="en-US" altLang="en-US" sz="2400">
                  <a:latin typeface="Verdana" pitchFamily="34" charset="0"/>
                </a:rPr>
                <a:t>y      </a:t>
              </a:r>
              <a:r>
                <a:rPr lang="en-US" altLang="en-US" sz="2400" i="0">
                  <a:latin typeface="Verdana" pitchFamily="34" charset="0"/>
                </a:rPr>
                <a:t>20</a:t>
              </a:r>
            </a:p>
          </p:txBody>
        </p:sp>
        <p:sp>
          <p:nvSpPr>
            <p:cNvPr id="16403" name="Line 26"/>
            <p:cNvSpPr>
              <a:spLocks noChangeShapeType="1"/>
            </p:cNvSpPr>
            <p:nvPr/>
          </p:nvSpPr>
          <p:spPr bwMode="auto">
            <a:xfrm>
              <a:off x="1282" y="3552"/>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4" name="Line 27"/>
            <p:cNvSpPr>
              <a:spLocks noChangeShapeType="1"/>
            </p:cNvSpPr>
            <p:nvPr/>
          </p:nvSpPr>
          <p:spPr bwMode="auto">
            <a:xfrm>
              <a:off x="2050" y="3552"/>
              <a:ext cx="25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5" name="Text Box 28"/>
            <p:cNvSpPr txBox="1">
              <a:spLocks noChangeArrowheads="1"/>
            </p:cNvSpPr>
            <p:nvPr/>
          </p:nvSpPr>
          <p:spPr bwMode="auto">
            <a:xfrm>
              <a:off x="1248" y="3504"/>
              <a:ext cx="10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10       10</a:t>
              </a:r>
            </a:p>
          </p:txBody>
        </p:sp>
        <p:sp>
          <p:nvSpPr>
            <p:cNvPr id="16406" name="Text Box 35"/>
            <p:cNvSpPr txBox="1">
              <a:spLocks noChangeArrowheads="1"/>
            </p:cNvSpPr>
            <p:nvPr/>
          </p:nvSpPr>
          <p:spPr bwMode="auto">
            <a:xfrm>
              <a:off x="1721" y="3394"/>
              <a:ext cx="6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a:t>
              </a:r>
            </a:p>
          </p:txBody>
        </p:sp>
      </p:grpSp>
      <p:sp>
        <p:nvSpPr>
          <p:cNvPr id="42021" name="Text Box 37"/>
          <p:cNvSpPr txBox="1">
            <a:spLocks noChangeArrowheads="1"/>
          </p:cNvSpPr>
          <p:nvPr/>
        </p:nvSpPr>
        <p:spPr bwMode="auto">
          <a:xfrm>
            <a:off x="4175125" y="5410200"/>
            <a:ext cx="434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10.</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993"/>
                                        </p:tgtEl>
                                        <p:attrNameLst>
                                          <p:attrName>style.visibility</p:attrName>
                                        </p:attrNameLst>
                                      </p:cBhvr>
                                      <p:to>
                                        <p:strVal val="visible"/>
                                      </p:to>
                                    </p:set>
                                    <p:animEffect transition="in" filter="box(in)">
                                      <p:cBhvr>
                                        <p:cTn id="7" dur="500"/>
                                        <p:tgtEl>
                                          <p:spTgt spid="419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41994"/>
                                        </p:tgtEl>
                                        <p:attrNameLst>
                                          <p:attrName>style.visibility</p:attrName>
                                        </p:attrNameLst>
                                      </p:cBhvr>
                                      <p:to>
                                        <p:strVal val="visible"/>
                                      </p:to>
                                    </p:set>
                                    <p:anim calcmode="lin" valueType="num">
                                      <p:cBhvr>
                                        <p:cTn id="12" dur="1000" fill="hold"/>
                                        <p:tgtEl>
                                          <p:spTgt spid="41994"/>
                                        </p:tgtEl>
                                        <p:attrNameLst>
                                          <p:attrName>ppt_x</p:attrName>
                                        </p:attrNameLst>
                                      </p:cBhvr>
                                      <p:tavLst>
                                        <p:tav tm="0">
                                          <p:val>
                                            <p:strVal val="#ppt_x-.2"/>
                                          </p:val>
                                        </p:tav>
                                        <p:tav tm="100000">
                                          <p:val>
                                            <p:strVal val="#ppt_x"/>
                                          </p:val>
                                        </p:tav>
                                      </p:tavLst>
                                    </p:anim>
                                    <p:anim calcmode="lin" valueType="num">
                                      <p:cBhvr>
                                        <p:cTn id="13" dur="1000" fill="hold"/>
                                        <p:tgtEl>
                                          <p:spTgt spid="4199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199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41996"/>
                                        </p:tgtEl>
                                        <p:attrNameLst>
                                          <p:attrName>style.visibility</p:attrName>
                                        </p:attrNameLst>
                                      </p:cBhvr>
                                      <p:to>
                                        <p:strVal val="visible"/>
                                      </p:to>
                                    </p:set>
                                    <p:animEffect transition="in" filter="box(in)">
                                      <p:cBhvr>
                                        <p:cTn id="19" dur="1000"/>
                                        <p:tgtEl>
                                          <p:spTgt spid="4199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randombar(horizontal)">
                                      <p:cBhvr>
                                        <p:cTn id="24" dur="500"/>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41997"/>
                                        </p:tgtEl>
                                        <p:attrNameLst>
                                          <p:attrName>style.visibility</p:attrName>
                                        </p:attrNameLst>
                                      </p:cBhvr>
                                      <p:to>
                                        <p:strVal val="visible"/>
                                      </p:to>
                                    </p:set>
                                    <p:anim calcmode="lin" valueType="num">
                                      <p:cBhvr>
                                        <p:cTn id="29" dur="1000" fill="hold"/>
                                        <p:tgtEl>
                                          <p:spTgt spid="41997"/>
                                        </p:tgtEl>
                                        <p:attrNameLst>
                                          <p:attrName>ppt_w</p:attrName>
                                        </p:attrNameLst>
                                      </p:cBhvr>
                                      <p:tavLst>
                                        <p:tav tm="0">
                                          <p:val>
                                            <p:strVal val="#ppt_w+.3"/>
                                          </p:val>
                                        </p:tav>
                                        <p:tav tm="100000">
                                          <p:val>
                                            <p:strVal val="#ppt_w"/>
                                          </p:val>
                                        </p:tav>
                                      </p:tavLst>
                                    </p:anim>
                                    <p:anim calcmode="lin" valueType="num">
                                      <p:cBhvr>
                                        <p:cTn id="30" dur="1000" fill="hold"/>
                                        <p:tgtEl>
                                          <p:spTgt spid="41997"/>
                                        </p:tgtEl>
                                        <p:attrNameLst>
                                          <p:attrName>ppt_h</p:attrName>
                                        </p:attrNameLst>
                                      </p:cBhvr>
                                      <p:tavLst>
                                        <p:tav tm="0">
                                          <p:val>
                                            <p:strVal val="#ppt_h"/>
                                          </p:val>
                                        </p:tav>
                                        <p:tav tm="100000">
                                          <p:val>
                                            <p:strVal val="#ppt_h"/>
                                          </p:val>
                                        </p:tav>
                                      </p:tavLst>
                                    </p:anim>
                                    <p:animEffect transition="in" filter="fade">
                                      <p:cBhvr>
                                        <p:cTn id="31" dur="1000"/>
                                        <p:tgtEl>
                                          <p:spTgt spid="4199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box(in)">
                                      <p:cBhvr>
                                        <p:cTn id="36" dur="500"/>
                                        <p:tgtEl>
                                          <p:spTgt spid="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42006"/>
                                        </p:tgtEl>
                                        <p:attrNameLst>
                                          <p:attrName>style.visibility</p:attrName>
                                        </p:attrNameLst>
                                      </p:cBhvr>
                                      <p:to>
                                        <p:strVal val="visible"/>
                                      </p:to>
                                    </p:set>
                                    <p:animEffect transition="in" filter="dissolve">
                                      <p:cBhvr>
                                        <p:cTn id="41" dur="500"/>
                                        <p:tgtEl>
                                          <p:spTgt spid="4200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9" presetClass="entr" presetSubtype="0" fill="hold" nodeType="clickEffect">
                                  <p:stCondLst>
                                    <p:cond delay="0"/>
                                  </p:stCondLst>
                                  <p:childTnLst>
                                    <p:set>
                                      <p:cBhvr>
                                        <p:cTn id="45" dur="1" fill="hold">
                                          <p:stCondLst>
                                            <p:cond delay="0"/>
                                          </p:stCondLst>
                                        </p:cTn>
                                        <p:tgtEl>
                                          <p:spTgt spid="4"/>
                                        </p:tgtEl>
                                        <p:attrNameLst>
                                          <p:attrName>style.visibility</p:attrName>
                                        </p:attrNameLst>
                                      </p:cBhvr>
                                      <p:to>
                                        <p:strVal val="visible"/>
                                      </p:to>
                                    </p:set>
                                    <p:anim calcmode="lin" valueType="num">
                                      <p:cBhvr>
                                        <p:cTn id="46" dur="1000" fill="hold"/>
                                        <p:tgtEl>
                                          <p:spTgt spid="4"/>
                                        </p:tgtEl>
                                        <p:attrNameLst>
                                          <p:attrName>ppt_x</p:attrName>
                                        </p:attrNameLst>
                                      </p:cBhvr>
                                      <p:tavLst>
                                        <p:tav tm="0">
                                          <p:val>
                                            <p:strVal val="#ppt_x-.2"/>
                                          </p:val>
                                        </p:tav>
                                        <p:tav tm="100000">
                                          <p:val>
                                            <p:strVal val="#ppt_x"/>
                                          </p:val>
                                        </p:tav>
                                      </p:tavLst>
                                    </p:anim>
                                    <p:anim calcmode="lin" valueType="num">
                                      <p:cBhvr>
                                        <p:cTn id="47"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48" dur="1000"/>
                                        <p:tgtEl>
                                          <p:spTgt spid="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42021"/>
                                        </p:tgtEl>
                                        <p:attrNameLst>
                                          <p:attrName>style.visibility</p:attrName>
                                        </p:attrNameLst>
                                      </p:cBhvr>
                                      <p:to>
                                        <p:strVal val="visible"/>
                                      </p:to>
                                    </p:set>
                                    <p:animEffect transition="in" filter="box(in)">
                                      <p:cBhvr>
                                        <p:cTn id="53" dur="500"/>
                                        <p:tgtEl>
                                          <p:spTgt spid="4202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nodeType="click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box(in)">
                                      <p:cBhvr>
                                        <p:cTn id="58" dur="500"/>
                                        <p:tgtEl>
                                          <p:spTgt spid="5"/>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42013"/>
                                        </p:tgtEl>
                                        <p:attrNameLst>
                                          <p:attrName>style.visibility</p:attrName>
                                        </p:attrNameLst>
                                      </p:cBhvr>
                                      <p:to>
                                        <p:strVal val="visible"/>
                                      </p:to>
                                    </p:set>
                                    <p:animEffect transition="in" filter="box(in)">
                                      <p:cBhvr>
                                        <p:cTn id="63" dur="500"/>
                                        <p:tgtEl>
                                          <p:spTgt spid="42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3" grpId="0"/>
      <p:bldP spid="41994" grpId="0"/>
      <p:bldP spid="41996" grpId="0"/>
      <p:bldP spid="41997" grpId="0"/>
      <p:bldP spid="42006" grpId="0"/>
      <p:bldP spid="42013" grpId="0"/>
      <p:bldP spid="420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1b Continued </a:t>
            </a:r>
            <a:endParaRPr lang="en-US" altLang="en-US" sz="2600" i="0">
              <a:solidFill>
                <a:schemeClr val="accent2"/>
              </a:solidFill>
              <a:latin typeface="Arial MT Bl" charset="0"/>
            </a:endParaRPr>
          </a:p>
        </p:txBody>
      </p:sp>
      <p:sp>
        <p:nvSpPr>
          <p:cNvPr id="17411" name="Text Box 5"/>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grpSp>
        <p:nvGrpSpPr>
          <p:cNvPr id="2" name="Group 6"/>
          <p:cNvGrpSpPr>
            <a:grpSpLocks/>
          </p:cNvGrpSpPr>
          <p:nvPr/>
        </p:nvGrpSpPr>
        <p:grpSpPr bwMode="auto">
          <a:xfrm>
            <a:off x="1143000" y="2438400"/>
            <a:ext cx="3886200" cy="514350"/>
            <a:chOff x="624" y="1440"/>
            <a:chExt cx="2160" cy="438"/>
          </a:xfrm>
        </p:grpSpPr>
        <p:sp>
          <p:nvSpPr>
            <p:cNvPr id="17427" name="Rectangle 7"/>
            <p:cNvSpPr>
              <a:spLocks noChangeArrowheads="1"/>
            </p:cNvSpPr>
            <p:nvPr/>
          </p:nvSpPr>
          <p:spPr bwMode="auto">
            <a:xfrm>
              <a:off x="624" y="1489"/>
              <a:ext cx="709" cy="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17428" name="Text Box 8"/>
            <p:cNvSpPr txBox="1">
              <a:spLocks noChangeArrowheads="1"/>
            </p:cNvSpPr>
            <p:nvPr/>
          </p:nvSpPr>
          <p:spPr bwMode="auto">
            <a:xfrm>
              <a:off x="1527" y="1440"/>
              <a:ext cx="1257" cy="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i="0">
                  <a:latin typeface="Verdana" pitchFamily="34" charset="0"/>
                </a:rPr>
                <a:t>8</a:t>
              </a:r>
              <a:r>
                <a:rPr lang="en-US" altLang="en-US" sz="2400">
                  <a:solidFill>
                    <a:srgbClr val="800080"/>
                  </a:solidFill>
                  <a:latin typeface="Verdana" pitchFamily="34" charset="0"/>
                </a:rPr>
                <a:t>y</a:t>
              </a:r>
              <a:r>
                <a:rPr lang="en-US" altLang="en-US" sz="2400">
                  <a:latin typeface="Verdana" pitchFamily="34" charset="0"/>
                </a:rPr>
                <a:t> = </a:t>
              </a:r>
              <a:r>
                <a:rPr lang="en-US" altLang="en-US" sz="2400" i="0">
                  <a:latin typeface="Verdana" pitchFamily="34" charset="0"/>
                </a:rPr>
                <a:t>16</a:t>
              </a:r>
            </a:p>
          </p:txBody>
        </p:sp>
      </p:grpSp>
      <p:sp>
        <p:nvSpPr>
          <p:cNvPr id="43017" name="Text Box 9"/>
          <p:cNvSpPr txBox="1">
            <a:spLocks noChangeArrowheads="1"/>
          </p:cNvSpPr>
          <p:nvPr/>
        </p:nvSpPr>
        <p:spPr bwMode="auto">
          <a:xfrm>
            <a:off x="5486400" y="2438400"/>
            <a:ext cx="38639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spcBef>
                <a:spcPct val="50000"/>
              </a:spcBef>
            </a:pPr>
            <a:r>
              <a:rPr lang="en-US" altLang="en-US" sz="2400">
                <a:solidFill>
                  <a:srgbClr val="3333FF"/>
                </a:solidFill>
              </a:rPr>
              <a:t>Write one of the original equations.</a:t>
            </a:r>
          </a:p>
        </p:txBody>
      </p:sp>
      <p:sp>
        <p:nvSpPr>
          <p:cNvPr id="43018" name="Text Box 10"/>
          <p:cNvSpPr txBox="1">
            <a:spLocks noChangeArrowheads="1"/>
          </p:cNvSpPr>
          <p:nvPr/>
        </p:nvSpPr>
        <p:spPr bwMode="auto">
          <a:xfrm>
            <a:off x="5486400" y="3124200"/>
            <a:ext cx="263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a:t>
            </a:r>
            <a:r>
              <a:rPr lang="en-US" altLang="en-US" sz="2400">
                <a:solidFill>
                  <a:srgbClr val="3333FF"/>
                </a:solidFill>
                <a:cs typeface="Arial" charset="0"/>
              </a:rPr>
              <a:t>2 for y.</a:t>
            </a:r>
            <a:r>
              <a:rPr lang="en-US" altLang="en-US" sz="2400">
                <a:solidFill>
                  <a:srgbClr val="3333FF"/>
                </a:solidFill>
              </a:rPr>
              <a:t> </a:t>
            </a:r>
          </a:p>
        </p:txBody>
      </p:sp>
      <p:sp>
        <p:nvSpPr>
          <p:cNvPr id="43023" name="Text Box 15"/>
          <p:cNvSpPr txBox="1">
            <a:spLocks noChangeArrowheads="1"/>
          </p:cNvSpPr>
          <p:nvPr/>
        </p:nvSpPr>
        <p:spPr bwMode="auto">
          <a:xfrm>
            <a:off x="2257425" y="3048000"/>
            <a:ext cx="267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latin typeface="Verdana" pitchFamily="34" charset="0"/>
              </a:rPr>
              <a:t>x +</a:t>
            </a:r>
            <a:r>
              <a:rPr lang="en-US" altLang="en-US" sz="2400" i="0">
                <a:latin typeface="Verdana" pitchFamily="34" charset="0"/>
              </a:rPr>
              <a:t> 8</a:t>
            </a:r>
            <a:r>
              <a:rPr lang="en-US" altLang="en-US" sz="2400" i="0">
                <a:solidFill>
                  <a:srgbClr val="800080"/>
                </a:solidFill>
                <a:latin typeface="Verdana" pitchFamily="34" charset="0"/>
              </a:rPr>
              <a:t>(2)</a:t>
            </a:r>
            <a:r>
              <a:rPr lang="en-US" altLang="en-US" sz="2400">
                <a:latin typeface="Verdana" pitchFamily="34" charset="0"/>
              </a:rPr>
              <a:t> = </a:t>
            </a:r>
            <a:r>
              <a:rPr lang="en-US" altLang="en-US" sz="2400" i="0">
                <a:latin typeface="Verdana" pitchFamily="34" charset="0"/>
              </a:rPr>
              <a:t>16 </a:t>
            </a:r>
          </a:p>
        </p:txBody>
      </p:sp>
      <p:sp>
        <p:nvSpPr>
          <p:cNvPr id="43024" name="Text Box 16"/>
          <p:cNvSpPr txBox="1">
            <a:spLocks noChangeArrowheads="1"/>
          </p:cNvSpPr>
          <p:nvPr/>
        </p:nvSpPr>
        <p:spPr bwMode="auto">
          <a:xfrm>
            <a:off x="2538413" y="3581400"/>
            <a:ext cx="2501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latin typeface="Verdana" pitchFamily="34" charset="0"/>
              </a:rPr>
              <a:t>x +</a:t>
            </a:r>
            <a:r>
              <a:rPr lang="en-US" altLang="en-US" sz="2400" i="0">
                <a:latin typeface="Verdana" pitchFamily="34" charset="0"/>
              </a:rPr>
              <a:t> 16</a:t>
            </a:r>
            <a:r>
              <a:rPr lang="en-US" altLang="en-US" sz="2400">
                <a:latin typeface="Verdana" pitchFamily="34" charset="0"/>
              </a:rPr>
              <a:t> =  </a:t>
            </a:r>
            <a:r>
              <a:rPr lang="en-US" altLang="en-US" sz="2400" i="0">
                <a:latin typeface="Verdana" pitchFamily="34" charset="0"/>
              </a:rPr>
              <a:t>16 </a:t>
            </a:r>
          </a:p>
        </p:txBody>
      </p:sp>
      <p:grpSp>
        <p:nvGrpSpPr>
          <p:cNvPr id="3" name="Group 28"/>
          <p:cNvGrpSpPr>
            <a:grpSpLocks/>
          </p:cNvGrpSpPr>
          <p:nvPr/>
        </p:nvGrpSpPr>
        <p:grpSpPr bwMode="auto">
          <a:xfrm>
            <a:off x="2743200" y="3994150"/>
            <a:ext cx="2362200" cy="882650"/>
            <a:chOff x="1728" y="2756"/>
            <a:chExt cx="1488" cy="556"/>
          </a:xfrm>
        </p:grpSpPr>
        <p:sp>
          <p:nvSpPr>
            <p:cNvPr id="17423" name="Text Box 13"/>
            <p:cNvSpPr txBox="1">
              <a:spLocks noChangeArrowheads="1"/>
            </p:cNvSpPr>
            <p:nvPr/>
          </p:nvSpPr>
          <p:spPr bwMode="auto">
            <a:xfrm>
              <a:off x="1728" y="3024"/>
              <a:ext cx="14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i="0">
                  <a:solidFill>
                    <a:srgbClr val="008000"/>
                  </a:solidFill>
                  <a:latin typeface="Verdana" pitchFamily="34" charset="0"/>
                </a:rPr>
                <a:t>0</a:t>
              </a:r>
              <a:endParaRPr lang="en-US" altLang="en-US" sz="2400">
                <a:solidFill>
                  <a:srgbClr val="008000"/>
                </a:solidFill>
                <a:latin typeface="Verdana" pitchFamily="34" charset="0"/>
              </a:endParaRPr>
            </a:p>
          </p:txBody>
        </p:sp>
        <p:sp>
          <p:nvSpPr>
            <p:cNvPr id="17424" name="Text Box 17"/>
            <p:cNvSpPr txBox="1">
              <a:spLocks noChangeArrowheads="1"/>
            </p:cNvSpPr>
            <p:nvPr/>
          </p:nvSpPr>
          <p:spPr bwMode="auto">
            <a:xfrm>
              <a:off x="1920" y="2756"/>
              <a:ext cx="11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 – 16   –16</a:t>
              </a:r>
            </a:p>
          </p:txBody>
        </p:sp>
        <p:sp>
          <p:nvSpPr>
            <p:cNvPr id="17425" name="Line 18"/>
            <p:cNvSpPr>
              <a:spLocks noChangeShapeType="1"/>
            </p:cNvSpPr>
            <p:nvPr/>
          </p:nvSpPr>
          <p:spPr bwMode="auto">
            <a:xfrm>
              <a:off x="1728" y="3024"/>
              <a:ext cx="72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6" name="Line 19"/>
            <p:cNvSpPr>
              <a:spLocks noChangeShapeType="1"/>
            </p:cNvSpPr>
            <p:nvPr/>
          </p:nvSpPr>
          <p:spPr bwMode="auto">
            <a:xfrm>
              <a:off x="2688" y="3024"/>
              <a:ext cx="48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7418" name="Text Box 20"/>
          <p:cNvSpPr txBox="1">
            <a:spLocks noChangeArrowheads="1"/>
          </p:cNvSpPr>
          <p:nvPr/>
        </p:nvSpPr>
        <p:spPr bwMode="auto">
          <a:xfrm>
            <a:off x="5661025" y="3878263"/>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endParaRPr lang="en-US" altLang="en-US" sz="2400"/>
          </a:p>
        </p:txBody>
      </p:sp>
      <p:sp>
        <p:nvSpPr>
          <p:cNvPr id="43029" name="Text Box 21"/>
          <p:cNvSpPr txBox="1">
            <a:spLocks noChangeArrowheads="1"/>
          </p:cNvSpPr>
          <p:nvPr/>
        </p:nvSpPr>
        <p:spPr bwMode="auto">
          <a:xfrm>
            <a:off x="5486400" y="365760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Simplify.</a:t>
            </a:r>
          </a:p>
        </p:txBody>
      </p:sp>
      <p:sp>
        <p:nvSpPr>
          <p:cNvPr id="43031" name="Text Box 23"/>
          <p:cNvSpPr txBox="1">
            <a:spLocks noChangeArrowheads="1"/>
          </p:cNvSpPr>
          <p:nvPr/>
        </p:nvSpPr>
        <p:spPr bwMode="auto">
          <a:xfrm>
            <a:off x="5486400" y="4159250"/>
            <a:ext cx="3368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pPr>
            <a:r>
              <a:rPr lang="en-US" altLang="en-US" sz="2400">
                <a:solidFill>
                  <a:srgbClr val="3333FF"/>
                </a:solidFill>
              </a:rPr>
              <a:t>Subtract 16 from both sides.</a:t>
            </a:r>
          </a:p>
        </p:txBody>
      </p:sp>
      <p:sp>
        <p:nvSpPr>
          <p:cNvPr id="43032" name="Rectangle 24"/>
          <p:cNvSpPr>
            <a:spLocks noChangeArrowheads="1"/>
          </p:cNvSpPr>
          <p:nvPr/>
        </p:nvSpPr>
        <p:spPr bwMode="auto">
          <a:xfrm>
            <a:off x="1128713" y="4953000"/>
            <a:ext cx="2368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  </a:t>
            </a:r>
            <a:r>
              <a:rPr lang="en-US" altLang="en-US" sz="2400" i="0">
                <a:latin typeface="Verdana" pitchFamily="34" charset="0"/>
              </a:rPr>
              <a:t>(</a:t>
            </a:r>
            <a:r>
              <a:rPr lang="en-US" altLang="en-US" sz="2400" i="0">
                <a:solidFill>
                  <a:srgbClr val="008000"/>
                </a:solidFill>
                <a:latin typeface="Verdana" pitchFamily="34" charset="0"/>
              </a:rPr>
              <a:t>0</a:t>
            </a:r>
            <a:r>
              <a:rPr lang="en-US" altLang="en-US" sz="2400" i="0">
                <a:latin typeface="Verdana" pitchFamily="34" charset="0"/>
              </a:rPr>
              <a:t>, </a:t>
            </a:r>
            <a:r>
              <a:rPr lang="en-US" altLang="en-US" sz="2400" i="0">
                <a:solidFill>
                  <a:srgbClr val="800080"/>
                </a:solidFill>
                <a:latin typeface="Verdana" pitchFamily="34" charset="0"/>
              </a:rPr>
              <a:t>2</a:t>
            </a:r>
            <a:r>
              <a:rPr lang="en-US" altLang="en-US" sz="2400" i="0">
                <a:latin typeface="Verdana" pitchFamily="34" charset="0"/>
              </a:rPr>
              <a:t>)</a:t>
            </a:r>
            <a:endParaRPr lang="en-US" altLang="en-US" sz="2400" b="1" i="0">
              <a:latin typeface="Verdana" pitchFamily="34" charset="0"/>
            </a:endParaRPr>
          </a:p>
        </p:txBody>
      </p:sp>
      <p:sp>
        <p:nvSpPr>
          <p:cNvPr id="43033" name="Text Box 25"/>
          <p:cNvSpPr txBox="1">
            <a:spLocks noChangeArrowheads="1"/>
          </p:cNvSpPr>
          <p:nvPr/>
        </p:nvSpPr>
        <p:spPr bwMode="auto">
          <a:xfrm>
            <a:off x="5486400" y="4892675"/>
            <a:ext cx="3368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Write the solution as an ordered pair.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017"/>
                                        </p:tgtEl>
                                        <p:attrNameLst>
                                          <p:attrName>style.visibility</p:attrName>
                                        </p:attrNameLst>
                                      </p:cBhvr>
                                      <p:to>
                                        <p:strVal val="visible"/>
                                      </p:to>
                                    </p:set>
                                    <p:animEffect transition="in" filter="dissolve">
                                      <p:cBhvr>
                                        <p:cTn id="7" dur="500"/>
                                        <p:tgtEl>
                                          <p:spTgt spid="430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018"/>
                                        </p:tgtEl>
                                        <p:attrNameLst>
                                          <p:attrName>style.visibility</p:attrName>
                                        </p:attrNameLst>
                                      </p:cBhvr>
                                      <p:to>
                                        <p:strVal val="visible"/>
                                      </p:to>
                                    </p:set>
                                    <p:animEffect transition="in" filter="dissolve">
                                      <p:cBhvr>
                                        <p:cTn id="17" dur="500"/>
                                        <p:tgtEl>
                                          <p:spTgt spid="430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3023"/>
                                        </p:tgtEl>
                                        <p:attrNameLst>
                                          <p:attrName>style.visibility</p:attrName>
                                        </p:attrNameLst>
                                      </p:cBhvr>
                                      <p:to>
                                        <p:strVal val="visible"/>
                                      </p:to>
                                    </p:set>
                                    <p:animEffect transition="in" filter="box(in)">
                                      <p:cBhvr>
                                        <p:cTn id="22" dur="500"/>
                                        <p:tgtEl>
                                          <p:spTgt spid="4302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3029"/>
                                        </p:tgtEl>
                                        <p:attrNameLst>
                                          <p:attrName>style.visibility</p:attrName>
                                        </p:attrNameLst>
                                      </p:cBhvr>
                                      <p:to>
                                        <p:strVal val="visible"/>
                                      </p:to>
                                    </p:set>
                                    <p:animEffect transition="in" filter="dissolve">
                                      <p:cBhvr>
                                        <p:cTn id="27" dur="500"/>
                                        <p:tgtEl>
                                          <p:spTgt spid="430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3024"/>
                                        </p:tgtEl>
                                        <p:attrNameLst>
                                          <p:attrName>style.visibility</p:attrName>
                                        </p:attrNameLst>
                                      </p:cBhvr>
                                      <p:to>
                                        <p:strVal val="visible"/>
                                      </p:to>
                                    </p:set>
                                    <p:animEffect transition="in" filter="box(in)">
                                      <p:cBhvr>
                                        <p:cTn id="32" dur="500"/>
                                        <p:tgtEl>
                                          <p:spTgt spid="4302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43031"/>
                                        </p:tgtEl>
                                        <p:attrNameLst>
                                          <p:attrName>style.visibility</p:attrName>
                                        </p:attrNameLst>
                                      </p:cBhvr>
                                      <p:to>
                                        <p:strVal val="visible"/>
                                      </p:to>
                                    </p:set>
                                    <p:anim calcmode="lin" valueType="num">
                                      <p:cBhvr>
                                        <p:cTn id="37" dur="1000" fill="hold"/>
                                        <p:tgtEl>
                                          <p:spTgt spid="43031"/>
                                        </p:tgtEl>
                                        <p:attrNameLst>
                                          <p:attrName>ppt_w</p:attrName>
                                        </p:attrNameLst>
                                      </p:cBhvr>
                                      <p:tavLst>
                                        <p:tav tm="0">
                                          <p:val>
                                            <p:strVal val="#ppt_w+.3"/>
                                          </p:val>
                                        </p:tav>
                                        <p:tav tm="100000">
                                          <p:val>
                                            <p:strVal val="#ppt_w"/>
                                          </p:val>
                                        </p:tav>
                                      </p:tavLst>
                                    </p:anim>
                                    <p:anim calcmode="lin" valueType="num">
                                      <p:cBhvr>
                                        <p:cTn id="38" dur="1000" fill="hold"/>
                                        <p:tgtEl>
                                          <p:spTgt spid="43031"/>
                                        </p:tgtEl>
                                        <p:attrNameLst>
                                          <p:attrName>ppt_h</p:attrName>
                                        </p:attrNameLst>
                                      </p:cBhvr>
                                      <p:tavLst>
                                        <p:tav tm="0">
                                          <p:val>
                                            <p:strVal val="#ppt_h"/>
                                          </p:val>
                                        </p:tav>
                                        <p:tav tm="100000">
                                          <p:val>
                                            <p:strVal val="#ppt_h"/>
                                          </p:val>
                                        </p:tav>
                                      </p:tavLst>
                                    </p:anim>
                                    <p:animEffect transition="in" filter="fade">
                                      <p:cBhvr>
                                        <p:cTn id="39" dur="1000"/>
                                        <p:tgtEl>
                                          <p:spTgt spid="43031"/>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ox(in)">
                                      <p:cBhvr>
                                        <p:cTn id="44" dur="500"/>
                                        <p:tgtEl>
                                          <p:spTgt spid="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43033"/>
                                        </p:tgtEl>
                                        <p:attrNameLst>
                                          <p:attrName>style.visibility</p:attrName>
                                        </p:attrNameLst>
                                      </p:cBhvr>
                                      <p:to>
                                        <p:strVal val="visible"/>
                                      </p:to>
                                    </p:set>
                                    <p:animEffect transition="in" filter="dissolve">
                                      <p:cBhvr>
                                        <p:cTn id="49" dur="500"/>
                                        <p:tgtEl>
                                          <p:spTgt spid="43033"/>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7" presetClass="entr" presetSubtype="10" fill="hold" grpId="0" nodeType="clickEffect">
                                  <p:stCondLst>
                                    <p:cond delay="0"/>
                                  </p:stCondLst>
                                  <p:childTnLst>
                                    <p:set>
                                      <p:cBhvr>
                                        <p:cTn id="53" dur="1" fill="hold">
                                          <p:stCondLst>
                                            <p:cond delay="0"/>
                                          </p:stCondLst>
                                        </p:cTn>
                                        <p:tgtEl>
                                          <p:spTgt spid="43032"/>
                                        </p:tgtEl>
                                        <p:attrNameLst>
                                          <p:attrName>style.visibility</p:attrName>
                                        </p:attrNameLst>
                                      </p:cBhvr>
                                      <p:to>
                                        <p:strVal val="visible"/>
                                      </p:to>
                                    </p:set>
                                    <p:anim calcmode="lin" valueType="num">
                                      <p:cBhvr>
                                        <p:cTn id="54" dur="500" fill="hold"/>
                                        <p:tgtEl>
                                          <p:spTgt spid="43032"/>
                                        </p:tgtEl>
                                        <p:attrNameLst>
                                          <p:attrName>ppt_w</p:attrName>
                                        </p:attrNameLst>
                                      </p:cBhvr>
                                      <p:tavLst>
                                        <p:tav tm="0">
                                          <p:val>
                                            <p:fltVal val="0"/>
                                          </p:val>
                                        </p:tav>
                                        <p:tav tm="100000">
                                          <p:val>
                                            <p:strVal val="#ppt_w"/>
                                          </p:val>
                                        </p:tav>
                                      </p:tavLst>
                                    </p:anim>
                                    <p:anim calcmode="lin" valueType="num">
                                      <p:cBhvr>
                                        <p:cTn id="55" dur="500" fill="hold"/>
                                        <p:tgtEl>
                                          <p:spTgt spid="4303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7" grpId="0"/>
      <p:bldP spid="43018" grpId="0"/>
      <p:bldP spid="43023" grpId="0"/>
      <p:bldP spid="43024" grpId="0"/>
      <p:bldP spid="43029" grpId="0"/>
      <p:bldP spid="43031" grpId="0"/>
      <p:bldP spid="43032" grpId="0"/>
      <p:bldP spid="4303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1c </a:t>
            </a:r>
            <a:endParaRPr lang="en-US" altLang="en-US" sz="2600" i="0">
              <a:solidFill>
                <a:schemeClr val="accent2"/>
              </a:solidFill>
              <a:latin typeface="Arial MT Bl" charset="0"/>
            </a:endParaRPr>
          </a:p>
        </p:txBody>
      </p:sp>
      <p:sp>
        <p:nvSpPr>
          <p:cNvPr id="18435" name="Text Box 5"/>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8436" name="AutoShape 6"/>
          <p:cNvSpPr>
            <a:spLocks/>
          </p:cNvSpPr>
          <p:nvPr/>
        </p:nvSpPr>
        <p:spPr bwMode="auto">
          <a:xfrm>
            <a:off x="838200" y="22098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8437" name="Text Box 7"/>
          <p:cNvSpPr txBox="1">
            <a:spLocks noChangeArrowheads="1"/>
          </p:cNvSpPr>
          <p:nvPr/>
        </p:nvSpPr>
        <p:spPr bwMode="auto">
          <a:xfrm>
            <a:off x="1066800" y="2133600"/>
            <a:ext cx="2187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2</a:t>
            </a:r>
            <a:r>
              <a:rPr lang="en-US" altLang="en-US" sz="2400" b="1">
                <a:latin typeface="Verdana" pitchFamily="34" charset="0"/>
              </a:rPr>
              <a:t>x + y =</a:t>
            </a:r>
            <a:r>
              <a:rPr lang="en-US" altLang="en-US" sz="2400" b="1" i="0">
                <a:latin typeface="Verdana" pitchFamily="34" charset="0"/>
              </a:rPr>
              <a:t> –4</a:t>
            </a:r>
            <a:endParaRPr lang="en-US" altLang="en-US" sz="2400" b="1">
              <a:latin typeface="Verdana" pitchFamily="34" charset="0"/>
            </a:endParaRPr>
          </a:p>
        </p:txBody>
      </p:sp>
      <p:sp>
        <p:nvSpPr>
          <p:cNvPr id="18438" name="Text Box 8"/>
          <p:cNvSpPr txBox="1">
            <a:spLocks noChangeArrowheads="1"/>
          </p:cNvSpPr>
          <p:nvPr/>
        </p:nvSpPr>
        <p:spPr bwMode="auto">
          <a:xfrm>
            <a:off x="1201738" y="2590800"/>
            <a:ext cx="21796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 </a:t>
            </a:r>
            <a:r>
              <a:rPr lang="en-US" altLang="en-US" sz="2400" b="1">
                <a:latin typeface="Verdana" pitchFamily="34" charset="0"/>
              </a:rPr>
              <a:t>x +</a:t>
            </a:r>
            <a:r>
              <a:rPr lang="en-US" altLang="en-US" sz="2400" b="1" i="0">
                <a:latin typeface="Verdana" pitchFamily="34" charset="0"/>
              </a:rPr>
              <a:t> </a:t>
            </a:r>
            <a:r>
              <a:rPr lang="en-US" altLang="en-US" sz="2400" b="1">
                <a:latin typeface="Verdana" pitchFamily="34" charset="0"/>
              </a:rPr>
              <a:t>y = </a:t>
            </a:r>
            <a:r>
              <a:rPr lang="en-US" altLang="en-US" sz="2400" b="1" i="0">
                <a:latin typeface="Verdana" pitchFamily="34" charset="0"/>
              </a:rPr>
              <a:t>–7 </a:t>
            </a:r>
          </a:p>
        </p:txBody>
      </p:sp>
      <p:sp>
        <p:nvSpPr>
          <p:cNvPr id="44041" name="Text Box 9"/>
          <p:cNvSpPr txBox="1">
            <a:spLocks noChangeArrowheads="1"/>
          </p:cNvSpPr>
          <p:nvPr/>
        </p:nvSpPr>
        <p:spPr bwMode="auto">
          <a:xfrm>
            <a:off x="4556125" y="2971800"/>
            <a:ext cx="4664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the second equation for x by subtracting y from each side.</a:t>
            </a:r>
          </a:p>
        </p:txBody>
      </p:sp>
      <p:sp>
        <p:nvSpPr>
          <p:cNvPr id="44043" name="Text Box 11"/>
          <p:cNvSpPr txBox="1">
            <a:spLocks noChangeArrowheads="1"/>
          </p:cNvSpPr>
          <p:nvPr/>
        </p:nvSpPr>
        <p:spPr bwMode="auto">
          <a:xfrm>
            <a:off x="4556125" y="4283075"/>
            <a:ext cx="4343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a:t>
            </a:r>
            <a:r>
              <a:rPr lang="en-US" altLang="en-US" sz="2400">
                <a:solidFill>
                  <a:srgbClr val="3333FF"/>
                </a:solidFill>
                <a:cs typeface="Arial" charset="0"/>
              </a:rPr>
              <a:t>–</a:t>
            </a:r>
            <a:r>
              <a:rPr lang="en-US" altLang="en-US" sz="2400">
                <a:solidFill>
                  <a:srgbClr val="3333FF"/>
                </a:solidFill>
              </a:rPr>
              <a:t>y </a:t>
            </a:r>
            <a:r>
              <a:rPr lang="en-US" altLang="en-US" sz="2400">
                <a:solidFill>
                  <a:srgbClr val="3333FF"/>
                </a:solidFill>
                <a:cs typeface="Arial" charset="0"/>
              </a:rPr>
              <a:t>– 7 for x in the first equation.</a:t>
            </a:r>
          </a:p>
        </p:txBody>
      </p:sp>
      <p:grpSp>
        <p:nvGrpSpPr>
          <p:cNvPr id="2" name="Group 43"/>
          <p:cNvGrpSpPr>
            <a:grpSpLocks/>
          </p:cNvGrpSpPr>
          <p:nvPr/>
        </p:nvGrpSpPr>
        <p:grpSpPr bwMode="auto">
          <a:xfrm>
            <a:off x="457200" y="4267200"/>
            <a:ext cx="3546475" cy="914400"/>
            <a:chOff x="288" y="2688"/>
            <a:chExt cx="2234" cy="576"/>
          </a:xfrm>
        </p:grpSpPr>
        <p:sp>
          <p:nvSpPr>
            <p:cNvPr id="18453" name="Rectangle 14"/>
            <p:cNvSpPr>
              <a:spLocks noChangeArrowheads="1"/>
            </p:cNvSpPr>
            <p:nvPr/>
          </p:nvSpPr>
          <p:spPr bwMode="auto">
            <a:xfrm>
              <a:off x="444" y="2976"/>
              <a:ext cx="20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2</a:t>
              </a:r>
              <a:r>
                <a:rPr lang="en-US" altLang="en-US" sz="2400" i="0">
                  <a:solidFill>
                    <a:srgbClr val="3333FF"/>
                  </a:solidFill>
                  <a:latin typeface="Verdana" pitchFamily="34" charset="0"/>
                </a:rPr>
                <a:t>(–</a:t>
              </a:r>
              <a:r>
                <a:rPr lang="en-US" altLang="en-US" sz="2400">
                  <a:solidFill>
                    <a:srgbClr val="3333FF"/>
                  </a:solidFill>
                  <a:latin typeface="Verdana" pitchFamily="34" charset="0"/>
                </a:rPr>
                <a:t>y </a:t>
              </a:r>
              <a:r>
                <a:rPr lang="en-US" altLang="en-US" sz="2400" i="0">
                  <a:solidFill>
                    <a:srgbClr val="3333FF"/>
                  </a:solidFill>
                  <a:latin typeface="Verdana" pitchFamily="34" charset="0"/>
                </a:rPr>
                <a:t>– 7) </a:t>
              </a:r>
              <a:r>
                <a:rPr lang="en-US" altLang="en-US" sz="2400" i="0">
                  <a:latin typeface="Verdana" pitchFamily="34" charset="0"/>
                </a:rPr>
                <a:t>+ </a:t>
              </a:r>
              <a:r>
                <a:rPr lang="en-US" altLang="en-US" sz="2400">
                  <a:latin typeface="Verdana" pitchFamily="34" charset="0"/>
                </a:rPr>
                <a:t>y = </a:t>
              </a:r>
              <a:r>
                <a:rPr lang="en-US" altLang="en-US" sz="2400" i="0">
                  <a:latin typeface="Verdana" pitchFamily="34" charset="0"/>
                </a:rPr>
                <a:t>–4</a:t>
              </a:r>
            </a:p>
          </p:txBody>
        </p:sp>
        <p:sp>
          <p:nvSpPr>
            <p:cNvPr id="18454" name="Text Box 15"/>
            <p:cNvSpPr txBox="1">
              <a:spLocks noChangeArrowheads="1"/>
            </p:cNvSpPr>
            <p:nvPr/>
          </p:nvSpPr>
          <p:spPr bwMode="auto">
            <a:xfrm>
              <a:off x="1180" y="2688"/>
              <a:ext cx="134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solidFill>
                    <a:srgbClr val="3333FF"/>
                  </a:solidFill>
                  <a:latin typeface="Verdana" pitchFamily="34" charset="0"/>
                </a:rPr>
                <a:t>x</a:t>
              </a:r>
              <a:r>
                <a:rPr lang="en-US" altLang="en-US" sz="2400">
                  <a:latin typeface="Verdana" pitchFamily="34" charset="0"/>
                </a:rPr>
                <a:t> =</a:t>
              </a:r>
              <a:r>
                <a:rPr lang="en-US" altLang="en-US" sz="2400" i="0">
                  <a:latin typeface="Verdana" pitchFamily="34" charset="0"/>
                </a:rPr>
                <a:t> –</a:t>
              </a:r>
              <a:r>
                <a:rPr lang="en-US" altLang="en-US" sz="2400">
                  <a:latin typeface="Verdana" pitchFamily="34" charset="0"/>
                </a:rPr>
                <a:t>y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7 </a:t>
              </a:r>
            </a:p>
          </p:txBody>
        </p:sp>
        <p:sp>
          <p:nvSpPr>
            <p:cNvPr id="18455" name="Text Box 16"/>
            <p:cNvSpPr txBox="1">
              <a:spLocks noChangeArrowheads="1"/>
            </p:cNvSpPr>
            <p:nvPr/>
          </p:nvSpPr>
          <p:spPr bwMode="auto">
            <a:xfrm>
              <a:off x="288" y="2688"/>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2</a:t>
              </a:r>
            </a:p>
          </p:txBody>
        </p:sp>
      </p:grpSp>
      <p:sp>
        <p:nvSpPr>
          <p:cNvPr id="18442" name="Text Box 10"/>
          <p:cNvSpPr txBox="1">
            <a:spLocks noChangeArrowheads="1"/>
          </p:cNvSpPr>
          <p:nvPr/>
        </p:nvSpPr>
        <p:spPr bwMode="auto">
          <a:xfrm>
            <a:off x="457200" y="3124200"/>
            <a:ext cx="3278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x + y = </a:t>
            </a:r>
            <a:r>
              <a:rPr lang="en-US" altLang="en-US" sz="2400" i="0">
                <a:latin typeface="Verdana" pitchFamily="34" charset="0"/>
              </a:rPr>
              <a:t>–7</a:t>
            </a:r>
            <a:endParaRPr lang="en-US" altLang="en-US" sz="2400" b="1" i="0">
              <a:latin typeface="Verdana" pitchFamily="34" charset="0"/>
            </a:endParaRPr>
          </a:p>
        </p:txBody>
      </p:sp>
      <p:grpSp>
        <p:nvGrpSpPr>
          <p:cNvPr id="3" name="Group 44"/>
          <p:cNvGrpSpPr>
            <a:grpSpLocks/>
          </p:cNvGrpSpPr>
          <p:nvPr/>
        </p:nvGrpSpPr>
        <p:grpSpPr bwMode="auto">
          <a:xfrm>
            <a:off x="1676400" y="3460750"/>
            <a:ext cx="3101975" cy="882650"/>
            <a:chOff x="1056" y="2180"/>
            <a:chExt cx="1954" cy="556"/>
          </a:xfrm>
        </p:grpSpPr>
        <p:sp>
          <p:nvSpPr>
            <p:cNvPr id="18449" name="Text Box 32"/>
            <p:cNvSpPr txBox="1">
              <a:spLocks noChangeArrowheads="1"/>
            </p:cNvSpPr>
            <p:nvPr/>
          </p:nvSpPr>
          <p:spPr bwMode="auto">
            <a:xfrm>
              <a:off x="1392" y="2180"/>
              <a:ext cx="9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a:t>
              </a:r>
              <a:r>
                <a:rPr lang="en-US" altLang="en-US" sz="2400">
                  <a:solidFill>
                    <a:srgbClr val="FF0000"/>
                  </a:solidFill>
                  <a:latin typeface="Verdana" pitchFamily="34" charset="0"/>
                  <a:cs typeface="Arial" charset="0"/>
                </a:rPr>
                <a:t> y    </a:t>
              </a:r>
              <a:r>
                <a:rPr lang="en-US" altLang="en-US" sz="2400" i="0">
                  <a:solidFill>
                    <a:srgbClr val="FF0000"/>
                  </a:solidFill>
                  <a:latin typeface="Verdana" pitchFamily="34" charset="0"/>
                </a:rPr>
                <a:t>–</a:t>
              </a:r>
              <a:r>
                <a:rPr lang="en-US" altLang="en-US" sz="2400">
                  <a:solidFill>
                    <a:srgbClr val="FF0000"/>
                  </a:solidFill>
                  <a:latin typeface="Verdana" pitchFamily="34" charset="0"/>
                  <a:cs typeface="Arial" charset="0"/>
                </a:rPr>
                <a:t> y</a:t>
              </a:r>
            </a:p>
          </p:txBody>
        </p:sp>
        <p:sp>
          <p:nvSpPr>
            <p:cNvPr id="18450" name="Line 33"/>
            <p:cNvSpPr>
              <a:spLocks noChangeShapeType="1"/>
            </p:cNvSpPr>
            <p:nvPr/>
          </p:nvSpPr>
          <p:spPr bwMode="auto">
            <a:xfrm>
              <a:off x="1200" y="2448"/>
              <a:ext cx="57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1" name="Line 34"/>
            <p:cNvSpPr>
              <a:spLocks noChangeShapeType="1"/>
            </p:cNvSpPr>
            <p:nvPr/>
          </p:nvSpPr>
          <p:spPr bwMode="auto">
            <a:xfrm>
              <a:off x="1968" y="2448"/>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2" name="Text Box 35"/>
            <p:cNvSpPr txBox="1">
              <a:spLocks noChangeArrowheads="1"/>
            </p:cNvSpPr>
            <p:nvPr/>
          </p:nvSpPr>
          <p:spPr bwMode="auto">
            <a:xfrm>
              <a:off x="1056" y="2448"/>
              <a:ext cx="195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i="0">
                  <a:latin typeface="Verdana" pitchFamily="34" charset="0"/>
                </a:rPr>
                <a:t>–</a:t>
              </a:r>
              <a:r>
                <a:rPr lang="en-US" altLang="en-US" sz="2400">
                  <a:latin typeface="Verdana" pitchFamily="34" charset="0"/>
                </a:rPr>
                <a:t>y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7</a:t>
              </a:r>
            </a:p>
          </p:txBody>
        </p:sp>
      </p:grpSp>
      <p:sp>
        <p:nvSpPr>
          <p:cNvPr id="44069" name="Rectangle 37"/>
          <p:cNvSpPr>
            <a:spLocks noChangeArrowheads="1"/>
          </p:cNvSpPr>
          <p:nvPr/>
        </p:nvSpPr>
        <p:spPr bwMode="auto">
          <a:xfrm>
            <a:off x="685800" y="5334000"/>
            <a:ext cx="3235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2</a:t>
            </a:r>
            <a:r>
              <a:rPr lang="en-US" altLang="en-US" sz="2400" i="0">
                <a:solidFill>
                  <a:srgbClr val="3333FF"/>
                </a:solidFill>
                <a:latin typeface="Verdana" pitchFamily="34" charset="0"/>
              </a:rPr>
              <a:t>(–</a:t>
            </a:r>
            <a:r>
              <a:rPr lang="en-US" altLang="en-US" sz="2400">
                <a:solidFill>
                  <a:srgbClr val="3333FF"/>
                </a:solidFill>
                <a:latin typeface="Verdana" pitchFamily="34" charset="0"/>
              </a:rPr>
              <a:t>y </a:t>
            </a:r>
            <a:r>
              <a:rPr lang="en-US" altLang="en-US" sz="2400" i="0">
                <a:solidFill>
                  <a:srgbClr val="3333FF"/>
                </a:solidFill>
                <a:latin typeface="Verdana" pitchFamily="34" charset="0"/>
              </a:rPr>
              <a:t>– 7) </a:t>
            </a:r>
            <a:r>
              <a:rPr lang="en-US" altLang="en-US" sz="2400" i="0">
                <a:latin typeface="Verdana" pitchFamily="34" charset="0"/>
              </a:rPr>
              <a:t>+ </a:t>
            </a:r>
            <a:r>
              <a:rPr lang="en-US" altLang="en-US" sz="2400">
                <a:latin typeface="Verdana" pitchFamily="34" charset="0"/>
              </a:rPr>
              <a:t>y = </a:t>
            </a:r>
            <a:r>
              <a:rPr lang="en-US" altLang="en-US" sz="2400" i="0">
                <a:latin typeface="Verdana" pitchFamily="34" charset="0"/>
              </a:rPr>
              <a:t>–4</a:t>
            </a:r>
          </a:p>
        </p:txBody>
      </p:sp>
      <p:sp>
        <p:nvSpPr>
          <p:cNvPr id="44073" name="Text Box 41"/>
          <p:cNvSpPr txBox="1">
            <a:spLocks noChangeArrowheads="1"/>
          </p:cNvSpPr>
          <p:nvPr/>
        </p:nvSpPr>
        <p:spPr bwMode="auto">
          <a:xfrm>
            <a:off x="914400" y="5822950"/>
            <a:ext cx="314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a:t>
            </a:r>
            <a:r>
              <a:rPr lang="en-US" altLang="en-US" sz="2400">
                <a:latin typeface="Verdana" pitchFamily="34" charset="0"/>
              </a:rPr>
              <a:t>y </a:t>
            </a:r>
            <a:r>
              <a:rPr lang="en-US" altLang="en-US" sz="2400" i="0">
                <a:latin typeface="Verdana" pitchFamily="34" charset="0"/>
              </a:rPr>
              <a:t>– 14</a:t>
            </a:r>
            <a:r>
              <a:rPr lang="en-US" altLang="en-US" sz="2400">
                <a:latin typeface="Verdana" pitchFamily="34" charset="0"/>
              </a:rPr>
              <a:t> + y = </a:t>
            </a:r>
            <a:r>
              <a:rPr lang="en-US" altLang="en-US" sz="2400" i="0">
                <a:latin typeface="Verdana" pitchFamily="34" charset="0"/>
              </a:rPr>
              <a:t>–4</a:t>
            </a:r>
          </a:p>
        </p:txBody>
      </p:sp>
      <p:grpSp>
        <p:nvGrpSpPr>
          <p:cNvPr id="4" name="Group 27"/>
          <p:cNvGrpSpPr>
            <a:grpSpLocks/>
          </p:cNvGrpSpPr>
          <p:nvPr/>
        </p:nvGrpSpPr>
        <p:grpSpPr bwMode="auto">
          <a:xfrm>
            <a:off x="928688" y="5110163"/>
            <a:ext cx="6142037" cy="757237"/>
            <a:chOff x="585" y="3219"/>
            <a:chExt cx="3869" cy="477"/>
          </a:xfrm>
        </p:grpSpPr>
        <p:sp>
          <p:nvSpPr>
            <p:cNvPr id="18447" name="Text Box 12"/>
            <p:cNvSpPr txBox="1">
              <a:spLocks noChangeArrowheads="1"/>
            </p:cNvSpPr>
            <p:nvPr/>
          </p:nvSpPr>
          <p:spPr bwMode="auto">
            <a:xfrm>
              <a:off x="2870" y="3408"/>
              <a:ext cx="15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Distribute 2. </a:t>
              </a:r>
            </a:p>
          </p:txBody>
        </p:sp>
        <p:pic>
          <p:nvPicPr>
            <p:cNvPr id="18448"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 y="3219"/>
              <a:ext cx="86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4041"/>
                                        </p:tgtEl>
                                        <p:attrNameLst>
                                          <p:attrName>style.visibility</p:attrName>
                                        </p:attrNameLst>
                                      </p:cBhvr>
                                      <p:to>
                                        <p:strVal val="visible"/>
                                      </p:to>
                                    </p:set>
                                    <p:animEffect transition="in" filter="box(in)">
                                      <p:cBhvr>
                                        <p:cTn id="7" dur="500"/>
                                        <p:tgtEl>
                                          <p:spTgt spid="440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4043"/>
                                        </p:tgtEl>
                                        <p:attrNameLst>
                                          <p:attrName>style.visibility</p:attrName>
                                        </p:attrNameLst>
                                      </p:cBhvr>
                                      <p:to>
                                        <p:strVal val="visible"/>
                                      </p:to>
                                    </p:set>
                                    <p:animEffect transition="in" filter="box(in)">
                                      <p:cBhvr>
                                        <p:cTn id="17" dur="1000"/>
                                        <p:tgtEl>
                                          <p:spTgt spid="440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1000" fill="hold"/>
                                        <p:tgtEl>
                                          <p:spTgt spid="2"/>
                                        </p:tgtEl>
                                        <p:attrNameLst>
                                          <p:attrName>ppt_w</p:attrName>
                                        </p:attrNameLst>
                                      </p:cBhvr>
                                      <p:tavLst>
                                        <p:tav tm="0">
                                          <p:val>
                                            <p:strVal val="#ppt_w*0.70"/>
                                          </p:val>
                                        </p:tav>
                                        <p:tav tm="100000">
                                          <p:val>
                                            <p:strVal val="#ppt_w"/>
                                          </p:val>
                                        </p:tav>
                                      </p:tavLst>
                                    </p:anim>
                                    <p:anim calcmode="lin" valueType="num">
                                      <p:cBhvr>
                                        <p:cTn id="23" dur="1000" fill="hold"/>
                                        <p:tgtEl>
                                          <p:spTgt spid="2"/>
                                        </p:tgtEl>
                                        <p:attrNameLst>
                                          <p:attrName>ppt_h</p:attrName>
                                        </p:attrNameLst>
                                      </p:cBhvr>
                                      <p:tavLst>
                                        <p:tav tm="0">
                                          <p:val>
                                            <p:strVal val="#ppt_h"/>
                                          </p:val>
                                        </p:tav>
                                        <p:tav tm="100000">
                                          <p:val>
                                            <p:strVal val="#ppt_h"/>
                                          </p:val>
                                        </p:tav>
                                      </p:tavLst>
                                    </p:anim>
                                    <p:animEffect transition="in" filter="fade">
                                      <p:cBhvr>
                                        <p:cTn id="24" dur="1000"/>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4069"/>
                                        </p:tgtEl>
                                        <p:attrNameLst>
                                          <p:attrName>style.visibility</p:attrName>
                                        </p:attrNameLst>
                                      </p:cBhvr>
                                      <p:to>
                                        <p:strVal val="visible"/>
                                      </p:to>
                                    </p:set>
                                    <p:animEffect transition="in" filter="dissolve">
                                      <p:cBhvr>
                                        <p:cTn id="29" dur="500"/>
                                        <p:tgtEl>
                                          <p:spTgt spid="4406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left)">
                                      <p:cBhvr>
                                        <p:cTn id="34" dur="1000"/>
                                        <p:tgtEl>
                                          <p:spTgt spid="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44073"/>
                                        </p:tgtEl>
                                        <p:attrNameLst>
                                          <p:attrName>style.visibility</p:attrName>
                                        </p:attrNameLst>
                                      </p:cBhvr>
                                      <p:to>
                                        <p:strVal val="visible"/>
                                      </p:to>
                                    </p:set>
                                    <p:animEffect transition="in" filter="dissolve">
                                      <p:cBhvr>
                                        <p:cTn id="39" dur="500"/>
                                        <p:tgtEl>
                                          <p:spTgt spid="44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1" grpId="0"/>
      <p:bldP spid="44043" grpId="0"/>
      <p:bldP spid="44069" grpId="0"/>
      <p:bldP spid="4407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ext Box 4"/>
          <p:cNvSpPr txBox="1">
            <a:spLocks noChangeArrowheads="1"/>
          </p:cNvSpPr>
          <p:nvPr/>
        </p:nvSpPr>
        <p:spPr bwMode="auto">
          <a:xfrm>
            <a:off x="5105400" y="2438400"/>
            <a:ext cx="403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 Combine like terms. </a:t>
            </a:r>
          </a:p>
        </p:txBody>
      </p:sp>
      <p:sp>
        <p:nvSpPr>
          <p:cNvPr id="19459" name="Text Box 5"/>
          <p:cNvSpPr txBox="1">
            <a:spLocks noChangeArrowheads="1"/>
          </p:cNvSpPr>
          <p:nvPr/>
        </p:nvSpPr>
        <p:spPr bwMode="auto">
          <a:xfrm>
            <a:off x="428625" y="24384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a:t>
            </a:r>
          </a:p>
        </p:txBody>
      </p:sp>
      <p:grpSp>
        <p:nvGrpSpPr>
          <p:cNvPr id="2" name="Group 27"/>
          <p:cNvGrpSpPr>
            <a:grpSpLocks/>
          </p:cNvGrpSpPr>
          <p:nvPr/>
        </p:nvGrpSpPr>
        <p:grpSpPr bwMode="auto">
          <a:xfrm>
            <a:off x="2667000" y="3124200"/>
            <a:ext cx="2568575" cy="914400"/>
            <a:chOff x="1680" y="1968"/>
            <a:chExt cx="1618" cy="576"/>
          </a:xfrm>
        </p:grpSpPr>
        <p:sp>
          <p:nvSpPr>
            <p:cNvPr id="19474" name="Text Box 7"/>
            <p:cNvSpPr txBox="1">
              <a:spLocks noChangeArrowheads="1"/>
            </p:cNvSpPr>
            <p:nvPr/>
          </p:nvSpPr>
          <p:spPr bwMode="auto">
            <a:xfrm>
              <a:off x="2016" y="1968"/>
              <a:ext cx="1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+14   +14</a:t>
              </a:r>
            </a:p>
          </p:txBody>
        </p:sp>
        <p:sp>
          <p:nvSpPr>
            <p:cNvPr id="19475" name="Line 8"/>
            <p:cNvSpPr>
              <a:spLocks noChangeShapeType="1"/>
            </p:cNvSpPr>
            <p:nvPr/>
          </p:nvSpPr>
          <p:spPr bwMode="auto">
            <a:xfrm>
              <a:off x="1680" y="2256"/>
              <a:ext cx="81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6" name="Line 9"/>
            <p:cNvSpPr>
              <a:spLocks noChangeShapeType="1"/>
            </p:cNvSpPr>
            <p:nvPr/>
          </p:nvSpPr>
          <p:spPr bwMode="auto">
            <a:xfrm>
              <a:off x="2688" y="2256"/>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7" name="Text Box 10"/>
            <p:cNvSpPr txBox="1">
              <a:spLocks noChangeArrowheads="1"/>
            </p:cNvSpPr>
            <p:nvPr/>
          </p:nvSpPr>
          <p:spPr bwMode="auto">
            <a:xfrm>
              <a:off x="1680" y="2256"/>
              <a:ext cx="15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a:t>
              </a:r>
              <a:r>
                <a:rPr lang="en-US" altLang="en-US" sz="2400">
                  <a:latin typeface="Verdana" pitchFamily="34" charset="0"/>
                </a:rPr>
                <a:t>y        = </a:t>
              </a:r>
              <a:r>
                <a:rPr lang="en-US" altLang="en-US" sz="2400" i="0">
                  <a:latin typeface="Verdana" pitchFamily="34" charset="0"/>
                </a:rPr>
                <a:t>10</a:t>
              </a:r>
            </a:p>
          </p:txBody>
        </p:sp>
      </p:grpSp>
      <p:sp>
        <p:nvSpPr>
          <p:cNvPr id="19461" name="Text Box 1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1c Continued</a:t>
            </a:r>
            <a:endParaRPr lang="en-US" altLang="en-US" sz="2600" i="0">
              <a:solidFill>
                <a:schemeClr val="accent2"/>
              </a:solidFill>
              <a:latin typeface="Arial MT Bl" charset="0"/>
            </a:endParaRPr>
          </a:p>
        </p:txBody>
      </p:sp>
      <p:sp>
        <p:nvSpPr>
          <p:cNvPr id="19462" name="Text Box 12"/>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9463" name="Text Box 13"/>
          <p:cNvSpPr txBox="1">
            <a:spLocks noChangeArrowheads="1"/>
          </p:cNvSpPr>
          <p:nvPr/>
        </p:nvSpPr>
        <p:spPr bwMode="auto">
          <a:xfrm>
            <a:off x="1812925" y="2438400"/>
            <a:ext cx="3749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a:t>
            </a:r>
            <a:r>
              <a:rPr lang="en-US" altLang="en-US" sz="2400">
                <a:latin typeface="Verdana" pitchFamily="34" charset="0"/>
              </a:rPr>
              <a:t>y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14</a:t>
            </a:r>
            <a:r>
              <a:rPr lang="en-US" altLang="en-US" sz="2400">
                <a:latin typeface="Verdana" pitchFamily="34" charset="0"/>
              </a:rPr>
              <a:t> + y = </a:t>
            </a:r>
            <a:r>
              <a:rPr lang="en-US" altLang="en-US" sz="2400" i="0">
                <a:latin typeface="Verdana" pitchFamily="34" charset="0"/>
              </a:rPr>
              <a:t>–4 </a:t>
            </a:r>
          </a:p>
        </p:txBody>
      </p:sp>
      <p:sp>
        <p:nvSpPr>
          <p:cNvPr id="45070" name="Rectangle 14"/>
          <p:cNvSpPr>
            <a:spLocks noChangeArrowheads="1"/>
          </p:cNvSpPr>
          <p:nvPr/>
        </p:nvSpPr>
        <p:spPr bwMode="auto">
          <a:xfrm>
            <a:off x="5105400" y="3429000"/>
            <a:ext cx="2963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Add 14 to each side.</a:t>
            </a:r>
          </a:p>
        </p:txBody>
      </p:sp>
      <p:sp>
        <p:nvSpPr>
          <p:cNvPr id="45071" name="Text Box 15"/>
          <p:cNvSpPr txBox="1">
            <a:spLocks noChangeArrowheads="1"/>
          </p:cNvSpPr>
          <p:nvPr/>
        </p:nvSpPr>
        <p:spPr bwMode="auto">
          <a:xfrm>
            <a:off x="2638425" y="2774950"/>
            <a:ext cx="2314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a:latin typeface="Verdana" pitchFamily="34" charset="0"/>
              </a:rPr>
              <a:t>y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14</a:t>
            </a:r>
            <a:r>
              <a:rPr lang="en-US" altLang="en-US" sz="2400">
                <a:latin typeface="Verdana" pitchFamily="34" charset="0"/>
              </a:rPr>
              <a:t> =  </a:t>
            </a:r>
            <a:r>
              <a:rPr lang="en-US" altLang="en-US" sz="2400" i="0">
                <a:latin typeface="Verdana" pitchFamily="34" charset="0"/>
              </a:rPr>
              <a:t>–4</a:t>
            </a:r>
          </a:p>
        </p:txBody>
      </p:sp>
      <p:sp>
        <p:nvSpPr>
          <p:cNvPr id="45073" name="Text Box 17"/>
          <p:cNvSpPr txBox="1">
            <a:spLocks noChangeArrowheads="1"/>
          </p:cNvSpPr>
          <p:nvPr/>
        </p:nvSpPr>
        <p:spPr bwMode="auto">
          <a:xfrm>
            <a:off x="3581400" y="3962400"/>
            <a:ext cx="2714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a:solidFill>
                  <a:srgbClr val="800080"/>
                </a:solidFill>
                <a:latin typeface="Verdana" pitchFamily="34" charset="0"/>
              </a:rPr>
              <a:t>–</a:t>
            </a:r>
            <a:r>
              <a:rPr lang="en-US" altLang="en-US" sz="2400" i="0">
                <a:solidFill>
                  <a:srgbClr val="800080"/>
                </a:solidFill>
                <a:latin typeface="Verdana" pitchFamily="34" charset="0"/>
              </a:rPr>
              <a:t>10</a:t>
            </a:r>
          </a:p>
        </p:txBody>
      </p:sp>
      <p:grpSp>
        <p:nvGrpSpPr>
          <p:cNvPr id="3" name="Group 18"/>
          <p:cNvGrpSpPr>
            <a:grpSpLocks/>
          </p:cNvGrpSpPr>
          <p:nvPr/>
        </p:nvGrpSpPr>
        <p:grpSpPr bwMode="auto">
          <a:xfrm>
            <a:off x="409575" y="4648200"/>
            <a:ext cx="3886200" cy="514350"/>
            <a:chOff x="624" y="1440"/>
            <a:chExt cx="2160" cy="438"/>
          </a:xfrm>
        </p:grpSpPr>
        <p:sp>
          <p:nvSpPr>
            <p:cNvPr id="19472" name="Rectangle 19"/>
            <p:cNvSpPr>
              <a:spLocks noChangeArrowheads="1"/>
            </p:cNvSpPr>
            <p:nvPr/>
          </p:nvSpPr>
          <p:spPr bwMode="auto">
            <a:xfrm>
              <a:off x="624" y="1489"/>
              <a:ext cx="709" cy="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19473" name="Text Box 20"/>
            <p:cNvSpPr txBox="1">
              <a:spLocks noChangeArrowheads="1"/>
            </p:cNvSpPr>
            <p:nvPr/>
          </p:nvSpPr>
          <p:spPr bwMode="auto">
            <a:xfrm>
              <a:off x="1527" y="1440"/>
              <a:ext cx="1257" cy="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a:solidFill>
                    <a:srgbClr val="800080"/>
                  </a:solidFill>
                  <a:latin typeface="Verdana" pitchFamily="34" charset="0"/>
                </a:rPr>
                <a:t>y</a:t>
              </a:r>
              <a:r>
                <a:rPr lang="en-US" altLang="en-US" sz="2400">
                  <a:latin typeface="Verdana" pitchFamily="34" charset="0"/>
                </a:rPr>
                <a:t> = </a:t>
              </a:r>
              <a:r>
                <a:rPr lang="en-US" altLang="en-US" sz="2400" i="0">
                  <a:latin typeface="Verdana" pitchFamily="34" charset="0"/>
                </a:rPr>
                <a:t>–7</a:t>
              </a:r>
            </a:p>
          </p:txBody>
        </p:sp>
      </p:grpSp>
      <p:sp>
        <p:nvSpPr>
          <p:cNvPr id="45077" name="Text Box 21"/>
          <p:cNvSpPr txBox="1">
            <a:spLocks noChangeArrowheads="1"/>
          </p:cNvSpPr>
          <p:nvPr/>
        </p:nvSpPr>
        <p:spPr bwMode="auto">
          <a:xfrm>
            <a:off x="5105400" y="4648200"/>
            <a:ext cx="38639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spcBef>
                <a:spcPct val="50000"/>
              </a:spcBef>
            </a:pPr>
            <a:r>
              <a:rPr lang="en-US" altLang="en-US" sz="2400">
                <a:solidFill>
                  <a:srgbClr val="3333FF"/>
                </a:solidFill>
              </a:rPr>
              <a:t>Write one of the original equations.</a:t>
            </a:r>
          </a:p>
        </p:txBody>
      </p:sp>
      <p:sp>
        <p:nvSpPr>
          <p:cNvPr id="45078" name="Text Box 22"/>
          <p:cNvSpPr txBox="1">
            <a:spLocks noChangeArrowheads="1"/>
          </p:cNvSpPr>
          <p:nvPr/>
        </p:nvSpPr>
        <p:spPr bwMode="auto">
          <a:xfrm>
            <a:off x="5105400" y="5334000"/>
            <a:ext cx="297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a:t>
            </a:r>
            <a:r>
              <a:rPr lang="en-US" altLang="en-US" sz="2400">
                <a:solidFill>
                  <a:srgbClr val="3333FF"/>
                </a:solidFill>
                <a:cs typeface="Arial" charset="0"/>
              </a:rPr>
              <a:t>–10 for y.</a:t>
            </a:r>
            <a:r>
              <a:rPr lang="en-US" altLang="en-US" sz="2400">
                <a:solidFill>
                  <a:srgbClr val="3333FF"/>
                </a:solidFill>
              </a:rPr>
              <a:t> </a:t>
            </a:r>
          </a:p>
        </p:txBody>
      </p:sp>
      <p:sp>
        <p:nvSpPr>
          <p:cNvPr id="45079" name="Text Box 23"/>
          <p:cNvSpPr txBox="1">
            <a:spLocks noChangeArrowheads="1"/>
          </p:cNvSpPr>
          <p:nvPr/>
        </p:nvSpPr>
        <p:spPr bwMode="auto">
          <a:xfrm>
            <a:off x="1098550" y="5181600"/>
            <a:ext cx="2863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latin typeface="Verdana" pitchFamily="34" charset="0"/>
              </a:rPr>
              <a:t>x +</a:t>
            </a:r>
            <a:r>
              <a:rPr lang="en-US" altLang="en-US" sz="2400" i="0">
                <a:latin typeface="Verdana" pitchFamily="34" charset="0"/>
              </a:rPr>
              <a:t> </a:t>
            </a:r>
            <a:r>
              <a:rPr lang="en-US" altLang="en-US" sz="2400" i="0">
                <a:solidFill>
                  <a:srgbClr val="800080"/>
                </a:solidFill>
                <a:latin typeface="Verdana" pitchFamily="34" charset="0"/>
              </a:rPr>
              <a:t>(–10)</a:t>
            </a:r>
            <a:r>
              <a:rPr lang="en-US" altLang="en-US" sz="2400">
                <a:latin typeface="Verdana" pitchFamily="34" charset="0"/>
              </a:rPr>
              <a:t> = </a:t>
            </a:r>
            <a:r>
              <a:rPr lang="en-US" altLang="en-US" sz="2400" i="0">
                <a:latin typeface="Verdana" pitchFamily="34" charset="0"/>
              </a:rPr>
              <a:t>–7 </a:t>
            </a:r>
          </a:p>
        </p:txBody>
      </p:sp>
      <p:sp>
        <p:nvSpPr>
          <p:cNvPr id="45080" name="Text Box 24"/>
          <p:cNvSpPr txBox="1">
            <a:spLocks noChangeArrowheads="1"/>
          </p:cNvSpPr>
          <p:nvPr/>
        </p:nvSpPr>
        <p:spPr bwMode="auto">
          <a:xfrm>
            <a:off x="1600200" y="5638800"/>
            <a:ext cx="2446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latin typeface="Verdana" pitchFamily="34" charset="0"/>
              </a:rPr>
              <a:t>x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10</a:t>
            </a:r>
            <a:r>
              <a:rPr lang="en-US" altLang="en-US" sz="2400">
                <a:latin typeface="Verdana" pitchFamily="34" charset="0"/>
              </a:rPr>
              <a:t> = </a:t>
            </a:r>
            <a:r>
              <a:rPr lang="en-US" altLang="en-US" sz="2400" i="0">
                <a:latin typeface="Verdana" pitchFamily="34" charset="0"/>
              </a:rPr>
              <a:t>– 7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5060"/>
                                        </p:tgtEl>
                                        <p:attrNameLst>
                                          <p:attrName>style.visibility</p:attrName>
                                        </p:attrNameLst>
                                      </p:cBhvr>
                                      <p:to>
                                        <p:strVal val="visible"/>
                                      </p:to>
                                    </p:set>
                                    <p:anim calcmode="lin" valueType="num">
                                      <p:cBhvr>
                                        <p:cTn id="7" dur="1000" fill="hold"/>
                                        <p:tgtEl>
                                          <p:spTgt spid="45060"/>
                                        </p:tgtEl>
                                        <p:attrNameLst>
                                          <p:attrName>ppt_w</p:attrName>
                                        </p:attrNameLst>
                                      </p:cBhvr>
                                      <p:tavLst>
                                        <p:tav tm="0">
                                          <p:val>
                                            <p:strVal val="#ppt_w+.3"/>
                                          </p:val>
                                        </p:tav>
                                        <p:tav tm="100000">
                                          <p:val>
                                            <p:strVal val="#ppt_w"/>
                                          </p:val>
                                        </p:tav>
                                      </p:tavLst>
                                    </p:anim>
                                    <p:anim calcmode="lin" valueType="num">
                                      <p:cBhvr>
                                        <p:cTn id="8" dur="1000" fill="hold"/>
                                        <p:tgtEl>
                                          <p:spTgt spid="45060"/>
                                        </p:tgtEl>
                                        <p:attrNameLst>
                                          <p:attrName>ppt_h</p:attrName>
                                        </p:attrNameLst>
                                      </p:cBhvr>
                                      <p:tavLst>
                                        <p:tav tm="0">
                                          <p:val>
                                            <p:strVal val="#ppt_h"/>
                                          </p:val>
                                        </p:tav>
                                        <p:tav tm="100000">
                                          <p:val>
                                            <p:strVal val="#ppt_h"/>
                                          </p:val>
                                        </p:tav>
                                      </p:tavLst>
                                    </p:anim>
                                    <p:animEffect transition="in" filter="fade">
                                      <p:cBhvr>
                                        <p:cTn id="9" dur="1000"/>
                                        <p:tgtEl>
                                          <p:spTgt spid="450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45071"/>
                                        </p:tgtEl>
                                        <p:attrNameLst>
                                          <p:attrName>style.visibility</p:attrName>
                                        </p:attrNameLst>
                                      </p:cBhvr>
                                      <p:to>
                                        <p:strVal val="visible"/>
                                      </p:to>
                                    </p:set>
                                    <p:anim calcmode="lin" valueType="num">
                                      <p:cBhvr>
                                        <p:cTn id="14" dur="1000" fill="hold"/>
                                        <p:tgtEl>
                                          <p:spTgt spid="45071"/>
                                        </p:tgtEl>
                                        <p:attrNameLst>
                                          <p:attrName>ppt_x</p:attrName>
                                        </p:attrNameLst>
                                      </p:cBhvr>
                                      <p:tavLst>
                                        <p:tav tm="0">
                                          <p:val>
                                            <p:strVal val="#ppt_x-.2"/>
                                          </p:val>
                                        </p:tav>
                                        <p:tav tm="100000">
                                          <p:val>
                                            <p:strVal val="#ppt_x"/>
                                          </p:val>
                                        </p:tav>
                                      </p:tavLst>
                                    </p:anim>
                                    <p:anim calcmode="lin" valueType="num">
                                      <p:cBhvr>
                                        <p:cTn id="15" dur="1000" fill="hold"/>
                                        <p:tgtEl>
                                          <p:spTgt spid="45071"/>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507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5070"/>
                                        </p:tgtEl>
                                        <p:attrNameLst>
                                          <p:attrName>style.visibility</p:attrName>
                                        </p:attrNameLst>
                                      </p:cBhvr>
                                      <p:to>
                                        <p:strVal val="visible"/>
                                      </p:to>
                                    </p:set>
                                    <p:animEffect transition="in" filter="dissolve">
                                      <p:cBhvr>
                                        <p:cTn id="21" dur="500"/>
                                        <p:tgtEl>
                                          <p:spTgt spid="4507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ox(in)">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45073"/>
                                        </p:tgtEl>
                                        <p:attrNameLst>
                                          <p:attrName>style.visibility</p:attrName>
                                        </p:attrNameLst>
                                      </p:cBhvr>
                                      <p:to>
                                        <p:strVal val="visible"/>
                                      </p:to>
                                    </p:set>
                                    <p:animEffect transition="in" filter="box(in)">
                                      <p:cBhvr>
                                        <p:cTn id="31" dur="500"/>
                                        <p:tgtEl>
                                          <p:spTgt spid="4507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45077"/>
                                        </p:tgtEl>
                                        <p:attrNameLst>
                                          <p:attrName>style.visibility</p:attrName>
                                        </p:attrNameLst>
                                      </p:cBhvr>
                                      <p:to>
                                        <p:strVal val="visible"/>
                                      </p:to>
                                    </p:set>
                                    <p:animEffect transition="in" filter="dissolve">
                                      <p:cBhvr>
                                        <p:cTn id="36" dur="500"/>
                                        <p:tgtEl>
                                          <p:spTgt spid="4507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 presetClass="entr" presetSubtype="16"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box(in)">
                                      <p:cBhvr>
                                        <p:cTn id="41" dur="500"/>
                                        <p:tgtEl>
                                          <p:spTgt spid="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45078"/>
                                        </p:tgtEl>
                                        <p:attrNameLst>
                                          <p:attrName>style.visibility</p:attrName>
                                        </p:attrNameLst>
                                      </p:cBhvr>
                                      <p:to>
                                        <p:strVal val="visible"/>
                                      </p:to>
                                    </p:set>
                                    <p:animEffect transition="in" filter="dissolve">
                                      <p:cBhvr>
                                        <p:cTn id="46" dur="500"/>
                                        <p:tgtEl>
                                          <p:spTgt spid="45078"/>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45079"/>
                                        </p:tgtEl>
                                        <p:attrNameLst>
                                          <p:attrName>style.visibility</p:attrName>
                                        </p:attrNameLst>
                                      </p:cBhvr>
                                      <p:to>
                                        <p:strVal val="visible"/>
                                      </p:to>
                                    </p:set>
                                    <p:animEffect transition="in" filter="box(in)">
                                      <p:cBhvr>
                                        <p:cTn id="51" dur="500"/>
                                        <p:tgtEl>
                                          <p:spTgt spid="45079"/>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45080"/>
                                        </p:tgtEl>
                                        <p:attrNameLst>
                                          <p:attrName>style.visibility</p:attrName>
                                        </p:attrNameLst>
                                      </p:cBhvr>
                                      <p:to>
                                        <p:strVal val="visible"/>
                                      </p:to>
                                    </p:set>
                                    <p:animEffect transition="in" filter="box(in)">
                                      <p:cBhvr>
                                        <p:cTn id="56" dur="500"/>
                                        <p:tgtEl>
                                          <p:spTgt spid="45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70" grpId="0"/>
      <p:bldP spid="45071" grpId="0"/>
      <p:bldP spid="45073" grpId="0"/>
      <p:bldP spid="45077" grpId="0"/>
      <p:bldP spid="45078" grpId="0"/>
      <p:bldP spid="45079" grpId="0"/>
      <p:bldP spid="4508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1c Continued </a:t>
            </a:r>
            <a:endParaRPr lang="en-US" altLang="en-US" sz="2600" i="0">
              <a:solidFill>
                <a:schemeClr val="accent2"/>
              </a:solidFill>
              <a:latin typeface="Arial MT Bl" charset="0"/>
            </a:endParaRPr>
          </a:p>
        </p:txBody>
      </p:sp>
      <p:sp>
        <p:nvSpPr>
          <p:cNvPr id="20483" name="Text Box 5"/>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46086" name="Text Box 6"/>
          <p:cNvSpPr txBox="1">
            <a:spLocks noChangeArrowheads="1"/>
          </p:cNvSpPr>
          <p:nvPr/>
        </p:nvSpPr>
        <p:spPr bwMode="auto">
          <a:xfrm>
            <a:off x="1752600" y="2590800"/>
            <a:ext cx="2338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a:t>
            </a:r>
            <a:r>
              <a:rPr lang="en-US" altLang="en-US" sz="2400">
                <a:latin typeface="Verdana" pitchFamily="34" charset="0"/>
              </a:rPr>
              <a:t>x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10</a:t>
            </a:r>
            <a:r>
              <a:rPr lang="en-US" altLang="en-US" sz="2400">
                <a:latin typeface="Verdana" pitchFamily="34" charset="0"/>
              </a:rPr>
              <a:t> = </a:t>
            </a:r>
            <a:r>
              <a:rPr lang="en-US" altLang="en-US" sz="2400" i="0">
                <a:latin typeface="Verdana" pitchFamily="34" charset="0"/>
              </a:rPr>
              <a:t>–7 </a:t>
            </a:r>
          </a:p>
        </p:txBody>
      </p:sp>
      <p:sp>
        <p:nvSpPr>
          <p:cNvPr id="20485" name="Text Box 7"/>
          <p:cNvSpPr txBox="1">
            <a:spLocks noChangeArrowheads="1"/>
          </p:cNvSpPr>
          <p:nvPr/>
        </p:nvSpPr>
        <p:spPr bwMode="auto">
          <a:xfrm>
            <a:off x="428625" y="25908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grpSp>
        <p:nvGrpSpPr>
          <p:cNvPr id="2" name="Group 17"/>
          <p:cNvGrpSpPr>
            <a:grpSpLocks/>
          </p:cNvGrpSpPr>
          <p:nvPr/>
        </p:nvGrpSpPr>
        <p:grpSpPr bwMode="auto">
          <a:xfrm>
            <a:off x="1981200" y="2971800"/>
            <a:ext cx="2514600" cy="457200"/>
            <a:chOff x="1248" y="1872"/>
            <a:chExt cx="1584" cy="288"/>
          </a:xfrm>
        </p:grpSpPr>
        <p:sp>
          <p:nvSpPr>
            <p:cNvPr id="20492" name="Text Box 8"/>
            <p:cNvSpPr txBox="1">
              <a:spLocks noChangeArrowheads="1"/>
            </p:cNvSpPr>
            <p:nvPr/>
          </p:nvSpPr>
          <p:spPr bwMode="auto">
            <a:xfrm>
              <a:off x="1454" y="1872"/>
              <a:ext cx="1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+10    +10</a:t>
              </a:r>
            </a:p>
          </p:txBody>
        </p:sp>
        <p:sp>
          <p:nvSpPr>
            <p:cNvPr id="20493" name="Line 9"/>
            <p:cNvSpPr>
              <a:spLocks noChangeShapeType="1"/>
            </p:cNvSpPr>
            <p:nvPr/>
          </p:nvSpPr>
          <p:spPr bwMode="auto">
            <a:xfrm>
              <a:off x="1248" y="2160"/>
              <a:ext cx="672"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4" name="Line 10"/>
            <p:cNvSpPr>
              <a:spLocks noChangeShapeType="1"/>
            </p:cNvSpPr>
            <p:nvPr/>
          </p:nvSpPr>
          <p:spPr bwMode="auto">
            <a:xfrm>
              <a:off x="2208" y="2160"/>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6091" name="Text Box 11"/>
          <p:cNvSpPr txBox="1">
            <a:spLocks noChangeArrowheads="1"/>
          </p:cNvSpPr>
          <p:nvPr/>
        </p:nvSpPr>
        <p:spPr bwMode="auto">
          <a:xfrm>
            <a:off x="2765425" y="3476625"/>
            <a:ext cx="127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i="0">
                <a:solidFill>
                  <a:srgbClr val="008000"/>
                </a:solidFill>
                <a:latin typeface="Verdana" pitchFamily="34" charset="0"/>
              </a:rPr>
              <a:t>3</a:t>
            </a:r>
          </a:p>
        </p:txBody>
      </p:sp>
      <p:sp>
        <p:nvSpPr>
          <p:cNvPr id="46092" name="Text Box 12"/>
          <p:cNvSpPr txBox="1">
            <a:spLocks noChangeArrowheads="1"/>
          </p:cNvSpPr>
          <p:nvPr/>
        </p:nvSpPr>
        <p:spPr bwMode="auto">
          <a:xfrm>
            <a:off x="4937125" y="29718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cs typeface="Arial" charset="0"/>
              </a:rPr>
              <a:t>Add 10 to both sides.</a:t>
            </a:r>
          </a:p>
        </p:txBody>
      </p:sp>
      <p:sp>
        <p:nvSpPr>
          <p:cNvPr id="46093" name="Text Box 13"/>
          <p:cNvSpPr txBox="1">
            <a:spLocks noChangeArrowheads="1"/>
          </p:cNvSpPr>
          <p:nvPr/>
        </p:nvSpPr>
        <p:spPr bwMode="auto">
          <a:xfrm>
            <a:off x="457200" y="40386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6</a:t>
            </a:r>
          </a:p>
        </p:txBody>
      </p:sp>
      <p:sp>
        <p:nvSpPr>
          <p:cNvPr id="46094" name="Text Box 14"/>
          <p:cNvSpPr txBox="1">
            <a:spLocks noChangeArrowheads="1"/>
          </p:cNvSpPr>
          <p:nvPr/>
        </p:nvSpPr>
        <p:spPr bwMode="auto">
          <a:xfrm>
            <a:off x="2498725" y="4038600"/>
            <a:ext cx="145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008000"/>
                </a:solidFill>
                <a:latin typeface="Verdana" pitchFamily="34" charset="0"/>
              </a:rPr>
              <a:t>3</a:t>
            </a:r>
            <a:r>
              <a:rPr lang="en-US" altLang="en-US" sz="2400" i="0">
                <a:latin typeface="Verdana" pitchFamily="34" charset="0"/>
              </a:rPr>
              <a:t>, </a:t>
            </a:r>
            <a:r>
              <a:rPr lang="en-US" altLang="en-US" sz="2400" i="0">
                <a:solidFill>
                  <a:srgbClr val="800080"/>
                </a:solidFill>
                <a:latin typeface="Verdana" pitchFamily="34" charset="0"/>
              </a:rPr>
              <a:t>–10</a:t>
            </a:r>
            <a:r>
              <a:rPr lang="en-US" altLang="en-US" sz="2400" i="0">
                <a:latin typeface="Verdana" pitchFamily="34" charset="0"/>
              </a:rPr>
              <a:t>)</a:t>
            </a:r>
          </a:p>
        </p:txBody>
      </p:sp>
      <p:sp>
        <p:nvSpPr>
          <p:cNvPr id="46095" name="Text Box 15"/>
          <p:cNvSpPr txBox="1">
            <a:spLocks noChangeArrowheads="1"/>
          </p:cNvSpPr>
          <p:nvPr/>
        </p:nvSpPr>
        <p:spPr bwMode="auto">
          <a:xfrm>
            <a:off x="4937125" y="4038600"/>
            <a:ext cx="3657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Write the solution as an ordered pair.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6086"/>
                                        </p:tgtEl>
                                        <p:attrNameLst>
                                          <p:attrName>style.visibility</p:attrName>
                                        </p:attrNameLst>
                                      </p:cBhvr>
                                      <p:to>
                                        <p:strVal val="visible"/>
                                      </p:to>
                                    </p:set>
                                    <p:animEffect transition="in" filter="box(in)">
                                      <p:cBhvr>
                                        <p:cTn id="7" dur="500"/>
                                        <p:tgtEl>
                                          <p:spTgt spid="460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46092"/>
                                        </p:tgtEl>
                                        <p:attrNameLst>
                                          <p:attrName>style.visibility</p:attrName>
                                        </p:attrNameLst>
                                      </p:cBhvr>
                                      <p:to>
                                        <p:strVal val="visible"/>
                                      </p:to>
                                    </p:set>
                                    <p:anim calcmode="lin" valueType="num">
                                      <p:cBhvr>
                                        <p:cTn id="12" dur="1000" fill="hold"/>
                                        <p:tgtEl>
                                          <p:spTgt spid="46092"/>
                                        </p:tgtEl>
                                        <p:attrNameLst>
                                          <p:attrName>ppt_w</p:attrName>
                                        </p:attrNameLst>
                                      </p:cBhvr>
                                      <p:tavLst>
                                        <p:tav tm="0">
                                          <p:val>
                                            <p:strVal val="#ppt_w+.3"/>
                                          </p:val>
                                        </p:tav>
                                        <p:tav tm="100000">
                                          <p:val>
                                            <p:strVal val="#ppt_w"/>
                                          </p:val>
                                        </p:tav>
                                      </p:tavLst>
                                    </p:anim>
                                    <p:anim calcmode="lin" valueType="num">
                                      <p:cBhvr>
                                        <p:cTn id="13" dur="1000" fill="hold"/>
                                        <p:tgtEl>
                                          <p:spTgt spid="46092"/>
                                        </p:tgtEl>
                                        <p:attrNameLst>
                                          <p:attrName>ppt_h</p:attrName>
                                        </p:attrNameLst>
                                      </p:cBhvr>
                                      <p:tavLst>
                                        <p:tav tm="0">
                                          <p:val>
                                            <p:strVal val="#ppt_h"/>
                                          </p:val>
                                        </p:tav>
                                        <p:tav tm="100000">
                                          <p:val>
                                            <p:strVal val="#ppt_h"/>
                                          </p:val>
                                        </p:tav>
                                      </p:tavLst>
                                    </p:anim>
                                    <p:animEffect transition="in" filter="fade">
                                      <p:cBhvr>
                                        <p:cTn id="14" dur="1000"/>
                                        <p:tgtEl>
                                          <p:spTgt spid="4609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dissolve">
                                      <p:cBhvr>
                                        <p:cTn id="19" dur="500"/>
                                        <p:tgtEl>
                                          <p:spTgt spid="2"/>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46091"/>
                                        </p:tgtEl>
                                        <p:attrNameLst>
                                          <p:attrName>style.visibility</p:attrName>
                                        </p:attrNameLst>
                                      </p:cBhvr>
                                      <p:to>
                                        <p:strVal val="visible"/>
                                      </p:to>
                                    </p:set>
                                    <p:animEffect transition="in" filter="dissolve">
                                      <p:cBhvr>
                                        <p:cTn id="22" dur="500"/>
                                        <p:tgtEl>
                                          <p:spTgt spid="460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6095"/>
                                        </p:tgtEl>
                                        <p:attrNameLst>
                                          <p:attrName>style.visibility</p:attrName>
                                        </p:attrNameLst>
                                      </p:cBhvr>
                                      <p:to>
                                        <p:strVal val="visible"/>
                                      </p:to>
                                    </p:set>
                                    <p:animEffect transition="in" filter="box(in)">
                                      <p:cBhvr>
                                        <p:cTn id="27" dur="500"/>
                                        <p:tgtEl>
                                          <p:spTgt spid="460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6093"/>
                                        </p:tgtEl>
                                        <p:attrNameLst>
                                          <p:attrName>style.visibility</p:attrName>
                                        </p:attrNameLst>
                                      </p:cBhvr>
                                      <p:to>
                                        <p:strVal val="visible"/>
                                      </p:to>
                                    </p:set>
                                    <p:animEffect transition="in" filter="dissolve">
                                      <p:cBhvr>
                                        <p:cTn id="32" dur="1000"/>
                                        <p:tgtEl>
                                          <p:spTgt spid="46093"/>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46094"/>
                                        </p:tgtEl>
                                        <p:attrNameLst>
                                          <p:attrName>style.visibility</p:attrName>
                                        </p:attrNameLst>
                                      </p:cBhvr>
                                      <p:to>
                                        <p:strVal val="visible"/>
                                      </p:to>
                                    </p:set>
                                    <p:animEffect transition="in" filter="dissolve">
                                      <p:cBhvr>
                                        <p:cTn id="35" dur="1000"/>
                                        <p:tgtEl>
                                          <p:spTgt spid="460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6" grpId="0"/>
      <p:bldP spid="46091" grpId="0"/>
      <p:bldP spid="46092" grpId="0"/>
      <p:bldP spid="46093" grpId="0"/>
      <p:bldP spid="46094" grpId="0"/>
      <p:bldP spid="4609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1600200"/>
            <a:ext cx="8153400" cy="44196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a:solidFill>
                  <a:srgbClr val="3333CC"/>
                </a:solidFill>
                <a:latin typeface="Verdana" pitchFamily="34" charset="0"/>
              </a:rPr>
              <a:t>Warm Up</a:t>
            </a:r>
            <a:endParaRPr lang="en-US" altLang="en-US" sz="2800" i="0">
              <a:latin typeface="Verdana" pitchFamily="34" charset="0"/>
            </a:endParaRPr>
          </a:p>
          <a:p>
            <a:pPr eaLnBrk="1" hangingPunct="1"/>
            <a:r>
              <a:rPr lang="en-US" altLang="en-US" sz="2800" b="1" i="0">
                <a:latin typeface="Verdana" pitchFamily="34" charset="0"/>
              </a:rPr>
              <a:t>Solve systems of linear equations for </a:t>
            </a:r>
            <a:r>
              <a:rPr lang="en-US" altLang="en-US" sz="2800" b="1">
                <a:latin typeface="Verdana" pitchFamily="34" charset="0"/>
              </a:rPr>
              <a:t>x</a:t>
            </a:r>
            <a:r>
              <a:rPr lang="en-US" altLang="en-US" sz="2800" b="1" i="0">
                <a:latin typeface="Verdana" pitchFamily="34" charset="0"/>
              </a:rPr>
              <a:t>.</a:t>
            </a:r>
          </a:p>
          <a:p>
            <a:pPr eaLnBrk="1" hangingPunct="1"/>
            <a:endParaRPr lang="en-US" altLang="en-US" sz="800" b="1" i="0">
              <a:latin typeface="Verdana" pitchFamily="34" charset="0"/>
            </a:endParaRPr>
          </a:p>
          <a:p>
            <a:pPr eaLnBrk="1" hangingPunct="1"/>
            <a:endParaRPr lang="en-US" altLang="en-US" sz="800" i="0">
              <a:latin typeface="Verdana" pitchFamily="34" charset="0"/>
            </a:endParaRPr>
          </a:p>
          <a:p>
            <a:pPr eaLnBrk="1" hangingPunct="1">
              <a:lnSpc>
                <a:spcPct val="75000"/>
              </a:lnSpc>
            </a:pPr>
            <a:r>
              <a:rPr lang="en-US" altLang="en-US" sz="2800" b="1" i="0">
                <a:latin typeface="Verdana" pitchFamily="34" charset="0"/>
              </a:rPr>
              <a:t>1.</a:t>
            </a:r>
            <a:r>
              <a:rPr lang="en-US" altLang="en-US" sz="2800" i="0">
                <a:latin typeface="Verdana" pitchFamily="34" charset="0"/>
              </a:rPr>
              <a:t> </a:t>
            </a:r>
            <a:r>
              <a:rPr lang="en-US" altLang="en-US" sz="2800">
                <a:latin typeface="Verdana" pitchFamily="34" charset="0"/>
                <a:sym typeface="Symbol" pitchFamily="18" charset="2"/>
              </a:rPr>
              <a:t>y </a:t>
            </a:r>
            <a:r>
              <a:rPr lang="en-US" altLang="en-US" sz="2800" i="0">
                <a:latin typeface="Verdana" pitchFamily="34" charset="0"/>
                <a:sym typeface="Symbol" pitchFamily="18" charset="2"/>
              </a:rPr>
              <a:t>= </a:t>
            </a:r>
            <a:r>
              <a:rPr lang="en-US" altLang="en-US" sz="2800">
                <a:latin typeface="Verdana" pitchFamily="34" charset="0"/>
                <a:sym typeface="Symbol" pitchFamily="18" charset="2"/>
              </a:rPr>
              <a:t>x</a:t>
            </a:r>
            <a:r>
              <a:rPr lang="en-US" altLang="en-US" sz="2800" i="0">
                <a:latin typeface="Verdana" pitchFamily="34" charset="0"/>
                <a:sym typeface="Symbol" pitchFamily="18" charset="2"/>
              </a:rPr>
              <a:t> + 3</a:t>
            </a:r>
          </a:p>
          <a:p>
            <a:pPr eaLnBrk="1" hangingPunct="1">
              <a:lnSpc>
                <a:spcPct val="170000"/>
              </a:lnSpc>
            </a:pPr>
            <a:r>
              <a:rPr lang="en-US" altLang="en-US" sz="2800" b="1" i="0">
                <a:latin typeface="Verdana" pitchFamily="34" charset="0"/>
                <a:sym typeface="Symbol" pitchFamily="18" charset="2"/>
              </a:rPr>
              <a:t>2.</a:t>
            </a:r>
            <a:r>
              <a:rPr lang="en-US" altLang="en-US" sz="2800" i="0">
                <a:latin typeface="Verdana" pitchFamily="34" charset="0"/>
                <a:sym typeface="Symbol" pitchFamily="18" charset="2"/>
              </a:rPr>
              <a:t> </a:t>
            </a:r>
            <a:r>
              <a:rPr lang="en-US" altLang="en-US" sz="2800">
                <a:latin typeface="Verdana" pitchFamily="34" charset="0"/>
                <a:sym typeface="Symbol" pitchFamily="18" charset="2"/>
              </a:rPr>
              <a:t>y </a:t>
            </a:r>
            <a:r>
              <a:rPr lang="en-US" altLang="en-US" sz="2800" i="0">
                <a:latin typeface="Verdana" pitchFamily="34" charset="0"/>
                <a:sym typeface="Symbol" pitchFamily="18" charset="2"/>
              </a:rPr>
              <a:t>= 3</a:t>
            </a:r>
            <a:r>
              <a:rPr lang="en-US" altLang="en-US" sz="2800">
                <a:latin typeface="Verdana" pitchFamily="34" charset="0"/>
                <a:sym typeface="Symbol" pitchFamily="18" charset="2"/>
              </a:rPr>
              <a:t>x</a:t>
            </a:r>
            <a:r>
              <a:rPr lang="en-US" altLang="en-US" sz="2800" i="0">
                <a:latin typeface="Verdana" pitchFamily="34" charset="0"/>
                <a:sym typeface="Symbol" pitchFamily="18" charset="2"/>
              </a:rPr>
              <a:t> – 4</a:t>
            </a:r>
          </a:p>
          <a:p>
            <a:pPr eaLnBrk="1" hangingPunct="1">
              <a:lnSpc>
                <a:spcPct val="140000"/>
              </a:lnSpc>
            </a:pPr>
            <a:r>
              <a:rPr lang="en-US" altLang="en-US" sz="2800" b="1" i="0">
                <a:latin typeface="Verdana" pitchFamily="34" charset="0"/>
                <a:sym typeface="Symbol" pitchFamily="18" charset="2"/>
              </a:rPr>
              <a:t>Simplify each expression.</a:t>
            </a:r>
            <a:endParaRPr lang="en-US" altLang="en-US" sz="2800" i="0">
              <a:latin typeface="Verdana" pitchFamily="34" charset="0"/>
              <a:sym typeface="Symbol" pitchFamily="18" charset="2"/>
            </a:endParaRPr>
          </a:p>
          <a:p>
            <a:pPr eaLnBrk="1" hangingPunct="1"/>
            <a:r>
              <a:rPr lang="en-US" altLang="en-US" sz="2800" i="0">
                <a:solidFill>
                  <a:srgbClr val="FF0000"/>
                </a:solidFill>
                <a:latin typeface="Verdana" pitchFamily="34" charset="0"/>
              </a:rPr>
              <a:t>		</a:t>
            </a:r>
          </a:p>
        </p:txBody>
      </p:sp>
      <p:sp>
        <p:nvSpPr>
          <p:cNvPr id="7171" name="Text Box 3"/>
          <p:cNvSpPr txBox="1">
            <a:spLocks noChangeArrowheads="1"/>
          </p:cNvSpPr>
          <p:nvPr/>
        </p:nvSpPr>
        <p:spPr bwMode="auto">
          <a:xfrm>
            <a:off x="3224213" y="2633663"/>
            <a:ext cx="18478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800">
                <a:solidFill>
                  <a:srgbClr val="FF0000"/>
                </a:solidFill>
                <a:latin typeface="Verdana" pitchFamily="34" charset="0"/>
                <a:sym typeface="Symbol" pitchFamily="18" charset="2"/>
              </a:rPr>
              <a:t>x </a:t>
            </a:r>
            <a:r>
              <a:rPr lang="en-US" altLang="en-US" sz="2800" i="0">
                <a:solidFill>
                  <a:srgbClr val="FF0000"/>
                </a:solidFill>
                <a:latin typeface="Verdana" pitchFamily="34" charset="0"/>
                <a:sym typeface="Symbol" pitchFamily="18" charset="2"/>
              </a:rPr>
              <a:t>= </a:t>
            </a:r>
            <a:r>
              <a:rPr lang="en-US" altLang="en-US" sz="2800">
                <a:solidFill>
                  <a:srgbClr val="FF0000"/>
                </a:solidFill>
                <a:latin typeface="Verdana" pitchFamily="34" charset="0"/>
                <a:sym typeface="Symbol" pitchFamily="18" charset="2"/>
              </a:rPr>
              <a:t>y </a:t>
            </a:r>
            <a:r>
              <a:rPr lang="en-US" altLang="en-US" sz="2800" i="0">
                <a:solidFill>
                  <a:srgbClr val="FF0000"/>
                </a:solidFill>
                <a:latin typeface="Verdana" pitchFamily="34" charset="0"/>
                <a:sym typeface="Symbol" pitchFamily="18" charset="2"/>
              </a:rPr>
              <a:t>– 3</a:t>
            </a:r>
            <a:endParaRPr lang="en-US" altLang="en-US" sz="2800">
              <a:solidFill>
                <a:srgbClr val="FF0000"/>
              </a:solidFill>
              <a:latin typeface="Verdana" pitchFamily="34" charset="0"/>
              <a:sym typeface="Symbol" pitchFamily="18" charset="2"/>
            </a:endParaRPr>
          </a:p>
        </p:txBody>
      </p:sp>
      <p:sp>
        <p:nvSpPr>
          <p:cNvPr id="7173" name="Text Box 5"/>
          <p:cNvSpPr txBox="1">
            <a:spLocks noChangeArrowheads="1"/>
          </p:cNvSpPr>
          <p:nvPr/>
        </p:nvSpPr>
        <p:spPr bwMode="auto">
          <a:xfrm>
            <a:off x="2825750" y="4495800"/>
            <a:ext cx="15478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800" i="0">
                <a:solidFill>
                  <a:srgbClr val="FF0000"/>
                </a:solidFill>
                <a:latin typeface="Verdana" pitchFamily="34" charset="0"/>
                <a:sym typeface="Symbol" pitchFamily="18" charset="2"/>
              </a:rPr>
              <a:t>2</a:t>
            </a:r>
            <a:r>
              <a:rPr lang="en-US" altLang="en-US" sz="2800">
                <a:solidFill>
                  <a:srgbClr val="FF0000"/>
                </a:solidFill>
                <a:latin typeface="Verdana" pitchFamily="34" charset="0"/>
                <a:sym typeface="Symbol" pitchFamily="18" charset="2"/>
              </a:rPr>
              <a:t>x</a:t>
            </a:r>
            <a:r>
              <a:rPr lang="en-US" altLang="en-US" sz="2800" i="0">
                <a:solidFill>
                  <a:srgbClr val="FF0000"/>
                </a:solidFill>
                <a:latin typeface="Verdana" pitchFamily="34" charset="0"/>
                <a:sym typeface="Symbol" pitchFamily="18" charset="2"/>
              </a:rPr>
              <a:t> – 10</a:t>
            </a:r>
          </a:p>
        </p:txBody>
      </p:sp>
      <p:pic>
        <p:nvPicPr>
          <p:cNvPr id="7195" name="Picture 2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3128963"/>
            <a:ext cx="16002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28"/>
          <p:cNvSpPr txBox="1">
            <a:spLocks noChangeArrowheads="1"/>
          </p:cNvSpPr>
          <p:nvPr/>
        </p:nvSpPr>
        <p:spPr bwMode="auto">
          <a:xfrm>
            <a:off x="471488" y="4510088"/>
            <a:ext cx="53879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800" b="1" i="0">
                <a:latin typeface="Verdana" pitchFamily="34" charset="0"/>
              </a:rPr>
              <a:t>3. </a:t>
            </a:r>
            <a:r>
              <a:rPr lang="en-US" altLang="en-US" sz="2800" i="0">
                <a:latin typeface="Verdana" pitchFamily="34" charset="0"/>
              </a:rPr>
              <a:t>2(</a:t>
            </a:r>
            <a:r>
              <a:rPr lang="en-US" altLang="en-US" sz="2800">
                <a:latin typeface="Verdana" pitchFamily="34" charset="0"/>
              </a:rPr>
              <a:t>x</a:t>
            </a:r>
            <a:r>
              <a:rPr lang="en-US" altLang="en-US" sz="2800" i="0">
                <a:latin typeface="Verdana" pitchFamily="34" charset="0"/>
              </a:rPr>
              <a:t> </a:t>
            </a:r>
            <a:r>
              <a:rPr lang="en-US" altLang="en-US" sz="2800" i="0">
                <a:latin typeface="Verdana" pitchFamily="34" charset="0"/>
                <a:sym typeface="Symbol" pitchFamily="18" charset="2"/>
              </a:rPr>
              <a:t>–</a:t>
            </a:r>
            <a:r>
              <a:rPr lang="en-US" altLang="en-US" sz="2800" i="0">
                <a:latin typeface="Verdana" pitchFamily="34" charset="0"/>
              </a:rPr>
              <a:t> 5) </a:t>
            </a:r>
          </a:p>
        </p:txBody>
      </p:sp>
      <p:sp>
        <p:nvSpPr>
          <p:cNvPr id="3079" name="Text Box 29"/>
          <p:cNvSpPr txBox="1">
            <a:spLocks noChangeArrowheads="1"/>
          </p:cNvSpPr>
          <p:nvPr/>
        </p:nvSpPr>
        <p:spPr bwMode="auto">
          <a:xfrm>
            <a:off x="476250" y="5272088"/>
            <a:ext cx="34067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800" b="1" i="0">
                <a:latin typeface="Verdana" pitchFamily="34" charset="0"/>
              </a:rPr>
              <a:t>4. </a:t>
            </a:r>
            <a:r>
              <a:rPr lang="en-US" altLang="en-US" sz="2800" i="0">
                <a:latin typeface="Verdana" pitchFamily="34" charset="0"/>
              </a:rPr>
              <a:t>12 </a:t>
            </a:r>
            <a:r>
              <a:rPr lang="en-US" altLang="en-US" sz="2800" i="0">
                <a:latin typeface="Verdana" pitchFamily="34" charset="0"/>
                <a:sym typeface="Symbol" pitchFamily="18" charset="2"/>
              </a:rPr>
              <a:t>–</a:t>
            </a:r>
            <a:r>
              <a:rPr lang="en-US" altLang="en-US" sz="2800" i="0">
                <a:latin typeface="Verdana" pitchFamily="34" charset="0"/>
              </a:rPr>
              <a:t> 3(</a:t>
            </a:r>
            <a:r>
              <a:rPr lang="en-US" altLang="en-US" sz="2800">
                <a:latin typeface="Verdana" pitchFamily="34" charset="0"/>
              </a:rPr>
              <a:t>x</a:t>
            </a:r>
            <a:r>
              <a:rPr lang="en-US" altLang="en-US" sz="2800" i="0">
                <a:latin typeface="Verdana" pitchFamily="34" charset="0"/>
              </a:rPr>
              <a:t> + 1)</a:t>
            </a:r>
          </a:p>
        </p:txBody>
      </p:sp>
      <p:sp>
        <p:nvSpPr>
          <p:cNvPr id="7198" name="Text Box 30"/>
          <p:cNvSpPr txBox="1">
            <a:spLocks noChangeArrowheads="1"/>
          </p:cNvSpPr>
          <p:nvPr/>
        </p:nvSpPr>
        <p:spPr bwMode="auto">
          <a:xfrm>
            <a:off x="3870325" y="5272088"/>
            <a:ext cx="13223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i="0">
                <a:solidFill>
                  <a:srgbClr val="FF0000"/>
                </a:solidFill>
                <a:latin typeface="Verdana" pitchFamily="34" charset="0"/>
              </a:rPr>
              <a:t>9 </a:t>
            </a:r>
            <a:r>
              <a:rPr lang="en-US" altLang="en-US" sz="2800" i="0">
                <a:solidFill>
                  <a:srgbClr val="FF0000"/>
                </a:solidFill>
                <a:latin typeface="Verdana" pitchFamily="34" charset="0"/>
                <a:sym typeface="Symbol" pitchFamily="18" charset="2"/>
              </a:rPr>
              <a:t>–</a:t>
            </a:r>
            <a:r>
              <a:rPr lang="en-US" altLang="en-US" sz="2800" i="0">
                <a:solidFill>
                  <a:srgbClr val="FF0000"/>
                </a:solidFill>
                <a:latin typeface="Verdana" pitchFamily="34" charset="0"/>
              </a:rPr>
              <a:t> 3</a:t>
            </a:r>
            <a:r>
              <a:rPr lang="en-US" altLang="en-US" sz="2800">
                <a:solidFill>
                  <a:srgbClr val="FF0000"/>
                </a:solidFill>
                <a:latin typeface="Verdana" pitchFamily="34" charset="0"/>
              </a:rPr>
              <a:t>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195"/>
                                        </p:tgtEl>
                                        <p:attrNameLst>
                                          <p:attrName>style.visibility</p:attrName>
                                        </p:attrNameLst>
                                      </p:cBhvr>
                                      <p:to>
                                        <p:strVal val="visible"/>
                                      </p:to>
                                    </p:set>
                                    <p:animEffect transition="in" filter="dissolve">
                                      <p:cBhvr>
                                        <p:cTn id="12" dur="500"/>
                                        <p:tgtEl>
                                          <p:spTgt spid="71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3"/>
                                        </p:tgtEl>
                                        <p:attrNameLst>
                                          <p:attrName>style.visibility</p:attrName>
                                        </p:attrNameLst>
                                      </p:cBhvr>
                                      <p:to>
                                        <p:strVal val="visible"/>
                                      </p:to>
                                    </p:set>
                                    <p:animEffect transition="in" filter="wipe(up)">
                                      <p:cBhvr>
                                        <p:cTn id="17" dur="500"/>
                                        <p:tgtEl>
                                          <p:spTgt spid="71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198"/>
                                        </p:tgtEl>
                                        <p:attrNameLst>
                                          <p:attrName>style.visibility</p:attrName>
                                        </p:attrNameLst>
                                      </p:cBhvr>
                                      <p:to>
                                        <p:strVal val="visible"/>
                                      </p:to>
                                    </p:set>
                                    <p:animEffect transition="in" filter="dissolve">
                                      <p:cBhvr>
                                        <p:cTn id="22" dur="500"/>
                                        <p:tgtEl>
                                          <p:spTgt spid="7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P spid="7173" grpId="0" autoUpdateAnimBg="0"/>
      <p:bldP spid="719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914400" y="1752600"/>
            <a:ext cx="6950075"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i="0">
                <a:latin typeface="Verdana" pitchFamily="34" charset="0"/>
              </a:rPr>
              <a:t>Sometimes you substitute an expression for a variable that has a coefficient. When solving for the second variable in this situation, you can use the Distributive Property.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4"/>
          <p:cNvGrpSpPr>
            <a:grpSpLocks/>
          </p:cNvGrpSpPr>
          <p:nvPr/>
        </p:nvGrpSpPr>
        <p:grpSpPr bwMode="auto">
          <a:xfrm>
            <a:off x="673100" y="2305050"/>
            <a:ext cx="7861300" cy="2038350"/>
            <a:chOff x="234" y="720"/>
            <a:chExt cx="4952" cy="1284"/>
          </a:xfrm>
        </p:grpSpPr>
        <p:sp>
          <p:nvSpPr>
            <p:cNvPr id="22531" name="Text Box 5"/>
            <p:cNvSpPr txBox="1">
              <a:spLocks noChangeArrowheads="1"/>
            </p:cNvSpPr>
            <p:nvPr/>
          </p:nvSpPr>
          <p:spPr bwMode="auto">
            <a:xfrm>
              <a:off x="242" y="1014"/>
              <a:ext cx="4944" cy="99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i="0">
                  <a:latin typeface="Verdana" pitchFamily="34" charset="0"/>
                </a:rPr>
                <a:t>When you solve one equation for a variable, you must substitute the value or expression into the </a:t>
              </a:r>
              <a:r>
                <a:rPr lang="en-US" altLang="en-US" sz="2400">
                  <a:latin typeface="Verdana" pitchFamily="34" charset="0"/>
                </a:rPr>
                <a:t>other</a:t>
              </a:r>
              <a:r>
                <a:rPr lang="en-US" altLang="en-US" sz="2400" i="0">
                  <a:latin typeface="Verdana" pitchFamily="34" charset="0"/>
                </a:rPr>
                <a:t> original</a:t>
              </a:r>
              <a:r>
                <a:rPr lang="en-US" altLang="en-US" sz="2400">
                  <a:latin typeface="Verdana" pitchFamily="34" charset="0"/>
                </a:rPr>
                <a:t> </a:t>
              </a:r>
              <a:r>
                <a:rPr lang="en-US" altLang="en-US" sz="2400" i="0">
                  <a:latin typeface="Verdana" pitchFamily="34" charset="0"/>
                </a:rPr>
                <a:t>equation, not the one that had just been solved.</a:t>
              </a:r>
            </a:p>
          </p:txBody>
        </p:sp>
        <p:sp>
          <p:nvSpPr>
            <p:cNvPr id="22532" name="Text Box 6"/>
            <p:cNvSpPr txBox="1">
              <a:spLocks noChangeArrowheads="1"/>
            </p:cNvSpPr>
            <p:nvPr/>
          </p:nvSpPr>
          <p:spPr bwMode="auto">
            <a:xfrm>
              <a:off x="234" y="720"/>
              <a:ext cx="942" cy="288"/>
            </a:xfrm>
            <a:prstGeom prst="rect">
              <a:avLst/>
            </a:prstGeom>
            <a:solidFill>
              <a:srgbClr val="FF0000"/>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b="1" i="0">
                  <a:solidFill>
                    <a:srgbClr val="FFFF00"/>
                  </a:solidFill>
                  <a:latin typeface="Verdana" pitchFamily="34" charset="0"/>
                </a:rPr>
                <a:t>Caution</a:t>
              </a:r>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2: Using the Distributive Property </a:t>
            </a:r>
            <a:endParaRPr lang="en-US" altLang="en-US" sz="2600" i="0">
              <a:solidFill>
                <a:schemeClr val="accent2"/>
              </a:solidFill>
              <a:latin typeface="Arial MT Bl" charset="0"/>
            </a:endParaRPr>
          </a:p>
        </p:txBody>
      </p:sp>
      <p:sp>
        <p:nvSpPr>
          <p:cNvPr id="23555" name="AutoShape 6"/>
          <p:cNvSpPr>
            <a:spLocks/>
          </p:cNvSpPr>
          <p:nvPr/>
        </p:nvSpPr>
        <p:spPr bwMode="auto">
          <a:xfrm>
            <a:off x="2133600" y="16764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3556" name="Text Box 7"/>
          <p:cNvSpPr txBox="1">
            <a:spLocks noChangeArrowheads="1"/>
          </p:cNvSpPr>
          <p:nvPr/>
        </p:nvSpPr>
        <p:spPr bwMode="auto">
          <a:xfrm>
            <a:off x="2362200" y="16002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6</a:t>
            </a:r>
            <a:r>
              <a:rPr lang="en-US" altLang="en-US" sz="2400" b="1">
                <a:latin typeface="Verdana" pitchFamily="34" charset="0"/>
              </a:rPr>
              <a:t>x =</a:t>
            </a:r>
            <a:r>
              <a:rPr lang="en-US" altLang="en-US" sz="2400" b="1" i="0">
                <a:latin typeface="Verdana" pitchFamily="34" charset="0"/>
              </a:rPr>
              <a:t> 11 </a:t>
            </a:r>
            <a:endParaRPr lang="en-US" altLang="en-US" sz="2400" b="1">
              <a:latin typeface="Verdana" pitchFamily="34" charset="0"/>
            </a:endParaRPr>
          </a:p>
        </p:txBody>
      </p:sp>
      <p:sp>
        <p:nvSpPr>
          <p:cNvPr id="23557" name="Text Box 8"/>
          <p:cNvSpPr txBox="1">
            <a:spLocks noChangeArrowheads="1"/>
          </p:cNvSpPr>
          <p:nvPr/>
        </p:nvSpPr>
        <p:spPr bwMode="auto">
          <a:xfrm>
            <a:off x="2409825" y="2057400"/>
            <a:ext cx="250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 –5 </a:t>
            </a:r>
            <a:endParaRPr lang="en-US" altLang="en-US" sz="2400" b="1">
              <a:latin typeface="Verdana" pitchFamily="34" charset="0"/>
            </a:endParaRPr>
          </a:p>
        </p:txBody>
      </p:sp>
      <p:sp>
        <p:nvSpPr>
          <p:cNvPr id="23558" name="Text Box 9"/>
          <p:cNvSpPr txBox="1">
            <a:spLocks noChangeArrowheads="1"/>
          </p:cNvSpPr>
          <p:nvPr/>
        </p:nvSpPr>
        <p:spPr bwMode="auto">
          <a:xfrm>
            <a:off x="974725" y="1860550"/>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Solve                            by substitution.</a:t>
            </a:r>
          </a:p>
        </p:txBody>
      </p:sp>
      <p:sp>
        <p:nvSpPr>
          <p:cNvPr id="50186" name="Text Box 10"/>
          <p:cNvSpPr txBox="1">
            <a:spLocks noChangeArrowheads="1"/>
          </p:cNvSpPr>
          <p:nvPr/>
        </p:nvSpPr>
        <p:spPr bwMode="auto">
          <a:xfrm>
            <a:off x="4857750" y="2667000"/>
            <a:ext cx="435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the first equation for y by subtracting 6x from each side.</a:t>
            </a:r>
          </a:p>
        </p:txBody>
      </p:sp>
      <p:grpSp>
        <p:nvGrpSpPr>
          <p:cNvPr id="2" name="Group 36"/>
          <p:cNvGrpSpPr>
            <a:grpSpLocks/>
          </p:cNvGrpSpPr>
          <p:nvPr/>
        </p:nvGrpSpPr>
        <p:grpSpPr bwMode="auto">
          <a:xfrm>
            <a:off x="457200" y="2819400"/>
            <a:ext cx="4572000" cy="1219200"/>
            <a:chOff x="288" y="1776"/>
            <a:chExt cx="2880" cy="768"/>
          </a:xfrm>
        </p:grpSpPr>
        <p:sp>
          <p:nvSpPr>
            <p:cNvPr id="23570" name="Text Box 12"/>
            <p:cNvSpPr txBox="1">
              <a:spLocks noChangeArrowheads="1"/>
            </p:cNvSpPr>
            <p:nvPr/>
          </p:nvSpPr>
          <p:spPr bwMode="auto">
            <a:xfrm>
              <a:off x="288" y="1776"/>
              <a:ext cx="21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 y + </a:t>
              </a:r>
              <a:r>
                <a:rPr lang="en-US" altLang="en-US" sz="2400" i="0">
                  <a:latin typeface="Verdana" pitchFamily="34" charset="0"/>
                </a:rPr>
                <a:t>6</a:t>
              </a:r>
              <a:r>
                <a:rPr lang="en-US" altLang="en-US" sz="2400">
                  <a:latin typeface="Verdana" pitchFamily="34" charset="0"/>
                </a:rPr>
                <a:t>x =  </a:t>
              </a:r>
              <a:r>
                <a:rPr lang="en-US" altLang="en-US" sz="2400" i="0">
                  <a:latin typeface="Verdana" pitchFamily="34" charset="0"/>
                </a:rPr>
                <a:t>11</a:t>
              </a:r>
              <a:endParaRPr lang="en-US" altLang="en-US" sz="2400" b="1" i="0">
                <a:latin typeface="Verdana" pitchFamily="34" charset="0"/>
              </a:endParaRPr>
            </a:p>
          </p:txBody>
        </p:sp>
        <p:sp>
          <p:nvSpPr>
            <p:cNvPr id="23571" name="Text Box 13"/>
            <p:cNvSpPr txBox="1">
              <a:spLocks noChangeArrowheads="1"/>
            </p:cNvSpPr>
            <p:nvPr/>
          </p:nvSpPr>
          <p:spPr bwMode="auto">
            <a:xfrm>
              <a:off x="1344" y="1988"/>
              <a:ext cx="11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cs typeface="Arial" charset="0"/>
                </a:rPr>
                <a:t>–</a:t>
              </a:r>
              <a:r>
                <a:rPr lang="en-US" altLang="en-US" sz="2400">
                  <a:solidFill>
                    <a:srgbClr val="FF0000"/>
                  </a:solidFill>
                  <a:latin typeface="Verdana" pitchFamily="34" charset="0"/>
                  <a:cs typeface="Arial" charset="0"/>
                </a:rPr>
                <a:t> </a:t>
              </a:r>
              <a:r>
                <a:rPr lang="en-US" altLang="en-US" sz="2400" i="0">
                  <a:solidFill>
                    <a:srgbClr val="FF0000"/>
                  </a:solidFill>
                  <a:latin typeface="Verdana" pitchFamily="34" charset="0"/>
                  <a:cs typeface="Arial" charset="0"/>
                </a:rPr>
                <a:t>6</a:t>
              </a:r>
              <a:r>
                <a:rPr lang="en-US" altLang="en-US" sz="2400">
                  <a:solidFill>
                    <a:srgbClr val="FF0000"/>
                  </a:solidFill>
                  <a:latin typeface="Verdana" pitchFamily="34" charset="0"/>
                  <a:cs typeface="Arial" charset="0"/>
                </a:rPr>
                <a:t>x   </a:t>
              </a:r>
              <a:r>
                <a:rPr lang="en-US" altLang="en-US" sz="2400" i="0">
                  <a:solidFill>
                    <a:srgbClr val="FF0000"/>
                  </a:solidFill>
                  <a:latin typeface="Verdana" pitchFamily="34" charset="0"/>
                  <a:cs typeface="Arial" charset="0"/>
                </a:rPr>
                <a:t>– 6</a:t>
              </a:r>
              <a:r>
                <a:rPr lang="en-US" altLang="en-US" sz="2400">
                  <a:solidFill>
                    <a:srgbClr val="FF0000"/>
                  </a:solidFill>
                  <a:latin typeface="Verdana" pitchFamily="34" charset="0"/>
                  <a:cs typeface="Arial" charset="0"/>
                </a:rPr>
                <a:t>x</a:t>
              </a:r>
            </a:p>
          </p:txBody>
        </p:sp>
        <p:sp>
          <p:nvSpPr>
            <p:cNvPr id="23572" name="Line 14"/>
            <p:cNvSpPr>
              <a:spLocks noChangeShapeType="1"/>
            </p:cNvSpPr>
            <p:nvPr/>
          </p:nvSpPr>
          <p:spPr bwMode="auto">
            <a:xfrm>
              <a:off x="1104" y="2256"/>
              <a:ext cx="76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3" name="Line 15"/>
            <p:cNvSpPr>
              <a:spLocks noChangeShapeType="1"/>
            </p:cNvSpPr>
            <p:nvPr/>
          </p:nvSpPr>
          <p:spPr bwMode="auto">
            <a:xfrm>
              <a:off x="2112" y="2256"/>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4" name="Text Box 16"/>
            <p:cNvSpPr txBox="1">
              <a:spLocks noChangeArrowheads="1"/>
            </p:cNvSpPr>
            <p:nvPr/>
          </p:nvSpPr>
          <p:spPr bwMode="auto">
            <a:xfrm>
              <a:off x="1694" y="2256"/>
              <a:ext cx="1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latin typeface="Verdana" pitchFamily="34" charset="0"/>
                </a:rPr>
                <a:t>–6</a:t>
              </a:r>
              <a:r>
                <a:rPr lang="en-US" altLang="en-US" sz="2400">
                  <a:latin typeface="Verdana" pitchFamily="34" charset="0"/>
                </a:rPr>
                <a:t>x + </a:t>
              </a:r>
              <a:r>
                <a:rPr lang="en-US" altLang="en-US" sz="2400" i="0">
                  <a:latin typeface="Verdana" pitchFamily="34" charset="0"/>
                </a:rPr>
                <a:t>11</a:t>
              </a:r>
            </a:p>
          </p:txBody>
        </p:sp>
      </p:grpSp>
      <p:sp>
        <p:nvSpPr>
          <p:cNvPr id="50193" name="Text Box 17"/>
          <p:cNvSpPr txBox="1">
            <a:spLocks noChangeArrowheads="1"/>
          </p:cNvSpPr>
          <p:nvPr/>
        </p:nvSpPr>
        <p:spPr bwMode="auto">
          <a:xfrm>
            <a:off x="4857750" y="4283075"/>
            <a:ext cx="4343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a:t>
            </a:r>
            <a:r>
              <a:rPr lang="en-US" altLang="en-US" sz="2400">
                <a:solidFill>
                  <a:srgbClr val="3333FF"/>
                </a:solidFill>
                <a:cs typeface="Arial" charset="0"/>
              </a:rPr>
              <a:t>–</a:t>
            </a:r>
            <a:r>
              <a:rPr lang="en-US" altLang="en-US" sz="2400">
                <a:solidFill>
                  <a:srgbClr val="3333FF"/>
                </a:solidFill>
              </a:rPr>
              <a:t>6x </a:t>
            </a:r>
            <a:r>
              <a:rPr lang="en-US" altLang="en-US" sz="2400">
                <a:solidFill>
                  <a:srgbClr val="3333FF"/>
                </a:solidFill>
                <a:cs typeface="Arial" charset="0"/>
              </a:rPr>
              <a:t>+ 11 for y in the second equation.</a:t>
            </a:r>
          </a:p>
        </p:txBody>
      </p:sp>
      <p:grpSp>
        <p:nvGrpSpPr>
          <p:cNvPr id="3" name="Group 35"/>
          <p:cNvGrpSpPr>
            <a:grpSpLocks/>
          </p:cNvGrpSpPr>
          <p:nvPr/>
        </p:nvGrpSpPr>
        <p:grpSpPr bwMode="auto">
          <a:xfrm>
            <a:off x="457200" y="4267200"/>
            <a:ext cx="4059238" cy="914400"/>
            <a:chOff x="288" y="2688"/>
            <a:chExt cx="2557" cy="576"/>
          </a:xfrm>
        </p:grpSpPr>
        <p:sp>
          <p:nvSpPr>
            <p:cNvPr id="23567" name="Rectangle 20"/>
            <p:cNvSpPr>
              <a:spLocks noChangeArrowheads="1"/>
            </p:cNvSpPr>
            <p:nvPr/>
          </p:nvSpPr>
          <p:spPr bwMode="auto">
            <a:xfrm>
              <a:off x="288" y="2976"/>
              <a:ext cx="25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a:t>
              </a:r>
              <a:r>
                <a:rPr lang="en-US" altLang="en-US" sz="2400">
                  <a:latin typeface="Verdana" pitchFamily="34" charset="0"/>
                </a:rPr>
                <a:t>x</a:t>
              </a:r>
              <a:r>
                <a:rPr lang="en-US" altLang="en-US" sz="2400" i="0">
                  <a:solidFill>
                    <a:srgbClr val="3333FF"/>
                  </a:solidFill>
                  <a:latin typeface="Verdana" pitchFamily="34" charset="0"/>
                </a:rPr>
                <a:t> </a:t>
              </a:r>
              <a:r>
                <a:rPr lang="en-US" altLang="en-US" sz="2400" i="0">
                  <a:latin typeface="Verdana" pitchFamily="34" charset="0"/>
                </a:rPr>
                <a:t>+ 2</a:t>
              </a:r>
              <a:r>
                <a:rPr lang="en-US" altLang="en-US" sz="2400" i="0">
                  <a:solidFill>
                    <a:srgbClr val="3333FF"/>
                  </a:solidFill>
                  <a:latin typeface="Verdana" pitchFamily="34" charset="0"/>
                </a:rPr>
                <a:t>(–6</a:t>
              </a:r>
              <a:r>
                <a:rPr lang="en-US" altLang="en-US" sz="2400">
                  <a:solidFill>
                    <a:srgbClr val="3333FF"/>
                  </a:solidFill>
                  <a:latin typeface="Verdana" pitchFamily="34" charset="0"/>
                </a:rPr>
                <a:t>x + </a:t>
              </a:r>
              <a:r>
                <a:rPr lang="en-US" altLang="en-US" sz="2400" i="0">
                  <a:solidFill>
                    <a:srgbClr val="3333FF"/>
                  </a:solidFill>
                  <a:latin typeface="Verdana" pitchFamily="34" charset="0"/>
                </a:rPr>
                <a:t>11) </a:t>
              </a:r>
              <a:r>
                <a:rPr lang="en-US" altLang="en-US" sz="2400">
                  <a:latin typeface="Verdana" pitchFamily="34" charset="0"/>
                </a:rPr>
                <a:t>= </a:t>
              </a:r>
              <a:r>
                <a:rPr lang="en-US" altLang="en-US" sz="2400" i="0">
                  <a:latin typeface="Verdana" pitchFamily="34" charset="0"/>
                </a:rPr>
                <a:t>–5</a:t>
              </a:r>
            </a:p>
          </p:txBody>
        </p:sp>
        <p:sp>
          <p:nvSpPr>
            <p:cNvPr id="23568" name="Text Box 21"/>
            <p:cNvSpPr txBox="1">
              <a:spLocks noChangeArrowheads="1"/>
            </p:cNvSpPr>
            <p:nvPr/>
          </p:nvSpPr>
          <p:spPr bwMode="auto">
            <a:xfrm>
              <a:off x="1224" y="2688"/>
              <a:ext cx="16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3</a:t>
              </a:r>
              <a:r>
                <a:rPr lang="en-US" altLang="en-US" sz="2400">
                  <a:solidFill>
                    <a:srgbClr val="3333FF"/>
                  </a:solidFill>
                  <a:latin typeface="Verdana" pitchFamily="34" charset="0"/>
                </a:rPr>
                <a:t>x</a:t>
              </a:r>
              <a:r>
                <a:rPr lang="en-US" altLang="en-US" sz="2400">
                  <a:latin typeface="Verdana" pitchFamily="34" charset="0"/>
                </a:rPr>
                <a:t> + </a:t>
              </a:r>
              <a:r>
                <a:rPr lang="en-US" altLang="en-US" sz="2400" i="0">
                  <a:latin typeface="Verdana" pitchFamily="34" charset="0"/>
                </a:rPr>
                <a:t>2</a:t>
              </a:r>
              <a:r>
                <a:rPr lang="en-US" altLang="en-US" sz="2400">
                  <a:latin typeface="Verdana" pitchFamily="34" charset="0"/>
                </a:rPr>
                <a:t>y =</a:t>
              </a:r>
              <a:r>
                <a:rPr lang="en-US" altLang="en-US" sz="2400" i="0">
                  <a:latin typeface="Verdana" pitchFamily="34" charset="0"/>
                </a:rPr>
                <a:t> –5 </a:t>
              </a:r>
            </a:p>
          </p:txBody>
        </p:sp>
        <p:sp>
          <p:nvSpPr>
            <p:cNvPr id="23569" name="Text Box 22"/>
            <p:cNvSpPr txBox="1">
              <a:spLocks noChangeArrowheads="1"/>
            </p:cNvSpPr>
            <p:nvPr/>
          </p:nvSpPr>
          <p:spPr bwMode="auto">
            <a:xfrm>
              <a:off x="288" y="2688"/>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2</a:t>
              </a:r>
            </a:p>
          </p:txBody>
        </p:sp>
      </p:grpSp>
      <p:sp>
        <p:nvSpPr>
          <p:cNvPr id="50199" name="Rectangle 23"/>
          <p:cNvSpPr>
            <a:spLocks noChangeArrowheads="1"/>
          </p:cNvSpPr>
          <p:nvPr/>
        </p:nvSpPr>
        <p:spPr bwMode="auto">
          <a:xfrm>
            <a:off x="457200" y="5562600"/>
            <a:ext cx="387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a:t>
            </a:r>
            <a:r>
              <a:rPr lang="en-US" altLang="en-US" sz="2400">
                <a:latin typeface="Verdana" pitchFamily="34" charset="0"/>
              </a:rPr>
              <a:t>x + </a:t>
            </a:r>
            <a:r>
              <a:rPr lang="en-US" altLang="en-US" sz="2400" i="0">
                <a:latin typeface="Verdana" pitchFamily="34" charset="0"/>
              </a:rPr>
              <a:t>2</a:t>
            </a:r>
            <a:r>
              <a:rPr lang="en-US" altLang="en-US" sz="2400" i="0">
                <a:solidFill>
                  <a:srgbClr val="3333FF"/>
                </a:solidFill>
                <a:latin typeface="Verdana" pitchFamily="34" charset="0"/>
              </a:rPr>
              <a:t>(–6</a:t>
            </a:r>
            <a:r>
              <a:rPr lang="en-US" altLang="en-US" sz="2400">
                <a:solidFill>
                  <a:srgbClr val="3333FF"/>
                </a:solidFill>
                <a:latin typeface="Verdana" pitchFamily="34" charset="0"/>
              </a:rPr>
              <a:t>x + </a:t>
            </a:r>
            <a:r>
              <a:rPr lang="en-US" altLang="en-US" sz="2400" i="0">
                <a:solidFill>
                  <a:srgbClr val="3333FF"/>
                </a:solidFill>
                <a:latin typeface="Verdana" pitchFamily="34" charset="0"/>
              </a:rPr>
              <a:t>11)</a:t>
            </a:r>
            <a:r>
              <a:rPr lang="en-US" altLang="en-US" sz="2400">
                <a:latin typeface="Verdana" pitchFamily="34" charset="0"/>
              </a:rPr>
              <a:t> = </a:t>
            </a:r>
            <a:r>
              <a:rPr lang="en-US" altLang="en-US" sz="2400" i="0">
                <a:latin typeface="Verdana" pitchFamily="34" charset="0"/>
              </a:rPr>
              <a:t>–5</a:t>
            </a:r>
          </a:p>
        </p:txBody>
      </p:sp>
      <p:grpSp>
        <p:nvGrpSpPr>
          <p:cNvPr id="4" name="Group 26"/>
          <p:cNvGrpSpPr>
            <a:grpSpLocks/>
          </p:cNvGrpSpPr>
          <p:nvPr/>
        </p:nvGrpSpPr>
        <p:grpSpPr bwMode="auto">
          <a:xfrm>
            <a:off x="1600200" y="5314950"/>
            <a:ext cx="7524750" cy="1069975"/>
            <a:chOff x="1008" y="3348"/>
            <a:chExt cx="4740" cy="674"/>
          </a:xfrm>
        </p:grpSpPr>
        <p:sp>
          <p:nvSpPr>
            <p:cNvPr id="23565" name="Text Box 18"/>
            <p:cNvSpPr txBox="1">
              <a:spLocks noChangeArrowheads="1"/>
            </p:cNvSpPr>
            <p:nvPr/>
          </p:nvSpPr>
          <p:spPr bwMode="auto">
            <a:xfrm>
              <a:off x="3060" y="3504"/>
              <a:ext cx="2688"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Distribute 2 to the expression in parentheses. </a:t>
              </a:r>
            </a:p>
          </p:txBody>
        </p:sp>
        <p:pic>
          <p:nvPicPr>
            <p:cNvPr id="2356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 y="3348"/>
              <a:ext cx="1080"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86"/>
                                        </p:tgtEl>
                                        <p:attrNameLst>
                                          <p:attrName>style.visibility</p:attrName>
                                        </p:attrNameLst>
                                      </p:cBhvr>
                                      <p:to>
                                        <p:strVal val="visible"/>
                                      </p:to>
                                    </p:set>
                                    <p:animEffect transition="in" filter="box(in)">
                                      <p:cBhvr>
                                        <p:cTn id="7" dur="500"/>
                                        <p:tgtEl>
                                          <p:spTgt spid="50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0193"/>
                                        </p:tgtEl>
                                        <p:attrNameLst>
                                          <p:attrName>style.visibility</p:attrName>
                                        </p:attrNameLst>
                                      </p:cBhvr>
                                      <p:to>
                                        <p:strVal val="visible"/>
                                      </p:to>
                                    </p:set>
                                    <p:animEffect transition="in" filter="box(in)">
                                      <p:cBhvr>
                                        <p:cTn id="17" dur="1000"/>
                                        <p:tgtEl>
                                          <p:spTgt spid="5019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up)">
                                      <p:cBhvr>
                                        <p:cTn id="22" dur="2000"/>
                                        <p:tgtEl>
                                          <p:spTgt spid="3"/>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50199"/>
                                        </p:tgtEl>
                                        <p:attrNameLst>
                                          <p:attrName>style.visibility</p:attrName>
                                        </p:attrNameLst>
                                      </p:cBhvr>
                                      <p:to>
                                        <p:strVal val="visible"/>
                                      </p:to>
                                    </p:set>
                                    <p:animEffect transition="in" filter="dissolve">
                                      <p:cBhvr>
                                        <p:cTn id="26" dur="500"/>
                                        <p:tgtEl>
                                          <p:spTgt spid="5019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6" grpId="0"/>
      <p:bldP spid="50193" grpId="0"/>
      <p:bldP spid="5019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457200" y="2819400"/>
            <a:ext cx="142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3</a:t>
            </a:r>
          </a:p>
        </p:txBody>
      </p:sp>
      <p:sp>
        <p:nvSpPr>
          <p:cNvPr id="24579"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2 Continued</a:t>
            </a:r>
            <a:endParaRPr lang="en-US" altLang="en-US" sz="2600" i="0">
              <a:solidFill>
                <a:schemeClr val="accent2"/>
              </a:solidFill>
              <a:latin typeface="Arial MT Bl" charset="0"/>
            </a:endParaRPr>
          </a:p>
        </p:txBody>
      </p:sp>
      <p:sp>
        <p:nvSpPr>
          <p:cNvPr id="24580" name="AutoShape 6"/>
          <p:cNvSpPr>
            <a:spLocks/>
          </p:cNvSpPr>
          <p:nvPr/>
        </p:nvSpPr>
        <p:spPr bwMode="auto">
          <a:xfrm>
            <a:off x="2133600" y="16764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4581" name="Text Box 7"/>
          <p:cNvSpPr txBox="1">
            <a:spLocks noChangeArrowheads="1"/>
          </p:cNvSpPr>
          <p:nvPr/>
        </p:nvSpPr>
        <p:spPr bwMode="auto">
          <a:xfrm>
            <a:off x="2362200" y="16002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6</a:t>
            </a:r>
            <a:r>
              <a:rPr lang="en-US" altLang="en-US" sz="2400" b="1">
                <a:latin typeface="Verdana" pitchFamily="34" charset="0"/>
              </a:rPr>
              <a:t>x =</a:t>
            </a:r>
            <a:r>
              <a:rPr lang="en-US" altLang="en-US" sz="2400" b="1" i="0">
                <a:latin typeface="Verdana" pitchFamily="34" charset="0"/>
              </a:rPr>
              <a:t> 11 </a:t>
            </a:r>
            <a:endParaRPr lang="en-US" altLang="en-US" sz="2400" b="1">
              <a:latin typeface="Verdana" pitchFamily="34" charset="0"/>
            </a:endParaRPr>
          </a:p>
        </p:txBody>
      </p:sp>
      <p:sp>
        <p:nvSpPr>
          <p:cNvPr id="24582" name="Text Box 8"/>
          <p:cNvSpPr txBox="1">
            <a:spLocks noChangeArrowheads="1"/>
          </p:cNvSpPr>
          <p:nvPr/>
        </p:nvSpPr>
        <p:spPr bwMode="auto">
          <a:xfrm>
            <a:off x="2409825" y="2057400"/>
            <a:ext cx="250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 –5 </a:t>
            </a:r>
          </a:p>
        </p:txBody>
      </p:sp>
      <p:sp>
        <p:nvSpPr>
          <p:cNvPr id="24583" name="Text Box 9"/>
          <p:cNvSpPr txBox="1">
            <a:spLocks noChangeArrowheads="1"/>
          </p:cNvSpPr>
          <p:nvPr/>
        </p:nvSpPr>
        <p:spPr bwMode="auto">
          <a:xfrm>
            <a:off x="974725" y="1860550"/>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Solve                            by substitution.</a:t>
            </a:r>
          </a:p>
        </p:txBody>
      </p:sp>
      <p:sp>
        <p:nvSpPr>
          <p:cNvPr id="24584" name="Rectangle 10"/>
          <p:cNvSpPr>
            <a:spLocks noChangeArrowheads="1"/>
          </p:cNvSpPr>
          <p:nvPr/>
        </p:nvSpPr>
        <p:spPr bwMode="auto">
          <a:xfrm>
            <a:off x="1600200" y="2833688"/>
            <a:ext cx="4344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a:t>
            </a:r>
            <a:r>
              <a:rPr lang="en-US" altLang="en-US" sz="2400">
                <a:latin typeface="Verdana" pitchFamily="34" charset="0"/>
              </a:rPr>
              <a:t>x + </a:t>
            </a:r>
            <a:r>
              <a:rPr lang="en-US" altLang="en-US" sz="2400" i="0">
                <a:solidFill>
                  <a:srgbClr val="FF0000"/>
                </a:solidFill>
                <a:latin typeface="Verdana" pitchFamily="34" charset="0"/>
              </a:rPr>
              <a:t>2</a:t>
            </a:r>
            <a:r>
              <a:rPr lang="en-US" altLang="en-US" sz="2400" i="0">
                <a:latin typeface="Verdana" pitchFamily="34" charset="0"/>
              </a:rPr>
              <a:t>(–6</a:t>
            </a:r>
            <a:r>
              <a:rPr lang="en-US" altLang="en-US" sz="2400">
                <a:latin typeface="Verdana" pitchFamily="34" charset="0"/>
              </a:rPr>
              <a:t>x</a:t>
            </a:r>
            <a:r>
              <a:rPr lang="en-US" altLang="en-US" sz="2400" i="0">
                <a:latin typeface="Verdana" pitchFamily="34" charset="0"/>
              </a:rPr>
              <a:t>)</a:t>
            </a:r>
            <a:r>
              <a:rPr lang="en-US" altLang="en-US" sz="2400">
                <a:latin typeface="Verdana" pitchFamily="34" charset="0"/>
              </a:rPr>
              <a:t> +</a:t>
            </a:r>
            <a:r>
              <a:rPr lang="en-US" altLang="en-US" sz="2400">
                <a:solidFill>
                  <a:srgbClr val="3333FF"/>
                </a:solidFill>
                <a:latin typeface="Verdana" pitchFamily="34" charset="0"/>
              </a:rPr>
              <a:t> </a:t>
            </a:r>
            <a:r>
              <a:rPr lang="en-US" altLang="en-US" sz="2400" i="0">
                <a:solidFill>
                  <a:srgbClr val="FF0000"/>
                </a:solidFill>
                <a:latin typeface="Verdana" pitchFamily="34" charset="0"/>
              </a:rPr>
              <a:t>2</a:t>
            </a:r>
            <a:r>
              <a:rPr lang="en-US" altLang="en-US" sz="2400" i="0">
                <a:latin typeface="Verdana" pitchFamily="34" charset="0"/>
              </a:rPr>
              <a:t>(11)</a:t>
            </a:r>
            <a:r>
              <a:rPr lang="en-US" altLang="en-US" sz="2400">
                <a:latin typeface="Verdana" pitchFamily="34" charset="0"/>
              </a:rPr>
              <a:t> = </a:t>
            </a:r>
            <a:r>
              <a:rPr lang="en-US" altLang="en-US" sz="2400" i="0">
                <a:latin typeface="Verdana" pitchFamily="34" charset="0"/>
              </a:rPr>
              <a:t>–5</a:t>
            </a:r>
          </a:p>
        </p:txBody>
      </p:sp>
      <p:sp>
        <p:nvSpPr>
          <p:cNvPr id="51211" name="Text Box 11"/>
          <p:cNvSpPr txBox="1">
            <a:spLocks noChangeArrowheads="1"/>
          </p:cNvSpPr>
          <p:nvPr/>
        </p:nvSpPr>
        <p:spPr bwMode="auto">
          <a:xfrm>
            <a:off x="3505200" y="3657600"/>
            <a:ext cx="256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–9</a:t>
            </a:r>
            <a:r>
              <a:rPr lang="en-US" altLang="en-US" sz="2400">
                <a:latin typeface="Verdana" pitchFamily="34" charset="0"/>
              </a:rPr>
              <a:t>x </a:t>
            </a:r>
            <a:r>
              <a:rPr lang="en-US" altLang="en-US" sz="2400" i="0">
                <a:latin typeface="Verdana" pitchFamily="34" charset="0"/>
              </a:rPr>
              <a:t>+ 22 </a:t>
            </a:r>
            <a:r>
              <a:rPr lang="en-US" altLang="en-US" sz="2400">
                <a:latin typeface="Verdana" pitchFamily="34" charset="0"/>
              </a:rPr>
              <a:t>=  </a:t>
            </a:r>
            <a:r>
              <a:rPr lang="en-US" altLang="en-US" sz="2400" i="0">
                <a:latin typeface="Verdana" pitchFamily="34" charset="0"/>
              </a:rPr>
              <a:t>–5</a:t>
            </a:r>
          </a:p>
        </p:txBody>
      </p:sp>
      <p:sp>
        <p:nvSpPr>
          <p:cNvPr id="51212" name="Text Box 12"/>
          <p:cNvSpPr txBox="1">
            <a:spLocks noChangeArrowheads="1"/>
          </p:cNvSpPr>
          <p:nvPr/>
        </p:nvSpPr>
        <p:spPr bwMode="auto">
          <a:xfrm>
            <a:off x="6267450" y="2819400"/>
            <a:ext cx="314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Simplify. Solve for x.</a:t>
            </a:r>
          </a:p>
        </p:txBody>
      </p:sp>
      <p:sp>
        <p:nvSpPr>
          <p:cNvPr id="51214" name="Text Box 14"/>
          <p:cNvSpPr txBox="1">
            <a:spLocks noChangeArrowheads="1"/>
          </p:cNvSpPr>
          <p:nvPr/>
        </p:nvSpPr>
        <p:spPr bwMode="auto">
          <a:xfrm>
            <a:off x="6267450" y="4130675"/>
            <a:ext cx="2568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22 from both sides.</a:t>
            </a:r>
          </a:p>
        </p:txBody>
      </p:sp>
      <p:grpSp>
        <p:nvGrpSpPr>
          <p:cNvPr id="2" name="Group 27"/>
          <p:cNvGrpSpPr>
            <a:grpSpLocks/>
          </p:cNvGrpSpPr>
          <p:nvPr/>
        </p:nvGrpSpPr>
        <p:grpSpPr bwMode="auto">
          <a:xfrm>
            <a:off x="3505200" y="4038600"/>
            <a:ext cx="2954338" cy="838200"/>
            <a:chOff x="2208" y="2352"/>
            <a:chExt cx="1861" cy="528"/>
          </a:xfrm>
        </p:grpSpPr>
        <p:sp>
          <p:nvSpPr>
            <p:cNvPr id="24597" name="Text Box 13"/>
            <p:cNvSpPr txBox="1">
              <a:spLocks noChangeArrowheads="1"/>
            </p:cNvSpPr>
            <p:nvPr/>
          </p:nvSpPr>
          <p:spPr bwMode="auto">
            <a:xfrm>
              <a:off x="2688" y="2592"/>
              <a:ext cx="1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–9</a:t>
              </a:r>
              <a:r>
                <a:rPr lang="en-US" altLang="en-US" sz="2400">
                  <a:latin typeface="Verdana" pitchFamily="34" charset="0"/>
                </a:rPr>
                <a:t>x  = </a:t>
              </a:r>
              <a:r>
                <a:rPr lang="en-US" altLang="en-US" sz="2400" i="0">
                  <a:latin typeface="Verdana" pitchFamily="34" charset="0"/>
                </a:rPr>
                <a:t>–27</a:t>
              </a:r>
            </a:p>
          </p:txBody>
        </p:sp>
        <p:sp>
          <p:nvSpPr>
            <p:cNvPr id="24598" name="Text Box 15"/>
            <p:cNvSpPr txBox="1">
              <a:spLocks noChangeArrowheads="1"/>
            </p:cNvSpPr>
            <p:nvPr/>
          </p:nvSpPr>
          <p:spPr bwMode="auto">
            <a:xfrm>
              <a:off x="2640" y="2352"/>
              <a:ext cx="14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 – 22   –22</a:t>
              </a:r>
            </a:p>
          </p:txBody>
        </p:sp>
        <p:sp>
          <p:nvSpPr>
            <p:cNvPr id="24599" name="Line 16"/>
            <p:cNvSpPr>
              <a:spLocks noChangeShapeType="1"/>
            </p:cNvSpPr>
            <p:nvPr/>
          </p:nvSpPr>
          <p:spPr bwMode="auto">
            <a:xfrm>
              <a:off x="2208" y="2640"/>
              <a:ext cx="96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0" name="Line 17"/>
            <p:cNvSpPr>
              <a:spLocks noChangeShapeType="1"/>
            </p:cNvSpPr>
            <p:nvPr/>
          </p:nvSpPr>
          <p:spPr bwMode="auto">
            <a:xfrm>
              <a:off x="3408" y="2640"/>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223" name="Text Box 23"/>
          <p:cNvSpPr txBox="1">
            <a:spLocks noChangeArrowheads="1"/>
          </p:cNvSpPr>
          <p:nvPr/>
        </p:nvSpPr>
        <p:spPr bwMode="auto">
          <a:xfrm>
            <a:off x="6267450" y="4953000"/>
            <a:ext cx="2530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a:t>
            </a:r>
            <a:r>
              <a:rPr lang="en-US" altLang="en-US" sz="2400">
                <a:solidFill>
                  <a:srgbClr val="3333FF"/>
                </a:solidFill>
                <a:cs typeface="Arial" charset="0"/>
              </a:rPr>
              <a:t>–9.</a:t>
            </a:r>
          </a:p>
        </p:txBody>
      </p:sp>
      <p:grpSp>
        <p:nvGrpSpPr>
          <p:cNvPr id="3" name="Group 28"/>
          <p:cNvGrpSpPr>
            <a:grpSpLocks/>
          </p:cNvGrpSpPr>
          <p:nvPr/>
        </p:nvGrpSpPr>
        <p:grpSpPr bwMode="auto">
          <a:xfrm>
            <a:off x="4289425" y="4953000"/>
            <a:ext cx="2187575" cy="838200"/>
            <a:chOff x="2702" y="2928"/>
            <a:chExt cx="1378" cy="528"/>
          </a:xfrm>
        </p:grpSpPr>
        <p:sp>
          <p:nvSpPr>
            <p:cNvPr id="24593" name="Text Box 18"/>
            <p:cNvSpPr txBox="1">
              <a:spLocks noChangeArrowheads="1"/>
            </p:cNvSpPr>
            <p:nvPr/>
          </p:nvSpPr>
          <p:spPr bwMode="auto">
            <a:xfrm>
              <a:off x="2702" y="2928"/>
              <a:ext cx="1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–9</a:t>
              </a:r>
              <a:r>
                <a:rPr lang="en-US" altLang="en-US" sz="2400">
                  <a:latin typeface="Verdana" pitchFamily="34" charset="0"/>
                </a:rPr>
                <a:t>x  = </a:t>
              </a:r>
              <a:r>
                <a:rPr lang="en-US" altLang="en-US" sz="2400" i="0">
                  <a:latin typeface="Verdana" pitchFamily="34" charset="0"/>
                </a:rPr>
                <a:t>–27</a:t>
              </a:r>
            </a:p>
          </p:txBody>
        </p:sp>
        <p:sp>
          <p:nvSpPr>
            <p:cNvPr id="24594" name="Line 19"/>
            <p:cNvSpPr>
              <a:spLocks noChangeShapeType="1"/>
            </p:cNvSpPr>
            <p:nvPr/>
          </p:nvSpPr>
          <p:spPr bwMode="auto">
            <a:xfrm>
              <a:off x="2784" y="3216"/>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5" name="Line 20"/>
            <p:cNvSpPr>
              <a:spLocks noChangeShapeType="1"/>
            </p:cNvSpPr>
            <p:nvPr/>
          </p:nvSpPr>
          <p:spPr bwMode="auto">
            <a:xfrm>
              <a:off x="3456" y="3216"/>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6" name="Text Box 22"/>
            <p:cNvSpPr txBox="1">
              <a:spLocks noChangeArrowheads="1"/>
            </p:cNvSpPr>
            <p:nvPr/>
          </p:nvSpPr>
          <p:spPr bwMode="auto">
            <a:xfrm>
              <a:off x="2798" y="3168"/>
              <a:ext cx="1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–9</a:t>
              </a:r>
              <a:r>
                <a:rPr lang="en-US" altLang="en-US" sz="2400">
                  <a:solidFill>
                    <a:srgbClr val="FF0000"/>
                  </a:solidFill>
                  <a:latin typeface="Verdana" pitchFamily="34" charset="0"/>
                </a:rPr>
                <a:t>      </a:t>
              </a:r>
              <a:r>
                <a:rPr lang="en-US" altLang="en-US" sz="2400" i="0">
                  <a:solidFill>
                    <a:srgbClr val="FF0000"/>
                  </a:solidFill>
                  <a:latin typeface="Verdana" pitchFamily="34" charset="0"/>
                </a:rPr>
                <a:t>–9</a:t>
              </a:r>
            </a:p>
          </p:txBody>
        </p:sp>
      </p:grpSp>
      <p:sp>
        <p:nvSpPr>
          <p:cNvPr id="51224" name="Text Box 24"/>
          <p:cNvSpPr txBox="1">
            <a:spLocks noChangeArrowheads="1"/>
          </p:cNvSpPr>
          <p:nvPr/>
        </p:nvSpPr>
        <p:spPr bwMode="auto">
          <a:xfrm>
            <a:off x="4876800" y="5715000"/>
            <a:ext cx="142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a:t>
            </a:r>
            <a:r>
              <a:rPr lang="en-US" altLang="en-US" sz="2400" i="0">
                <a:latin typeface="Verdana" pitchFamily="34" charset="0"/>
              </a:rPr>
              <a:t>=</a:t>
            </a:r>
            <a:r>
              <a:rPr lang="en-US" altLang="en-US" sz="2400" i="0">
                <a:solidFill>
                  <a:srgbClr val="800080"/>
                </a:solidFill>
                <a:latin typeface="Verdana" pitchFamily="34" charset="0"/>
              </a:rPr>
              <a:t> </a:t>
            </a:r>
            <a:r>
              <a:rPr lang="en-US" altLang="en-US" sz="2400" i="0">
                <a:solidFill>
                  <a:srgbClr val="3333FF"/>
                </a:solidFill>
                <a:latin typeface="Verdana" pitchFamily="34" charset="0"/>
              </a:rPr>
              <a:t>3</a:t>
            </a:r>
            <a:endParaRPr lang="en-US" altLang="en-US" sz="2400">
              <a:solidFill>
                <a:srgbClr val="3333FF"/>
              </a:solidFill>
              <a:latin typeface="Verdana" pitchFamily="34" charset="0"/>
            </a:endParaRPr>
          </a:p>
        </p:txBody>
      </p:sp>
      <p:sp>
        <p:nvSpPr>
          <p:cNvPr id="51229" name="Text Box 29"/>
          <p:cNvSpPr txBox="1">
            <a:spLocks noChangeArrowheads="1"/>
          </p:cNvSpPr>
          <p:nvPr/>
        </p:nvSpPr>
        <p:spPr bwMode="auto">
          <a:xfrm>
            <a:off x="2743200" y="3276600"/>
            <a:ext cx="3349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x </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12</a:t>
            </a:r>
            <a:r>
              <a:rPr lang="en-US" altLang="en-US" sz="2400">
                <a:latin typeface="Verdana" pitchFamily="34" charset="0"/>
              </a:rPr>
              <a:t>x </a:t>
            </a:r>
            <a:r>
              <a:rPr lang="en-US" altLang="en-US" sz="2400" i="0">
                <a:latin typeface="Verdana" pitchFamily="34" charset="0"/>
              </a:rPr>
              <a:t>+ 22 </a:t>
            </a:r>
            <a:r>
              <a:rPr lang="en-US" altLang="en-US" sz="2400">
                <a:latin typeface="Verdana" pitchFamily="34" charset="0"/>
              </a:rPr>
              <a:t>=  </a:t>
            </a:r>
            <a:r>
              <a:rPr lang="en-US" altLang="en-US" sz="2400" i="0">
                <a:latin typeface="Verdana" pitchFamily="34" charset="0"/>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12"/>
                                        </p:tgtEl>
                                        <p:attrNameLst>
                                          <p:attrName>style.visibility</p:attrName>
                                        </p:attrNameLst>
                                      </p:cBhvr>
                                      <p:to>
                                        <p:strVal val="visible"/>
                                      </p:to>
                                    </p:set>
                                    <p:animEffect transition="in" filter="dissolve">
                                      <p:cBhvr>
                                        <p:cTn id="7" dur="500"/>
                                        <p:tgtEl>
                                          <p:spTgt spid="512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51229"/>
                                        </p:tgtEl>
                                        <p:attrNameLst>
                                          <p:attrName>style.visibility</p:attrName>
                                        </p:attrNameLst>
                                      </p:cBhvr>
                                      <p:to>
                                        <p:strVal val="visible"/>
                                      </p:to>
                                    </p:set>
                                    <p:anim calcmode="lin" valueType="num">
                                      <p:cBhvr>
                                        <p:cTn id="12" dur="1000" fill="hold"/>
                                        <p:tgtEl>
                                          <p:spTgt spid="51229"/>
                                        </p:tgtEl>
                                        <p:attrNameLst>
                                          <p:attrName>ppt_w</p:attrName>
                                        </p:attrNameLst>
                                      </p:cBhvr>
                                      <p:tavLst>
                                        <p:tav tm="0">
                                          <p:val>
                                            <p:strVal val="#ppt_w+.3"/>
                                          </p:val>
                                        </p:tav>
                                        <p:tav tm="100000">
                                          <p:val>
                                            <p:strVal val="#ppt_w"/>
                                          </p:val>
                                        </p:tav>
                                      </p:tavLst>
                                    </p:anim>
                                    <p:anim calcmode="lin" valueType="num">
                                      <p:cBhvr>
                                        <p:cTn id="13" dur="1000" fill="hold"/>
                                        <p:tgtEl>
                                          <p:spTgt spid="51229"/>
                                        </p:tgtEl>
                                        <p:attrNameLst>
                                          <p:attrName>ppt_h</p:attrName>
                                        </p:attrNameLst>
                                      </p:cBhvr>
                                      <p:tavLst>
                                        <p:tav tm="0">
                                          <p:val>
                                            <p:strVal val="#ppt_h"/>
                                          </p:val>
                                        </p:tav>
                                        <p:tav tm="100000">
                                          <p:val>
                                            <p:strVal val="#ppt_h"/>
                                          </p:val>
                                        </p:tav>
                                      </p:tavLst>
                                    </p:anim>
                                    <p:animEffect transition="in" filter="fade">
                                      <p:cBhvr>
                                        <p:cTn id="14" dur="1000"/>
                                        <p:tgtEl>
                                          <p:spTgt spid="5122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51211"/>
                                        </p:tgtEl>
                                        <p:attrNameLst>
                                          <p:attrName>style.visibility</p:attrName>
                                        </p:attrNameLst>
                                      </p:cBhvr>
                                      <p:to>
                                        <p:strVal val="visible"/>
                                      </p:to>
                                    </p:set>
                                    <p:anim calcmode="lin" valueType="num">
                                      <p:cBhvr>
                                        <p:cTn id="19" dur="1000" fill="hold"/>
                                        <p:tgtEl>
                                          <p:spTgt spid="51211"/>
                                        </p:tgtEl>
                                        <p:attrNameLst>
                                          <p:attrName>ppt_w</p:attrName>
                                        </p:attrNameLst>
                                      </p:cBhvr>
                                      <p:tavLst>
                                        <p:tav tm="0">
                                          <p:val>
                                            <p:strVal val="#ppt_w+.3"/>
                                          </p:val>
                                        </p:tav>
                                        <p:tav tm="100000">
                                          <p:val>
                                            <p:strVal val="#ppt_w"/>
                                          </p:val>
                                        </p:tav>
                                      </p:tavLst>
                                    </p:anim>
                                    <p:anim calcmode="lin" valueType="num">
                                      <p:cBhvr>
                                        <p:cTn id="20" dur="1000" fill="hold"/>
                                        <p:tgtEl>
                                          <p:spTgt spid="51211"/>
                                        </p:tgtEl>
                                        <p:attrNameLst>
                                          <p:attrName>ppt_h</p:attrName>
                                        </p:attrNameLst>
                                      </p:cBhvr>
                                      <p:tavLst>
                                        <p:tav tm="0">
                                          <p:val>
                                            <p:strVal val="#ppt_h"/>
                                          </p:val>
                                        </p:tav>
                                        <p:tav tm="100000">
                                          <p:val>
                                            <p:strVal val="#ppt_h"/>
                                          </p:val>
                                        </p:tav>
                                      </p:tavLst>
                                    </p:anim>
                                    <p:animEffect transition="in" filter="fade">
                                      <p:cBhvr>
                                        <p:cTn id="21" dur="1000"/>
                                        <p:tgtEl>
                                          <p:spTgt spid="5121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0" presetClass="entr" presetSubtype="0" decel="100000" fill="hold" grpId="0" nodeType="clickEffect">
                                  <p:stCondLst>
                                    <p:cond delay="0"/>
                                  </p:stCondLst>
                                  <p:childTnLst>
                                    <p:set>
                                      <p:cBhvr>
                                        <p:cTn id="25" dur="1" fill="hold">
                                          <p:stCondLst>
                                            <p:cond delay="0"/>
                                          </p:stCondLst>
                                        </p:cTn>
                                        <p:tgtEl>
                                          <p:spTgt spid="51214"/>
                                        </p:tgtEl>
                                        <p:attrNameLst>
                                          <p:attrName>style.visibility</p:attrName>
                                        </p:attrNameLst>
                                      </p:cBhvr>
                                      <p:to>
                                        <p:strVal val="visible"/>
                                      </p:to>
                                    </p:set>
                                    <p:anim calcmode="lin" valueType="num">
                                      <p:cBhvr>
                                        <p:cTn id="26" dur="1000" fill="hold"/>
                                        <p:tgtEl>
                                          <p:spTgt spid="51214"/>
                                        </p:tgtEl>
                                        <p:attrNameLst>
                                          <p:attrName>ppt_w</p:attrName>
                                        </p:attrNameLst>
                                      </p:cBhvr>
                                      <p:tavLst>
                                        <p:tav tm="0">
                                          <p:val>
                                            <p:strVal val="#ppt_w+.3"/>
                                          </p:val>
                                        </p:tav>
                                        <p:tav tm="100000">
                                          <p:val>
                                            <p:strVal val="#ppt_w"/>
                                          </p:val>
                                        </p:tav>
                                      </p:tavLst>
                                    </p:anim>
                                    <p:anim calcmode="lin" valueType="num">
                                      <p:cBhvr>
                                        <p:cTn id="27" dur="1000" fill="hold"/>
                                        <p:tgtEl>
                                          <p:spTgt spid="51214"/>
                                        </p:tgtEl>
                                        <p:attrNameLst>
                                          <p:attrName>ppt_h</p:attrName>
                                        </p:attrNameLst>
                                      </p:cBhvr>
                                      <p:tavLst>
                                        <p:tav tm="0">
                                          <p:val>
                                            <p:strVal val="#ppt_h"/>
                                          </p:val>
                                        </p:tav>
                                        <p:tav tm="100000">
                                          <p:val>
                                            <p:strVal val="#ppt_h"/>
                                          </p:val>
                                        </p:tav>
                                      </p:tavLst>
                                    </p:anim>
                                    <p:animEffect transition="in" filter="fade">
                                      <p:cBhvr>
                                        <p:cTn id="28" dur="1000"/>
                                        <p:tgtEl>
                                          <p:spTgt spid="5121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dissolve">
                                      <p:cBhvr>
                                        <p:cTn id="33" dur="500"/>
                                        <p:tgtEl>
                                          <p:spTgt spid="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51223"/>
                                        </p:tgtEl>
                                        <p:attrNameLst>
                                          <p:attrName>style.visibility</p:attrName>
                                        </p:attrNameLst>
                                      </p:cBhvr>
                                      <p:to>
                                        <p:strVal val="visible"/>
                                      </p:to>
                                    </p:set>
                                    <p:animEffect transition="in" filter="dissolve">
                                      <p:cBhvr>
                                        <p:cTn id="38" dur="500"/>
                                        <p:tgtEl>
                                          <p:spTgt spid="5122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dissolve">
                                      <p:cBhvr>
                                        <p:cTn id="43" dur="500"/>
                                        <p:tgtEl>
                                          <p:spTgt spid="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51224"/>
                                        </p:tgtEl>
                                        <p:attrNameLst>
                                          <p:attrName>style.visibility</p:attrName>
                                        </p:attrNameLst>
                                      </p:cBhvr>
                                      <p:to>
                                        <p:strVal val="visible"/>
                                      </p:to>
                                    </p:set>
                                    <p:animEffect transition="in" filter="box(in)">
                                      <p:cBhvr>
                                        <p:cTn id="48" dur="500"/>
                                        <p:tgtEl>
                                          <p:spTgt spid="51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1" grpId="0"/>
      <p:bldP spid="51212" grpId="0"/>
      <p:bldP spid="51214" grpId="0"/>
      <p:bldP spid="51223" grpId="0"/>
      <p:bldP spid="51224" grpId="0"/>
      <p:bldP spid="5122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3"/>
          <p:cNvGrpSpPr>
            <a:grpSpLocks/>
          </p:cNvGrpSpPr>
          <p:nvPr/>
        </p:nvGrpSpPr>
        <p:grpSpPr bwMode="auto">
          <a:xfrm>
            <a:off x="457200" y="2733675"/>
            <a:ext cx="3611563" cy="466725"/>
            <a:chOff x="288" y="1776"/>
            <a:chExt cx="2275" cy="294"/>
          </a:xfrm>
        </p:grpSpPr>
        <p:sp>
          <p:nvSpPr>
            <p:cNvPr id="25622" name="Text Box 9"/>
            <p:cNvSpPr txBox="1">
              <a:spLocks noChangeArrowheads="1"/>
            </p:cNvSpPr>
            <p:nvPr/>
          </p:nvSpPr>
          <p:spPr bwMode="auto">
            <a:xfrm>
              <a:off x="288" y="1776"/>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4</a:t>
              </a:r>
            </a:p>
          </p:txBody>
        </p:sp>
        <p:sp>
          <p:nvSpPr>
            <p:cNvPr id="25623" name="Text Box 10"/>
            <p:cNvSpPr txBox="1">
              <a:spLocks noChangeArrowheads="1"/>
            </p:cNvSpPr>
            <p:nvPr/>
          </p:nvSpPr>
          <p:spPr bwMode="auto">
            <a:xfrm>
              <a:off x="1200" y="1782"/>
              <a:ext cx="1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 </a:t>
              </a:r>
              <a:r>
                <a:rPr lang="en-US" altLang="en-US" sz="2400" i="0">
                  <a:latin typeface="Verdana" pitchFamily="34" charset="0"/>
                </a:rPr>
                <a:t>6</a:t>
              </a:r>
              <a:r>
                <a:rPr lang="en-US" altLang="en-US" sz="2400">
                  <a:solidFill>
                    <a:srgbClr val="3333FF"/>
                  </a:solidFill>
                  <a:latin typeface="Verdana" pitchFamily="34" charset="0"/>
                </a:rPr>
                <a:t>x</a:t>
              </a:r>
              <a:r>
                <a:rPr lang="en-US" altLang="en-US" sz="2400">
                  <a:latin typeface="Verdana" pitchFamily="34" charset="0"/>
                </a:rPr>
                <a:t> =</a:t>
              </a:r>
              <a:r>
                <a:rPr lang="en-US" altLang="en-US" sz="2400" i="0">
                  <a:latin typeface="Verdana" pitchFamily="34" charset="0"/>
                </a:rPr>
                <a:t> 11 </a:t>
              </a:r>
              <a:endParaRPr lang="en-US" altLang="en-US" sz="2400">
                <a:latin typeface="Verdana" pitchFamily="34" charset="0"/>
              </a:endParaRPr>
            </a:p>
          </p:txBody>
        </p:sp>
      </p:grpSp>
      <p:sp>
        <p:nvSpPr>
          <p:cNvPr id="52235" name="Text Box 11"/>
          <p:cNvSpPr txBox="1">
            <a:spLocks noChangeArrowheads="1"/>
          </p:cNvSpPr>
          <p:nvPr/>
        </p:nvSpPr>
        <p:spPr bwMode="auto">
          <a:xfrm>
            <a:off x="4953000" y="3352800"/>
            <a:ext cx="3025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3 for  x.</a:t>
            </a:r>
          </a:p>
        </p:txBody>
      </p:sp>
      <p:sp>
        <p:nvSpPr>
          <p:cNvPr id="52236" name="Text Box 12"/>
          <p:cNvSpPr txBox="1">
            <a:spLocks noChangeArrowheads="1"/>
          </p:cNvSpPr>
          <p:nvPr/>
        </p:nvSpPr>
        <p:spPr bwMode="auto">
          <a:xfrm>
            <a:off x="1614488" y="3352800"/>
            <a:ext cx="24526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 </a:t>
            </a:r>
            <a:r>
              <a:rPr lang="en-US" altLang="en-US" sz="2400" i="0">
                <a:latin typeface="Verdana" pitchFamily="34" charset="0"/>
              </a:rPr>
              <a:t>6(</a:t>
            </a:r>
            <a:r>
              <a:rPr lang="en-US" altLang="en-US" sz="2400" i="0">
                <a:solidFill>
                  <a:srgbClr val="3333FF"/>
                </a:solidFill>
                <a:latin typeface="Verdana" pitchFamily="34" charset="0"/>
              </a:rPr>
              <a:t>3</a:t>
            </a:r>
            <a:r>
              <a:rPr lang="en-US" altLang="en-US" sz="2400" i="0">
                <a:latin typeface="Verdana" pitchFamily="34" charset="0"/>
              </a:rPr>
              <a:t>)</a:t>
            </a:r>
            <a:r>
              <a:rPr lang="en-US" altLang="en-US" sz="2400">
                <a:latin typeface="Verdana" pitchFamily="34" charset="0"/>
              </a:rPr>
              <a:t> =</a:t>
            </a:r>
            <a:r>
              <a:rPr lang="en-US" altLang="en-US" sz="2400" i="0">
                <a:latin typeface="Verdana" pitchFamily="34" charset="0"/>
              </a:rPr>
              <a:t> 11 </a:t>
            </a:r>
            <a:endParaRPr lang="en-US" altLang="en-US" sz="2400">
              <a:latin typeface="Verdana" pitchFamily="34" charset="0"/>
            </a:endParaRPr>
          </a:p>
        </p:txBody>
      </p:sp>
      <p:sp>
        <p:nvSpPr>
          <p:cNvPr id="52237" name="Text Box 13"/>
          <p:cNvSpPr txBox="1">
            <a:spLocks noChangeArrowheads="1"/>
          </p:cNvSpPr>
          <p:nvPr/>
        </p:nvSpPr>
        <p:spPr bwMode="auto">
          <a:xfrm>
            <a:off x="4953000" y="41148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18 from each side.</a:t>
            </a:r>
          </a:p>
        </p:txBody>
      </p:sp>
      <p:sp>
        <p:nvSpPr>
          <p:cNvPr id="52238" name="Text Box 14"/>
          <p:cNvSpPr txBox="1">
            <a:spLocks noChangeArrowheads="1"/>
          </p:cNvSpPr>
          <p:nvPr/>
        </p:nvSpPr>
        <p:spPr bwMode="auto">
          <a:xfrm>
            <a:off x="1890713" y="3765550"/>
            <a:ext cx="20685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 </a:t>
            </a:r>
            <a:r>
              <a:rPr lang="en-US" altLang="en-US" sz="2400" i="0">
                <a:latin typeface="Verdana" pitchFamily="34" charset="0"/>
              </a:rPr>
              <a:t>18 = 11</a:t>
            </a:r>
          </a:p>
        </p:txBody>
      </p:sp>
      <p:grpSp>
        <p:nvGrpSpPr>
          <p:cNvPr id="3" name="Group 31"/>
          <p:cNvGrpSpPr>
            <a:grpSpLocks/>
          </p:cNvGrpSpPr>
          <p:nvPr/>
        </p:nvGrpSpPr>
        <p:grpSpPr bwMode="auto">
          <a:xfrm>
            <a:off x="1905000" y="4113213"/>
            <a:ext cx="2568575" cy="915987"/>
            <a:chOff x="1200" y="2591"/>
            <a:chExt cx="1618" cy="577"/>
          </a:xfrm>
        </p:grpSpPr>
        <p:sp>
          <p:nvSpPr>
            <p:cNvPr id="25618" name="Text Box 15"/>
            <p:cNvSpPr txBox="1">
              <a:spLocks noChangeArrowheads="1"/>
            </p:cNvSpPr>
            <p:nvPr/>
          </p:nvSpPr>
          <p:spPr bwMode="auto">
            <a:xfrm>
              <a:off x="1414" y="2591"/>
              <a:ext cx="10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cs typeface="Arial" charset="0"/>
                </a:rPr>
                <a:t> –</a:t>
              </a:r>
              <a:r>
                <a:rPr lang="en-US" altLang="en-US" sz="2400" i="0">
                  <a:solidFill>
                    <a:srgbClr val="FF0000"/>
                  </a:solidFill>
                  <a:latin typeface="Verdana" pitchFamily="34" charset="0"/>
                  <a:cs typeface="Arial" charset="0"/>
                </a:rPr>
                <a:t>18  </a:t>
              </a:r>
              <a:r>
                <a:rPr lang="en-US" altLang="en-US" sz="2400">
                  <a:solidFill>
                    <a:srgbClr val="FF0000"/>
                  </a:solidFill>
                  <a:latin typeface="Verdana" pitchFamily="34" charset="0"/>
                  <a:cs typeface="Arial" charset="0"/>
                </a:rPr>
                <a:t>–</a:t>
              </a:r>
              <a:r>
                <a:rPr lang="en-US" altLang="en-US" sz="2400" i="0">
                  <a:solidFill>
                    <a:srgbClr val="FF0000"/>
                  </a:solidFill>
                  <a:latin typeface="Verdana" pitchFamily="34" charset="0"/>
                  <a:cs typeface="Arial" charset="0"/>
                </a:rPr>
                <a:t>18</a:t>
              </a:r>
            </a:p>
          </p:txBody>
        </p:sp>
        <p:sp>
          <p:nvSpPr>
            <p:cNvPr id="25619" name="Line 16"/>
            <p:cNvSpPr>
              <a:spLocks noChangeShapeType="1"/>
            </p:cNvSpPr>
            <p:nvPr/>
          </p:nvSpPr>
          <p:spPr bwMode="auto">
            <a:xfrm>
              <a:off x="1200" y="2860"/>
              <a:ext cx="76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17"/>
            <p:cNvSpPr>
              <a:spLocks noChangeShapeType="1"/>
            </p:cNvSpPr>
            <p:nvPr/>
          </p:nvSpPr>
          <p:spPr bwMode="auto">
            <a:xfrm>
              <a:off x="2112" y="2860"/>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Text Box 18"/>
            <p:cNvSpPr txBox="1">
              <a:spLocks noChangeArrowheads="1"/>
            </p:cNvSpPr>
            <p:nvPr/>
          </p:nvSpPr>
          <p:spPr bwMode="auto">
            <a:xfrm>
              <a:off x="1728" y="2880"/>
              <a:ext cx="10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800080"/>
                  </a:solidFill>
                  <a:latin typeface="Verdana" pitchFamily="34" charset="0"/>
                </a:rPr>
                <a:t>–7</a:t>
              </a:r>
              <a:endParaRPr lang="en-US" altLang="en-US" sz="2400">
                <a:solidFill>
                  <a:srgbClr val="800080"/>
                </a:solidFill>
                <a:latin typeface="Verdana" pitchFamily="34" charset="0"/>
              </a:endParaRPr>
            </a:p>
          </p:txBody>
        </p:sp>
      </p:grpSp>
      <p:sp>
        <p:nvSpPr>
          <p:cNvPr id="52244" name="Text Box 20"/>
          <p:cNvSpPr txBox="1">
            <a:spLocks noChangeArrowheads="1"/>
          </p:cNvSpPr>
          <p:nvPr/>
        </p:nvSpPr>
        <p:spPr bwMode="auto">
          <a:xfrm>
            <a:off x="457200" y="51054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52245" name="Text Box 21"/>
          <p:cNvSpPr txBox="1">
            <a:spLocks noChangeArrowheads="1"/>
          </p:cNvSpPr>
          <p:nvPr/>
        </p:nvSpPr>
        <p:spPr bwMode="auto">
          <a:xfrm>
            <a:off x="2498725" y="5105400"/>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3333FF"/>
                </a:solidFill>
                <a:latin typeface="Verdana" pitchFamily="34" charset="0"/>
              </a:rPr>
              <a:t>3</a:t>
            </a:r>
            <a:r>
              <a:rPr lang="en-US" altLang="en-US" sz="2400" i="0">
                <a:latin typeface="Verdana" pitchFamily="34" charset="0"/>
              </a:rPr>
              <a:t>, </a:t>
            </a:r>
            <a:r>
              <a:rPr lang="en-US" altLang="en-US" sz="2400" i="0">
                <a:solidFill>
                  <a:srgbClr val="800080"/>
                </a:solidFill>
                <a:latin typeface="Verdana" pitchFamily="34" charset="0"/>
              </a:rPr>
              <a:t>–7</a:t>
            </a:r>
            <a:r>
              <a:rPr lang="en-US" altLang="en-US" sz="2400" i="0">
                <a:latin typeface="Verdana" pitchFamily="34" charset="0"/>
              </a:rPr>
              <a:t>)</a:t>
            </a:r>
          </a:p>
        </p:txBody>
      </p:sp>
      <p:sp>
        <p:nvSpPr>
          <p:cNvPr id="52246" name="Text Box 22"/>
          <p:cNvSpPr txBox="1">
            <a:spLocks noChangeArrowheads="1"/>
          </p:cNvSpPr>
          <p:nvPr/>
        </p:nvSpPr>
        <p:spPr bwMode="auto">
          <a:xfrm>
            <a:off x="4953000" y="5105400"/>
            <a:ext cx="4191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Write the solution as an ordered pair.</a:t>
            </a:r>
          </a:p>
        </p:txBody>
      </p:sp>
      <p:sp>
        <p:nvSpPr>
          <p:cNvPr id="52249" name="Text Box 25"/>
          <p:cNvSpPr txBox="1">
            <a:spLocks noChangeArrowheads="1"/>
          </p:cNvSpPr>
          <p:nvPr/>
        </p:nvSpPr>
        <p:spPr bwMode="auto">
          <a:xfrm>
            <a:off x="4953000" y="3733800"/>
            <a:ext cx="133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Simplify.</a:t>
            </a:r>
          </a:p>
        </p:txBody>
      </p:sp>
      <p:sp>
        <p:nvSpPr>
          <p:cNvPr id="25612" name="Text Box 2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2 Continued</a:t>
            </a:r>
            <a:endParaRPr lang="en-US" altLang="en-US" sz="2600" i="0">
              <a:solidFill>
                <a:schemeClr val="accent2"/>
              </a:solidFill>
              <a:latin typeface="Arial MT Bl" charset="0"/>
            </a:endParaRPr>
          </a:p>
        </p:txBody>
      </p:sp>
      <p:sp>
        <p:nvSpPr>
          <p:cNvPr id="25613" name="AutoShape 27"/>
          <p:cNvSpPr>
            <a:spLocks/>
          </p:cNvSpPr>
          <p:nvPr/>
        </p:nvSpPr>
        <p:spPr bwMode="auto">
          <a:xfrm>
            <a:off x="2133600" y="16764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5614" name="Text Box 28"/>
          <p:cNvSpPr txBox="1">
            <a:spLocks noChangeArrowheads="1"/>
          </p:cNvSpPr>
          <p:nvPr/>
        </p:nvSpPr>
        <p:spPr bwMode="auto">
          <a:xfrm>
            <a:off x="2362200" y="16002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 </a:t>
            </a:r>
            <a:r>
              <a:rPr lang="en-US" altLang="en-US" sz="2400" b="1" i="0">
                <a:latin typeface="Verdana" pitchFamily="34" charset="0"/>
              </a:rPr>
              <a:t>6</a:t>
            </a:r>
            <a:r>
              <a:rPr lang="en-US" altLang="en-US" sz="2400" b="1">
                <a:latin typeface="Verdana" pitchFamily="34" charset="0"/>
              </a:rPr>
              <a:t>x =</a:t>
            </a:r>
            <a:r>
              <a:rPr lang="en-US" altLang="en-US" sz="2400" b="1" i="0">
                <a:latin typeface="Verdana" pitchFamily="34" charset="0"/>
              </a:rPr>
              <a:t> 11 </a:t>
            </a:r>
            <a:endParaRPr lang="en-US" altLang="en-US" sz="2400" b="1">
              <a:latin typeface="Verdana" pitchFamily="34" charset="0"/>
            </a:endParaRPr>
          </a:p>
        </p:txBody>
      </p:sp>
      <p:sp>
        <p:nvSpPr>
          <p:cNvPr id="25615" name="Text Box 29"/>
          <p:cNvSpPr txBox="1">
            <a:spLocks noChangeArrowheads="1"/>
          </p:cNvSpPr>
          <p:nvPr/>
        </p:nvSpPr>
        <p:spPr bwMode="auto">
          <a:xfrm>
            <a:off x="2409825" y="2057400"/>
            <a:ext cx="250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 –5 </a:t>
            </a:r>
          </a:p>
        </p:txBody>
      </p:sp>
      <p:sp>
        <p:nvSpPr>
          <p:cNvPr id="25616" name="Text Box 30"/>
          <p:cNvSpPr txBox="1">
            <a:spLocks noChangeArrowheads="1"/>
          </p:cNvSpPr>
          <p:nvPr/>
        </p:nvSpPr>
        <p:spPr bwMode="auto">
          <a:xfrm>
            <a:off x="974725" y="1860550"/>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Solve                            by substitution.</a:t>
            </a:r>
          </a:p>
        </p:txBody>
      </p:sp>
      <p:sp>
        <p:nvSpPr>
          <p:cNvPr id="52256" name="Text Box 32"/>
          <p:cNvSpPr txBox="1">
            <a:spLocks noChangeArrowheads="1"/>
          </p:cNvSpPr>
          <p:nvPr/>
        </p:nvSpPr>
        <p:spPr bwMode="auto">
          <a:xfrm>
            <a:off x="4953000" y="2590800"/>
            <a:ext cx="4191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Write one of the original equations.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9" presetClass="entr" presetSubtype="0" fill="hold" grpId="0" nodeType="withEffect">
                                  <p:stCondLst>
                                    <p:cond delay="0"/>
                                  </p:stCondLst>
                                  <p:childTnLst>
                                    <p:set>
                                      <p:cBhvr>
                                        <p:cTn id="11" dur="1" fill="hold">
                                          <p:stCondLst>
                                            <p:cond delay="0"/>
                                          </p:stCondLst>
                                        </p:cTn>
                                        <p:tgtEl>
                                          <p:spTgt spid="52256"/>
                                        </p:tgtEl>
                                        <p:attrNameLst>
                                          <p:attrName>style.visibility</p:attrName>
                                        </p:attrNameLst>
                                      </p:cBhvr>
                                      <p:to>
                                        <p:strVal val="visible"/>
                                      </p:to>
                                    </p:set>
                                    <p:animEffect transition="in" filter="dissolve">
                                      <p:cBhvr>
                                        <p:cTn id="12" dur="500"/>
                                        <p:tgtEl>
                                          <p:spTgt spid="522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2235"/>
                                        </p:tgtEl>
                                        <p:attrNameLst>
                                          <p:attrName>style.visibility</p:attrName>
                                        </p:attrNameLst>
                                      </p:cBhvr>
                                      <p:to>
                                        <p:strVal val="visible"/>
                                      </p:to>
                                    </p:set>
                                    <p:animEffect transition="in" filter="dissolve">
                                      <p:cBhvr>
                                        <p:cTn id="17" dur="500"/>
                                        <p:tgtEl>
                                          <p:spTgt spid="5223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2236"/>
                                        </p:tgtEl>
                                        <p:attrNameLst>
                                          <p:attrName>style.visibility</p:attrName>
                                        </p:attrNameLst>
                                      </p:cBhvr>
                                      <p:to>
                                        <p:strVal val="visible"/>
                                      </p:to>
                                    </p:set>
                                    <p:animEffect transition="in" filter="dissolve">
                                      <p:cBhvr>
                                        <p:cTn id="22" dur="500"/>
                                        <p:tgtEl>
                                          <p:spTgt spid="522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52249"/>
                                        </p:tgtEl>
                                        <p:attrNameLst>
                                          <p:attrName>style.visibility</p:attrName>
                                        </p:attrNameLst>
                                      </p:cBhvr>
                                      <p:to>
                                        <p:strVal val="visible"/>
                                      </p:to>
                                    </p:set>
                                    <p:anim calcmode="lin" valueType="num">
                                      <p:cBhvr>
                                        <p:cTn id="27" dur="1000" fill="hold"/>
                                        <p:tgtEl>
                                          <p:spTgt spid="52249"/>
                                        </p:tgtEl>
                                        <p:attrNameLst>
                                          <p:attrName>ppt_x</p:attrName>
                                        </p:attrNameLst>
                                      </p:cBhvr>
                                      <p:tavLst>
                                        <p:tav tm="0">
                                          <p:val>
                                            <p:strVal val="#ppt_x-.2"/>
                                          </p:val>
                                        </p:tav>
                                        <p:tav tm="100000">
                                          <p:val>
                                            <p:strVal val="#ppt_x"/>
                                          </p:val>
                                        </p:tav>
                                      </p:tavLst>
                                    </p:anim>
                                    <p:anim calcmode="lin" valueType="num">
                                      <p:cBhvr>
                                        <p:cTn id="28" dur="1000" fill="hold"/>
                                        <p:tgtEl>
                                          <p:spTgt spid="52249"/>
                                        </p:tgtEl>
                                        <p:attrNameLst>
                                          <p:attrName>ppt_y</p:attrName>
                                        </p:attrNameLst>
                                      </p:cBhvr>
                                      <p:tavLst>
                                        <p:tav tm="0">
                                          <p:val>
                                            <p:strVal val="#ppt_y"/>
                                          </p:val>
                                        </p:tav>
                                        <p:tav tm="100000">
                                          <p:val>
                                            <p:strVal val="#ppt_y"/>
                                          </p:val>
                                        </p:tav>
                                      </p:tavLst>
                                    </p:anim>
                                    <p:animEffect transition="in" filter="wipe(right)" prLst="gradientSize: 0.1">
                                      <p:cBhvr>
                                        <p:cTn id="29" dur="1000"/>
                                        <p:tgtEl>
                                          <p:spTgt spid="5224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52238"/>
                                        </p:tgtEl>
                                        <p:attrNameLst>
                                          <p:attrName>style.visibility</p:attrName>
                                        </p:attrNameLst>
                                      </p:cBhvr>
                                      <p:to>
                                        <p:strVal val="visible"/>
                                      </p:to>
                                    </p:set>
                                    <p:animEffect transition="in" filter="box(in)">
                                      <p:cBhvr>
                                        <p:cTn id="34" dur="500"/>
                                        <p:tgtEl>
                                          <p:spTgt spid="5223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0" presetClass="entr" presetSubtype="0" decel="100000" fill="hold" grpId="0" nodeType="clickEffect">
                                  <p:stCondLst>
                                    <p:cond delay="0"/>
                                  </p:stCondLst>
                                  <p:childTnLst>
                                    <p:set>
                                      <p:cBhvr>
                                        <p:cTn id="38" dur="1" fill="hold">
                                          <p:stCondLst>
                                            <p:cond delay="0"/>
                                          </p:stCondLst>
                                        </p:cTn>
                                        <p:tgtEl>
                                          <p:spTgt spid="52237"/>
                                        </p:tgtEl>
                                        <p:attrNameLst>
                                          <p:attrName>style.visibility</p:attrName>
                                        </p:attrNameLst>
                                      </p:cBhvr>
                                      <p:to>
                                        <p:strVal val="visible"/>
                                      </p:to>
                                    </p:set>
                                    <p:anim calcmode="lin" valueType="num">
                                      <p:cBhvr>
                                        <p:cTn id="39" dur="1000" fill="hold"/>
                                        <p:tgtEl>
                                          <p:spTgt spid="52237"/>
                                        </p:tgtEl>
                                        <p:attrNameLst>
                                          <p:attrName>ppt_w</p:attrName>
                                        </p:attrNameLst>
                                      </p:cBhvr>
                                      <p:tavLst>
                                        <p:tav tm="0">
                                          <p:val>
                                            <p:strVal val="#ppt_w+.3"/>
                                          </p:val>
                                        </p:tav>
                                        <p:tav tm="100000">
                                          <p:val>
                                            <p:strVal val="#ppt_w"/>
                                          </p:val>
                                        </p:tav>
                                      </p:tavLst>
                                    </p:anim>
                                    <p:anim calcmode="lin" valueType="num">
                                      <p:cBhvr>
                                        <p:cTn id="40" dur="1000" fill="hold"/>
                                        <p:tgtEl>
                                          <p:spTgt spid="52237"/>
                                        </p:tgtEl>
                                        <p:attrNameLst>
                                          <p:attrName>ppt_h</p:attrName>
                                        </p:attrNameLst>
                                      </p:cBhvr>
                                      <p:tavLst>
                                        <p:tav tm="0">
                                          <p:val>
                                            <p:strVal val="#ppt_h"/>
                                          </p:val>
                                        </p:tav>
                                        <p:tav tm="100000">
                                          <p:val>
                                            <p:strVal val="#ppt_h"/>
                                          </p:val>
                                        </p:tav>
                                      </p:tavLst>
                                    </p:anim>
                                    <p:animEffect transition="in" filter="fade">
                                      <p:cBhvr>
                                        <p:cTn id="41" dur="1000"/>
                                        <p:tgtEl>
                                          <p:spTgt spid="5223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16"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box(in)">
                                      <p:cBhvr>
                                        <p:cTn id="46" dur="500"/>
                                        <p:tgtEl>
                                          <p:spTgt spid="3"/>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52246"/>
                                        </p:tgtEl>
                                        <p:attrNameLst>
                                          <p:attrName>style.visibility</p:attrName>
                                        </p:attrNameLst>
                                      </p:cBhvr>
                                      <p:to>
                                        <p:strVal val="visible"/>
                                      </p:to>
                                    </p:set>
                                    <p:animEffect transition="in" filter="box(in)">
                                      <p:cBhvr>
                                        <p:cTn id="51" dur="500"/>
                                        <p:tgtEl>
                                          <p:spTgt spid="5224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52244"/>
                                        </p:tgtEl>
                                        <p:attrNameLst>
                                          <p:attrName>style.visibility</p:attrName>
                                        </p:attrNameLst>
                                      </p:cBhvr>
                                      <p:to>
                                        <p:strVal val="visible"/>
                                      </p:to>
                                    </p:set>
                                    <p:animEffect transition="in" filter="dissolve">
                                      <p:cBhvr>
                                        <p:cTn id="56" dur="1000"/>
                                        <p:tgtEl>
                                          <p:spTgt spid="52244"/>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52245"/>
                                        </p:tgtEl>
                                        <p:attrNameLst>
                                          <p:attrName>style.visibility</p:attrName>
                                        </p:attrNameLst>
                                      </p:cBhvr>
                                      <p:to>
                                        <p:strVal val="visible"/>
                                      </p:to>
                                    </p:set>
                                    <p:animEffect transition="in" filter="dissolve">
                                      <p:cBhvr>
                                        <p:cTn id="59" dur="1000"/>
                                        <p:tgtEl>
                                          <p:spTgt spid="52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5" grpId="0"/>
      <p:bldP spid="52236" grpId="0"/>
      <p:bldP spid="52237" grpId="0"/>
      <p:bldP spid="52238" grpId="0"/>
      <p:bldP spid="52244" grpId="0"/>
      <p:bldP spid="52245" grpId="0"/>
      <p:bldP spid="52246" grpId="0"/>
      <p:bldP spid="52249" grpId="0"/>
      <p:bldP spid="5225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2 </a:t>
            </a:r>
            <a:endParaRPr lang="en-US" altLang="en-US" sz="2600" i="0">
              <a:solidFill>
                <a:schemeClr val="accent2"/>
              </a:solidFill>
              <a:latin typeface="Arial MT Bl" charset="0"/>
            </a:endParaRPr>
          </a:p>
        </p:txBody>
      </p:sp>
      <p:sp>
        <p:nvSpPr>
          <p:cNvPr id="26627" name="AutoShape 5"/>
          <p:cNvSpPr>
            <a:spLocks/>
          </p:cNvSpPr>
          <p:nvPr/>
        </p:nvSpPr>
        <p:spPr bwMode="auto">
          <a:xfrm>
            <a:off x="2133600" y="16764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6628" name="Text Box 6"/>
          <p:cNvSpPr txBox="1">
            <a:spLocks noChangeArrowheads="1"/>
          </p:cNvSpPr>
          <p:nvPr/>
        </p:nvSpPr>
        <p:spPr bwMode="auto">
          <a:xfrm>
            <a:off x="2362200" y="16002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–2</a:t>
            </a:r>
            <a:r>
              <a:rPr lang="en-US" altLang="en-US" sz="2400" b="1">
                <a:latin typeface="Verdana" pitchFamily="34" charset="0"/>
              </a:rPr>
              <a:t>x + y =</a:t>
            </a:r>
            <a:r>
              <a:rPr lang="en-US" altLang="en-US" sz="2400" b="1" i="0">
                <a:latin typeface="Verdana" pitchFamily="34" charset="0"/>
              </a:rPr>
              <a:t> 8 </a:t>
            </a:r>
          </a:p>
        </p:txBody>
      </p:sp>
      <p:sp>
        <p:nvSpPr>
          <p:cNvPr id="26629" name="Text Box 7"/>
          <p:cNvSpPr txBox="1">
            <a:spLocks noChangeArrowheads="1"/>
          </p:cNvSpPr>
          <p:nvPr/>
        </p:nvSpPr>
        <p:spPr bwMode="auto">
          <a:xfrm>
            <a:off x="2409825" y="2057400"/>
            <a:ext cx="2187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 9</a:t>
            </a:r>
            <a:endParaRPr lang="en-US" altLang="en-US" sz="2400" b="1">
              <a:latin typeface="Verdana" pitchFamily="34" charset="0"/>
            </a:endParaRPr>
          </a:p>
        </p:txBody>
      </p:sp>
      <p:sp>
        <p:nvSpPr>
          <p:cNvPr id="26630" name="Text Box 8"/>
          <p:cNvSpPr txBox="1">
            <a:spLocks noChangeArrowheads="1"/>
          </p:cNvSpPr>
          <p:nvPr/>
        </p:nvSpPr>
        <p:spPr bwMode="auto">
          <a:xfrm>
            <a:off x="974725" y="1860550"/>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Solve                            by substitution.</a:t>
            </a:r>
          </a:p>
        </p:txBody>
      </p:sp>
      <p:sp>
        <p:nvSpPr>
          <p:cNvPr id="53257" name="Text Box 9"/>
          <p:cNvSpPr txBox="1">
            <a:spLocks noChangeArrowheads="1"/>
          </p:cNvSpPr>
          <p:nvPr/>
        </p:nvSpPr>
        <p:spPr bwMode="auto">
          <a:xfrm>
            <a:off x="4857750" y="2911475"/>
            <a:ext cx="4359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the first equation for y by adding 2x to each side.</a:t>
            </a:r>
          </a:p>
        </p:txBody>
      </p:sp>
      <p:sp>
        <p:nvSpPr>
          <p:cNvPr id="26632" name="Text Box 11"/>
          <p:cNvSpPr txBox="1">
            <a:spLocks noChangeArrowheads="1"/>
          </p:cNvSpPr>
          <p:nvPr/>
        </p:nvSpPr>
        <p:spPr bwMode="auto">
          <a:xfrm>
            <a:off x="457200" y="2819400"/>
            <a:ext cx="3363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 </a:t>
            </a:r>
            <a:r>
              <a:rPr lang="en-US" altLang="en-US" sz="2400" i="0">
                <a:latin typeface="Verdana" pitchFamily="34" charset="0"/>
              </a:rPr>
              <a:t>–2</a:t>
            </a:r>
            <a:r>
              <a:rPr lang="en-US" altLang="en-US" sz="2400">
                <a:latin typeface="Verdana" pitchFamily="34" charset="0"/>
              </a:rPr>
              <a:t>x + y = </a:t>
            </a:r>
            <a:r>
              <a:rPr lang="en-US" altLang="en-US" sz="2400" i="0">
                <a:latin typeface="Verdana" pitchFamily="34" charset="0"/>
              </a:rPr>
              <a:t>8</a:t>
            </a:r>
            <a:endParaRPr lang="en-US" altLang="en-US" sz="2400" b="1" i="0">
              <a:latin typeface="Verdana" pitchFamily="34" charset="0"/>
            </a:endParaRPr>
          </a:p>
        </p:txBody>
      </p:sp>
      <p:grpSp>
        <p:nvGrpSpPr>
          <p:cNvPr id="2" name="Group 34"/>
          <p:cNvGrpSpPr>
            <a:grpSpLocks/>
          </p:cNvGrpSpPr>
          <p:nvPr/>
        </p:nvGrpSpPr>
        <p:grpSpPr bwMode="auto">
          <a:xfrm>
            <a:off x="1643063" y="3157538"/>
            <a:ext cx="3538537" cy="881062"/>
            <a:chOff x="1035" y="1989"/>
            <a:chExt cx="2229" cy="555"/>
          </a:xfrm>
        </p:grpSpPr>
        <p:sp>
          <p:nvSpPr>
            <p:cNvPr id="26643" name="Text Box 12"/>
            <p:cNvSpPr txBox="1">
              <a:spLocks noChangeArrowheads="1"/>
            </p:cNvSpPr>
            <p:nvPr/>
          </p:nvSpPr>
          <p:spPr bwMode="auto">
            <a:xfrm>
              <a:off x="1035" y="1989"/>
              <a:ext cx="151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FF0000"/>
                  </a:solidFill>
                  <a:latin typeface="Verdana" pitchFamily="34" charset="0"/>
                  <a:cs typeface="Arial" charset="0"/>
                </a:rPr>
                <a:t>+ </a:t>
              </a:r>
              <a:r>
                <a:rPr lang="en-US" altLang="en-US" sz="2400" i="0">
                  <a:solidFill>
                    <a:srgbClr val="FF0000"/>
                  </a:solidFill>
                  <a:latin typeface="Verdana" pitchFamily="34" charset="0"/>
                  <a:cs typeface="Arial" charset="0"/>
                </a:rPr>
                <a:t>2</a:t>
              </a:r>
              <a:r>
                <a:rPr lang="en-US" altLang="en-US" sz="2400">
                  <a:solidFill>
                    <a:srgbClr val="FF0000"/>
                  </a:solidFill>
                  <a:latin typeface="Verdana" pitchFamily="34" charset="0"/>
                  <a:cs typeface="Arial" charset="0"/>
                </a:rPr>
                <a:t>x        +</a:t>
              </a:r>
              <a:r>
                <a:rPr lang="en-US" altLang="en-US" sz="2400" i="0">
                  <a:solidFill>
                    <a:srgbClr val="FF0000"/>
                  </a:solidFill>
                  <a:latin typeface="Verdana" pitchFamily="34" charset="0"/>
                  <a:cs typeface="Arial" charset="0"/>
                </a:rPr>
                <a:t>2</a:t>
              </a:r>
              <a:r>
                <a:rPr lang="en-US" altLang="en-US" sz="2400">
                  <a:solidFill>
                    <a:srgbClr val="FF0000"/>
                  </a:solidFill>
                  <a:latin typeface="Verdana" pitchFamily="34" charset="0"/>
                  <a:cs typeface="Arial" charset="0"/>
                </a:rPr>
                <a:t>x</a:t>
              </a:r>
            </a:p>
          </p:txBody>
        </p:sp>
        <p:sp>
          <p:nvSpPr>
            <p:cNvPr id="26644" name="Line 13"/>
            <p:cNvSpPr>
              <a:spLocks noChangeShapeType="1"/>
            </p:cNvSpPr>
            <p:nvPr/>
          </p:nvSpPr>
          <p:spPr bwMode="auto">
            <a:xfrm>
              <a:off x="1152" y="2256"/>
              <a:ext cx="81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5" name="Line 14"/>
            <p:cNvSpPr>
              <a:spLocks noChangeShapeType="1"/>
            </p:cNvSpPr>
            <p:nvPr/>
          </p:nvSpPr>
          <p:spPr bwMode="auto">
            <a:xfrm>
              <a:off x="2112" y="2256"/>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6" name="Text Box 15"/>
            <p:cNvSpPr txBox="1">
              <a:spLocks noChangeArrowheads="1"/>
            </p:cNvSpPr>
            <p:nvPr/>
          </p:nvSpPr>
          <p:spPr bwMode="auto">
            <a:xfrm>
              <a:off x="1790" y="2256"/>
              <a:ext cx="1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latin typeface="Verdana" pitchFamily="34" charset="0"/>
                </a:rPr>
                <a:t>2</a:t>
              </a:r>
              <a:r>
                <a:rPr lang="en-US" altLang="en-US" sz="2400">
                  <a:latin typeface="Verdana" pitchFamily="34" charset="0"/>
                </a:rPr>
                <a:t>x + </a:t>
              </a:r>
              <a:r>
                <a:rPr lang="en-US" altLang="en-US" sz="2400" i="0">
                  <a:latin typeface="Verdana" pitchFamily="34" charset="0"/>
                </a:rPr>
                <a:t>8</a:t>
              </a:r>
            </a:p>
          </p:txBody>
        </p:sp>
      </p:grpSp>
      <p:sp>
        <p:nvSpPr>
          <p:cNvPr id="53264" name="Text Box 16"/>
          <p:cNvSpPr txBox="1">
            <a:spLocks noChangeArrowheads="1"/>
          </p:cNvSpPr>
          <p:nvPr/>
        </p:nvSpPr>
        <p:spPr bwMode="auto">
          <a:xfrm>
            <a:off x="4857750" y="4283075"/>
            <a:ext cx="4343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2x </a:t>
            </a:r>
            <a:r>
              <a:rPr lang="en-US" altLang="en-US" sz="2400">
                <a:solidFill>
                  <a:srgbClr val="3333FF"/>
                </a:solidFill>
                <a:cs typeface="Arial" charset="0"/>
              </a:rPr>
              <a:t>+ 8 for y in the second equation.</a:t>
            </a:r>
          </a:p>
        </p:txBody>
      </p:sp>
      <p:grpSp>
        <p:nvGrpSpPr>
          <p:cNvPr id="3" name="Group 33"/>
          <p:cNvGrpSpPr>
            <a:grpSpLocks/>
          </p:cNvGrpSpPr>
          <p:nvPr/>
        </p:nvGrpSpPr>
        <p:grpSpPr bwMode="auto">
          <a:xfrm>
            <a:off x="457200" y="4267200"/>
            <a:ext cx="3865563" cy="914400"/>
            <a:chOff x="288" y="2688"/>
            <a:chExt cx="2435" cy="576"/>
          </a:xfrm>
        </p:grpSpPr>
        <p:sp>
          <p:nvSpPr>
            <p:cNvPr id="26640" name="Rectangle 18"/>
            <p:cNvSpPr>
              <a:spLocks noChangeArrowheads="1"/>
            </p:cNvSpPr>
            <p:nvPr/>
          </p:nvSpPr>
          <p:spPr bwMode="auto">
            <a:xfrm>
              <a:off x="604" y="2976"/>
              <a:ext cx="20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3x</a:t>
              </a:r>
              <a:r>
                <a:rPr lang="en-US" altLang="en-US" sz="2400" i="0">
                  <a:solidFill>
                    <a:srgbClr val="3333FF"/>
                  </a:solidFill>
                  <a:latin typeface="Verdana" pitchFamily="34" charset="0"/>
                </a:rPr>
                <a:t> </a:t>
              </a:r>
              <a:r>
                <a:rPr lang="en-US" altLang="en-US" sz="2400" i="0">
                  <a:latin typeface="Verdana" pitchFamily="34" charset="0"/>
                </a:rPr>
                <a:t>+ 2</a:t>
              </a:r>
              <a:r>
                <a:rPr lang="en-US" altLang="en-US" sz="2400" i="0">
                  <a:solidFill>
                    <a:srgbClr val="3333FF"/>
                  </a:solidFill>
                  <a:latin typeface="Verdana" pitchFamily="34" charset="0"/>
                </a:rPr>
                <a:t>(2</a:t>
              </a:r>
              <a:r>
                <a:rPr lang="en-US" altLang="en-US" sz="2400">
                  <a:solidFill>
                    <a:srgbClr val="3333FF"/>
                  </a:solidFill>
                  <a:latin typeface="Verdana" pitchFamily="34" charset="0"/>
                </a:rPr>
                <a:t>x + </a:t>
              </a:r>
              <a:r>
                <a:rPr lang="en-US" altLang="en-US" sz="2400" i="0">
                  <a:solidFill>
                    <a:srgbClr val="3333FF"/>
                  </a:solidFill>
                  <a:latin typeface="Verdana" pitchFamily="34" charset="0"/>
                </a:rPr>
                <a:t>8) </a:t>
              </a:r>
              <a:r>
                <a:rPr lang="en-US" altLang="en-US" sz="2400">
                  <a:latin typeface="Verdana" pitchFamily="34" charset="0"/>
                </a:rPr>
                <a:t>= </a:t>
              </a:r>
              <a:r>
                <a:rPr lang="en-US" altLang="en-US" sz="2400" i="0">
                  <a:latin typeface="Verdana" pitchFamily="34" charset="0"/>
                </a:rPr>
                <a:t>9</a:t>
              </a:r>
              <a:endParaRPr lang="en-US" altLang="en-US" sz="2400" i="0">
                <a:solidFill>
                  <a:srgbClr val="3333FF"/>
                </a:solidFill>
                <a:latin typeface="Verdana" pitchFamily="34" charset="0"/>
              </a:endParaRPr>
            </a:p>
          </p:txBody>
        </p:sp>
        <p:sp>
          <p:nvSpPr>
            <p:cNvPr id="26641" name="Text Box 19"/>
            <p:cNvSpPr txBox="1">
              <a:spLocks noChangeArrowheads="1"/>
            </p:cNvSpPr>
            <p:nvPr/>
          </p:nvSpPr>
          <p:spPr bwMode="auto">
            <a:xfrm>
              <a:off x="1224" y="2688"/>
              <a:ext cx="14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3</a:t>
              </a:r>
              <a:r>
                <a:rPr lang="en-US" altLang="en-US" sz="2400">
                  <a:latin typeface="Verdana" pitchFamily="34" charset="0"/>
                </a:rPr>
                <a:t>x + </a:t>
              </a:r>
              <a:r>
                <a:rPr lang="en-US" altLang="en-US" sz="2400" i="0">
                  <a:latin typeface="Verdana" pitchFamily="34" charset="0"/>
                </a:rPr>
                <a:t>2</a:t>
              </a:r>
              <a:r>
                <a:rPr lang="en-US" altLang="en-US" sz="2400">
                  <a:latin typeface="Verdana" pitchFamily="34" charset="0"/>
                </a:rPr>
                <a:t>y =</a:t>
              </a:r>
              <a:r>
                <a:rPr lang="en-US" altLang="en-US" sz="2400" i="0">
                  <a:latin typeface="Verdana" pitchFamily="34" charset="0"/>
                </a:rPr>
                <a:t> 9 </a:t>
              </a:r>
            </a:p>
          </p:txBody>
        </p:sp>
        <p:sp>
          <p:nvSpPr>
            <p:cNvPr id="26642" name="Text Box 20"/>
            <p:cNvSpPr txBox="1">
              <a:spLocks noChangeArrowheads="1"/>
            </p:cNvSpPr>
            <p:nvPr/>
          </p:nvSpPr>
          <p:spPr bwMode="auto">
            <a:xfrm>
              <a:off x="288" y="2688"/>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2</a:t>
              </a:r>
            </a:p>
          </p:txBody>
        </p:sp>
      </p:grpSp>
      <p:sp>
        <p:nvSpPr>
          <p:cNvPr id="53270" name="Rectangle 22"/>
          <p:cNvSpPr>
            <a:spLocks noChangeArrowheads="1"/>
          </p:cNvSpPr>
          <p:nvPr/>
        </p:nvSpPr>
        <p:spPr bwMode="auto">
          <a:xfrm>
            <a:off x="973138" y="5562600"/>
            <a:ext cx="3294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a:t>
            </a:r>
            <a:r>
              <a:rPr lang="en-US" altLang="en-US" sz="2400">
                <a:latin typeface="Verdana" pitchFamily="34" charset="0"/>
              </a:rPr>
              <a:t>x + </a:t>
            </a:r>
            <a:r>
              <a:rPr lang="en-US" altLang="en-US" sz="2400" i="0">
                <a:latin typeface="Verdana" pitchFamily="34" charset="0"/>
              </a:rPr>
              <a:t>2</a:t>
            </a:r>
            <a:r>
              <a:rPr lang="en-US" altLang="en-US" sz="2400" i="0">
                <a:solidFill>
                  <a:srgbClr val="3333FF"/>
                </a:solidFill>
                <a:latin typeface="Verdana" pitchFamily="34" charset="0"/>
              </a:rPr>
              <a:t>(2</a:t>
            </a:r>
            <a:r>
              <a:rPr lang="en-US" altLang="en-US" sz="2400">
                <a:solidFill>
                  <a:srgbClr val="3333FF"/>
                </a:solidFill>
                <a:latin typeface="Verdana" pitchFamily="34" charset="0"/>
              </a:rPr>
              <a:t>x + </a:t>
            </a:r>
            <a:r>
              <a:rPr lang="en-US" altLang="en-US" sz="2400" i="0">
                <a:solidFill>
                  <a:srgbClr val="3333FF"/>
                </a:solidFill>
                <a:latin typeface="Verdana" pitchFamily="34" charset="0"/>
              </a:rPr>
              <a:t>8)</a:t>
            </a:r>
            <a:r>
              <a:rPr lang="en-US" altLang="en-US" sz="2400">
                <a:latin typeface="Verdana" pitchFamily="34" charset="0"/>
              </a:rPr>
              <a:t> = </a:t>
            </a:r>
            <a:r>
              <a:rPr lang="en-US" altLang="en-US" sz="2400" i="0">
                <a:latin typeface="Verdana" pitchFamily="34" charset="0"/>
              </a:rPr>
              <a:t>9</a:t>
            </a:r>
            <a:endParaRPr lang="en-US" altLang="en-US" sz="2400" i="0">
              <a:solidFill>
                <a:srgbClr val="3333FF"/>
              </a:solidFill>
              <a:latin typeface="Verdana" pitchFamily="34" charset="0"/>
            </a:endParaRPr>
          </a:p>
        </p:txBody>
      </p:sp>
      <p:grpSp>
        <p:nvGrpSpPr>
          <p:cNvPr id="4" name="Group 26"/>
          <p:cNvGrpSpPr>
            <a:grpSpLocks/>
          </p:cNvGrpSpPr>
          <p:nvPr/>
        </p:nvGrpSpPr>
        <p:grpSpPr bwMode="auto">
          <a:xfrm>
            <a:off x="2043113" y="5343525"/>
            <a:ext cx="7081837" cy="1041400"/>
            <a:chOff x="1287" y="3366"/>
            <a:chExt cx="4461" cy="656"/>
          </a:xfrm>
        </p:grpSpPr>
        <p:sp>
          <p:nvSpPr>
            <p:cNvPr id="26638" name="Text Box 21"/>
            <p:cNvSpPr txBox="1">
              <a:spLocks noChangeArrowheads="1"/>
            </p:cNvSpPr>
            <p:nvPr/>
          </p:nvSpPr>
          <p:spPr bwMode="auto">
            <a:xfrm>
              <a:off x="3060" y="3504"/>
              <a:ext cx="2688"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Distribute 2 to the expression in parentheses. </a:t>
              </a:r>
            </a:p>
          </p:txBody>
        </p:sp>
        <p:pic>
          <p:nvPicPr>
            <p:cNvPr id="26639"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7" y="3366"/>
              <a:ext cx="930"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3257"/>
                                        </p:tgtEl>
                                        <p:attrNameLst>
                                          <p:attrName>style.visibility</p:attrName>
                                        </p:attrNameLst>
                                      </p:cBhvr>
                                      <p:to>
                                        <p:strVal val="visible"/>
                                      </p:to>
                                    </p:set>
                                    <p:animEffect transition="in" filter="box(in)">
                                      <p:cBhvr>
                                        <p:cTn id="7" dur="500"/>
                                        <p:tgtEl>
                                          <p:spTgt spid="532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3264"/>
                                        </p:tgtEl>
                                        <p:attrNameLst>
                                          <p:attrName>style.visibility</p:attrName>
                                        </p:attrNameLst>
                                      </p:cBhvr>
                                      <p:to>
                                        <p:strVal val="visible"/>
                                      </p:to>
                                    </p:set>
                                    <p:animEffect transition="in" filter="box(in)">
                                      <p:cBhvr>
                                        <p:cTn id="17" dur="1000"/>
                                        <p:tgtEl>
                                          <p:spTgt spid="5326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1000" fill="hold"/>
                                        <p:tgtEl>
                                          <p:spTgt spid="3"/>
                                        </p:tgtEl>
                                        <p:attrNameLst>
                                          <p:attrName>ppt_x</p:attrName>
                                        </p:attrNameLst>
                                      </p:cBhvr>
                                      <p:tavLst>
                                        <p:tav tm="0">
                                          <p:val>
                                            <p:strVal val="#ppt_x-.2"/>
                                          </p:val>
                                        </p:tav>
                                        <p:tav tm="100000">
                                          <p:val>
                                            <p:strVal val="#ppt_x"/>
                                          </p:val>
                                        </p:tav>
                                      </p:tavLst>
                                    </p:anim>
                                    <p:anim calcmode="lin" valueType="num">
                                      <p:cBhvr>
                                        <p:cTn id="23"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
                                        </p:tgtEl>
                                      </p:cBhvr>
                                    </p:animEffect>
                                  </p:childTnLst>
                                </p:cTn>
                              </p:par>
                            </p:childTnLst>
                          </p:cTn>
                        </p:par>
                        <p:par>
                          <p:cTn id="25" fill="hold" nodeType="afterGroup">
                            <p:stCondLst>
                              <p:cond delay="1000"/>
                            </p:stCondLst>
                            <p:childTnLst>
                              <p:par>
                                <p:cTn id="26" presetID="9" presetClass="entr" presetSubtype="0" fill="hold" grpId="0" nodeType="afterEffect">
                                  <p:stCondLst>
                                    <p:cond delay="0"/>
                                  </p:stCondLst>
                                  <p:childTnLst>
                                    <p:set>
                                      <p:cBhvr>
                                        <p:cTn id="27" dur="1" fill="hold">
                                          <p:stCondLst>
                                            <p:cond delay="0"/>
                                          </p:stCondLst>
                                        </p:cTn>
                                        <p:tgtEl>
                                          <p:spTgt spid="53270"/>
                                        </p:tgtEl>
                                        <p:attrNameLst>
                                          <p:attrName>style.visibility</p:attrName>
                                        </p:attrNameLst>
                                      </p:cBhvr>
                                      <p:to>
                                        <p:strVal val="visible"/>
                                      </p:to>
                                    </p:set>
                                    <p:animEffect transition="in" filter="dissolve">
                                      <p:cBhvr>
                                        <p:cTn id="28" dur="500"/>
                                        <p:tgtEl>
                                          <p:spTgt spid="5327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wipe(left)">
                                      <p:cBhvr>
                                        <p:cTn id="3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7" grpId="0"/>
      <p:bldP spid="53264" grpId="0"/>
      <p:bldP spid="5327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457200" y="2819400"/>
            <a:ext cx="142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3</a:t>
            </a:r>
          </a:p>
        </p:txBody>
      </p:sp>
      <p:sp>
        <p:nvSpPr>
          <p:cNvPr id="54277" name="Rectangle 5"/>
          <p:cNvSpPr>
            <a:spLocks noChangeArrowheads="1"/>
          </p:cNvSpPr>
          <p:nvPr/>
        </p:nvSpPr>
        <p:spPr bwMode="auto">
          <a:xfrm>
            <a:off x="1600200" y="2833688"/>
            <a:ext cx="3763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 </a:t>
            </a:r>
            <a:r>
              <a:rPr lang="en-US" altLang="en-US" sz="2400" i="0">
                <a:latin typeface="Verdana" pitchFamily="34" charset="0"/>
              </a:rPr>
              <a:t>3</a:t>
            </a:r>
            <a:r>
              <a:rPr lang="en-US" altLang="en-US" sz="2400">
                <a:latin typeface="Verdana" pitchFamily="34" charset="0"/>
              </a:rPr>
              <a:t>x + </a:t>
            </a:r>
            <a:r>
              <a:rPr lang="en-US" altLang="en-US" sz="2400" i="0">
                <a:solidFill>
                  <a:srgbClr val="FF0000"/>
                </a:solidFill>
                <a:latin typeface="Verdana" pitchFamily="34" charset="0"/>
              </a:rPr>
              <a:t>2</a:t>
            </a:r>
            <a:r>
              <a:rPr lang="en-US" altLang="en-US" sz="2400" i="0">
                <a:latin typeface="Verdana" pitchFamily="34" charset="0"/>
              </a:rPr>
              <a:t>(2</a:t>
            </a:r>
            <a:r>
              <a:rPr lang="en-US" altLang="en-US" sz="2400">
                <a:latin typeface="Verdana" pitchFamily="34" charset="0"/>
              </a:rPr>
              <a:t>x</a:t>
            </a:r>
            <a:r>
              <a:rPr lang="en-US" altLang="en-US" sz="2400" i="0">
                <a:latin typeface="Verdana" pitchFamily="34" charset="0"/>
              </a:rPr>
              <a:t>)</a:t>
            </a:r>
            <a:r>
              <a:rPr lang="en-US" altLang="en-US" sz="2400">
                <a:latin typeface="Verdana" pitchFamily="34" charset="0"/>
              </a:rPr>
              <a:t> +</a:t>
            </a:r>
            <a:r>
              <a:rPr lang="en-US" altLang="en-US" sz="2400">
                <a:solidFill>
                  <a:srgbClr val="3333FF"/>
                </a:solidFill>
                <a:latin typeface="Verdana" pitchFamily="34" charset="0"/>
              </a:rPr>
              <a:t> </a:t>
            </a:r>
            <a:r>
              <a:rPr lang="en-US" altLang="en-US" sz="2400" i="0">
                <a:solidFill>
                  <a:srgbClr val="FF0000"/>
                </a:solidFill>
                <a:latin typeface="Verdana" pitchFamily="34" charset="0"/>
              </a:rPr>
              <a:t>2</a:t>
            </a:r>
            <a:r>
              <a:rPr lang="en-US" altLang="en-US" sz="2400" i="0">
                <a:latin typeface="Verdana" pitchFamily="34" charset="0"/>
              </a:rPr>
              <a:t>(8)</a:t>
            </a:r>
            <a:r>
              <a:rPr lang="en-US" altLang="en-US" sz="2400">
                <a:latin typeface="Verdana" pitchFamily="34" charset="0"/>
              </a:rPr>
              <a:t> = </a:t>
            </a:r>
            <a:r>
              <a:rPr lang="en-US" altLang="en-US" sz="2400" i="0">
                <a:latin typeface="Verdana" pitchFamily="34" charset="0"/>
              </a:rPr>
              <a:t>9</a:t>
            </a:r>
            <a:endParaRPr lang="en-US" altLang="en-US" sz="2400" i="0">
              <a:solidFill>
                <a:srgbClr val="3333FF"/>
              </a:solidFill>
              <a:latin typeface="Verdana" pitchFamily="34" charset="0"/>
            </a:endParaRPr>
          </a:p>
        </p:txBody>
      </p:sp>
      <p:sp>
        <p:nvSpPr>
          <p:cNvPr id="54278" name="Text Box 6"/>
          <p:cNvSpPr txBox="1">
            <a:spLocks noChangeArrowheads="1"/>
          </p:cNvSpPr>
          <p:nvPr/>
        </p:nvSpPr>
        <p:spPr bwMode="auto">
          <a:xfrm>
            <a:off x="3170238" y="3810000"/>
            <a:ext cx="2178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7</a:t>
            </a:r>
            <a:r>
              <a:rPr lang="en-US" altLang="en-US" sz="2400">
                <a:latin typeface="Verdana" pitchFamily="34" charset="0"/>
              </a:rPr>
              <a:t>x </a:t>
            </a:r>
            <a:r>
              <a:rPr lang="en-US" altLang="en-US" sz="2400" i="0">
                <a:latin typeface="Verdana" pitchFamily="34" charset="0"/>
              </a:rPr>
              <a:t>+ 16 </a:t>
            </a:r>
            <a:r>
              <a:rPr lang="en-US" altLang="en-US" sz="2400">
                <a:latin typeface="Verdana" pitchFamily="34" charset="0"/>
              </a:rPr>
              <a:t> = </a:t>
            </a:r>
            <a:r>
              <a:rPr lang="en-US" altLang="en-US" sz="2400" i="0">
                <a:latin typeface="Verdana" pitchFamily="34" charset="0"/>
              </a:rPr>
              <a:t>9</a:t>
            </a:r>
            <a:endParaRPr lang="en-US" altLang="en-US" sz="2400">
              <a:latin typeface="Verdana" pitchFamily="34" charset="0"/>
            </a:endParaRPr>
          </a:p>
        </p:txBody>
      </p:sp>
      <p:sp>
        <p:nvSpPr>
          <p:cNvPr id="54279" name="Text Box 7"/>
          <p:cNvSpPr txBox="1">
            <a:spLocks noChangeArrowheads="1"/>
          </p:cNvSpPr>
          <p:nvPr/>
        </p:nvSpPr>
        <p:spPr bwMode="auto">
          <a:xfrm>
            <a:off x="5943600" y="2862263"/>
            <a:ext cx="3216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Simplify. Solve for x. </a:t>
            </a:r>
          </a:p>
        </p:txBody>
      </p:sp>
      <p:sp>
        <p:nvSpPr>
          <p:cNvPr id="54280" name="Text Box 8"/>
          <p:cNvSpPr txBox="1">
            <a:spLocks noChangeArrowheads="1"/>
          </p:cNvSpPr>
          <p:nvPr/>
        </p:nvSpPr>
        <p:spPr bwMode="auto">
          <a:xfrm>
            <a:off x="5943600" y="4283075"/>
            <a:ext cx="2568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16 from both sides.</a:t>
            </a:r>
          </a:p>
        </p:txBody>
      </p:sp>
      <p:grpSp>
        <p:nvGrpSpPr>
          <p:cNvPr id="2" name="Group 30"/>
          <p:cNvGrpSpPr>
            <a:grpSpLocks/>
          </p:cNvGrpSpPr>
          <p:nvPr/>
        </p:nvGrpSpPr>
        <p:grpSpPr bwMode="auto">
          <a:xfrm>
            <a:off x="3200400" y="4191000"/>
            <a:ext cx="2873375" cy="914400"/>
            <a:chOff x="2016" y="2352"/>
            <a:chExt cx="1810" cy="576"/>
          </a:xfrm>
        </p:grpSpPr>
        <p:sp>
          <p:nvSpPr>
            <p:cNvPr id="27669" name="Text Box 10"/>
            <p:cNvSpPr txBox="1">
              <a:spLocks noChangeArrowheads="1"/>
            </p:cNvSpPr>
            <p:nvPr/>
          </p:nvSpPr>
          <p:spPr bwMode="auto">
            <a:xfrm>
              <a:off x="2544" y="2640"/>
              <a:ext cx="1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7</a:t>
              </a:r>
              <a:r>
                <a:rPr lang="en-US" altLang="en-US" sz="2400">
                  <a:latin typeface="Verdana" pitchFamily="34" charset="0"/>
                </a:rPr>
                <a:t>x  = </a:t>
              </a:r>
              <a:r>
                <a:rPr lang="en-US" altLang="en-US" sz="2400" i="0">
                  <a:latin typeface="Verdana" pitchFamily="34" charset="0"/>
                </a:rPr>
                <a:t>–7</a:t>
              </a:r>
            </a:p>
          </p:txBody>
        </p:sp>
        <p:sp>
          <p:nvSpPr>
            <p:cNvPr id="27670" name="Text Box 11"/>
            <p:cNvSpPr txBox="1">
              <a:spLocks noChangeArrowheads="1"/>
            </p:cNvSpPr>
            <p:nvPr/>
          </p:nvSpPr>
          <p:spPr bwMode="auto">
            <a:xfrm>
              <a:off x="2352" y="2352"/>
              <a:ext cx="14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–16   –16</a:t>
              </a:r>
            </a:p>
          </p:txBody>
        </p:sp>
        <p:sp>
          <p:nvSpPr>
            <p:cNvPr id="27671" name="Line 12"/>
            <p:cNvSpPr>
              <a:spLocks noChangeShapeType="1"/>
            </p:cNvSpPr>
            <p:nvPr/>
          </p:nvSpPr>
          <p:spPr bwMode="auto">
            <a:xfrm>
              <a:off x="2016" y="2640"/>
              <a:ext cx="86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13"/>
            <p:cNvSpPr>
              <a:spLocks noChangeShapeType="1"/>
            </p:cNvSpPr>
            <p:nvPr/>
          </p:nvSpPr>
          <p:spPr bwMode="auto">
            <a:xfrm>
              <a:off x="3024" y="2640"/>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4286" name="Text Box 14"/>
          <p:cNvSpPr txBox="1">
            <a:spLocks noChangeArrowheads="1"/>
          </p:cNvSpPr>
          <p:nvPr/>
        </p:nvSpPr>
        <p:spPr bwMode="auto">
          <a:xfrm>
            <a:off x="5943600" y="5105400"/>
            <a:ext cx="2530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a:t>
            </a:r>
            <a:r>
              <a:rPr lang="en-US" altLang="en-US" sz="2400">
                <a:solidFill>
                  <a:srgbClr val="3333FF"/>
                </a:solidFill>
                <a:cs typeface="Arial" charset="0"/>
              </a:rPr>
              <a:t>7.</a:t>
            </a:r>
          </a:p>
        </p:txBody>
      </p:sp>
      <p:grpSp>
        <p:nvGrpSpPr>
          <p:cNvPr id="3" name="Group 31"/>
          <p:cNvGrpSpPr>
            <a:grpSpLocks/>
          </p:cNvGrpSpPr>
          <p:nvPr/>
        </p:nvGrpSpPr>
        <p:grpSpPr bwMode="auto">
          <a:xfrm>
            <a:off x="4006850" y="5105400"/>
            <a:ext cx="1936750" cy="838200"/>
            <a:chOff x="2524" y="2928"/>
            <a:chExt cx="1220" cy="528"/>
          </a:xfrm>
        </p:grpSpPr>
        <p:sp>
          <p:nvSpPr>
            <p:cNvPr id="27665" name="Text Box 16"/>
            <p:cNvSpPr txBox="1">
              <a:spLocks noChangeArrowheads="1"/>
            </p:cNvSpPr>
            <p:nvPr/>
          </p:nvSpPr>
          <p:spPr bwMode="auto">
            <a:xfrm>
              <a:off x="2535" y="2928"/>
              <a:ext cx="11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7</a:t>
              </a:r>
              <a:r>
                <a:rPr lang="en-US" altLang="en-US" sz="2400">
                  <a:latin typeface="Verdana" pitchFamily="34" charset="0"/>
                </a:rPr>
                <a:t>x  = </a:t>
              </a:r>
              <a:r>
                <a:rPr lang="en-US" altLang="en-US" sz="2400" i="0">
                  <a:latin typeface="Verdana" pitchFamily="34" charset="0"/>
                </a:rPr>
                <a:t>–7</a:t>
              </a:r>
            </a:p>
          </p:txBody>
        </p:sp>
        <p:sp>
          <p:nvSpPr>
            <p:cNvPr id="27666" name="Line 17"/>
            <p:cNvSpPr>
              <a:spLocks noChangeShapeType="1"/>
            </p:cNvSpPr>
            <p:nvPr/>
          </p:nvSpPr>
          <p:spPr bwMode="auto">
            <a:xfrm>
              <a:off x="2524" y="3202"/>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8"/>
            <p:cNvSpPr>
              <a:spLocks noChangeShapeType="1"/>
            </p:cNvSpPr>
            <p:nvPr/>
          </p:nvSpPr>
          <p:spPr bwMode="auto">
            <a:xfrm>
              <a:off x="3145" y="3189"/>
              <a:ext cx="38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Text Box 19"/>
            <p:cNvSpPr txBox="1">
              <a:spLocks noChangeArrowheads="1"/>
            </p:cNvSpPr>
            <p:nvPr/>
          </p:nvSpPr>
          <p:spPr bwMode="auto">
            <a:xfrm>
              <a:off x="2640" y="3168"/>
              <a:ext cx="11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7</a:t>
              </a:r>
              <a:r>
                <a:rPr lang="en-US" altLang="en-US" sz="2400">
                  <a:solidFill>
                    <a:srgbClr val="FF0000"/>
                  </a:solidFill>
                  <a:latin typeface="Verdana" pitchFamily="34" charset="0"/>
                </a:rPr>
                <a:t>       </a:t>
              </a:r>
              <a:r>
                <a:rPr lang="en-US" altLang="en-US" sz="2400" i="0">
                  <a:solidFill>
                    <a:srgbClr val="FF0000"/>
                  </a:solidFill>
                  <a:latin typeface="Verdana" pitchFamily="34" charset="0"/>
                </a:rPr>
                <a:t>7</a:t>
              </a:r>
            </a:p>
          </p:txBody>
        </p:sp>
      </p:grpSp>
      <p:sp>
        <p:nvSpPr>
          <p:cNvPr id="54292" name="Text Box 20"/>
          <p:cNvSpPr txBox="1">
            <a:spLocks noChangeArrowheads="1"/>
          </p:cNvSpPr>
          <p:nvPr/>
        </p:nvSpPr>
        <p:spPr bwMode="auto">
          <a:xfrm>
            <a:off x="4329113" y="5867400"/>
            <a:ext cx="142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a:t>
            </a:r>
            <a:r>
              <a:rPr lang="en-US" altLang="en-US" sz="2400" i="0">
                <a:latin typeface="Verdana" pitchFamily="34" charset="0"/>
              </a:rPr>
              <a:t>=</a:t>
            </a:r>
            <a:r>
              <a:rPr lang="en-US" altLang="en-US" sz="2400" i="0">
                <a:solidFill>
                  <a:srgbClr val="800080"/>
                </a:solidFill>
                <a:latin typeface="Verdana" pitchFamily="34" charset="0"/>
              </a:rPr>
              <a:t> </a:t>
            </a:r>
            <a:r>
              <a:rPr lang="en-US" altLang="en-US" sz="2400" i="0">
                <a:solidFill>
                  <a:srgbClr val="008000"/>
                </a:solidFill>
                <a:latin typeface="Verdana" pitchFamily="34" charset="0"/>
              </a:rPr>
              <a:t>–1</a:t>
            </a:r>
            <a:endParaRPr lang="en-US" altLang="en-US" sz="2400">
              <a:solidFill>
                <a:srgbClr val="008000"/>
              </a:solidFill>
              <a:latin typeface="Verdana" pitchFamily="34" charset="0"/>
            </a:endParaRPr>
          </a:p>
        </p:txBody>
      </p:sp>
      <p:sp>
        <p:nvSpPr>
          <p:cNvPr id="27659" name="Text Box 2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2 Continued</a:t>
            </a:r>
            <a:endParaRPr lang="en-US" altLang="en-US" sz="2600" i="0">
              <a:solidFill>
                <a:schemeClr val="accent2"/>
              </a:solidFill>
              <a:latin typeface="Arial MT Bl" charset="0"/>
            </a:endParaRPr>
          </a:p>
        </p:txBody>
      </p:sp>
      <p:sp>
        <p:nvSpPr>
          <p:cNvPr id="27660" name="AutoShape 22"/>
          <p:cNvSpPr>
            <a:spLocks/>
          </p:cNvSpPr>
          <p:nvPr/>
        </p:nvSpPr>
        <p:spPr bwMode="auto">
          <a:xfrm>
            <a:off x="2133600" y="16764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7661" name="Text Box 23"/>
          <p:cNvSpPr txBox="1">
            <a:spLocks noChangeArrowheads="1"/>
          </p:cNvSpPr>
          <p:nvPr/>
        </p:nvSpPr>
        <p:spPr bwMode="auto">
          <a:xfrm>
            <a:off x="2362200" y="16002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–2</a:t>
            </a:r>
            <a:r>
              <a:rPr lang="en-US" altLang="en-US" sz="2400" b="1">
                <a:latin typeface="Verdana" pitchFamily="34" charset="0"/>
              </a:rPr>
              <a:t>x + y =</a:t>
            </a:r>
            <a:r>
              <a:rPr lang="en-US" altLang="en-US" sz="2400" b="1" i="0">
                <a:latin typeface="Verdana" pitchFamily="34" charset="0"/>
              </a:rPr>
              <a:t> 8 </a:t>
            </a:r>
            <a:endParaRPr lang="en-US" altLang="en-US" sz="2400" b="1">
              <a:latin typeface="Verdana" pitchFamily="34" charset="0"/>
            </a:endParaRPr>
          </a:p>
        </p:txBody>
      </p:sp>
      <p:sp>
        <p:nvSpPr>
          <p:cNvPr id="27662" name="Text Box 24"/>
          <p:cNvSpPr txBox="1">
            <a:spLocks noChangeArrowheads="1"/>
          </p:cNvSpPr>
          <p:nvPr/>
        </p:nvSpPr>
        <p:spPr bwMode="auto">
          <a:xfrm>
            <a:off x="2409825" y="2057400"/>
            <a:ext cx="2187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 9</a:t>
            </a:r>
            <a:endParaRPr lang="en-US" altLang="en-US" sz="2400" b="1">
              <a:latin typeface="Verdana" pitchFamily="34" charset="0"/>
            </a:endParaRPr>
          </a:p>
        </p:txBody>
      </p:sp>
      <p:sp>
        <p:nvSpPr>
          <p:cNvPr id="27663" name="Text Box 25"/>
          <p:cNvSpPr txBox="1">
            <a:spLocks noChangeArrowheads="1"/>
          </p:cNvSpPr>
          <p:nvPr/>
        </p:nvSpPr>
        <p:spPr bwMode="auto">
          <a:xfrm>
            <a:off x="974725" y="1860550"/>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Solve                            by substitution.</a:t>
            </a:r>
          </a:p>
        </p:txBody>
      </p:sp>
      <p:sp>
        <p:nvSpPr>
          <p:cNvPr id="54304" name="Text Box 32"/>
          <p:cNvSpPr txBox="1">
            <a:spLocks noChangeArrowheads="1"/>
          </p:cNvSpPr>
          <p:nvPr/>
        </p:nvSpPr>
        <p:spPr bwMode="auto">
          <a:xfrm>
            <a:off x="2362200" y="3352800"/>
            <a:ext cx="3017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x + </a:t>
            </a:r>
            <a:r>
              <a:rPr lang="en-US" altLang="en-US" sz="2400" i="0">
                <a:latin typeface="Verdana" pitchFamily="34" charset="0"/>
              </a:rPr>
              <a:t>4</a:t>
            </a:r>
            <a:r>
              <a:rPr lang="en-US" altLang="en-US" sz="2400">
                <a:latin typeface="Verdana" pitchFamily="34" charset="0"/>
              </a:rPr>
              <a:t>x </a:t>
            </a:r>
            <a:r>
              <a:rPr lang="en-US" altLang="en-US" sz="2400" i="0">
                <a:latin typeface="Verdana" pitchFamily="34" charset="0"/>
              </a:rPr>
              <a:t>+ 16 </a:t>
            </a:r>
            <a:r>
              <a:rPr lang="en-US" altLang="en-US" sz="2400">
                <a:latin typeface="Verdana" pitchFamily="34" charset="0"/>
              </a:rPr>
              <a:t> = </a:t>
            </a:r>
            <a:r>
              <a:rPr lang="en-US" altLang="en-US" sz="2400" i="0">
                <a:latin typeface="Verdana" pitchFamily="34" charset="0"/>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4277"/>
                                        </p:tgtEl>
                                        <p:attrNameLst>
                                          <p:attrName>style.visibility</p:attrName>
                                        </p:attrNameLst>
                                      </p:cBhvr>
                                      <p:to>
                                        <p:strVal val="visible"/>
                                      </p:to>
                                    </p:set>
                                    <p:animEffect transition="in" filter="dissolve">
                                      <p:cBhvr>
                                        <p:cTn id="7" dur="500"/>
                                        <p:tgtEl>
                                          <p:spTgt spid="542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4279"/>
                                        </p:tgtEl>
                                        <p:attrNameLst>
                                          <p:attrName>style.visibility</p:attrName>
                                        </p:attrNameLst>
                                      </p:cBhvr>
                                      <p:to>
                                        <p:strVal val="visible"/>
                                      </p:to>
                                    </p:set>
                                    <p:animEffect transition="in" filter="dissolve">
                                      <p:cBhvr>
                                        <p:cTn id="12" dur="500"/>
                                        <p:tgtEl>
                                          <p:spTgt spid="542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0" presetClass="entr" presetSubtype="0" decel="100000" fill="hold" grpId="0" nodeType="clickEffect">
                                  <p:stCondLst>
                                    <p:cond delay="0"/>
                                  </p:stCondLst>
                                  <p:childTnLst>
                                    <p:set>
                                      <p:cBhvr>
                                        <p:cTn id="16" dur="1" fill="hold">
                                          <p:stCondLst>
                                            <p:cond delay="0"/>
                                          </p:stCondLst>
                                        </p:cTn>
                                        <p:tgtEl>
                                          <p:spTgt spid="54304"/>
                                        </p:tgtEl>
                                        <p:attrNameLst>
                                          <p:attrName>style.visibility</p:attrName>
                                        </p:attrNameLst>
                                      </p:cBhvr>
                                      <p:to>
                                        <p:strVal val="visible"/>
                                      </p:to>
                                    </p:set>
                                    <p:anim calcmode="lin" valueType="num">
                                      <p:cBhvr>
                                        <p:cTn id="17" dur="1000" fill="hold"/>
                                        <p:tgtEl>
                                          <p:spTgt spid="54304"/>
                                        </p:tgtEl>
                                        <p:attrNameLst>
                                          <p:attrName>ppt_w</p:attrName>
                                        </p:attrNameLst>
                                      </p:cBhvr>
                                      <p:tavLst>
                                        <p:tav tm="0">
                                          <p:val>
                                            <p:strVal val="#ppt_w+.3"/>
                                          </p:val>
                                        </p:tav>
                                        <p:tav tm="100000">
                                          <p:val>
                                            <p:strVal val="#ppt_w"/>
                                          </p:val>
                                        </p:tav>
                                      </p:tavLst>
                                    </p:anim>
                                    <p:anim calcmode="lin" valueType="num">
                                      <p:cBhvr>
                                        <p:cTn id="18" dur="1000" fill="hold"/>
                                        <p:tgtEl>
                                          <p:spTgt spid="54304"/>
                                        </p:tgtEl>
                                        <p:attrNameLst>
                                          <p:attrName>ppt_h</p:attrName>
                                        </p:attrNameLst>
                                      </p:cBhvr>
                                      <p:tavLst>
                                        <p:tav tm="0">
                                          <p:val>
                                            <p:strVal val="#ppt_h"/>
                                          </p:val>
                                        </p:tav>
                                        <p:tav tm="100000">
                                          <p:val>
                                            <p:strVal val="#ppt_h"/>
                                          </p:val>
                                        </p:tav>
                                      </p:tavLst>
                                    </p:anim>
                                    <p:animEffect transition="in" filter="fade">
                                      <p:cBhvr>
                                        <p:cTn id="19" dur="1000"/>
                                        <p:tgtEl>
                                          <p:spTgt spid="5430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0" presetClass="entr" presetSubtype="0" decel="100000" fill="hold" grpId="0" nodeType="clickEffect">
                                  <p:stCondLst>
                                    <p:cond delay="0"/>
                                  </p:stCondLst>
                                  <p:childTnLst>
                                    <p:set>
                                      <p:cBhvr>
                                        <p:cTn id="23" dur="1" fill="hold">
                                          <p:stCondLst>
                                            <p:cond delay="0"/>
                                          </p:stCondLst>
                                        </p:cTn>
                                        <p:tgtEl>
                                          <p:spTgt spid="54278"/>
                                        </p:tgtEl>
                                        <p:attrNameLst>
                                          <p:attrName>style.visibility</p:attrName>
                                        </p:attrNameLst>
                                      </p:cBhvr>
                                      <p:to>
                                        <p:strVal val="visible"/>
                                      </p:to>
                                    </p:set>
                                    <p:anim calcmode="lin" valueType="num">
                                      <p:cBhvr>
                                        <p:cTn id="24" dur="1000" fill="hold"/>
                                        <p:tgtEl>
                                          <p:spTgt spid="54278"/>
                                        </p:tgtEl>
                                        <p:attrNameLst>
                                          <p:attrName>ppt_w</p:attrName>
                                        </p:attrNameLst>
                                      </p:cBhvr>
                                      <p:tavLst>
                                        <p:tav tm="0">
                                          <p:val>
                                            <p:strVal val="#ppt_w+.3"/>
                                          </p:val>
                                        </p:tav>
                                        <p:tav tm="100000">
                                          <p:val>
                                            <p:strVal val="#ppt_w"/>
                                          </p:val>
                                        </p:tav>
                                      </p:tavLst>
                                    </p:anim>
                                    <p:anim calcmode="lin" valueType="num">
                                      <p:cBhvr>
                                        <p:cTn id="25" dur="1000" fill="hold"/>
                                        <p:tgtEl>
                                          <p:spTgt spid="54278"/>
                                        </p:tgtEl>
                                        <p:attrNameLst>
                                          <p:attrName>ppt_h</p:attrName>
                                        </p:attrNameLst>
                                      </p:cBhvr>
                                      <p:tavLst>
                                        <p:tav tm="0">
                                          <p:val>
                                            <p:strVal val="#ppt_h"/>
                                          </p:val>
                                        </p:tav>
                                        <p:tav tm="100000">
                                          <p:val>
                                            <p:strVal val="#ppt_h"/>
                                          </p:val>
                                        </p:tav>
                                      </p:tavLst>
                                    </p:anim>
                                    <p:animEffect transition="in" filter="fade">
                                      <p:cBhvr>
                                        <p:cTn id="26" dur="1000"/>
                                        <p:tgtEl>
                                          <p:spTgt spid="5427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54280"/>
                                        </p:tgtEl>
                                        <p:attrNameLst>
                                          <p:attrName>style.visibility</p:attrName>
                                        </p:attrNameLst>
                                      </p:cBhvr>
                                      <p:to>
                                        <p:strVal val="visible"/>
                                      </p:to>
                                    </p:set>
                                    <p:anim calcmode="lin" valueType="num">
                                      <p:cBhvr>
                                        <p:cTn id="31" dur="1000" fill="hold"/>
                                        <p:tgtEl>
                                          <p:spTgt spid="54280"/>
                                        </p:tgtEl>
                                        <p:attrNameLst>
                                          <p:attrName>ppt_w</p:attrName>
                                        </p:attrNameLst>
                                      </p:cBhvr>
                                      <p:tavLst>
                                        <p:tav tm="0">
                                          <p:val>
                                            <p:strVal val="#ppt_w+.3"/>
                                          </p:val>
                                        </p:tav>
                                        <p:tav tm="100000">
                                          <p:val>
                                            <p:strVal val="#ppt_w"/>
                                          </p:val>
                                        </p:tav>
                                      </p:tavLst>
                                    </p:anim>
                                    <p:anim calcmode="lin" valueType="num">
                                      <p:cBhvr>
                                        <p:cTn id="32" dur="1000" fill="hold"/>
                                        <p:tgtEl>
                                          <p:spTgt spid="54280"/>
                                        </p:tgtEl>
                                        <p:attrNameLst>
                                          <p:attrName>ppt_h</p:attrName>
                                        </p:attrNameLst>
                                      </p:cBhvr>
                                      <p:tavLst>
                                        <p:tav tm="0">
                                          <p:val>
                                            <p:strVal val="#ppt_h"/>
                                          </p:val>
                                        </p:tav>
                                        <p:tav tm="100000">
                                          <p:val>
                                            <p:strVal val="#ppt_h"/>
                                          </p:val>
                                        </p:tav>
                                      </p:tavLst>
                                    </p:anim>
                                    <p:animEffect transition="in" filter="fade">
                                      <p:cBhvr>
                                        <p:cTn id="33" dur="1000"/>
                                        <p:tgtEl>
                                          <p:spTgt spid="5428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box(in)">
                                      <p:cBhvr>
                                        <p:cTn id="38" dur="500"/>
                                        <p:tgtEl>
                                          <p:spTgt spid="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54286"/>
                                        </p:tgtEl>
                                        <p:attrNameLst>
                                          <p:attrName>style.visibility</p:attrName>
                                        </p:attrNameLst>
                                      </p:cBhvr>
                                      <p:to>
                                        <p:strVal val="visible"/>
                                      </p:to>
                                    </p:set>
                                    <p:animEffect transition="in" filter="dissolve">
                                      <p:cBhvr>
                                        <p:cTn id="43" dur="500"/>
                                        <p:tgtEl>
                                          <p:spTgt spid="5428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box(in)">
                                      <p:cBhvr>
                                        <p:cTn id="48" dur="500"/>
                                        <p:tgtEl>
                                          <p:spTgt spid="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54292"/>
                                        </p:tgtEl>
                                        <p:attrNameLst>
                                          <p:attrName>style.visibility</p:attrName>
                                        </p:attrNameLst>
                                      </p:cBhvr>
                                      <p:to>
                                        <p:strVal val="visible"/>
                                      </p:to>
                                    </p:set>
                                    <p:animEffect transition="in" filter="dissolve">
                                      <p:cBhvr>
                                        <p:cTn id="53" dur="500"/>
                                        <p:tgtEl>
                                          <p:spTgt spid="54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p:bldP spid="54278" grpId="0"/>
      <p:bldP spid="54279" grpId="0"/>
      <p:bldP spid="54280" grpId="0"/>
      <p:bldP spid="54286" grpId="0"/>
      <p:bldP spid="54292" grpId="0"/>
      <p:bldP spid="5430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457200" y="2743200"/>
            <a:ext cx="3613150" cy="466725"/>
            <a:chOff x="288" y="1776"/>
            <a:chExt cx="2276" cy="294"/>
          </a:xfrm>
        </p:grpSpPr>
        <p:sp>
          <p:nvSpPr>
            <p:cNvPr id="28694" name="Text Box 9"/>
            <p:cNvSpPr txBox="1">
              <a:spLocks noChangeArrowheads="1"/>
            </p:cNvSpPr>
            <p:nvPr/>
          </p:nvSpPr>
          <p:spPr bwMode="auto">
            <a:xfrm>
              <a:off x="288" y="1776"/>
              <a:ext cx="8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4</a:t>
              </a:r>
            </a:p>
          </p:txBody>
        </p:sp>
        <p:sp>
          <p:nvSpPr>
            <p:cNvPr id="28695" name="Text Box 10"/>
            <p:cNvSpPr txBox="1">
              <a:spLocks noChangeArrowheads="1"/>
            </p:cNvSpPr>
            <p:nvPr/>
          </p:nvSpPr>
          <p:spPr bwMode="auto">
            <a:xfrm>
              <a:off x="1200" y="1782"/>
              <a:ext cx="13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a:t>
              </a:r>
              <a:r>
                <a:rPr lang="en-US" altLang="en-US" sz="2400">
                  <a:solidFill>
                    <a:srgbClr val="008000"/>
                  </a:solidFill>
                  <a:latin typeface="Verdana" pitchFamily="34" charset="0"/>
                </a:rPr>
                <a:t>x</a:t>
              </a:r>
              <a:r>
                <a:rPr lang="en-US" altLang="en-US" sz="2400">
                  <a:latin typeface="Verdana" pitchFamily="34" charset="0"/>
                </a:rPr>
                <a:t> + y =</a:t>
              </a:r>
              <a:r>
                <a:rPr lang="en-US" altLang="en-US" sz="2400" i="0">
                  <a:latin typeface="Verdana" pitchFamily="34" charset="0"/>
                </a:rPr>
                <a:t> 8 </a:t>
              </a:r>
              <a:endParaRPr lang="en-US" altLang="en-US" sz="2400">
                <a:latin typeface="Verdana" pitchFamily="34" charset="0"/>
              </a:endParaRPr>
            </a:p>
          </p:txBody>
        </p:sp>
      </p:grpSp>
      <p:sp>
        <p:nvSpPr>
          <p:cNvPr id="55307" name="Text Box 11"/>
          <p:cNvSpPr txBox="1">
            <a:spLocks noChangeArrowheads="1"/>
          </p:cNvSpPr>
          <p:nvPr/>
        </p:nvSpPr>
        <p:spPr bwMode="auto">
          <a:xfrm>
            <a:off x="4876800" y="3352800"/>
            <a:ext cx="3025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a:t>
            </a:r>
            <a:r>
              <a:rPr lang="en-US" altLang="en-US" sz="2400">
                <a:solidFill>
                  <a:srgbClr val="3333FF"/>
                </a:solidFill>
                <a:cs typeface="Arial" charset="0"/>
              </a:rPr>
              <a:t>–1</a:t>
            </a:r>
            <a:r>
              <a:rPr lang="en-US" altLang="en-US" sz="2400">
                <a:solidFill>
                  <a:srgbClr val="3333FF"/>
                </a:solidFill>
              </a:rPr>
              <a:t> for  x.</a:t>
            </a:r>
          </a:p>
        </p:txBody>
      </p:sp>
      <p:sp>
        <p:nvSpPr>
          <p:cNvPr id="55308" name="Text Box 12"/>
          <p:cNvSpPr txBox="1">
            <a:spLocks noChangeArrowheads="1"/>
          </p:cNvSpPr>
          <p:nvPr/>
        </p:nvSpPr>
        <p:spPr bwMode="auto">
          <a:xfrm>
            <a:off x="1343025" y="3352800"/>
            <a:ext cx="2646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a:t>
            </a:r>
            <a:r>
              <a:rPr lang="en-US" altLang="en-US" sz="2400" i="0">
                <a:solidFill>
                  <a:srgbClr val="008000"/>
                </a:solidFill>
                <a:latin typeface="Verdana" pitchFamily="34" charset="0"/>
              </a:rPr>
              <a:t>(–1)</a:t>
            </a:r>
            <a:r>
              <a:rPr lang="en-US" altLang="en-US" sz="2400">
                <a:latin typeface="Verdana" pitchFamily="34" charset="0"/>
              </a:rPr>
              <a:t> + y =</a:t>
            </a:r>
            <a:r>
              <a:rPr lang="en-US" altLang="en-US" sz="2400" i="0">
                <a:latin typeface="Verdana" pitchFamily="34" charset="0"/>
              </a:rPr>
              <a:t> 8 </a:t>
            </a:r>
          </a:p>
        </p:txBody>
      </p:sp>
      <p:sp>
        <p:nvSpPr>
          <p:cNvPr id="55310" name="Text Box 14"/>
          <p:cNvSpPr txBox="1">
            <a:spLocks noChangeArrowheads="1"/>
          </p:cNvSpPr>
          <p:nvPr/>
        </p:nvSpPr>
        <p:spPr bwMode="auto">
          <a:xfrm>
            <a:off x="2293938" y="3886200"/>
            <a:ext cx="1681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 </a:t>
            </a:r>
            <a:r>
              <a:rPr lang="en-US" altLang="en-US" sz="2400" i="0">
                <a:latin typeface="Verdana" pitchFamily="34" charset="0"/>
              </a:rPr>
              <a:t>2 = 8</a:t>
            </a:r>
          </a:p>
        </p:txBody>
      </p:sp>
      <p:grpSp>
        <p:nvGrpSpPr>
          <p:cNvPr id="3" name="Group 32"/>
          <p:cNvGrpSpPr>
            <a:grpSpLocks/>
          </p:cNvGrpSpPr>
          <p:nvPr/>
        </p:nvGrpSpPr>
        <p:grpSpPr bwMode="auto">
          <a:xfrm>
            <a:off x="2209800" y="4341813"/>
            <a:ext cx="1806575" cy="915987"/>
            <a:chOff x="1392" y="2591"/>
            <a:chExt cx="1138" cy="577"/>
          </a:xfrm>
        </p:grpSpPr>
        <p:sp>
          <p:nvSpPr>
            <p:cNvPr id="28690" name="Text Box 15"/>
            <p:cNvSpPr txBox="1">
              <a:spLocks noChangeArrowheads="1"/>
            </p:cNvSpPr>
            <p:nvPr/>
          </p:nvSpPr>
          <p:spPr bwMode="auto">
            <a:xfrm>
              <a:off x="1756" y="2591"/>
              <a:ext cx="7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cs typeface="Arial" charset="0"/>
                </a:rPr>
                <a:t>–2  –2</a:t>
              </a:r>
            </a:p>
          </p:txBody>
        </p:sp>
        <p:sp>
          <p:nvSpPr>
            <p:cNvPr id="28691" name="Line 16"/>
            <p:cNvSpPr>
              <a:spLocks noChangeShapeType="1"/>
            </p:cNvSpPr>
            <p:nvPr/>
          </p:nvSpPr>
          <p:spPr bwMode="auto">
            <a:xfrm>
              <a:off x="1392" y="2880"/>
              <a:ext cx="672"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2" name="Line 17"/>
            <p:cNvSpPr>
              <a:spLocks noChangeShapeType="1"/>
            </p:cNvSpPr>
            <p:nvPr/>
          </p:nvSpPr>
          <p:spPr bwMode="auto">
            <a:xfrm>
              <a:off x="2212" y="2867"/>
              <a:ext cx="284" cy="6"/>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3" name="Text Box 18"/>
            <p:cNvSpPr txBox="1">
              <a:spLocks noChangeArrowheads="1"/>
            </p:cNvSpPr>
            <p:nvPr/>
          </p:nvSpPr>
          <p:spPr bwMode="auto">
            <a:xfrm>
              <a:off x="1440" y="2880"/>
              <a:ext cx="10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800080"/>
                  </a:solidFill>
                  <a:latin typeface="Verdana" pitchFamily="34" charset="0"/>
                </a:rPr>
                <a:t>6</a:t>
              </a:r>
              <a:endParaRPr lang="en-US" altLang="en-US" sz="2400">
                <a:solidFill>
                  <a:srgbClr val="800080"/>
                </a:solidFill>
                <a:latin typeface="Verdana" pitchFamily="34" charset="0"/>
              </a:endParaRPr>
            </a:p>
          </p:txBody>
        </p:sp>
      </p:grpSp>
      <p:sp>
        <p:nvSpPr>
          <p:cNvPr id="55315" name="Text Box 19"/>
          <p:cNvSpPr txBox="1">
            <a:spLocks noChangeArrowheads="1"/>
          </p:cNvSpPr>
          <p:nvPr/>
        </p:nvSpPr>
        <p:spPr bwMode="auto">
          <a:xfrm>
            <a:off x="457200" y="5426075"/>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55316" name="Text Box 20"/>
          <p:cNvSpPr txBox="1">
            <a:spLocks noChangeArrowheads="1"/>
          </p:cNvSpPr>
          <p:nvPr/>
        </p:nvSpPr>
        <p:spPr bwMode="auto">
          <a:xfrm>
            <a:off x="2498725" y="542607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008000"/>
                </a:solidFill>
                <a:latin typeface="Verdana" pitchFamily="34" charset="0"/>
              </a:rPr>
              <a:t>–1</a:t>
            </a:r>
            <a:r>
              <a:rPr lang="en-US" altLang="en-US" sz="2400" i="0">
                <a:latin typeface="Verdana" pitchFamily="34" charset="0"/>
              </a:rPr>
              <a:t>, </a:t>
            </a:r>
            <a:r>
              <a:rPr lang="en-US" altLang="en-US" sz="2400" i="0">
                <a:solidFill>
                  <a:srgbClr val="800080"/>
                </a:solidFill>
                <a:latin typeface="Verdana" pitchFamily="34" charset="0"/>
              </a:rPr>
              <a:t>6</a:t>
            </a:r>
            <a:r>
              <a:rPr lang="en-US" altLang="en-US" sz="2400" i="0">
                <a:latin typeface="Verdana" pitchFamily="34" charset="0"/>
              </a:rPr>
              <a:t>)</a:t>
            </a:r>
          </a:p>
        </p:txBody>
      </p:sp>
      <p:sp>
        <p:nvSpPr>
          <p:cNvPr id="55317" name="Text Box 21"/>
          <p:cNvSpPr txBox="1">
            <a:spLocks noChangeArrowheads="1"/>
          </p:cNvSpPr>
          <p:nvPr/>
        </p:nvSpPr>
        <p:spPr bwMode="auto">
          <a:xfrm>
            <a:off x="4876800" y="5502275"/>
            <a:ext cx="3429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Write the solution as an ordered pair.</a:t>
            </a:r>
          </a:p>
        </p:txBody>
      </p:sp>
      <p:sp>
        <p:nvSpPr>
          <p:cNvPr id="28682" name="Text Box 2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2 Continued </a:t>
            </a:r>
            <a:endParaRPr lang="en-US" altLang="en-US" sz="2600" i="0">
              <a:solidFill>
                <a:schemeClr val="accent2"/>
              </a:solidFill>
              <a:latin typeface="Arial MT Bl" charset="0"/>
            </a:endParaRPr>
          </a:p>
        </p:txBody>
      </p:sp>
      <p:sp>
        <p:nvSpPr>
          <p:cNvPr id="28683" name="AutoShape 23"/>
          <p:cNvSpPr>
            <a:spLocks/>
          </p:cNvSpPr>
          <p:nvPr/>
        </p:nvSpPr>
        <p:spPr bwMode="auto">
          <a:xfrm>
            <a:off x="2133600" y="16764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28684" name="Text Box 24"/>
          <p:cNvSpPr txBox="1">
            <a:spLocks noChangeArrowheads="1"/>
          </p:cNvSpPr>
          <p:nvPr/>
        </p:nvSpPr>
        <p:spPr bwMode="auto">
          <a:xfrm>
            <a:off x="2362200" y="16002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–2</a:t>
            </a:r>
            <a:r>
              <a:rPr lang="en-US" altLang="en-US" sz="2400" b="1">
                <a:latin typeface="Verdana" pitchFamily="34" charset="0"/>
              </a:rPr>
              <a:t>x + y =</a:t>
            </a:r>
            <a:r>
              <a:rPr lang="en-US" altLang="en-US" sz="2400" b="1" i="0">
                <a:latin typeface="Verdana" pitchFamily="34" charset="0"/>
              </a:rPr>
              <a:t> 8 </a:t>
            </a:r>
            <a:endParaRPr lang="en-US" altLang="en-US" sz="2400" b="1">
              <a:latin typeface="Verdana" pitchFamily="34" charset="0"/>
            </a:endParaRPr>
          </a:p>
        </p:txBody>
      </p:sp>
      <p:sp>
        <p:nvSpPr>
          <p:cNvPr id="28685" name="Text Box 25"/>
          <p:cNvSpPr txBox="1">
            <a:spLocks noChangeArrowheads="1"/>
          </p:cNvSpPr>
          <p:nvPr/>
        </p:nvSpPr>
        <p:spPr bwMode="auto">
          <a:xfrm>
            <a:off x="2409825" y="2057400"/>
            <a:ext cx="2187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3</a:t>
            </a:r>
            <a:r>
              <a:rPr lang="en-US" altLang="en-US" sz="2400" b="1">
                <a:latin typeface="Verdana" pitchFamily="34" charset="0"/>
              </a:rPr>
              <a:t>x + </a:t>
            </a:r>
            <a:r>
              <a:rPr lang="en-US" altLang="en-US" sz="2400" b="1" i="0">
                <a:latin typeface="Verdana" pitchFamily="34" charset="0"/>
              </a:rPr>
              <a:t>2</a:t>
            </a:r>
            <a:r>
              <a:rPr lang="en-US" altLang="en-US" sz="2400" b="1">
                <a:latin typeface="Verdana" pitchFamily="34" charset="0"/>
              </a:rPr>
              <a:t>y =</a:t>
            </a:r>
            <a:r>
              <a:rPr lang="en-US" altLang="en-US" sz="2400" b="1" i="0">
                <a:latin typeface="Verdana" pitchFamily="34" charset="0"/>
              </a:rPr>
              <a:t> 9</a:t>
            </a:r>
            <a:endParaRPr lang="en-US" altLang="en-US" sz="2400" b="1">
              <a:latin typeface="Verdana" pitchFamily="34" charset="0"/>
            </a:endParaRPr>
          </a:p>
        </p:txBody>
      </p:sp>
      <p:sp>
        <p:nvSpPr>
          <p:cNvPr id="28686" name="Text Box 26"/>
          <p:cNvSpPr txBox="1">
            <a:spLocks noChangeArrowheads="1"/>
          </p:cNvSpPr>
          <p:nvPr/>
        </p:nvSpPr>
        <p:spPr bwMode="auto">
          <a:xfrm>
            <a:off x="974725" y="1860550"/>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Solve                            by substitution.</a:t>
            </a:r>
          </a:p>
        </p:txBody>
      </p:sp>
      <p:sp>
        <p:nvSpPr>
          <p:cNvPr id="55323" name="Text Box 27"/>
          <p:cNvSpPr txBox="1">
            <a:spLocks noChangeArrowheads="1"/>
          </p:cNvSpPr>
          <p:nvPr/>
        </p:nvSpPr>
        <p:spPr bwMode="auto">
          <a:xfrm>
            <a:off x="4876800" y="4403725"/>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2 from each side.</a:t>
            </a:r>
          </a:p>
        </p:txBody>
      </p:sp>
      <p:sp>
        <p:nvSpPr>
          <p:cNvPr id="55325" name="Text Box 29"/>
          <p:cNvSpPr txBox="1">
            <a:spLocks noChangeArrowheads="1"/>
          </p:cNvSpPr>
          <p:nvPr/>
        </p:nvSpPr>
        <p:spPr bwMode="auto">
          <a:xfrm>
            <a:off x="4876800" y="3914775"/>
            <a:ext cx="133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Simplify.</a:t>
            </a:r>
          </a:p>
        </p:txBody>
      </p:sp>
      <p:sp>
        <p:nvSpPr>
          <p:cNvPr id="55329" name="Text Box 33"/>
          <p:cNvSpPr txBox="1">
            <a:spLocks noChangeArrowheads="1"/>
          </p:cNvSpPr>
          <p:nvPr/>
        </p:nvSpPr>
        <p:spPr bwMode="auto">
          <a:xfrm>
            <a:off x="4876800" y="2606675"/>
            <a:ext cx="3962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Write one of the original equations.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9" presetClass="entr" presetSubtype="0" fill="hold" grpId="0" nodeType="withEffect">
                                  <p:stCondLst>
                                    <p:cond delay="0"/>
                                  </p:stCondLst>
                                  <p:childTnLst>
                                    <p:set>
                                      <p:cBhvr>
                                        <p:cTn id="11" dur="1" fill="hold">
                                          <p:stCondLst>
                                            <p:cond delay="0"/>
                                          </p:stCondLst>
                                        </p:cTn>
                                        <p:tgtEl>
                                          <p:spTgt spid="55329"/>
                                        </p:tgtEl>
                                        <p:attrNameLst>
                                          <p:attrName>style.visibility</p:attrName>
                                        </p:attrNameLst>
                                      </p:cBhvr>
                                      <p:to>
                                        <p:strVal val="visible"/>
                                      </p:to>
                                    </p:set>
                                    <p:animEffect transition="in" filter="dissolve">
                                      <p:cBhvr>
                                        <p:cTn id="12" dur="500"/>
                                        <p:tgtEl>
                                          <p:spTgt spid="553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5307"/>
                                        </p:tgtEl>
                                        <p:attrNameLst>
                                          <p:attrName>style.visibility</p:attrName>
                                        </p:attrNameLst>
                                      </p:cBhvr>
                                      <p:to>
                                        <p:strVal val="visible"/>
                                      </p:to>
                                    </p:set>
                                    <p:animEffect transition="in" filter="dissolve">
                                      <p:cBhvr>
                                        <p:cTn id="17" dur="500"/>
                                        <p:tgtEl>
                                          <p:spTgt spid="553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5308"/>
                                        </p:tgtEl>
                                        <p:attrNameLst>
                                          <p:attrName>style.visibility</p:attrName>
                                        </p:attrNameLst>
                                      </p:cBhvr>
                                      <p:to>
                                        <p:strVal val="visible"/>
                                      </p:to>
                                    </p:set>
                                    <p:animEffect transition="in" filter="dissolve">
                                      <p:cBhvr>
                                        <p:cTn id="22" dur="500"/>
                                        <p:tgtEl>
                                          <p:spTgt spid="553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5325"/>
                                        </p:tgtEl>
                                        <p:attrNameLst>
                                          <p:attrName>style.visibility</p:attrName>
                                        </p:attrNameLst>
                                      </p:cBhvr>
                                      <p:to>
                                        <p:strVal val="visible"/>
                                      </p:to>
                                    </p:set>
                                    <p:animEffect transition="in" filter="box(in)">
                                      <p:cBhvr>
                                        <p:cTn id="27" dur="500"/>
                                        <p:tgtEl>
                                          <p:spTgt spid="553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0" presetClass="entr" presetSubtype="0" decel="100000" fill="hold" grpId="0" nodeType="clickEffect">
                                  <p:stCondLst>
                                    <p:cond delay="0"/>
                                  </p:stCondLst>
                                  <p:childTnLst>
                                    <p:set>
                                      <p:cBhvr>
                                        <p:cTn id="31" dur="1" fill="hold">
                                          <p:stCondLst>
                                            <p:cond delay="0"/>
                                          </p:stCondLst>
                                        </p:cTn>
                                        <p:tgtEl>
                                          <p:spTgt spid="55310"/>
                                        </p:tgtEl>
                                        <p:attrNameLst>
                                          <p:attrName>style.visibility</p:attrName>
                                        </p:attrNameLst>
                                      </p:cBhvr>
                                      <p:to>
                                        <p:strVal val="visible"/>
                                      </p:to>
                                    </p:set>
                                    <p:anim calcmode="lin" valueType="num">
                                      <p:cBhvr>
                                        <p:cTn id="32" dur="1000" fill="hold"/>
                                        <p:tgtEl>
                                          <p:spTgt spid="55310"/>
                                        </p:tgtEl>
                                        <p:attrNameLst>
                                          <p:attrName>ppt_w</p:attrName>
                                        </p:attrNameLst>
                                      </p:cBhvr>
                                      <p:tavLst>
                                        <p:tav tm="0">
                                          <p:val>
                                            <p:strVal val="#ppt_w+.3"/>
                                          </p:val>
                                        </p:tav>
                                        <p:tav tm="100000">
                                          <p:val>
                                            <p:strVal val="#ppt_w"/>
                                          </p:val>
                                        </p:tav>
                                      </p:tavLst>
                                    </p:anim>
                                    <p:anim calcmode="lin" valueType="num">
                                      <p:cBhvr>
                                        <p:cTn id="33" dur="1000" fill="hold"/>
                                        <p:tgtEl>
                                          <p:spTgt spid="55310"/>
                                        </p:tgtEl>
                                        <p:attrNameLst>
                                          <p:attrName>ppt_h</p:attrName>
                                        </p:attrNameLst>
                                      </p:cBhvr>
                                      <p:tavLst>
                                        <p:tav tm="0">
                                          <p:val>
                                            <p:strVal val="#ppt_h"/>
                                          </p:val>
                                        </p:tav>
                                        <p:tav tm="100000">
                                          <p:val>
                                            <p:strVal val="#ppt_h"/>
                                          </p:val>
                                        </p:tav>
                                      </p:tavLst>
                                    </p:anim>
                                    <p:animEffect transition="in" filter="fade">
                                      <p:cBhvr>
                                        <p:cTn id="34" dur="1000"/>
                                        <p:tgtEl>
                                          <p:spTgt spid="5531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0" presetClass="entr" presetSubtype="0" decel="100000" fill="hold" grpId="0" nodeType="clickEffect">
                                  <p:stCondLst>
                                    <p:cond delay="0"/>
                                  </p:stCondLst>
                                  <p:childTnLst>
                                    <p:set>
                                      <p:cBhvr>
                                        <p:cTn id="38" dur="1" fill="hold">
                                          <p:stCondLst>
                                            <p:cond delay="0"/>
                                          </p:stCondLst>
                                        </p:cTn>
                                        <p:tgtEl>
                                          <p:spTgt spid="55323"/>
                                        </p:tgtEl>
                                        <p:attrNameLst>
                                          <p:attrName>style.visibility</p:attrName>
                                        </p:attrNameLst>
                                      </p:cBhvr>
                                      <p:to>
                                        <p:strVal val="visible"/>
                                      </p:to>
                                    </p:set>
                                    <p:anim calcmode="lin" valueType="num">
                                      <p:cBhvr>
                                        <p:cTn id="39" dur="1000" fill="hold"/>
                                        <p:tgtEl>
                                          <p:spTgt spid="55323"/>
                                        </p:tgtEl>
                                        <p:attrNameLst>
                                          <p:attrName>ppt_w</p:attrName>
                                        </p:attrNameLst>
                                      </p:cBhvr>
                                      <p:tavLst>
                                        <p:tav tm="0">
                                          <p:val>
                                            <p:strVal val="#ppt_w+.3"/>
                                          </p:val>
                                        </p:tav>
                                        <p:tav tm="100000">
                                          <p:val>
                                            <p:strVal val="#ppt_w"/>
                                          </p:val>
                                        </p:tav>
                                      </p:tavLst>
                                    </p:anim>
                                    <p:anim calcmode="lin" valueType="num">
                                      <p:cBhvr>
                                        <p:cTn id="40" dur="1000" fill="hold"/>
                                        <p:tgtEl>
                                          <p:spTgt spid="55323"/>
                                        </p:tgtEl>
                                        <p:attrNameLst>
                                          <p:attrName>ppt_h</p:attrName>
                                        </p:attrNameLst>
                                      </p:cBhvr>
                                      <p:tavLst>
                                        <p:tav tm="0">
                                          <p:val>
                                            <p:strVal val="#ppt_h"/>
                                          </p:val>
                                        </p:tav>
                                        <p:tav tm="100000">
                                          <p:val>
                                            <p:strVal val="#ppt_h"/>
                                          </p:val>
                                        </p:tav>
                                      </p:tavLst>
                                    </p:anim>
                                    <p:animEffect transition="in" filter="fade">
                                      <p:cBhvr>
                                        <p:cTn id="41" dur="1000"/>
                                        <p:tgtEl>
                                          <p:spTgt spid="5532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16"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box(in)">
                                      <p:cBhvr>
                                        <p:cTn id="46" dur="500"/>
                                        <p:tgtEl>
                                          <p:spTgt spid="3"/>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55317"/>
                                        </p:tgtEl>
                                        <p:attrNameLst>
                                          <p:attrName>style.visibility</p:attrName>
                                        </p:attrNameLst>
                                      </p:cBhvr>
                                      <p:to>
                                        <p:strVal val="visible"/>
                                      </p:to>
                                    </p:set>
                                    <p:animEffect transition="in" filter="box(in)">
                                      <p:cBhvr>
                                        <p:cTn id="51" dur="500"/>
                                        <p:tgtEl>
                                          <p:spTgt spid="5531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55315"/>
                                        </p:tgtEl>
                                        <p:attrNameLst>
                                          <p:attrName>style.visibility</p:attrName>
                                        </p:attrNameLst>
                                      </p:cBhvr>
                                      <p:to>
                                        <p:strVal val="visible"/>
                                      </p:to>
                                    </p:set>
                                    <p:animEffect transition="in" filter="dissolve">
                                      <p:cBhvr>
                                        <p:cTn id="56" dur="1000"/>
                                        <p:tgtEl>
                                          <p:spTgt spid="55315"/>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55316"/>
                                        </p:tgtEl>
                                        <p:attrNameLst>
                                          <p:attrName>style.visibility</p:attrName>
                                        </p:attrNameLst>
                                      </p:cBhvr>
                                      <p:to>
                                        <p:strVal val="visible"/>
                                      </p:to>
                                    </p:set>
                                    <p:animEffect transition="in" filter="dissolve">
                                      <p:cBhvr>
                                        <p:cTn id="59" dur="1000"/>
                                        <p:tgtEl>
                                          <p:spTgt spid="55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7" grpId="0"/>
      <p:bldP spid="55308" grpId="0"/>
      <p:bldP spid="55310" grpId="0"/>
      <p:bldP spid="55315" grpId="0"/>
      <p:bldP spid="55316" grpId="0"/>
      <p:bldP spid="55317" grpId="0"/>
      <p:bldP spid="55323" grpId="0"/>
      <p:bldP spid="55325" grpId="0"/>
      <p:bldP spid="5532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 </a:t>
            </a:r>
            <a:r>
              <a:rPr lang="en-US" altLang="en-US" sz="2400">
                <a:solidFill>
                  <a:srgbClr val="FF0000"/>
                </a:solidFill>
                <a:latin typeface="Arial Black" pitchFamily="34" charset="0"/>
              </a:rPr>
              <a:t>Consumer Economics Application</a:t>
            </a:r>
            <a:r>
              <a:rPr lang="en-US" altLang="en-US" sz="2400" i="0">
                <a:solidFill>
                  <a:srgbClr val="006699"/>
                </a:solidFill>
                <a:latin typeface="Arial Black" pitchFamily="34" charset="0"/>
              </a:rPr>
              <a:t> </a:t>
            </a:r>
            <a:endParaRPr lang="en-US" altLang="en-US" sz="2600" i="0">
              <a:solidFill>
                <a:schemeClr val="accent2"/>
              </a:solidFill>
              <a:latin typeface="Arial MT Bl" charset="0"/>
            </a:endParaRPr>
          </a:p>
        </p:txBody>
      </p:sp>
      <p:sp>
        <p:nvSpPr>
          <p:cNvPr id="29699" name="Text Box 5"/>
          <p:cNvSpPr txBox="1">
            <a:spLocks noChangeArrowheads="1"/>
          </p:cNvSpPr>
          <p:nvPr/>
        </p:nvSpPr>
        <p:spPr bwMode="auto">
          <a:xfrm>
            <a:off x="784225" y="1676400"/>
            <a:ext cx="835977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Jenna is deciding between two cell-phone plans. The first plan has a $50 sign-up fee and costs $20 per month. The second plan has a $30 sign-up fee and costs $25 per month. After how many months will the total costs be the same? What will the costs be? If Jenna has to sign a one-year contract, which plan will be cheaper? Explain. </a:t>
            </a:r>
          </a:p>
        </p:txBody>
      </p:sp>
      <p:sp>
        <p:nvSpPr>
          <p:cNvPr id="56326" name="Text Box 6"/>
          <p:cNvSpPr txBox="1">
            <a:spLocks noChangeArrowheads="1"/>
          </p:cNvSpPr>
          <p:nvPr/>
        </p:nvSpPr>
        <p:spPr bwMode="auto">
          <a:xfrm>
            <a:off x="784225" y="4876800"/>
            <a:ext cx="83597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Write an equation for each option. Let </a:t>
            </a:r>
            <a:r>
              <a:rPr lang="en-US" altLang="en-US" sz="2400">
                <a:latin typeface="Verdana" pitchFamily="34" charset="0"/>
              </a:rPr>
              <a:t>t</a:t>
            </a:r>
            <a:r>
              <a:rPr lang="en-US" altLang="en-US" sz="2400" i="0">
                <a:latin typeface="Verdana" pitchFamily="34" charset="0"/>
              </a:rPr>
              <a:t> represent the total amount paid and </a:t>
            </a:r>
            <a:r>
              <a:rPr lang="en-US" altLang="en-US" sz="2400">
                <a:latin typeface="Verdana" pitchFamily="34" charset="0"/>
              </a:rPr>
              <a:t>m</a:t>
            </a:r>
            <a:r>
              <a:rPr lang="en-US" altLang="en-US" sz="2400" i="0">
                <a:latin typeface="Verdana" pitchFamily="34" charset="0"/>
              </a:rPr>
              <a:t> represent the number of months.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6326"/>
                                        </p:tgtEl>
                                        <p:attrNameLst>
                                          <p:attrName>style.visibility</p:attrName>
                                        </p:attrNameLst>
                                      </p:cBhvr>
                                      <p:to>
                                        <p:strVal val="visible"/>
                                      </p:to>
                                    </p:set>
                                    <p:animEffect transition="in" filter="box(in)">
                                      <p:cBhvr>
                                        <p:cTn id="7" dur="500"/>
                                        <p:tgtEl>
                                          <p:spTgt spid="56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 Continued</a:t>
            </a:r>
            <a:endParaRPr lang="en-US" altLang="en-US" sz="2600" i="0">
              <a:solidFill>
                <a:schemeClr val="accent2"/>
              </a:solidFill>
              <a:latin typeface="Arial MT Bl" charset="0"/>
            </a:endParaRPr>
          </a:p>
        </p:txBody>
      </p:sp>
      <p:sp>
        <p:nvSpPr>
          <p:cNvPr id="30723" name="Text Box 6"/>
          <p:cNvSpPr txBox="1">
            <a:spLocks noChangeArrowheads="1"/>
          </p:cNvSpPr>
          <p:nvPr/>
        </p:nvSpPr>
        <p:spPr bwMode="auto">
          <a:xfrm>
            <a:off x="1752600" y="1828800"/>
            <a:ext cx="990600" cy="822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Total paid</a:t>
            </a:r>
          </a:p>
        </p:txBody>
      </p:sp>
      <p:sp>
        <p:nvSpPr>
          <p:cNvPr id="30724" name="Text Box 7"/>
          <p:cNvSpPr txBox="1">
            <a:spLocks noChangeArrowheads="1"/>
          </p:cNvSpPr>
          <p:nvPr/>
        </p:nvSpPr>
        <p:spPr bwMode="auto">
          <a:xfrm>
            <a:off x="3048000" y="2135188"/>
            <a:ext cx="427038" cy="457200"/>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is</a:t>
            </a:r>
          </a:p>
        </p:txBody>
      </p:sp>
      <p:sp>
        <p:nvSpPr>
          <p:cNvPr id="30725" name="Text Box 8"/>
          <p:cNvSpPr txBox="1">
            <a:spLocks noChangeArrowheads="1"/>
          </p:cNvSpPr>
          <p:nvPr/>
        </p:nvSpPr>
        <p:spPr bwMode="auto">
          <a:xfrm>
            <a:off x="3581400" y="1828800"/>
            <a:ext cx="1295400" cy="822325"/>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spcBef>
                <a:spcPct val="50000"/>
              </a:spcBef>
            </a:pPr>
            <a:r>
              <a:rPr lang="en-US" altLang="en-US" sz="2400" i="0">
                <a:latin typeface="Verdana" pitchFamily="34" charset="0"/>
              </a:rPr>
              <a:t>sign-up fee</a:t>
            </a:r>
          </a:p>
        </p:txBody>
      </p:sp>
      <p:sp>
        <p:nvSpPr>
          <p:cNvPr id="30726" name="Text Box 9"/>
          <p:cNvSpPr txBox="1">
            <a:spLocks noChangeArrowheads="1"/>
          </p:cNvSpPr>
          <p:nvPr/>
        </p:nvSpPr>
        <p:spPr bwMode="auto">
          <a:xfrm>
            <a:off x="5026025" y="2209800"/>
            <a:ext cx="811213" cy="457200"/>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plus</a:t>
            </a:r>
          </a:p>
        </p:txBody>
      </p:sp>
      <p:sp>
        <p:nvSpPr>
          <p:cNvPr id="30727" name="Text Box 10"/>
          <p:cNvSpPr txBox="1">
            <a:spLocks noChangeArrowheads="1"/>
          </p:cNvSpPr>
          <p:nvPr/>
        </p:nvSpPr>
        <p:spPr bwMode="auto">
          <a:xfrm>
            <a:off x="5940425" y="1905000"/>
            <a:ext cx="1530350" cy="822325"/>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payment</a:t>
            </a:r>
          </a:p>
          <a:p>
            <a:pPr algn="ctr" eaLnBrk="1" hangingPunct="1"/>
            <a:r>
              <a:rPr lang="en-US" altLang="en-US" sz="2400" i="0">
                <a:latin typeface="Verdana" pitchFamily="34" charset="0"/>
              </a:rPr>
              <a:t>amount</a:t>
            </a:r>
          </a:p>
        </p:txBody>
      </p:sp>
      <p:sp>
        <p:nvSpPr>
          <p:cNvPr id="30728" name="Text Box 11"/>
          <p:cNvSpPr txBox="1">
            <a:spLocks noChangeArrowheads="1"/>
          </p:cNvSpPr>
          <p:nvPr/>
        </p:nvSpPr>
        <p:spPr bwMode="auto">
          <a:xfrm>
            <a:off x="7559675" y="1889125"/>
            <a:ext cx="1431925" cy="82232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for each</a:t>
            </a:r>
          </a:p>
          <a:p>
            <a:pPr algn="ctr" eaLnBrk="1" hangingPunct="1"/>
            <a:r>
              <a:rPr lang="en-US" altLang="en-US" sz="2400" i="0">
                <a:latin typeface="Verdana" pitchFamily="34" charset="0"/>
              </a:rPr>
              <a:t>month.</a:t>
            </a:r>
          </a:p>
        </p:txBody>
      </p:sp>
      <p:grpSp>
        <p:nvGrpSpPr>
          <p:cNvPr id="2" name="Group 35"/>
          <p:cNvGrpSpPr>
            <a:grpSpLocks/>
          </p:cNvGrpSpPr>
          <p:nvPr/>
        </p:nvGrpSpPr>
        <p:grpSpPr bwMode="auto">
          <a:xfrm>
            <a:off x="381000" y="2741613"/>
            <a:ext cx="8001000" cy="465137"/>
            <a:chOff x="240" y="1727"/>
            <a:chExt cx="5040" cy="293"/>
          </a:xfrm>
        </p:grpSpPr>
        <p:sp>
          <p:nvSpPr>
            <p:cNvPr id="30747" name="Text Box 13"/>
            <p:cNvSpPr txBox="1">
              <a:spLocks noChangeArrowheads="1"/>
            </p:cNvSpPr>
            <p:nvPr/>
          </p:nvSpPr>
          <p:spPr bwMode="auto">
            <a:xfrm>
              <a:off x="240" y="1729"/>
              <a:ext cx="10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Option 1</a:t>
              </a:r>
            </a:p>
          </p:txBody>
        </p:sp>
        <p:sp>
          <p:nvSpPr>
            <p:cNvPr id="30748" name="Text Box 14"/>
            <p:cNvSpPr txBox="1">
              <a:spLocks noChangeArrowheads="1"/>
            </p:cNvSpPr>
            <p:nvPr/>
          </p:nvSpPr>
          <p:spPr bwMode="auto">
            <a:xfrm>
              <a:off x="1358" y="1729"/>
              <a:ext cx="226" cy="2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t</a:t>
              </a:r>
            </a:p>
          </p:txBody>
        </p:sp>
        <p:sp>
          <p:nvSpPr>
            <p:cNvPr id="30749" name="Text Box 15"/>
            <p:cNvSpPr txBox="1">
              <a:spLocks noChangeArrowheads="1"/>
            </p:cNvSpPr>
            <p:nvPr/>
          </p:nvSpPr>
          <p:spPr bwMode="auto">
            <a:xfrm>
              <a:off x="1905" y="1729"/>
              <a:ext cx="273" cy="28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p>
          </p:txBody>
        </p:sp>
        <p:sp>
          <p:nvSpPr>
            <p:cNvPr id="30750" name="Text Box 16"/>
            <p:cNvSpPr txBox="1">
              <a:spLocks noChangeArrowheads="1"/>
            </p:cNvSpPr>
            <p:nvPr/>
          </p:nvSpPr>
          <p:spPr bwMode="auto">
            <a:xfrm>
              <a:off x="2418" y="1729"/>
              <a:ext cx="528" cy="288"/>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$50</a:t>
              </a:r>
            </a:p>
          </p:txBody>
        </p:sp>
        <p:sp>
          <p:nvSpPr>
            <p:cNvPr id="30751" name="Text Box 17"/>
            <p:cNvSpPr txBox="1">
              <a:spLocks noChangeArrowheads="1"/>
            </p:cNvSpPr>
            <p:nvPr/>
          </p:nvSpPr>
          <p:spPr bwMode="auto">
            <a:xfrm>
              <a:off x="3281" y="1727"/>
              <a:ext cx="273" cy="288"/>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a:t>
              </a:r>
            </a:p>
          </p:txBody>
        </p:sp>
        <p:sp>
          <p:nvSpPr>
            <p:cNvPr id="30752" name="Text Box 18"/>
            <p:cNvSpPr txBox="1">
              <a:spLocks noChangeArrowheads="1"/>
            </p:cNvSpPr>
            <p:nvPr/>
          </p:nvSpPr>
          <p:spPr bwMode="auto">
            <a:xfrm>
              <a:off x="3999" y="1732"/>
              <a:ext cx="482" cy="288"/>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$20</a:t>
              </a:r>
            </a:p>
          </p:txBody>
        </p:sp>
        <p:sp>
          <p:nvSpPr>
            <p:cNvPr id="30753" name="Text Box 19"/>
            <p:cNvSpPr txBox="1">
              <a:spLocks noChangeArrowheads="1"/>
            </p:cNvSpPr>
            <p:nvPr/>
          </p:nvSpPr>
          <p:spPr bwMode="auto">
            <a:xfrm>
              <a:off x="4977" y="1729"/>
              <a:ext cx="303"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m</a:t>
              </a:r>
            </a:p>
          </p:txBody>
        </p:sp>
      </p:grpSp>
      <p:grpSp>
        <p:nvGrpSpPr>
          <p:cNvPr id="3" name="Group 36"/>
          <p:cNvGrpSpPr>
            <a:grpSpLocks/>
          </p:cNvGrpSpPr>
          <p:nvPr/>
        </p:nvGrpSpPr>
        <p:grpSpPr bwMode="auto">
          <a:xfrm>
            <a:off x="381000" y="3263900"/>
            <a:ext cx="8027988" cy="504825"/>
            <a:chOff x="240" y="2056"/>
            <a:chExt cx="5057" cy="318"/>
          </a:xfrm>
        </p:grpSpPr>
        <p:sp>
          <p:nvSpPr>
            <p:cNvPr id="30740" name="Text Box 21"/>
            <p:cNvSpPr txBox="1">
              <a:spLocks noChangeArrowheads="1"/>
            </p:cNvSpPr>
            <p:nvPr/>
          </p:nvSpPr>
          <p:spPr bwMode="auto">
            <a:xfrm>
              <a:off x="240" y="2065"/>
              <a:ext cx="960"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Option 2</a:t>
              </a:r>
            </a:p>
          </p:txBody>
        </p:sp>
        <p:sp>
          <p:nvSpPr>
            <p:cNvPr id="30741" name="Text Box 22"/>
            <p:cNvSpPr txBox="1">
              <a:spLocks noChangeArrowheads="1"/>
            </p:cNvSpPr>
            <p:nvPr/>
          </p:nvSpPr>
          <p:spPr bwMode="auto">
            <a:xfrm>
              <a:off x="1374" y="2064"/>
              <a:ext cx="240" cy="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t</a:t>
              </a:r>
            </a:p>
          </p:txBody>
        </p:sp>
        <p:sp>
          <p:nvSpPr>
            <p:cNvPr id="30742" name="Text Box 23"/>
            <p:cNvSpPr txBox="1">
              <a:spLocks noChangeArrowheads="1"/>
            </p:cNvSpPr>
            <p:nvPr/>
          </p:nvSpPr>
          <p:spPr bwMode="auto">
            <a:xfrm>
              <a:off x="1920" y="2065"/>
              <a:ext cx="273" cy="28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p>
          </p:txBody>
        </p:sp>
        <p:sp>
          <p:nvSpPr>
            <p:cNvPr id="30743" name="Text Box 24"/>
            <p:cNvSpPr txBox="1">
              <a:spLocks noChangeArrowheads="1"/>
            </p:cNvSpPr>
            <p:nvPr/>
          </p:nvSpPr>
          <p:spPr bwMode="auto">
            <a:xfrm>
              <a:off x="2448" y="2056"/>
              <a:ext cx="528" cy="288"/>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$30</a:t>
              </a:r>
            </a:p>
          </p:txBody>
        </p:sp>
        <p:sp>
          <p:nvSpPr>
            <p:cNvPr id="30744" name="Text Box 25"/>
            <p:cNvSpPr txBox="1">
              <a:spLocks noChangeArrowheads="1"/>
            </p:cNvSpPr>
            <p:nvPr/>
          </p:nvSpPr>
          <p:spPr bwMode="auto">
            <a:xfrm>
              <a:off x="3294" y="2064"/>
              <a:ext cx="273" cy="288"/>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a:t>
              </a:r>
            </a:p>
          </p:txBody>
        </p:sp>
        <p:sp>
          <p:nvSpPr>
            <p:cNvPr id="30745" name="Text Box 26"/>
            <p:cNvSpPr txBox="1">
              <a:spLocks noChangeArrowheads="1"/>
            </p:cNvSpPr>
            <p:nvPr/>
          </p:nvSpPr>
          <p:spPr bwMode="auto">
            <a:xfrm>
              <a:off x="4014" y="2056"/>
              <a:ext cx="482" cy="288"/>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$25</a:t>
              </a:r>
            </a:p>
          </p:txBody>
        </p:sp>
        <p:sp>
          <p:nvSpPr>
            <p:cNvPr id="30746" name="Text Box 27"/>
            <p:cNvSpPr txBox="1">
              <a:spLocks noChangeArrowheads="1"/>
            </p:cNvSpPr>
            <p:nvPr/>
          </p:nvSpPr>
          <p:spPr bwMode="auto">
            <a:xfrm>
              <a:off x="4994" y="2086"/>
              <a:ext cx="303"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m</a:t>
              </a:r>
            </a:p>
          </p:txBody>
        </p:sp>
      </p:grpSp>
      <p:grpSp>
        <p:nvGrpSpPr>
          <p:cNvPr id="4" name="Group 37"/>
          <p:cNvGrpSpPr>
            <a:grpSpLocks/>
          </p:cNvGrpSpPr>
          <p:nvPr/>
        </p:nvGrpSpPr>
        <p:grpSpPr bwMode="auto">
          <a:xfrm>
            <a:off x="166688" y="4038600"/>
            <a:ext cx="3525837" cy="838200"/>
            <a:chOff x="105" y="2544"/>
            <a:chExt cx="2221" cy="528"/>
          </a:xfrm>
        </p:grpSpPr>
        <p:sp>
          <p:nvSpPr>
            <p:cNvPr id="30738" name="Text Box 28"/>
            <p:cNvSpPr txBox="1">
              <a:spLocks noChangeArrowheads="1"/>
            </p:cNvSpPr>
            <p:nvPr/>
          </p:nvSpPr>
          <p:spPr bwMode="auto">
            <a:xfrm>
              <a:off x="105" y="2544"/>
              <a:ext cx="22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1 </a:t>
              </a:r>
              <a:r>
                <a:rPr lang="en-US" altLang="en-US" sz="2400">
                  <a:latin typeface="Verdana" pitchFamily="34" charset="0"/>
                </a:rPr>
                <a:t>t</a:t>
              </a:r>
              <a:r>
                <a:rPr lang="en-US" altLang="en-US" sz="2400" i="0">
                  <a:latin typeface="Verdana" pitchFamily="34" charset="0"/>
                </a:rPr>
                <a:t> = 50 + 20</a:t>
              </a:r>
              <a:r>
                <a:rPr lang="en-US" altLang="en-US" sz="2400">
                  <a:latin typeface="Verdana" pitchFamily="34" charset="0"/>
                </a:rPr>
                <a:t>m</a:t>
              </a:r>
              <a:endParaRPr lang="en-US" altLang="en-US" sz="2400" b="1" i="0">
                <a:latin typeface="Verdana" pitchFamily="34" charset="0"/>
              </a:endParaRPr>
            </a:p>
          </p:txBody>
        </p:sp>
        <p:sp>
          <p:nvSpPr>
            <p:cNvPr id="30739" name="Text Box 29"/>
            <p:cNvSpPr txBox="1">
              <a:spLocks noChangeArrowheads="1"/>
            </p:cNvSpPr>
            <p:nvPr/>
          </p:nvSpPr>
          <p:spPr bwMode="auto">
            <a:xfrm>
              <a:off x="873" y="2784"/>
              <a:ext cx="14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30 </a:t>
              </a:r>
              <a:r>
                <a:rPr lang="en-US" altLang="en-US" sz="2400">
                  <a:latin typeface="Verdana" pitchFamily="34" charset="0"/>
                </a:rPr>
                <a:t>+ </a:t>
              </a:r>
              <a:r>
                <a:rPr lang="en-US" altLang="en-US" sz="2400" i="0">
                  <a:latin typeface="Verdana" pitchFamily="34" charset="0"/>
                </a:rPr>
                <a:t>25</a:t>
              </a:r>
              <a:r>
                <a:rPr lang="en-US" altLang="en-US" sz="2400">
                  <a:latin typeface="Verdana" pitchFamily="34" charset="0"/>
                </a:rPr>
                <a:t>m</a:t>
              </a:r>
            </a:p>
          </p:txBody>
        </p:sp>
      </p:grpSp>
      <p:sp>
        <p:nvSpPr>
          <p:cNvPr id="57374" name="Text Box 30"/>
          <p:cNvSpPr txBox="1">
            <a:spLocks noChangeArrowheads="1"/>
          </p:cNvSpPr>
          <p:nvPr/>
        </p:nvSpPr>
        <p:spPr bwMode="auto">
          <a:xfrm>
            <a:off x="5165725" y="4002088"/>
            <a:ext cx="390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Both equations are solved for t.</a:t>
            </a:r>
          </a:p>
        </p:txBody>
      </p:sp>
      <p:grpSp>
        <p:nvGrpSpPr>
          <p:cNvPr id="5" name="Group 38"/>
          <p:cNvGrpSpPr>
            <a:grpSpLocks/>
          </p:cNvGrpSpPr>
          <p:nvPr/>
        </p:nvGrpSpPr>
        <p:grpSpPr bwMode="auto">
          <a:xfrm>
            <a:off x="152400" y="5181600"/>
            <a:ext cx="4814888" cy="481013"/>
            <a:chOff x="96" y="3264"/>
            <a:chExt cx="3033" cy="303"/>
          </a:xfrm>
        </p:grpSpPr>
        <p:sp>
          <p:nvSpPr>
            <p:cNvPr id="30735" name="Text Box 31"/>
            <p:cNvSpPr txBox="1">
              <a:spLocks noChangeArrowheads="1"/>
            </p:cNvSpPr>
            <p:nvPr/>
          </p:nvSpPr>
          <p:spPr bwMode="auto">
            <a:xfrm>
              <a:off x="96" y="326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2</a:t>
              </a:r>
            </a:p>
          </p:txBody>
        </p:sp>
        <p:sp>
          <p:nvSpPr>
            <p:cNvPr id="30736" name="Rectangle 32"/>
            <p:cNvSpPr>
              <a:spLocks noChangeArrowheads="1"/>
            </p:cNvSpPr>
            <p:nvPr/>
          </p:nvSpPr>
          <p:spPr bwMode="auto">
            <a:xfrm>
              <a:off x="845" y="3273"/>
              <a:ext cx="13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50 + 20</a:t>
              </a:r>
              <a:r>
                <a:rPr lang="en-US" altLang="en-US" sz="2400">
                  <a:latin typeface="Verdana" pitchFamily="34" charset="0"/>
                </a:rPr>
                <a:t>m =</a:t>
              </a:r>
            </a:p>
          </p:txBody>
        </p:sp>
        <p:sp>
          <p:nvSpPr>
            <p:cNvPr id="30737" name="Rectangle 33"/>
            <p:cNvSpPr>
              <a:spLocks noChangeArrowheads="1"/>
            </p:cNvSpPr>
            <p:nvPr/>
          </p:nvSpPr>
          <p:spPr bwMode="auto">
            <a:xfrm>
              <a:off x="2045" y="3279"/>
              <a:ext cx="10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30 </a:t>
              </a:r>
              <a:r>
                <a:rPr lang="en-US" altLang="en-US" sz="2400">
                  <a:latin typeface="Verdana" pitchFamily="34" charset="0"/>
                </a:rPr>
                <a:t>+ </a:t>
              </a:r>
              <a:r>
                <a:rPr lang="en-US" altLang="en-US" sz="2400" i="0">
                  <a:latin typeface="Verdana" pitchFamily="34" charset="0"/>
                </a:rPr>
                <a:t>25</a:t>
              </a:r>
              <a:r>
                <a:rPr lang="en-US" altLang="en-US" sz="2400">
                  <a:latin typeface="Verdana" pitchFamily="34" charset="0"/>
                </a:rPr>
                <a:t>m</a:t>
              </a:r>
            </a:p>
          </p:txBody>
        </p:sp>
      </p:grpSp>
      <p:sp>
        <p:nvSpPr>
          <p:cNvPr id="57378" name="Text Box 34"/>
          <p:cNvSpPr txBox="1">
            <a:spLocks noChangeArrowheads="1"/>
          </p:cNvSpPr>
          <p:nvPr/>
        </p:nvSpPr>
        <p:spPr bwMode="auto">
          <a:xfrm>
            <a:off x="5165725" y="5197475"/>
            <a:ext cx="390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50 + 20m for t in the second equation.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7374"/>
                                        </p:tgtEl>
                                        <p:attrNameLst>
                                          <p:attrName>style.visibility</p:attrName>
                                        </p:attrNameLst>
                                      </p:cBhvr>
                                      <p:to>
                                        <p:strVal val="visible"/>
                                      </p:to>
                                    </p:set>
                                    <p:animEffect transition="in" filter="box(in)">
                                      <p:cBhvr>
                                        <p:cTn id="17" dur="500"/>
                                        <p:tgtEl>
                                          <p:spTgt spid="573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1000" fill="hold"/>
                                        <p:tgtEl>
                                          <p:spTgt spid="4"/>
                                        </p:tgtEl>
                                        <p:attrNameLst>
                                          <p:attrName>ppt_x</p:attrName>
                                        </p:attrNameLst>
                                      </p:cBhvr>
                                      <p:tavLst>
                                        <p:tav tm="0">
                                          <p:val>
                                            <p:strVal val="#ppt_x-.2"/>
                                          </p:val>
                                        </p:tav>
                                        <p:tav tm="100000">
                                          <p:val>
                                            <p:strVal val="#ppt_x"/>
                                          </p:val>
                                        </p:tav>
                                      </p:tavLst>
                                    </p:anim>
                                    <p:anim calcmode="lin" valueType="num">
                                      <p:cBhvr>
                                        <p:cTn id="2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4" dur="10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57378"/>
                                        </p:tgtEl>
                                        <p:attrNameLst>
                                          <p:attrName>style.visibility</p:attrName>
                                        </p:attrNameLst>
                                      </p:cBhvr>
                                      <p:to>
                                        <p:strVal val="visible"/>
                                      </p:to>
                                    </p:set>
                                    <p:animEffect transition="in" filter="dissolve">
                                      <p:cBhvr>
                                        <p:cTn id="29" dur="500"/>
                                        <p:tgtEl>
                                          <p:spTgt spid="5737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p:cTn id="34" dur="1000" fill="hold"/>
                                        <p:tgtEl>
                                          <p:spTgt spid="5"/>
                                        </p:tgtEl>
                                        <p:attrNameLst>
                                          <p:attrName>ppt_x</p:attrName>
                                        </p:attrNameLst>
                                      </p:cBhvr>
                                      <p:tavLst>
                                        <p:tav tm="0">
                                          <p:val>
                                            <p:strVal val="#ppt_x-.2"/>
                                          </p:val>
                                        </p:tav>
                                        <p:tav tm="100000">
                                          <p:val>
                                            <p:strVal val="#ppt_x"/>
                                          </p:val>
                                        </p:tav>
                                      </p:tavLst>
                                    </p:anim>
                                    <p:anim calcmode="lin" valueType="num">
                                      <p:cBhvr>
                                        <p:cTn id="3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3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74" grpId="0"/>
      <p:bldP spid="5737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457200" y="1600200"/>
            <a:ext cx="8001000" cy="32766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a:solidFill>
                  <a:srgbClr val="3333CC"/>
                </a:solidFill>
                <a:latin typeface="Verdana" pitchFamily="34" charset="0"/>
              </a:rPr>
              <a:t>Warm Up Continued</a:t>
            </a:r>
            <a:endParaRPr lang="en-US" altLang="en-US" sz="2800" i="0">
              <a:latin typeface="Verdana" pitchFamily="34" charset="0"/>
            </a:endParaRPr>
          </a:p>
          <a:p>
            <a:pPr eaLnBrk="1" hangingPunct="1"/>
            <a:r>
              <a:rPr lang="en-US" altLang="en-US" sz="2800" b="1" i="0">
                <a:latin typeface="Verdana" pitchFamily="34" charset="0"/>
              </a:rPr>
              <a:t>Evaluate each expression for the given value of </a:t>
            </a:r>
            <a:r>
              <a:rPr lang="en-US" altLang="en-US" sz="2800" b="1">
                <a:latin typeface="Verdana" pitchFamily="34" charset="0"/>
              </a:rPr>
              <a:t>x</a:t>
            </a:r>
            <a:r>
              <a:rPr lang="en-US" altLang="en-US" sz="2800" b="1" i="0">
                <a:latin typeface="Verdana" pitchFamily="34" charset="0"/>
              </a:rPr>
              <a:t>.</a:t>
            </a:r>
          </a:p>
          <a:p>
            <a:pPr eaLnBrk="1" hangingPunct="1"/>
            <a:endParaRPr lang="en-US" altLang="en-US" sz="800" b="1" i="0">
              <a:latin typeface="Verdana" pitchFamily="34" charset="0"/>
            </a:endParaRPr>
          </a:p>
          <a:p>
            <a:pPr eaLnBrk="1" hangingPunct="1"/>
            <a:endParaRPr lang="en-US" altLang="en-US" sz="800" i="0">
              <a:latin typeface="Verdana" pitchFamily="34" charset="0"/>
            </a:endParaRPr>
          </a:p>
          <a:p>
            <a:pPr eaLnBrk="1" hangingPunct="1">
              <a:lnSpc>
                <a:spcPct val="140000"/>
              </a:lnSpc>
            </a:pPr>
            <a:r>
              <a:rPr lang="en-US" altLang="en-US" sz="2800" b="1" i="0">
                <a:latin typeface="Verdana" pitchFamily="34" charset="0"/>
              </a:rPr>
              <a:t>5.</a:t>
            </a:r>
            <a:r>
              <a:rPr lang="en-US" altLang="en-US" sz="2800" i="0">
                <a:latin typeface="Verdana" pitchFamily="34" charset="0"/>
              </a:rPr>
              <a:t>    </a:t>
            </a:r>
            <a:r>
              <a:rPr lang="en-US" altLang="en-US" sz="2800">
                <a:latin typeface="Verdana" pitchFamily="34" charset="0"/>
              </a:rPr>
              <a:t>x</a:t>
            </a:r>
            <a:r>
              <a:rPr lang="en-US" altLang="en-US" sz="2800" i="0">
                <a:latin typeface="Verdana" pitchFamily="34" charset="0"/>
              </a:rPr>
              <a:t> + 8 for </a:t>
            </a:r>
            <a:r>
              <a:rPr lang="en-US" altLang="en-US" sz="2800">
                <a:latin typeface="Verdana" pitchFamily="34" charset="0"/>
              </a:rPr>
              <a:t>x</a:t>
            </a:r>
            <a:r>
              <a:rPr lang="en-US" altLang="en-US" sz="2800" i="0">
                <a:latin typeface="Verdana" pitchFamily="34" charset="0"/>
              </a:rPr>
              <a:t> = 6</a:t>
            </a:r>
            <a:endParaRPr lang="en-US" altLang="en-US" sz="2800" i="0">
              <a:latin typeface="Verdana" pitchFamily="34" charset="0"/>
              <a:sym typeface="Symbol" pitchFamily="18" charset="2"/>
            </a:endParaRPr>
          </a:p>
          <a:p>
            <a:pPr eaLnBrk="1" hangingPunct="1">
              <a:lnSpc>
                <a:spcPct val="140000"/>
              </a:lnSpc>
            </a:pPr>
            <a:endParaRPr lang="en-US" altLang="en-US" sz="2800" i="0">
              <a:latin typeface="Verdana" pitchFamily="34" charset="0"/>
              <a:sym typeface="Symbol" pitchFamily="18" charset="2"/>
            </a:endParaRPr>
          </a:p>
          <a:p>
            <a:pPr eaLnBrk="1" hangingPunct="1">
              <a:lnSpc>
                <a:spcPct val="75000"/>
              </a:lnSpc>
            </a:pPr>
            <a:r>
              <a:rPr lang="en-US" altLang="en-US" sz="2800" b="1" i="0">
                <a:latin typeface="Verdana" pitchFamily="34" charset="0"/>
                <a:sym typeface="Symbol" pitchFamily="18" charset="2"/>
              </a:rPr>
              <a:t>6.</a:t>
            </a:r>
            <a:r>
              <a:rPr lang="en-US" altLang="en-US" sz="2800" i="0">
                <a:latin typeface="Verdana" pitchFamily="34" charset="0"/>
                <a:sym typeface="Symbol" pitchFamily="18" charset="2"/>
              </a:rPr>
              <a:t> 3(</a:t>
            </a:r>
            <a:r>
              <a:rPr lang="en-US" altLang="en-US" sz="2800">
                <a:latin typeface="Verdana" pitchFamily="34" charset="0"/>
                <a:sym typeface="Symbol" pitchFamily="18" charset="2"/>
              </a:rPr>
              <a:t>x </a:t>
            </a:r>
            <a:r>
              <a:rPr lang="en-US" altLang="en-US" sz="2800" i="0">
                <a:latin typeface="Verdana" pitchFamily="34" charset="0"/>
                <a:sym typeface="Symbol" pitchFamily="18" charset="2"/>
              </a:rPr>
              <a:t>–</a:t>
            </a:r>
            <a:r>
              <a:rPr lang="en-US" altLang="en-US" sz="2800">
                <a:latin typeface="Verdana" pitchFamily="34" charset="0"/>
                <a:sym typeface="Symbol" pitchFamily="18" charset="2"/>
              </a:rPr>
              <a:t> </a:t>
            </a:r>
            <a:r>
              <a:rPr lang="en-US" altLang="en-US" sz="2800" i="0">
                <a:latin typeface="Verdana" pitchFamily="34" charset="0"/>
                <a:sym typeface="Symbol" pitchFamily="18" charset="2"/>
              </a:rPr>
              <a:t>7) for </a:t>
            </a:r>
            <a:r>
              <a:rPr lang="en-US" altLang="en-US" sz="2800">
                <a:latin typeface="Verdana" pitchFamily="34" charset="0"/>
                <a:sym typeface="Symbol" pitchFamily="18" charset="2"/>
              </a:rPr>
              <a:t>x</a:t>
            </a:r>
            <a:r>
              <a:rPr lang="en-US" altLang="en-US" sz="2800" i="0">
                <a:latin typeface="Verdana" pitchFamily="34" charset="0"/>
                <a:sym typeface="Symbol" pitchFamily="18" charset="2"/>
              </a:rPr>
              <a:t> =10</a:t>
            </a:r>
            <a:r>
              <a:rPr lang="en-US" altLang="en-US" sz="2800">
                <a:latin typeface="Verdana" pitchFamily="34" charset="0"/>
                <a:sym typeface="Symbol" pitchFamily="18" charset="2"/>
              </a:rPr>
              <a:t> </a:t>
            </a:r>
            <a:r>
              <a:rPr lang="en-US" altLang="en-US" sz="2800" i="0">
                <a:solidFill>
                  <a:srgbClr val="FF0000"/>
                </a:solidFill>
                <a:latin typeface="Verdana" pitchFamily="34" charset="0"/>
              </a:rPr>
              <a:t>		</a:t>
            </a:r>
          </a:p>
        </p:txBody>
      </p:sp>
      <p:sp>
        <p:nvSpPr>
          <p:cNvPr id="30725" name="Text Box 5"/>
          <p:cNvSpPr txBox="1">
            <a:spLocks noChangeArrowheads="1"/>
          </p:cNvSpPr>
          <p:nvPr/>
        </p:nvSpPr>
        <p:spPr bwMode="auto">
          <a:xfrm>
            <a:off x="4268788" y="3290888"/>
            <a:ext cx="76041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800" i="0">
                <a:solidFill>
                  <a:srgbClr val="FF3300"/>
                </a:solidFill>
                <a:latin typeface="Verdana" pitchFamily="34" charset="0"/>
                <a:sym typeface="Symbol" pitchFamily="18" charset="2"/>
              </a:rPr>
              <a:t> 12</a:t>
            </a:r>
            <a:endParaRPr lang="en-US" altLang="en-US" sz="2800" i="0">
              <a:latin typeface="Verdana" pitchFamily="34" charset="0"/>
              <a:sym typeface="Symbol" pitchFamily="18" charset="2"/>
            </a:endParaRPr>
          </a:p>
        </p:txBody>
      </p:sp>
      <p:sp>
        <p:nvSpPr>
          <p:cNvPr id="30726" name="Text Box 6"/>
          <p:cNvSpPr txBox="1">
            <a:spLocks noChangeArrowheads="1"/>
          </p:cNvSpPr>
          <p:nvPr/>
        </p:nvSpPr>
        <p:spPr bwMode="auto">
          <a:xfrm>
            <a:off x="4570413" y="4238625"/>
            <a:ext cx="5349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800" i="0">
                <a:solidFill>
                  <a:srgbClr val="FF3300"/>
                </a:solidFill>
                <a:latin typeface="Verdana" pitchFamily="34" charset="0"/>
                <a:sym typeface="Symbol" pitchFamily="18" charset="2"/>
              </a:rPr>
              <a:t> 9</a:t>
            </a:r>
          </a:p>
        </p:txBody>
      </p:sp>
      <p:pic>
        <p:nvPicPr>
          <p:cNvPr id="4101"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152775"/>
            <a:ext cx="24765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wipe(up)">
                                      <p:cBhvr>
                                        <p:cTn id="7" dur="500"/>
                                        <p:tgtEl>
                                          <p:spTgt spid="307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0726"/>
                                        </p:tgtEl>
                                        <p:attrNameLst>
                                          <p:attrName>style.visibility</p:attrName>
                                        </p:attrNameLst>
                                      </p:cBhvr>
                                      <p:to>
                                        <p:strVal val="visible"/>
                                      </p:to>
                                    </p:set>
                                    <p:animEffect transition="in" filter="wipe(up)">
                                      <p:cBhvr>
                                        <p:cTn id="12" dur="500"/>
                                        <p:tgtEl>
                                          <p:spTgt spid="30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autoUpdateAnimBg="0"/>
      <p:bldP spid="3072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6" name="Group 9"/>
          <p:cNvGrpSpPr>
            <a:grpSpLocks/>
          </p:cNvGrpSpPr>
          <p:nvPr/>
        </p:nvGrpSpPr>
        <p:grpSpPr bwMode="auto">
          <a:xfrm>
            <a:off x="228600" y="1479550"/>
            <a:ext cx="4968875" cy="473075"/>
            <a:chOff x="326" y="932"/>
            <a:chExt cx="3130" cy="298"/>
          </a:xfrm>
        </p:grpSpPr>
        <p:sp>
          <p:nvSpPr>
            <p:cNvPr id="31778" name="Text Box 5"/>
            <p:cNvSpPr txBox="1">
              <a:spLocks noChangeArrowheads="1"/>
            </p:cNvSpPr>
            <p:nvPr/>
          </p:nvSpPr>
          <p:spPr bwMode="auto">
            <a:xfrm>
              <a:off x="326" y="932"/>
              <a:ext cx="8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 </a:t>
              </a:r>
            </a:p>
          </p:txBody>
        </p:sp>
        <p:sp>
          <p:nvSpPr>
            <p:cNvPr id="31779" name="Rectangle 6"/>
            <p:cNvSpPr>
              <a:spLocks noChangeArrowheads="1"/>
            </p:cNvSpPr>
            <p:nvPr/>
          </p:nvSpPr>
          <p:spPr bwMode="auto">
            <a:xfrm>
              <a:off x="1104" y="936"/>
              <a:ext cx="13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50 + 20</a:t>
              </a:r>
              <a:r>
                <a:rPr lang="en-US" altLang="en-US" sz="2400">
                  <a:latin typeface="Verdana" pitchFamily="34" charset="0"/>
                </a:rPr>
                <a:t>m =</a:t>
              </a:r>
            </a:p>
          </p:txBody>
        </p:sp>
        <p:sp>
          <p:nvSpPr>
            <p:cNvPr id="31780" name="Rectangle 7"/>
            <p:cNvSpPr>
              <a:spLocks noChangeArrowheads="1"/>
            </p:cNvSpPr>
            <p:nvPr/>
          </p:nvSpPr>
          <p:spPr bwMode="auto">
            <a:xfrm>
              <a:off x="2304" y="942"/>
              <a:ext cx="11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30 </a:t>
              </a:r>
              <a:r>
                <a:rPr lang="en-US" altLang="en-US" sz="2400">
                  <a:latin typeface="Verdana" pitchFamily="34" charset="0"/>
                </a:rPr>
                <a:t>+ </a:t>
              </a:r>
              <a:r>
                <a:rPr lang="en-US" altLang="en-US" sz="2400" i="0">
                  <a:latin typeface="Verdana" pitchFamily="34" charset="0"/>
                </a:rPr>
                <a:t>25</a:t>
              </a:r>
              <a:r>
                <a:rPr lang="en-US" altLang="en-US" sz="2400">
                  <a:latin typeface="Verdana" pitchFamily="34" charset="0"/>
                </a:rPr>
                <a:t>m</a:t>
              </a:r>
            </a:p>
          </p:txBody>
        </p:sp>
      </p:grpSp>
      <p:sp>
        <p:nvSpPr>
          <p:cNvPr id="58376" name="Text Box 8"/>
          <p:cNvSpPr txBox="1">
            <a:spLocks noChangeArrowheads="1"/>
          </p:cNvSpPr>
          <p:nvPr/>
        </p:nvSpPr>
        <p:spPr bwMode="auto">
          <a:xfrm>
            <a:off x="5394325" y="1487488"/>
            <a:ext cx="3749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for m. Subtract 20m from both sides.</a:t>
            </a:r>
          </a:p>
        </p:txBody>
      </p:sp>
      <p:grpSp>
        <p:nvGrpSpPr>
          <p:cNvPr id="3" name="Group 38"/>
          <p:cNvGrpSpPr>
            <a:grpSpLocks/>
          </p:cNvGrpSpPr>
          <p:nvPr/>
        </p:nvGrpSpPr>
        <p:grpSpPr bwMode="auto">
          <a:xfrm>
            <a:off x="1524000" y="1860550"/>
            <a:ext cx="3686175" cy="457200"/>
            <a:chOff x="960" y="1172"/>
            <a:chExt cx="2322" cy="288"/>
          </a:xfrm>
        </p:grpSpPr>
        <p:sp>
          <p:nvSpPr>
            <p:cNvPr id="31775" name="Text Box 10"/>
            <p:cNvSpPr txBox="1">
              <a:spLocks noChangeArrowheads="1"/>
            </p:cNvSpPr>
            <p:nvPr/>
          </p:nvSpPr>
          <p:spPr bwMode="auto">
            <a:xfrm>
              <a:off x="1312" y="1172"/>
              <a:ext cx="19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–20</a:t>
              </a:r>
              <a:r>
                <a:rPr lang="en-US" altLang="en-US" sz="2400">
                  <a:solidFill>
                    <a:srgbClr val="FF0000"/>
                  </a:solidFill>
                  <a:latin typeface="Verdana" pitchFamily="34" charset="0"/>
                </a:rPr>
                <a:t>m          </a:t>
              </a:r>
              <a:r>
                <a:rPr lang="en-US" altLang="en-US" sz="2400" i="0">
                  <a:solidFill>
                    <a:srgbClr val="FF0000"/>
                  </a:solidFill>
                  <a:latin typeface="Verdana" pitchFamily="34" charset="0"/>
                </a:rPr>
                <a:t>– 20</a:t>
              </a:r>
              <a:r>
                <a:rPr lang="en-US" altLang="en-US" sz="2400">
                  <a:solidFill>
                    <a:srgbClr val="FF0000"/>
                  </a:solidFill>
                  <a:latin typeface="Verdana" pitchFamily="34" charset="0"/>
                </a:rPr>
                <a:t>m</a:t>
              </a:r>
            </a:p>
          </p:txBody>
        </p:sp>
        <p:sp>
          <p:nvSpPr>
            <p:cNvPr id="31776" name="Line 11"/>
            <p:cNvSpPr>
              <a:spLocks noChangeShapeType="1"/>
            </p:cNvSpPr>
            <p:nvPr/>
          </p:nvSpPr>
          <p:spPr bwMode="auto">
            <a:xfrm>
              <a:off x="960" y="1440"/>
              <a:ext cx="100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7" name="Line 12"/>
            <p:cNvSpPr>
              <a:spLocks noChangeShapeType="1"/>
            </p:cNvSpPr>
            <p:nvPr/>
          </p:nvSpPr>
          <p:spPr bwMode="auto">
            <a:xfrm>
              <a:off x="2160" y="1440"/>
              <a:ext cx="105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8381" name="Text Box 13"/>
          <p:cNvSpPr txBox="1">
            <a:spLocks noChangeArrowheads="1"/>
          </p:cNvSpPr>
          <p:nvPr/>
        </p:nvSpPr>
        <p:spPr bwMode="auto">
          <a:xfrm>
            <a:off x="1544638" y="2286000"/>
            <a:ext cx="3459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50           = 30 + 5</a:t>
            </a:r>
            <a:r>
              <a:rPr lang="en-US" altLang="en-US" sz="2400">
                <a:latin typeface="Verdana" pitchFamily="34" charset="0"/>
              </a:rPr>
              <a:t>m</a:t>
            </a:r>
          </a:p>
        </p:txBody>
      </p:sp>
      <p:sp>
        <p:nvSpPr>
          <p:cNvPr id="58382" name="Text Box 14"/>
          <p:cNvSpPr txBox="1">
            <a:spLocks noChangeArrowheads="1"/>
          </p:cNvSpPr>
          <p:nvPr/>
        </p:nvSpPr>
        <p:spPr bwMode="auto">
          <a:xfrm>
            <a:off x="5394325" y="2301875"/>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30 from both sides.</a:t>
            </a:r>
          </a:p>
        </p:txBody>
      </p:sp>
      <p:grpSp>
        <p:nvGrpSpPr>
          <p:cNvPr id="4" name="Group 39"/>
          <p:cNvGrpSpPr>
            <a:grpSpLocks/>
          </p:cNvGrpSpPr>
          <p:nvPr/>
        </p:nvGrpSpPr>
        <p:grpSpPr bwMode="auto">
          <a:xfrm>
            <a:off x="1219200" y="2590800"/>
            <a:ext cx="3733800" cy="457200"/>
            <a:chOff x="768" y="1632"/>
            <a:chExt cx="2352" cy="288"/>
          </a:xfrm>
        </p:grpSpPr>
        <p:sp>
          <p:nvSpPr>
            <p:cNvPr id="31772" name="Text Box 15"/>
            <p:cNvSpPr txBox="1">
              <a:spLocks noChangeArrowheads="1"/>
            </p:cNvSpPr>
            <p:nvPr/>
          </p:nvSpPr>
          <p:spPr bwMode="auto">
            <a:xfrm>
              <a:off x="768" y="1632"/>
              <a:ext cx="18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 –30</a:t>
              </a:r>
              <a:r>
                <a:rPr lang="en-US" altLang="en-US" sz="2400">
                  <a:solidFill>
                    <a:srgbClr val="FF0000"/>
                  </a:solidFill>
                  <a:latin typeface="Verdana" pitchFamily="34" charset="0"/>
                </a:rPr>
                <a:t>             </a:t>
              </a:r>
              <a:r>
                <a:rPr lang="en-US" altLang="en-US" sz="2400" i="0">
                  <a:solidFill>
                    <a:srgbClr val="FF0000"/>
                  </a:solidFill>
                  <a:latin typeface="Verdana" pitchFamily="34" charset="0"/>
                </a:rPr>
                <a:t>–30</a:t>
              </a:r>
            </a:p>
          </p:txBody>
        </p:sp>
        <p:sp>
          <p:nvSpPr>
            <p:cNvPr id="31773" name="Line 16"/>
            <p:cNvSpPr>
              <a:spLocks noChangeShapeType="1"/>
            </p:cNvSpPr>
            <p:nvPr/>
          </p:nvSpPr>
          <p:spPr bwMode="auto">
            <a:xfrm>
              <a:off x="864" y="1890"/>
              <a:ext cx="46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4" name="Line 17"/>
            <p:cNvSpPr>
              <a:spLocks noChangeShapeType="1"/>
            </p:cNvSpPr>
            <p:nvPr/>
          </p:nvSpPr>
          <p:spPr bwMode="auto">
            <a:xfrm>
              <a:off x="2133" y="1900"/>
              <a:ext cx="98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8386" name="Text Box 18"/>
          <p:cNvSpPr txBox="1">
            <a:spLocks noChangeArrowheads="1"/>
          </p:cNvSpPr>
          <p:nvPr/>
        </p:nvSpPr>
        <p:spPr bwMode="auto">
          <a:xfrm>
            <a:off x="1524000" y="3048000"/>
            <a:ext cx="3886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20           =         5</a:t>
            </a:r>
            <a:r>
              <a:rPr lang="en-US" altLang="en-US" sz="2400">
                <a:latin typeface="Verdana" pitchFamily="34" charset="0"/>
              </a:rPr>
              <a:t>m</a:t>
            </a:r>
            <a:endParaRPr lang="en-US" altLang="en-US" sz="2400" i="0">
              <a:latin typeface="Verdana" pitchFamily="34" charset="0"/>
            </a:endParaRPr>
          </a:p>
        </p:txBody>
      </p:sp>
      <p:sp>
        <p:nvSpPr>
          <p:cNvPr id="58390" name="Text Box 22"/>
          <p:cNvSpPr txBox="1">
            <a:spLocks noChangeArrowheads="1"/>
          </p:cNvSpPr>
          <p:nvPr/>
        </p:nvSpPr>
        <p:spPr bwMode="auto">
          <a:xfrm>
            <a:off x="5394325" y="3200400"/>
            <a:ext cx="3252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5.</a:t>
            </a:r>
          </a:p>
        </p:txBody>
      </p:sp>
      <p:sp>
        <p:nvSpPr>
          <p:cNvPr id="58393" name="Text Box 25"/>
          <p:cNvSpPr txBox="1">
            <a:spLocks noChangeArrowheads="1"/>
          </p:cNvSpPr>
          <p:nvPr/>
        </p:nvSpPr>
        <p:spPr bwMode="auto">
          <a:xfrm>
            <a:off x="5394325" y="4724400"/>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Write one of the original equations.</a:t>
            </a:r>
          </a:p>
        </p:txBody>
      </p:sp>
      <p:grpSp>
        <p:nvGrpSpPr>
          <p:cNvPr id="5" name="Group 33"/>
          <p:cNvGrpSpPr>
            <a:grpSpLocks/>
          </p:cNvGrpSpPr>
          <p:nvPr/>
        </p:nvGrpSpPr>
        <p:grpSpPr bwMode="auto">
          <a:xfrm>
            <a:off x="228600" y="4724400"/>
            <a:ext cx="3581400" cy="457200"/>
            <a:chOff x="144" y="2784"/>
            <a:chExt cx="2256" cy="288"/>
          </a:xfrm>
        </p:grpSpPr>
        <p:sp>
          <p:nvSpPr>
            <p:cNvPr id="31770" name="Rectangle 24"/>
            <p:cNvSpPr>
              <a:spLocks noChangeArrowheads="1"/>
            </p:cNvSpPr>
            <p:nvPr/>
          </p:nvSpPr>
          <p:spPr bwMode="auto">
            <a:xfrm>
              <a:off x="144" y="278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31771" name="Text Box 26"/>
            <p:cNvSpPr txBox="1">
              <a:spLocks noChangeArrowheads="1"/>
            </p:cNvSpPr>
            <p:nvPr/>
          </p:nvSpPr>
          <p:spPr bwMode="auto">
            <a:xfrm>
              <a:off x="947" y="2784"/>
              <a:ext cx="14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30 </a:t>
              </a:r>
              <a:r>
                <a:rPr lang="en-US" altLang="en-US" sz="2400">
                  <a:latin typeface="Verdana" pitchFamily="34" charset="0"/>
                </a:rPr>
                <a:t>+ </a:t>
              </a:r>
              <a:r>
                <a:rPr lang="en-US" altLang="en-US" sz="2400" i="0">
                  <a:latin typeface="Verdana" pitchFamily="34" charset="0"/>
                </a:rPr>
                <a:t>25</a:t>
              </a:r>
              <a:r>
                <a:rPr lang="en-US" altLang="en-US" sz="2400">
                  <a:solidFill>
                    <a:srgbClr val="008000"/>
                  </a:solidFill>
                  <a:latin typeface="Verdana" pitchFamily="34" charset="0"/>
                </a:rPr>
                <a:t>m</a:t>
              </a:r>
            </a:p>
          </p:txBody>
        </p:sp>
      </p:grpSp>
      <p:sp>
        <p:nvSpPr>
          <p:cNvPr id="58395" name="Text Box 27"/>
          <p:cNvSpPr txBox="1">
            <a:spLocks noChangeArrowheads="1"/>
          </p:cNvSpPr>
          <p:nvPr/>
        </p:nvSpPr>
        <p:spPr bwMode="auto">
          <a:xfrm>
            <a:off x="1509713" y="5257800"/>
            <a:ext cx="2479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30 </a:t>
            </a:r>
            <a:r>
              <a:rPr lang="en-US" altLang="en-US" sz="2400">
                <a:latin typeface="Verdana" pitchFamily="34" charset="0"/>
              </a:rPr>
              <a:t>+ </a:t>
            </a:r>
            <a:r>
              <a:rPr lang="en-US" altLang="en-US" sz="2400" i="0">
                <a:latin typeface="Verdana" pitchFamily="34" charset="0"/>
              </a:rPr>
              <a:t>25</a:t>
            </a:r>
            <a:r>
              <a:rPr lang="en-US" altLang="en-US" sz="2400" i="0">
                <a:solidFill>
                  <a:srgbClr val="008000"/>
                </a:solidFill>
                <a:latin typeface="Verdana" pitchFamily="34" charset="0"/>
              </a:rPr>
              <a:t>(4)</a:t>
            </a:r>
          </a:p>
        </p:txBody>
      </p:sp>
      <p:grpSp>
        <p:nvGrpSpPr>
          <p:cNvPr id="6" name="Group 36"/>
          <p:cNvGrpSpPr>
            <a:grpSpLocks/>
          </p:cNvGrpSpPr>
          <p:nvPr/>
        </p:nvGrpSpPr>
        <p:grpSpPr bwMode="auto">
          <a:xfrm>
            <a:off x="1524000" y="5715000"/>
            <a:ext cx="2203450" cy="914400"/>
            <a:chOff x="960" y="3408"/>
            <a:chExt cx="1388" cy="576"/>
          </a:xfrm>
        </p:grpSpPr>
        <p:sp>
          <p:nvSpPr>
            <p:cNvPr id="31768" name="Text Box 28"/>
            <p:cNvSpPr txBox="1">
              <a:spLocks noChangeArrowheads="1"/>
            </p:cNvSpPr>
            <p:nvPr/>
          </p:nvSpPr>
          <p:spPr bwMode="auto">
            <a:xfrm>
              <a:off x="960" y="3408"/>
              <a:ext cx="13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30 </a:t>
              </a:r>
              <a:r>
                <a:rPr lang="en-US" altLang="en-US" sz="2400">
                  <a:latin typeface="Verdana" pitchFamily="34" charset="0"/>
                </a:rPr>
                <a:t>+ </a:t>
              </a:r>
              <a:r>
                <a:rPr lang="en-US" altLang="en-US" sz="2400" i="0">
                  <a:latin typeface="Verdana" pitchFamily="34" charset="0"/>
                </a:rPr>
                <a:t>100</a:t>
              </a:r>
              <a:endParaRPr lang="en-US" altLang="en-US" sz="2400">
                <a:latin typeface="Verdana" pitchFamily="34" charset="0"/>
              </a:endParaRPr>
            </a:p>
          </p:txBody>
        </p:sp>
        <p:sp>
          <p:nvSpPr>
            <p:cNvPr id="31769" name="Text Box 29"/>
            <p:cNvSpPr txBox="1">
              <a:spLocks noChangeArrowheads="1"/>
            </p:cNvSpPr>
            <p:nvPr/>
          </p:nvSpPr>
          <p:spPr bwMode="auto">
            <a:xfrm>
              <a:off x="960" y="3696"/>
              <a:ext cx="8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solidFill>
                    <a:srgbClr val="800080"/>
                  </a:solidFill>
                  <a:latin typeface="Verdana" pitchFamily="34" charset="0"/>
                </a:rPr>
                <a:t>130</a:t>
              </a:r>
              <a:endParaRPr lang="en-US" altLang="en-US" sz="2400">
                <a:solidFill>
                  <a:srgbClr val="800080"/>
                </a:solidFill>
                <a:latin typeface="Verdana" pitchFamily="34" charset="0"/>
              </a:endParaRPr>
            </a:p>
          </p:txBody>
        </p:sp>
      </p:grpSp>
      <p:sp>
        <p:nvSpPr>
          <p:cNvPr id="58402" name="Text Box 34"/>
          <p:cNvSpPr txBox="1">
            <a:spLocks noChangeArrowheads="1"/>
          </p:cNvSpPr>
          <p:nvPr/>
        </p:nvSpPr>
        <p:spPr bwMode="auto">
          <a:xfrm>
            <a:off x="5394325" y="5449888"/>
            <a:ext cx="2655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4 for m.</a:t>
            </a:r>
          </a:p>
        </p:txBody>
      </p:sp>
      <p:sp>
        <p:nvSpPr>
          <p:cNvPr id="58403" name="Text Box 35"/>
          <p:cNvSpPr txBox="1">
            <a:spLocks noChangeArrowheads="1"/>
          </p:cNvSpPr>
          <p:nvPr/>
        </p:nvSpPr>
        <p:spPr bwMode="auto">
          <a:xfrm>
            <a:off x="5394325" y="5867400"/>
            <a:ext cx="2873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cs typeface="Arial" charset="0"/>
              </a:rPr>
              <a:t>Simplify.</a:t>
            </a:r>
          </a:p>
        </p:txBody>
      </p:sp>
      <p:sp>
        <p:nvSpPr>
          <p:cNvPr id="31760" name="Text Box 3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 Continued</a:t>
            </a:r>
            <a:endParaRPr lang="en-US" altLang="en-US" sz="2600" i="0">
              <a:solidFill>
                <a:schemeClr val="accent2"/>
              </a:solidFill>
              <a:latin typeface="Arial MT Bl" charset="0"/>
            </a:endParaRPr>
          </a:p>
        </p:txBody>
      </p:sp>
      <p:grpSp>
        <p:nvGrpSpPr>
          <p:cNvPr id="7" name="Group 41"/>
          <p:cNvGrpSpPr>
            <a:grpSpLocks/>
          </p:cNvGrpSpPr>
          <p:nvPr/>
        </p:nvGrpSpPr>
        <p:grpSpPr bwMode="auto">
          <a:xfrm>
            <a:off x="2590800" y="3352800"/>
            <a:ext cx="3886200" cy="1295400"/>
            <a:chOff x="1632" y="2112"/>
            <a:chExt cx="2448" cy="816"/>
          </a:xfrm>
        </p:grpSpPr>
        <p:grpSp>
          <p:nvGrpSpPr>
            <p:cNvPr id="31762" name="Group 32"/>
            <p:cNvGrpSpPr>
              <a:grpSpLocks/>
            </p:cNvGrpSpPr>
            <p:nvPr/>
          </p:nvGrpSpPr>
          <p:grpSpPr bwMode="auto">
            <a:xfrm>
              <a:off x="1632" y="2352"/>
              <a:ext cx="912" cy="576"/>
              <a:chOff x="1632" y="2132"/>
              <a:chExt cx="912" cy="576"/>
            </a:xfrm>
          </p:grpSpPr>
          <p:sp>
            <p:nvSpPr>
              <p:cNvPr id="31764" name="Text Box 19"/>
              <p:cNvSpPr txBox="1">
                <a:spLocks noChangeArrowheads="1"/>
              </p:cNvSpPr>
              <p:nvPr/>
            </p:nvSpPr>
            <p:spPr bwMode="auto">
              <a:xfrm>
                <a:off x="1718" y="2132"/>
                <a:ext cx="7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5     5</a:t>
                </a:r>
              </a:p>
            </p:txBody>
          </p:sp>
          <p:sp>
            <p:nvSpPr>
              <p:cNvPr id="31765" name="Line 20"/>
              <p:cNvSpPr>
                <a:spLocks noChangeShapeType="1"/>
              </p:cNvSpPr>
              <p:nvPr/>
            </p:nvSpPr>
            <p:spPr bwMode="auto">
              <a:xfrm>
                <a:off x="1632" y="2160"/>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6" name="Line 21"/>
              <p:cNvSpPr>
                <a:spLocks noChangeShapeType="1"/>
              </p:cNvSpPr>
              <p:nvPr/>
            </p:nvSpPr>
            <p:spPr bwMode="auto">
              <a:xfrm>
                <a:off x="2208" y="2160"/>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7" name="Text Box 23"/>
              <p:cNvSpPr txBox="1">
                <a:spLocks noChangeArrowheads="1"/>
              </p:cNvSpPr>
              <p:nvPr/>
            </p:nvSpPr>
            <p:spPr bwMode="auto">
              <a:xfrm>
                <a:off x="1718" y="2420"/>
                <a:ext cx="7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m =</a:t>
                </a:r>
                <a:r>
                  <a:rPr lang="en-US" altLang="en-US" sz="2400">
                    <a:solidFill>
                      <a:srgbClr val="3333FF"/>
                    </a:solidFill>
                    <a:latin typeface="Verdana" pitchFamily="34" charset="0"/>
                  </a:rPr>
                  <a:t> </a:t>
                </a:r>
                <a:r>
                  <a:rPr lang="en-US" altLang="en-US" sz="2400" i="0">
                    <a:solidFill>
                      <a:srgbClr val="008000"/>
                    </a:solidFill>
                    <a:latin typeface="Verdana" pitchFamily="34" charset="0"/>
                  </a:rPr>
                  <a:t>4</a:t>
                </a:r>
                <a:endParaRPr lang="en-US" altLang="en-US" sz="2400">
                  <a:solidFill>
                    <a:srgbClr val="008000"/>
                  </a:solidFill>
                  <a:latin typeface="Verdana" pitchFamily="34" charset="0"/>
                </a:endParaRPr>
              </a:p>
            </p:txBody>
          </p:sp>
        </p:grpSp>
        <p:sp>
          <p:nvSpPr>
            <p:cNvPr id="31763" name="Text Box 40"/>
            <p:cNvSpPr txBox="1">
              <a:spLocks noChangeArrowheads="1"/>
            </p:cNvSpPr>
            <p:nvPr/>
          </p:nvSpPr>
          <p:spPr bwMode="auto">
            <a:xfrm>
              <a:off x="1632" y="2112"/>
              <a:ext cx="24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20 = 5</a:t>
              </a:r>
              <a:r>
                <a:rPr lang="en-US" altLang="en-US" sz="2400">
                  <a:latin typeface="Verdana" pitchFamily="34" charset="0"/>
                </a:rPr>
                <a:t>m</a:t>
              </a:r>
              <a:endParaRPr lang="en-US" altLang="en-US" sz="2400" i="0">
                <a:latin typeface="Verdana"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8376"/>
                                        </p:tgtEl>
                                        <p:attrNameLst>
                                          <p:attrName>style.visibility</p:attrName>
                                        </p:attrNameLst>
                                      </p:cBhvr>
                                      <p:to>
                                        <p:strVal val="visible"/>
                                      </p:to>
                                    </p:set>
                                    <p:animEffect transition="in" filter="box(in)">
                                      <p:cBhvr>
                                        <p:cTn id="7" dur="1000"/>
                                        <p:tgtEl>
                                          <p:spTgt spid="583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8381"/>
                                        </p:tgtEl>
                                        <p:attrNameLst>
                                          <p:attrName>style.visibility</p:attrName>
                                        </p:attrNameLst>
                                      </p:cBhvr>
                                      <p:to>
                                        <p:strVal val="visible"/>
                                      </p:to>
                                    </p:set>
                                    <p:animEffect transition="in" filter="box(in)">
                                      <p:cBhvr>
                                        <p:cTn id="15" dur="500"/>
                                        <p:tgtEl>
                                          <p:spTgt spid="5838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8382"/>
                                        </p:tgtEl>
                                        <p:attrNameLst>
                                          <p:attrName>style.visibility</p:attrName>
                                        </p:attrNameLst>
                                      </p:cBhvr>
                                      <p:to>
                                        <p:strVal val="visible"/>
                                      </p:to>
                                    </p:set>
                                    <p:animEffect transition="in" filter="box(in)">
                                      <p:cBhvr>
                                        <p:cTn id="20" dur="1000"/>
                                        <p:tgtEl>
                                          <p:spTgt spid="5838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dissolve">
                                      <p:cBhvr>
                                        <p:cTn id="25" dur="500"/>
                                        <p:tgtEl>
                                          <p:spTgt spid="4"/>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58386"/>
                                        </p:tgtEl>
                                        <p:attrNameLst>
                                          <p:attrName>style.visibility</p:attrName>
                                        </p:attrNameLst>
                                      </p:cBhvr>
                                      <p:to>
                                        <p:strVal val="visible"/>
                                      </p:to>
                                    </p:set>
                                    <p:animEffect transition="in" filter="wipe(up)">
                                      <p:cBhvr>
                                        <p:cTn id="28" dur="500"/>
                                        <p:tgtEl>
                                          <p:spTgt spid="5838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0" presetClass="entr" presetSubtype="0" decel="100000" fill="hold" grpId="0" nodeType="clickEffect">
                                  <p:stCondLst>
                                    <p:cond delay="0"/>
                                  </p:stCondLst>
                                  <p:childTnLst>
                                    <p:set>
                                      <p:cBhvr>
                                        <p:cTn id="32" dur="1" fill="hold">
                                          <p:stCondLst>
                                            <p:cond delay="0"/>
                                          </p:stCondLst>
                                        </p:cTn>
                                        <p:tgtEl>
                                          <p:spTgt spid="58390"/>
                                        </p:tgtEl>
                                        <p:attrNameLst>
                                          <p:attrName>style.visibility</p:attrName>
                                        </p:attrNameLst>
                                      </p:cBhvr>
                                      <p:to>
                                        <p:strVal val="visible"/>
                                      </p:to>
                                    </p:set>
                                    <p:anim calcmode="lin" valueType="num">
                                      <p:cBhvr>
                                        <p:cTn id="33" dur="1000" fill="hold"/>
                                        <p:tgtEl>
                                          <p:spTgt spid="58390"/>
                                        </p:tgtEl>
                                        <p:attrNameLst>
                                          <p:attrName>ppt_w</p:attrName>
                                        </p:attrNameLst>
                                      </p:cBhvr>
                                      <p:tavLst>
                                        <p:tav tm="0">
                                          <p:val>
                                            <p:strVal val="#ppt_w+.3"/>
                                          </p:val>
                                        </p:tav>
                                        <p:tav tm="100000">
                                          <p:val>
                                            <p:strVal val="#ppt_w"/>
                                          </p:val>
                                        </p:tav>
                                      </p:tavLst>
                                    </p:anim>
                                    <p:anim calcmode="lin" valueType="num">
                                      <p:cBhvr>
                                        <p:cTn id="34" dur="1000" fill="hold"/>
                                        <p:tgtEl>
                                          <p:spTgt spid="58390"/>
                                        </p:tgtEl>
                                        <p:attrNameLst>
                                          <p:attrName>ppt_h</p:attrName>
                                        </p:attrNameLst>
                                      </p:cBhvr>
                                      <p:tavLst>
                                        <p:tav tm="0">
                                          <p:val>
                                            <p:strVal val="#ppt_h"/>
                                          </p:val>
                                        </p:tav>
                                        <p:tav tm="100000">
                                          <p:val>
                                            <p:strVal val="#ppt_h"/>
                                          </p:val>
                                        </p:tav>
                                      </p:tavLst>
                                    </p:anim>
                                    <p:animEffect transition="in" filter="fade">
                                      <p:cBhvr>
                                        <p:cTn id="35" dur="1000"/>
                                        <p:tgtEl>
                                          <p:spTgt spid="5839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58393"/>
                                        </p:tgtEl>
                                        <p:attrNameLst>
                                          <p:attrName>style.visibility</p:attrName>
                                        </p:attrNameLst>
                                      </p:cBhvr>
                                      <p:to>
                                        <p:strVal val="visible"/>
                                      </p:to>
                                    </p:set>
                                    <p:animEffect transition="in" filter="box(in)">
                                      <p:cBhvr>
                                        <p:cTn id="44" dur="500"/>
                                        <p:tgtEl>
                                          <p:spTgt spid="5839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1000" fill="hold"/>
                                        <p:tgtEl>
                                          <p:spTgt spid="5"/>
                                        </p:tgtEl>
                                        <p:attrNameLst>
                                          <p:attrName>ppt_x</p:attrName>
                                        </p:attrNameLst>
                                      </p:cBhvr>
                                      <p:tavLst>
                                        <p:tav tm="0">
                                          <p:val>
                                            <p:strVal val="#ppt_x-.2"/>
                                          </p:val>
                                        </p:tav>
                                        <p:tav tm="100000">
                                          <p:val>
                                            <p:strVal val="#ppt_x"/>
                                          </p:val>
                                        </p:tav>
                                      </p:tavLst>
                                    </p:anim>
                                    <p:anim calcmode="lin" valueType="num">
                                      <p:cBhvr>
                                        <p:cTn id="50"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51" dur="1000"/>
                                        <p:tgtEl>
                                          <p:spTgt spid="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58402"/>
                                        </p:tgtEl>
                                        <p:attrNameLst>
                                          <p:attrName>style.visibility</p:attrName>
                                        </p:attrNameLst>
                                      </p:cBhvr>
                                      <p:to>
                                        <p:strVal val="visible"/>
                                      </p:to>
                                    </p:set>
                                    <p:animEffect transition="in" filter="box(in)">
                                      <p:cBhvr>
                                        <p:cTn id="56" dur="500"/>
                                        <p:tgtEl>
                                          <p:spTgt spid="5840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4" presetClass="entr" presetSubtype="16" fill="hold" grpId="0" nodeType="clickEffect">
                                  <p:stCondLst>
                                    <p:cond delay="0"/>
                                  </p:stCondLst>
                                  <p:childTnLst>
                                    <p:set>
                                      <p:cBhvr>
                                        <p:cTn id="60" dur="1" fill="hold">
                                          <p:stCondLst>
                                            <p:cond delay="0"/>
                                          </p:stCondLst>
                                        </p:cTn>
                                        <p:tgtEl>
                                          <p:spTgt spid="58395"/>
                                        </p:tgtEl>
                                        <p:attrNameLst>
                                          <p:attrName>style.visibility</p:attrName>
                                        </p:attrNameLst>
                                      </p:cBhvr>
                                      <p:to>
                                        <p:strVal val="visible"/>
                                      </p:to>
                                    </p:set>
                                    <p:animEffect transition="in" filter="box(in)">
                                      <p:cBhvr>
                                        <p:cTn id="61" dur="500"/>
                                        <p:tgtEl>
                                          <p:spTgt spid="5839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58403"/>
                                        </p:tgtEl>
                                        <p:attrNameLst>
                                          <p:attrName>style.visibility</p:attrName>
                                        </p:attrNameLst>
                                      </p:cBhvr>
                                      <p:to>
                                        <p:strVal val="visible"/>
                                      </p:to>
                                    </p:set>
                                    <p:animEffect transition="in" filter="dissolve">
                                      <p:cBhvr>
                                        <p:cTn id="66" dur="500"/>
                                        <p:tgtEl>
                                          <p:spTgt spid="58403"/>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4" presetClass="entr" presetSubtype="16" fill="hold"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box(in)">
                                      <p:cBhvr>
                                        <p:cTn id="7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6" grpId="0"/>
      <p:bldP spid="58381" grpId="0"/>
      <p:bldP spid="58382" grpId="0"/>
      <p:bldP spid="58386" grpId="0"/>
      <p:bldP spid="58390" grpId="0"/>
      <p:bldP spid="58393" grpId="0"/>
      <p:bldP spid="58395" grpId="0"/>
      <p:bldP spid="58402" grpId="0"/>
      <p:bldP spid="5840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p:cNvSpPr>
            <a:spLocks noChangeArrowheads="1"/>
          </p:cNvSpPr>
          <p:nvPr/>
        </p:nvSpPr>
        <p:spPr bwMode="auto">
          <a:xfrm>
            <a:off x="476250" y="1687513"/>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59398" name="Text Box 6"/>
          <p:cNvSpPr txBox="1">
            <a:spLocks noChangeArrowheads="1"/>
          </p:cNvSpPr>
          <p:nvPr/>
        </p:nvSpPr>
        <p:spPr bwMode="auto">
          <a:xfrm>
            <a:off x="1965325" y="1708150"/>
            <a:ext cx="145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008000"/>
                </a:solidFill>
                <a:latin typeface="Verdana" pitchFamily="34" charset="0"/>
              </a:rPr>
              <a:t>4</a:t>
            </a:r>
            <a:r>
              <a:rPr lang="en-US" altLang="en-US" sz="2400" i="0">
                <a:latin typeface="Verdana" pitchFamily="34" charset="0"/>
              </a:rPr>
              <a:t>, </a:t>
            </a:r>
            <a:r>
              <a:rPr lang="en-US" altLang="en-US" sz="2400" i="0">
                <a:solidFill>
                  <a:srgbClr val="800080"/>
                </a:solidFill>
                <a:latin typeface="Verdana" pitchFamily="34" charset="0"/>
              </a:rPr>
              <a:t>130</a:t>
            </a:r>
            <a:r>
              <a:rPr lang="en-US" altLang="en-US" sz="2400" i="0">
                <a:latin typeface="Verdana" pitchFamily="34" charset="0"/>
              </a:rPr>
              <a:t>)</a:t>
            </a:r>
          </a:p>
        </p:txBody>
      </p:sp>
      <p:sp>
        <p:nvSpPr>
          <p:cNvPr id="59399" name="Text Box 7"/>
          <p:cNvSpPr txBox="1">
            <a:spLocks noChangeArrowheads="1"/>
          </p:cNvSpPr>
          <p:nvPr/>
        </p:nvSpPr>
        <p:spPr bwMode="auto">
          <a:xfrm>
            <a:off x="4953000" y="1524000"/>
            <a:ext cx="3429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Write the solution as an ordered pair.</a:t>
            </a:r>
          </a:p>
        </p:txBody>
      </p:sp>
      <p:sp>
        <p:nvSpPr>
          <p:cNvPr id="59400" name="Text Box 8"/>
          <p:cNvSpPr txBox="1">
            <a:spLocks noChangeArrowheads="1"/>
          </p:cNvSpPr>
          <p:nvPr/>
        </p:nvSpPr>
        <p:spPr bwMode="auto">
          <a:xfrm>
            <a:off x="822325" y="2362200"/>
            <a:ext cx="8321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In 4 months, the total cost for each option would be the same $130.</a:t>
            </a:r>
          </a:p>
        </p:txBody>
      </p:sp>
      <p:sp>
        <p:nvSpPr>
          <p:cNvPr id="59401" name="Text Box 9"/>
          <p:cNvSpPr txBox="1">
            <a:spLocks noChangeArrowheads="1"/>
          </p:cNvSpPr>
          <p:nvPr/>
        </p:nvSpPr>
        <p:spPr bwMode="auto">
          <a:xfrm>
            <a:off x="898525" y="5562600"/>
            <a:ext cx="8245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Jenna should choose the first plan because it costs $290 for the year and the second plan costs $330.</a:t>
            </a:r>
          </a:p>
        </p:txBody>
      </p:sp>
      <p:sp>
        <p:nvSpPr>
          <p:cNvPr id="32775" name="Text Box 1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3 Continued</a:t>
            </a:r>
            <a:endParaRPr lang="en-US" altLang="en-US" sz="2600" i="0">
              <a:solidFill>
                <a:schemeClr val="accent2"/>
              </a:solidFill>
              <a:latin typeface="Arial MT Bl" charset="0"/>
            </a:endParaRPr>
          </a:p>
        </p:txBody>
      </p:sp>
      <p:sp>
        <p:nvSpPr>
          <p:cNvPr id="59403" name="Text Box 11"/>
          <p:cNvSpPr txBox="1">
            <a:spLocks noChangeArrowheads="1"/>
          </p:cNvSpPr>
          <p:nvPr/>
        </p:nvSpPr>
        <p:spPr bwMode="auto">
          <a:xfrm>
            <a:off x="898525" y="4419600"/>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Option 1: </a:t>
            </a:r>
            <a:r>
              <a:rPr lang="en-US" altLang="en-US" sz="2400">
                <a:latin typeface="Verdana" pitchFamily="34" charset="0"/>
              </a:rPr>
              <a:t>t</a:t>
            </a:r>
            <a:r>
              <a:rPr lang="en-US" altLang="en-US" sz="2400" i="0">
                <a:latin typeface="Verdana" pitchFamily="34" charset="0"/>
              </a:rPr>
              <a:t> = 50 + 20(12) = 290</a:t>
            </a:r>
          </a:p>
        </p:txBody>
      </p:sp>
      <p:sp>
        <p:nvSpPr>
          <p:cNvPr id="59404" name="Text Box 12"/>
          <p:cNvSpPr txBox="1">
            <a:spLocks noChangeArrowheads="1"/>
          </p:cNvSpPr>
          <p:nvPr/>
        </p:nvSpPr>
        <p:spPr bwMode="auto">
          <a:xfrm>
            <a:off x="898525" y="4937125"/>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Option 2: </a:t>
            </a:r>
            <a:r>
              <a:rPr lang="en-US" altLang="en-US" sz="2400">
                <a:latin typeface="Verdana" pitchFamily="34" charset="0"/>
              </a:rPr>
              <a:t>t</a:t>
            </a:r>
            <a:r>
              <a:rPr lang="en-US" altLang="en-US" sz="2400" i="0">
                <a:latin typeface="Verdana" pitchFamily="34" charset="0"/>
              </a:rPr>
              <a:t> = 30 + 25(12) = 330</a:t>
            </a:r>
          </a:p>
        </p:txBody>
      </p:sp>
      <p:sp>
        <p:nvSpPr>
          <p:cNvPr id="59405" name="Text Box 13"/>
          <p:cNvSpPr txBox="1">
            <a:spLocks noChangeArrowheads="1"/>
          </p:cNvSpPr>
          <p:nvPr/>
        </p:nvSpPr>
        <p:spPr bwMode="auto">
          <a:xfrm>
            <a:off x="914400" y="3429000"/>
            <a:ext cx="7620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If Jenna has to sign a one-year contract, which plan will be cheaper? Explain. </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9399"/>
                                        </p:tgtEl>
                                        <p:attrNameLst>
                                          <p:attrName>style.visibility</p:attrName>
                                        </p:attrNameLst>
                                      </p:cBhvr>
                                      <p:to>
                                        <p:strVal val="visible"/>
                                      </p:to>
                                    </p:set>
                                    <p:animEffect transition="in" filter="box(in)">
                                      <p:cBhvr>
                                        <p:cTn id="7" dur="500"/>
                                        <p:tgtEl>
                                          <p:spTgt spid="593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59398"/>
                                        </p:tgtEl>
                                        <p:attrNameLst>
                                          <p:attrName>style.visibility</p:attrName>
                                        </p:attrNameLst>
                                      </p:cBhvr>
                                      <p:to>
                                        <p:strVal val="visible"/>
                                      </p:to>
                                    </p:set>
                                    <p:anim calcmode="lin" valueType="num">
                                      <p:cBhvr>
                                        <p:cTn id="12" dur="1000" fill="hold"/>
                                        <p:tgtEl>
                                          <p:spTgt spid="59398"/>
                                        </p:tgtEl>
                                        <p:attrNameLst>
                                          <p:attrName>ppt_w</p:attrName>
                                        </p:attrNameLst>
                                      </p:cBhvr>
                                      <p:tavLst>
                                        <p:tav tm="0">
                                          <p:val>
                                            <p:strVal val="#ppt_w+.3"/>
                                          </p:val>
                                        </p:tav>
                                        <p:tav tm="100000">
                                          <p:val>
                                            <p:strVal val="#ppt_w"/>
                                          </p:val>
                                        </p:tav>
                                      </p:tavLst>
                                    </p:anim>
                                    <p:anim calcmode="lin" valueType="num">
                                      <p:cBhvr>
                                        <p:cTn id="13" dur="1000" fill="hold"/>
                                        <p:tgtEl>
                                          <p:spTgt spid="59398"/>
                                        </p:tgtEl>
                                        <p:attrNameLst>
                                          <p:attrName>ppt_h</p:attrName>
                                        </p:attrNameLst>
                                      </p:cBhvr>
                                      <p:tavLst>
                                        <p:tav tm="0">
                                          <p:val>
                                            <p:strVal val="#ppt_h"/>
                                          </p:val>
                                        </p:tav>
                                        <p:tav tm="100000">
                                          <p:val>
                                            <p:strVal val="#ppt_h"/>
                                          </p:val>
                                        </p:tav>
                                      </p:tavLst>
                                    </p:anim>
                                    <p:animEffect transition="in" filter="fade">
                                      <p:cBhvr>
                                        <p:cTn id="14" dur="1000"/>
                                        <p:tgtEl>
                                          <p:spTgt spid="5939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59400"/>
                                        </p:tgtEl>
                                        <p:attrNameLst>
                                          <p:attrName>style.visibility</p:attrName>
                                        </p:attrNameLst>
                                      </p:cBhvr>
                                      <p:to>
                                        <p:strVal val="visible"/>
                                      </p:to>
                                    </p:set>
                                    <p:animEffect transition="in" filter="box(in)">
                                      <p:cBhvr>
                                        <p:cTn id="19" dur="1000"/>
                                        <p:tgtEl>
                                          <p:spTgt spid="5940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9405"/>
                                        </p:tgtEl>
                                        <p:attrNameLst>
                                          <p:attrName>style.visibility</p:attrName>
                                        </p:attrNameLst>
                                      </p:cBhvr>
                                      <p:to>
                                        <p:strVal val="visible"/>
                                      </p:to>
                                    </p:set>
                                    <p:animEffect transition="in" filter="box(in)">
                                      <p:cBhvr>
                                        <p:cTn id="24" dur="500"/>
                                        <p:tgtEl>
                                          <p:spTgt spid="5940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59403"/>
                                        </p:tgtEl>
                                        <p:attrNameLst>
                                          <p:attrName>style.visibility</p:attrName>
                                        </p:attrNameLst>
                                      </p:cBhvr>
                                      <p:to>
                                        <p:strVal val="visible"/>
                                      </p:to>
                                    </p:set>
                                    <p:animEffect transition="in" filter="box(in)">
                                      <p:cBhvr>
                                        <p:cTn id="29" dur="1000"/>
                                        <p:tgtEl>
                                          <p:spTgt spid="5940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59404"/>
                                        </p:tgtEl>
                                        <p:attrNameLst>
                                          <p:attrName>style.visibility</p:attrName>
                                        </p:attrNameLst>
                                      </p:cBhvr>
                                      <p:to>
                                        <p:strVal val="visible"/>
                                      </p:to>
                                    </p:set>
                                    <p:animEffect transition="in" filter="box(in)">
                                      <p:cBhvr>
                                        <p:cTn id="34" dur="1000"/>
                                        <p:tgtEl>
                                          <p:spTgt spid="5940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59401"/>
                                        </p:tgtEl>
                                        <p:attrNameLst>
                                          <p:attrName>style.visibility</p:attrName>
                                        </p:attrNameLst>
                                      </p:cBhvr>
                                      <p:to>
                                        <p:strVal val="visible"/>
                                      </p:to>
                                    </p:set>
                                    <p:animEffect transition="in" filter="box(in)">
                                      <p:cBhvr>
                                        <p:cTn id="39" dur="1000"/>
                                        <p:tgtEl>
                                          <p:spTgt spid="59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8" grpId="0"/>
      <p:bldP spid="59399" grpId="0"/>
      <p:bldP spid="59400" grpId="0"/>
      <p:bldP spid="59401" grpId="0"/>
      <p:bldP spid="59403" grpId="0"/>
      <p:bldP spid="59404" grpId="0"/>
      <p:bldP spid="5940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 </a:t>
            </a:r>
            <a:endParaRPr lang="en-US" altLang="en-US" sz="2600" i="0">
              <a:solidFill>
                <a:schemeClr val="accent2"/>
              </a:solidFill>
              <a:latin typeface="Arial MT Bl" charset="0"/>
            </a:endParaRPr>
          </a:p>
        </p:txBody>
      </p:sp>
      <p:sp>
        <p:nvSpPr>
          <p:cNvPr id="33795" name="Text Box 5"/>
          <p:cNvSpPr txBox="1">
            <a:spLocks noChangeArrowheads="1"/>
          </p:cNvSpPr>
          <p:nvPr/>
        </p:nvSpPr>
        <p:spPr bwMode="auto">
          <a:xfrm>
            <a:off x="784225" y="1524000"/>
            <a:ext cx="83597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One cable television provider has a $60 setup fee and charges $80 per month, and the second has a $160 equipment fee and charges $70 per month.</a:t>
            </a:r>
          </a:p>
        </p:txBody>
      </p:sp>
      <p:sp>
        <p:nvSpPr>
          <p:cNvPr id="33796" name="Text Box 6"/>
          <p:cNvSpPr txBox="1">
            <a:spLocks noChangeArrowheads="1"/>
          </p:cNvSpPr>
          <p:nvPr/>
        </p:nvSpPr>
        <p:spPr bwMode="auto">
          <a:xfrm>
            <a:off x="912813" y="3292475"/>
            <a:ext cx="7864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5138" indent="-465138"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a. </a:t>
            </a:r>
            <a:r>
              <a:rPr lang="en-US" altLang="en-US" sz="2400" i="0">
                <a:latin typeface="Verdana" pitchFamily="34" charset="0"/>
              </a:rPr>
              <a:t>In how many months will the cost be the same? What will that cost be.</a:t>
            </a:r>
            <a:endParaRPr lang="en-US" altLang="en-US" sz="2400" b="1" i="0">
              <a:latin typeface="Verdana" pitchFamily="34" charset="0"/>
            </a:endParaRPr>
          </a:p>
        </p:txBody>
      </p:sp>
      <p:sp>
        <p:nvSpPr>
          <p:cNvPr id="60425" name="Text Box 9"/>
          <p:cNvSpPr txBox="1">
            <a:spLocks noChangeArrowheads="1"/>
          </p:cNvSpPr>
          <p:nvPr/>
        </p:nvSpPr>
        <p:spPr bwMode="auto">
          <a:xfrm>
            <a:off x="1233488" y="4114800"/>
            <a:ext cx="7543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Write an equation for each option. Let </a:t>
            </a:r>
            <a:r>
              <a:rPr lang="en-US" altLang="en-US" sz="2400">
                <a:latin typeface="Verdana" pitchFamily="34" charset="0"/>
              </a:rPr>
              <a:t>t</a:t>
            </a:r>
            <a:r>
              <a:rPr lang="en-US" altLang="en-US" sz="2400" i="0">
                <a:latin typeface="Verdana" pitchFamily="34" charset="0"/>
              </a:rPr>
              <a:t> represent the total amount paid and </a:t>
            </a:r>
            <a:r>
              <a:rPr lang="en-US" altLang="en-US" sz="2400">
                <a:latin typeface="Verdana" pitchFamily="34" charset="0"/>
              </a:rPr>
              <a:t>m</a:t>
            </a:r>
            <a:r>
              <a:rPr lang="en-US" altLang="en-US" sz="2400" i="0">
                <a:latin typeface="Verdana" pitchFamily="34" charset="0"/>
              </a:rPr>
              <a:t> represent the number of months.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0425"/>
                                        </p:tgtEl>
                                        <p:attrNameLst>
                                          <p:attrName>style.visibility</p:attrName>
                                        </p:attrNameLst>
                                      </p:cBhvr>
                                      <p:to>
                                        <p:strVal val="visible"/>
                                      </p:to>
                                    </p:set>
                                    <p:animEffect transition="in" filter="box(in)">
                                      <p:cBhvr>
                                        <p:cTn id="7" dur="1000"/>
                                        <p:tgtEl>
                                          <p:spTgt spid="60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1752600" y="1828800"/>
            <a:ext cx="990600" cy="822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Total paid</a:t>
            </a:r>
          </a:p>
        </p:txBody>
      </p:sp>
      <p:sp>
        <p:nvSpPr>
          <p:cNvPr id="34819" name="Text Box 5"/>
          <p:cNvSpPr txBox="1">
            <a:spLocks noChangeArrowheads="1"/>
          </p:cNvSpPr>
          <p:nvPr/>
        </p:nvSpPr>
        <p:spPr bwMode="auto">
          <a:xfrm>
            <a:off x="3048000" y="2135188"/>
            <a:ext cx="427038" cy="457200"/>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is</a:t>
            </a:r>
          </a:p>
        </p:txBody>
      </p:sp>
      <p:sp>
        <p:nvSpPr>
          <p:cNvPr id="34820" name="Text Box 6"/>
          <p:cNvSpPr txBox="1">
            <a:spLocks noChangeArrowheads="1"/>
          </p:cNvSpPr>
          <p:nvPr/>
        </p:nvSpPr>
        <p:spPr bwMode="auto">
          <a:xfrm>
            <a:off x="3581400" y="2133600"/>
            <a:ext cx="1295400" cy="457200"/>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spcBef>
                <a:spcPct val="50000"/>
              </a:spcBef>
            </a:pPr>
            <a:r>
              <a:rPr lang="en-US" altLang="en-US" sz="2400" i="0">
                <a:latin typeface="Verdana" pitchFamily="34" charset="0"/>
              </a:rPr>
              <a:t>fee</a:t>
            </a:r>
          </a:p>
        </p:txBody>
      </p:sp>
      <p:sp>
        <p:nvSpPr>
          <p:cNvPr id="34821" name="Text Box 7"/>
          <p:cNvSpPr txBox="1">
            <a:spLocks noChangeArrowheads="1"/>
          </p:cNvSpPr>
          <p:nvPr/>
        </p:nvSpPr>
        <p:spPr bwMode="auto">
          <a:xfrm>
            <a:off x="5026025" y="2209800"/>
            <a:ext cx="811213" cy="457200"/>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plus</a:t>
            </a:r>
          </a:p>
        </p:txBody>
      </p:sp>
      <p:sp>
        <p:nvSpPr>
          <p:cNvPr id="34822" name="Text Box 8"/>
          <p:cNvSpPr txBox="1">
            <a:spLocks noChangeArrowheads="1"/>
          </p:cNvSpPr>
          <p:nvPr/>
        </p:nvSpPr>
        <p:spPr bwMode="auto">
          <a:xfrm>
            <a:off x="5940425" y="1905000"/>
            <a:ext cx="1530350" cy="822325"/>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payment</a:t>
            </a:r>
          </a:p>
          <a:p>
            <a:pPr algn="ctr" eaLnBrk="1" hangingPunct="1"/>
            <a:r>
              <a:rPr lang="en-US" altLang="en-US" sz="2400" i="0">
                <a:latin typeface="Verdana" pitchFamily="34" charset="0"/>
              </a:rPr>
              <a:t>amount</a:t>
            </a:r>
          </a:p>
        </p:txBody>
      </p:sp>
      <p:sp>
        <p:nvSpPr>
          <p:cNvPr id="34823" name="Text Box 9"/>
          <p:cNvSpPr txBox="1">
            <a:spLocks noChangeArrowheads="1"/>
          </p:cNvSpPr>
          <p:nvPr/>
        </p:nvSpPr>
        <p:spPr bwMode="auto">
          <a:xfrm>
            <a:off x="7512050" y="1878013"/>
            <a:ext cx="1431925" cy="82232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for each</a:t>
            </a:r>
          </a:p>
          <a:p>
            <a:pPr eaLnBrk="1" hangingPunct="1"/>
            <a:r>
              <a:rPr lang="en-US" altLang="en-US" sz="2400" i="0">
                <a:latin typeface="Verdana" pitchFamily="34" charset="0"/>
              </a:rPr>
              <a:t>month.</a:t>
            </a:r>
          </a:p>
        </p:txBody>
      </p:sp>
      <p:grpSp>
        <p:nvGrpSpPr>
          <p:cNvPr id="2" name="Group 10"/>
          <p:cNvGrpSpPr>
            <a:grpSpLocks/>
          </p:cNvGrpSpPr>
          <p:nvPr/>
        </p:nvGrpSpPr>
        <p:grpSpPr bwMode="auto">
          <a:xfrm>
            <a:off x="381000" y="2741613"/>
            <a:ext cx="8001000" cy="465137"/>
            <a:chOff x="240" y="1727"/>
            <a:chExt cx="5040" cy="293"/>
          </a:xfrm>
        </p:grpSpPr>
        <p:sp>
          <p:nvSpPr>
            <p:cNvPr id="34843" name="Text Box 11"/>
            <p:cNvSpPr txBox="1">
              <a:spLocks noChangeArrowheads="1"/>
            </p:cNvSpPr>
            <p:nvPr/>
          </p:nvSpPr>
          <p:spPr bwMode="auto">
            <a:xfrm>
              <a:off x="240" y="1729"/>
              <a:ext cx="10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Option 1</a:t>
              </a:r>
            </a:p>
          </p:txBody>
        </p:sp>
        <p:sp>
          <p:nvSpPr>
            <p:cNvPr id="34844" name="Text Box 12"/>
            <p:cNvSpPr txBox="1">
              <a:spLocks noChangeArrowheads="1"/>
            </p:cNvSpPr>
            <p:nvPr/>
          </p:nvSpPr>
          <p:spPr bwMode="auto">
            <a:xfrm>
              <a:off x="1358" y="1729"/>
              <a:ext cx="226" cy="2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t</a:t>
              </a:r>
            </a:p>
          </p:txBody>
        </p:sp>
        <p:sp>
          <p:nvSpPr>
            <p:cNvPr id="34845" name="Text Box 13"/>
            <p:cNvSpPr txBox="1">
              <a:spLocks noChangeArrowheads="1"/>
            </p:cNvSpPr>
            <p:nvPr/>
          </p:nvSpPr>
          <p:spPr bwMode="auto">
            <a:xfrm>
              <a:off x="1905" y="1729"/>
              <a:ext cx="273" cy="28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p>
          </p:txBody>
        </p:sp>
        <p:sp>
          <p:nvSpPr>
            <p:cNvPr id="34846" name="Text Box 14"/>
            <p:cNvSpPr txBox="1">
              <a:spLocks noChangeArrowheads="1"/>
            </p:cNvSpPr>
            <p:nvPr/>
          </p:nvSpPr>
          <p:spPr bwMode="auto">
            <a:xfrm>
              <a:off x="2418" y="1729"/>
              <a:ext cx="528" cy="288"/>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$60</a:t>
              </a:r>
            </a:p>
          </p:txBody>
        </p:sp>
        <p:sp>
          <p:nvSpPr>
            <p:cNvPr id="34847" name="Text Box 15"/>
            <p:cNvSpPr txBox="1">
              <a:spLocks noChangeArrowheads="1"/>
            </p:cNvSpPr>
            <p:nvPr/>
          </p:nvSpPr>
          <p:spPr bwMode="auto">
            <a:xfrm>
              <a:off x="3281" y="1727"/>
              <a:ext cx="273" cy="288"/>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a:t>
              </a:r>
            </a:p>
          </p:txBody>
        </p:sp>
        <p:sp>
          <p:nvSpPr>
            <p:cNvPr id="34848" name="Text Box 16"/>
            <p:cNvSpPr txBox="1">
              <a:spLocks noChangeArrowheads="1"/>
            </p:cNvSpPr>
            <p:nvPr/>
          </p:nvSpPr>
          <p:spPr bwMode="auto">
            <a:xfrm>
              <a:off x="3999" y="1732"/>
              <a:ext cx="482" cy="288"/>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$80</a:t>
              </a:r>
            </a:p>
          </p:txBody>
        </p:sp>
        <p:sp>
          <p:nvSpPr>
            <p:cNvPr id="34849" name="Text Box 17"/>
            <p:cNvSpPr txBox="1">
              <a:spLocks noChangeArrowheads="1"/>
            </p:cNvSpPr>
            <p:nvPr/>
          </p:nvSpPr>
          <p:spPr bwMode="auto">
            <a:xfrm>
              <a:off x="4977" y="1729"/>
              <a:ext cx="303"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m</a:t>
              </a:r>
            </a:p>
          </p:txBody>
        </p:sp>
      </p:grpSp>
      <p:grpSp>
        <p:nvGrpSpPr>
          <p:cNvPr id="3" name="Group 36"/>
          <p:cNvGrpSpPr>
            <a:grpSpLocks/>
          </p:cNvGrpSpPr>
          <p:nvPr/>
        </p:nvGrpSpPr>
        <p:grpSpPr bwMode="auto">
          <a:xfrm>
            <a:off x="381000" y="3263900"/>
            <a:ext cx="8027988" cy="504825"/>
            <a:chOff x="240" y="2056"/>
            <a:chExt cx="5057" cy="318"/>
          </a:xfrm>
        </p:grpSpPr>
        <p:sp>
          <p:nvSpPr>
            <p:cNvPr id="34836" name="Text Box 19"/>
            <p:cNvSpPr txBox="1">
              <a:spLocks noChangeArrowheads="1"/>
            </p:cNvSpPr>
            <p:nvPr/>
          </p:nvSpPr>
          <p:spPr bwMode="auto">
            <a:xfrm>
              <a:off x="240" y="2065"/>
              <a:ext cx="960"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Option 2</a:t>
              </a:r>
            </a:p>
          </p:txBody>
        </p:sp>
        <p:sp>
          <p:nvSpPr>
            <p:cNvPr id="34837" name="Text Box 20"/>
            <p:cNvSpPr txBox="1">
              <a:spLocks noChangeArrowheads="1"/>
            </p:cNvSpPr>
            <p:nvPr/>
          </p:nvSpPr>
          <p:spPr bwMode="auto">
            <a:xfrm>
              <a:off x="1374" y="2064"/>
              <a:ext cx="240" cy="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t</a:t>
              </a:r>
            </a:p>
          </p:txBody>
        </p:sp>
        <p:sp>
          <p:nvSpPr>
            <p:cNvPr id="34838" name="Text Box 21"/>
            <p:cNvSpPr txBox="1">
              <a:spLocks noChangeArrowheads="1"/>
            </p:cNvSpPr>
            <p:nvPr/>
          </p:nvSpPr>
          <p:spPr bwMode="auto">
            <a:xfrm>
              <a:off x="1920" y="2065"/>
              <a:ext cx="273" cy="28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p>
          </p:txBody>
        </p:sp>
        <p:sp>
          <p:nvSpPr>
            <p:cNvPr id="34839" name="Text Box 22"/>
            <p:cNvSpPr txBox="1">
              <a:spLocks noChangeArrowheads="1"/>
            </p:cNvSpPr>
            <p:nvPr/>
          </p:nvSpPr>
          <p:spPr bwMode="auto">
            <a:xfrm>
              <a:off x="2352" y="2056"/>
              <a:ext cx="672" cy="288"/>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$160</a:t>
              </a:r>
            </a:p>
          </p:txBody>
        </p:sp>
        <p:sp>
          <p:nvSpPr>
            <p:cNvPr id="34840" name="Text Box 23"/>
            <p:cNvSpPr txBox="1">
              <a:spLocks noChangeArrowheads="1"/>
            </p:cNvSpPr>
            <p:nvPr/>
          </p:nvSpPr>
          <p:spPr bwMode="auto">
            <a:xfrm>
              <a:off x="3294" y="2064"/>
              <a:ext cx="273" cy="288"/>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2400" i="0">
                  <a:latin typeface="Verdana" pitchFamily="34" charset="0"/>
                </a:rPr>
                <a:t>+</a:t>
              </a:r>
            </a:p>
          </p:txBody>
        </p:sp>
        <p:sp>
          <p:nvSpPr>
            <p:cNvPr id="34841" name="Text Box 24"/>
            <p:cNvSpPr txBox="1">
              <a:spLocks noChangeArrowheads="1"/>
            </p:cNvSpPr>
            <p:nvPr/>
          </p:nvSpPr>
          <p:spPr bwMode="auto">
            <a:xfrm>
              <a:off x="4014" y="2056"/>
              <a:ext cx="482" cy="288"/>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$70</a:t>
              </a:r>
            </a:p>
          </p:txBody>
        </p:sp>
        <p:sp>
          <p:nvSpPr>
            <p:cNvPr id="34842" name="Text Box 25"/>
            <p:cNvSpPr txBox="1">
              <a:spLocks noChangeArrowheads="1"/>
            </p:cNvSpPr>
            <p:nvPr/>
          </p:nvSpPr>
          <p:spPr bwMode="auto">
            <a:xfrm>
              <a:off x="4994" y="2086"/>
              <a:ext cx="303"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m</a:t>
              </a:r>
            </a:p>
          </p:txBody>
        </p:sp>
      </p:grpSp>
      <p:sp>
        <p:nvSpPr>
          <p:cNvPr id="34826" name="Text Box 2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 Continued</a:t>
            </a:r>
            <a:endParaRPr lang="en-US" altLang="en-US" sz="2600" i="0">
              <a:solidFill>
                <a:schemeClr val="accent2"/>
              </a:solidFill>
              <a:latin typeface="Arial MT Bl" charset="0"/>
            </a:endParaRPr>
          </a:p>
        </p:txBody>
      </p:sp>
      <p:grpSp>
        <p:nvGrpSpPr>
          <p:cNvPr id="4" name="Group 27"/>
          <p:cNvGrpSpPr>
            <a:grpSpLocks/>
          </p:cNvGrpSpPr>
          <p:nvPr/>
        </p:nvGrpSpPr>
        <p:grpSpPr bwMode="auto">
          <a:xfrm>
            <a:off x="319088" y="4191000"/>
            <a:ext cx="3719512" cy="838200"/>
            <a:chOff x="105" y="2544"/>
            <a:chExt cx="2343" cy="528"/>
          </a:xfrm>
        </p:grpSpPr>
        <p:sp>
          <p:nvSpPr>
            <p:cNvPr id="34834" name="Text Box 28"/>
            <p:cNvSpPr txBox="1">
              <a:spLocks noChangeArrowheads="1"/>
            </p:cNvSpPr>
            <p:nvPr/>
          </p:nvSpPr>
          <p:spPr bwMode="auto">
            <a:xfrm>
              <a:off x="105" y="2544"/>
              <a:ext cx="22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i="0">
                  <a:latin typeface="Verdana" pitchFamily="34" charset="0"/>
                </a:rPr>
                <a:t>Step 1 </a:t>
              </a:r>
              <a:r>
                <a:rPr lang="en-US" altLang="en-US" sz="2400">
                  <a:latin typeface="Verdana" pitchFamily="34" charset="0"/>
                </a:rPr>
                <a:t>t</a:t>
              </a:r>
              <a:r>
                <a:rPr lang="en-US" altLang="en-US" sz="2400" i="0">
                  <a:latin typeface="Verdana" pitchFamily="34" charset="0"/>
                </a:rPr>
                <a:t> = 60 + 80</a:t>
              </a:r>
              <a:r>
                <a:rPr lang="en-US" altLang="en-US" sz="2400">
                  <a:latin typeface="Verdana" pitchFamily="34" charset="0"/>
                </a:rPr>
                <a:t>m</a:t>
              </a:r>
              <a:endParaRPr lang="en-US" altLang="en-US" sz="2400" b="1" i="0">
                <a:latin typeface="Verdana" pitchFamily="34" charset="0"/>
              </a:endParaRPr>
            </a:p>
          </p:txBody>
        </p:sp>
        <p:sp>
          <p:nvSpPr>
            <p:cNvPr id="34835" name="Text Box 29"/>
            <p:cNvSpPr txBox="1">
              <a:spLocks noChangeArrowheads="1"/>
            </p:cNvSpPr>
            <p:nvPr/>
          </p:nvSpPr>
          <p:spPr bwMode="auto">
            <a:xfrm>
              <a:off x="873" y="2784"/>
              <a:ext cx="15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160 </a:t>
              </a:r>
              <a:r>
                <a:rPr lang="en-US" altLang="en-US" sz="2400">
                  <a:latin typeface="Verdana" pitchFamily="34" charset="0"/>
                </a:rPr>
                <a:t>+ </a:t>
              </a:r>
              <a:r>
                <a:rPr lang="en-US" altLang="en-US" sz="2400" i="0">
                  <a:latin typeface="Verdana" pitchFamily="34" charset="0"/>
                </a:rPr>
                <a:t>70</a:t>
              </a:r>
              <a:r>
                <a:rPr lang="en-US" altLang="en-US" sz="2400">
                  <a:latin typeface="Verdana" pitchFamily="34" charset="0"/>
                </a:rPr>
                <a:t>m</a:t>
              </a:r>
            </a:p>
          </p:txBody>
        </p:sp>
      </p:grpSp>
      <p:sp>
        <p:nvSpPr>
          <p:cNvPr id="61470" name="Text Box 30"/>
          <p:cNvSpPr txBox="1">
            <a:spLocks noChangeArrowheads="1"/>
          </p:cNvSpPr>
          <p:nvPr/>
        </p:nvSpPr>
        <p:spPr bwMode="auto">
          <a:xfrm>
            <a:off x="5318125" y="4154488"/>
            <a:ext cx="390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Both equations are solved for t.</a:t>
            </a:r>
          </a:p>
        </p:txBody>
      </p:sp>
      <p:grpSp>
        <p:nvGrpSpPr>
          <p:cNvPr id="5" name="Group 31"/>
          <p:cNvGrpSpPr>
            <a:grpSpLocks/>
          </p:cNvGrpSpPr>
          <p:nvPr/>
        </p:nvGrpSpPr>
        <p:grpSpPr bwMode="auto">
          <a:xfrm>
            <a:off x="304800" y="5334000"/>
            <a:ext cx="5116513" cy="481013"/>
            <a:chOff x="96" y="3264"/>
            <a:chExt cx="3223" cy="303"/>
          </a:xfrm>
        </p:grpSpPr>
        <p:sp>
          <p:nvSpPr>
            <p:cNvPr id="34831" name="Text Box 32"/>
            <p:cNvSpPr txBox="1">
              <a:spLocks noChangeArrowheads="1"/>
            </p:cNvSpPr>
            <p:nvPr/>
          </p:nvSpPr>
          <p:spPr bwMode="auto">
            <a:xfrm>
              <a:off x="96" y="326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2</a:t>
              </a:r>
            </a:p>
          </p:txBody>
        </p:sp>
        <p:sp>
          <p:nvSpPr>
            <p:cNvPr id="34832" name="Rectangle 33"/>
            <p:cNvSpPr>
              <a:spLocks noChangeArrowheads="1"/>
            </p:cNvSpPr>
            <p:nvPr/>
          </p:nvSpPr>
          <p:spPr bwMode="auto">
            <a:xfrm>
              <a:off x="845" y="3273"/>
              <a:ext cx="13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60 + 80</a:t>
              </a:r>
              <a:r>
                <a:rPr lang="en-US" altLang="en-US" sz="2400">
                  <a:latin typeface="Verdana" pitchFamily="34" charset="0"/>
                </a:rPr>
                <a:t>m =</a:t>
              </a:r>
            </a:p>
          </p:txBody>
        </p:sp>
        <p:sp>
          <p:nvSpPr>
            <p:cNvPr id="34833" name="Rectangle 34"/>
            <p:cNvSpPr>
              <a:spLocks noChangeArrowheads="1"/>
            </p:cNvSpPr>
            <p:nvPr/>
          </p:nvSpPr>
          <p:spPr bwMode="auto">
            <a:xfrm>
              <a:off x="2045" y="3279"/>
              <a:ext cx="12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160 </a:t>
              </a:r>
              <a:r>
                <a:rPr lang="en-US" altLang="en-US" sz="2400">
                  <a:latin typeface="Verdana" pitchFamily="34" charset="0"/>
                </a:rPr>
                <a:t>+ </a:t>
              </a:r>
              <a:r>
                <a:rPr lang="en-US" altLang="en-US" sz="2400" i="0">
                  <a:latin typeface="Verdana" pitchFamily="34" charset="0"/>
                </a:rPr>
                <a:t>70</a:t>
              </a:r>
              <a:r>
                <a:rPr lang="en-US" altLang="en-US" sz="2400">
                  <a:latin typeface="Verdana" pitchFamily="34" charset="0"/>
                </a:rPr>
                <a:t>m</a:t>
              </a:r>
            </a:p>
          </p:txBody>
        </p:sp>
      </p:grpSp>
      <p:sp>
        <p:nvSpPr>
          <p:cNvPr id="61475" name="Text Box 35"/>
          <p:cNvSpPr txBox="1">
            <a:spLocks noChangeArrowheads="1"/>
          </p:cNvSpPr>
          <p:nvPr/>
        </p:nvSpPr>
        <p:spPr bwMode="auto">
          <a:xfrm>
            <a:off x="5318125" y="5349875"/>
            <a:ext cx="390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60 + 80m for t in the second equation.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470"/>
                                        </p:tgtEl>
                                        <p:attrNameLst>
                                          <p:attrName>style.visibility</p:attrName>
                                        </p:attrNameLst>
                                      </p:cBhvr>
                                      <p:to>
                                        <p:strVal val="visible"/>
                                      </p:to>
                                    </p:set>
                                    <p:animEffect transition="in" filter="box(in)">
                                      <p:cBhvr>
                                        <p:cTn id="17" dur="500"/>
                                        <p:tgtEl>
                                          <p:spTgt spid="614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1000" fill="hold"/>
                                        <p:tgtEl>
                                          <p:spTgt spid="4"/>
                                        </p:tgtEl>
                                        <p:attrNameLst>
                                          <p:attrName>ppt_x</p:attrName>
                                        </p:attrNameLst>
                                      </p:cBhvr>
                                      <p:tavLst>
                                        <p:tav tm="0">
                                          <p:val>
                                            <p:strVal val="#ppt_x-.2"/>
                                          </p:val>
                                        </p:tav>
                                        <p:tav tm="100000">
                                          <p:val>
                                            <p:strVal val="#ppt_x"/>
                                          </p:val>
                                        </p:tav>
                                      </p:tavLst>
                                    </p:anim>
                                    <p:anim calcmode="lin" valueType="num">
                                      <p:cBhvr>
                                        <p:cTn id="2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4" dur="10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61475"/>
                                        </p:tgtEl>
                                        <p:attrNameLst>
                                          <p:attrName>style.visibility</p:attrName>
                                        </p:attrNameLst>
                                      </p:cBhvr>
                                      <p:to>
                                        <p:strVal val="visible"/>
                                      </p:to>
                                    </p:set>
                                    <p:animEffect transition="in" filter="dissolve">
                                      <p:cBhvr>
                                        <p:cTn id="29" dur="500"/>
                                        <p:tgtEl>
                                          <p:spTgt spid="6147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p:cTn id="34" dur="1000" fill="hold"/>
                                        <p:tgtEl>
                                          <p:spTgt spid="5"/>
                                        </p:tgtEl>
                                        <p:attrNameLst>
                                          <p:attrName>ppt_x</p:attrName>
                                        </p:attrNameLst>
                                      </p:cBhvr>
                                      <p:tavLst>
                                        <p:tav tm="0">
                                          <p:val>
                                            <p:strVal val="#ppt_x-.2"/>
                                          </p:val>
                                        </p:tav>
                                        <p:tav tm="100000">
                                          <p:val>
                                            <p:strVal val="#ppt_x"/>
                                          </p:val>
                                        </p:tav>
                                      </p:tavLst>
                                    </p:anim>
                                    <p:anim calcmode="lin" valueType="num">
                                      <p:cBhvr>
                                        <p:cTn id="3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3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0" grpId="0"/>
      <p:bldP spid="6147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6"/>
          <p:cNvSpPr txBox="1">
            <a:spLocks noChangeArrowheads="1"/>
          </p:cNvSpPr>
          <p:nvPr/>
        </p:nvSpPr>
        <p:spPr bwMode="auto">
          <a:xfrm>
            <a:off x="304800" y="1676400"/>
            <a:ext cx="1485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  </a:t>
            </a:r>
          </a:p>
        </p:txBody>
      </p:sp>
      <p:sp>
        <p:nvSpPr>
          <p:cNvPr id="35843" name="Rectangle 7"/>
          <p:cNvSpPr>
            <a:spLocks noChangeArrowheads="1"/>
          </p:cNvSpPr>
          <p:nvPr/>
        </p:nvSpPr>
        <p:spPr bwMode="auto">
          <a:xfrm>
            <a:off x="1493838" y="1690688"/>
            <a:ext cx="2185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60 + 80</a:t>
            </a:r>
            <a:r>
              <a:rPr lang="en-US" altLang="en-US" sz="2400">
                <a:latin typeface="Verdana" pitchFamily="34" charset="0"/>
              </a:rPr>
              <a:t>m =</a:t>
            </a:r>
          </a:p>
        </p:txBody>
      </p:sp>
      <p:sp>
        <p:nvSpPr>
          <p:cNvPr id="35844" name="Rectangle 8"/>
          <p:cNvSpPr>
            <a:spLocks noChangeArrowheads="1"/>
          </p:cNvSpPr>
          <p:nvPr/>
        </p:nvSpPr>
        <p:spPr bwMode="auto">
          <a:xfrm>
            <a:off x="3352800" y="1700213"/>
            <a:ext cx="2130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  160 </a:t>
            </a:r>
            <a:r>
              <a:rPr lang="en-US" altLang="en-US" sz="2400">
                <a:latin typeface="Verdana" pitchFamily="34" charset="0"/>
              </a:rPr>
              <a:t>+ </a:t>
            </a:r>
            <a:r>
              <a:rPr lang="en-US" altLang="en-US" sz="2400" i="0">
                <a:latin typeface="Verdana" pitchFamily="34" charset="0"/>
              </a:rPr>
              <a:t>70</a:t>
            </a:r>
            <a:r>
              <a:rPr lang="en-US" altLang="en-US" sz="2400">
                <a:latin typeface="Verdana" pitchFamily="34" charset="0"/>
              </a:rPr>
              <a:t>m</a:t>
            </a:r>
          </a:p>
        </p:txBody>
      </p:sp>
      <p:sp>
        <p:nvSpPr>
          <p:cNvPr id="62473" name="Text Box 9"/>
          <p:cNvSpPr txBox="1">
            <a:spLocks noChangeArrowheads="1"/>
          </p:cNvSpPr>
          <p:nvPr/>
        </p:nvSpPr>
        <p:spPr bwMode="auto">
          <a:xfrm>
            <a:off x="5394325" y="1692275"/>
            <a:ext cx="3749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for m. Subtract 70m from both sides.</a:t>
            </a:r>
          </a:p>
        </p:txBody>
      </p:sp>
      <p:grpSp>
        <p:nvGrpSpPr>
          <p:cNvPr id="2" name="Group 43"/>
          <p:cNvGrpSpPr>
            <a:grpSpLocks/>
          </p:cNvGrpSpPr>
          <p:nvPr/>
        </p:nvGrpSpPr>
        <p:grpSpPr bwMode="auto">
          <a:xfrm>
            <a:off x="1546225" y="2028825"/>
            <a:ext cx="3987800" cy="866775"/>
            <a:chOff x="974" y="1278"/>
            <a:chExt cx="2512" cy="546"/>
          </a:xfrm>
        </p:grpSpPr>
        <p:sp>
          <p:nvSpPr>
            <p:cNvPr id="35870" name="Text Box 11"/>
            <p:cNvSpPr txBox="1">
              <a:spLocks noChangeArrowheads="1"/>
            </p:cNvSpPr>
            <p:nvPr/>
          </p:nvSpPr>
          <p:spPr bwMode="auto">
            <a:xfrm>
              <a:off x="1312" y="1278"/>
              <a:ext cx="21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  –70</a:t>
              </a:r>
              <a:r>
                <a:rPr lang="en-US" altLang="en-US" sz="2400">
                  <a:solidFill>
                    <a:srgbClr val="FF0000"/>
                  </a:solidFill>
                  <a:latin typeface="Verdana" pitchFamily="34" charset="0"/>
                </a:rPr>
                <a:t>m            </a:t>
              </a:r>
              <a:r>
                <a:rPr lang="en-US" altLang="en-US" sz="2400" i="0">
                  <a:solidFill>
                    <a:srgbClr val="FF0000"/>
                  </a:solidFill>
                  <a:latin typeface="Verdana" pitchFamily="34" charset="0"/>
                </a:rPr>
                <a:t>–70</a:t>
              </a:r>
              <a:r>
                <a:rPr lang="en-US" altLang="en-US" sz="2400">
                  <a:solidFill>
                    <a:srgbClr val="FF0000"/>
                  </a:solidFill>
                  <a:latin typeface="Verdana" pitchFamily="34" charset="0"/>
                </a:rPr>
                <a:t>m</a:t>
              </a:r>
            </a:p>
          </p:txBody>
        </p:sp>
        <p:sp>
          <p:nvSpPr>
            <p:cNvPr id="35871" name="Line 12"/>
            <p:cNvSpPr>
              <a:spLocks noChangeShapeType="1"/>
            </p:cNvSpPr>
            <p:nvPr/>
          </p:nvSpPr>
          <p:spPr bwMode="auto">
            <a:xfrm>
              <a:off x="1056" y="1536"/>
              <a:ext cx="100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72" name="Line 13"/>
            <p:cNvSpPr>
              <a:spLocks noChangeShapeType="1"/>
            </p:cNvSpPr>
            <p:nvPr/>
          </p:nvSpPr>
          <p:spPr bwMode="auto">
            <a:xfrm>
              <a:off x="2304" y="1536"/>
              <a:ext cx="105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73" name="Text Box 14"/>
            <p:cNvSpPr txBox="1">
              <a:spLocks noChangeArrowheads="1"/>
            </p:cNvSpPr>
            <p:nvPr/>
          </p:nvSpPr>
          <p:spPr bwMode="auto">
            <a:xfrm>
              <a:off x="974" y="1536"/>
              <a:ext cx="181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60 + 10</a:t>
              </a:r>
              <a:r>
                <a:rPr lang="en-US" altLang="en-US" sz="2400">
                  <a:latin typeface="Verdana" pitchFamily="34" charset="0"/>
                </a:rPr>
                <a:t>m</a:t>
              </a:r>
              <a:r>
                <a:rPr lang="en-US" altLang="en-US" sz="2400" i="0">
                  <a:latin typeface="Verdana" pitchFamily="34" charset="0"/>
                </a:rPr>
                <a:t> = 160 </a:t>
              </a:r>
            </a:p>
          </p:txBody>
        </p:sp>
      </p:grpSp>
      <p:sp>
        <p:nvSpPr>
          <p:cNvPr id="62479" name="Text Box 15"/>
          <p:cNvSpPr txBox="1">
            <a:spLocks noChangeArrowheads="1"/>
          </p:cNvSpPr>
          <p:nvPr/>
        </p:nvSpPr>
        <p:spPr bwMode="auto">
          <a:xfrm>
            <a:off x="5394325" y="2574925"/>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Subtract 60 from both sides.</a:t>
            </a:r>
          </a:p>
        </p:txBody>
      </p:sp>
      <p:sp>
        <p:nvSpPr>
          <p:cNvPr id="62485" name="Text Box 21"/>
          <p:cNvSpPr txBox="1">
            <a:spLocks noChangeArrowheads="1"/>
          </p:cNvSpPr>
          <p:nvPr/>
        </p:nvSpPr>
        <p:spPr bwMode="auto">
          <a:xfrm>
            <a:off x="5394325" y="3473450"/>
            <a:ext cx="3422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10.</a:t>
            </a:r>
          </a:p>
        </p:txBody>
      </p:sp>
      <p:grpSp>
        <p:nvGrpSpPr>
          <p:cNvPr id="3" name="Group 44"/>
          <p:cNvGrpSpPr>
            <a:grpSpLocks/>
          </p:cNvGrpSpPr>
          <p:nvPr/>
        </p:nvGrpSpPr>
        <p:grpSpPr bwMode="auto">
          <a:xfrm>
            <a:off x="1357313" y="2835275"/>
            <a:ext cx="2986087" cy="457200"/>
            <a:chOff x="855" y="1786"/>
            <a:chExt cx="1881" cy="288"/>
          </a:xfrm>
        </p:grpSpPr>
        <p:sp>
          <p:nvSpPr>
            <p:cNvPr id="35867" name="Text Box 17"/>
            <p:cNvSpPr txBox="1">
              <a:spLocks noChangeArrowheads="1"/>
            </p:cNvSpPr>
            <p:nvPr/>
          </p:nvSpPr>
          <p:spPr bwMode="auto">
            <a:xfrm>
              <a:off x="855" y="1786"/>
              <a:ext cx="18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–60       </a:t>
              </a:r>
              <a:r>
                <a:rPr lang="en-US" altLang="en-US" sz="2400">
                  <a:solidFill>
                    <a:srgbClr val="FF0000"/>
                  </a:solidFill>
                  <a:latin typeface="Verdana" pitchFamily="34" charset="0"/>
                </a:rPr>
                <a:t>        </a:t>
              </a:r>
              <a:r>
                <a:rPr lang="en-US" altLang="en-US" sz="2400" i="0">
                  <a:solidFill>
                    <a:srgbClr val="FF0000"/>
                  </a:solidFill>
                  <a:latin typeface="Verdana" pitchFamily="34" charset="0"/>
                </a:rPr>
                <a:t>–60</a:t>
              </a:r>
            </a:p>
          </p:txBody>
        </p:sp>
        <p:sp>
          <p:nvSpPr>
            <p:cNvPr id="35868" name="Line 18"/>
            <p:cNvSpPr>
              <a:spLocks noChangeShapeType="1"/>
            </p:cNvSpPr>
            <p:nvPr/>
          </p:nvSpPr>
          <p:spPr bwMode="auto">
            <a:xfrm>
              <a:off x="912" y="2064"/>
              <a:ext cx="105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69" name="Line 19"/>
            <p:cNvSpPr>
              <a:spLocks noChangeShapeType="1"/>
            </p:cNvSpPr>
            <p:nvPr/>
          </p:nvSpPr>
          <p:spPr bwMode="auto">
            <a:xfrm>
              <a:off x="2304" y="2044"/>
              <a:ext cx="432"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2484" name="Text Box 20"/>
          <p:cNvSpPr txBox="1">
            <a:spLocks noChangeArrowheads="1"/>
          </p:cNvSpPr>
          <p:nvPr/>
        </p:nvSpPr>
        <p:spPr bwMode="auto">
          <a:xfrm>
            <a:off x="2438400" y="3276600"/>
            <a:ext cx="203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10</a:t>
            </a:r>
            <a:r>
              <a:rPr lang="en-US" altLang="en-US" sz="2400">
                <a:latin typeface="Verdana" pitchFamily="34" charset="0"/>
              </a:rPr>
              <a:t>m</a:t>
            </a:r>
            <a:r>
              <a:rPr lang="en-US" altLang="en-US" sz="2400" i="0">
                <a:latin typeface="Verdana" pitchFamily="34" charset="0"/>
              </a:rPr>
              <a:t> =  100</a:t>
            </a:r>
          </a:p>
        </p:txBody>
      </p:sp>
      <p:grpSp>
        <p:nvGrpSpPr>
          <p:cNvPr id="4" name="Group 41"/>
          <p:cNvGrpSpPr>
            <a:grpSpLocks/>
          </p:cNvGrpSpPr>
          <p:nvPr/>
        </p:nvGrpSpPr>
        <p:grpSpPr bwMode="auto">
          <a:xfrm>
            <a:off x="2514600" y="3657600"/>
            <a:ext cx="1828800" cy="762000"/>
            <a:chOff x="1584" y="2304"/>
            <a:chExt cx="1152" cy="480"/>
          </a:xfrm>
        </p:grpSpPr>
        <p:sp>
          <p:nvSpPr>
            <p:cNvPr id="35863" name="Text Box 23"/>
            <p:cNvSpPr txBox="1">
              <a:spLocks noChangeArrowheads="1"/>
            </p:cNvSpPr>
            <p:nvPr/>
          </p:nvSpPr>
          <p:spPr bwMode="auto">
            <a:xfrm>
              <a:off x="1584" y="2304"/>
              <a:ext cx="11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10        10</a:t>
              </a:r>
            </a:p>
          </p:txBody>
        </p:sp>
        <p:sp>
          <p:nvSpPr>
            <p:cNvPr id="35864" name="Line 24"/>
            <p:cNvSpPr>
              <a:spLocks noChangeShapeType="1"/>
            </p:cNvSpPr>
            <p:nvPr/>
          </p:nvSpPr>
          <p:spPr bwMode="auto">
            <a:xfrm>
              <a:off x="1632" y="2332"/>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65" name="Line 25"/>
            <p:cNvSpPr>
              <a:spLocks noChangeShapeType="1"/>
            </p:cNvSpPr>
            <p:nvPr/>
          </p:nvSpPr>
          <p:spPr bwMode="auto">
            <a:xfrm>
              <a:off x="2400" y="2332"/>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66" name="Text Box 26"/>
            <p:cNvSpPr txBox="1">
              <a:spLocks noChangeArrowheads="1"/>
            </p:cNvSpPr>
            <p:nvPr/>
          </p:nvSpPr>
          <p:spPr bwMode="auto">
            <a:xfrm>
              <a:off x="1797" y="2496"/>
              <a:ext cx="8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m =</a:t>
              </a:r>
              <a:r>
                <a:rPr lang="en-US" altLang="en-US" sz="2400">
                  <a:solidFill>
                    <a:srgbClr val="3333FF"/>
                  </a:solidFill>
                  <a:latin typeface="Verdana" pitchFamily="34" charset="0"/>
                </a:rPr>
                <a:t> </a:t>
              </a:r>
              <a:r>
                <a:rPr lang="en-US" altLang="en-US" sz="2400" i="0">
                  <a:solidFill>
                    <a:srgbClr val="008000"/>
                  </a:solidFill>
                  <a:latin typeface="Verdana" pitchFamily="34" charset="0"/>
                </a:rPr>
                <a:t>10</a:t>
              </a:r>
              <a:endParaRPr lang="en-US" altLang="en-US" sz="2400">
                <a:solidFill>
                  <a:srgbClr val="008000"/>
                </a:solidFill>
                <a:latin typeface="Verdana" pitchFamily="34" charset="0"/>
              </a:endParaRPr>
            </a:p>
          </p:txBody>
        </p:sp>
      </p:grpSp>
      <p:sp>
        <p:nvSpPr>
          <p:cNvPr id="62492" name="Text Box 28"/>
          <p:cNvSpPr txBox="1">
            <a:spLocks noChangeArrowheads="1"/>
          </p:cNvSpPr>
          <p:nvPr/>
        </p:nvSpPr>
        <p:spPr bwMode="auto">
          <a:xfrm>
            <a:off x="5394325" y="4419600"/>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Write one of the original equations.</a:t>
            </a:r>
          </a:p>
        </p:txBody>
      </p:sp>
      <p:grpSp>
        <p:nvGrpSpPr>
          <p:cNvPr id="5" name="Group 29"/>
          <p:cNvGrpSpPr>
            <a:grpSpLocks/>
          </p:cNvGrpSpPr>
          <p:nvPr/>
        </p:nvGrpSpPr>
        <p:grpSpPr bwMode="auto">
          <a:xfrm>
            <a:off x="228600" y="4419600"/>
            <a:ext cx="3775075" cy="457200"/>
            <a:chOff x="144" y="2784"/>
            <a:chExt cx="2378" cy="288"/>
          </a:xfrm>
        </p:grpSpPr>
        <p:sp>
          <p:nvSpPr>
            <p:cNvPr id="35861" name="Rectangle 30"/>
            <p:cNvSpPr>
              <a:spLocks noChangeArrowheads="1"/>
            </p:cNvSpPr>
            <p:nvPr/>
          </p:nvSpPr>
          <p:spPr bwMode="auto">
            <a:xfrm>
              <a:off x="144" y="278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35862" name="Text Box 31"/>
            <p:cNvSpPr txBox="1">
              <a:spLocks noChangeArrowheads="1"/>
            </p:cNvSpPr>
            <p:nvPr/>
          </p:nvSpPr>
          <p:spPr bwMode="auto">
            <a:xfrm>
              <a:off x="947" y="2784"/>
              <a:ext cx="15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160 </a:t>
              </a:r>
              <a:r>
                <a:rPr lang="en-US" altLang="en-US" sz="2400">
                  <a:latin typeface="Verdana" pitchFamily="34" charset="0"/>
                </a:rPr>
                <a:t>+ </a:t>
              </a:r>
              <a:r>
                <a:rPr lang="en-US" altLang="en-US" sz="2400" i="0">
                  <a:latin typeface="Verdana" pitchFamily="34" charset="0"/>
                </a:rPr>
                <a:t>70</a:t>
              </a:r>
              <a:r>
                <a:rPr lang="en-US" altLang="en-US" sz="2400">
                  <a:solidFill>
                    <a:srgbClr val="008000"/>
                  </a:solidFill>
                  <a:latin typeface="Verdana" pitchFamily="34" charset="0"/>
                </a:rPr>
                <a:t>m</a:t>
              </a:r>
            </a:p>
          </p:txBody>
        </p:sp>
      </p:grpSp>
      <p:sp>
        <p:nvSpPr>
          <p:cNvPr id="62496" name="Text Box 32"/>
          <p:cNvSpPr txBox="1">
            <a:spLocks noChangeArrowheads="1"/>
          </p:cNvSpPr>
          <p:nvPr/>
        </p:nvSpPr>
        <p:spPr bwMode="auto">
          <a:xfrm>
            <a:off x="1509713" y="4953000"/>
            <a:ext cx="2867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160 </a:t>
            </a:r>
            <a:r>
              <a:rPr lang="en-US" altLang="en-US" sz="2400">
                <a:latin typeface="Verdana" pitchFamily="34" charset="0"/>
              </a:rPr>
              <a:t>+ </a:t>
            </a:r>
            <a:r>
              <a:rPr lang="en-US" altLang="en-US" sz="2400" i="0">
                <a:latin typeface="Verdana" pitchFamily="34" charset="0"/>
              </a:rPr>
              <a:t>70</a:t>
            </a:r>
            <a:r>
              <a:rPr lang="en-US" altLang="en-US" sz="2400" i="0">
                <a:solidFill>
                  <a:srgbClr val="008000"/>
                </a:solidFill>
                <a:latin typeface="Verdana" pitchFamily="34" charset="0"/>
              </a:rPr>
              <a:t>(10)</a:t>
            </a:r>
          </a:p>
        </p:txBody>
      </p:sp>
      <p:grpSp>
        <p:nvGrpSpPr>
          <p:cNvPr id="6" name="Group 33"/>
          <p:cNvGrpSpPr>
            <a:grpSpLocks/>
          </p:cNvGrpSpPr>
          <p:nvPr/>
        </p:nvGrpSpPr>
        <p:grpSpPr bwMode="auto">
          <a:xfrm>
            <a:off x="1524000" y="5410200"/>
            <a:ext cx="2397125" cy="914400"/>
            <a:chOff x="960" y="3408"/>
            <a:chExt cx="1510" cy="576"/>
          </a:xfrm>
        </p:grpSpPr>
        <p:sp>
          <p:nvSpPr>
            <p:cNvPr id="35859" name="Text Box 34"/>
            <p:cNvSpPr txBox="1">
              <a:spLocks noChangeArrowheads="1"/>
            </p:cNvSpPr>
            <p:nvPr/>
          </p:nvSpPr>
          <p:spPr bwMode="auto">
            <a:xfrm>
              <a:off x="960" y="3408"/>
              <a:ext cx="15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latin typeface="Verdana" pitchFamily="34" charset="0"/>
                </a:rPr>
                <a:t>160 </a:t>
              </a:r>
              <a:r>
                <a:rPr lang="en-US" altLang="en-US" sz="2400">
                  <a:latin typeface="Verdana" pitchFamily="34" charset="0"/>
                </a:rPr>
                <a:t>+ </a:t>
              </a:r>
              <a:r>
                <a:rPr lang="en-US" altLang="en-US" sz="2400" i="0">
                  <a:latin typeface="Verdana" pitchFamily="34" charset="0"/>
                </a:rPr>
                <a:t>700</a:t>
              </a:r>
              <a:endParaRPr lang="en-US" altLang="en-US" sz="2400">
                <a:latin typeface="Verdana" pitchFamily="34" charset="0"/>
              </a:endParaRPr>
            </a:p>
          </p:txBody>
        </p:sp>
        <p:sp>
          <p:nvSpPr>
            <p:cNvPr id="35860" name="Text Box 35"/>
            <p:cNvSpPr txBox="1">
              <a:spLocks noChangeArrowheads="1"/>
            </p:cNvSpPr>
            <p:nvPr/>
          </p:nvSpPr>
          <p:spPr bwMode="auto">
            <a:xfrm>
              <a:off x="960" y="3696"/>
              <a:ext cx="8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t = </a:t>
              </a:r>
              <a:r>
                <a:rPr lang="en-US" altLang="en-US" sz="2400" i="0">
                  <a:solidFill>
                    <a:srgbClr val="800080"/>
                  </a:solidFill>
                  <a:latin typeface="Verdana" pitchFamily="34" charset="0"/>
                </a:rPr>
                <a:t>860</a:t>
              </a:r>
              <a:endParaRPr lang="en-US" altLang="en-US" sz="2400">
                <a:solidFill>
                  <a:srgbClr val="800080"/>
                </a:solidFill>
                <a:latin typeface="Verdana" pitchFamily="34" charset="0"/>
              </a:endParaRPr>
            </a:p>
          </p:txBody>
        </p:sp>
      </p:grpSp>
      <p:sp>
        <p:nvSpPr>
          <p:cNvPr id="62500" name="Text Box 36"/>
          <p:cNvSpPr txBox="1">
            <a:spLocks noChangeArrowheads="1"/>
          </p:cNvSpPr>
          <p:nvPr/>
        </p:nvSpPr>
        <p:spPr bwMode="auto">
          <a:xfrm>
            <a:off x="5394325" y="5145088"/>
            <a:ext cx="2825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10 for m.</a:t>
            </a:r>
          </a:p>
        </p:txBody>
      </p:sp>
      <p:sp>
        <p:nvSpPr>
          <p:cNvPr id="62501" name="Text Box 37"/>
          <p:cNvSpPr txBox="1">
            <a:spLocks noChangeArrowheads="1"/>
          </p:cNvSpPr>
          <p:nvPr/>
        </p:nvSpPr>
        <p:spPr bwMode="auto">
          <a:xfrm>
            <a:off x="5394325" y="5562600"/>
            <a:ext cx="2873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cs typeface="Arial" charset="0"/>
              </a:rPr>
              <a:t>Simplify.</a:t>
            </a:r>
          </a:p>
        </p:txBody>
      </p:sp>
      <p:sp>
        <p:nvSpPr>
          <p:cNvPr id="35858" name="Text Box 4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 Continued</a:t>
            </a:r>
            <a:endParaRPr lang="en-US" altLang="en-US" sz="2600" i="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2473"/>
                                        </p:tgtEl>
                                        <p:attrNameLst>
                                          <p:attrName>style.visibility</p:attrName>
                                        </p:attrNameLst>
                                      </p:cBhvr>
                                      <p:to>
                                        <p:strVal val="visible"/>
                                      </p:to>
                                    </p:set>
                                    <p:animEffect transition="in" filter="box(in)">
                                      <p:cBhvr>
                                        <p:cTn id="7" dur="1000"/>
                                        <p:tgtEl>
                                          <p:spTgt spid="624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2479"/>
                                        </p:tgtEl>
                                        <p:attrNameLst>
                                          <p:attrName>style.visibility</p:attrName>
                                        </p:attrNameLst>
                                      </p:cBhvr>
                                      <p:to>
                                        <p:strVal val="visible"/>
                                      </p:to>
                                    </p:set>
                                    <p:animEffect transition="in" filter="box(in)">
                                      <p:cBhvr>
                                        <p:cTn id="17" dur="1000"/>
                                        <p:tgtEl>
                                          <p:spTgt spid="6247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62484"/>
                                        </p:tgtEl>
                                        <p:attrNameLst>
                                          <p:attrName>style.visibility</p:attrName>
                                        </p:attrNameLst>
                                      </p:cBhvr>
                                      <p:to>
                                        <p:strVal val="visible"/>
                                      </p:to>
                                    </p:set>
                                    <p:animEffect transition="in" filter="box(in)">
                                      <p:cBhvr>
                                        <p:cTn id="25" dur="500"/>
                                        <p:tgtEl>
                                          <p:spTgt spid="6248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0" presetClass="entr" presetSubtype="0" decel="100000" fill="hold" grpId="0" nodeType="clickEffect">
                                  <p:stCondLst>
                                    <p:cond delay="0"/>
                                  </p:stCondLst>
                                  <p:childTnLst>
                                    <p:set>
                                      <p:cBhvr>
                                        <p:cTn id="29" dur="1" fill="hold">
                                          <p:stCondLst>
                                            <p:cond delay="0"/>
                                          </p:stCondLst>
                                        </p:cTn>
                                        <p:tgtEl>
                                          <p:spTgt spid="62485"/>
                                        </p:tgtEl>
                                        <p:attrNameLst>
                                          <p:attrName>style.visibility</p:attrName>
                                        </p:attrNameLst>
                                      </p:cBhvr>
                                      <p:to>
                                        <p:strVal val="visible"/>
                                      </p:to>
                                    </p:set>
                                    <p:anim calcmode="lin" valueType="num">
                                      <p:cBhvr>
                                        <p:cTn id="30" dur="1000" fill="hold"/>
                                        <p:tgtEl>
                                          <p:spTgt spid="62485"/>
                                        </p:tgtEl>
                                        <p:attrNameLst>
                                          <p:attrName>ppt_w</p:attrName>
                                        </p:attrNameLst>
                                      </p:cBhvr>
                                      <p:tavLst>
                                        <p:tav tm="0">
                                          <p:val>
                                            <p:strVal val="#ppt_w+.3"/>
                                          </p:val>
                                        </p:tav>
                                        <p:tav tm="100000">
                                          <p:val>
                                            <p:strVal val="#ppt_w"/>
                                          </p:val>
                                        </p:tav>
                                      </p:tavLst>
                                    </p:anim>
                                    <p:anim calcmode="lin" valueType="num">
                                      <p:cBhvr>
                                        <p:cTn id="31" dur="1000" fill="hold"/>
                                        <p:tgtEl>
                                          <p:spTgt spid="62485"/>
                                        </p:tgtEl>
                                        <p:attrNameLst>
                                          <p:attrName>ppt_h</p:attrName>
                                        </p:attrNameLst>
                                      </p:cBhvr>
                                      <p:tavLst>
                                        <p:tav tm="0">
                                          <p:val>
                                            <p:strVal val="#ppt_h"/>
                                          </p:val>
                                        </p:tav>
                                        <p:tav tm="100000">
                                          <p:val>
                                            <p:strVal val="#ppt_h"/>
                                          </p:val>
                                        </p:tav>
                                      </p:tavLst>
                                    </p:anim>
                                    <p:animEffect transition="in" filter="fade">
                                      <p:cBhvr>
                                        <p:cTn id="32" dur="1000"/>
                                        <p:tgtEl>
                                          <p:spTgt spid="6248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up)">
                                      <p:cBhvr>
                                        <p:cTn id="37" dur="2000"/>
                                        <p:tgtEl>
                                          <p:spTgt spid="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2492"/>
                                        </p:tgtEl>
                                        <p:attrNameLst>
                                          <p:attrName>style.visibility</p:attrName>
                                        </p:attrNameLst>
                                      </p:cBhvr>
                                      <p:to>
                                        <p:strVal val="visible"/>
                                      </p:to>
                                    </p:set>
                                    <p:animEffect transition="in" filter="box(in)">
                                      <p:cBhvr>
                                        <p:cTn id="42" dur="500"/>
                                        <p:tgtEl>
                                          <p:spTgt spid="6249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9" presetClass="entr" presetSubtype="0"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1000" fill="hold"/>
                                        <p:tgtEl>
                                          <p:spTgt spid="5"/>
                                        </p:tgtEl>
                                        <p:attrNameLst>
                                          <p:attrName>ppt_x</p:attrName>
                                        </p:attrNameLst>
                                      </p:cBhvr>
                                      <p:tavLst>
                                        <p:tav tm="0">
                                          <p:val>
                                            <p:strVal val="#ppt_x-.2"/>
                                          </p:val>
                                        </p:tav>
                                        <p:tav tm="100000">
                                          <p:val>
                                            <p:strVal val="#ppt_x"/>
                                          </p:val>
                                        </p:tav>
                                      </p:tavLst>
                                    </p:anim>
                                    <p:anim calcmode="lin" valueType="num">
                                      <p:cBhvr>
                                        <p:cTn id="4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49" dur="1000"/>
                                        <p:tgtEl>
                                          <p:spTgt spid="5"/>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62500"/>
                                        </p:tgtEl>
                                        <p:attrNameLst>
                                          <p:attrName>style.visibility</p:attrName>
                                        </p:attrNameLst>
                                      </p:cBhvr>
                                      <p:to>
                                        <p:strVal val="visible"/>
                                      </p:to>
                                    </p:set>
                                    <p:animEffect transition="in" filter="box(in)">
                                      <p:cBhvr>
                                        <p:cTn id="54" dur="500"/>
                                        <p:tgtEl>
                                          <p:spTgt spid="6250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62496"/>
                                        </p:tgtEl>
                                        <p:attrNameLst>
                                          <p:attrName>style.visibility</p:attrName>
                                        </p:attrNameLst>
                                      </p:cBhvr>
                                      <p:to>
                                        <p:strVal val="visible"/>
                                      </p:to>
                                    </p:set>
                                    <p:animEffect transition="in" filter="box(in)">
                                      <p:cBhvr>
                                        <p:cTn id="59" dur="500"/>
                                        <p:tgtEl>
                                          <p:spTgt spid="6249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62501"/>
                                        </p:tgtEl>
                                        <p:attrNameLst>
                                          <p:attrName>style.visibility</p:attrName>
                                        </p:attrNameLst>
                                      </p:cBhvr>
                                      <p:to>
                                        <p:strVal val="visible"/>
                                      </p:to>
                                    </p:set>
                                    <p:animEffect transition="in" filter="dissolve">
                                      <p:cBhvr>
                                        <p:cTn id="64" dur="500"/>
                                        <p:tgtEl>
                                          <p:spTgt spid="62501"/>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nodeType="clickEffect">
                                  <p:stCondLst>
                                    <p:cond delay="0"/>
                                  </p:stCondLst>
                                  <p:childTnLst>
                                    <p:set>
                                      <p:cBhvr>
                                        <p:cTn id="68" dur="1" fill="hold">
                                          <p:stCondLst>
                                            <p:cond delay="0"/>
                                          </p:stCondLst>
                                        </p:cTn>
                                        <p:tgtEl>
                                          <p:spTgt spid="6"/>
                                        </p:tgtEl>
                                        <p:attrNameLst>
                                          <p:attrName>style.visibility</p:attrName>
                                        </p:attrNameLst>
                                      </p:cBhvr>
                                      <p:to>
                                        <p:strVal val="visible"/>
                                      </p:to>
                                    </p:set>
                                    <p:animEffect transition="in" filter="box(in)">
                                      <p:cBhvr>
                                        <p:cTn id="6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3" grpId="0"/>
      <p:bldP spid="62479" grpId="0"/>
      <p:bldP spid="62485" grpId="0"/>
      <p:bldP spid="62484" grpId="0"/>
      <p:bldP spid="62492" grpId="0"/>
      <p:bldP spid="62496" grpId="0"/>
      <p:bldP spid="62500" grpId="0"/>
      <p:bldP spid="6250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ChangeArrowheads="1"/>
          </p:cNvSpPr>
          <p:nvPr/>
        </p:nvSpPr>
        <p:spPr bwMode="auto">
          <a:xfrm>
            <a:off x="228600" y="17526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63494" name="Text Box 6"/>
          <p:cNvSpPr txBox="1">
            <a:spLocks noChangeArrowheads="1"/>
          </p:cNvSpPr>
          <p:nvPr/>
        </p:nvSpPr>
        <p:spPr bwMode="auto">
          <a:xfrm>
            <a:off x="1524000" y="1752600"/>
            <a:ext cx="164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i="0">
                <a:solidFill>
                  <a:srgbClr val="008000"/>
                </a:solidFill>
                <a:latin typeface="Verdana" pitchFamily="34" charset="0"/>
              </a:rPr>
              <a:t>10</a:t>
            </a:r>
            <a:r>
              <a:rPr lang="en-US" altLang="en-US" sz="2400" i="0">
                <a:latin typeface="Verdana" pitchFamily="34" charset="0"/>
              </a:rPr>
              <a:t>, </a:t>
            </a:r>
            <a:r>
              <a:rPr lang="en-US" altLang="en-US" sz="2400" i="0">
                <a:solidFill>
                  <a:srgbClr val="800080"/>
                </a:solidFill>
                <a:latin typeface="Verdana" pitchFamily="34" charset="0"/>
              </a:rPr>
              <a:t>860</a:t>
            </a:r>
            <a:r>
              <a:rPr lang="en-US" altLang="en-US" sz="2400" i="0">
                <a:latin typeface="Verdana" pitchFamily="34" charset="0"/>
              </a:rPr>
              <a:t>)</a:t>
            </a:r>
          </a:p>
        </p:txBody>
      </p:sp>
      <p:sp>
        <p:nvSpPr>
          <p:cNvPr id="63495" name="Text Box 7"/>
          <p:cNvSpPr txBox="1">
            <a:spLocks noChangeArrowheads="1"/>
          </p:cNvSpPr>
          <p:nvPr/>
        </p:nvSpPr>
        <p:spPr bwMode="auto">
          <a:xfrm>
            <a:off x="3200400" y="1774825"/>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Write the solution as an ordered pair.</a:t>
            </a:r>
          </a:p>
        </p:txBody>
      </p:sp>
      <p:sp>
        <p:nvSpPr>
          <p:cNvPr id="63496" name="Text Box 8"/>
          <p:cNvSpPr txBox="1">
            <a:spLocks noChangeArrowheads="1"/>
          </p:cNvSpPr>
          <p:nvPr/>
        </p:nvSpPr>
        <p:spPr bwMode="auto">
          <a:xfrm>
            <a:off x="822325" y="2362200"/>
            <a:ext cx="7864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In 10 months, the total cost for each option would be the same, $860.</a:t>
            </a:r>
          </a:p>
        </p:txBody>
      </p:sp>
      <p:sp>
        <p:nvSpPr>
          <p:cNvPr id="63497" name="Text Box 9"/>
          <p:cNvSpPr txBox="1">
            <a:spLocks noChangeArrowheads="1"/>
          </p:cNvSpPr>
          <p:nvPr/>
        </p:nvSpPr>
        <p:spPr bwMode="auto">
          <a:xfrm>
            <a:off x="685800" y="5867400"/>
            <a:ext cx="8245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The first option is cheaper for the first six months. </a:t>
            </a:r>
          </a:p>
        </p:txBody>
      </p:sp>
      <p:sp>
        <p:nvSpPr>
          <p:cNvPr id="36871" name="Text Box 1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FF0000"/>
                </a:solidFill>
                <a:latin typeface="Arial Black" pitchFamily="34" charset="0"/>
              </a:rPr>
              <a:t>Check It Out!</a:t>
            </a:r>
            <a:r>
              <a:rPr lang="en-US" altLang="en-US" sz="2400" i="0">
                <a:solidFill>
                  <a:srgbClr val="006699"/>
                </a:solidFill>
                <a:latin typeface="Arial Black" pitchFamily="34" charset="0"/>
              </a:rPr>
              <a:t> Example 3 Continued</a:t>
            </a:r>
            <a:endParaRPr lang="en-US" altLang="en-US" sz="2600" i="0">
              <a:solidFill>
                <a:schemeClr val="accent2"/>
              </a:solidFill>
              <a:latin typeface="Arial MT Bl" charset="0"/>
            </a:endParaRPr>
          </a:p>
        </p:txBody>
      </p:sp>
      <p:sp>
        <p:nvSpPr>
          <p:cNvPr id="63500" name="Text Box 12"/>
          <p:cNvSpPr txBox="1">
            <a:spLocks noChangeArrowheads="1"/>
          </p:cNvSpPr>
          <p:nvPr/>
        </p:nvSpPr>
        <p:spPr bwMode="auto">
          <a:xfrm>
            <a:off x="777875" y="4664075"/>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Option 1: </a:t>
            </a:r>
            <a:r>
              <a:rPr lang="en-US" altLang="en-US" sz="2400">
                <a:latin typeface="Verdana" pitchFamily="34" charset="0"/>
              </a:rPr>
              <a:t>t</a:t>
            </a:r>
            <a:r>
              <a:rPr lang="en-US" altLang="en-US" sz="2400" i="0">
                <a:latin typeface="Verdana" pitchFamily="34" charset="0"/>
              </a:rPr>
              <a:t> = 60 + 80(6) = 540</a:t>
            </a:r>
          </a:p>
        </p:txBody>
      </p:sp>
      <p:sp>
        <p:nvSpPr>
          <p:cNvPr id="63501" name="Text Box 13"/>
          <p:cNvSpPr txBox="1">
            <a:spLocks noChangeArrowheads="1"/>
          </p:cNvSpPr>
          <p:nvPr/>
        </p:nvSpPr>
        <p:spPr bwMode="auto">
          <a:xfrm>
            <a:off x="777875" y="5181600"/>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Option 2: </a:t>
            </a:r>
            <a:r>
              <a:rPr lang="en-US" altLang="en-US" sz="2400">
                <a:latin typeface="Verdana" pitchFamily="34" charset="0"/>
              </a:rPr>
              <a:t>t</a:t>
            </a:r>
            <a:r>
              <a:rPr lang="en-US" altLang="en-US" sz="2400" i="0">
                <a:latin typeface="Verdana" pitchFamily="34" charset="0"/>
              </a:rPr>
              <a:t> = 160 + 70(6) = 580</a:t>
            </a:r>
          </a:p>
        </p:txBody>
      </p:sp>
      <p:sp>
        <p:nvSpPr>
          <p:cNvPr id="63502" name="Text Box 14"/>
          <p:cNvSpPr txBox="1">
            <a:spLocks noChangeArrowheads="1"/>
          </p:cNvSpPr>
          <p:nvPr/>
        </p:nvSpPr>
        <p:spPr bwMode="auto">
          <a:xfrm>
            <a:off x="365125" y="3581400"/>
            <a:ext cx="7864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5138" indent="-465138"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b. If you plan to move in 6 months, which is the cheaper option? Explain.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3495"/>
                                        </p:tgtEl>
                                        <p:attrNameLst>
                                          <p:attrName>style.visibility</p:attrName>
                                        </p:attrNameLst>
                                      </p:cBhvr>
                                      <p:to>
                                        <p:strVal val="visible"/>
                                      </p:to>
                                    </p:set>
                                    <p:animEffect transition="in" filter="box(in)">
                                      <p:cBhvr>
                                        <p:cTn id="7" dur="500"/>
                                        <p:tgtEl>
                                          <p:spTgt spid="634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63494"/>
                                        </p:tgtEl>
                                        <p:attrNameLst>
                                          <p:attrName>style.visibility</p:attrName>
                                        </p:attrNameLst>
                                      </p:cBhvr>
                                      <p:to>
                                        <p:strVal val="visible"/>
                                      </p:to>
                                    </p:set>
                                    <p:anim calcmode="lin" valueType="num">
                                      <p:cBhvr>
                                        <p:cTn id="12" dur="1000" fill="hold"/>
                                        <p:tgtEl>
                                          <p:spTgt spid="63494"/>
                                        </p:tgtEl>
                                        <p:attrNameLst>
                                          <p:attrName>ppt_w</p:attrName>
                                        </p:attrNameLst>
                                      </p:cBhvr>
                                      <p:tavLst>
                                        <p:tav tm="0">
                                          <p:val>
                                            <p:strVal val="#ppt_w+.3"/>
                                          </p:val>
                                        </p:tav>
                                        <p:tav tm="100000">
                                          <p:val>
                                            <p:strVal val="#ppt_w"/>
                                          </p:val>
                                        </p:tav>
                                      </p:tavLst>
                                    </p:anim>
                                    <p:anim calcmode="lin" valueType="num">
                                      <p:cBhvr>
                                        <p:cTn id="13" dur="1000" fill="hold"/>
                                        <p:tgtEl>
                                          <p:spTgt spid="63494"/>
                                        </p:tgtEl>
                                        <p:attrNameLst>
                                          <p:attrName>ppt_h</p:attrName>
                                        </p:attrNameLst>
                                      </p:cBhvr>
                                      <p:tavLst>
                                        <p:tav tm="0">
                                          <p:val>
                                            <p:strVal val="#ppt_h"/>
                                          </p:val>
                                        </p:tav>
                                        <p:tav tm="100000">
                                          <p:val>
                                            <p:strVal val="#ppt_h"/>
                                          </p:val>
                                        </p:tav>
                                      </p:tavLst>
                                    </p:anim>
                                    <p:animEffect transition="in" filter="fade">
                                      <p:cBhvr>
                                        <p:cTn id="14" dur="1000"/>
                                        <p:tgtEl>
                                          <p:spTgt spid="6349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63496"/>
                                        </p:tgtEl>
                                        <p:attrNameLst>
                                          <p:attrName>style.visibility</p:attrName>
                                        </p:attrNameLst>
                                      </p:cBhvr>
                                      <p:to>
                                        <p:strVal val="visible"/>
                                      </p:to>
                                    </p:set>
                                    <p:animEffect transition="in" filter="box(in)">
                                      <p:cBhvr>
                                        <p:cTn id="19" dur="1000"/>
                                        <p:tgtEl>
                                          <p:spTgt spid="6349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3502"/>
                                        </p:tgtEl>
                                        <p:attrNameLst>
                                          <p:attrName>style.visibility</p:attrName>
                                        </p:attrNameLst>
                                      </p:cBhvr>
                                      <p:to>
                                        <p:strVal val="visible"/>
                                      </p:to>
                                    </p:set>
                                    <p:animEffect transition="in" filter="box(in)">
                                      <p:cBhvr>
                                        <p:cTn id="24" dur="500"/>
                                        <p:tgtEl>
                                          <p:spTgt spid="6350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63500"/>
                                        </p:tgtEl>
                                        <p:attrNameLst>
                                          <p:attrName>style.visibility</p:attrName>
                                        </p:attrNameLst>
                                      </p:cBhvr>
                                      <p:to>
                                        <p:strVal val="visible"/>
                                      </p:to>
                                    </p:set>
                                    <p:animEffect transition="in" filter="box(in)">
                                      <p:cBhvr>
                                        <p:cTn id="29" dur="1000"/>
                                        <p:tgtEl>
                                          <p:spTgt spid="6350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3501"/>
                                        </p:tgtEl>
                                        <p:attrNameLst>
                                          <p:attrName>style.visibility</p:attrName>
                                        </p:attrNameLst>
                                      </p:cBhvr>
                                      <p:to>
                                        <p:strVal val="visible"/>
                                      </p:to>
                                    </p:set>
                                    <p:animEffect transition="in" filter="box(in)">
                                      <p:cBhvr>
                                        <p:cTn id="34" dur="1000"/>
                                        <p:tgtEl>
                                          <p:spTgt spid="6350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3497"/>
                                        </p:tgtEl>
                                        <p:attrNameLst>
                                          <p:attrName>style.visibility</p:attrName>
                                        </p:attrNameLst>
                                      </p:cBhvr>
                                      <p:to>
                                        <p:strVal val="visible"/>
                                      </p:to>
                                    </p:set>
                                    <p:animEffect transition="in" filter="box(in)">
                                      <p:cBhvr>
                                        <p:cTn id="39" dur="1000"/>
                                        <p:tgtEl>
                                          <p:spTgt spid="63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P spid="63495" grpId="0"/>
      <p:bldP spid="63496" grpId="0"/>
      <p:bldP spid="63497" grpId="0"/>
      <p:bldP spid="63500" grpId="0"/>
      <p:bldP spid="63501" grpId="0"/>
      <p:bldP spid="6350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Lesson Quiz: Part I</a:t>
            </a:r>
          </a:p>
        </p:txBody>
      </p:sp>
      <p:sp>
        <p:nvSpPr>
          <p:cNvPr id="37891" name="Text Box 5"/>
          <p:cNvSpPr txBox="1">
            <a:spLocks noChangeArrowheads="1"/>
          </p:cNvSpPr>
          <p:nvPr/>
        </p:nvSpPr>
        <p:spPr bwMode="auto">
          <a:xfrm>
            <a:off x="457200" y="1497013"/>
            <a:ext cx="7924800" cy="499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each system by substitution.</a:t>
            </a:r>
            <a:endParaRPr lang="en-US" altLang="en-US" sz="2000" i="0">
              <a:latin typeface="Verdana" pitchFamily="34" charset="0"/>
            </a:endParaRPr>
          </a:p>
          <a:p>
            <a:pPr>
              <a:lnSpc>
                <a:spcPct val="175000"/>
              </a:lnSpc>
              <a:spcBef>
                <a:spcPct val="50000"/>
              </a:spcBef>
            </a:pPr>
            <a:r>
              <a:rPr lang="en-US" altLang="en-US" sz="2400" b="1" i="0">
                <a:latin typeface="Verdana" pitchFamily="34" charset="0"/>
              </a:rPr>
              <a:t>1.</a:t>
            </a:r>
            <a:r>
              <a:rPr lang="en-US" altLang="en-US" sz="2400" i="0">
                <a:latin typeface="Verdana" pitchFamily="34" charset="0"/>
              </a:rPr>
              <a:t> </a:t>
            </a:r>
          </a:p>
          <a:p>
            <a:pPr>
              <a:lnSpc>
                <a:spcPct val="125000"/>
              </a:lnSpc>
              <a:spcBef>
                <a:spcPct val="50000"/>
              </a:spcBef>
            </a:pPr>
            <a:r>
              <a:rPr lang="en-US" altLang="en-US" sz="2400" i="0">
                <a:latin typeface="Verdana" pitchFamily="34" charset="0"/>
              </a:rPr>
              <a:t> 		</a:t>
            </a:r>
          </a:p>
          <a:p>
            <a:pPr>
              <a:spcBef>
                <a:spcPct val="50000"/>
              </a:spcBef>
            </a:pPr>
            <a:r>
              <a:rPr lang="en-US" altLang="en-US" sz="2400" b="1" i="0">
                <a:latin typeface="Verdana" pitchFamily="34" charset="0"/>
              </a:rPr>
              <a:t>2.</a:t>
            </a:r>
            <a:r>
              <a:rPr lang="en-US" altLang="en-US" sz="2400" i="0">
                <a:latin typeface="Verdana" pitchFamily="34" charset="0"/>
              </a:rPr>
              <a:t> </a:t>
            </a:r>
          </a:p>
          <a:p>
            <a:pPr>
              <a:lnSpc>
                <a:spcPct val="50000"/>
              </a:lnSpc>
              <a:spcBef>
                <a:spcPct val="50000"/>
              </a:spcBef>
            </a:pPr>
            <a:endParaRPr lang="en-US" altLang="en-US" sz="2400" i="0">
              <a:latin typeface="Verdana" pitchFamily="34" charset="0"/>
            </a:endParaRPr>
          </a:p>
          <a:p>
            <a:pPr>
              <a:lnSpc>
                <a:spcPct val="190000"/>
              </a:lnSpc>
              <a:spcBef>
                <a:spcPct val="50000"/>
              </a:spcBef>
            </a:pPr>
            <a:r>
              <a:rPr lang="en-US" altLang="en-US" sz="2400" b="1" i="0">
                <a:latin typeface="Verdana" pitchFamily="34" charset="0"/>
              </a:rPr>
              <a:t>3.</a:t>
            </a:r>
            <a:endParaRPr lang="en-US" altLang="en-US" sz="2400" i="0">
              <a:latin typeface="Verdana" pitchFamily="34" charset="0"/>
            </a:endParaRPr>
          </a:p>
          <a:p>
            <a:pPr>
              <a:lnSpc>
                <a:spcPct val="125000"/>
              </a:lnSpc>
              <a:spcBef>
                <a:spcPct val="50000"/>
              </a:spcBef>
            </a:pPr>
            <a:endParaRPr lang="en-US" altLang="en-US" sz="2400" b="1" i="0">
              <a:latin typeface="Verdana" pitchFamily="34" charset="0"/>
            </a:endParaRPr>
          </a:p>
          <a:p>
            <a:pPr>
              <a:lnSpc>
                <a:spcPct val="25000"/>
              </a:lnSpc>
              <a:spcBef>
                <a:spcPct val="50000"/>
              </a:spcBef>
            </a:pPr>
            <a:endParaRPr lang="en-US" altLang="en-US" sz="2400" i="0"/>
          </a:p>
          <a:p>
            <a:pPr>
              <a:spcBef>
                <a:spcPct val="50000"/>
              </a:spcBef>
            </a:pPr>
            <a:r>
              <a:rPr lang="en-US" altLang="en-US" sz="800" i="0"/>
              <a:t> </a:t>
            </a:r>
          </a:p>
          <a:p>
            <a:pPr>
              <a:spcBef>
                <a:spcPct val="50000"/>
              </a:spcBef>
            </a:pPr>
            <a:endParaRPr lang="en-US" altLang="en-US" sz="800" i="0"/>
          </a:p>
        </p:txBody>
      </p:sp>
      <p:sp>
        <p:nvSpPr>
          <p:cNvPr id="64518" name="Text Box 6"/>
          <p:cNvSpPr txBox="1">
            <a:spLocks noChangeArrowheads="1"/>
          </p:cNvSpPr>
          <p:nvPr/>
        </p:nvSpPr>
        <p:spPr bwMode="auto">
          <a:xfrm>
            <a:off x="3733800" y="34290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i="0">
                <a:solidFill>
                  <a:srgbClr val="FF0000"/>
                </a:solidFill>
                <a:latin typeface="Verdana" pitchFamily="34" charset="0"/>
              </a:rPr>
              <a:t>(1, 2)</a:t>
            </a:r>
          </a:p>
        </p:txBody>
      </p:sp>
      <p:sp>
        <p:nvSpPr>
          <p:cNvPr id="64519" name="Text Box 7"/>
          <p:cNvSpPr txBox="1">
            <a:spLocks noChangeArrowheads="1"/>
          </p:cNvSpPr>
          <p:nvPr/>
        </p:nvSpPr>
        <p:spPr bwMode="auto">
          <a:xfrm>
            <a:off x="3429000" y="22098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i="0">
                <a:solidFill>
                  <a:srgbClr val="FF0000"/>
                </a:solidFill>
                <a:latin typeface="Verdana" pitchFamily="34" charset="0"/>
              </a:rPr>
              <a:t>(–2, –4)</a:t>
            </a:r>
          </a:p>
        </p:txBody>
      </p:sp>
      <p:sp>
        <p:nvSpPr>
          <p:cNvPr id="37894" name="AutoShape 10"/>
          <p:cNvSpPr>
            <a:spLocks/>
          </p:cNvSpPr>
          <p:nvPr/>
        </p:nvSpPr>
        <p:spPr bwMode="auto">
          <a:xfrm>
            <a:off x="1143000" y="1985963"/>
            <a:ext cx="304800" cy="1066800"/>
          </a:xfrm>
          <a:prstGeom prst="leftBrace">
            <a:avLst>
              <a:gd name="adj1" fmla="val 29167"/>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37895" name="Text Box 11"/>
          <p:cNvSpPr txBox="1">
            <a:spLocks noChangeArrowheads="1"/>
          </p:cNvSpPr>
          <p:nvPr/>
        </p:nvSpPr>
        <p:spPr bwMode="auto">
          <a:xfrm>
            <a:off x="1431925" y="1985963"/>
            <a:ext cx="1203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y = </a:t>
            </a:r>
            <a:r>
              <a:rPr lang="en-US" altLang="en-US" sz="2400" i="0">
                <a:latin typeface="Verdana" pitchFamily="34" charset="0"/>
              </a:rPr>
              <a:t>2</a:t>
            </a:r>
            <a:r>
              <a:rPr lang="en-US" altLang="en-US" sz="2400">
                <a:latin typeface="Verdana" pitchFamily="34" charset="0"/>
              </a:rPr>
              <a:t>x</a:t>
            </a:r>
          </a:p>
        </p:txBody>
      </p:sp>
      <p:pic>
        <p:nvPicPr>
          <p:cNvPr id="37896" name="Picture 1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395538"/>
            <a:ext cx="16097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7" name="AutoShape 13"/>
          <p:cNvSpPr>
            <a:spLocks/>
          </p:cNvSpPr>
          <p:nvPr/>
        </p:nvSpPr>
        <p:spPr bwMode="auto">
          <a:xfrm>
            <a:off x="1143000" y="3211513"/>
            <a:ext cx="304800" cy="1066800"/>
          </a:xfrm>
          <a:prstGeom prst="leftBrace">
            <a:avLst>
              <a:gd name="adj1" fmla="val 29167"/>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37898" name="Text Box 14"/>
          <p:cNvSpPr txBox="1">
            <a:spLocks noChangeArrowheads="1"/>
          </p:cNvSpPr>
          <p:nvPr/>
        </p:nvSpPr>
        <p:spPr bwMode="auto">
          <a:xfrm>
            <a:off x="1447800" y="3167063"/>
            <a:ext cx="2000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x</a:t>
            </a:r>
            <a:r>
              <a:rPr lang="en-US" altLang="en-US" sz="2400" i="0">
                <a:latin typeface="Verdana" pitchFamily="34" charset="0"/>
              </a:rPr>
              <a:t> = 6</a:t>
            </a:r>
            <a:r>
              <a:rPr lang="en-US" altLang="en-US" sz="2400">
                <a:latin typeface="Verdana" pitchFamily="34" charset="0"/>
              </a:rPr>
              <a:t>y</a:t>
            </a:r>
            <a:r>
              <a:rPr lang="en-US" altLang="en-US" sz="2400" i="0">
                <a:latin typeface="Verdana" pitchFamily="34" charset="0"/>
              </a:rPr>
              <a:t> – 11</a:t>
            </a:r>
            <a:endParaRPr lang="en-US" altLang="en-US" sz="2400">
              <a:latin typeface="Verdana" pitchFamily="34" charset="0"/>
            </a:endParaRPr>
          </a:p>
        </p:txBody>
      </p:sp>
      <p:sp>
        <p:nvSpPr>
          <p:cNvPr id="37899" name="Text Box 15"/>
          <p:cNvSpPr txBox="1">
            <a:spLocks noChangeArrowheads="1"/>
          </p:cNvSpPr>
          <p:nvPr/>
        </p:nvSpPr>
        <p:spPr bwMode="auto">
          <a:xfrm>
            <a:off x="1447800" y="3733800"/>
            <a:ext cx="219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x</a:t>
            </a:r>
            <a:r>
              <a:rPr lang="en-US" altLang="en-US" sz="2400" i="0">
                <a:latin typeface="Verdana" pitchFamily="34" charset="0"/>
              </a:rPr>
              <a:t> – 2</a:t>
            </a:r>
            <a:r>
              <a:rPr lang="en-US" altLang="en-US" sz="2400">
                <a:latin typeface="Verdana" pitchFamily="34" charset="0"/>
              </a:rPr>
              <a:t>y =</a:t>
            </a:r>
            <a:r>
              <a:rPr lang="en-US" altLang="en-US" sz="2400" i="0">
                <a:latin typeface="Verdana" pitchFamily="34" charset="0"/>
              </a:rPr>
              <a:t> –1</a:t>
            </a:r>
          </a:p>
        </p:txBody>
      </p:sp>
      <p:sp>
        <p:nvSpPr>
          <p:cNvPr id="37900" name="AutoShape 16"/>
          <p:cNvSpPr>
            <a:spLocks/>
          </p:cNvSpPr>
          <p:nvPr/>
        </p:nvSpPr>
        <p:spPr bwMode="auto">
          <a:xfrm>
            <a:off x="1143000" y="4419600"/>
            <a:ext cx="304800" cy="1066800"/>
          </a:xfrm>
          <a:prstGeom prst="leftBrace">
            <a:avLst>
              <a:gd name="adj1" fmla="val 29167"/>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37901" name="Text Box 17"/>
          <p:cNvSpPr txBox="1">
            <a:spLocks noChangeArrowheads="1"/>
          </p:cNvSpPr>
          <p:nvPr/>
        </p:nvSpPr>
        <p:spPr bwMode="auto">
          <a:xfrm>
            <a:off x="1404938" y="4419600"/>
            <a:ext cx="22494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–3</a:t>
            </a:r>
            <a:r>
              <a:rPr lang="en-US" altLang="en-US" sz="2400">
                <a:latin typeface="Verdana" pitchFamily="34" charset="0"/>
              </a:rPr>
              <a:t>x</a:t>
            </a:r>
            <a:r>
              <a:rPr lang="en-US" altLang="en-US" sz="2400" i="0">
                <a:latin typeface="Verdana" pitchFamily="34" charset="0"/>
              </a:rPr>
              <a:t> + </a:t>
            </a:r>
            <a:r>
              <a:rPr lang="en-US" altLang="en-US" sz="2400">
                <a:latin typeface="Verdana" pitchFamily="34" charset="0"/>
              </a:rPr>
              <a:t>y </a:t>
            </a:r>
            <a:r>
              <a:rPr lang="en-US" altLang="en-US" sz="2400" i="0">
                <a:latin typeface="Verdana" pitchFamily="34" charset="0"/>
              </a:rPr>
              <a:t>= –1</a:t>
            </a:r>
          </a:p>
        </p:txBody>
      </p:sp>
      <p:sp>
        <p:nvSpPr>
          <p:cNvPr id="37902" name="Text Box 18"/>
          <p:cNvSpPr txBox="1">
            <a:spLocks noChangeArrowheads="1"/>
          </p:cNvSpPr>
          <p:nvPr/>
        </p:nvSpPr>
        <p:spPr bwMode="auto">
          <a:xfrm>
            <a:off x="1450975" y="4953000"/>
            <a:ext cx="1612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latin typeface="Verdana" pitchFamily="34" charset="0"/>
              </a:rPr>
              <a:t>x</a:t>
            </a:r>
            <a:r>
              <a:rPr lang="en-US" altLang="en-US" sz="2400" i="0">
                <a:latin typeface="Verdana" pitchFamily="34" charset="0"/>
              </a:rPr>
              <a:t> – </a:t>
            </a:r>
            <a:r>
              <a:rPr lang="en-US" altLang="en-US" sz="2400">
                <a:latin typeface="Verdana" pitchFamily="34" charset="0"/>
              </a:rPr>
              <a:t>y =</a:t>
            </a:r>
            <a:r>
              <a:rPr lang="en-US" altLang="en-US" sz="2400" i="0">
                <a:latin typeface="Verdana" pitchFamily="34" charset="0"/>
              </a:rPr>
              <a:t> 4</a:t>
            </a:r>
          </a:p>
        </p:txBody>
      </p:sp>
      <p:pic>
        <p:nvPicPr>
          <p:cNvPr id="64532" name="Picture 2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1425" y="4572000"/>
            <a:ext cx="158115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4519"/>
                                        </p:tgtEl>
                                        <p:attrNameLst>
                                          <p:attrName>style.visibility</p:attrName>
                                        </p:attrNameLst>
                                      </p:cBhvr>
                                      <p:to>
                                        <p:strVal val="visible"/>
                                      </p:to>
                                    </p:set>
                                    <p:animEffect transition="in" filter="dissolve">
                                      <p:cBhvr>
                                        <p:cTn id="7" dur="500"/>
                                        <p:tgtEl>
                                          <p:spTgt spid="645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4518"/>
                                        </p:tgtEl>
                                        <p:attrNameLst>
                                          <p:attrName>style.visibility</p:attrName>
                                        </p:attrNameLst>
                                      </p:cBhvr>
                                      <p:to>
                                        <p:strVal val="visible"/>
                                      </p:to>
                                    </p:set>
                                    <p:animEffect transition="in" filter="dissolve">
                                      <p:cBhvr>
                                        <p:cTn id="12" dur="500"/>
                                        <p:tgtEl>
                                          <p:spTgt spid="645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64532"/>
                                        </p:tgtEl>
                                        <p:attrNameLst>
                                          <p:attrName>style.visibility</p:attrName>
                                        </p:attrNameLst>
                                      </p:cBhvr>
                                      <p:to>
                                        <p:strVal val="visible"/>
                                      </p:to>
                                    </p:set>
                                    <p:animEffect transition="in" filter="dissolve">
                                      <p:cBhvr>
                                        <p:cTn id="17" dur="500"/>
                                        <p:tgtEl>
                                          <p:spTgt spid="64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8" grpId="0" autoUpdateAnimBg="0"/>
      <p:bldP spid="64519"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Lesson Quiz: Part II</a:t>
            </a:r>
          </a:p>
        </p:txBody>
      </p:sp>
      <p:sp>
        <p:nvSpPr>
          <p:cNvPr id="38915" name="Text Box 5"/>
          <p:cNvSpPr txBox="1">
            <a:spLocks noChangeArrowheads="1"/>
          </p:cNvSpPr>
          <p:nvPr/>
        </p:nvSpPr>
        <p:spPr bwMode="auto">
          <a:xfrm>
            <a:off x="822325" y="1631950"/>
            <a:ext cx="80930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5138" indent="-465138"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4. </a:t>
            </a:r>
            <a:r>
              <a:rPr lang="en-US" altLang="en-US" sz="2400" i="0">
                <a:latin typeface="Verdana" pitchFamily="34" charset="0"/>
              </a:rPr>
              <a:t>Plumber A charges $60 an hour. Plumber B charges $40 to visit your home plus $55 for each hour. For how many hours will the total cost for each plumber be the same? How much will that cost be? If a customer thinks they will need a plumber for 5 hours, which plumber should the customer hire? Explain. </a:t>
            </a:r>
            <a:endParaRPr lang="en-US" altLang="en-US" sz="2400" b="1" i="0">
              <a:latin typeface="Verdana" pitchFamily="34" charset="0"/>
            </a:endParaRPr>
          </a:p>
        </p:txBody>
      </p:sp>
      <p:sp>
        <p:nvSpPr>
          <p:cNvPr id="65542" name="Text Box 6"/>
          <p:cNvSpPr txBox="1">
            <a:spLocks noChangeArrowheads="1"/>
          </p:cNvSpPr>
          <p:nvPr/>
        </p:nvSpPr>
        <p:spPr bwMode="auto">
          <a:xfrm>
            <a:off x="1371600" y="4343400"/>
            <a:ext cx="7391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8 hours; $480; plumber A: plumber A is cheaper for less than 8 hours.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5542"/>
                                        </p:tgtEl>
                                        <p:attrNameLst>
                                          <p:attrName>style.visibility</p:attrName>
                                        </p:attrNameLst>
                                      </p:cBhvr>
                                      <p:to>
                                        <p:strVal val="visible"/>
                                      </p:to>
                                    </p:set>
                                    <p:animEffect transition="in" filter="box(in)">
                                      <p:cBhvr>
                                        <p:cTn id="7" dur="2000"/>
                                        <p:tgtEl>
                                          <p:spTgt spid="655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458200" cy="1295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20000"/>
              </a:spcBef>
            </a:pPr>
            <a:r>
              <a:rPr lang="en-US" altLang="en-US" sz="3200" i="0">
                <a:latin typeface="Verdana" pitchFamily="34" charset="0"/>
              </a:rPr>
              <a:t>Solve systems of linear equations in two variables by substitution.</a:t>
            </a:r>
            <a:r>
              <a:rPr lang="en-US" altLang="en-US" sz="3200" i="0"/>
              <a:t> </a:t>
            </a:r>
          </a:p>
        </p:txBody>
      </p:sp>
      <p:sp>
        <p:nvSpPr>
          <p:cNvPr id="5123" name="Rectangle 15"/>
          <p:cNvSpPr>
            <a:spLocks noChangeArrowheads="1"/>
          </p:cNvSpPr>
          <p:nvPr/>
        </p:nvSpPr>
        <p:spPr bwMode="auto">
          <a:xfrm>
            <a:off x="0" y="1219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eaLnBrk="1" hangingPunct="1"/>
            <a:r>
              <a:rPr lang="en-US" altLang="en-US" sz="3600">
                <a:solidFill>
                  <a:srgbClr val="FF6600"/>
                </a:solidFill>
                <a:latin typeface="Arial Black" pitchFamily="34" charset="0"/>
              </a:rPr>
              <a:t>Objective</a:t>
            </a:r>
            <a:endParaRPr lang="en-US" altLang="en-US" sz="3600">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822325" y="1327150"/>
            <a:ext cx="786447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i="0">
                <a:latin typeface="Verdana" pitchFamily="34" charset="0"/>
              </a:rPr>
              <a:t>Sometimes it is difficult to identify the exact solution to a system by graphing. In this case, you can use a method called </a:t>
            </a:r>
            <a:r>
              <a:rPr lang="en-US" altLang="en-US" sz="2800">
                <a:latin typeface="Verdana" pitchFamily="34" charset="0"/>
              </a:rPr>
              <a:t>substitution.</a:t>
            </a:r>
            <a:endParaRPr lang="en-US" altLang="en-US" sz="2800" i="0">
              <a:latin typeface="Verdana" pitchFamily="34" charset="0"/>
            </a:endParaRPr>
          </a:p>
        </p:txBody>
      </p:sp>
      <p:sp>
        <p:nvSpPr>
          <p:cNvPr id="31749" name="Text Box 5"/>
          <p:cNvSpPr txBox="1">
            <a:spLocks noChangeArrowheads="1"/>
          </p:cNvSpPr>
          <p:nvPr/>
        </p:nvSpPr>
        <p:spPr bwMode="auto">
          <a:xfrm>
            <a:off x="838200" y="3411538"/>
            <a:ext cx="7673975" cy="222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800" i="0">
                <a:latin typeface="Verdana" pitchFamily="34" charset="0"/>
              </a:rPr>
              <a:t>The goal when using substitution is to reduce the system to one equation that has only one variable. Then you can solve this equation by the methods taught in Chapter 2.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1749"/>
                                        </p:tgtEl>
                                        <p:attrNameLst>
                                          <p:attrName>style.visibility</p:attrName>
                                        </p:attrNameLst>
                                      </p:cBhvr>
                                      <p:to>
                                        <p:strVal val="visible"/>
                                      </p:to>
                                    </p:set>
                                    <p:anim calcmode="lin" valueType="num">
                                      <p:cBhvr>
                                        <p:cTn id="7" dur="500" fill="hold"/>
                                        <p:tgtEl>
                                          <p:spTgt spid="31749"/>
                                        </p:tgtEl>
                                        <p:attrNameLst>
                                          <p:attrName>ppt_w</p:attrName>
                                        </p:attrNameLst>
                                      </p:cBhvr>
                                      <p:tavLst>
                                        <p:tav tm="0">
                                          <p:val>
                                            <p:fltVal val="0"/>
                                          </p:val>
                                        </p:tav>
                                        <p:tav tm="100000">
                                          <p:val>
                                            <p:strVal val="#ppt_w"/>
                                          </p:val>
                                        </p:tav>
                                      </p:tavLst>
                                    </p:anim>
                                    <p:anim calcmode="lin" valueType="num">
                                      <p:cBhvr>
                                        <p:cTn id="8" dur="500" fill="hold"/>
                                        <p:tgtEl>
                                          <p:spTgt spid="31749"/>
                                        </p:tgtEl>
                                        <p:attrNameLst>
                                          <p:attrName>ppt_h</p:attrName>
                                        </p:attrNameLst>
                                      </p:cBhvr>
                                      <p:tavLst>
                                        <p:tav tm="0">
                                          <p:val>
                                            <p:fltVal val="0"/>
                                          </p:val>
                                        </p:tav>
                                        <p:tav tm="100000">
                                          <p:val>
                                            <p:strVal val="#ppt_h"/>
                                          </p:val>
                                        </p:tav>
                                      </p:tavLst>
                                    </p:anim>
                                    <p:anim calcmode="lin" valueType="num">
                                      <p:cBhvr>
                                        <p:cTn id="9" dur="500" fill="hold"/>
                                        <p:tgtEl>
                                          <p:spTgt spid="31749"/>
                                        </p:tgtEl>
                                        <p:attrNameLst>
                                          <p:attrName>style.rotation</p:attrName>
                                        </p:attrNameLst>
                                      </p:cBhvr>
                                      <p:tavLst>
                                        <p:tav tm="0">
                                          <p:val>
                                            <p:fltVal val="90"/>
                                          </p:val>
                                        </p:tav>
                                        <p:tav tm="100000">
                                          <p:val>
                                            <p:fltVal val="0"/>
                                          </p:val>
                                        </p:tav>
                                      </p:tavLst>
                                    </p:anim>
                                    <p:animEffect transition="in" filter="fade">
                                      <p:cBhvr>
                                        <p:cTn id="10" dur="500"/>
                                        <p:tgtEl>
                                          <p:spTgt spid="317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48" name="Group 60"/>
          <p:cNvGraphicFramePr>
            <a:graphicFrameLocks noGrp="1"/>
          </p:cNvGraphicFramePr>
          <p:nvPr/>
        </p:nvGraphicFramePr>
        <p:xfrm>
          <a:off x="200025" y="838200"/>
          <a:ext cx="8763000" cy="5638802"/>
        </p:xfrm>
        <a:graphic>
          <a:graphicData uri="http://schemas.openxmlformats.org/drawingml/2006/table">
            <a:tbl>
              <a:tblPr/>
              <a:tblGrid>
                <a:gridCol w="1184275"/>
                <a:gridCol w="7578725"/>
              </a:tblGrid>
              <a:tr h="88900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Solving Systems of Equations by Substitution</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57150" cap="flat" cmpd="sng" algn="ctr">
                      <a:solidFill>
                        <a:srgbClr val="009900"/>
                      </a:solidFill>
                      <a:prstDash val="solid"/>
                      <a:round/>
                      <a:headEnd type="none" w="med" len="med"/>
                      <a:tailEnd type="none" w="med" len="med"/>
                    </a:lnB>
                    <a:lnTlToBr>
                      <a:noFill/>
                    </a:lnTlToBr>
                    <a:lnBlToTr>
                      <a:noFill/>
                    </a:lnBlToTr>
                    <a:solidFill>
                      <a:srgbClr val="99FF66"/>
                    </a:solidFill>
                  </a:tcPr>
                </a:tc>
                <a:tc hMerge="1">
                  <a:txBody>
                    <a:bodyPr/>
                    <a:lstStyle/>
                    <a:p>
                      <a:endParaRPr lang="en-US"/>
                    </a:p>
                  </a:txBody>
                  <a:tcPr/>
                </a:tc>
              </a:tr>
              <a:tr h="919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cs typeface="Arial" charset="0"/>
                      </a:endParaRP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5715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Verdana" pitchFamily="34"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5715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Step 2</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8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Step 3</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Step 4</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Step 5</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r>
            </a:tbl>
          </a:graphicData>
        </a:graphic>
      </p:graphicFrame>
      <p:sp>
        <p:nvSpPr>
          <p:cNvPr id="12342" name="Rectangle 54"/>
          <p:cNvSpPr>
            <a:spLocks noChangeArrowheads="1"/>
          </p:cNvSpPr>
          <p:nvPr/>
        </p:nvSpPr>
        <p:spPr bwMode="auto">
          <a:xfrm>
            <a:off x="195263" y="1981200"/>
            <a:ext cx="1098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20000"/>
              </a:spcBef>
            </a:pPr>
            <a:r>
              <a:rPr lang="en-US" altLang="en-US" sz="2400" b="1" i="0"/>
              <a:t>Step 1</a:t>
            </a:r>
          </a:p>
        </p:txBody>
      </p:sp>
      <p:sp>
        <p:nvSpPr>
          <p:cNvPr id="12347" name="Text Box 59"/>
          <p:cNvSpPr txBox="1">
            <a:spLocks noChangeArrowheads="1"/>
          </p:cNvSpPr>
          <p:nvPr/>
        </p:nvSpPr>
        <p:spPr bwMode="auto">
          <a:xfrm>
            <a:off x="1600200" y="1752600"/>
            <a:ext cx="6759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Solve for one variable in at least one equation, if necessary.</a:t>
            </a:r>
          </a:p>
        </p:txBody>
      </p:sp>
      <p:sp>
        <p:nvSpPr>
          <p:cNvPr id="12349" name="Text Box 61"/>
          <p:cNvSpPr txBox="1">
            <a:spLocks noChangeArrowheads="1"/>
          </p:cNvSpPr>
          <p:nvPr/>
        </p:nvSpPr>
        <p:spPr bwMode="auto">
          <a:xfrm>
            <a:off x="1600200" y="2682875"/>
            <a:ext cx="7026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Substitute the resulting expression into the other equation.</a:t>
            </a:r>
          </a:p>
        </p:txBody>
      </p:sp>
      <p:sp>
        <p:nvSpPr>
          <p:cNvPr id="12350" name="Text Box 62"/>
          <p:cNvSpPr txBox="1">
            <a:spLocks noChangeArrowheads="1"/>
          </p:cNvSpPr>
          <p:nvPr/>
        </p:nvSpPr>
        <p:spPr bwMode="auto">
          <a:xfrm>
            <a:off x="1600200" y="3597275"/>
            <a:ext cx="67595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Solve that equation to get the value of the first variable.</a:t>
            </a:r>
          </a:p>
        </p:txBody>
      </p:sp>
      <p:sp>
        <p:nvSpPr>
          <p:cNvPr id="12351" name="Text Box 63"/>
          <p:cNvSpPr txBox="1">
            <a:spLocks noChangeArrowheads="1"/>
          </p:cNvSpPr>
          <p:nvPr/>
        </p:nvSpPr>
        <p:spPr bwMode="auto">
          <a:xfrm>
            <a:off x="1600200" y="4587875"/>
            <a:ext cx="7026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Substitute that value into one of the original equations and solve.</a:t>
            </a:r>
          </a:p>
        </p:txBody>
      </p:sp>
      <p:sp>
        <p:nvSpPr>
          <p:cNvPr id="12352" name="Text Box 64"/>
          <p:cNvSpPr txBox="1">
            <a:spLocks noChangeArrowheads="1"/>
          </p:cNvSpPr>
          <p:nvPr/>
        </p:nvSpPr>
        <p:spPr bwMode="auto">
          <a:xfrm>
            <a:off x="1600200" y="5578475"/>
            <a:ext cx="7026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Write the values from steps 3 and 4 as an ordered pair, (</a:t>
            </a:r>
            <a:r>
              <a:rPr lang="en-US" altLang="en-US" sz="2400">
                <a:latin typeface="Verdana" pitchFamily="34" charset="0"/>
              </a:rPr>
              <a:t>x</a:t>
            </a:r>
            <a:r>
              <a:rPr lang="en-US" altLang="en-US" sz="2400" i="0">
                <a:latin typeface="Verdana" pitchFamily="34" charset="0"/>
              </a:rPr>
              <a:t>, </a:t>
            </a:r>
            <a:r>
              <a:rPr lang="en-US" altLang="en-US" sz="2400">
                <a:latin typeface="Verdana" pitchFamily="34" charset="0"/>
              </a:rPr>
              <a:t>y</a:t>
            </a:r>
            <a:r>
              <a:rPr lang="en-US" altLang="en-US" sz="2400" i="0">
                <a:latin typeface="Verdana" pitchFamily="34" charset="0"/>
              </a:rPr>
              <a:t>), and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12348"/>
                                        </p:tgtEl>
                                        <p:attrNameLst>
                                          <p:attrName>style.visibility</p:attrName>
                                        </p:attrNameLst>
                                      </p:cBhvr>
                                      <p:to>
                                        <p:strVal val="visible"/>
                                      </p:to>
                                    </p:set>
                                    <p:animEffect transition="in" filter="box(in)">
                                      <p:cBhvr>
                                        <p:cTn id="7" dur="500"/>
                                        <p:tgtEl>
                                          <p:spTgt spid="1234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2342"/>
                                        </p:tgtEl>
                                        <p:attrNameLst>
                                          <p:attrName>style.visibility</p:attrName>
                                        </p:attrNameLst>
                                      </p:cBhvr>
                                      <p:to>
                                        <p:strVal val="visible"/>
                                      </p:to>
                                    </p:set>
                                    <p:animEffect transition="in" filter="box(in)">
                                      <p:cBhvr>
                                        <p:cTn id="10" dur="500"/>
                                        <p:tgtEl>
                                          <p:spTgt spid="1234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2347"/>
                                        </p:tgtEl>
                                        <p:attrNameLst>
                                          <p:attrName>style.visibility</p:attrName>
                                        </p:attrNameLst>
                                      </p:cBhvr>
                                      <p:to>
                                        <p:strVal val="visible"/>
                                      </p:to>
                                    </p:set>
                                    <p:animEffect transition="in" filter="wipe(down)">
                                      <p:cBhvr>
                                        <p:cTn id="15" dur="500"/>
                                        <p:tgtEl>
                                          <p:spTgt spid="1234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2349"/>
                                        </p:tgtEl>
                                        <p:attrNameLst>
                                          <p:attrName>style.visibility</p:attrName>
                                        </p:attrNameLst>
                                      </p:cBhvr>
                                      <p:to>
                                        <p:strVal val="visible"/>
                                      </p:to>
                                    </p:set>
                                    <p:animEffect transition="in" filter="wipe(down)">
                                      <p:cBhvr>
                                        <p:cTn id="20" dur="500"/>
                                        <p:tgtEl>
                                          <p:spTgt spid="1234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2350"/>
                                        </p:tgtEl>
                                        <p:attrNameLst>
                                          <p:attrName>style.visibility</p:attrName>
                                        </p:attrNameLst>
                                      </p:cBhvr>
                                      <p:to>
                                        <p:strVal val="visible"/>
                                      </p:to>
                                    </p:set>
                                    <p:animEffect transition="in" filter="wipe(down)">
                                      <p:cBhvr>
                                        <p:cTn id="25" dur="500"/>
                                        <p:tgtEl>
                                          <p:spTgt spid="1235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351"/>
                                        </p:tgtEl>
                                        <p:attrNameLst>
                                          <p:attrName>style.visibility</p:attrName>
                                        </p:attrNameLst>
                                      </p:cBhvr>
                                      <p:to>
                                        <p:strVal val="visible"/>
                                      </p:to>
                                    </p:set>
                                    <p:animEffect transition="in" filter="wipe(down)">
                                      <p:cBhvr>
                                        <p:cTn id="30" dur="500"/>
                                        <p:tgtEl>
                                          <p:spTgt spid="1235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2352"/>
                                        </p:tgtEl>
                                        <p:attrNameLst>
                                          <p:attrName>style.visibility</p:attrName>
                                        </p:attrNameLst>
                                      </p:cBhvr>
                                      <p:to>
                                        <p:strVal val="visible"/>
                                      </p:to>
                                    </p:set>
                                    <p:animEffect transition="in" filter="wipe(down)">
                                      <p:cBhvr>
                                        <p:cTn id="35" dur="500"/>
                                        <p:tgtEl>
                                          <p:spTgt spid="12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42" grpId="0"/>
      <p:bldP spid="12347" grpId="0"/>
      <p:bldP spid="12349" grpId="0"/>
      <p:bldP spid="12350" grpId="0"/>
      <p:bldP spid="12351" grpId="0"/>
      <p:bldP spid="1235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8195" name="Text Box 5"/>
          <p:cNvSpPr txBox="1">
            <a:spLocks noChangeArrowheads="1"/>
          </p:cNvSpPr>
          <p:nvPr/>
        </p:nvSpPr>
        <p:spPr bwMode="auto">
          <a:xfrm>
            <a:off x="0" y="990600"/>
            <a:ext cx="9144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71700" indent="-21717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nSpc>
                <a:spcPct val="80000"/>
              </a:lnSpc>
              <a:spcBef>
                <a:spcPct val="50000"/>
              </a:spcBef>
            </a:pPr>
            <a:r>
              <a:rPr lang="en-US" altLang="en-US" sz="2400" i="0">
                <a:solidFill>
                  <a:srgbClr val="006699"/>
                </a:solidFill>
                <a:latin typeface="Arial Black" pitchFamily="34" charset="0"/>
              </a:rPr>
              <a:t>Example 1A: Solving a System of Linear Equations by Substitution </a:t>
            </a:r>
            <a:endParaRPr lang="en-US" altLang="en-US" sz="2600" i="0">
              <a:solidFill>
                <a:schemeClr val="accent2"/>
              </a:solidFill>
              <a:latin typeface="Arial MT Bl" charset="0"/>
            </a:endParaRPr>
          </a:p>
        </p:txBody>
      </p:sp>
      <p:sp>
        <p:nvSpPr>
          <p:cNvPr id="8196" name="AutoShape 9"/>
          <p:cNvSpPr>
            <a:spLocks/>
          </p:cNvSpPr>
          <p:nvPr/>
        </p:nvSpPr>
        <p:spPr bwMode="auto">
          <a:xfrm>
            <a:off x="838200" y="22860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8197" name="Text Box 10"/>
          <p:cNvSpPr txBox="1">
            <a:spLocks noChangeArrowheads="1"/>
          </p:cNvSpPr>
          <p:nvPr/>
        </p:nvSpPr>
        <p:spPr bwMode="auto">
          <a:xfrm>
            <a:off x="1066800" y="2209800"/>
            <a:ext cx="1382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a:t>
            </a:r>
            <a:r>
              <a:rPr lang="en-US" altLang="en-US" sz="2400" b="1" i="0">
                <a:latin typeface="Verdana" pitchFamily="34" charset="0"/>
              </a:rPr>
              <a:t> 3</a:t>
            </a:r>
            <a:r>
              <a:rPr lang="en-US" altLang="en-US" sz="2400" b="1">
                <a:latin typeface="Verdana" pitchFamily="34" charset="0"/>
              </a:rPr>
              <a:t>x</a:t>
            </a:r>
            <a:r>
              <a:rPr lang="en-US" altLang="en-US" sz="2400" b="1" i="0">
                <a:latin typeface="Verdana" pitchFamily="34" charset="0"/>
              </a:rPr>
              <a:t> </a:t>
            </a:r>
            <a:endParaRPr lang="en-US" altLang="en-US" sz="2400" b="1">
              <a:latin typeface="Verdana" pitchFamily="34" charset="0"/>
            </a:endParaRPr>
          </a:p>
        </p:txBody>
      </p:sp>
      <p:sp>
        <p:nvSpPr>
          <p:cNvPr id="8198" name="Text Box 11"/>
          <p:cNvSpPr txBox="1">
            <a:spLocks noChangeArrowheads="1"/>
          </p:cNvSpPr>
          <p:nvPr/>
        </p:nvSpPr>
        <p:spPr bwMode="auto">
          <a:xfrm>
            <a:off x="1114425" y="2667000"/>
            <a:ext cx="1809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a:t>
            </a:r>
            <a:r>
              <a:rPr lang="en-US" altLang="en-US" sz="2400" b="1" i="0">
                <a:latin typeface="Verdana" pitchFamily="34" charset="0"/>
              </a:rPr>
              <a:t> </a:t>
            </a:r>
            <a:r>
              <a:rPr lang="en-US" altLang="en-US" sz="2400" b="1">
                <a:latin typeface="Verdana" pitchFamily="34" charset="0"/>
              </a:rPr>
              <a:t>x </a:t>
            </a:r>
            <a:r>
              <a:rPr lang="en-US" altLang="en-US" sz="2400" b="1" i="0">
                <a:latin typeface="Verdana" pitchFamily="34" charset="0"/>
              </a:rPr>
              <a:t>– 2 </a:t>
            </a:r>
            <a:endParaRPr lang="en-US" altLang="en-US" sz="2400" b="1">
              <a:latin typeface="Verdana" pitchFamily="34" charset="0"/>
            </a:endParaRPr>
          </a:p>
        </p:txBody>
      </p:sp>
      <p:sp>
        <p:nvSpPr>
          <p:cNvPr id="33804" name="Text Box 12"/>
          <p:cNvSpPr txBox="1">
            <a:spLocks noChangeArrowheads="1"/>
          </p:cNvSpPr>
          <p:nvPr/>
        </p:nvSpPr>
        <p:spPr bwMode="auto">
          <a:xfrm>
            <a:off x="746125" y="3232150"/>
            <a:ext cx="2403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y = </a:t>
            </a:r>
            <a:r>
              <a:rPr lang="en-US" altLang="en-US" sz="2400" i="0">
                <a:latin typeface="Verdana" pitchFamily="34" charset="0"/>
              </a:rPr>
              <a:t>3</a:t>
            </a:r>
            <a:r>
              <a:rPr lang="en-US" altLang="en-US" sz="2400">
                <a:latin typeface="Verdana" pitchFamily="34" charset="0"/>
              </a:rPr>
              <a:t>x</a:t>
            </a:r>
            <a:endParaRPr lang="en-US" altLang="en-US" sz="2400" b="1" i="0">
              <a:latin typeface="Verdana" pitchFamily="34" charset="0"/>
            </a:endParaRPr>
          </a:p>
        </p:txBody>
      </p:sp>
      <p:sp>
        <p:nvSpPr>
          <p:cNvPr id="33805" name="Text Box 13"/>
          <p:cNvSpPr txBox="1">
            <a:spLocks noChangeArrowheads="1"/>
          </p:cNvSpPr>
          <p:nvPr/>
        </p:nvSpPr>
        <p:spPr bwMode="auto">
          <a:xfrm>
            <a:off x="1960563" y="3629025"/>
            <a:ext cx="1730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x</a:t>
            </a:r>
            <a:r>
              <a:rPr lang="en-US" altLang="en-US" sz="2400" i="0">
                <a:latin typeface="Verdana" pitchFamily="34" charset="0"/>
              </a:rPr>
              <a:t> – 2</a:t>
            </a:r>
            <a:endParaRPr lang="en-US" altLang="en-US" sz="2400">
              <a:latin typeface="Verdana" pitchFamily="34" charset="0"/>
            </a:endParaRPr>
          </a:p>
        </p:txBody>
      </p:sp>
      <p:sp>
        <p:nvSpPr>
          <p:cNvPr id="33806" name="Text Box 14"/>
          <p:cNvSpPr txBox="1">
            <a:spLocks noChangeArrowheads="1"/>
          </p:cNvSpPr>
          <p:nvPr/>
        </p:nvSpPr>
        <p:spPr bwMode="auto">
          <a:xfrm>
            <a:off x="4518025" y="3243263"/>
            <a:ext cx="4625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Both equations are solved for y.</a:t>
            </a:r>
          </a:p>
        </p:txBody>
      </p:sp>
      <p:grpSp>
        <p:nvGrpSpPr>
          <p:cNvPr id="2" name="Group 31"/>
          <p:cNvGrpSpPr>
            <a:grpSpLocks/>
          </p:cNvGrpSpPr>
          <p:nvPr/>
        </p:nvGrpSpPr>
        <p:grpSpPr bwMode="auto">
          <a:xfrm>
            <a:off x="762000" y="4114800"/>
            <a:ext cx="3505200" cy="838200"/>
            <a:chOff x="480" y="2592"/>
            <a:chExt cx="2208" cy="528"/>
          </a:xfrm>
        </p:grpSpPr>
        <p:sp>
          <p:nvSpPr>
            <p:cNvPr id="8218" name="Text Box 15"/>
            <p:cNvSpPr txBox="1">
              <a:spLocks noChangeArrowheads="1"/>
            </p:cNvSpPr>
            <p:nvPr/>
          </p:nvSpPr>
          <p:spPr bwMode="auto">
            <a:xfrm>
              <a:off x="480" y="2592"/>
              <a:ext cx="21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2   </a:t>
              </a:r>
              <a:r>
                <a:rPr lang="en-US" altLang="en-US" sz="2400" i="0">
                  <a:latin typeface="Verdana" pitchFamily="34" charset="0"/>
                </a:rPr>
                <a:t> </a:t>
              </a:r>
              <a:r>
                <a:rPr lang="en-US" altLang="en-US" sz="2400">
                  <a:solidFill>
                    <a:srgbClr val="3333FF"/>
                  </a:solidFill>
                  <a:latin typeface="Verdana" pitchFamily="34" charset="0"/>
                </a:rPr>
                <a:t>y</a:t>
              </a:r>
              <a:r>
                <a:rPr lang="en-US" altLang="en-US" sz="2400">
                  <a:latin typeface="Verdana" pitchFamily="34" charset="0"/>
                </a:rPr>
                <a:t> =   x </a:t>
              </a:r>
              <a:r>
                <a:rPr lang="en-US" altLang="en-US" sz="2400" i="0">
                  <a:latin typeface="Verdana" pitchFamily="34" charset="0"/>
                </a:rPr>
                <a:t>–</a:t>
              </a:r>
              <a:r>
                <a:rPr lang="en-US" altLang="en-US" sz="2400">
                  <a:latin typeface="Verdana" pitchFamily="34" charset="0"/>
                </a:rPr>
                <a:t> 2</a:t>
              </a:r>
            </a:p>
          </p:txBody>
        </p:sp>
        <p:sp>
          <p:nvSpPr>
            <p:cNvPr id="8219" name="Text Box 16"/>
            <p:cNvSpPr txBox="1">
              <a:spLocks noChangeArrowheads="1"/>
            </p:cNvSpPr>
            <p:nvPr/>
          </p:nvSpPr>
          <p:spPr bwMode="auto">
            <a:xfrm>
              <a:off x="1322" y="2832"/>
              <a:ext cx="13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3333FF"/>
                  </a:solidFill>
                  <a:latin typeface="Verdana" pitchFamily="34" charset="0"/>
                </a:rPr>
                <a:t>3</a:t>
              </a:r>
              <a:r>
                <a:rPr lang="en-US" altLang="en-US" sz="2400">
                  <a:solidFill>
                    <a:srgbClr val="3333FF"/>
                  </a:solidFill>
                  <a:latin typeface="Verdana" pitchFamily="34" charset="0"/>
                </a:rPr>
                <a:t>x</a:t>
              </a:r>
              <a:r>
                <a:rPr lang="en-US" altLang="en-US" sz="2400">
                  <a:latin typeface="Verdana" pitchFamily="34" charset="0"/>
                </a:rPr>
                <a:t> =   x</a:t>
              </a:r>
              <a:r>
                <a:rPr lang="en-US" altLang="en-US" sz="2400" i="0">
                  <a:latin typeface="Verdana" pitchFamily="34" charset="0"/>
                </a:rPr>
                <a:t> – 2</a:t>
              </a:r>
            </a:p>
          </p:txBody>
        </p:sp>
      </p:grpSp>
      <p:sp>
        <p:nvSpPr>
          <p:cNvPr id="8203" name="Text Box 28"/>
          <p:cNvSpPr txBox="1">
            <a:spLocks noChangeArrowheads="1"/>
          </p:cNvSpPr>
          <p:nvPr/>
        </p:nvSpPr>
        <p:spPr bwMode="auto">
          <a:xfrm>
            <a:off x="3505200" y="57150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   </a:t>
            </a:r>
            <a:r>
              <a:rPr lang="en-US" altLang="en-US" sz="2400">
                <a:latin typeface="Verdana" pitchFamily="34" charset="0"/>
              </a:rPr>
              <a:t> </a:t>
            </a:r>
            <a:endParaRPr lang="en-US" altLang="en-US" sz="2400" i="0">
              <a:solidFill>
                <a:srgbClr val="3333FF"/>
              </a:solidFill>
              <a:latin typeface="Verdana" pitchFamily="34" charset="0"/>
            </a:endParaRPr>
          </a:p>
        </p:txBody>
      </p:sp>
      <p:sp>
        <p:nvSpPr>
          <p:cNvPr id="33821" name="Text Box 29"/>
          <p:cNvSpPr txBox="1">
            <a:spLocks noChangeArrowheads="1"/>
          </p:cNvSpPr>
          <p:nvPr/>
        </p:nvSpPr>
        <p:spPr bwMode="auto">
          <a:xfrm>
            <a:off x="4518025" y="4114800"/>
            <a:ext cx="4625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3x for y in the second equation.</a:t>
            </a:r>
          </a:p>
        </p:txBody>
      </p:sp>
      <p:sp>
        <p:nvSpPr>
          <p:cNvPr id="33822" name="Text Box 30"/>
          <p:cNvSpPr txBox="1">
            <a:spLocks noChangeArrowheads="1"/>
          </p:cNvSpPr>
          <p:nvPr/>
        </p:nvSpPr>
        <p:spPr bwMode="auto">
          <a:xfrm>
            <a:off x="4518025" y="4916488"/>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Solve for x. Subtract x from both sides and then divide by 2. </a:t>
            </a:r>
          </a:p>
        </p:txBody>
      </p:sp>
      <p:grpSp>
        <p:nvGrpSpPr>
          <p:cNvPr id="3" name="Group 35"/>
          <p:cNvGrpSpPr>
            <a:grpSpLocks/>
          </p:cNvGrpSpPr>
          <p:nvPr/>
        </p:nvGrpSpPr>
        <p:grpSpPr bwMode="auto">
          <a:xfrm>
            <a:off x="766763" y="4800600"/>
            <a:ext cx="4186237" cy="1828800"/>
            <a:chOff x="483" y="3024"/>
            <a:chExt cx="2637" cy="1152"/>
          </a:xfrm>
        </p:grpSpPr>
        <p:sp>
          <p:nvSpPr>
            <p:cNvPr id="8207" name="Text Box 17"/>
            <p:cNvSpPr txBox="1">
              <a:spLocks noChangeArrowheads="1"/>
            </p:cNvSpPr>
            <p:nvPr/>
          </p:nvSpPr>
          <p:spPr bwMode="auto">
            <a:xfrm>
              <a:off x="483" y="302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a:t>
              </a:r>
            </a:p>
          </p:txBody>
        </p:sp>
        <p:sp>
          <p:nvSpPr>
            <p:cNvPr id="8208" name="Text Box 18"/>
            <p:cNvSpPr txBox="1">
              <a:spLocks noChangeArrowheads="1"/>
            </p:cNvSpPr>
            <p:nvPr/>
          </p:nvSpPr>
          <p:spPr bwMode="auto">
            <a:xfrm>
              <a:off x="1296" y="3024"/>
              <a:ext cx="12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a:t>
              </a:r>
              <a:r>
                <a:rPr lang="en-US" altLang="en-US" sz="2400">
                  <a:solidFill>
                    <a:srgbClr val="FF0000"/>
                  </a:solidFill>
                  <a:latin typeface="Verdana" pitchFamily="34" charset="0"/>
                </a:rPr>
                <a:t>x     </a:t>
              </a:r>
              <a:r>
                <a:rPr lang="en-US" altLang="en-US" sz="2400" i="0">
                  <a:solidFill>
                    <a:srgbClr val="FF0000"/>
                  </a:solidFill>
                  <a:latin typeface="Verdana" pitchFamily="34" charset="0"/>
                </a:rPr>
                <a:t>–</a:t>
              </a:r>
              <a:r>
                <a:rPr lang="en-US" altLang="en-US" sz="2400">
                  <a:solidFill>
                    <a:srgbClr val="FF0000"/>
                  </a:solidFill>
                  <a:latin typeface="Verdana" pitchFamily="34" charset="0"/>
                </a:rPr>
                <a:t>x</a:t>
              </a:r>
            </a:p>
          </p:txBody>
        </p:sp>
        <p:sp>
          <p:nvSpPr>
            <p:cNvPr id="8209" name="Line 19"/>
            <p:cNvSpPr>
              <a:spLocks noChangeShapeType="1"/>
            </p:cNvSpPr>
            <p:nvPr/>
          </p:nvSpPr>
          <p:spPr bwMode="auto">
            <a:xfrm>
              <a:off x="1344" y="3264"/>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0" name="Line 21"/>
            <p:cNvSpPr>
              <a:spLocks noChangeShapeType="1"/>
            </p:cNvSpPr>
            <p:nvPr/>
          </p:nvSpPr>
          <p:spPr bwMode="auto">
            <a:xfrm>
              <a:off x="1968" y="3276"/>
              <a:ext cx="72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1" name="Text Box 22"/>
            <p:cNvSpPr txBox="1">
              <a:spLocks noChangeArrowheads="1"/>
            </p:cNvSpPr>
            <p:nvPr/>
          </p:nvSpPr>
          <p:spPr bwMode="auto">
            <a:xfrm>
              <a:off x="1344" y="3264"/>
              <a:ext cx="1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2</a:t>
              </a:r>
              <a:r>
                <a:rPr lang="en-US" altLang="en-US" sz="2400">
                  <a:latin typeface="Verdana" pitchFamily="34" charset="0"/>
                </a:rPr>
                <a:t>x =      </a:t>
              </a:r>
              <a:r>
                <a:rPr lang="en-US" altLang="en-US" sz="2400" i="0">
                  <a:latin typeface="Verdana" pitchFamily="34" charset="0"/>
                </a:rPr>
                <a:t>–2</a:t>
              </a:r>
            </a:p>
          </p:txBody>
        </p:sp>
        <p:grpSp>
          <p:nvGrpSpPr>
            <p:cNvPr id="8212" name="Group 34"/>
            <p:cNvGrpSpPr>
              <a:grpSpLocks/>
            </p:cNvGrpSpPr>
            <p:nvPr/>
          </p:nvGrpSpPr>
          <p:grpSpPr bwMode="auto">
            <a:xfrm>
              <a:off x="1358" y="3456"/>
              <a:ext cx="1378" cy="528"/>
              <a:chOff x="1344" y="3504"/>
              <a:chExt cx="1378" cy="528"/>
            </a:xfrm>
          </p:grpSpPr>
          <p:sp>
            <p:nvSpPr>
              <p:cNvPr id="8214" name="Text Box 24"/>
              <p:cNvSpPr txBox="1">
                <a:spLocks noChangeArrowheads="1"/>
              </p:cNvSpPr>
              <p:nvPr/>
            </p:nvSpPr>
            <p:spPr bwMode="auto">
              <a:xfrm>
                <a:off x="1344" y="3504"/>
                <a:ext cx="1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2</a:t>
                </a:r>
                <a:r>
                  <a:rPr lang="en-US" altLang="en-US" sz="2400">
                    <a:latin typeface="Verdana" pitchFamily="34" charset="0"/>
                  </a:rPr>
                  <a:t>x =  </a:t>
                </a:r>
                <a:r>
                  <a:rPr lang="en-US" altLang="en-US" sz="2400" i="0">
                    <a:latin typeface="Verdana" pitchFamily="34" charset="0"/>
                  </a:rPr>
                  <a:t>–2</a:t>
                </a:r>
              </a:p>
            </p:txBody>
          </p:sp>
          <p:sp>
            <p:nvSpPr>
              <p:cNvPr id="8215" name="Line 25"/>
              <p:cNvSpPr>
                <a:spLocks noChangeShapeType="1"/>
              </p:cNvSpPr>
              <p:nvPr/>
            </p:nvSpPr>
            <p:spPr bwMode="auto">
              <a:xfrm>
                <a:off x="1392" y="3792"/>
                <a:ext cx="24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6" name="Line 26"/>
              <p:cNvSpPr>
                <a:spLocks noChangeShapeType="1"/>
              </p:cNvSpPr>
              <p:nvPr/>
            </p:nvSpPr>
            <p:spPr bwMode="auto">
              <a:xfrm>
                <a:off x="2016" y="3792"/>
                <a:ext cx="24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7" name="Text Box 27"/>
              <p:cNvSpPr txBox="1">
                <a:spLocks noChangeArrowheads="1"/>
              </p:cNvSpPr>
              <p:nvPr/>
            </p:nvSpPr>
            <p:spPr bwMode="auto">
              <a:xfrm>
                <a:off x="1382" y="3744"/>
                <a:ext cx="9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2        2</a:t>
                </a:r>
              </a:p>
            </p:txBody>
          </p:sp>
        </p:grpSp>
        <p:sp>
          <p:nvSpPr>
            <p:cNvPr id="8213" name="Text Box 33"/>
            <p:cNvSpPr txBox="1">
              <a:spLocks noChangeArrowheads="1"/>
            </p:cNvSpPr>
            <p:nvPr/>
          </p:nvSpPr>
          <p:spPr bwMode="auto">
            <a:xfrm>
              <a:off x="1488" y="3888"/>
              <a:ext cx="1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i="0">
                  <a:solidFill>
                    <a:srgbClr val="008000"/>
                  </a:solidFill>
                  <a:latin typeface="Verdana" pitchFamily="34" charset="0"/>
                </a:rPr>
                <a:t>–1</a:t>
              </a:r>
              <a:endParaRPr lang="en-US" altLang="en-US">
                <a:solidFill>
                  <a:srgbClr val="008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806"/>
                                        </p:tgtEl>
                                        <p:attrNameLst>
                                          <p:attrName>style.visibility</p:attrName>
                                        </p:attrNameLst>
                                      </p:cBhvr>
                                      <p:to>
                                        <p:strVal val="visible"/>
                                      </p:to>
                                    </p:set>
                                    <p:animEffect transition="in" filter="dissolve">
                                      <p:cBhvr>
                                        <p:cTn id="7" dur="500"/>
                                        <p:tgtEl>
                                          <p:spTgt spid="338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3804"/>
                                        </p:tgtEl>
                                        <p:attrNameLst>
                                          <p:attrName>style.visibility</p:attrName>
                                        </p:attrNameLst>
                                      </p:cBhvr>
                                      <p:to>
                                        <p:strVal val="visible"/>
                                      </p:to>
                                    </p:set>
                                    <p:anim calcmode="lin" valueType="num">
                                      <p:cBhvr>
                                        <p:cTn id="12" dur="1000" fill="hold"/>
                                        <p:tgtEl>
                                          <p:spTgt spid="33804"/>
                                        </p:tgtEl>
                                        <p:attrNameLst>
                                          <p:attrName>ppt_x</p:attrName>
                                        </p:attrNameLst>
                                      </p:cBhvr>
                                      <p:tavLst>
                                        <p:tav tm="0">
                                          <p:val>
                                            <p:strVal val="#ppt_x-.2"/>
                                          </p:val>
                                        </p:tav>
                                        <p:tav tm="100000">
                                          <p:val>
                                            <p:strVal val="#ppt_x"/>
                                          </p:val>
                                        </p:tav>
                                      </p:tavLst>
                                    </p:anim>
                                    <p:anim calcmode="lin" valueType="num">
                                      <p:cBhvr>
                                        <p:cTn id="13" dur="1000" fill="hold"/>
                                        <p:tgtEl>
                                          <p:spTgt spid="3380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3804"/>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33805"/>
                                        </p:tgtEl>
                                        <p:attrNameLst>
                                          <p:attrName>style.visibility</p:attrName>
                                        </p:attrNameLst>
                                      </p:cBhvr>
                                      <p:to>
                                        <p:strVal val="visible"/>
                                      </p:to>
                                    </p:set>
                                    <p:anim calcmode="lin" valueType="num">
                                      <p:cBhvr>
                                        <p:cTn id="17" dur="1000" fill="hold"/>
                                        <p:tgtEl>
                                          <p:spTgt spid="33805"/>
                                        </p:tgtEl>
                                        <p:attrNameLst>
                                          <p:attrName>ppt_x</p:attrName>
                                        </p:attrNameLst>
                                      </p:cBhvr>
                                      <p:tavLst>
                                        <p:tav tm="0">
                                          <p:val>
                                            <p:strVal val="#ppt_x-.2"/>
                                          </p:val>
                                        </p:tav>
                                        <p:tav tm="100000">
                                          <p:val>
                                            <p:strVal val="#ppt_x"/>
                                          </p:val>
                                        </p:tav>
                                      </p:tavLst>
                                    </p:anim>
                                    <p:anim calcmode="lin" valueType="num">
                                      <p:cBhvr>
                                        <p:cTn id="18" dur="1000" fill="hold"/>
                                        <p:tgtEl>
                                          <p:spTgt spid="33805"/>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380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3821"/>
                                        </p:tgtEl>
                                        <p:attrNameLst>
                                          <p:attrName>style.visibility</p:attrName>
                                        </p:attrNameLst>
                                      </p:cBhvr>
                                      <p:to>
                                        <p:strVal val="visible"/>
                                      </p:to>
                                    </p:set>
                                    <p:animEffect transition="in" filter="dissolve">
                                      <p:cBhvr>
                                        <p:cTn id="24" dur="500"/>
                                        <p:tgtEl>
                                          <p:spTgt spid="3382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p:cTn id="29" dur="1000" fill="hold"/>
                                        <p:tgtEl>
                                          <p:spTgt spid="2"/>
                                        </p:tgtEl>
                                        <p:attrNameLst>
                                          <p:attrName>ppt_x</p:attrName>
                                        </p:attrNameLst>
                                      </p:cBhvr>
                                      <p:tavLst>
                                        <p:tav tm="0">
                                          <p:val>
                                            <p:strVal val="#ppt_x-.2"/>
                                          </p:val>
                                        </p:tav>
                                        <p:tav tm="100000">
                                          <p:val>
                                            <p:strVal val="#ppt_x"/>
                                          </p:val>
                                        </p:tav>
                                      </p:tavLst>
                                    </p:anim>
                                    <p:anim calcmode="lin" valueType="num">
                                      <p:cBhvr>
                                        <p:cTn id="30"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31" dur="10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3822"/>
                                        </p:tgtEl>
                                        <p:attrNameLst>
                                          <p:attrName>style.visibility</p:attrName>
                                        </p:attrNameLst>
                                      </p:cBhvr>
                                      <p:to>
                                        <p:strVal val="visible"/>
                                      </p:to>
                                    </p:set>
                                    <p:animEffect transition="in" filter="dissolve">
                                      <p:cBhvr>
                                        <p:cTn id="36" dur="500"/>
                                        <p:tgtEl>
                                          <p:spTgt spid="3382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1"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wipe(up)">
                                      <p:cBhvr>
                                        <p:cTn id="4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4" grpId="0"/>
      <p:bldP spid="33805" grpId="0"/>
      <p:bldP spid="33806" grpId="0"/>
      <p:bldP spid="33821" grpId="0"/>
      <p:bldP spid="338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9219"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19313" indent="-211931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gn="ctr">
              <a:spcBef>
                <a:spcPct val="50000"/>
              </a:spcBef>
            </a:pPr>
            <a:r>
              <a:rPr lang="en-US" altLang="en-US" sz="2400" i="0">
                <a:solidFill>
                  <a:srgbClr val="006699"/>
                </a:solidFill>
                <a:latin typeface="Arial Black" pitchFamily="34" charset="0"/>
              </a:rPr>
              <a:t>Example 1A Continued</a:t>
            </a:r>
            <a:endParaRPr lang="en-US" altLang="en-US" sz="2600" i="0">
              <a:solidFill>
                <a:schemeClr val="accent2"/>
              </a:solidFill>
              <a:latin typeface="Arial MT Bl" charset="0"/>
            </a:endParaRPr>
          </a:p>
        </p:txBody>
      </p:sp>
      <p:grpSp>
        <p:nvGrpSpPr>
          <p:cNvPr id="2" name="Group 30"/>
          <p:cNvGrpSpPr>
            <a:grpSpLocks/>
          </p:cNvGrpSpPr>
          <p:nvPr/>
        </p:nvGrpSpPr>
        <p:grpSpPr bwMode="auto">
          <a:xfrm>
            <a:off x="990600" y="2362200"/>
            <a:ext cx="2706688" cy="457200"/>
            <a:chOff x="624" y="1488"/>
            <a:chExt cx="1705" cy="288"/>
          </a:xfrm>
        </p:grpSpPr>
        <p:sp>
          <p:nvSpPr>
            <p:cNvPr id="9245" name="Rectangle 7"/>
            <p:cNvSpPr>
              <a:spLocks noChangeArrowheads="1"/>
            </p:cNvSpPr>
            <p:nvPr/>
          </p:nvSpPr>
          <p:spPr bwMode="auto">
            <a:xfrm>
              <a:off x="624" y="1488"/>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4</a:t>
              </a:r>
            </a:p>
          </p:txBody>
        </p:sp>
        <p:sp>
          <p:nvSpPr>
            <p:cNvPr id="9246" name="Text Box 8"/>
            <p:cNvSpPr txBox="1">
              <a:spLocks noChangeArrowheads="1"/>
            </p:cNvSpPr>
            <p:nvPr/>
          </p:nvSpPr>
          <p:spPr bwMode="auto">
            <a:xfrm>
              <a:off x="1527" y="1488"/>
              <a:ext cx="8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latin typeface="Verdana" pitchFamily="34" charset="0"/>
                </a:rPr>
                <a:t>3</a:t>
              </a:r>
              <a:r>
                <a:rPr lang="en-US" altLang="en-US" sz="2400">
                  <a:solidFill>
                    <a:srgbClr val="008000"/>
                  </a:solidFill>
                  <a:latin typeface="Verdana" pitchFamily="34" charset="0"/>
                </a:rPr>
                <a:t>x</a:t>
              </a:r>
            </a:p>
          </p:txBody>
        </p:sp>
      </p:grpSp>
      <p:sp>
        <p:nvSpPr>
          <p:cNvPr id="34825" name="Text Box 9"/>
          <p:cNvSpPr txBox="1">
            <a:spLocks noChangeArrowheads="1"/>
          </p:cNvSpPr>
          <p:nvPr/>
        </p:nvSpPr>
        <p:spPr bwMode="auto">
          <a:xfrm>
            <a:off x="5334000" y="2286000"/>
            <a:ext cx="38639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spcBef>
                <a:spcPct val="50000"/>
              </a:spcBef>
            </a:pPr>
            <a:r>
              <a:rPr lang="en-US" altLang="en-US" sz="2400">
                <a:solidFill>
                  <a:srgbClr val="3333FF"/>
                </a:solidFill>
              </a:rPr>
              <a:t>Write one of the original equations.</a:t>
            </a:r>
          </a:p>
        </p:txBody>
      </p:sp>
      <p:sp>
        <p:nvSpPr>
          <p:cNvPr id="34826" name="Text Box 10"/>
          <p:cNvSpPr txBox="1">
            <a:spLocks noChangeArrowheads="1"/>
          </p:cNvSpPr>
          <p:nvPr/>
        </p:nvSpPr>
        <p:spPr bwMode="auto">
          <a:xfrm>
            <a:off x="5334000" y="2819400"/>
            <a:ext cx="2808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Substitute </a:t>
            </a:r>
            <a:r>
              <a:rPr lang="en-US" altLang="en-US" sz="2400">
                <a:solidFill>
                  <a:srgbClr val="3333FF"/>
                </a:solidFill>
                <a:cs typeface="Arial" charset="0"/>
              </a:rPr>
              <a:t>–1 for x.</a:t>
            </a:r>
            <a:r>
              <a:rPr lang="en-US" altLang="en-US" sz="2400">
                <a:solidFill>
                  <a:srgbClr val="3333FF"/>
                </a:solidFill>
              </a:rPr>
              <a:t> </a:t>
            </a:r>
          </a:p>
        </p:txBody>
      </p:sp>
      <p:grpSp>
        <p:nvGrpSpPr>
          <p:cNvPr id="3" name="Group 31"/>
          <p:cNvGrpSpPr>
            <a:grpSpLocks/>
          </p:cNvGrpSpPr>
          <p:nvPr/>
        </p:nvGrpSpPr>
        <p:grpSpPr bwMode="auto">
          <a:xfrm>
            <a:off x="2424113" y="2819400"/>
            <a:ext cx="1814512" cy="838200"/>
            <a:chOff x="1527" y="1776"/>
            <a:chExt cx="1143" cy="528"/>
          </a:xfrm>
        </p:grpSpPr>
        <p:sp>
          <p:nvSpPr>
            <p:cNvPr id="9243" name="Text Box 11"/>
            <p:cNvSpPr txBox="1">
              <a:spLocks noChangeArrowheads="1"/>
            </p:cNvSpPr>
            <p:nvPr/>
          </p:nvSpPr>
          <p:spPr bwMode="auto">
            <a:xfrm>
              <a:off x="1527" y="1776"/>
              <a:ext cx="11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latin typeface="Verdana" pitchFamily="34" charset="0"/>
                </a:rPr>
                <a:t>3</a:t>
              </a:r>
              <a:r>
                <a:rPr lang="en-US" altLang="en-US" sz="2400" i="0">
                  <a:solidFill>
                    <a:srgbClr val="008000"/>
                  </a:solidFill>
                  <a:latin typeface="Verdana" pitchFamily="34" charset="0"/>
                </a:rPr>
                <a:t>(</a:t>
              </a:r>
              <a:r>
                <a:rPr lang="en-US" altLang="en-US" sz="2400">
                  <a:solidFill>
                    <a:srgbClr val="008000"/>
                  </a:solidFill>
                  <a:cs typeface="Arial" charset="0"/>
                </a:rPr>
                <a:t>–</a:t>
              </a:r>
              <a:r>
                <a:rPr lang="en-US" altLang="en-US" sz="2400" i="0">
                  <a:solidFill>
                    <a:srgbClr val="008000"/>
                  </a:solidFill>
                  <a:latin typeface="Verdana" pitchFamily="34" charset="0"/>
                </a:rPr>
                <a:t>1)</a:t>
              </a:r>
            </a:p>
          </p:txBody>
        </p:sp>
        <p:sp>
          <p:nvSpPr>
            <p:cNvPr id="9244" name="Text Box 12"/>
            <p:cNvSpPr txBox="1">
              <a:spLocks noChangeArrowheads="1"/>
            </p:cNvSpPr>
            <p:nvPr/>
          </p:nvSpPr>
          <p:spPr bwMode="auto">
            <a:xfrm>
              <a:off x="1527" y="2016"/>
              <a:ext cx="11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y = </a:t>
              </a:r>
              <a:r>
                <a:rPr lang="en-US" altLang="en-US" sz="2400" i="0">
                  <a:solidFill>
                    <a:srgbClr val="800080"/>
                  </a:solidFill>
                  <a:latin typeface="Verdana" pitchFamily="34" charset="0"/>
                </a:rPr>
                <a:t>–3</a:t>
              </a:r>
              <a:endParaRPr lang="en-US" altLang="en-US" sz="2400">
                <a:solidFill>
                  <a:srgbClr val="800080"/>
                </a:solidFill>
                <a:latin typeface="Verdana" pitchFamily="34" charset="0"/>
              </a:endParaRPr>
            </a:p>
          </p:txBody>
        </p:sp>
      </p:grpSp>
      <p:grpSp>
        <p:nvGrpSpPr>
          <p:cNvPr id="4" name="Group 32"/>
          <p:cNvGrpSpPr>
            <a:grpSpLocks/>
          </p:cNvGrpSpPr>
          <p:nvPr/>
        </p:nvGrpSpPr>
        <p:grpSpPr bwMode="auto">
          <a:xfrm>
            <a:off x="990600" y="3581400"/>
            <a:ext cx="2862263" cy="490538"/>
            <a:chOff x="624" y="2256"/>
            <a:chExt cx="1803" cy="309"/>
          </a:xfrm>
        </p:grpSpPr>
        <p:sp>
          <p:nvSpPr>
            <p:cNvPr id="9241" name="Rectangle 13"/>
            <p:cNvSpPr>
              <a:spLocks noChangeArrowheads="1"/>
            </p:cNvSpPr>
            <p:nvPr/>
          </p:nvSpPr>
          <p:spPr bwMode="auto">
            <a:xfrm>
              <a:off x="624" y="2256"/>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5</a:t>
              </a:r>
            </a:p>
          </p:txBody>
        </p:sp>
        <p:sp>
          <p:nvSpPr>
            <p:cNvPr id="9242" name="Text Box 14"/>
            <p:cNvSpPr txBox="1">
              <a:spLocks noChangeArrowheads="1"/>
            </p:cNvSpPr>
            <p:nvPr/>
          </p:nvSpPr>
          <p:spPr bwMode="auto">
            <a:xfrm>
              <a:off x="1526" y="2277"/>
              <a:ext cx="90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a:t>
              </a:r>
              <a:r>
                <a:rPr lang="en-US" altLang="en-US" sz="2400">
                  <a:solidFill>
                    <a:srgbClr val="008000"/>
                  </a:solidFill>
                  <a:cs typeface="Arial" charset="0"/>
                </a:rPr>
                <a:t>–</a:t>
              </a:r>
              <a:r>
                <a:rPr lang="en-US" altLang="en-US" sz="2400" i="0">
                  <a:solidFill>
                    <a:srgbClr val="008000"/>
                  </a:solidFill>
                  <a:latin typeface="Verdana" pitchFamily="34" charset="0"/>
                </a:rPr>
                <a:t>1</a:t>
              </a:r>
              <a:r>
                <a:rPr lang="en-US" altLang="en-US" sz="2400" i="0">
                  <a:solidFill>
                    <a:srgbClr val="3333FF"/>
                  </a:solidFill>
                  <a:latin typeface="Verdana" pitchFamily="34" charset="0"/>
                </a:rPr>
                <a:t>, </a:t>
              </a:r>
              <a:r>
                <a:rPr lang="en-US" altLang="en-US" sz="2400" i="0">
                  <a:solidFill>
                    <a:srgbClr val="800080"/>
                  </a:solidFill>
                  <a:latin typeface="Verdana" pitchFamily="34" charset="0"/>
                </a:rPr>
                <a:t>–3</a:t>
              </a:r>
              <a:r>
                <a:rPr lang="en-US" altLang="en-US" sz="2400" i="0">
                  <a:latin typeface="Verdana" pitchFamily="34" charset="0"/>
                </a:rPr>
                <a:t>)</a:t>
              </a:r>
            </a:p>
          </p:txBody>
        </p:sp>
      </p:grpSp>
      <p:sp>
        <p:nvSpPr>
          <p:cNvPr id="34831" name="Text Box 15"/>
          <p:cNvSpPr txBox="1">
            <a:spLocks noChangeArrowheads="1"/>
          </p:cNvSpPr>
          <p:nvPr/>
        </p:nvSpPr>
        <p:spPr bwMode="auto">
          <a:xfrm>
            <a:off x="304800" y="4114800"/>
            <a:ext cx="8588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b="1">
                <a:latin typeface="Verdana" pitchFamily="34" charset="0"/>
              </a:rPr>
              <a:t>Check   </a:t>
            </a:r>
            <a:r>
              <a:rPr lang="en-US" altLang="en-US" sz="2400" i="0">
                <a:latin typeface="Verdana" pitchFamily="34" charset="0"/>
              </a:rPr>
              <a:t>Substitute (</a:t>
            </a:r>
            <a:r>
              <a:rPr lang="en-US" altLang="en-US" sz="2400" i="0">
                <a:latin typeface="Verdana" pitchFamily="34" charset="0"/>
                <a:cs typeface="Arial" charset="0"/>
              </a:rPr>
              <a:t>–</a:t>
            </a:r>
            <a:r>
              <a:rPr lang="en-US" altLang="en-US" sz="2400" i="0">
                <a:latin typeface="Verdana" pitchFamily="34" charset="0"/>
              </a:rPr>
              <a:t>1, </a:t>
            </a:r>
            <a:r>
              <a:rPr lang="en-US" altLang="en-US" sz="2400" i="0">
                <a:latin typeface="Verdana" pitchFamily="34" charset="0"/>
                <a:cs typeface="Arial" charset="0"/>
              </a:rPr>
              <a:t>–</a:t>
            </a:r>
            <a:r>
              <a:rPr lang="en-US" altLang="en-US" sz="2400" i="0">
                <a:latin typeface="Verdana" pitchFamily="34" charset="0"/>
              </a:rPr>
              <a:t>3) into both equations in the system.</a:t>
            </a:r>
          </a:p>
        </p:txBody>
      </p:sp>
      <p:sp>
        <p:nvSpPr>
          <p:cNvPr id="34833" name="Text Box 17"/>
          <p:cNvSpPr txBox="1">
            <a:spLocks noChangeArrowheads="1"/>
          </p:cNvSpPr>
          <p:nvPr/>
        </p:nvSpPr>
        <p:spPr bwMode="auto">
          <a:xfrm>
            <a:off x="5334000" y="3392488"/>
            <a:ext cx="3749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lnSpc>
                <a:spcPct val="75000"/>
              </a:lnSpc>
            </a:pPr>
            <a:r>
              <a:rPr lang="en-US" altLang="en-US" sz="2400">
                <a:solidFill>
                  <a:srgbClr val="3333FF"/>
                </a:solidFill>
              </a:rPr>
              <a:t>Write the solution as an  ordered pair.</a:t>
            </a:r>
          </a:p>
        </p:txBody>
      </p:sp>
      <p:grpSp>
        <p:nvGrpSpPr>
          <p:cNvPr id="5" name="Group 33"/>
          <p:cNvGrpSpPr>
            <a:grpSpLocks/>
          </p:cNvGrpSpPr>
          <p:nvPr/>
        </p:nvGrpSpPr>
        <p:grpSpPr bwMode="auto">
          <a:xfrm>
            <a:off x="2209800" y="4724400"/>
            <a:ext cx="2263775" cy="1327150"/>
            <a:chOff x="1392" y="2976"/>
            <a:chExt cx="1426" cy="836"/>
          </a:xfrm>
        </p:grpSpPr>
        <p:sp>
          <p:nvSpPr>
            <p:cNvPr id="9235" name="Text Box 18"/>
            <p:cNvSpPr txBox="1">
              <a:spLocks noChangeArrowheads="1"/>
            </p:cNvSpPr>
            <p:nvPr/>
          </p:nvSpPr>
          <p:spPr bwMode="auto">
            <a:xfrm>
              <a:off x="1536" y="2976"/>
              <a:ext cx="8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800080"/>
                  </a:solidFill>
                  <a:latin typeface="Verdana" pitchFamily="34" charset="0"/>
                </a:rPr>
                <a:t>y </a:t>
              </a:r>
              <a:r>
                <a:rPr lang="en-US" altLang="en-US" sz="2400">
                  <a:latin typeface="Verdana" pitchFamily="34" charset="0"/>
                </a:rPr>
                <a:t>= </a:t>
              </a:r>
              <a:r>
                <a:rPr lang="en-US" altLang="en-US" sz="2400" i="0">
                  <a:latin typeface="Verdana" pitchFamily="34" charset="0"/>
                </a:rPr>
                <a:t>3</a:t>
              </a:r>
              <a:r>
                <a:rPr lang="en-US" altLang="en-US" sz="2400">
                  <a:solidFill>
                    <a:srgbClr val="008000"/>
                  </a:solidFill>
                  <a:latin typeface="Verdana" pitchFamily="34" charset="0"/>
                </a:rPr>
                <a:t>x</a:t>
              </a:r>
            </a:p>
          </p:txBody>
        </p:sp>
        <p:sp>
          <p:nvSpPr>
            <p:cNvPr id="9236" name="Text Box 19"/>
            <p:cNvSpPr txBox="1">
              <a:spLocks noChangeArrowheads="1"/>
            </p:cNvSpPr>
            <p:nvPr/>
          </p:nvSpPr>
          <p:spPr bwMode="auto">
            <a:xfrm>
              <a:off x="1392" y="3216"/>
              <a:ext cx="11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800080"/>
                  </a:solidFill>
                  <a:latin typeface="Verdana" pitchFamily="34" charset="0"/>
                </a:rPr>
                <a:t>–3    </a:t>
              </a:r>
              <a:r>
                <a:rPr lang="en-US" altLang="en-US" sz="2400" i="0">
                  <a:latin typeface="Verdana" pitchFamily="34" charset="0"/>
                </a:rPr>
                <a:t>3</a:t>
              </a:r>
              <a:r>
                <a:rPr lang="en-US" altLang="en-US" sz="2400" i="0">
                  <a:solidFill>
                    <a:srgbClr val="008000"/>
                  </a:solidFill>
                  <a:latin typeface="Verdana" pitchFamily="34" charset="0"/>
                </a:rPr>
                <a:t>(–1)</a:t>
              </a:r>
            </a:p>
          </p:txBody>
        </p:sp>
        <p:sp>
          <p:nvSpPr>
            <p:cNvPr id="9237" name="Text Box 20"/>
            <p:cNvSpPr txBox="1">
              <a:spLocks noChangeArrowheads="1"/>
            </p:cNvSpPr>
            <p:nvPr/>
          </p:nvSpPr>
          <p:spPr bwMode="auto">
            <a:xfrm>
              <a:off x="1430" y="3524"/>
              <a:ext cx="8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cs typeface="Arial" charset="0"/>
                </a:rPr>
                <a:t>–3   –3</a:t>
              </a:r>
            </a:p>
          </p:txBody>
        </p:sp>
        <p:sp>
          <p:nvSpPr>
            <p:cNvPr id="9238" name="Line 21"/>
            <p:cNvSpPr>
              <a:spLocks noChangeShapeType="1"/>
            </p:cNvSpPr>
            <p:nvPr/>
          </p:nvSpPr>
          <p:spPr bwMode="auto">
            <a:xfrm>
              <a:off x="1440" y="3252"/>
              <a:ext cx="110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9" name="Line 22"/>
            <p:cNvSpPr>
              <a:spLocks noChangeShapeType="1"/>
            </p:cNvSpPr>
            <p:nvPr/>
          </p:nvSpPr>
          <p:spPr bwMode="auto">
            <a:xfrm>
              <a:off x="1872" y="3264"/>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0" name="Rectangle 23"/>
            <p:cNvSpPr>
              <a:spLocks noChangeArrowheads="1"/>
            </p:cNvSpPr>
            <p:nvPr/>
          </p:nvSpPr>
          <p:spPr bwMode="auto">
            <a:xfrm>
              <a:off x="2064" y="3408"/>
              <a:ext cx="75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a:solidFill>
                    <a:srgbClr val="FF0000"/>
                  </a:solidFill>
                  <a:latin typeface="Verdana" pitchFamily="34" charset="0"/>
                  <a:sym typeface="Wingdings" pitchFamily="2" charset="2"/>
                </a:rPr>
                <a:t>      </a:t>
              </a:r>
            </a:p>
          </p:txBody>
        </p:sp>
      </p:grpSp>
      <p:grpSp>
        <p:nvGrpSpPr>
          <p:cNvPr id="6" name="Group 34"/>
          <p:cNvGrpSpPr>
            <a:grpSpLocks/>
          </p:cNvGrpSpPr>
          <p:nvPr/>
        </p:nvGrpSpPr>
        <p:grpSpPr bwMode="auto">
          <a:xfrm>
            <a:off x="5410200" y="4724400"/>
            <a:ext cx="2997200" cy="1327150"/>
            <a:chOff x="3414" y="2999"/>
            <a:chExt cx="1888" cy="836"/>
          </a:xfrm>
        </p:grpSpPr>
        <p:sp>
          <p:nvSpPr>
            <p:cNvPr id="9229" name="Text Box 24"/>
            <p:cNvSpPr txBox="1">
              <a:spLocks noChangeArrowheads="1"/>
            </p:cNvSpPr>
            <p:nvPr/>
          </p:nvSpPr>
          <p:spPr bwMode="auto">
            <a:xfrm>
              <a:off x="3558" y="2999"/>
              <a:ext cx="10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800080"/>
                  </a:solidFill>
                  <a:latin typeface="Verdana" pitchFamily="34" charset="0"/>
                </a:rPr>
                <a:t>y </a:t>
              </a:r>
              <a:r>
                <a:rPr lang="en-US" altLang="en-US" sz="2400">
                  <a:latin typeface="Verdana" pitchFamily="34" charset="0"/>
                </a:rPr>
                <a:t>= </a:t>
              </a:r>
              <a:r>
                <a:rPr lang="en-US" altLang="en-US" sz="2400">
                  <a:solidFill>
                    <a:srgbClr val="008000"/>
                  </a:solidFill>
                  <a:latin typeface="Verdana" pitchFamily="34" charset="0"/>
                </a:rPr>
                <a:t>x</a:t>
              </a:r>
              <a:r>
                <a:rPr lang="en-US" altLang="en-US" sz="2400">
                  <a:solidFill>
                    <a:srgbClr val="3333FF"/>
                  </a:solidFill>
                  <a:latin typeface="Verdana" pitchFamily="34" charset="0"/>
                </a:rPr>
                <a:t> </a:t>
              </a:r>
              <a:r>
                <a:rPr lang="en-US" altLang="en-US" sz="2400" i="0">
                  <a:latin typeface="Verdana" pitchFamily="34" charset="0"/>
                  <a:cs typeface="Arial" charset="0"/>
                </a:rPr>
                <a:t>–</a:t>
              </a:r>
              <a:r>
                <a:rPr lang="en-US" altLang="en-US" sz="2400">
                  <a:latin typeface="Verdana" pitchFamily="34" charset="0"/>
                </a:rPr>
                <a:t> </a:t>
              </a:r>
              <a:r>
                <a:rPr lang="en-US" altLang="en-US" sz="2400" i="0">
                  <a:latin typeface="Verdana" pitchFamily="34" charset="0"/>
                </a:rPr>
                <a:t>2</a:t>
              </a:r>
            </a:p>
          </p:txBody>
        </p:sp>
        <p:sp>
          <p:nvSpPr>
            <p:cNvPr id="9230" name="Text Box 25"/>
            <p:cNvSpPr txBox="1">
              <a:spLocks noChangeArrowheads="1"/>
            </p:cNvSpPr>
            <p:nvPr/>
          </p:nvSpPr>
          <p:spPr bwMode="auto">
            <a:xfrm>
              <a:off x="3414" y="3239"/>
              <a:ext cx="12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800080"/>
                  </a:solidFill>
                  <a:latin typeface="Verdana" pitchFamily="34" charset="0"/>
                </a:rPr>
                <a:t>–3    </a:t>
              </a:r>
              <a:r>
                <a:rPr lang="en-US" altLang="en-US" sz="2400" i="0">
                  <a:solidFill>
                    <a:srgbClr val="008000"/>
                  </a:solidFill>
                  <a:latin typeface="Verdana" pitchFamily="34" charset="0"/>
                </a:rPr>
                <a:t>–1</a:t>
              </a:r>
              <a:r>
                <a:rPr lang="en-US" altLang="en-US" sz="2400" i="0">
                  <a:solidFill>
                    <a:srgbClr val="800080"/>
                  </a:solidFill>
                  <a:latin typeface="Verdana" pitchFamily="34" charset="0"/>
                </a:rPr>
                <a:t> </a:t>
              </a:r>
              <a:r>
                <a:rPr lang="en-US" altLang="en-US" sz="2400" i="0">
                  <a:latin typeface="Verdana" pitchFamily="34" charset="0"/>
                  <a:cs typeface="Arial" charset="0"/>
                </a:rPr>
                <a:t>– </a:t>
              </a:r>
              <a:r>
                <a:rPr lang="en-US" altLang="en-US" sz="2400" i="0">
                  <a:latin typeface="Verdana" pitchFamily="34" charset="0"/>
                </a:rPr>
                <a:t>2</a:t>
              </a:r>
            </a:p>
          </p:txBody>
        </p:sp>
        <p:sp>
          <p:nvSpPr>
            <p:cNvPr id="9231" name="Text Box 26"/>
            <p:cNvSpPr txBox="1">
              <a:spLocks noChangeArrowheads="1"/>
            </p:cNvSpPr>
            <p:nvPr/>
          </p:nvSpPr>
          <p:spPr bwMode="auto">
            <a:xfrm>
              <a:off x="3452" y="3547"/>
              <a:ext cx="8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cs typeface="Arial" charset="0"/>
                </a:rPr>
                <a:t>–3   –3</a:t>
              </a:r>
            </a:p>
          </p:txBody>
        </p:sp>
        <p:sp>
          <p:nvSpPr>
            <p:cNvPr id="9232" name="Line 27"/>
            <p:cNvSpPr>
              <a:spLocks noChangeShapeType="1"/>
            </p:cNvSpPr>
            <p:nvPr/>
          </p:nvSpPr>
          <p:spPr bwMode="auto">
            <a:xfrm>
              <a:off x="3462" y="3275"/>
              <a:ext cx="110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3" name="Line 28"/>
            <p:cNvSpPr>
              <a:spLocks noChangeShapeType="1"/>
            </p:cNvSpPr>
            <p:nvPr/>
          </p:nvSpPr>
          <p:spPr bwMode="auto">
            <a:xfrm>
              <a:off x="3894" y="3287"/>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4" name="Rectangle 29"/>
            <p:cNvSpPr>
              <a:spLocks noChangeArrowheads="1"/>
            </p:cNvSpPr>
            <p:nvPr/>
          </p:nvSpPr>
          <p:spPr bwMode="auto">
            <a:xfrm>
              <a:off x="4086" y="3431"/>
              <a:ext cx="121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800" b="1" i="0">
                  <a:solidFill>
                    <a:srgbClr val="FF0000"/>
                  </a:solidFill>
                  <a:latin typeface="Verdana" pitchFamily="34" charset="0"/>
                  <a:sym typeface="Wingdings" pitchFamily="2" charset="2"/>
                </a:rPr>
                <a:t>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25"/>
                                        </p:tgtEl>
                                        <p:attrNameLst>
                                          <p:attrName>style.visibility</p:attrName>
                                        </p:attrNameLst>
                                      </p:cBhvr>
                                      <p:to>
                                        <p:strVal val="visible"/>
                                      </p:to>
                                    </p:set>
                                    <p:animEffect transition="in" filter="dissolve">
                                      <p:cBhvr>
                                        <p:cTn id="7" dur="500"/>
                                        <p:tgtEl>
                                          <p:spTgt spid="348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ppt_x</p:attrName>
                                        </p:attrNameLst>
                                      </p:cBhvr>
                                      <p:tavLst>
                                        <p:tav tm="0">
                                          <p:val>
                                            <p:strVal val="#ppt_x-.2"/>
                                          </p:val>
                                        </p:tav>
                                        <p:tav tm="100000">
                                          <p:val>
                                            <p:strVal val="#ppt_x"/>
                                          </p:val>
                                        </p:tav>
                                      </p:tavLst>
                                    </p:anim>
                                    <p:anim calcmode="lin" valueType="num">
                                      <p:cBhvr>
                                        <p:cTn id="13"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4826"/>
                                        </p:tgtEl>
                                        <p:attrNameLst>
                                          <p:attrName>style.visibility</p:attrName>
                                        </p:attrNameLst>
                                      </p:cBhvr>
                                      <p:to>
                                        <p:strVal val="visible"/>
                                      </p:to>
                                    </p:set>
                                    <p:animEffect transition="in" filter="dissolve">
                                      <p:cBhvr>
                                        <p:cTn id="19" dur="500"/>
                                        <p:tgtEl>
                                          <p:spTgt spid="3482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p:cTn id="24" dur="1000" fill="hold"/>
                                        <p:tgtEl>
                                          <p:spTgt spid="3"/>
                                        </p:tgtEl>
                                        <p:attrNameLst>
                                          <p:attrName>ppt_x</p:attrName>
                                        </p:attrNameLst>
                                      </p:cBhvr>
                                      <p:tavLst>
                                        <p:tav tm="0">
                                          <p:val>
                                            <p:strVal val="#ppt_x-.2"/>
                                          </p:val>
                                        </p:tav>
                                        <p:tav tm="100000">
                                          <p:val>
                                            <p:strVal val="#ppt_x"/>
                                          </p:val>
                                        </p:tav>
                                      </p:tavLst>
                                    </p:anim>
                                    <p:anim calcmode="lin" valueType="num">
                                      <p:cBhvr>
                                        <p:cTn id="25"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4833"/>
                                        </p:tgtEl>
                                        <p:attrNameLst>
                                          <p:attrName>style.visibility</p:attrName>
                                        </p:attrNameLst>
                                      </p:cBhvr>
                                      <p:to>
                                        <p:strVal val="visible"/>
                                      </p:to>
                                    </p:set>
                                    <p:animEffect transition="in" filter="dissolve">
                                      <p:cBhvr>
                                        <p:cTn id="31" dur="500"/>
                                        <p:tgtEl>
                                          <p:spTgt spid="3483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p:cTn id="36" dur="1000" fill="hold"/>
                                        <p:tgtEl>
                                          <p:spTgt spid="4"/>
                                        </p:tgtEl>
                                        <p:attrNameLst>
                                          <p:attrName>ppt_x</p:attrName>
                                        </p:attrNameLst>
                                      </p:cBhvr>
                                      <p:tavLst>
                                        <p:tav tm="0">
                                          <p:val>
                                            <p:strVal val="#ppt_x-.2"/>
                                          </p:val>
                                        </p:tav>
                                        <p:tav tm="100000">
                                          <p:val>
                                            <p:strVal val="#ppt_x"/>
                                          </p:val>
                                        </p:tav>
                                      </p:tavLst>
                                    </p:anim>
                                    <p:anim calcmode="lin" valueType="num">
                                      <p:cBhvr>
                                        <p:cTn id="37"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8" dur="10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34831"/>
                                        </p:tgtEl>
                                        <p:attrNameLst>
                                          <p:attrName>style.visibility</p:attrName>
                                        </p:attrNameLst>
                                      </p:cBhvr>
                                      <p:to>
                                        <p:strVal val="visible"/>
                                      </p:to>
                                    </p:set>
                                    <p:animEffect transition="in" filter="dissolve">
                                      <p:cBhvr>
                                        <p:cTn id="43" dur="500"/>
                                        <p:tgtEl>
                                          <p:spTgt spid="3483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1" fill="hold" nodeType="click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wipe(up)">
                                      <p:cBhvr>
                                        <p:cTn id="48" dur="2000"/>
                                        <p:tgtEl>
                                          <p:spTgt spid="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1" fill="hold"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up)">
                                      <p:cBhvr>
                                        <p:cTn id="5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5" grpId="0"/>
      <p:bldP spid="34826" grpId="0"/>
      <p:bldP spid="34831" grpId="0"/>
      <p:bldP spid="348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304800" y="1676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spcBef>
                <a:spcPct val="50000"/>
              </a:spcBef>
            </a:pPr>
            <a:r>
              <a:rPr lang="en-US" altLang="en-US" sz="2400" b="1" i="0">
                <a:latin typeface="Verdana" pitchFamily="34" charset="0"/>
              </a:rPr>
              <a:t>Solve the system by substitution.</a:t>
            </a:r>
            <a:endParaRPr lang="en-US" altLang="en-US" sz="2400" i="0">
              <a:latin typeface="Times" pitchFamily="18" charset="0"/>
            </a:endParaRPr>
          </a:p>
        </p:txBody>
      </p:sp>
      <p:sp>
        <p:nvSpPr>
          <p:cNvPr id="10243" name="Text Box 5"/>
          <p:cNvSpPr txBox="1">
            <a:spLocks noChangeArrowheads="1"/>
          </p:cNvSpPr>
          <p:nvPr/>
        </p:nvSpPr>
        <p:spPr bwMode="auto">
          <a:xfrm>
            <a:off x="0" y="990600"/>
            <a:ext cx="9144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171700" indent="-2171700"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a:lnSpc>
                <a:spcPct val="80000"/>
              </a:lnSpc>
              <a:spcBef>
                <a:spcPct val="50000"/>
              </a:spcBef>
            </a:pPr>
            <a:r>
              <a:rPr lang="en-US" altLang="en-US" sz="2400" i="0">
                <a:solidFill>
                  <a:srgbClr val="006699"/>
                </a:solidFill>
                <a:latin typeface="Arial Black" pitchFamily="34" charset="0"/>
              </a:rPr>
              <a:t>Example 1B: Solving a System of Linear Equations by Substitution </a:t>
            </a:r>
            <a:endParaRPr lang="en-US" altLang="en-US" sz="2600" i="0">
              <a:solidFill>
                <a:schemeClr val="accent2"/>
              </a:solidFill>
              <a:latin typeface="Arial MT Bl" charset="0"/>
            </a:endParaRPr>
          </a:p>
        </p:txBody>
      </p:sp>
      <p:sp>
        <p:nvSpPr>
          <p:cNvPr id="10244" name="AutoShape 6"/>
          <p:cNvSpPr>
            <a:spLocks/>
          </p:cNvSpPr>
          <p:nvPr/>
        </p:nvSpPr>
        <p:spPr bwMode="auto">
          <a:xfrm>
            <a:off x="838200" y="2209800"/>
            <a:ext cx="304800" cy="914400"/>
          </a:xfrm>
          <a:prstGeom prst="lef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endParaRPr lang="en-US" altLang="en-US"/>
          </a:p>
        </p:txBody>
      </p:sp>
      <p:sp>
        <p:nvSpPr>
          <p:cNvPr id="10245" name="Text Box 7"/>
          <p:cNvSpPr txBox="1">
            <a:spLocks noChangeArrowheads="1"/>
          </p:cNvSpPr>
          <p:nvPr/>
        </p:nvSpPr>
        <p:spPr bwMode="auto">
          <a:xfrm>
            <a:off x="1066800" y="21336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a:latin typeface="Verdana" pitchFamily="34" charset="0"/>
              </a:rPr>
              <a:t>y =</a:t>
            </a:r>
            <a:r>
              <a:rPr lang="en-US" altLang="en-US" sz="2400" b="1" i="0">
                <a:latin typeface="Verdana" pitchFamily="34" charset="0"/>
              </a:rPr>
              <a:t> </a:t>
            </a:r>
            <a:r>
              <a:rPr lang="en-US" altLang="en-US" sz="2400" b="1">
                <a:latin typeface="Verdana" pitchFamily="34" charset="0"/>
              </a:rPr>
              <a:t>x</a:t>
            </a:r>
            <a:r>
              <a:rPr lang="en-US" altLang="en-US" sz="2400" b="1" i="0">
                <a:latin typeface="Verdana" pitchFamily="34" charset="0"/>
              </a:rPr>
              <a:t> + 1</a:t>
            </a:r>
            <a:endParaRPr lang="en-US" altLang="en-US" sz="2400" b="1">
              <a:latin typeface="Verdana" pitchFamily="34" charset="0"/>
            </a:endParaRPr>
          </a:p>
        </p:txBody>
      </p:sp>
      <p:sp>
        <p:nvSpPr>
          <p:cNvPr id="10246" name="Text Box 8"/>
          <p:cNvSpPr txBox="1">
            <a:spLocks noChangeArrowheads="1"/>
          </p:cNvSpPr>
          <p:nvPr/>
        </p:nvSpPr>
        <p:spPr bwMode="auto">
          <a:xfrm>
            <a:off x="1114425" y="2590800"/>
            <a:ext cx="2074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4</a:t>
            </a:r>
            <a:r>
              <a:rPr lang="en-US" altLang="en-US" sz="2400" b="1">
                <a:latin typeface="Verdana" pitchFamily="34" charset="0"/>
              </a:rPr>
              <a:t>x </a:t>
            </a:r>
            <a:r>
              <a:rPr lang="en-US" altLang="en-US" sz="2400" b="1" i="0">
                <a:latin typeface="Verdana" pitchFamily="34" charset="0"/>
              </a:rPr>
              <a:t>+ </a:t>
            </a:r>
            <a:r>
              <a:rPr lang="en-US" altLang="en-US" sz="2400" b="1">
                <a:latin typeface="Verdana" pitchFamily="34" charset="0"/>
              </a:rPr>
              <a:t>y =</a:t>
            </a:r>
            <a:r>
              <a:rPr lang="en-US" altLang="en-US" sz="2400" b="1" i="0">
                <a:latin typeface="Verdana" pitchFamily="34" charset="0"/>
              </a:rPr>
              <a:t> 6 </a:t>
            </a:r>
            <a:endParaRPr lang="en-US" altLang="en-US" sz="2400" b="1">
              <a:latin typeface="Verdana" pitchFamily="34" charset="0"/>
            </a:endParaRPr>
          </a:p>
        </p:txBody>
      </p:sp>
      <p:sp>
        <p:nvSpPr>
          <p:cNvPr id="35849" name="Text Box 9"/>
          <p:cNvSpPr txBox="1">
            <a:spLocks noChangeArrowheads="1"/>
          </p:cNvSpPr>
          <p:nvPr/>
        </p:nvSpPr>
        <p:spPr bwMode="auto">
          <a:xfrm>
            <a:off x="457200" y="3124200"/>
            <a:ext cx="2868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1</a:t>
            </a:r>
            <a:r>
              <a:rPr lang="en-US" altLang="en-US" sz="2400" i="0">
                <a:latin typeface="Verdana" pitchFamily="34" charset="0"/>
              </a:rPr>
              <a:t> </a:t>
            </a:r>
            <a:r>
              <a:rPr lang="en-US" altLang="en-US" sz="2400">
                <a:latin typeface="Verdana" pitchFamily="34" charset="0"/>
              </a:rPr>
              <a:t>y = </a:t>
            </a:r>
            <a:r>
              <a:rPr lang="en-US" altLang="en-US" sz="2400">
                <a:solidFill>
                  <a:srgbClr val="3333FF"/>
                </a:solidFill>
                <a:latin typeface="Verdana" pitchFamily="34" charset="0"/>
              </a:rPr>
              <a:t>x + </a:t>
            </a:r>
            <a:r>
              <a:rPr lang="en-US" altLang="en-US" sz="2400" i="0">
                <a:solidFill>
                  <a:srgbClr val="3333FF"/>
                </a:solidFill>
                <a:latin typeface="Verdana" pitchFamily="34" charset="0"/>
              </a:rPr>
              <a:t>1</a:t>
            </a:r>
            <a:endParaRPr lang="en-US" altLang="en-US" sz="2400" b="1" i="0">
              <a:solidFill>
                <a:srgbClr val="3333FF"/>
              </a:solidFill>
              <a:latin typeface="Verdana" pitchFamily="34" charset="0"/>
            </a:endParaRPr>
          </a:p>
        </p:txBody>
      </p:sp>
      <p:sp>
        <p:nvSpPr>
          <p:cNvPr id="35851" name="Text Box 11"/>
          <p:cNvSpPr txBox="1">
            <a:spLocks noChangeArrowheads="1"/>
          </p:cNvSpPr>
          <p:nvPr/>
        </p:nvSpPr>
        <p:spPr bwMode="auto">
          <a:xfrm>
            <a:off x="4518025" y="2971800"/>
            <a:ext cx="4625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The first equation is solved for y.</a:t>
            </a:r>
          </a:p>
        </p:txBody>
      </p:sp>
      <p:grpSp>
        <p:nvGrpSpPr>
          <p:cNvPr id="2" name="Group 32"/>
          <p:cNvGrpSpPr>
            <a:grpSpLocks/>
          </p:cNvGrpSpPr>
          <p:nvPr/>
        </p:nvGrpSpPr>
        <p:grpSpPr bwMode="auto">
          <a:xfrm>
            <a:off x="442913" y="3657600"/>
            <a:ext cx="4054475" cy="838200"/>
            <a:chOff x="279" y="2304"/>
            <a:chExt cx="2554" cy="528"/>
          </a:xfrm>
        </p:grpSpPr>
        <p:sp>
          <p:nvSpPr>
            <p:cNvPr id="10266" name="Text Box 13"/>
            <p:cNvSpPr txBox="1">
              <a:spLocks noChangeArrowheads="1"/>
            </p:cNvSpPr>
            <p:nvPr/>
          </p:nvSpPr>
          <p:spPr bwMode="auto">
            <a:xfrm>
              <a:off x="279" y="2304"/>
              <a:ext cx="19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2 </a:t>
              </a:r>
              <a:r>
                <a:rPr lang="en-US" altLang="en-US" sz="2400" i="0">
                  <a:latin typeface="Verdana" pitchFamily="34" charset="0"/>
                </a:rPr>
                <a:t>4</a:t>
              </a:r>
              <a:r>
                <a:rPr lang="en-US" altLang="en-US" sz="2400">
                  <a:latin typeface="Verdana" pitchFamily="34" charset="0"/>
                </a:rPr>
                <a:t>x + </a:t>
              </a:r>
              <a:r>
                <a:rPr lang="en-US" altLang="en-US" sz="2400">
                  <a:solidFill>
                    <a:srgbClr val="3333FF"/>
                  </a:solidFill>
                  <a:latin typeface="Verdana" pitchFamily="34" charset="0"/>
                </a:rPr>
                <a:t>y</a:t>
              </a:r>
              <a:r>
                <a:rPr lang="en-US" altLang="en-US" sz="2400">
                  <a:latin typeface="Verdana" pitchFamily="34" charset="0"/>
                </a:rPr>
                <a:t> = </a:t>
              </a:r>
              <a:r>
                <a:rPr lang="en-US" altLang="en-US" sz="2400" i="0">
                  <a:latin typeface="Verdana" pitchFamily="34" charset="0"/>
                </a:rPr>
                <a:t>6</a:t>
              </a:r>
              <a:endParaRPr lang="en-US" altLang="en-US" sz="2400" b="1" i="0">
                <a:latin typeface="Verdana" pitchFamily="34" charset="0"/>
              </a:endParaRPr>
            </a:p>
          </p:txBody>
        </p:sp>
        <p:sp>
          <p:nvSpPr>
            <p:cNvPr id="10267" name="Text Box 14"/>
            <p:cNvSpPr txBox="1">
              <a:spLocks noChangeArrowheads="1"/>
            </p:cNvSpPr>
            <p:nvPr/>
          </p:nvSpPr>
          <p:spPr bwMode="auto">
            <a:xfrm>
              <a:off x="1035" y="2544"/>
              <a:ext cx="17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4</a:t>
              </a:r>
              <a:r>
                <a:rPr lang="en-US" altLang="en-US" sz="2400">
                  <a:latin typeface="Verdana" pitchFamily="34" charset="0"/>
                </a:rPr>
                <a:t>x</a:t>
              </a:r>
              <a:r>
                <a:rPr lang="en-US" altLang="en-US" sz="2400">
                  <a:solidFill>
                    <a:srgbClr val="3333FF"/>
                  </a:solidFill>
                  <a:latin typeface="Verdana" pitchFamily="34" charset="0"/>
                </a:rPr>
                <a:t> </a:t>
              </a:r>
              <a:r>
                <a:rPr lang="en-US" altLang="en-US" sz="2400">
                  <a:latin typeface="Verdana" pitchFamily="34" charset="0"/>
                </a:rPr>
                <a:t>+</a:t>
              </a:r>
              <a:r>
                <a:rPr lang="en-US" altLang="en-US" sz="2400">
                  <a:solidFill>
                    <a:srgbClr val="3333FF"/>
                  </a:solidFill>
                  <a:latin typeface="Verdana" pitchFamily="34" charset="0"/>
                </a:rPr>
                <a:t> </a:t>
              </a:r>
              <a:r>
                <a:rPr lang="en-US" altLang="en-US" sz="2400" i="0">
                  <a:solidFill>
                    <a:srgbClr val="3333FF"/>
                  </a:solidFill>
                  <a:latin typeface="Verdana" pitchFamily="34" charset="0"/>
                </a:rPr>
                <a:t>(</a:t>
              </a:r>
              <a:r>
                <a:rPr lang="en-US" altLang="en-US" sz="2400">
                  <a:solidFill>
                    <a:srgbClr val="3333FF"/>
                  </a:solidFill>
                  <a:latin typeface="Verdana" pitchFamily="34" charset="0"/>
                </a:rPr>
                <a:t>x + </a:t>
              </a:r>
              <a:r>
                <a:rPr lang="en-US" altLang="en-US" sz="2400" i="0">
                  <a:solidFill>
                    <a:srgbClr val="3333FF"/>
                  </a:solidFill>
                  <a:latin typeface="Verdana" pitchFamily="34" charset="0"/>
                </a:rPr>
                <a:t>1)</a:t>
              </a:r>
              <a:r>
                <a:rPr lang="en-US" altLang="en-US" sz="2400">
                  <a:latin typeface="Verdana" pitchFamily="34" charset="0"/>
                </a:rPr>
                <a:t> = </a:t>
              </a:r>
              <a:r>
                <a:rPr lang="en-US" altLang="en-US" sz="2400" i="0">
                  <a:latin typeface="Verdana" pitchFamily="34" charset="0"/>
                </a:rPr>
                <a:t>6</a:t>
              </a:r>
            </a:p>
          </p:txBody>
        </p:sp>
      </p:grpSp>
      <p:sp>
        <p:nvSpPr>
          <p:cNvPr id="35867" name="Text Box 27"/>
          <p:cNvSpPr txBox="1">
            <a:spLocks noChangeArrowheads="1"/>
          </p:cNvSpPr>
          <p:nvPr/>
        </p:nvSpPr>
        <p:spPr bwMode="auto">
          <a:xfrm>
            <a:off x="4518025" y="3733800"/>
            <a:ext cx="4625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Substitute x + 1 for y in the second equation.</a:t>
            </a:r>
          </a:p>
        </p:txBody>
      </p:sp>
      <p:sp>
        <p:nvSpPr>
          <p:cNvPr id="35868" name="Text Box 28"/>
          <p:cNvSpPr txBox="1">
            <a:spLocks noChangeArrowheads="1"/>
          </p:cNvSpPr>
          <p:nvPr/>
        </p:nvSpPr>
        <p:spPr bwMode="auto">
          <a:xfrm>
            <a:off x="4518025" y="4916488"/>
            <a:ext cx="4740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Subtract 1 from both sides. </a:t>
            </a:r>
          </a:p>
        </p:txBody>
      </p:sp>
      <p:grpSp>
        <p:nvGrpSpPr>
          <p:cNvPr id="3" name="Group 37"/>
          <p:cNvGrpSpPr>
            <a:grpSpLocks/>
          </p:cNvGrpSpPr>
          <p:nvPr/>
        </p:nvGrpSpPr>
        <p:grpSpPr bwMode="auto">
          <a:xfrm>
            <a:off x="457200" y="4800600"/>
            <a:ext cx="3863975" cy="1839913"/>
            <a:chOff x="288" y="3024"/>
            <a:chExt cx="2434" cy="1159"/>
          </a:xfrm>
        </p:grpSpPr>
        <p:sp>
          <p:nvSpPr>
            <p:cNvPr id="10256" name="Text Box 16"/>
            <p:cNvSpPr txBox="1">
              <a:spLocks noChangeArrowheads="1"/>
            </p:cNvSpPr>
            <p:nvPr/>
          </p:nvSpPr>
          <p:spPr bwMode="auto">
            <a:xfrm>
              <a:off x="288" y="3024"/>
              <a:ext cx="8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b="1" i="0">
                  <a:latin typeface="Verdana" pitchFamily="34" charset="0"/>
                </a:rPr>
                <a:t>Step 3</a:t>
              </a:r>
            </a:p>
          </p:txBody>
        </p:sp>
        <p:sp>
          <p:nvSpPr>
            <p:cNvPr id="10257" name="Text Box 17"/>
            <p:cNvSpPr txBox="1">
              <a:spLocks noChangeArrowheads="1"/>
            </p:cNvSpPr>
            <p:nvPr/>
          </p:nvSpPr>
          <p:spPr bwMode="auto">
            <a:xfrm>
              <a:off x="1461" y="3024"/>
              <a:ext cx="12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solidFill>
                    <a:srgbClr val="FF0000"/>
                  </a:solidFill>
                  <a:latin typeface="Verdana" pitchFamily="34" charset="0"/>
                </a:rPr>
                <a:t>–1   –1</a:t>
              </a:r>
            </a:p>
          </p:txBody>
        </p:sp>
        <p:sp>
          <p:nvSpPr>
            <p:cNvPr id="10258" name="Text Box 22"/>
            <p:cNvSpPr txBox="1">
              <a:spLocks noChangeArrowheads="1"/>
            </p:cNvSpPr>
            <p:nvPr/>
          </p:nvSpPr>
          <p:spPr bwMode="auto">
            <a:xfrm>
              <a:off x="1344" y="3504"/>
              <a:ext cx="1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5</a:t>
              </a:r>
              <a:r>
                <a:rPr lang="en-US" altLang="en-US" sz="2400">
                  <a:latin typeface="Verdana" pitchFamily="34" charset="0"/>
                </a:rPr>
                <a:t>x = </a:t>
              </a:r>
              <a:r>
                <a:rPr lang="en-US" altLang="en-US" sz="2400" i="0">
                  <a:latin typeface="Verdana" pitchFamily="34" charset="0"/>
                </a:rPr>
                <a:t>5</a:t>
              </a:r>
            </a:p>
          </p:txBody>
        </p:sp>
        <p:sp>
          <p:nvSpPr>
            <p:cNvPr id="10259" name="Line 23"/>
            <p:cNvSpPr>
              <a:spLocks noChangeShapeType="1"/>
            </p:cNvSpPr>
            <p:nvPr/>
          </p:nvSpPr>
          <p:spPr bwMode="auto">
            <a:xfrm>
              <a:off x="1365" y="3779"/>
              <a:ext cx="28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0" name="Line 24"/>
            <p:cNvSpPr>
              <a:spLocks noChangeShapeType="1"/>
            </p:cNvSpPr>
            <p:nvPr/>
          </p:nvSpPr>
          <p:spPr bwMode="auto">
            <a:xfrm>
              <a:off x="1872" y="3771"/>
              <a:ext cx="24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1" name="Text Box 25"/>
            <p:cNvSpPr txBox="1">
              <a:spLocks noChangeArrowheads="1"/>
            </p:cNvSpPr>
            <p:nvPr/>
          </p:nvSpPr>
          <p:spPr bwMode="auto">
            <a:xfrm>
              <a:off x="1200" y="3744"/>
              <a:ext cx="9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solidFill>
                    <a:srgbClr val="FF0000"/>
                  </a:solidFill>
                  <a:latin typeface="Verdana" pitchFamily="34" charset="0"/>
                </a:rPr>
                <a:t>   5     5</a:t>
              </a:r>
            </a:p>
          </p:txBody>
        </p:sp>
        <p:sp>
          <p:nvSpPr>
            <p:cNvPr id="10262" name="Text Box 26"/>
            <p:cNvSpPr txBox="1">
              <a:spLocks noChangeArrowheads="1"/>
            </p:cNvSpPr>
            <p:nvPr/>
          </p:nvSpPr>
          <p:spPr bwMode="auto">
            <a:xfrm>
              <a:off x="1488" y="3895"/>
              <a:ext cx="11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latin typeface="Verdana" pitchFamily="34" charset="0"/>
                </a:rPr>
                <a:t>x = </a:t>
              </a:r>
              <a:r>
                <a:rPr lang="en-US" altLang="en-US" sz="2400" i="0">
                  <a:solidFill>
                    <a:srgbClr val="008000"/>
                  </a:solidFill>
                  <a:latin typeface="Verdana" pitchFamily="34" charset="0"/>
                </a:rPr>
                <a:t>1</a:t>
              </a:r>
            </a:p>
          </p:txBody>
        </p:sp>
        <p:sp>
          <p:nvSpPr>
            <p:cNvPr id="10263" name="Line 18"/>
            <p:cNvSpPr>
              <a:spLocks noChangeShapeType="1"/>
            </p:cNvSpPr>
            <p:nvPr/>
          </p:nvSpPr>
          <p:spPr bwMode="auto">
            <a:xfrm>
              <a:off x="1056" y="3312"/>
              <a:ext cx="672"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4" name="Line 19"/>
            <p:cNvSpPr>
              <a:spLocks noChangeShapeType="1"/>
            </p:cNvSpPr>
            <p:nvPr/>
          </p:nvSpPr>
          <p:spPr bwMode="auto">
            <a:xfrm>
              <a:off x="1872" y="3312"/>
              <a:ext cx="336"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5" name="Text Box 20"/>
            <p:cNvSpPr txBox="1">
              <a:spLocks noChangeArrowheads="1"/>
            </p:cNvSpPr>
            <p:nvPr/>
          </p:nvSpPr>
          <p:spPr bwMode="auto">
            <a:xfrm>
              <a:off x="1056" y="3312"/>
              <a:ext cx="1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i="0">
                  <a:latin typeface="Verdana" pitchFamily="34" charset="0"/>
                </a:rPr>
                <a:t>5</a:t>
              </a:r>
              <a:r>
                <a:rPr lang="en-US" altLang="en-US" sz="2400">
                  <a:latin typeface="Verdana" pitchFamily="34" charset="0"/>
                </a:rPr>
                <a:t>x     =   </a:t>
              </a:r>
              <a:r>
                <a:rPr lang="en-US" altLang="en-US" sz="2400" i="0">
                  <a:latin typeface="Verdana" pitchFamily="34" charset="0"/>
                </a:rPr>
                <a:t>5</a:t>
              </a:r>
            </a:p>
          </p:txBody>
        </p:sp>
      </p:grpSp>
      <p:sp>
        <p:nvSpPr>
          <p:cNvPr id="35869" name="Text Box 29"/>
          <p:cNvSpPr txBox="1">
            <a:spLocks noChangeArrowheads="1"/>
          </p:cNvSpPr>
          <p:nvPr/>
        </p:nvSpPr>
        <p:spPr bwMode="auto">
          <a:xfrm>
            <a:off x="1647825" y="4495800"/>
            <a:ext cx="1876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i="0">
                <a:latin typeface="Verdana" pitchFamily="34" charset="0"/>
              </a:rPr>
              <a:t>5</a:t>
            </a:r>
            <a:r>
              <a:rPr lang="en-US" altLang="en-US" sz="2400">
                <a:latin typeface="Verdana" pitchFamily="34" charset="0"/>
              </a:rPr>
              <a:t>x + </a:t>
            </a:r>
            <a:r>
              <a:rPr lang="en-US" altLang="en-US" sz="2400" i="0">
                <a:latin typeface="Verdana" pitchFamily="34" charset="0"/>
              </a:rPr>
              <a:t>1 = 6</a:t>
            </a:r>
          </a:p>
        </p:txBody>
      </p:sp>
      <p:sp>
        <p:nvSpPr>
          <p:cNvPr id="35870" name="Text Box 30"/>
          <p:cNvSpPr txBox="1">
            <a:spLocks noChangeArrowheads="1"/>
          </p:cNvSpPr>
          <p:nvPr/>
        </p:nvSpPr>
        <p:spPr bwMode="auto">
          <a:xfrm>
            <a:off x="4518025" y="4495800"/>
            <a:ext cx="338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spcBef>
                <a:spcPct val="50000"/>
              </a:spcBef>
            </a:pPr>
            <a:r>
              <a:rPr lang="en-US" altLang="en-US" sz="2400">
                <a:solidFill>
                  <a:srgbClr val="3333FF"/>
                </a:solidFill>
              </a:rPr>
              <a:t>Simplify. Solve for x.</a:t>
            </a:r>
          </a:p>
        </p:txBody>
      </p:sp>
      <p:sp>
        <p:nvSpPr>
          <p:cNvPr id="35878" name="Text Box 38"/>
          <p:cNvSpPr txBox="1">
            <a:spLocks noChangeArrowheads="1"/>
          </p:cNvSpPr>
          <p:nvPr/>
        </p:nvSpPr>
        <p:spPr bwMode="auto">
          <a:xfrm>
            <a:off x="4518025" y="5715000"/>
            <a:ext cx="4740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i="1">
                <a:solidFill>
                  <a:schemeClr val="tx1"/>
                </a:solidFill>
                <a:latin typeface="Arial" charset="0"/>
              </a:defRPr>
            </a:lvl1pPr>
            <a:lvl2pPr marL="742950" indent="-285750" eaLnBrk="0" hangingPunct="0">
              <a:defRPr i="1">
                <a:solidFill>
                  <a:schemeClr val="tx1"/>
                </a:solidFill>
                <a:latin typeface="Arial" charset="0"/>
              </a:defRPr>
            </a:lvl2pPr>
            <a:lvl3pPr marL="1143000" indent="-228600" eaLnBrk="0" hangingPunct="0">
              <a:defRPr i="1">
                <a:solidFill>
                  <a:schemeClr val="tx1"/>
                </a:solidFill>
                <a:latin typeface="Arial" charset="0"/>
              </a:defRPr>
            </a:lvl3pPr>
            <a:lvl4pPr marL="1600200" indent="-228600" eaLnBrk="0" hangingPunct="0">
              <a:defRPr i="1">
                <a:solidFill>
                  <a:schemeClr val="tx1"/>
                </a:solidFill>
                <a:latin typeface="Arial" charset="0"/>
              </a:defRPr>
            </a:lvl4pPr>
            <a:lvl5pPr marL="2057400" indent="-228600" eaLnBrk="0" hangingPunct="0">
              <a:defRPr i="1">
                <a:solidFill>
                  <a:schemeClr val="tx1"/>
                </a:solidFill>
                <a:latin typeface="Arial" charset="0"/>
              </a:defRPr>
            </a:lvl5pPr>
            <a:lvl6pPr marL="2514600" indent="-228600" eaLnBrk="0" fontAlgn="base" hangingPunct="0">
              <a:spcBef>
                <a:spcPct val="0"/>
              </a:spcBef>
              <a:spcAft>
                <a:spcPct val="0"/>
              </a:spcAft>
              <a:defRPr i="1">
                <a:solidFill>
                  <a:schemeClr val="tx1"/>
                </a:solidFill>
                <a:latin typeface="Arial" charset="0"/>
              </a:defRPr>
            </a:lvl6pPr>
            <a:lvl7pPr marL="2971800" indent="-228600" eaLnBrk="0" fontAlgn="base" hangingPunct="0">
              <a:spcBef>
                <a:spcPct val="0"/>
              </a:spcBef>
              <a:spcAft>
                <a:spcPct val="0"/>
              </a:spcAft>
              <a:defRPr i="1">
                <a:solidFill>
                  <a:schemeClr val="tx1"/>
                </a:solidFill>
                <a:latin typeface="Arial" charset="0"/>
              </a:defRPr>
            </a:lvl7pPr>
            <a:lvl8pPr marL="3429000" indent="-228600" eaLnBrk="0" fontAlgn="base" hangingPunct="0">
              <a:spcBef>
                <a:spcPct val="0"/>
              </a:spcBef>
              <a:spcAft>
                <a:spcPct val="0"/>
              </a:spcAft>
              <a:defRPr i="1">
                <a:solidFill>
                  <a:schemeClr val="tx1"/>
                </a:solidFill>
                <a:latin typeface="Arial" charset="0"/>
              </a:defRPr>
            </a:lvl8pPr>
            <a:lvl9pPr marL="3886200" indent="-228600" eaLnBrk="0" fontAlgn="base" hangingPunct="0">
              <a:spcBef>
                <a:spcPct val="0"/>
              </a:spcBef>
              <a:spcAft>
                <a:spcPct val="0"/>
              </a:spcAft>
              <a:defRPr i="1">
                <a:solidFill>
                  <a:schemeClr val="tx1"/>
                </a:solidFill>
                <a:latin typeface="Arial" charset="0"/>
              </a:defRPr>
            </a:lvl9pPr>
          </a:lstStyle>
          <a:p>
            <a:pPr eaLnBrk="1" hangingPunct="1"/>
            <a:r>
              <a:rPr lang="en-US" altLang="en-US" sz="2400">
                <a:solidFill>
                  <a:srgbClr val="3333FF"/>
                </a:solidFill>
              </a:rPr>
              <a:t>Divide both sides by 5.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51"/>
                                        </p:tgtEl>
                                        <p:attrNameLst>
                                          <p:attrName>style.visibility</p:attrName>
                                        </p:attrNameLst>
                                      </p:cBhvr>
                                      <p:to>
                                        <p:strVal val="visible"/>
                                      </p:to>
                                    </p:set>
                                    <p:animEffect transition="in" filter="dissolve">
                                      <p:cBhvr>
                                        <p:cTn id="7" dur="500"/>
                                        <p:tgtEl>
                                          <p:spTgt spid="358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5849"/>
                                        </p:tgtEl>
                                        <p:attrNameLst>
                                          <p:attrName>style.visibility</p:attrName>
                                        </p:attrNameLst>
                                      </p:cBhvr>
                                      <p:to>
                                        <p:strVal val="visible"/>
                                      </p:to>
                                    </p:set>
                                    <p:anim calcmode="lin" valueType="num">
                                      <p:cBhvr>
                                        <p:cTn id="12" dur="1000" fill="hold"/>
                                        <p:tgtEl>
                                          <p:spTgt spid="35849"/>
                                        </p:tgtEl>
                                        <p:attrNameLst>
                                          <p:attrName>ppt_x</p:attrName>
                                        </p:attrNameLst>
                                      </p:cBhvr>
                                      <p:tavLst>
                                        <p:tav tm="0">
                                          <p:val>
                                            <p:strVal val="#ppt_x-.2"/>
                                          </p:val>
                                        </p:tav>
                                        <p:tav tm="100000">
                                          <p:val>
                                            <p:strVal val="#ppt_x"/>
                                          </p:val>
                                        </p:tav>
                                      </p:tavLst>
                                    </p:anim>
                                    <p:anim calcmode="lin" valueType="num">
                                      <p:cBhvr>
                                        <p:cTn id="13" dur="1000" fill="hold"/>
                                        <p:tgtEl>
                                          <p:spTgt spid="35849"/>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584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5867"/>
                                        </p:tgtEl>
                                        <p:attrNameLst>
                                          <p:attrName>style.visibility</p:attrName>
                                        </p:attrNameLst>
                                      </p:cBhvr>
                                      <p:to>
                                        <p:strVal val="visible"/>
                                      </p:to>
                                    </p:set>
                                    <p:animEffect transition="in" filter="dissolve">
                                      <p:cBhvr>
                                        <p:cTn id="19" dur="500"/>
                                        <p:tgtEl>
                                          <p:spTgt spid="3586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dissolve">
                                      <p:cBhvr>
                                        <p:cTn id="24" dur="500"/>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35870"/>
                                        </p:tgtEl>
                                        <p:attrNameLst>
                                          <p:attrName>style.visibility</p:attrName>
                                        </p:attrNameLst>
                                      </p:cBhvr>
                                      <p:to>
                                        <p:strVal val="visible"/>
                                      </p:to>
                                    </p:set>
                                    <p:anim calcmode="lin" valueType="num">
                                      <p:cBhvr>
                                        <p:cTn id="29" dur="1000" fill="hold"/>
                                        <p:tgtEl>
                                          <p:spTgt spid="35870"/>
                                        </p:tgtEl>
                                        <p:attrNameLst>
                                          <p:attrName>ppt_w</p:attrName>
                                        </p:attrNameLst>
                                      </p:cBhvr>
                                      <p:tavLst>
                                        <p:tav tm="0">
                                          <p:val>
                                            <p:strVal val="#ppt_w+.3"/>
                                          </p:val>
                                        </p:tav>
                                        <p:tav tm="100000">
                                          <p:val>
                                            <p:strVal val="#ppt_w"/>
                                          </p:val>
                                        </p:tav>
                                      </p:tavLst>
                                    </p:anim>
                                    <p:anim calcmode="lin" valueType="num">
                                      <p:cBhvr>
                                        <p:cTn id="30" dur="1000" fill="hold"/>
                                        <p:tgtEl>
                                          <p:spTgt spid="35870"/>
                                        </p:tgtEl>
                                        <p:attrNameLst>
                                          <p:attrName>ppt_h</p:attrName>
                                        </p:attrNameLst>
                                      </p:cBhvr>
                                      <p:tavLst>
                                        <p:tav tm="0">
                                          <p:val>
                                            <p:strVal val="#ppt_h"/>
                                          </p:val>
                                        </p:tav>
                                        <p:tav tm="100000">
                                          <p:val>
                                            <p:strVal val="#ppt_h"/>
                                          </p:val>
                                        </p:tav>
                                      </p:tavLst>
                                    </p:anim>
                                    <p:animEffect transition="in" filter="fade">
                                      <p:cBhvr>
                                        <p:cTn id="31" dur="1000"/>
                                        <p:tgtEl>
                                          <p:spTgt spid="3587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5869"/>
                                        </p:tgtEl>
                                        <p:attrNameLst>
                                          <p:attrName>style.visibility</p:attrName>
                                        </p:attrNameLst>
                                      </p:cBhvr>
                                      <p:to>
                                        <p:strVal val="visible"/>
                                      </p:to>
                                    </p:set>
                                    <p:animEffect transition="in" filter="dissolve">
                                      <p:cBhvr>
                                        <p:cTn id="36" dur="500"/>
                                        <p:tgtEl>
                                          <p:spTgt spid="3586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5868"/>
                                        </p:tgtEl>
                                        <p:attrNameLst>
                                          <p:attrName>style.visibility</p:attrName>
                                        </p:attrNameLst>
                                      </p:cBhvr>
                                      <p:to>
                                        <p:strVal val="visible"/>
                                      </p:to>
                                    </p:set>
                                    <p:animEffect transition="in" filter="dissolve">
                                      <p:cBhvr>
                                        <p:cTn id="41" dur="500"/>
                                        <p:tgtEl>
                                          <p:spTgt spid="35868"/>
                                        </p:tgtEl>
                                      </p:cBhvr>
                                    </p:animEffect>
                                  </p:childTnLst>
                                </p:cTn>
                              </p:par>
                            </p:childTnLst>
                          </p:cTn>
                        </p:par>
                        <p:par>
                          <p:cTn id="42" fill="hold" nodeType="afterGroup">
                            <p:stCondLst>
                              <p:cond delay="500"/>
                            </p:stCondLst>
                            <p:childTnLst>
                              <p:par>
                                <p:cTn id="43" presetID="9" presetClass="entr" presetSubtype="0" fill="hold" grpId="0" nodeType="afterEffect">
                                  <p:stCondLst>
                                    <p:cond delay="0"/>
                                  </p:stCondLst>
                                  <p:childTnLst>
                                    <p:set>
                                      <p:cBhvr>
                                        <p:cTn id="44" dur="1" fill="hold">
                                          <p:stCondLst>
                                            <p:cond delay="0"/>
                                          </p:stCondLst>
                                        </p:cTn>
                                        <p:tgtEl>
                                          <p:spTgt spid="35878"/>
                                        </p:tgtEl>
                                        <p:attrNameLst>
                                          <p:attrName>style.visibility</p:attrName>
                                        </p:attrNameLst>
                                      </p:cBhvr>
                                      <p:to>
                                        <p:strVal val="visible"/>
                                      </p:to>
                                    </p:set>
                                    <p:animEffect transition="in" filter="dissolve">
                                      <p:cBhvr>
                                        <p:cTn id="45" dur="500"/>
                                        <p:tgtEl>
                                          <p:spTgt spid="3587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box(in)">
                                      <p:cBhvr>
                                        <p:cTn id="5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9" grpId="0"/>
      <p:bldP spid="35851" grpId="0"/>
      <p:bldP spid="35867" grpId="0"/>
      <p:bldP spid="35868" grpId="0"/>
      <p:bldP spid="35869" grpId="0"/>
      <p:bldP spid="35870" grpId="0"/>
      <p:bldP spid="3587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2207</TotalTime>
  <Words>2925</Words>
  <Application>Microsoft Office PowerPoint</Application>
  <PresentationFormat>On-screen Show (4:3)</PresentationFormat>
  <Paragraphs>504</Paragraphs>
  <Slides>37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Verdana</vt:lpstr>
      <vt:lpstr>Arial Black</vt:lpstr>
      <vt:lpstr>Symbol</vt:lpstr>
      <vt:lpstr>Times</vt:lpstr>
      <vt:lpstr>Arial MT Bl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84</cp:revision>
  <dcterms:created xsi:type="dcterms:W3CDTF">2002-10-14T18:20:28Z</dcterms:created>
  <dcterms:modified xsi:type="dcterms:W3CDTF">2014-02-19T17:59:12Z</dcterms:modified>
</cp:coreProperties>
</file>