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57" r:id="rId2"/>
    <p:sldId id="260" r:id="rId3"/>
    <p:sldId id="262" r:id="rId4"/>
    <p:sldId id="275" r:id="rId5"/>
    <p:sldId id="276" r:id="rId6"/>
    <p:sldId id="263" r:id="rId7"/>
    <p:sldId id="277" r:id="rId8"/>
    <p:sldId id="278" r:id="rId9"/>
    <p:sldId id="279" r:id="rId10"/>
    <p:sldId id="280" r:id="rId11"/>
    <p:sldId id="281" r:id="rId12"/>
    <p:sldId id="283" r:id="rId13"/>
    <p:sldId id="284" r:id="rId14"/>
    <p:sldId id="285" r:id="rId15"/>
    <p:sldId id="286" r:id="rId16"/>
    <p:sldId id="287" r:id="rId17"/>
    <p:sldId id="288" r:id="rId18"/>
    <p:sldId id="289" r:id="rId19"/>
    <p:sldId id="290" r:id="rId20"/>
    <p:sldId id="291" r:id="rId21"/>
    <p:sldId id="293" r:id="rId22"/>
    <p:sldId id="294" r:id="rId23"/>
    <p:sldId id="296" r:id="rId24"/>
    <p:sldId id="297" r:id="rId25"/>
    <p:sldId id="298" r:id="rId26"/>
    <p:sldId id="299" r:id="rId27"/>
    <p:sldId id="302" r:id="rId28"/>
    <p:sldId id="303" r:id="rId29"/>
    <p:sldId id="304" r:id="rId30"/>
    <p:sldId id="305" r:id="rId31"/>
    <p:sldId id="306" r:id="rId32"/>
    <p:sldId id="307" r:id="rId33"/>
    <p:sldId id="308" r:id="rId34"/>
    <p:sldId id="301" r:id="rId35"/>
    <p:sldId id="309" r:id="rId3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FFFFCC"/>
    <a:srgbClr val="800080"/>
    <a:srgbClr val="99FF66"/>
    <a:srgbClr val="FF0000"/>
    <a:srgbClr val="006699"/>
    <a:srgbClr val="CC66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66" autoAdjust="0"/>
    <p:restoredTop sz="93412" autoAdjust="0"/>
  </p:normalViewPr>
  <p:slideViewPr>
    <p:cSldViewPr>
      <p:cViewPr>
        <p:scale>
          <a:sx n="67" d="100"/>
          <a:sy n="67" d="100"/>
        </p:scale>
        <p:origin x="-1128" y="-852"/>
      </p:cViewPr>
      <p:guideLst>
        <p:guide orient="horz" pos="2160"/>
        <p:guide orient="horz" pos="62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99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71A6C12C-2574-4D69-8142-A21918834A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4548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1915EC-77C3-4C55-AE5C-5B73EEEAD9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465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9CEB1E-A11B-47BA-BECE-A71F7F5CAE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397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4243AA-6361-4CC8-8313-E7EBCEC515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152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D943CE-3A8D-4196-A3DB-5B5F7A9337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73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9C342E-FF9A-4B6F-BE4E-0B08ACA0E1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1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DF6720-629D-4829-BF30-5BC0477A10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600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78B88F-A328-43C7-8D6F-B3CFA45A4A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741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DE358C-F0E3-43EE-92DC-CAAE51F92B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640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B6F9F-EAA3-4271-8C31-AEB488F761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09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BFCCD9-6152-4CD4-A6BB-E93CBCB25D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124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2E1D0F-9227-4716-BF79-55EF6A1FE7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2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4C82DD46-34F1-4825-8226-9517A14A06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8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4788"/>
            <a:ext cx="9144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Text Box 9"/>
          <p:cNvSpPr txBox="1">
            <a:spLocks noChangeArrowheads="1"/>
          </p:cNvSpPr>
          <p:nvPr userDrawn="1"/>
        </p:nvSpPr>
        <p:spPr bwMode="auto">
          <a:xfrm>
            <a:off x="-3175" y="6556375"/>
            <a:ext cx="30511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  <a:latin typeface="Verdana" pitchFamily="34" charset="0"/>
              </a:rPr>
              <a:t>Holt McDougal Algebra 1</a:t>
            </a:r>
          </a:p>
        </p:txBody>
      </p:sp>
      <p:grpSp>
        <p:nvGrpSpPr>
          <p:cNvPr id="1033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2" name="Picture 7"/>
            <p:cNvPicPr>
              <a:picLocks noChangeAspect="1" noChangeArrowheads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6" name="Picture 12" descr="chater_screen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28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35" name="Text Box 11"/>
          <p:cNvSpPr txBox="1">
            <a:spLocks noChangeArrowheads="1"/>
          </p:cNvSpPr>
          <p:nvPr userDrawn="1"/>
        </p:nvSpPr>
        <p:spPr bwMode="auto">
          <a:xfrm>
            <a:off x="1066800" y="98425"/>
            <a:ext cx="8077200" cy="5794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3200" smtClean="0">
                <a:solidFill>
                  <a:schemeClr val="bg1"/>
                </a:solidFill>
                <a:latin typeface="Arial Black" pitchFamily="34" charset="0"/>
              </a:rPr>
              <a:t>Solving Systems by Elimination</a:t>
            </a:r>
            <a:endParaRPr lang="en-US" sz="2400" smtClean="0">
              <a:latin typeface="Verdan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slide" Target="slide3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1371600" y="163513"/>
            <a:ext cx="77724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chemeClr val="bg1"/>
                </a:solidFill>
                <a:latin typeface="Arial Black" pitchFamily="34" charset="0"/>
              </a:rPr>
              <a:t>Solving Systems by Elimination</a:t>
            </a:r>
            <a:endParaRPr lang="en-US" altLang="en-US" sz="2400">
              <a:latin typeface="Verdana" pitchFamily="34" charset="0"/>
            </a:endParaRP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152400" y="6553200"/>
            <a:ext cx="2133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  <a:latin typeface="Verdana" pitchFamily="34" charset="0"/>
              </a:rPr>
              <a:t>Holt Algebra 1</a:t>
            </a:r>
          </a:p>
        </p:txBody>
      </p:sp>
      <p:sp>
        <p:nvSpPr>
          <p:cNvPr id="4123" name="Text Box 27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505200" y="2362200"/>
            <a:ext cx="1855788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Warm Up</a:t>
            </a:r>
          </a:p>
        </p:txBody>
      </p:sp>
      <p:sp>
        <p:nvSpPr>
          <p:cNvPr id="4124" name="Text Box 28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517900" y="3022600"/>
            <a:ext cx="3763963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Lesson Presentation</a:t>
            </a:r>
          </a:p>
        </p:txBody>
      </p:sp>
      <p:sp>
        <p:nvSpPr>
          <p:cNvPr id="4125" name="Text Box 29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519488" y="3632200"/>
            <a:ext cx="2320925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Lesson Quiz</a:t>
            </a:r>
          </a:p>
        </p:txBody>
      </p:sp>
      <p:pic>
        <p:nvPicPr>
          <p:cNvPr id="2056" name="Picture 10" descr="splash_first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11"/>
          <p:cNvSpPr txBox="1">
            <a:spLocks noChangeArrowheads="1"/>
          </p:cNvSpPr>
          <p:nvPr/>
        </p:nvSpPr>
        <p:spPr bwMode="auto">
          <a:xfrm>
            <a:off x="76200" y="6553200"/>
            <a:ext cx="3200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  <a:latin typeface="Verdana" pitchFamily="34" charset="0"/>
              </a:rPr>
              <a:t>Holt McDougal Algebra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1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1267" name="AutoShape 8"/>
          <p:cNvSpPr>
            <a:spLocks/>
          </p:cNvSpPr>
          <p:nvPr/>
        </p:nvSpPr>
        <p:spPr bwMode="auto">
          <a:xfrm>
            <a:off x="1600200" y="1905000"/>
            <a:ext cx="457200" cy="914400"/>
          </a:xfrm>
          <a:prstGeom prst="leftBrace">
            <a:avLst>
              <a:gd name="adj1" fmla="val 16667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268" name="Text Box 9"/>
          <p:cNvSpPr txBox="1">
            <a:spLocks noChangeArrowheads="1"/>
          </p:cNvSpPr>
          <p:nvPr/>
        </p:nvSpPr>
        <p:spPr bwMode="auto">
          <a:xfrm>
            <a:off x="2057400" y="1905000"/>
            <a:ext cx="2416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i="1">
                <a:latin typeface="Verdana" pitchFamily="34" charset="0"/>
              </a:rPr>
              <a:t>y + </a:t>
            </a:r>
            <a:r>
              <a:rPr lang="en-US" altLang="en-US" sz="2400" b="1">
                <a:latin typeface="Verdana" pitchFamily="34" charset="0"/>
              </a:rPr>
              <a:t>3</a:t>
            </a:r>
            <a:r>
              <a:rPr lang="en-US" altLang="en-US" sz="2400" b="1" i="1">
                <a:latin typeface="Verdana" pitchFamily="34" charset="0"/>
              </a:rPr>
              <a:t>x = </a:t>
            </a:r>
            <a:r>
              <a:rPr lang="en-US" altLang="en-US" sz="2400" b="1">
                <a:latin typeface="Verdana" pitchFamily="34" charset="0"/>
              </a:rPr>
              <a:t>–2</a:t>
            </a:r>
          </a:p>
        </p:txBody>
      </p:sp>
      <p:sp>
        <p:nvSpPr>
          <p:cNvPr id="11269" name="Text Box 10"/>
          <p:cNvSpPr txBox="1">
            <a:spLocks noChangeArrowheads="1"/>
          </p:cNvSpPr>
          <p:nvPr/>
        </p:nvSpPr>
        <p:spPr bwMode="auto">
          <a:xfrm>
            <a:off x="1828800" y="2286000"/>
            <a:ext cx="23574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2</a:t>
            </a:r>
            <a:r>
              <a:rPr lang="en-US" altLang="en-US" sz="2400" b="1" i="1">
                <a:latin typeface="Verdana" pitchFamily="34" charset="0"/>
              </a:rPr>
              <a:t>y</a:t>
            </a:r>
            <a:r>
              <a:rPr lang="en-US" altLang="en-US" sz="2400" b="1">
                <a:latin typeface="Verdana" pitchFamily="34" charset="0"/>
              </a:rPr>
              <a:t> – 3</a:t>
            </a:r>
            <a:r>
              <a:rPr lang="en-US" altLang="en-US" sz="2400" b="1" i="1">
                <a:latin typeface="Verdana" pitchFamily="34" charset="0"/>
              </a:rPr>
              <a:t>x = </a:t>
            </a:r>
            <a:r>
              <a:rPr lang="en-US" altLang="en-US" sz="2400" b="1">
                <a:latin typeface="Verdana" pitchFamily="34" charset="0"/>
              </a:rPr>
              <a:t>14</a:t>
            </a:r>
            <a:endParaRPr lang="en-US" altLang="en-US" sz="2400" b="1" i="1">
              <a:latin typeface="Verdana" pitchFamily="34" charset="0"/>
            </a:endParaRPr>
          </a:p>
        </p:txBody>
      </p:sp>
      <p:sp>
        <p:nvSpPr>
          <p:cNvPr id="11270" name="Text Box 11"/>
          <p:cNvSpPr txBox="1">
            <a:spLocks noChangeArrowheads="1"/>
          </p:cNvSpPr>
          <p:nvPr/>
        </p:nvSpPr>
        <p:spPr bwMode="auto">
          <a:xfrm>
            <a:off x="517525" y="2089150"/>
            <a:ext cx="6500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Solve                           by elimination.</a:t>
            </a:r>
          </a:p>
        </p:txBody>
      </p:sp>
      <p:sp>
        <p:nvSpPr>
          <p:cNvPr id="35855" name="Text Box 15"/>
          <p:cNvSpPr txBox="1">
            <a:spLocks noChangeArrowheads="1"/>
          </p:cNvSpPr>
          <p:nvPr/>
        </p:nvSpPr>
        <p:spPr bwMode="auto">
          <a:xfrm>
            <a:off x="5546725" y="2895600"/>
            <a:ext cx="37496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7663" indent="-3476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</a:rPr>
              <a:t>Align like terms. 3x and −3x are opposites. </a:t>
            </a:r>
          </a:p>
        </p:txBody>
      </p:sp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1203325" y="3067050"/>
            <a:ext cx="3879850" cy="838200"/>
            <a:chOff x="758" y="1824"/>
            <a:chExt cx="2444" cy="528"/>
          </a:xfrm>
        </p:grpSpPr>
        <p:sp>
          <p:nvSpPr>
            <p:cNvPr id="11284" name="Text Box 13"/>
            <p:cNvSpPr txBox="1">
              <a:spLocks noChangeArrowheads="1"/>
            </p:cNvSpPr>
            <p:nvPr/>
          </p:nvSpPr>
          <p:spPr bwMode="auto">
            <a:xfrm>
              <a:off x="758" y="1842"/>
              <a:ext cx="9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 b="1">
                  <a:latin typeface="Verdana" pitchFamily="34" charset="0"/>
                </a:rPr>
                <a:t>Step 1  </a:t>
              </a:r>
            </a:p>
          </p:txBody>
        </p:sp>
        <p:sp>
          <p:nvSpPr>
            <p:cNvPr id="11285" name="Text Box 16"/>
            <p:cNvSpPr txBox="1">
              <a:spLocks noChangeArrowheads="1"/>
            </p:cNvSpPr>
            <p:nvPr/>
          </p:nvSpPr>
          <p:spPr bwMode="auto">
            <a:xfrm>
              <a:off x="1572" y="2064"/>
              <a:ext cx="138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800080"/>
                  </a:solidFill>
                  <a:latin typeface="Verdana" pitchFamily="34" charset="0"/>
                </a:rPr>
                <a:t>2</a:t>
              </a:r>
              <a:r>
                <a:rPr lang="en-US" altLang="en-US" sz="2400" i="1">
                  <a:solidFill>
                    <a:srgbClr val="800080"/>
                  </a:solidFill>
                  <a:latin typeface="Verdana" pitchFamily="34" charset="0"/>
                </a:rPr>
                <a:t>y</a:t>
              </a:r>
              <a:r>
                <a:rPr lang="en-US" altLang="en-US" sz="2400">
                  <a:latin typeface="Verdana" pitchFamily="34" charset="0"/>
                </a:rPr>
                <a:t> – </a:t>
              </a:r>
              <a:r>
                <a:rPr lang="en-US" altLang="en-US" sz="2400">
                  <a:solidFill>
                    <a:srgbClr val="3333FF"/>
                  </a:solidFill>
                  <a:latin typeface="Verdana" pitchFamily="34" charset="0"/>
                </a:rPr>
                <a:t>3</a:t>
              </a:r>
              <a:r>
                <a:rPr lang="en-US" altLang="en-US" sz="2400" i="1">
                  <a:solidFill>
                    <a:srgbClr val="3333FF"/>
                  </a:solidFill>
                  <a:latin typeface="Verdana" pitchFamily="34" charset="0"/>
                </a:rPr>
                <a:t>x</a:t>
              </a:r>
              <a:r>
                <a:rPr lang="en-US" altLang="en-US" sz="2400" i="1">
                  <a:latin typeface="Verdana" pitchFamily="34" charset="0"/>
                </a:rPr>
                <a:t> = </a:t>
              </a:r>
              <a:r>
                <a:rPr lang="en-US" altLang="en-US" sz="2400">
                  <a:solidFill>
                    <a:schemeClr val="hlink"/>
                  </a:solidFill>
                  <a:latin typeface="Verdana" pitchFamily="34" charset="0"/>
                </a:rPr>
                <a:t>14</a:t>
              </a:r>
            </a:p>
          </p:txBody>
        </p:sp>
        <p:sp>
          <p:nvSpPr>
            <p:cNvPr id="11286" name="Text Box 17"/>
            <p:cNvSpPr txBox="1">
              <a:spLocks noChangeArrowheads="1"/>
            </p:cNvSpPr>
            <p:nvPr/>
          </p:nvSpPr>
          <p:spPr bwMode="auto">
            <a:xfrm>
              <a:off x="1680" y="1824"/>
              <a:ext cx="152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i="1">
                  <a:solidFill>
                    <a:srgbClr val="800080"/>
                  </a:solidFill>
                  <a:latin typeface="Verdana" pitchFamily="34" charset="0"/>
                </a:rPr>
                <a:t>y</a:t>
              </a:r>
              <a:r>
                <a:rPr lang="en-US" altLang="en-US" sz="2400" i="1">
                  <a:latin typeface="Verdana" pitchFamily="34" charset="0"/>
                </a:rPr>
                <a:t> + </a:t>
              </a:r>
              <a:r>
                <a:rPr lang="en-US" altLang="en-US" sz="2400">
                  <a:solidFill>
                    <a:srgbClr val="3333FF"/>
                  </a:solidFill>
                  <a:latin typeface="Verdana" pitchFamily="34" charset="0"/>
                </a:rPr>
                <a:t>3</a:t>
              </a:r>
              <a:r>
                <a:rPr lang="en-US" altLang="en-US" sz="2400" i="1">
                  <a:solidFill>
                    <a:srgbClr val="3333FF"/>
                  </a:solidFill>
                  <a:latin typeface="Verdana" pitchFamily="34" charset="0"/>
                </a:rPr>
                <a:t>x</a:t>
              </a:r>
              <a:r>
                <a:rPr lang="en-US" altLang="en-US" sz="2400" i="1">
                  <a:latin typeface="Verdana" pitchFamily="34" charset="0"/>
                </a:rPr>
                <a:t> = </a:t>
              </a:r>
              <a:r>
                <a:rPr lang="en-US" altLang="en-US" sz="2400">
                  <a:solidFill>
                    <a:schemeClr val="hlink"/>
                  </a:solidFill>
                  <a:latin typeface="Verdana" pitchFamily="34" charset="0"/>
                </a:rPr>
                <a:t>–2</a:t>
              </a:r>
            </a:p>
          </p:txBody>
        </p:sp>
      </p:grpSp>
      <p:sp>
        <p:nvSpPr>
          <p:cNvPr id="35859" name="Text Box 19"/>
          <p:cNvSpPr txBox="1">
            <a:spLocks noChangeArrowheads="1"/>
          </p:cNvSpPr>
          <p:nvPr/>
        </p:nvSpPr>
        <p:spPr bwMode="auto">
          <a:xfrm>
            <a:off x="5546725" y="3597275"/>
            <a:ext cx="3505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7663" indent="-3476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</a:rPr>
              <a:t>Add the equations to eliminate x.</a:t>
            </a:r>
          </a:p>
        </p:txBody>
      </p:sp>
      <p:grpSp>
        <p:nvGrpSpPr>
          <p:cNvPr id="3" name="Group 32"/>
          <p:cNvGrpSpPr>
            <a:grpSpLocks/>
          </p:cNvGrpSpPr>
          <p:nvPr/>
        </p:nvGrpSpPr>
        <p:grpSpPr bwMode="auto">
          <a:xfrm>
            <a:off x="1204913" y="3886200"/>
            <a:ext cx="3754437" cy="457200"/>
            <a:chOff x="759" y="2448"/>
            <a:chExt cx="2365" cy="288"/>
          </a:xfrm>
        </p:grpSpPr>
        <p:sp>
          <p:nvSpPr>
            <p:cNvPr id="11281" name="Line 18"/>
            <p:cNvSpPr>
              <a:spLocks noChangeShapeType="1"/>
            </p:cNvSpPr>
            <p:nvPr/>
          </p:nvSpPr>
          <p:spPr bwMode="auto">
            <a:xfrm>
              <a:off x="1632" y="2448"/>
              <a:ext cx="13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2" name="Rectangle 20"/>
            <p:cNvSpPr>
              <a:spLocks noChangeArrowheads="1"/>
            </p:cNvSpPr>
            <p:nvPr/>
          </p:nvSpPr>
          <p:spPr bwMode="auto">
            <a:xfrm>
              <a:off x="759" y="2448"/>
              <a:ext cx="80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 b="1">
                  <a:latin typeface="Verdana" pitchFamily="34" charset="0"/>
                </a:rPr>
                <a:t>Step 2</a:t>
              </a:r>
            </a:p>
          </p:txBody>
        </p:sp>
        <p:sp>
          <p:nvSpPr>
            <p:cNvPr id="11283" name="Text Box 21"/>
            <p:cNvSpPr txBox="1">
              <a:spLocks noChangeArrowheads="1"/>
            </p:cNvSpPr>
            <p:nvPr/>
          </p:nvSpPr>
          <p:spPr bwMode="auto">
            <a:xfrm>
              <a:off x="1554" y="2448"/>
              <a:ext cx="157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800080"/>
                  </a:solidFill>
                  <a:latin typeface="Verdana" pitchFamily="34" charset="0"/>
                </a:rPr>
                <a:t>3</a:t>
              </a:r>
              <a:r>
                <a:rPr lang="en-US" altLang="en-US" sz="2400" i="1">
                  <a:solidFill>
                    <a:srgbClr val="800080"/>
                  </a:solidFill>
                  <a:latin typeface="Verdana" pitchFamily="34" charset="0"/>
                </a:rPr>
                <a:t>y</a:t>
              </a:r>
              <a:r>
                <a:rPr lang="en-US" altLang="en-US" sz="2400" i="1">
                  <a:latin typeface="Verdana" pitchFamily="34" charset="0"/>
                </a:rPr>
                <a:t> + </a:t>
              </a:r>
              <a:r>
                <a:rPr lang="en-US" altLang="en-US" sz="2400">
                  <a:solidFill>
                    <a:srgbClr val="3333FF"/>
                  </a:solidFill>
                  <a:latin typeface="Verdana" pitchFamily="34" charset="0"/>
                </a:rPr>
                <a:t>0</a:t>
              </a:r>
              <a:r>
                <a:rPr lang="en-US" altLang="en-US" sz="2400">
                  <a:latin typeface="Verdana" pitchFamily="34" charset="0"/>
                </a:rPr>
                <a:t>   = </a:t>
              </a:r>
              <a:r>
                <a:rPr lang="en-US" altLang="en-US" sz="2400">
                  <a:solidFill>
                    <a:schemeClr val="hlink"/>
                  </a:solidFill>
                  <a:latin typeface="Verdana" pitchFamily="34" charset="0"/>
                </a:rPr>
                <a:t>12</a:t>
              </a:r>
            </a:p>
          </p:txBody>
        </p:sp>
      </p:grpSp>
      <p:sp>
        <p:nvSpPr>
          <p:cNvPr id="35862" name="Text Box 22"/>
          <p:cNvSpPr txBox="1">
            <a:spLocks noChangeArrowheads="1"/>
          </p:cNvSpPr>
          <p:nvPr/>
        </p:nvSpPr>
        <p:spPr bwMode="auto">
          <a:xfrm>
            <a:off x="3328988" y="4343400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3</a:t>
            </a:r>
            <a:r>
              <a:rPr lang="en-US" altLang="en-US" sz="2400" i="1">
                <a:latin typeface="Verdana" pitchFamily="34" charset="0"/>
              </a:rPr>
              <a:t>y</a:t>
            </a:r>
            <a:r>
              <a:rPr lang="en-US" altLang="en-US" sz="2400">
                <a:latin typeface="Verdana" pitchFamily="34" charset="0"/>
              </a:rPr>
              <a:t> = 12</a:t>
            </a:r>
          </a:p>
        </p:txBody>
      </p:sp>
      <p:sp>
        <p:nvSpPr>
          <p:cNvPr id="35867" name="Text Box 27"/>
          <p:cNvSpPr txBox="1">
            <a:spLocks noChangeArrowheads="1"/>
          </p:cNvSpPr>
          <p:nvPr/>
        </p:nvSpPr>
        <p:spPr bwMode="auto">
          <a:xfrm>
            <a:off x="5546725" y="4495800"/>
            <a:ext cx="340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</a:rPr>
              <a:t>Simplify and solve for y.</a:t>
            </a:r>
          </a:p>
        </p:txBody>
      </p:sp>
      <p:sp>
        <p:nvSpPr>
          <p:cNvPr id="35868" name="Text Box 28"/>
          <p:cNvSpPr txBox="1">
            <a:spLocks noChangeArrowheads="1"/>
          </p:cNvSpPr>
          <p:nvPr/>
        </p:nvSpPr>
        <p:spPr bwMode="auto">
          <a:xfrm>
            <a:off x="5546725" y="5105400"/>
            <a:ext cx="3252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</a:rPr>
              <a:t>Divide both sides by 3.</a:t>
            </a:r>
          </a:p>
        </p:txBody>
      </p:sp>
      <p:grpSp>
        <p:nvGrpSpPr>
          <p:cNvPr id="4" name="Group 33"/>
          <p:cNvGrpSpPr>
            <a:grpSpLocks/>
          </p:cNvGrpSpPr>
          <p:nvPr/>
        </p:nvGrpSpPr>
        <p:grpSpPr bwMode="auto">
          <a:xfrm>
            <a:off x="3395663" y="4981575"/>
            <a:ext cx="1500187" cy="1190625"/>
            <a:chOff x="2139" y="3138"/>
            <a:chExt cx="945" cy="750"/>
          </a:xfrm>
        </p:grpSpPr>
        <p:pic>
          <p:nvPicPr>
            <p:cNvPr id="11279" name="Picture 26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9" y="3138"/>
              <a:ext cx="756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280" name="Text Box 29"/>
            <p:cNvSpPr txBox="1">
              <a:spLocks noChangeArrowheads="1"/>
            </p:cNvSpPr>
            <p:nvPr/>
          </p:nvSpPr>
          <p:spPr bwMode="auto">
            <a:xfrm>
              <a:off x="2220" y="3600"/>
              <a:ext cx="86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i="1">
                  <a:latin typeface="Verdana" pitchFamily="34" charset="0"/>
                </a:rPr>
                <a:t>y = </a:t>
              </a:r>
              <a:r>
                <a:rPr lang="en-US" altLang="en-US" sz="2400">
                  <a:solidFill>
                    <a:srgbClr val="800080"/>
                  </a:solidFill>
                  <a:latin typeface="Verdana" pitchFamily="34" charset="0"/>
                </a:rPr>
                <a:t>4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35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1000"/>
                                        <p:tgtEl>
                                          <p:spTgt spid="35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5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5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1000"/>
                                        <p:tgtEl>
                                          <p:spTgt spid="35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55" grpId="0"/>
      <p:bldP spid="35859" grpId="0"/>
      <p:bldP spid="35862" grpId="0"/>
      <p:bldP spid="35867" grpId="0"/>
      <p:bldP spid="3586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1219200" y="1828800"/>
            <a:ext cx="33575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Step 3  </a:t>
            </a:r>
            <a:r>
              <a:rPr lang="en-US" altLang="en-US" sz="2400" i="1">
                <a:latin typeface="Verdana" pitchFamily="34" charset="0"/>
              </a:rPr>
              <a:t>y + </a:t>
            </a:r>
            <a:r>
              <a:rPr lang="en-US" altLang="en-US" sz="2400">
                <a:latin typeface="Verdana" pitchFamily="34" charset="0"/>
              </a:rPr>
              <a:t>3</a:t>
            </a:r>
            <a:r>
              <a:rPr lang="en-US" altLang="en-US" sz="2400" i="1">
                <a:latin typeface="Verdana" pitchFamily="34" charset="0"/>
              </a:rPr>
              <a:t>x = </a:t>
            </a:r>
            <a:r>
              <a:rPr lang="en-US" altLang="en-US" sz="2400">
                <a:latin typeface="Verdana" pitchFamily="34" charset="0"/>
              </a:rPr>
              <a:t>–2</a:t>
            </a:r>
            <a:endParaRPr lang="en-US" altLang="en-US" sz="2400" b="1">
              <a:latin typeface="Verdana" pitchFamily="34" charset="0"/>
            </a:endParaRPr>
          </a:p>
        </p:txBody>
      </p:sp>
      <p:sp>
        <p:nvSpPr>
          <p:cNvPr id="12291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1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6874" name="Text Box 10"/>
          <p:cNvSpPr txBox="1">
            <a:spLocks noChangeArrowheads="1"/>
          </p:cNvSpPr>
          <p:nvPr/>
        </p:nvSpPr>
        <p:spPr bwMode="auto">
          <a:xfrm>
            <a:off x="5076825" y="1752600"/>
            <a:ext cx="4054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7663" indent="-3476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</a:rPr>
              <a:t>Write one of the original equations.</a:t>
            </a:r>
          </a:p>
        </p:txBody>
      </p:sp>
      <p:sp>
        <p:nvSpPr>
          <p:cNvPr id="36875" name="Text Box 11"/>
          <p:cNvSpPr txBox="1">
            <a:spLocks noChangeArrowheads="1"/>
          </p:cNvSpPr>
          <p:nvPr/>
        </p:nvSpPr>
        <p:spPr bwMode="auto">
          <a:xfrm>
            <a:off x="2500313" y="2514600"/>
            <a:ext cx="2438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800080"/>
                </a:solidFill>
                <a:latin typeface="Verdana" pitchFamily="34" charset="0"/>
              </a:rPr>
              <a:t>4</a:t>
            </a:r>
            <a:r>
              <a:rPr lang="en-US" altLang="en-US" sz="2400">
                <a:latin typeface="Verdana" pitchFamily="34" charset="0"/>
              </a:rPr>
              <a:t> + 3</a:t>
            </a:r>
            <a:r>
              <a:rPr lang="en-US" altLang="en-US" sz="2400" i="1">
                <a:latin typeface="Verdana" pitchFamily="34" charset="0"/>
              </a:rPr>
              <a:t>x = </a:t>
            </a:r>
            <a:r>
              <a:rPr lang="en-US" altLang="en-US" sz="2400">
                <a:latin typeface="Verdana" pitchFamily="34" charset="0"/>
              </a:rPr>
              <a:t>–2  </a:t>
            </a:r>
          </a:p>
        </p:txBody>
      </p:sp>
      <p:sp>
        <p:nvSpPr>
          <p:cNvPr id="36876" name="Text Box 12"/>
          <p:cNvSpPr txBox="1">
            <a:spLocks noChangeArrowheads="1"/>
          </p:cNvSpPr>
          <p:nvPr/>
        </p:nvSpPr>
        <p:spPr bwMode="auto">
          <a:xfrm>
            <a:off x="5076825" y="2557463"/>
            <a:ext cx="2554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</a:rPr>
              <a:t>Substitute 4 for y.</a:t>
            </a:r>
          </a:p>
        </p:txBody>
      </p:sp>
      <p:sp>
        <p:nvSpPr>
          <p:cNvPr id="36878" name="Text Box 14"/>
          <p:cNvSpPr txBox="1">
            <a:spLocks noChangeArrowheads="1"/>
          </p:cNvSpPr>
          <p:nvPr/>
        </p:nvSpPr>
        <p:spPr bwMode="auto">
          <a:xfrm>
            <a:off x="5076825" y="2895600"/>
            <a:ext cx="3825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</a:rPr>
              <a:t>Subtract 4 from both sides.</a:t>
            </a:r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2271713" y="2819400"/>
            <a:ext cx="2362200" cy="838200"/>
            <a:chOff x="1431" y="2352"/>
            <a:chExt cx="1488" cy="528"/>
          </a:xfrm>
        </p:grpSpPr>
        <p:grpSp>
          <p:nvGrpSpPr>
            <p:cNvPr id="12308" name="Group 28"/>
            <p:cNvGrpSpPr>
              <a:grpSpLocks/>
            </p:cNvGrpSpPr>
            <p:nvPr/>
          </p:nvGrpSpPr>
          <p:grpSpPr bwMode="auto">
            <a:xfrm>
              <a:off x="1431" y="2352"/>
              <a:ext cx="1488" cy="288"/>
              <a:chOff x="1344" y="2448"/>
              <a:chExt cx="1488" cy="288"/>
            </a:xfrm>
          </p:grpSpPr>
          <p:sp>
            <p:nvSpPr>
              <p:cNvPr id="12310" name="Text Box 17"/>
              <p:cNvSpPr txBox="1">
                <a:spLocks noChangeArrowheads="1"/>
              </p:cNvSpPr>
              <p:nvPr/>
            </p:nvSpPr>
            <p:spPr bwMode="auto">
              <a:xfrm>
                <a:off x="1344" y="2448"/>
                <a:ext cx="142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en-US" sz="2400">
                    <a:solidFill>
                      <a:srgbClr val="FF0000"/>
                    </a:solidFill>
                    <a:latin typeface="Verdana" pitchFamily="34" charset="0"/>
                  </a:rPr>
                  <a:t>–4            –4</a:t>
                </a:r>
              </a:p>
            </p:txBody>
          </p:sp>
          <p:sp>
            <p:nvSpPr>
              <p:cNvPr id="12311" name="Line 18"/>
              <p:cNvSpPr>
                <a:spLocks noChangeShapeType="1"/>
              </p:cNvSpPr>
              <p:nvPr/>
            </p:nvSpPr>
            <p:spPr bwMode="auto">
              <a:xfrm>
                <a:off x="1440" y="2688"/>
                <a:ext cx="336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12" name="Line 19"/>
              <p:cNvSpPr>
                <a:spLocks noChangeShapeType="1"/>
              </p:cNvSpPr>
              <p:nvPr/>
            </p:nvSpPr>
            <p:spPr bwMode="auto">
              <a:xfrm>
                <a:off x="2496" y="2688"/>
                <a:ext cx="336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309" name="Text Box 20"/>
            <p:cNvSpPr txBox="1">
              <a:spLocks noChangeArrowheads="1"/>
            </p:cNvSpPr>
            <p:nvPr/>
          </p:nvSpPr>
          <p:spPr bwMode="auto">
            <a:xfrm>
              <a:off x="2004" y="2592"/>
              <a:ext cx="88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Verdana" pitchFamily="34" charset="0"/>
                </a:rPr>
                <a:t>3</a:t>
              </a:r>
              <a:r>
                <a:rPr lang="en-US" altLang="en-US" sz="2400" i="1">
                  <a:latin typeface="Verdana" pitchFamily="34" charset="0"/>
                </a:rPr>
                <a:t>x</a:t>
              </a:r>
              <a:r>
                <a:rPr lang="en-US" altLang="en-US" sz="2400">
                  <a:latin typeface="Verdana" pitchFamily="34" charset="0"/>
                </a:rPr>
                <a:t> = –6</a:t>
              </a:r>
            </a:p>
          </p:txBody>
        </p:sp>
      </p:grpSp>
      <p:sp>
        <p:nvSpPr>
          <p:cNvPr id="36886" name="Text Box 22"/>
          <p:cNvSpPr txBox="1">
            <a:spLocks noChangeArrowheads="1"/>
          </p:cNvSpPr>
          <p:nvPr/>
        </p:nvSpPr>
        <p:spPr bwMode="auto">
          <a:xfrm>
            <a:off x="5076825" y="3581400"/>
            <a:ext cx="3252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</a:rPr>
              <a:t>Divide both sides by 3.</a:t>
            </a:r>
          </a:p>
        </p:txBody>
      </p:sp>
      <p:grpSp>
        <p:nvGrpSpPr>
          <p:cNvPr id="4" name="Group 35"/>
          <p:cNvGrpSpPr>
            <a:grpSpLocks/>
          </p:cNvGrpSpPr>
          <p:nvPr/>
        </p:nvGrpSpPr>
        <p:grpSpPr bwMode="auto">
          <a:xfrm>
            <a:off x="3181350" y="3657600"/>
            <a:ext cx="1624013" cy="1219200"/>
            <a:chOff x="2004" y="2880"/>
            <a:chExt cx="1023" cy="768"/>
          </a:xfrm>
        </p:grpSpPr>
        <p:sp>
          <p:nvSpPr>
            <p:cNvPr id="12303" name="Text Box 23"/>
            <p:cNvSpPr txBox="1">
              <a:spLocks noChangeArrowheads="1"/>
            </p:cNvSpPr>
            <p:nvPr/>
          </p:nvSpPr>
          <p:spPr bwMode="auto">
            <a:xfrm>
              <a:off x="2004" y="2880"/>
              <a:ext cx="88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Verdana" pitchFamily="34" charset="0"/>
                </a:rPr>
                <a:t>3</a:t>
              </a:r>
              <a:r>
                <a:rPr lang="en-US" altLang="en-US" sz="2400" i="1">
                  <a:latin typeface="Verdana" pitchFamily="34" charset="0"/>
                </a:rPr>
                <a:t>x</a:t>
              </a:r>
              <a:r>
                <a:rPr lang="en-US" altLang="en-US" sz="2400">
                  <a:latin typeface="Verdana" pitchFamily="34" charset="0"/>
                </a:rPr>
                <a:t> = –6</a:t>
              </a:r>
            </a:p>
          </p:txBody>
        </p:sp>
        <p:sp>
          <p:nvSpPr>
            <p:cNvPr id="12304" name="Line 24"/>
            <p:cNvSpPr>
              <a:spLocks noChangeShapeType="1"/>
            </p:cNvSpPr>
            <p:nvPr/>
          </p:nvSpPr>
          <p:spPr bwMode="auto">
            <a:xfrm>
              <a:off x="2037" y="3138"/>
              <a:ext cx="288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5" name="Line 25"/>
            <p:cNvSpPr>
              <a:spLocks noChangeShapeType="1"/>
            </p:cNvSpPr>
            <p:nvPr/>
          </p:nvSpPr>
          <p:spPr bwMode="auto">
            <a:xfrm>
              <a:off x="2640" y="3138"/>
              <a:ext cx="288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6" name="Text Box 26"/>
            <p:cNvSpPr txBox="1">
              <a:spLocks noChangeArrowheads="1"/>
            </p:cNvSpPr>
            <p:nvPr/>
          </p:nvSpPr>
          <p:spPr bwMode="auto">
            <a:xfrm>
              <a:off x="2033" y="3092"/>
              <a:ext cx="8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0000"/>
                  </a:solidFill>
                  <a:latin typeface="Verdana" pitchFamily="34" charset="0"/>
                </a:rPr>
                <a:t>3       3</a:t>
              </a:r>
            </a:p>
          </p:txBody>
        </p:sp>
        <p:sp>
          <p:nvSpPr>
            <p:cNvPr id="12307" name="Text Box 27"/>
            <p:cNvSpPr txBox="1">
              <a:spLocks noChangeArrowheads="1"/>
            </p:cNvSpPr>
            <p:nvPr/>
          </p:nvSpPr>
          <p:spPr bwMode="auto">
            <a:xfrm>
              <a:off x="2129" y="3360"/>
              <a:ext cx="89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i="1">
                  <a:latin typeface="Verdana" pitchFamily="34" charset="0"/>
                </a:rPr>
                <a:t>x</a:t>
              </a:r>
              <a:r>
                <a:rPr lang="en-US" altLang="en-US" sz="2400">
                  <a:latin typeface="Verdana" pitchFamily="34" charset="0"/>
                </a:rPr>
                <a:t> = </a:t>
              </a:r>
              <a:r>
                <a:rPr lang="en-US" altLang="en-US" sz="2400">
                  <a:solidFill>
                    <a:srgbClr val="3333FF"/>
                  </a:solidFill>
                  <a:latin typeface="Verdana" pitchFamily="34" charset="0"/>
                </a:rPr>
                <a:t>–2</a:t>
              </a:r>
            </a:p>
          </p:txBody>
        </p:sp>
      </p:grpSp>
      <p:sp>
        <p:nvSpPr>
          <p:cNvPr id="36895" name="Text Box 31"/>
          <p:cNvSpPr txBox="1">
            <a:spLocks noChangeArrowheads="1"/>
          </p:cNvSpPr>
          <p:nvPr/>
        </p:nvSpPr>
        <p:spPr bwMode="auto">
          <a:xfrm>
            <a:off x="5076825" y="4740275"/>
            <a:ext cx="3902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7663" indent="-3476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  <a:cs typeface="Arial" charset="0"/>
              </a:rPr>
              <a:t>Write the solution as an ordered pair.</a:t>
            </a:r>
          </a:p>
        </p:txBody>
      </p:sp>
      <p:grpSp>
        <p:nvGrpSpPr>
          <p:cNvPr id="5" name="Group 36"/>
          <p:cNvGrpSpPr>
            <a:grpSpLocks/>
          </p:cNvGrpSpPr>
          <p:nvPr/>
        </p:nvGrpSpPr>
        <p:grpSpPr bwMode="auto">
          <a:xfrm>
            <a:off x="1219200" y="4953000"/>
            <a:ext cx="2555875" cy="457200"/>
            <a:chOff x="768" y="3696"/>
            <a:chExt cx="1610" cy="288"/>
          </a:xfrm>
        </p:grpSpPr>
        <p:sp>
          <p:nvSpPr>
            <p:cNvPr id="12301" name="Text Box 29"/>
            <p:cNvSpPr txBox="1">
              <a:spLocks noChangeArrowheads="1"/>
            </p:cNvSpPr>
            <p:nvPr/>
          </p:nvSpPr>
          <p:spPr bwMode="auto">
            <a:xfrm>
              <a:off x="768" y="3696"/>
              <a:ext cx="80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 b="1">
                  <a:latin typeface="Verdana" pitchFamily="34" charset="0"/>
                </a:rPr>
                <a:t>Step 4</a:t>
              </a:r>
            </a:p>
          </p:txBody>
        </p:sp>
        <p:sp>
          <p:nvSpPr>
            <p:cNvPr id="12302" name="Text Box 33"/>
            <p:cNvSpPr txBox="1">
              <a:spLocks noChangeArrowheads="1"/>
            </p:cNvSpPr>
            <p:nvPr/>
          </p:nvSpPr>
          <p:spPr bwMode="auto">
            <a:xfrm>
              <a:off x="1584" y="3696"/>
              <a:ext cx="79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Verdana" pitchFamily="34" charset="0"/>
                </a:rPr>
                <a:t>(</a:t>
              </a:r>
              <a:r>
                <a:rPr lang="en-US" altLang="en-US" sz="2400">
                  <a:solidFill>
                    <a:srgbClr val="3333FF"/>
                  </a:solidFill>
                  <a:latin typeface="Verdana" pitchFamily="34" charset="0"/>
                </a:rPr>
                <a:t>–2</a:t>
              </a:r>
              <a:r>
                <a:rPr lang="en-US" altLang="en-US" sz="2400">
                  <a:latin typeface="Verdana" pitchFamily="34" charset="0"/>
                </a:rPr>
                <a:t>, </a:t>
              </a:r>
              <a:r>
                <a:rPr lang="en-US" altLang="en-US" sz="2400">
                  <a:solidFill>
                    <a:srgbClr val="800080"/>
                  </a:solidFill>
                  <a:latin typeface="Verdana" pitchFamily="34" charset="0"/>
                </a:rPr>
                <a:t>4</a:t>
              </a:r>
              <a:r>
                <a:rPr lang="en-US" altLang="en-US" sz="2400">
                  <a:latin typeface="Verdana" pitchFamily="34" charset="0"/>
                </a:rPr>
                <a:t>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36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6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8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68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36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6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36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36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/>
      <p:bldP spid="36874" grpId="0"/>
      <p:bldP spid="36875" grpId="0"/>
      <p:bldP spid="36876" grpId="0"/>
      <p:bldP spid="36878" grpId="0"/>
      <p:bldP spid="36886" grpId="0"/>
      <p:bldP spid="3689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838200" y="1524000"/>
            <a:ext cx="7696200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200">
                <a:latin typeface="Verdana" pitchFamily="34" charset="0"/>
              </a:rPr>
              <a:t>When two equations each contain the same term, you can subtract one equation from the other to solve the system. To subtract an equation, add the opposite</a:t>
            </a:r>
            <a:r>
              <a:rPr lang="en-US" altLang="en-US" sz="3200" i="1">
                <a:latin typeface="Verdana" pitchFamily="34" charset="0"/>
              </a:rPr>
              <a:t> </a:t>
            </a:r>
            <a:r>
              <a:rPr lang="en-US" altLang="en-US" sz="3200">
                <a:latin typeface="Verdana" pitchFamily="34" charset="0"/>
              </a:rPr>
              <a:t>of </a:t>
            </a:r>
            <a:r>
              <a:rPr lang="en-US" altLang="en-US" sz="3200" i="1">
                <a:latin typeface="Verdana" pitchFamily="34" charset="0"/>
              </a:rPr>
              <a:t>each</a:t>
            </a:r>
            <a:r>
              <a:rPr lang="en-US" altLang="en-US" sz="3200">
                <a:latin typeface="Verdana" pitchFamily="34" charset="0"/>
              </a:rPr>
              <a:t> term.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4"/>
          <p:cNvSpPr>
            <a:spLocks/>
          </p:cNvSpPr>
          <p:nvPr/>
        </p:nvSpPr>
        <p:spPr bwMode="auto">
          <a:xfrm>
            <a:off x="1600200" y="1905000"/>
            <a:ext cx="457200" cy="914400"/>
          </a:xfrm>
          <a:prstGeom prst="leftBrace">
            <a:avLst>
              <a:gd name="adj1" fmla="val 16667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1851025" y="1905000"/>
            <a:ext cx="2416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2</a:t>
            </a:r>
            <a:r>
              <a:rPr lang="en-US" altLang="en-US" sz="2400" b="1" i="1">
                <a:latin typeface="Verdana" pitchFamily="34" charset="0"/>
              </a:rPr>
              <a:t>x + y = </a:t>
            </a:r>
            <a:r>
              <a:rPr lang="en-US" altLang="en-US" sz="2400" b="1">
                <a:latin typeface="Verdana" pitchFamily="34" charset="0"/>
              </a:rPr>
              <a:t>–5</a:t>
            </a:r>
          </a:p>
        </p:txBody>
      </p:sp>
      <p:sp>
        <p:nvSpPr>
          <p:cNvPr id="14340" name="Text Box 6"/>
          <p:cNvSpPr txBox="1">
            <a:spLocks noChangeArrowheads="1"/>
          </p:cNvSpPr>
          <p:nvPr/>
        </p:nvSpPr>
        <p:spPr bwMode="auto">
          <a:xfrm>
            <a:off x="1828800" y="2286000"/>
            <a:ext cx="23574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2</a:t>
            </a:r>
            <a:r>
              <a:rPr lang="en-US" altLang="en-US" sz="2400" b="1" i="1">
                <a:latin typeface="Verdana" pitchFamily="34" charset="0"/>
              </a:rPr>
              <a:t>x</a:t>
            </a:r>
            <a:r>
              <a:rPr lang="en-US" altLang="en-US" sz="2400" b="1">
                <a:latin typeface="Verdana" pitchFamily="34" charset="0"/>
              </a:rPr>
              <a:t> – 5</a:t>
            </a:r>
            <a:r>
              <a:rPr lang="en-US" altLang="en-US" sz="2400" b="1" i="1">
                <a:latin typeface="Verdana" pitchFamily="34" charset="0"/>
              </a:rPr>
              <a:t>y = </a:t>
            </a:r>
            <a:r>
              <a:rPr lang="en-US" altLang="en-US" sz="2400" b="1">
                <a:latin typeface="Verdana" pitchFamily="34" charset="0"/>
              </a:rPr>
              <a:t>13</a:t>
            </a:r>
          </a:p>
        </p:txBody>
      </p:sp>
      <p:sp>
        <p:nvSpPr>
          <p:cNvPr id="14341" name="Text Box 7"/>
          <p:cNvSpPr txBox="1">
            <a:spLocks noChangeArrowheads="1"/>
          </p:cNvSpPr>
          <p:nvPr/>
        </p:nvSpPr>
        <p:spPr bwMode="auto">
          <a:xfrm>
            <a:off x="517525" y="2057400"/>
            <a:ext cx="6500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Solve                           by elimination.</a:t>
            </a:r>
          </a:p>
        </p:txBody>
      </p:sp>
      <p:sp>
        <p:nvSpPr>
          <p:cNvPr id="14342" name="Text Box 8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2: Elimination Using Subtraction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2209800" y="3200400"/>
            <a:ext cx="228600" cy="914400"/>
            <a:chOff x="1392" y="2016"/>
            <a:chExt cx="336" cy="576"/>
          </a:xfrm>
        </p:grpSpPr>
        <p:sp>
          <p:nvSpPr>
            <p:cNvPr id="14365" name="Line 13"/>
            <p:cNvSpPr>
              <a:spLocks noChangeShapeType="1"/>
            </p:cNvSpPr>
            <p:nvPr/>
          </p:nvSpPr>
          <p:spPr bwMode="auto">
            <a:xfrm flipH="1">
              <a:off x="1392" y="2016"/>
              <a:ext cx="3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6" name="Line 14"/>
            <p:cNvSpPr>
              <a:spLocks noChangeShapeType="1"/>
            </p:cNvSpPr>
            <p:nvPr/>
          </p:nvSpPr>
          <p:spPr bwMode="auto">
            <a:xfrm>
              <a:off x="1392" y="2016"/>
              <a:ext cx="0" cy="5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7" name="Line 15"/>
            <p:cNvSpPr>
              <a:spLocks noChangeShapeType="1"/>
            </p:cNvSpPr>
            <p:nvPr/>
          </p:nvSpPr>
          <p:spPr bwMode="auto">
            <a:xfrm>
              <a:off x="1392" y="2592"/>
              <a:ext cx="2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5105400" y="3581400"/>
            <a:ext cx="228600" cy="914400"/>
            <a:chOff x="3504" y="2256"/>
            <a:chExt cx="144" cy="576"/>
          </a:xfrm>
        </p:grpSpPr>
        <p:sp>
          <p:nvSpPr>
            <p:cNvPr id="14362" name="Line 16"/>
            <p:cNvSpPr>
              <a:spLocks noChangeShapeType="1"/>
            </p:cNvSpPr>
            <p:nvPr/>
          </p:nvSpPr>
          <p:spPr bwMode="auto">
            <a:xfrm>
              <a:off x="3504" y="2256"/>
              <a:ext cx="1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3" name="Line 17"/>
            <p:cNvSpPr>
              <a:spLocks noChangeShapeType="1"/>
            </p:cNvSpPr>
            <p:nvPr/>
          </p:nvSpPr>
          <p:spPr bwMode="auto">
            <a:xfrm>
              <a:off x="3648" y="2256"/>
              <a:ext cx="0" cy="5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4" name="Line 18"/>
            <p:cNvSpPr>
              <a:spLocks noChangeShapeType="1"/>
            </p:cNvSpPr>
            <p:nvPr/>
          </p:nvSpPr>
          <p:spPr bwMode="auto">
            <a:xfrm flipH="1">
              <a:off x="3504" y="2832"/>
              <a:ext cx="1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9958" name="Text Box 22"/>
          <p:cNvSpPr txBox="1">
            <a:spLocks noChangeArrowheads="1"/>
          </p:cNvSpPr>
          <p:nvPr/>
        </p:nvSpPr>
        <p:spPr bwMode="auto">
          <a:xfrm>
            <a:off x="5410200" y="2971800"/>
            <a:ext cx="35591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7663" indent="-3476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  <a:cs typeface="Arial" charset="0"/>
              </a:rPr>
              <a:t>Both equations contain 2x. Add the opposite of each term in the second equation.</a:t>
            </a:r>
          </a:p>
        </p:txBody>
      </p:sp>
      <p:sp>
        <p:nvSpPr>
          <p:cNvPr id="39945" name="Text Box 9"/>
          <p:cNvSpPr txBox="1">
            <a:spLocks noChangeArrowheads="1"/>
          </p:cNvSpPr>
          <p:nvPr/>
        </p:nvSpPr>
        <p:spPr bwMode="auto">
          <a:xfrm>
            <a:off x="823913" y="3003550"/>
            <a:ext cx="1276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Step 1</a:t>
            </a:r>
          </a:p>
        </p:txBody>
      </p:sp>
      <p:sp>
        <p:nvSpPr>
          <p:cNvPr id="39946" name="Text Box 10"/>
          <p:cNvSpPr txBox="1">
            <a:spLocks noChangeArrowheads="1"/>
          </p:cNvSpPr>
          <p:nvPr/>
        </p:nvSpPr>
        <p:spPr bwMode="auto">
          <a:xfrm>
            <a:off x="2195513" y="3352800"/>
            <a:ext cx="2771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–</a:t>
            </a:r>
            <a:r>
              <a:rPr lang="en-US" altLang="en-US" sz="2400">
                <a:latin typeface="Verdana" pitchFamily="34" charset="0"/>
              </a:rPr>
              <a:t>(2</a:t>
            </a:r>
            <a:r>
              <a:rPr lang="en-US" altLang="en-US" sz="2400" i="1">
                <a:latin typeface="Verdana" pitchFamily="34" charset="0"/>
              </a:rPr>
              <a:t>x</a:t>
            </a:r>
            <a:r>
              <a:rPr lang="en-US" altLang="en-US" sz="2400">
                <a:latin typeface="Verdana" pitchFamily="34" charset="0"/>
              </a:rPr>
              <a:t> – 5</a:t>
            </a:r>
            <a:r>
              <a:rPr lang="en-US" altLang="en-US" sz="2400" i="1">
                <a:latin typeface="Verdana" pitchFamily="34" charset="0"/>
              </a:rPr>
              <a:t>y  = </a:t>
            </a:r>
            <a:r>
              <a:rPr lang="en-US" altLang="en-US" sz="2400">
                <a:latin typeface="Verdana" pitchFamily="34" charset="0"/>
              </a:rPr>
              <a:t>13)</a:t>
            </a:r>
          </a:p>
        </p:txBody>
      </p:sp>
      <p:sp>
        <p:nvSpPr>
          <p:cNvPr id="39947" name="Text Box 11"/>
          <p:cNvSpPr txBox="1">
            <a:spLocks noChangeArrowheads="1"/>
          </p:cNvSpPr>
          <p:nvPr/>
        </p:nvSpPr>
        <p:spPr bwMode="auto">
          <a:xfrm>
            <a:off x="2514600" y="2895600"/>
            <a:ext cx="2416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2</a:t>
            </a:r>
            <a:r>
              <a:rPr lang="en-US" altLang="en-US" sz="2400" i="1">
                <a:latin typeface="Verdana" pitchFamily="34" charset="0"/>
              </a:rPr>
              <a:t>x +  y  = </a:t>
            </a:r>
            <a:r>
              <a:rPr lang="en-US" altLang="en-US" sz="2400">
                <a:latin typeface="Verdana" pitchFamily="34" charset="0"/>
              </a:rPr>
              <a:t>–5</a:t>
            </a:r>
          </a:p>
        </p:txBody>
      </p:sp>
      <p:sp>
        <p:nvSpPr>
          <p:cNvPr id="39959" name="Line 23"/>
          <p:cNvSpPr>
            <a:spLocks noChangeShapeType="1"/>
          </p:cNvSpPr>
          <p:nvPr/>
        </p:nvSpPr>
        <p:spPr bwMode="auto">
          <a:xfrm>
            <a:off x="2286000" y="3838575"/>
            <a:ext cx="2514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" name="Group 33"/>
          <p:cNvGrpSpPr>
            <a:grpSpLocks/>
          </p:cNvGrpSpPr>
          <p:nvPr/>
        </p:nvGrpSpPr>
        <p:grpSpPr bwMode="auto">
          <a:xfrm>
            <a:off x="2362200" y="3810000"/>
            <a:ext cx="2743200" cy="838200"/>
            <a:chOff x="1536" y="2448"/>
            <a:chExt cx="1728" cy="528"/>
          </a:xfrm>
        </p:grpSpPr>
        <p:sp>
          <p:nvSpPr>
            <p:cNvPr id="14359" name="Text Box 12"/>
            <p:cNvSpPr txBox="1">
              <a:spLocks noChangeArrowheads="1"/>
            </p:cNvSpPr>
            <p:nvPr/>
          </p:nvSpPr>
          <p:spPr bwMode="auto">
            <a:xfrm>
              <a:off x="1662" y="2448"/>
              <a:ext cx="152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latin typeface="Verdana" pitchFamily="34" charset="0"/>
                </a:rPr>
                <a:t>2</a:t>
              </a:r>
              <a:r>
                <a:rPr lang="en-US" altLang="en-US" sz="2400" i="1">
                  <a:latin typeface="Verdana" pitchFamily="34" charset="0"/>
                </a:rPr>
                <a:t>x +  y  = </a:t>
              </a:r>
              <a:r>
                <a:rPr lang="en-US" altLang="en-US" sz="2400">
                  <a:latin typeface="Verdana" pitchFamily="34" charset="0"/>
                </a:rPr>
                <a:t>–5</a:t>
              </a:r>
            </a:p>
          </p:txBody>
        </p:sp>
        <p:sp>
          <p:nvSpPr>
            <p:cNvPr id="14360" name="Text Box 19"/>
            <p:cNvSpPr txBox="1">
              <a:spLocks noChangeArrowheads="1"/>
            </p:cNvSpPr>
            <p:nvPr/>
          </p:nvSpPr>
          <p:spPr bwMode="auto">
            <a:xfrm>
              <a:off x="1536" y="2688"/>
              <a:ext cx="166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0000"/>
                  </a:solidFill>
                  <a:latin typeface="Verdana" pitchFamily="34" charset="0"/>
                </a:rPr>
                <a:t>–</a:t>
              </a:r>
              <a:r>
                <a:rPr lang="en-US" altLang="en-US" sz="2400">
                  <a:latin typeface="Verdana" pitchFamily="34" charset="0"/>
                </a:rPr>
                <a:t>2</a:t>
              </a:r>
              <a:r>
                <a:rPr lang="en-US" altLang="en-US" sz="2400" i="1">
                  <a:latin typeface="Verdana" pitchFamily="34" charset="0"/>
                </a:rPr>
                <a:t>x</a:t>
              </a:r>
              <a:r>
                <a:rPr lang="en-US" altLang="en-US" sz="2400">
                  <a:latin typeface="Verdana" pitchFamily="34" charset="0"/>
                </a:rPr>
                <a:t> </a:t>
              </a:r>
              <a:r>
                <a:rPr lang="en-US" altLang="en-US" sz="2400">
                  <a:solidFill>
                    <a:srgbClr val="FF0000"/>
                  </a:solidFill>
                  <a:latin typeface="Verdana" pitchFamily="34" charset="0"/>
                </a:rPr>
                <a:t>+</a:t>
              </a:r>
              <a:r>
                <a:rPr lang="en-US" altLang="en-US" sz="2400">
                  <a:latin typeface="Verdana" pitchFamily="34" charset="0"/>
                </a:rPr>
                <a:t> 5</a:t>
              </a:r>
              <a:r>
                <a:rPr lang="en-US" altLang="en-US" sz="2400" i="1">
                  <a:latin typeface="Verdana" pitchFamily="34" charset="0"/>
                </a:rPr>
                <a:t>y = </a:t>
              </a:r>
              <a:r>
                <a:rPr lang="en-US" altLang="en-US" sz="2400">
                  <a:solidFill>
                    <a:srgbClr val="FF0000"/>
                  </a:solidFill>
                  <a:latin typeface="Verdana" pitchFamily="34" charset="0"/>
                </a:rPr>
                <a:t>–</a:t>
              </a:r>
              <a:r>
                <a:rPr lang="en-US" altLang="en-US" sz="2400">
                  <a:latin typeface="Verdana" pitchFamily="34" charset="0"/>
                </a:rPr>
                <a:t>13</a:t>
              </a:r>
            </a:p>
          </p:txBody>
        </p:sp>
        <p:sp>
          <p:nvSpPr>
            <p:cNvPr id="14361" name="Line 24"/>
            <p:cNvSpPr>
              <a:spLocks noChangeShapeType="1"/>
            </p:cNvSpPr>
            <p:nvPr/>
          </p:nvSpPr>
          <p:spPr bwMode="auto">
            <a:xfrm>
              <a:off x="1632" y="2958"/>
              <a:ext cx="163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9963" name="Text Box 27"/>
          <p:cNvSpPr txBox="1">
            <a:spLocks noChangeArrowheads="1"/>
          </p:cNvSpPr>
          <p:nvPr/>
        </p:nvSpPr>
        <p:spPr bwMode="auto">
          <a:xfrm>
            <a:off x="5562600" y="4629150"/>
            <a:ext cx="17764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</a:rPr>
              <a:t>Eliminate x.</a:t>
            </a:r>
          </a:p>
        </p:txBody>
      </p:sp>
      <p:sp>
        <p:nvSpPr>
          <p:cNvPr id="39964" name="Text Box 28"/>
          <p:cNvSpPr txBox="1">
            <a:spLocks noChangeArrowheads="1"/>
          </p:cNvSpPr>
          <p:nvPr/>
        </p:nvSpPr>
        <p:spPr bwMode="auto">
          <a:xfrm>
            <a:off x="5505450" y="5213350"/>
            <a:ext cx="340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</a:rPr>
              <a:t>Simplify and solve for y.</a:t>
            </a:r>
          </a:p>
        </p:txBody>
      </p:sp>
      <p:grpSp>
        <p:nvGrpSpPr>
          <p:cNvPr id="5" name="Group 37"/>
          <p:cNvGrpSpPr>
            <a:grpSpLocks/>
          </p:cNvGrpSpPr>
          <p:nvPr/>
        </p:nvGrpSpPr>
        <p:grpSpPr bwMode="auto">
          <a:xfrm>
            <a:off x="747713" y="4619625"/>
            <a:ext cx="4473575" cy="457200"/>
            <a:chOff x="453" y="2910"/>
            <a:chExt cx="2818" cy="288"/>
          </a:xfrm>
        </p:grpSpPr>
        <p:sp>
          <p:nvSpPr>
            <p:cNvPr id="14357" name="Text Box 25"/>
            <p:cNvSpPr txBox="1">
              <a:spLocks noChangeArrowheads="1"/>
            </p:cNvSpPr>
            <p:nvPr/>
          </p:nvSpPr>
          <p:spPr bwMode="auto">
            <a:xfrm>
              <a:off x="1653" y="2910"/>
              <a:ext cx="161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latin typeface="Verdana" pitchFamily="34" charset="0"/>
                </a:rPr>
                <a:t>0  + 6</a:t>
              </a:r>
              <a:r>
                <a:rPr lang="en-US" altLang="en-US" sz="2400" i="1">
                  <a:latin typeface="Verdana" pitchFamily="34" charset="0"/>
                </a:rPr>
                <a:t>y = </a:t>
              </a:r>
              <a:r>
                <a:rPr lang="en-US" altLang="en-US" sz="2400">
                  <a:latin typeface="Verdana" pitchFamily="34" charset="0"/>
                </a:rPr>
                <a:t>–18</a:t>
              </a:r>
            </a:p>
          </p:txBody>
        </p:sp>
        <p:sp>
          <p:nvSpPr>
            <p:cNvPr id="14358" name="Text Box 29"/>
            <p:cNvSpPr txBox="1">
              <a:spLocks noChangeArrowheads="1"/>
            </p:cNvSpPr>
            <p:nvPr/>
          </p:nvSpPr>
          <p:spPr bwMode="auto">
            <a:xfrm>
              <a:off x="453" y="2910"/>
              <a:ext cx="87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 b="1">
                  <a:latin typeface="Verdana" pitchFamily="34" charset="0"/>
                </a:rPr>
                <a:t> Step 2</a:t>
              </a:r>
            </a:p>
          </p:txBody>
        </p:sp>
      </p:grpSp>
      <p:grpSp>
        <p:nvGrpSpPr>
          <p:cNvPr id="6" name="Group 35"/>
          <p:cNvGrpSpPr>
            <a:grpSpLocks/>
          </p:cNvGrpSpPr>
          <p:nvPr/>
        </p:nvGrpSpPr>
        <p:grpSpPr bwMode="auto">
          <a:xfrm>
            <a:off x="3429000" y="5029200"/>
            <a:ext cx="1795463" cy="869950"/>
            <a:chOff x="2277" y="3168"/>
            <a:chExt cx="1131" cy="548"/>
          </a:xfrm>
        </p:grpSpPr>
        <p:sp>
          <p:nvSpPr>
            <p:cNvPr id="14355" name="Text Box 26"/>
            <p:cNvSpPr txBox="1">
              <a:spLocks noChangeArrowheads="1"/>
            </p:cNvSpPr>
            <p:nvPr/>
          </p:nvSpPr>
          <p:spPr bwMode="auto">
            <a:xfrm>
              <a:off x="2277" y="3168"/>
              <a:ext cx="11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latin typeface="Verdana" pitchFamily="34" charset="0"/>
                </a:rPr>
                <a:t>6</a:t>
              </a:r>
              <a:r>
                <a:rPr lang="en-US" altLang="en-US" sz="2400" i="1">
                  <a:latin typeface="Verdana" pitchFamily="34" charset="0"/>
                </a:rPr>
                <a:t>y = </a:t>
              </a:r>
              <a:r>
                <a:rPr lang="en-US" altLang="en-US" sz="2400">
                  <a:latin typeface="Verdana" pitchFamily="34" charset="0"/>
                </a:rPr>
                <a:t>–18</a:t>
              </a:r>
            </a:p>
          </p:txBody>
        </p:sp>
        <p:sp>
          <p:nvSpPr>
            <p:cNvPr id="14356" name="Text Box 30"/>
            <p:cNvSpPr txBox="1">
              <a:spLocks noChangeArrowheads="1"/>
            </p:cNvSpPr>
            <p:nvPr/>
          </p:nvSpPr>
          <p:spPr bwMode="auto">
            <a:xfrm>
              <a:off x="2415" y="3428"/>
              <a:ext cx="76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 i="1">
                  <a:latin typeface="Verdana" pitchFamily="34" charset="0"/>
                </a:rPr>
                <a:t>y = </a:t>
              </a:r>
              <a:r>
                <a:rPr lang="en-US" altLang="en-US" sz="2400">
                  <a:solidFill>
                    <a:srgbClr val="800080"/>
                  </a:solidFill>
                  <a:latin typeface="Verdana" pitchFamily="34" charset="0"/>
                </a:rPr>
                <a:t>–3</a:t>
              </a:r>
              <a:endParaRPr lang="en-US" altLang="en-US" sz="2400" i="1">
                <a:solidFill>
                  <a:srgbClr val="800080"/>
                </a:solidFill>
                <a:latin typeface="Verdana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9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9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9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9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9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9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39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58" grpId="0"/>
      <p:bldP spid="39945" grpId="0"/>
      <p:bldP spid="39946" grpId="0"/>
      <p:bldP spid="39947" grpId="0"/>
      <p:bldP spid="39959" grpId="0" animBg="1"/>
      <p:bldP spid="39963" grpId="0"/>
      <p:bldP spid="3996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8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2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40971" name="Text Box 11"/>
          <p:cNvSpPr txBox="1">
            <a:spLocks noChangeArrowheads="1"/>
          </p:cNvSpPr>
          <p:nvPr/>
        </p:nvSpPr>
        <p:spPr bwMode="auto">
          <a:xfrm>
            <a:off x="5072063" y="1905000"/>
            <a:ext cx="3673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7663" indent="-3476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</a:rPr>
              <a:t>Write one of the original equations.</a:t>
            </a: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685800" y="1981200"/>
            <a:ext cx="3825875" cy="457200"/>
            <a:chOff x="432" y="1728"/>
            <a:chExt cx="2410" cy="288"/>
          </a:xfrm>
        </p:grpSpPr>
        <p:sp>
          <p:nvSpPr>
            <p:cNvPr id="15380" name="Text Box 9"/>
            <p:cNvSpPr txBox="1">
              <a:spLocks noChangeArrowheads="1"/>
            </p:cNvSpPr>
            <p:nvPr/>
          </p:nvSpPr>
          <p:spPr bwMode="auto">
            <a:xfrm>
              <a:off x="432" y="1728"/>
              <a:ext cx="80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 b="1">
                  <a:latin typeface="Verdana" pitchFamily="34" charset="0"/>
                </a:rPr>
                <a:t>Step 3</a:t>
              </a:r>
            </a:p>
          </p:txBody>
        </p:sp>
        <p:sp>
          <p:nvSpPr>
            <p:cNvPr id="15381" name="Text Box 14"/>
            <p:cNvSpPr txBox="1">
              <a:spLocks noChangeArrowheads="1"/>
            </p:cNvSpPr>
            <p:nvPr/>
          </p:nvSpPr>
          <p:spPr bwMode="auto">
            <a:xfrm>
              <a:off x="1320" y="1728"/>
              <a:ext cx="152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latin typeface="Verdana" pitchFamily="34" charset="0"/>
                </a:rPr>
                <a:t>2</a:t>
              </a:r>
              <a:r>
                <a:rPr lang="en-US" altLang="en-US" sz="2400" i="1">
                  <a:latin typeface="Verdana" pitchFamily="34" charset="0"/>
                </a:rPr>
                <a:t>x + y = </a:t>
              </a:r>
              <a:r>
                <a:rPr lang="en-US" altLang="en-US" sz="2400">
                  <a:latin typeface="Verdana" pitchFamily="34" charset="0"/>
                </a:rPr>
                <a:t>–5</a:t>
              </a:r>
            </a:p>
          </p:txBody>
        </p:sp>
      </p:grpSp>
      <p:sp>
        <p:nvSpPr>
          <p:cNvPr id="40975" name="Text Box 15"/>
          <p:cNvSpPr txBox="1">
            <a:spLocks noChangeArrowheads="1"/>
          </p:cNvSpPr>
          <p:nvPr/>
        </p:nvSpPr>
        <p:spPr bwMode="auto">
          <a:xfrm>
            <a:off x="1600200" y="2438400"/>
            <a:ext cx="3032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2</a:t>
            </a:r>
            <a:r>
              <a:rPr lang="en-US" altLang="en-US" sz="2400" i="1">
                <a:latin typeface="Verdana" pitchFamily="34" charset="0"/>
              </a:rPr>
              <a:t>x + </a:t>
            </a:r>
            <a:r>
              <a:rPr lang="en-US" altLang="en-US" sz="2400">
                <a:latin typeface="Verdana" pitchFamily="34" charset="0"/>
              </a:rPr>
              <a:t>(</a:t>
            </a:r>
            <a:r>
              <a:rPr lang="en-US" altLang="en-US" sz="2400">
                <a:solidFill>
                  <a:srgbClr val="7030A0"/>
                </a:solidFill>
                <a:latin typeface="Verdana" pitchFamily="34" charset="0"/>
              </a:rPr>
              <a:t>–3</a:t>
            </a:r>
            <a:r>
              <a:rPr lang="en-US" altLang="en-US" sz="2400">
                <a:latin typeface="Verdana" pitchFamily="34" charset="0"/>
              </a:rPr>
              <a:t>)</a:t>
            </a:r>
            <a:r>
              <a:rPr lang="en-US" altLang="en-US" sz="2400" i="1">
                <a:latin typeface="Verdana" pitchFamily="34" charset="0"/>
              </a:rPr>
              <a:t> = </a:t>
            </a:r>
            <a:r>
              <a:rPr lang="en-US" altLang="en-US" sz="2400">
                <a:latin typeface="Verdana" pitchFamily="34" charset="0"/>
              </a:rPr>
              <a:t>–5</a:t>
            </a:r>
          </a:p>
        </p:txBody>
      </p:sp>
      <p:sp>
        <p:nvSpPr>
          <p:cNvPr id="40976" name="Text Box 16"/>
          <p:cNvSpPr txBox="1">
            <a:spLocks noChangeArrowheads="1"/>
          </p:cNvSpPr>
          <p:nvPr/>
        </p:nvSpPr>
        <p:spPr bwMode="auto">
          <a:xfrm>
            <a:off x="5072063" y="2709863"/>
            <a:ext cx="272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</a:rPr>
              <a:t>Substitute </a:t>
            </a:r>
            <a:r>
              <a:rPr lang="en-US" altLang="en-US" sz="2400" i="1">
                <a:solidFill>
                  <a:srgbClr val="3333FF"/>
                </a:solidFill>
                <a:cs typeface="Arial" charset="0"/>
              </a:rPr>
              <a:t>–3</a:t>
            </a:r>
            <a:r>
              <a:rPr lang="en-US" altLang="en-US" sz="2400" i="1">
                <a:solidFill>
                  <a:srgbClr val="3333FF"/>
                </a:solidFill>
              </a:rPr>
              <a:t> for y.</a:t>
            </a:r>
          </a:p>
        </p:txBody>
      </p:sp>
      <p:sp>
        <p:nvSpPr>
          <p:cNvPr id="40978" name="Text Box 18"/>
          <p:cNvSpPr txBox="1">
            <a:spLocks noChangeArrowheads="1"/>
          </p:cNvSpPr>
          <p:nvPr/>
        </p:nvSpPr>
        <p:spPr bwMode="auto">
          <a:xfrm>
            <a:off x="5072063" y="3276600"/>
            <a:ext cx="28781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</a:rPr>
              <a:t>Add 3 to both sides.</a:t>
            </a:r>
          </a:p>
        </p:txBody>
      </p:sp>
      <p:sp>
        <p:nvSpPr>
          <p:cNvPr id="40977" name="Text Box 17"/>
          <p:cNvSpPr txBox="1">
            <a:spLocks noChangeArrowheads="1"/>
          </p:cNvSpPr>
          <p:nvPr/>
        </p:nvSpPr>
        <p:spPr bwMode="auto">
          <a:xfrm>
            <a:off x="2155825" y="2895600"/>
            <a:ext cx="2416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2</a:t>
            </a:r>
            <a:r>
              <a:rPr lang="en-US" altLang="en-US" sz="2400" i="1">
                <a:latin typeface="Verdana" pitchFamily="34" charset="0"/>
              </a:rPr>
              <a:t>x </a:t>
            </a:r>
            <a:r>
              <a:rPr lang="en-US" altLang="en-US" sz="2400">
                <a:latin typeface="Verdana" pitchFamily="34" charset="0"/>
              </a:rPr>
              <a:t>– 3</a:t>
            </a:r>
            <a:r>
              <a:rPr lang="en-US" altLang="en-US" sz="2400" i="1">
                <a:latin typeface="Verdana" pitchFamily="34" charset="0"/>
              </a:rPr>
              <a:t> = </a:t>
            </a:r>
            <a:r>
              <a:rPr lang="en-US" altLang="en-US" sz="2400">
                <a:latin typeface="Verdana" pitchFamily="34" charset="0"/>
              </a:rPr>
              <a:t>–5</a:t>
            </a:r>
          </a:p>
        </p:txBody>
      </p:sp>
      <p:grpSp>
        <p:nvGrpSpPr>
          <p:cNvPr id="3" name="Group 32"/>
          <p:cNvGrpSpPr>
            <a:grpSpLocks/>
          </p:cNvGrpSpPr>
          <p:nvPr/>
        </p:nvGrpSpPr>
        <p:grpSpPr bwMode="auto">
          <a:xfrm>
            <a:off x="2590800" y="3308350"/>
            <a:ext cx="1609725" cy="457200"/>
            <a:chOff x="1632" y="2084"/>
            <a:chExt cx="1014" cy="288"/>
          </a:xfrm>
        </p:grpSpPr>
        <p:sp>
          <p:nvSpPr>
            <p:cNvPr id="15377" name="Text Box 19"/>
            <p:cNvSpPr txBox="1">
              <a:spLocks noChangeArrowheads="1"/>
            </p:cNvSpPr>
            <p:nvPr/>
          </p:nvSpPr>
          <p:spPr bwMode="auto">
            <a:xfrm>
              <a:off x="1632" y="2084"/>
              <a:ext cx="101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0000"/>
                  </a:solidFill>
                  <a:latin typeface="Verdana" pitchFamily="34" charset="0"/>
                </a:rPr>
                <a:t>+3     +3</a:t>
              </a:r>
            </a:p>
          </p:txBody>
        </p:sp>
        <p:sp>
          <p:nvSpPr>
            <p:cNvPr id="15378" name="Line 20"/>
            <p:cNvSpPr>
              <a:spLocks noChangeShapeType="1"/>
            </p:cNvSpPr>
            <p:nvPr/>
          </p:nvSpPr>
          <p:spPr bwMode="auto">
            <a:xfrm>
              <a:off x="1642" y="2352"/>
              <a:ext cx="336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9" name="Line 21"/>
            <p:cNvSpPr>
              <a:spLocks noChangeShapeType="1"/>
            </p:cNvSpPr>
            <p:nvPr/>
          </p:nvSpPr>
          <p:spPr bwMode="auto">
            <a:xfrm>
              <a:off x="2266" y="2352"/>
              <a:ext cx="336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982" name="Text Box 22"/>
          <p:cNvSpPr txBox="1">
            <a:spLocks noChangeArrowheads="1"/>
          </p:cNvSpPr>
          <p:nvPr/>
        </p:nvSpPr>
        <p:spPr bwMode="auto">
          <a:xfrm>
            <a:off x="2133600" y="3886200"/>
            <a:ext cx="20589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2</a:t>
            </a:r>
            <a:r>
              <a:rPr lang="en-US" altLang="en-US" sz="2400" i="1">
                <a:latin typeface="Verdana" pitchFamily="34" charset="0"/>
              </a:rPr>
              <a:t>x       = </a:t>
            </a:r>
            <a:r>
              <a:rPr lang="en-US" altLang="en-US" sz="2400">
                <a:latin typeface="Verdana" pitchFamily="34" charset="0"/>
              </a:rPr>
              <a:t>–2</a:t>
            </a:r>
          </a:p>
        </p:txBody>
      </p:sp>
      <p:sp>
        <p:nvSpPr>
          <p:cNvPr id="40983" name="Text Box 23"/>
          <p:cNvSpPr txBox="1">
            <a:spLocks noChangeArrowheads="1"/>
          </p:cNvSpPr>
          <p:nvPr/>
        </p:nvSpPr>
        <p:spPr bwMode="auto">
          <a:xfrm>
            <a:off x="5072063" y="3886200"/>
            <a:ext cx="340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</a:rPr>
              <a:t>Simplify and solve for x.</a:t>
            </a:r>
          </a:p>
        </p:txBody>
      </p:sp>
      <p:sp>
        <p:nvSpPr>
          <p:cNvPr id="40984" name="Text Box 24"/>
          <p:cNvSpPr txBox="1">
            <a:spLocks noChangeArrowheads="1"/>
          </p:cNvSpPr>
          <p:nvPr/>
        </p:nvSpPr>
        <p:spPr bwMode="auto">
          <a:xfrm>
            <a:off x="2971800" y="4419600"/>
            <a:ext cx="1349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latin typeface="Verdana" pitchFamily="34" charset="0"/>
              </a:rPr>
              <a:t>x = </a:t>
            </a:r>
            <a:r>
              <a:rPr lang="en-US" altLang="en-US" sz="2400">
                <a:solidFill>
                  <a:srgbClr val="3333FF"/>
                </a:solidFill>
                <a:latin typeface="Verdana" pitchFamily="34" charset="0"/>
              </a:rPr>
              <a:t>–1</a:t>
            </a:r>
          </a:p>
        </p:txBody>
      </p:sp>
      <p:sp>
        <p:nvSpPr>
          <p:cNvPr id="40985" name="Text Box 25"/>
          <p:cNvSpPr txBox="1">
            <a:spLocks noChangeArrowheads="1"/>
          </p:cNvSpPr>
          <p:nvPr/>
        </p:nvSpPr>
        <p:spPr bwMode="auto">
          <a:xfrm>
            <a:off x="5072063" y="4892675"/>
            <a:ext cx="3902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7663" indent="-3476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  <a:cs typeface="Arial" charset="0"/>
              </a:rPr>
              <a:t>Write the solution as an ordered pair.</a:t>
            </a:r>
          </a:p>
        </p:txBody>
      </p: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685800" y="4876800"/>
            <a:ext cx="2749550" cy="457200"/>
            <a:chOff x="768" y="3696"/>
            <a:chExt cx="1732" cy="288"/>
          </a:xfrm>
        </p:grpSpPr>
        <p:sp>
          <p:nvSpPr>
            <p:cNvPr id="15375" name="Text Box 27"/>
            <p:cNvSpPr txBox="1">
              <a:spLocks noChangeArrowheads="1"/>
            </p:cNvSpPr>
            <p:nvPr/>
          </p:nvSpPr>
          <p:spPr bwMode="auto">
            <a:xfrm>
              <a:off x="768" y="3696"/>
              <a:ext cx="80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 b="1">
                  <a:latin typeface="Verdana" pitchFamily="34" charset="0"/>
                </a:rPr>
                <a:t>Step 4</a:t>
              </a:r>
            </a:p>
          </p:txBody>
        </p:sp>
        <p:sp>
          <p:nvSpPr>
            <p:cNvPr id="15376" name="Text Box 28"/>
            <p:cNvSpPr txBox="1">
              <a:spLocks noChangeArrowheads="1"/>
            </p:cNvSpPr>
            <p:nvPr/>
          </p:nvSpPr>
          <p:spPr bwMode="auto">
            <a:xfrm>
              <a:off x="1584" y="3696"/>
              <a:ext cx="9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Verdana" pitchFamily="34" charset="0"/>
                </a:rPr>
                <a:t>(</a:t>
              </a:r>
              <a:r>
                <a:rPr lang="en-US" altLang="en-US" sz="2400">
                  <a:solidFill>
                    <a:srgbClr val="3333FF"/>
                  </a:solidFill>
                  <a:latin typeface="Verdana" pitchFamily="34" charset="0"/>
                </a:rPr>
                <a:t>–1</a:t>
              </a:r>
              <a:r>
                <a:rPr lang="en-US" altLang="en-US" sz="2400">
                  <a:latin typeface="Verdana" pitchFamily="34" charset="0"/>
                </a:rPr>
                <a:t>, </a:t>
              </a:r>
              <a:r>
                <a:rPr lang="en-US" altLang="en-US" sz="2400">
                  <a:solidFill>
                    <a:srgbClr val="7030A0"/>
                  </a:solidFill>
                  <a:latin typeface="Verdana" pitchFamily="34" charset="0"/>
                </a:rPr>
                <a:t>–3</a:t>
              </a:r>
              <a:r>
                <a:rPr lang="en-US" altLang="en-US" sz="2400">
                  <a:latin typeface="Verdana" pitchFamily="34" charset="0"/>
                </a:rPr>
                <a:t>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40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40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0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40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0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0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09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09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0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40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40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1" grpId="0"/>
      <p:bldP spid="40975" grpId="0"/>
      <p:bldP spid="40976" grpId="0"/>
      <p:bldP spid="40978" grpId="0"/>
      <p:bldP spid="40977" grpId="0"/>
      <p:bldP spid="40982" grpId="0"/>
      <p:bldP spid="40983" grpId="0"/>
      <p:bldP spid="40984" grpId="0"/>
      <p:bldP spid="4098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5"/>
          <p:cNvGrpSpPr>
            <a:grpSpLocks/>
          </p:cNvGrpSpPr>
          <p:nvPr/>
        </p:nvGrpSpPr>
        <p:grpSpPr bwMode="auto">
          <a:xfrm>
            <a:off x="685800" y="2209800"/>
            <a:ext cx="7854950" cy="1298575"/>
            <a:chOff x="284" y="3072"/>
            <a:chExt cx="4948" cy="818"/>
          </a:xfrm>
        </p:grpSpPr>
        <p:sp>
          <p:nvSpPr>
            <p:cNvPr id="16387" name="Text Box 6"/>
            <p:cNvSpPr txBox="1">
              <a:spLocks noChangeArrowheads="1"/>
            </p:cNvSpPr>
            <p:nvPr/>
          </p:nvSpPr>
          <p:spPr bwMode="auto">
            <a:xfrm>
              <a:off x="288" y="3360"/>
              <a:ext cx="4944" cy="530"/>
            </a:xfrm>
            <a:prstGeom prst="rect">
              <a:avLst/>
            </a:prstGeom>
            <a:noFill/>
            <a:ln w="19050">
              <a:solidFill>
                <a:srgbClr val="99336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>
                  <a:latin typeface="Verdana" pitchFamily="34" charset="0"/>
                </a:rPr>
                <a:t>Remember to check by substituting your answer into both original equations.</a:t>
              </a:r>
              <a:endParaRPr lang="en-US" altLang="en-US" sz="800">
                <a:latin typeface="Verdana" pitchFamily="34" charset="0"/>
              </a:endParaRPr>
            </a:p>
          </p:txBody>
        </p:sp>
        <p:sp>
          <p:nvSpPr>
            <p:cNvPr id="16388" name="Text Box 7"/>
            <p:cNvSpPr txBox="1">
              <a:spLocks noChangeArrowheads="1"/>
            </p:cNvSpPr>
            <p:nvPr/>
          </p:nvSpPr>
          <p:spPr bwMode="auto">
            <a:xfrm>
              <a:off x="284" y="3072"/>
              <a:ext cx="1536" cy="288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2400" b="1">
                  <a:solidFill>
                    <a:schemeClr val="bg1"/>
                  </a:solidFill>
                  <a:latin typeface="Verdana" pitchFamily="34" charset="0"/>
                </a:rPr>
                <a:t>Remember!</a:t>
              </a:r>
              <a:endParaRPr lang="en-US" altLang="en-US" sz="2400" b="1">
                <a:latin typeface="Verdana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2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7411" name="AutoShape 5"/>
          <p:cNvSpPr>
            <a:spLocks/>
          </p:cNvSpPr>
          <p:nvPr/>
        </p:nvSpPr>
        <p:spPr bwMode="auto">
          <a:xfrm>
            <a:off x="1600200" y="1600200"/>
            <a:ext cx="457200" cy="914400"/>
          </a:xfrm>
          <a:prstGeom prst="leftBrace">
            <a:avLst>
              <a:gd name="adj1" fmla="val 16667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412" name="Text Box 6"/>
          <p:cNvSpPr txBox="1">
            <a:spLocks noChangeArrowheads="1"/>
          </p:cNvSpPr>
          <p:nvPr/>
        </p:nvSpPr>
        <p:spPr bwMode="auto">
          <a:xfrm>
            <a:off x="1851025" y="1600200"/>
            <a:ext cx="2797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3</a:t>
            </a:r>
            <a:r>
              <a:rPr lang="en-US" altLang="en-US" sz="2400" b="1" i="1">
                <a:latin typeface="Verdana" pitchFamily="34" charset="0"/>
              </a:rPr>
              <a:t>x + </a:t>
            </a:r>
            <a:r>
              <a:rPr lang="en-US" altLang="en-US" sz="2400" b="1">
                <a:latin typeface="Verdana" pitchFamily="34" charset="0"/>
              </a:rPr>
              <a:t>3</a:t>
            </a:r>
            <a:r>
              <a:rPr lang="en-US" altLang="en-US" sz="2400" b="1" i="1">
                <a:latin typeface="Verdana" pitchFamily="34" charset="0"/>
              </a:rPr>
              <a:t>y = </a:t>
            </a:r>
            <a:r>
              <a:rPr lang="en-US" altLang="en-US" sz="2400" b="1">
                <a:latin typeface="Verdana" pitchFamily="34" charset="0"/>
              </a:rPr>
              <a:t>15</a:t>
            </a:r>
          </a:p>
        </p:txBody>
      </p:sp>
      <p:sp>
        <p:nvSpPr>
          <p:cNvPr id="17413" name="Text Box 7"/>
          <p:cNvSpPr txBox="1">
            <a:spLocks noChangeArrowheads="1"/>
          </p:cNvSpPr>
          <p:nvPr/>
        </p:nvSpPr>
        <p:spPr bwMode="auto">
          <a:xfrm>
            <a:off x="1828800" y="1981200"/>
            <a:ext cx="2622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–2</a:t>
            </a:r>
            <a:r>
              <a:rPr lang="en-US" altLang="en-US" sz="2400" b="1" i="1">
                <a:latin typeface="Verdana" pitchFamily="34" charset="0"/>
              </a:rPr>
              <a:t>x</a:t>
            </a:r>
            <a:r>
              <a:rPr lang="en-US" altLang="en-US" sz="2400" b="1">
                <a:latin typeface="Verdana" pitchFamily="34" charset="0"/>
              </a:rPr>
              <a:t> + 3</a:t>
            </a:r>
            <a:r>
              <a:rPr lang="en-US" altLang="en-US" sz="2400" b="1" i="1">
                <a:latin typeface="Verdana" pitchFamily="34" charset="0"/>
              </a:rPr>
              <a:t>y = </a:t>
            </a:r>
            <a:r>
              <a:rPr lang="en-US" altLang="en-US" sz="2400" b="1">
                <a:latin typeface="Verdana" pitchFamily="34" charset="0"/>
              </a:rPr>
              <a:t>–5</a:t>
            </a:r>
          </a:p>
        </p:txBody>
      </p:sp>
      <p:sp>
        <p:nvSpPr>
          <p:cNvPr id="17414" name="Text Box 8"/>
          <p:cNvSpPr txBox="1">
            <a:spLocks noChangeArrowheads="1"/>
          </p:cNvSpPr>
          <p:nvPr/>
        </p:nvSpPr>
        <p:spPr bwMode="auto">
          <a:xfrm>
            <a:off x="457200" y="1781175"/>
            <a:ext cx="6710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Solve                             by elimination.</a:t>
            </a:r>
          </a:p>
        </p:txBody>
      </p:sp>
      <p:grpSp>
        <p:nvGrpSpPr>
          <p:cNvPr id="2" name="Group 33"/>
          <p:cNvGrpSpPr>
            <a:grpSpLocks/>
          </p:cNvGrpSpPr>
          <p:nvPr/>
        </p:nvGrpSpPr>
        <p:grpSpPr bwMode="auto">
          <a:xfrm>
            <a:off x="457200" y="2667000"/>
            <a:ext cx="4495800" cy="838200"/>
            <a:chOff x="288" y="1680"/>
            <a:chExt cx="2832" cy="528"/>
          </a:xfrm>
        </p:grpSpPr>
        <p:sp>
          <p:nvSpPr>
            <p:cNvPr id="17437" name="Text Box 9"/>
            <p:cNvSpPr txBox="1">
              <a:spLocks noChangeArrowheads="1"/>
            </p:cNvSpPr>
            <p:nvPr/>
          </p:nvSpPr>
          <p:spPr bwMode="auto">
            <a:xfrm>
              <a:off x="1598" y="1680"/>
              <a:ext cx="152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latin typeface="Verdana" pitchFamily="34" charset="0"/>
                </a:rPr>
                <a:t>3</a:t>
              </a:r>
              <a:r>
                <a:rPr lang="en-US" altLang="en-US" sz="2400" i="1">
                  <a:latin typeface="Verdana" pitchFamily="34" charset="0"/>
                </a:rPr>
                <a:t>x + </a:t>
              </a:r>
              <a:r>
                <a:rPr lang="en-US" altLang="en-US" sz="2400">
                  <a:latin typeface="Verdana" pitchFamily="34" charset="0"/>
                </a:rPr>
                <a:t>3</a:t>
              </a:r>
              <a:r>
                <a:rPr lang="en-US" altLang="en-US" sz="2400" i="1">
                  <a:latin typeface="Verdana" pitchFamily="34" charset="0"/>
                </a:rPr>
                <a:t>y = </a:t>
              </a:r>
              <a:r>
                <a:rPr lang="en-US" altLang="en-US" sz="2400">
                  <a:latin typeface="Verdana" pitchFamily="34" charset="0"/>
                </a:rPr>
                <a:t>15</a:t>
              </a:r>
            </a:p>
          </p:txBody>
        </p:sp>
        <p:sp>
          <p:nvSpPr>
            <p:cNvPr id="17438" name="Text Box 10"/>
            <p:cNvSpPr txBox="1">
              <a:spLocks noChangeArrowheads="1"/>
            </p:cNvSpPr>
            <p:nvPr/>
          </p:nvSpPr>
          <p:spPr bwMode="auto">
            <a:xfrm>
              <a:off x="1180" y="1920"/>
              <a:ext cx="190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0000"/>
                  </a:solidFill>
                  <a:latin typeface="Verdana" pitchFamily="34" charset="0"/>
                </a:rPr>
                <a:t> –</a:t>
              </a:r>
              <a:r>
                <a:rPr lang="en-US" altLang="en-US" sz="2400">
                  <a:latin typeface="Verdana" pitchFamily="34" charset="0"/>
                </a:rPr>
                <a:t>(–2</a:t>
              </a:r>
              <a:r>
                <a:rPr lang="en-US" altLang="en-US" sz="2400" i="1">
                  <a:latin typeface="Verdana" pitchFamily="34" charset="0"/>
                </a:rPr>
                <a:t>x</a:t>
              </a:r>
              <a:r>
                <a:rPr lang="en-US" altLang="en-US" sz="2400">
                  <a:latin typeface="Verdana" pitchFamily="34" charset="0"/>
                </a:rPr>
                <a:t> + 3</a:t>
              </a:r>
              <a:r>
                <a:rPr lang="en-US" altLang="en-US" sz="2400" i="1">
                  <a:latin typeface="Verdana" pitchFamily="34" charset="0"/>
                </a:rPr>
                <a:t>y = </a:t>
              </a:r>
              <a:r>
                <a:rPr lang="en-US" altLang="en-US" sz="2400">
                  <a:latin typeface="Verdana" pitchFamily="34" charset="0"/>
                </a:rPr>
                <a:t>–5)</a:t>
              </a:r>
            </a:p>
          </p:txBody>
        </p:sp>
        <p:sp>
          <p:nvSpPr>
            <p:cNvPr id="17439" name="Text Box 11"/>
            <p:cNvSpPr txBox="1">
              <a:spLocks noChangeArrowheads="1"/>
            </p:cNvSpPr>
            <p:nvPr/>
          </p:nvSpPr>
          <p:spPr bwMode="auto">
            <a:xfrm>
              <a:off x="288" y="1680"/>
              <a:ext cx="89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1">
                  <a:latin typeface="Verdana" pitchFamily="34" charset="0"/>
                </a:rPr>
                <a:t>Step 1</a:t>
              </a: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1752600" y="2895600"/>
            <a:ext cx="685800" cy="914400"/>
            <a:chOff x="1392" y="2016"/>
            <a:chExt cx="336" cy="576"/>
          </a:xfrm>
        </p:grpSpPr>
        <p:sp>
          <p:nvSpPr>
            <p:cNvPr id="17434" name="Line 14"/>
            <p:cNvSpPr>
              <a:spLocks noChangeShapeType="1"/>
            </p:cNvSpPr>
            <p:nvPr/>
          </p:nvSpPr>
          <p:spPr bwMode="auto">
            <a:xfrm flipH="1">
              <a:off x="1392" y="2016"/>
              <a:ext cx="3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35" name="Line 15"/>
            <p:cNvSpPr>
              <a:spLocks noChangeShapeType="1"/>
            </p:cNvSpPr>
            <p:nvPr/>
          </p:nvSpPr>
          <p:spPr bwMode="auto">
            <a:xfrm>
              <a:off x="1392" y="2016"/>
              <a:ext cx="0" cy="5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36" name="Line 16"/>
            <p:cNvSpPr>
              <a:spLocks noChangeShapeType="1"/>
            </p:cNvSpPr>
            <p:nvPr/>
          </p:nvSpPr>
          <p:spPr bwMode="auto">
            <a:xfrm>
              <a:off x="1392" y="2592"/>
              <a:ext cx="2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4953000" y="3276600"/>
            <a:ext cx="228600" cy="914400"/>
            <a:chOff x="3504" y="2256"/>
            <a:chExt cx="144" cy="576"/>
          </a:xfrm>
        </p:grpSpPr>
        <p:sp>
          <p:nvSpPr>
            <p:cNvPr id="17431" name="Line 19"/>
            <p:cNvSpPr>
              <a:spLocks noChangeShapeType="1"/>
            </p:cNvSpPr>
            <p:nvPr/>
          </p:nvSpPr>
          <p:spPr bwMode="auto">
            <a:xfrm>
              <a:off x="3504" y="2256"/>
              <a:ext cx="1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32" name="Line 20"/>
            <p:cNvSpPr>
              <a:spLocks noChangeShapeType="1"/>
            </p:cNvSpPr>
            <p:nvPr/>
          </p:nvSpPr>
          <p:spPr bwMode="auto">
            <a:xfrm>
              <a:off x="3648" y="2256"/>
              <a:ext cx="0" cy="5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33" name="Line 21"/>
            <p:cNvSpPr>
              <a:spLocks noChangeShapeType="1"/>
            </p:cNvSpPr>
            <p:nvPr/>
          </p:nvSpPr>
          <p:spPr bwMode="auto">
            <a:xfrm flipH="1">
              <a:off x="3504" y="2832"/>
              <a:ext cx="1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2162175" y="3581400"/>
            <a:ext cx="2768600" cy="762000"/>
            <a:chOff x="1362" y="2256"/>
            <a:chExt cx="1744" cy="480"/>
          </a:xfrm>
        </p:grpSpPr>
        <p:sp>
          <p:nvSpPr>
            <p:cNvPr id="17428" name="Text Box 17"/>
            <p:cNvSpPr txBox="1">
              <a:spLocks noChangeArrowheads="1"/>
            </p:cNvSpPr>
            <p:nvPr/>
          </p:nvSpPr>
          <p:spPr bwMode="auto">
            <a:xfrm>
              <a:off x="1584" y="2256"/>
              <a:ext cx="152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latin typeface="Verdana" pitchFamily="34" charset="0"/>
                </a:rPr>
                <a:t>3</a:t>
              </a:r>
              <a:r>
                <a:rPr lang="en-US" altLang="en-US" sz="2400" i="1">
                  <a:latin typeface="Verdana" pitchFamily="34" charset="0"/>
                </a:rPr>
                <a:t>x + </a:t>
              </a:r>
              <a:r>
                <a:rPr lang="en-US" altLang="en-US" sz="2400">
                  <a:latin typeface="Verdana" pitchFamily="34" charset="0"/>
                </a:rPr>
                <a:t>3</a:t>
              </a:r>
              <a:r>
                <a:rPr lang="en-US" altLang="en-US" sz="2400" i="1">
                  <a:latin typeface="Verdana" pitchFamily="34" charset="0"/>
                </a:rPr>
                <a:t>y = </a:t>
              </a:r>
              <a:r>
                <a:rPr lang="en-US" altLang="en-US" sz="2400">
                  <a:latin typeface="Verdana" pitchFamily="34" charset="0"/>
                </a:rPr>
                <a:t>15</a:t>
              </a:r>
            </a:p>
          </p:txBody>
        </p:sp>
        <p:sp>
          <p:nvSpPr>
            <p:cNvPr id="17429" name="Text Box 22"/>
            <p:cNvSpPr txBox="1">
              <a:spLocks noChangeArrowheads="1"/>
            </p:cNvSpPr>
            <p:nvPr/>
          </p:nvSpPr>
          <p:spPr bwMode="auto">
            <a:xfrm>
              <a:off x="1362" y="2448"/>
              <a:ext cx="164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0000"/>
                  </a:solidFill>
                  <a:latin typeface="Verdana" pitchFamily="34" charset="0"/>
                </a:rPr>
                <a:t>+</a:t>
              </a:r>
              <a:r>
                <a:rPr lang="en-US" altLang="en-US" sz="2400">
                  <a:latin typeface="Verdana" pitchFamily="34" charset="0"/>
                </a:rPr>
                <a:t> 2</a:t>
              </a:r>
              <a:r>
                <a:rPr lang="en-US" altLang="en-US" sz="2400" i="1">
                  <a:latin typeface="Verdana" pitchFamily="34" charset="0"/>
                </a:rPr>
                <a:t>x</a:t>
              </a:r>
              <a:r>
                <a:rPr lang="en-US" altLang="en-US" sz="2400">
                  <a:latin typeface="Verdana" pitchFamily="34" charset="0"/>
                </a:rPr>
                <a:t> </a:t>
              </a:r>
              <a:r>
                <a:rPr lang="en-US" altLang="en-US" sz="2400">
                  <a:solidFill>
                    <a:srgbClr val="FF0000"/>
                  </a:solidFill>
                  <a:latin typeface="Verdana" pitchFamily="34" charset="0"/>
                </a:rPr>
                <a:t>–</a:t>
              </a:r>
              <a:r>
                <a:rPr lang="en-US" altLang="en-US" sz="2400">
                  <a:latin typeface="Verdana" pitchFamily="34" charset="0"/>
                </a:rPr>
                <a:t> 3</a:t>
              </a:r>
              <a:r>
                <a:rPr lang="en-US" altLang="en-US" sz="2400" i="1">
                  <a:latin typeface="Verdana" pitchFamily="34" charset="0"/>
                </a:rPr>
                <a:t>y = </a:t>
              </a:r>
              <a:r>
                <a:rPr lang="en-US" altLang="en-US" sz="2400" i="1">
                  <a:solidFill>
                    <a:srgbClr val="FF0000"/>
                  </a:solidFill>
                  <a:latin typeface="Verdana" pitchFamily="34" charset="0"/>
                </a:rPr>
                <a:t>+</a:t>
              </a:r>
              <a:r>
                <a:rPr lang="en-US" altLang="en-US" sz="2400">
                  <a:latin typeface="Verdana" pitchFamily="34" charset="0"/>
                </a:rPr>
                <a:t>5</a:t>
              </a:r>
            </a:p>
          </p:txBody>
        </p:sp>
        <p:sp>
          <p:nvSpPr>
            <p:cNvPr id="17430" name="Line 23"/>
            <p:cNvSpPr>
              <a:spLocks noChangeShapeType="1"/>
            </p:cNvSpPr>
            <p:nvPr/>
          </p:nvSpPr>
          <p:spPr bwMode="auto">
            <a:xfrm>
              <a:off x="1392" y="2736"/>
              <a:ext cx="168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4057" name="Text Box 25"/>
          <p:cNvSpPr txBox="1">
            <a:spLocks noChangeArrowheads="1"/>
          </p:cNvSpPr>
          <p:nvPr/>
        </p:nvSpPr>
        <p:spPr bwMode="auto">
          <a:xfrm>
            <a:off x="5584825" y="2667000"/>
            <a:ext cx="35591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7663" indent="-3476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  <a:cs typeface="Arial" charset="0"/>
              </a:rPr>
              <a:t>Both equations contain 3y. Add the opposite of each term in the second equation.</a:t>
            </a:r>
          </a:p>
        </p:txBody>
      </p:sp>
      <p:sp>
        <p:nvSpPr>
          <p:cNvPr id="44058" name="Text Box 26"/>
          <p:cNvSpPr txBox="1">
            <a:spLocks noChangeArrowheads="1"/>
          </p:cNvSpPr>
          <p:nvPr/>
        </p:nvSpPr>
        <p:spPr bwMode="auto">
          <a:xfrm>
            <a:off x="5562600" y="4267200"/>
            <a:ext cx="17541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</a:rPr>
              <a:t>Eliminate y.</a:t>
            </a:r>
          </a:p>
        </p:txBody>
      </p:sp>
      <p:sp>
        <p:nvSpPr>
          <p:cNvPr id="44059" name="Text Box 27"/>
          <p:cNvSpPr txBox="1">
            <a:spLocks noChangeArrowheads="1"/>
          </p:cNvSpPr>
          <p:nvPr/>
        </p:nvSpPr>
        <p:spPr bwMode="auto">
          <a:xfrm>
            <a:off x="5562600" y="4724400"/>
            <a:ext cx="340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</a:rPr>
              <a:t>Simplify and solve for x.</a:t>
            </a:r>
          </a:p>
        </p:txBody>
      </p:sp>
      <p:sp>
        <p:nvSpPr>
          <p:cNvPr id="44060" name="Text Box 28"/>
          <p:cNvSpPr txBox="1">
            <a:spLocks noChangeArrowheads="1"/>
          </p:cNvSpPr>
          <p:nvPr/>
        </p:nvSpPr>
        <p:spPr bwMode="auto">
          <a:xfrm>
            <a:off x="2503488" y="4267200"/>
            <a:ext cx="22971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5</a:t>
            </a:r>
            <a:r>
              <a:rPr lang="en-US" altLang="en-US" sz="2400" i="1">
                <a:latin typeface="Verdana" pitchFamily="34" charset="0"/>
              </a:rPr>
              <a:t>x + </a:t>
            </a:r>
            <a:r>
              <a:rPr lang="en-US" altLang="en-US" sz="2400">
                <a:latin typeface="Verdana" pitchFamily="34" charset="0"/>
              </a:rPr>
              <a:t>0   = 20</a:t>
            </a:r>
          </a:p>
        </p:txBody>
      </p:sp>
      <p:grpSp>
        <p:nvGrpSpPr>
          <p:cNvPr id="6" name="Group 39"/>
          <p:cNvGrpSpPr>
            <a:grpSpLocks/>
          </p:cNvGrpSpPr>
          <p:nvPr/>
        </p:nvGrpSpPr>
        <p:grpSpPr bwMode="auto">
          <a:xfrm>
            <a:off x="3051175" y="4724400"/>
            <a:ext cx="1901825" cy="914400"/>
            <a:chOff x="1922" y="2976"/>
            <a:chExt cx="1198" cy="576"/>
          </a:xfrm>
        </p:grpSpPr>
        <p:sp>
          <p:nvSpPr>
            <p:cNvPr id="17426" name="Text Box 29"/>
            <p:cNvSpPr txBox="1">
              <a:spLocks noChangeArrowheads="1"/>
            </p:cNvSpPr>
            <p:nvPr/>
          </p:nvSpPr>
          <p:spPr bwMode="auto">
            <a:xfrm>
              <a:off x="1922" y="2976"/>
              <a:ext cx="119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latin typeface="Verdana" pitchFamily="34" charset="0"/>
                </a:rPr>
                <a:t>5</a:t>
              </a:r>
              <a:r>
                <a:rPr lang="en-US" altLang="en-US" sz="2400" i="1">
                  <a:latin typeface="Verdana" pitchFamily="34" charset="0"/>
                </a:rPr>
                <a:t>x </a:t>
              </a:r>
              <a:r>
                <a:rPr lang="en-US" altLang="en-US" sz="2400">
                  <a:latin typeface="Verdana" pitchFamily="34" charset="0"/>
                </a:rPr>
                <a:t>   = 20</a:t>
              </a:r>
            </a:p>
          </p:txBody>
        </p:sp>
        <p:sp>
          <p:nvSpPr>
            <p:cNvPr id="17427" name="Text Box 30"/>
            <p:cNvSpPr txBox="1">
              <a:spLocks noChangeArrowheads="1"/>
            </p:cNvSpPr>
            <p:nvPr/>
          </p:nvSpPr>
          <p:spPr bwMode="auto">
            <a:xfrm>
              <a:off x="2211" y="3264"/>
              <a:ext cx="71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Verdana" pitchFamily="34" charset="0"/>
                </a:rPr>
                <a:t> </a:t>
              </a:r>
              <a:r>
                <a:rPr lang="en-US" altLang="en-US" sz="2400" i="1">
                  <a:latin typeface="Verdana" pitchFamily="34" charset="0"/>
                </a:rPr>
                <a:t>x </a:t>
              </a:r>
              <a:r>
                <a:rPr lang="en-US" altLang="en-US" sz="2400">
                  <a:latin typeface="Verdana" pitchFamily="34" charset="0"/>
                </a:rPr>
                <a:t>= </a:t>
              </a:r>
              <a:r>
                <a:rPr lang="en-US" altLang="en-US" sz="2400">
                  <a:solidFill>
                    <a:srgbClr val="3333FF"/>
                  </a:solidFill>
                  <a:latin typeface="Verdana" pitchFamily="34" charset="0"/>
                </a:rPr>
                <a:t>4</a:t>
              </a:r>
              <a:endParaRPr lang="en-US" altLang="en-US" sz="2400" i="1">
                <a:solidFill>
                  <a:srgbClr val="3333FF"/>
                </a:solidFill>
                <a:latin typeface="Verdana" pitchFamily="34" charset="0"/>
              </a:endParaRPr>
            </a:p>
          </p:txBody>
        </p:sp>
      </p:grpSp>
      <p:sp>
        <p:nvSpPr>
          <p:cNvPr id="44063" name="Text Box 31"/>
          <p:cNvSpPr txBox="1">
            <a:spLocks noChangeArrowheads="1"/>
          </p:cNvSpPr>
          <p:nvPr/>
        </p:nvSpPr>
        <p:spPr bwMode="auto">
          <a:xfrm>
            <a:off x="457200" y="4267200"/>
            <a:ext cx="1425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Step 2</a:t>
            </a:r>
          </a:p>
        </p:txBody>
      </p:sp>
      <p:sp>
        <p:nvSpPr>
          <p:cNvPr id="44072" name="Line 40"/>
          <p:cNvSpPr>
            <a:spLocks noChangeShapeType="1"/>
          </p:cNvSpPr>
          <p:nvPr/>
        </p:nvSpPr>
        <p:spPr bwMode="auto">
          <a:xfrm>
            <a:off x="2035175" y="3505200"/>
            <a:ext cx="2895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4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4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44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4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4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44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4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4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44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44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57" grpId="0"/>
      <p:bldP spid="44058" grpId="0"/>
      <p:bldP spid="44059" grpId="0"/>
      <p:bldP spid="44060" grpId="0"/>
      <p:bldP spid="44063" grpId="0"/>
      <p:bldP spid="4407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2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45066" name="Text Box 10"/>
          <p:cNvSpPr txBox="1">
            <a:spLocks noChangeArrowheads="1"/>
          </p:cNvSpPr>
          <p:nvPr/>
        </p:nvSpPr>
        <p:spPr bwMode="auto">
          <a:xfrm>
            <a:off x="5072063" y="1828800"/>
            <a:ext cx="3673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7663" indent="-3476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</a:rPr>
              <a:t>Write one of the original equations.</a:t>
            </a:r>
          </a:p>
        </p:txBody>
      </p:sp>
      <p:sp>
        <p:nvSpPr>
          <p:cNvPr id="45067" name="Text Box 11"/>
          <p:cNvSpPr txBox="1">
            <a:spLocks noChangeArrowheads="1"/>
          </p:cNvSpPr>
          <p:nvPr/>
        </p:nvSpPr>
        <p:spPr bwMode="auto">
          <a:xfrm>
            <a:off x="5072063" y="2514600"/>
            <a:ext cx="2554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</a:rPr>
              <a:t>Substitute </a:t>
            </a:r>
            <a:r>
              <a:rPr lang="en-US" altLang="en-US" sz="2400" i="1">
                <a:solidFill>
                  <a:srgbClr val="3333FF"/>
                </a:solidFill>
                <a:cs typeface="Arial" charset="0"/>
              </a:rPr>
              <a:t>4</a:t>
            </a:r>
            <a:r>
              <a:rPr lang="en-US" altLang="en-US" sz="2400" i="1">
                <a:solidFill>
                  <a:srgbClr val="3333FF"/>
                </a:solidFill>
              </a:rPr>
              <a:t> for x.</a:t>
            </a:r>
          </a:p>
        </p:txBody>
      </p:sp>
      <p:sp>
        <p:nvSpPr>
          <p:cNvPr id="45068" name="Text Box 12"/>
          <p:cNvSpPr txBox="1">
            <a:spLocks noChangeArrowheads="1"/>
          </p:cNvSpPr>
          <p:nvPr/>
        </p:nvSpPr>
        <p:spPr bwMode="auto">
          <a:xfrm>
            <a:off x="5072063" y="3200400"/>
            <a:ext cx="39957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</a:rPr>
              <a:t>Subtract 12 from both sides.</a:t>
            </a:r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457200" y="1981200"/>
            <a:ext cx="3925888" cy="457200"/>
            <a:chOff x="288" y="1776"/>
            <a:chExt cx="2473" cy="288"/>
          </a:xfrm>
        </p:grpSpPr>
        <p:sp>
          <p:nvSpPr>
            <p:cNvPr id="18452" name="Text Box 9"/>
            <p:cNvSpPr txBox="1">
              <a:spLocks noChangeArrowheads="1"/>
            </p:cNvSpPr>
            <p:nvPr/>
          </p:nvSpPr>
          <p:spPr bwMode="auto">
            <a:xfrm>
              <a:off x="288" y="1776"/>
              <a:ext cx="89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1">
                  <a:latin typeface="Verdana" pitchFamily="34" charset="0"/>
                </a:rPr>
                <a:t>Step 3</a:t>
              </a:r>
            </a:p>
          </p:txBody>
        </p:sp>
        <p:sp>
          <p:nvSpPr>
            <p:cNvPr id="18453" name="Rectangle 13"/>
            <p:cNvSpPr>
              <a:spLocks noChangeArrowheads="1"/>
            </p:cNvSpPr>
            <p:nvPr/>
          </p:nvSpPr>
          <p:spPr bwMode="auto">
            <a:xfrm>
              <a:off x="1344" y="1776"/>
              <a:ext cx="141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Verdana" pitchFamily="34" charset="0"/>
                </a:rPr>
                <a:t>3</a:t>
              </a:r>
              <a:r>
                <a:rPr lang="en-US" altLang="en-US" sz="2400" i="1">
                  <a:solidFill>
                    <a:srgbClr val="3333FF"/>
                  </a:solidFill>
                  <a:latin typeface="Verdana" pitchFamily="34" charset="0"/>
                </a:rPr>
                <a:t>x</a:t>
              </a:r>
              <a:r>
                <a:rPr lang="en-US" altLang="en-US" sz="2400" i="1">
                  <a:latin typeface="Verdana" pitchFamily="34" charset="0"/>
                </a:rPr>
                <a:t> + </a:t>
              </a:r>
              <a:r>
                <a:rPr lang="en-US" altLang="en-US" sz="2400">
                  <a:latin typeface="Verdana" pitchFamily="34" charset="0"/>
                </a:rPr>
                <a:t>3</a:t>
              </a:r>
              <a:r>
                <a:rPr lang="en-US" altLang="en-US" sz="2400" i="1">
                  <a:latin typeface="Verdana" pitchFamily="34" charset="0"/>
                </a:rPr>
                <a:t>y = </a:t>
              </a:r>
              <a:r>
                <a:rPr lang="en-US" altLang="en-US" sz="2400">
                  <a:latin typeface="Verdana" pitchFamily="34" charset="0"/>
                </a:rPr>
                <a:t>15</a:t>
              </a:r>
            </a:p>
          </p:txBody>
        </p:sp>
      </p:grpSp>
      <p:sp>
        <p:nvSpPr>
          <p:cNvPr id="45070" name="Rectangle 14"/>
          <p:cNvSpPr>
            <a:spLocks noChangeArrowheads="1"/>
          </p:cNvSpPr>
          <p:nvPr/>
        </p:nvSpPr>
        <p:spPr bwMode="auto">
          <a:xfrm>
            <a:off x="1871663" y="2514600"/>
            <a:ext cx="2538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3</a:t>
            </a:r>
            <a:r>
              <a:rPr lang="en-US" altLang="en-US" sz="2400">
                <a:solidFill>
                  <a:srgbClr val="3333FF"/>
                </a:solidFill>
                <a:latin typeface="Verdana" pitchFamily="34" charset="0"/>
              </a:rPr>
              <a:t>(4)</a:t>
            </a:r>
            <a:r>
              <a:rPr lang="en-US" altLang="en-US" sz="2400" i="1">
                <a:latin typeface="Verdana" pitchFamily="34" charset="0"/>
              </a:rPr>
              <a:t> + </a:t>
            </a:r>
            <a:r>
              <a:rPr lang="en-US" altLang="en-US" sz="2400">
                <a:latin typeface="Verdana" pitchFamily="34" charset="0"/>
              </a:rPr>
              <a:t>3</a:t>
            </a:r>
            <a:r>
              <a:rPr lang="en-US" altLang="en-US" sz="2400" i="1">
                <a:latin typeface="Verdana" pitchFamily="34" charset="0"/>
              </a:rPr>
              <a:t>y = </a:t>
            </a:r>
            <a:r>
              <a:rPr lang="en-US" altLang="en-US" sz="2400">
                <a:latin typeface="Verdana" pitchFamily="34" charset="0"/>
              </a:rPr>
              <a:t>15</a:t>
            </a:r>
          </a:p>
        </p:txBody>
      </p:sp>
      <p:grpSp>
        <p:nvGrpSpPr>
          <p:cNvPr id="3" name="Group 31"/>
          <p:cNvGrpSpPr>
            <a:grpSpLocks/>
          </p:cNvGrpSpPr>
          <p:nvPr/>
        </p:nvGrpSpPr>
        <p:grpSpPr bwMode="auto">
          <a:xfrm>
            <a:off x="1890713" y="3124200"/>
            <a:ext cx="2533650" cy="1219200"/>
            <a:chOff x="1191" y="2496"/>
            <a:chExt cx="1596" cy="768"/>
          </a:xfrm>
        </p:grpSpPr>
        <p:sp>
          <p:nvSpPr>
            <p:cNvPr id="18447" name="Rectangle 15"/>
            <p:cNvSpPr>
              <a:spLocks noChangeArrowheads="1"/>
            </p:cNvSpPr>
            <p:nvPr/>
          </p:nvSpPr>
          <p:spPr bwMode="auto">
            <a:xfrm>
              <a:off x="1344" y="2496"/>
              <a:ext cx="142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Verdana" pitchFamily="34" charset="0"/>
                </a:rPr>
                <a:t>12</a:t>
              </a:r>
              <a:r>
                <a:rPr lang="en-US" altLang="en-US" sz="2400" i="1">
                  <a:latin typeface="Verdana" pitchFamily="34" charset="0"/>
                </a:rPr>
                <a:t> + </a:t>
              </a:r>
              <a:r>
                <a:rPr lang="en-US" altLang="en-US" sz="2400">
                  <a:latin typeface="Verdana" pitchFamily="34" charset="0"/>
                </a:rPr>
                <a:t>3</a:t>
              </a:r>
              <a:r>
                <a:rPr lang="en-US" altLang="en-US" sz="2400" i="1">
                  <a:latin typeface="Verdana" pitchFamily="34" charset="0"/>
                </a:rPr>
                <a:t>y = </a:t>
              </a:r>
              <a:r>
                <a:rPr lang="en-US" altLang="en-US" sz="2400">
                  <a:latin typeface="Verdana" pitchFamily="34" charset="0"/>
                </a:rPr>
                <a:t>15</a:t>
              </a:r>
            </a:p>
          </p:txBody>
        </p:sp>
        <p:sp>
          <p:nvSpPr>
            <p:cNvPr id="18448" name="Text Box 16"/>
            <p:cNvSpPr txBox="1">
              <a:spLocks noChangeArrowheads="1"/>
            </p:cNvSpPr>
            <p:nvPr/>
          </p:nvSpPr>
          <p:spPr bwMode="auto">
            <a:xfrm>
              <a:off x="1191" y="2756"/>
              <a:ext cx="159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0000"/>
                  </a:solidFill>
                  <a:latin typeface="Verdana" pitchFamily="34" charset="0"/>
                </a:rPr>
                <a:t>–12           –12</a:t>
              </a:r>
            </a:p>
          </p:txBody>
        </p:sp>
        <p:sp>
          <p:nvSpPr>
            <p:cNvPr id="18449" name="Line 17"/>
            <p:cNvSpPr>
              <a:spLocks noChangeShapeType="1"/>
            </p:cNvSpPr>
            <p:nvPr/>
          </p:nvSpPr>
          <p:spPr bwMode="auto">
            <a:xfrm>
              <a:off x="1297" y="3024"/>
              <a:ext cx="384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0" name="Line 18"/>
            <p:cNvSpPr>
              <a:spLocks noChangeShapeType="1"/>
            </p:cNvSpPr>
            <p:nvPr/>
          </p:nvSpPr>
          <p:spPr bwMode="auto">
            <a:xfrm>
              <a:off x="2353" y="3024"/>
              <a:ext cx="384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1" name="Rectangle 20"/>
            <p:cNvSpPr>
              <a:spLocks noChangeArrowheads="1"/>
            </p:cNvSpPr>
            <p:nvPr/>
          </p:nvSpPr>
          <p:spPr bwMode="auto">
            <a:xfrm>
              <a:off x="1884" y="2976"/>
              <a:ext cx="76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Verdana" pitchFamily="34" charset="0"/>
                </a:rPr>
                <a:t>3</a:t>
              </a:r>
              <a:r>
                <a:rPr lang="en-US" altLang="en-US" sz="2400" i="1">
                  <a:latin typeface="Verdana" pitchFamily="34" charset="0"/>
                </a:rPr>
                <a:t>y = </a:t>
              </a:r>
              <a:r>
                <a:rPr lang="en-US" altLang="en-US" sz="2400">
                  <a:latin typeface="Verdana" pitchFamily="34" charset="0"/>
                </a:rPr>
                <a:t>3</a:t>
              </a:r>
            </a:p>
          </p:txBody>
        </p:sp>
      </p:grpSp>
      <p:sp>
        <p:nvSpPr>
          <p:cNvPr id="45077" name="Rectangle 21"/>
          <p:cNvSpPr>
            <a:spLocks noChangeArrowheads="1"/>
          </p:cNvSpPr>
          <p:nvPr/>
        </p:nvSpPr>
        <p:spPr bwMode="auto">
          <a:xfrm>
            <a:off x="3168650" y="4343400"/>
            <a:ext cx="1022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latin typeface="Verdana" pitchFamily="34" charset="0"/>
              </a:rPr>
              <a:t>y = </a:t>
            </a:r>
            <a:r>
              <a:rPr lang="en-US" altLang="en-US" sz="2400">
                <a:solidFill>
                  <a:srgbClr val="800080"/>
                </a:solidFill>
                <a:latin typeface="Verdana" pitchFamily="34" charset="0"/>
              </a:rPr>
              <a:t>1</a:t>
            </a:r>
          </a:p>
        </p:txBody>
      </p:sp>
      <p:sp>
        <p:nvSpPr>
          <p:cNvPr id="45078" name="Text Box 22"/>
          <p:cNvSpPr txBox="1">
            <a:spLocks noChangeArrowheads="1"/>
          </p:cNvSpPr>
          <p:nvPr/>
        </p:nvSpPr>
        <p:spPr bwMode="auto">
          <a:xfrm>
            <a:off x="5072063" y="3962400"/>
            <a:ext cx="340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</a:rPr>
              <a:t>Simplify and solve for y.</a:t>
            </a:r>
          </a:p>
        </p:txBody>
      </p:sp>
      <p:grpSp>
        <p:nvGrpSpPr>
          <p:cNvPr id="4" name="Group 32"/>
          <p:cNvGrpSpPr>
            <a:grpSpLocks/>
          </p:cNvGrpSpPr>
          <p:nvPr/>
        </p:nvGrpSpPr>
        <p:grpSpPr bwMode="auto">
          <a:xfrm>
            <a:off x="457200" y="4876800"/>
            <a:ext cx="8516938" cy="838200"/>
            <a:chOff x="288" y="3072"/>
            <a:chExt cx="5365" cy="528"/>
          </a:xfrm>
        </p:grpSpPr>
        <p:sp>
          <p:nvSpPr>
            <p:cNvPr id="18444" name="Text Box 23"/>
            <p:cNvSpPr txBox="1">
              <a:spLocks noChangeArrowheads="1"/>
            </p:cNvSpPr>
            <p:nvPr/>
          </p:nvSpPr>
          <p:spPr bwMode="auto">
            <a:xfrm>
              <a:off x="3195" y="3082"/>
              <a:ext cx="2458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7663" indent="-347663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 i="1">
                  <a:solidFill>
                    <a:srgbClr val="3333FF"/>
                  </a:solidFill>
                  <a:cs typeface="Arial" charset="0"/>
                </a:rPr>
                <a:t>Write the solution as an ordered pair.</a:t>
              </a:r>
            </a:p>
          </p:txBody>
        </p:sp>
        <p:sp>
          <p:nvSpPr>
            <p:cNvPr id="18445" name="Text Box 24"/>
            <p:cNvSpPr txBox="1">
              <a:spLocks noChangeArrowheads="1"/>
            </p:cNvSpPr>
            <p:nvPr/>
          </p:nvSpPr>
          <p:spPr bwMode="auto">
            <a:xfrm>
              <a:off x="1968" y="3072"/>
              <a:ext cx="75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latin typeface="Verdana" pitchFamily="34" charset="0"/>
                </a:rPr>
                <a:t>(</a:t>
              </a:r>
              <a:r>
                <a:rPr lang="en-US" altLang="en-US" sz="2400">
                  <a:solidFill>
                    <a:srgbClr val="3333FF"/>
                  </a:solidFill>
                  <a:latin typeface="Verdana" pitchFamily="34" charset="0"/>
                </a:rPr>
                <a:t>4</a:t>
              </a:r>
              <a:r>
                <a:rPr lang="en-US" altLang="en-US" sz="2400">
                  <a:latin typeface="Verdana" pitchFamily="34" charset="0"/>
                </a:rPr>
                <a:t>, </a:t>
              </a:r>
              <a:r>
                <a:rPr lang="en-US" altLang="en-US" sz="2400">
                  <a:solidFill>
                    <a:srgbClr val="800080"/>
                  </a:solidFill>
                  <a:latin typeface="Verdana" pitchFamily="34" charset="0"/>
                </a:rPr>
                <a:t>1</a:t>
              </a:r>
              <a:r>
                <a:rPr lang="en-US" altLang="en-US" sz="2400">
                  <a:latin typeface="Verdana" pitchFamily="34" charset="0"/>
                </a:rPr>
                <a:t>)</a:t>
              </a:r>
            </a:p>
          </p:txBody>
        </p:sp>
        <p:sp>
          <p:nvSpPr>
            <p:cNvPr id="18446" name="Text Box 25"/>
            <p:cNvSpPr txBox="1">
              <a:spLocks noChangeArrowheads="1"/>
            </p:cNvSpPr>
            <p:nvPr/>
          </p:nvSpPr>
          <p:spPr bwMode="auto">
            <a:xfrm>
              <a:off x="288" y="3072"/>
              <a:ext cx="89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1">
                  <a:latin typeface="Verdana" pitchFamily="34" charset="0"/>
                </a:rPr>
                <a:t>Step 4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45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45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5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5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45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45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45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45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6" grpId="0"/>
      <p:bldP spid="45067" grpId="0"/>
      <p:bldP spid="45068" grpId="0"/>
      <p:bldP spid="45070" grpId="0"/>
      <p:bldP spid="45077" grpId="0"/>
      <p:bldP spid="4507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5"/>
          <p:cNvSpPr txBox="1">
            <a:spLocks noChangeArrowheads="1"/>
          </p:cNvSpPr>
          <p:nvPr/>
        </p:nvSpPr>
        <p:spPr bwMode="auto">
          <a:xfrm>
            <a:off x="914400" y="2043113"/>
            <a:ext cx="74676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>
                <a:latin typeface="Verdana" pitchFamily="34" charset="0"/>
              </a:rPr>
              <a:t>In some cases, you will first need to multiply one or both of the equations by a number so that one variable has opposite coefficients.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4"/>
          <p:cNvSpPr>
            <a:spLocks/>
          </p:cNvSpPr>
          <p:nvPr/>
        </p:nvSpPr>
        <p:spPr bwMode="auto">
          <a:xfrm>
            <a:off x="990600" y="2057400"/>
            <a:ext cx="457200" cy="914400"/>
          </a:xfrm>
          <a:prstGeom prst="leftBrace">
            <a:avLst>
              <a:gd name="adj1" fmla="val 16667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483" name="Text Box 5"/>
          <p:cNvSpPr txBox="1">
            <a:spLocks noChangeArrowheads="1"/>
          </p:cNvSpPr>
          <p:nvPr/>
        </p:nvSpPr>
        <p:spPr bwMode="auto">
          <a:xfrm>
            <a:off x="1447800" y="2057400"/>
            <a:ext cx="2416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i="1">
                <a:latin typeface="Verdana" pitchFamily="34" charset="0"/>
              </a:rPr>
              <a:t>x + </a:t>
            </a:r>
            <a:r>
              <a:rPr lang="en-US" altLang="en-US" sz="2400" b="1">
                <a:latin typeface="Verdana" pitchFamily="34" charset="0"/>
              </a:rPr>
              <a:t>2</a:t>
            </a:r>
            <a:r>
              <a:rPr lang="en-US" altLang="en-US" sz="2400" b="1" i="1">
                <a:latin typeface="Verdana" pitchFamily="34" charset="0"/>
              </a:rPr>
              <a:t>y = </a:t>
            </a:r>
            <a:r>
              <a:rPr lang="en-US" altLang="en-US" sz="2400" b="1">
                <a:latin typeface="Verdana" pitchFamily="34" charset="0"/>
              </a:rPr>
              <a:t>11</a:t>
            </a:r>
          </a:p>
        </p:txBody>
      </p:sp>
      <p:sp>
        <p:nvSpPr>
          <p:cNvPr id="20484" name="Text Box 6"/>
          <p:cNvSpPr txBox="1">
            <a:spLocks noChangeArrowheads="1"/>
          </p:cNvSpPr>
          <p:nvPr/>
        </p:nvSpPr>
        <p:spPr bwMode="auto">
          <a:xfrm>
            <a:off x="1219200" y="2438400"/>
            <a:ext cx="24050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–3</a:t>
            </a:r>
            <a:r>
              <a:rPr lang="en-US" altLang="en-US" sz="2400" b="1" i="1">
                <a:latin typeface="Verdana" pitchFamily="34" charset="0"/>
              </a:rPr>
              <a:t>x</a:t>
            </a:r>
            <a:r>
              <a:rPr lang="en-US" altLang="en-US" sz="2400" b="1">
                <a:latin typeface="Verdana" pitchFamily="34" charset="0"/>
              </a:rPr>
              <a:t> + </a:t>
            </a:r>
            <a:r>
              <a:rPr lang="en-US" altLang="en-US" sz="2400" b="1" i="1">
                <a:latin typeface="Verdana" pitchFamily="34" charset="0"/>
              </a:rPr>
              <a:t>y = </a:t>
            </a:r>
            <a:r>
              <a:rPr lang="en-US" altLang="en-US" sz="2400" b="1">
                <a:latin typeface="Verdana" pitchFamily="34" charset="0"/>
              </a:rPr>
              <a:t>–5</a:t>
            </a:r>
          </a:p>
        </p:txBody>
      </p:sp>
      <p:sp>
        <p:nvSpPr>
          <p:cNvPr id="20485" name="Text Box 7"/>
          <p:cNvSpPr txBox="1">
            <a:spLocks noChangeArrowheads="1"/>
          </p:cNvSpPr>
          <p:nvPr/>
        </p:nvSpPr>
        <p:spPr bwMode="auto">
          <a:xfrm>
            <a:off x="517525" y="1524000"/>
            <a:ext cx="5768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Solve the system by elimination.</a:t>
            </a:r>
          </a:p>
        </p:txBody>
      </p:sp>
      <p:sp>
        <p:nvSpPr>
          <p:cNvPr id="20486" name="Text Box 8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3A: Elimination Using Multiplication First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47114" name="Text Box 10"/>
          <p:cNvSpPr txBox="1">
            <a:spLocks noChangeArrowheads="1"/>
          </p:cNvSpPr>
          <p:nvPr/>
        </p:nvSpPr>
        <p:spPr bwMode="auto">
          <a:xfrm>
            <a:off x="5105400" y="2927350"/>
            <a:ext cx="431165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7663" indent="-3476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</a:rPr>
              <a:t>Multiply each term in the second equation by </a:t>
            </a:r>
            <a:r>
              <a:rPr lang="en-US" altLang="en-US" sz="2400" i="1">
                <a:solidFill>
                  <a:srgbClr val="3333FF"/>
                </a:solidFill>
                <a:cs typeface="Arial" charset="0"/>
              </a:rPr>
              <a:t>–2</a:t>
            </a:r>
            <a:r>
              <a:rPr lang="en-US" altLang="en-US" sz="2400" i="1">
                <a:solidFill>
                  <a:srgbClr val="3333FF"/>
                </a:solidFill>
              </a:rPr>
              <a:t> to get opposite y-coefficients.</a:t>
            </a:r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304800" y="3048000"/>
            <a:ext cx="4473575" cy="838200"/>
            <a:chOff x="192" y="1920"/>
            <a:chExt cx="2818" cy="528"/>
          </a:xfrm>
        </p:grpSpPr>
        <p:sp>
          <p:nvSpPr>
            <p:cNvPr id="20509" name="Text Box 12"/>
            <p:cNvSpPr txBox="1">
              <a:spLocks noChangeArrowheads="1"/>
            </p:cNvSpPr>
            <p:nvPr/>
          </p:nvSpPr>
          <p:spPr bwMode="auto">
            <a:xfrm>
              <a:off x="1488" y="1920"/>
              <a:ext cx="152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i="1">
                  <a:latin typeface="Verdana" pitchFamily="34" charset="0"/>
                </a:rPr>
                <a:t>x + </a:t>
              </a:r>
              <a:r>
                <a:rPr lang="en-US" altLang="en-US" sz="2400">
                  <a:latin typeface="Verdana" pitchFamily="34" charset="0"/>
                </a:rPr>
                <a:t>2</a:t>
              </a:r>
              <a:r>
                <a:rPr lang="en-US" altLang="en-US" sz="2400" i="1">
                  <a:latin typeface="Verdana" pitchFamily="34" charset="0"/>
                </a:rPr>
                <a:t>y = </a:t>
              </a:r>
              <a:r>
                <a:rPr lang="en-US" altLang="en-US" sz="2400">
                  <a:latin typeface="Verdana" pitchFamily="34" charset="0"/>
                </a:rPr>
                <a:t>11</a:t>
              </a:r>
            </a:p>
          </p:txBody>
        </p:sp>
        <p:sp>
          <p:nvSpPr>
            <p:cNvPr id="20510" name="Text Box 13"/>
            <p:cNvSpPr txBox="1">
              <a:spLocks noChangeArrowheads="1"/>
            </p:cNvSpPr>
            <p:nvPr/>
          </p:nvSpPr>
          <p:spPr bwMode="auto">
            <a:xfrm>
              <a:off x="192" y="1923"/>
              <a:ext cx="85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1">
                  <a:latin typeface="Verdana" pitchFamily="34" charset="0"/>
                </a:rPr>
                <a:t>Step 1</a:t>
              </a:r>
            </a:p>
          </p:txBody>
        </p:sp>
        <p:sp>
          <p:nvSpPr>
            <p:cNvPr id="20511" name="Text Box 14"/>
            <p:cNvSpPr txBox="1">
              <a:spLocks noChangeArrowheads="1"/>
            </p:cNvSpPr>
            <p:nvPr/>
          </p:nvSpPr>
          <p:spPr bwMode="auto">
            <a:xfrm>
              <a:off x="969" y="2160"/>
              <a:ext cx="190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0000"/>
                  </a:solidFill>
                  <a:latin typeface="Verdana" pitchFamily="34" charset="0"/>
                </a:rPr>
                <a:t> –2</a:t>
              </a:r>
              <a:r>
                <a:rPr lang="en-US" altLang="en-US" sz="2400">
                  <a:latin typeface="Verdana" pitchFamily="34" charset="0"/>
                </a:rPr>
                <a:t>(–3</a:t>
              </a:r>
              <a:r>
                <a:rPr lang="en-US" altLang="en-US" sz="2400" i="1">
                  <a:latin typeface="Verdana" pitchFamily="34" charset="0"/>
                </a:rPr>
                <a:t>x</a:t>
              </a:r>
              <a:r>
                <a:rPr lang="en-US" altLang="en-US" sz="2400">
                  <a:latin typeface="Verdana" pitchFamily="34" charset="0"/>
                </a:rPr>
                <a:t> + </a:t>
              </a:r>
              <a:r>
                <a:rPr lang="en-US" altLang="en-US" sz="2400" i="1">
                  <a:latin typeface="Verdana" pitchFamily="34" charset="0"/>
                </a:rPr>
                <a:t>y = </a:t>
              </a:r>
              <a:r>
                <a:rPr lang="en-US" altLang="en-US" sz="2400">
                  <a:latin typeface="Verdana" pitchFamily="34" charset="0"/>
                </a:rPr>
                <a:t>–5)</a:t>
              </a:r>
            </a:p>
          </p:txBody>
        </p:sp>
      </p:grp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1600200" y="3276600"/>
            <a:ext cx="685800" cy="914400"/>
            <a:chOff x="1392" y="2016"/>
            <a:chExt cx="336" cy="576"/>
          </a:xfrm>
        </p:grpSpPr>
        <p:sp>
          <p:nvSpPr>
            <p:cNvPr id="20506" name="Line 16"/>
            <p:cNvSpPr>
              <a:spLocks noChangeShapeType="1"/>
            </p:cNvSpPr>
            <p:nvPr/>
          </p:nvSpPr>
          <p:spPr bwMode="auto">
            <a:xfrm flipH="1">
              <a:off x="1392" y="2016"/>
              <a:ext cx="3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7" name="Line 17"/>
            <p:cNvSpPr>
              <a:spLocks noChangeShapeType="1"/>
            </p:cNvSpPr>
            <p:nvPr/>
          </p:nvSpPr>
          <p:spPr bwMode="auto">
            <a:xfrm>
              <a:off x="1392" y="2016"/>
              <a:ext cx="0" cy="5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8" name="Line 18"/>
            <p:cNvSpPr>
              <a:spLocks noChangeShapeType="1"/>
            </p:cNvSpPr>
            <p:nvPr/>
          </p:nvSpPr>
          <p:spPr bwMode="auto">
            <a:xfrm>
              <a:off x="1392" y="2592"/>
              <a:ext cx="2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22"/>
          <p:cNvGrpSpPr>
            <a:grpSpLocks/>
          </p:cNvGrpSpPr>
          <p:nvPr/>
        </p:nvGrpSpPr>
        <p:grpSpPr bwMode="auto">
          <a:xfrm>
            <a:off x="4724400" y="3657600"/>
            <a:ext cx="228600" cy="914400"/>
            <a:chOff x="3504" y="2256"/>
            <a:chExt cx="144" cy="576"/>
          </a:xfrm>
        </p:grpSpPr>
        <p:sp>
          <p:nvSpPr>
            <p:cNvPr id="20503" name="Line 23"/>
            <p:cNvSpPr>
              <a:spLocks noChangeShapeType="1"/>
            </p:cNvSpPr>
            <p:nvPr/>
          </p:nvSpPr>
          <p:spPr bwMode="auto">
            <a:xfrm>
              <a:off x="3504" y="2256"/>
              <a:ext cx="1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4" name="Line 24"/>
            <p:cNvSpPr>
              <a:spLocks noChangeShapeType="1"/>
            </p:cNvSpPr>
            <p:nvPr/>
          </p:nvSpPr>
          <p:spPr bwMode="auto">
            <a:xfrm>
              <a:off x="3648" y="2256"/>
              <a:ext cx="0" cy="5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5" name="Line 25"/>
            <p:cNvSpPr>
              <a:spLocks noChangeShapeType="1"/>
            </p:cNvSpPr>
            <p:nvPr/>
          </p:nvSpPr>
          <p:spPr bwMode="auto">
            <a:xfrm flipH="1">
              <a:off x="3504" y="2832"/>
              <a:ext cx="1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35"/>
          <p:cNvGrpSpPr>
            <a:grpSpLocks/>
          </p:cNvGrpSpPr>
          <p:nvPr/>
        </p:nvGrpSpPr>
        <p:grpSpPr bwMode="auto">
          <a:xfrm>
            <a:off x="1905000" y="3929063"/>
            <a:ext cx="2873375" cy="871537"/>
            <a:chOff x="1200" y="2475"/>
            <a:chExt cx="1810" cy="549"/>
          </a:xfrm>
        </p:grpSpPr>
        <p:sp>
          <p:nvSpPr>
            <p:cNvPr id="20500" name="Text Box 19"/>
            <p:cNvSpPr txBox="1">
              <a:spLocks noChangeArrowheads="1"/>
            </p:cNvSpPr>
            <p:nvPr/>
          </p:nvSpPr>
          <p:spPr bwMode="auto">
            <a:xfrm>
              <a:off x="1488" y="2475"/>
              <a:ext cx="152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i="1">
                  <a:latin typeface="Verdana" pitchFamily="34" charset="0"/>
                </a:rPr>
                <a:t>x + </a:t>
              </a:r>
              <a:r>
                <a:rPr lang="en-US" altLang="en-US" sz="2400">
                  <a:latin typeface="Verdana" pitchFamily="34" charset="0"/>
                </a:rPr>
                <a:t>2</a:t>
              </a:r>
              <a:r>
                <a:rPr lang="en-US" altLang="en-US" sz="2400" i="1">
                  <a:latin typeface="Verdana" pitchFamily="34" charset="0"/>
                </a:rPr>
                <a:t>y =   </a:t>
              </a:r>
              <a:r>
                <a:rPr lang="en-US" altLang="en-US" sz="2400">
                  <a:latin typeface="Verdana" pitchFamily="34" charset="0"/>
                </a:rPr>
                <a:t>11</a:t>
              </a:r>
            </a:p>
          </p:txBody>
        </p:sp>
        <p:sp>
          <p:nvSpPr>
            <p:cNvPr id="20501" name="Text Box 20"/>
            <p:cNvSpPr txBox="1">
              <a:spLocks noChangeArrowheads="1"/>
            </p:cNvSpPr>
            <p:nvPr/>
          </p:nvSpPr>
          <p:spPr bwMode="auto">
            <a:xfrm>
              <a:off x="1200" y="2718"/>
              <a:ext cx="180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Verdana" pitchFamily="34" charset="0"/>
                </a:rPr>
                <a:t>+(6</a:t>
              </a:r>
              <a:r>
                <a:rPr lang="en-US" altLang="en-US" sz="2400" i="1">
                  <a:latin typeface="Verdana" pitchFamily="34" charset="0"/>
                </a:rPr>
                <a:t>x</a:t>
              </a:r>
              <a:r>
                <a:rPr lang="en-US" altLang="en-US" sz="2400">
                  <a:latin typeface="Verdana" pitchFamily="34" charset="0"/>
                </a:rPr>
                <a:t> –2</a:t>
              </a:r>
              <a:r>
                <a:rPr lang="en-US" altLang="en-US" sz="2400" i="1">
                  <a:latin typeface="Verdana" pitchFamily="34" charset="0"/>
                </a:rPr>
                <a:t>y = </a:t>
              </a:r>
              <a:r>
                <a:rPr lang="en-US" altLang="en-US" sz="2400">
                  <a:latin typeface="Verdana" pitchFamily="34" charset="0"/>
                </a:rPr>
                <a:t>+10)</a:t>
              </a:r>
            </a:p>
          </p:txBody>
        </p:sp>
        <p:sp>
          <p:nvSpPr>
            <p:cNvPr id="20502" name="Line 26"/>
            <p:cNvSpPr>
              <a:spLocks noChangeShapeType="1"/>
            </p:cNvSpPr>
            <p:nvPr/>
          </p:nvSpPr>
          <p:spPr bwMode="auto">
            <a:xfrm>
              <a:off x="1248" y="3024"/>
              <a:ext cx="172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7131" name="Text Box 27"/>
          <p:cNvSpPr txBox="1">
            <a:spLocks noChangeArrowheads="1"/>
          </p:cNvSpPr>
          <p:nvPr/>
        </p:nvSpPr>
        <p:spPr bwMode="auto">
          <a:xfrm>
            <a:off x="5105400" y="4191000"/>
            <a:ext cx="35591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7663" indent="-3476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  <a:cs typeface="Arial" charset="0"/>
              </a:rPr>
              <a:t>Add the new equation to the first equation to eliminate y.</a:t>
            </a:r>
          </a:p>
        </p:txBody>
      </p:sp>
      <p:sp>
        <p:nvSpPr>
          <p:cNvPr id="47132" name="Text Box 28"/>
          <p:cNvSpPr txBox="1">
            <a:spLocks noChangeArrowheads="1"/>
          </p:cNvSpPr>
          <p:nvPr/>
        </p:nvSpPr>
        <p:spPr bwMode="auto">
          <a:xfrm>
            <a:off x="2041525" y="4756150"/>
            <a:ext cx="2393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7</a:t>
            </a:r>
            <a:r>
              <a:rPr lang="en-US" altLang="en-US" sz="2400" i="1">
                <a:latin typeface="Verdana" pitchFamily="34" charset="0"/>
              </a:rPr>
              <a:t>x</a:t>
            </a:r>
            <a:r>
              <a:rPr lang="en-US" altLang="en-US" sz="2400">
                <a:latin typeface="Verdana" pitchFamily="34" charset="0"/>
              </a:rPr>
              <a:t>  +   0 = 21</a:t>
            </a:r>
          </a:p>
        </p:txBody>
      </p:sp>
      <p:grpSp>
        <p:nvGrpSpPr>
          <p:cNvPr id="6" name="Group 36"/>
          <p:cNvGrpSpPr>
            <a:grpSpLocks/>
          </p:cNvGrpSpPr>
          <p:nvPr/>
        </p:nvGrpSpPr>
        <p:grpSpPr bwMode="auto">
          <a:xfrm>
            <a:off x="304800" y="5181600"/>
            <a:ext cx="4168775" cy="914400"/>
            <a:chOff x="192" y="3264"/>
            <a:chExt cx="2626" cy="576"/>
          </a:xfrm>
        </p:grpSpPr>
        <p:sp>
          <p:nvSpPr>
            <p:cNvPr id="20497" name="Text Box 29"/>
            <p:cNvSpPr txBox="1">
              <a:spLocks noChangeArrowheads="1"/>
            </p:cNvSpPr>
            <p:nvPr/>
          </p:nvSpPr>
          <p:spPr bwMode="auto">
            <a:xfrm>
              <a:off x="192" y="3264"/>
              <a:ext cx="85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1">
                  <a:latin typeface="Verdana" pitchFamily="34" charset="0"/>
                </a:rPr>
                <a:t>Step 2</a:t>
              </a:r>
            </a:p>
          </p:txBody>
        </p:sp>
        <p:sp>
          <p:nvSpPr>
            <p:cNvPr id="20498" name="Text Box 30"/>
            <p:cNvSpPr txBox="1">
              <a:spLocks noChangeArrowheads="1"/>
            </p:cNvSpPr>
            <p:nvPr/>
          </p:nvSpPr>
          <p:spPr bwMode="auto">
            <a:xfrm>
              <a:off x="1910" y="3264"/>
              <a:ext cx="88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Verdana" pitchFamily="34" charset="0"/>
                </a:rPr>
                <a:t>7</a:t>
              </a:r>
              <a:r>
                <a:rPr lang="en-US" altLang="en-US" sz="2400" i="1">
                  <a:latin typeface="Verdana" pitchFamily="34" charset="0"/>
                </a:rPr>
                <a:t>x = </a:t>
              </a:r>
              <a:r>
                <a:rPr lang="en-US" altLang="en-US" sz="2400">
                  <a:latin typeface="Verdana" pitchFamily="34" charset="0"/>
                </a:rPr>
                <a:t>21</a:t>
              </a:r>
            </a:p>
          </p:txBody>
        </p:sp>
        <p:sp>
          <p:nvSpPr>
            <p:cNvPr id="20499" name="Text Box 31"/>
            <p:cNvSpPr txBox="1">
              <a:spLocks noChangeArrowheads="1"/>
            </p:cNvSpPr>
            <p:nvPr/>
          </p:nvSpPr>
          <p:spPr bwMode="auto">
            <a:xfrm>
              <a:off x="2016" y="3552"/>
              <a:ext cx="80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i="1">
                  <a:latin typeface="Verdana" pitchFamily="34" charset="0"/>
                </a:rPr>
                <a:t>x</a:t>
              </a:r>
              <a:r>
                <a:rPr lang="en-US" altLang="en-US" sz="2400">
                  <a:latin typeface="Verdana" pitchFamily="34" charset="0"/>
                </a:rPr>
                <a:t> = </a:t>
              </a:r>
              <a:r>
                <a:rPr lang="en-US" altLang="en-US" sz="2400">
                  <a:solidFill>
                    <a:srgbClr val="3333FF"/>
                  </a:solidFill>
                  <a:latin typeface="Verdana" pitchFamily="34" charset="0"/>
                </a:rPr>
                <a:t>3</a:t>
              </a:r>
            </a:p>
          </p:txBody>
        </p:sp>
      </p:grpSp>
      <p:sp>
        <p:nvSpPr>
          <p:cNvPr id="47137" name="Text Box 33"/>
          <p:cNvSpPr txBox="1">
            <a:spLocks noChangeArrowheads="1"/>
          </p:cNvSpPr>
          <p:nvPr/>
        </p:nvSpPr>
        <p:spPr bwMode="auto">
          <a:xfrm>
            <a:off x="5103813" y="5429250"/>
            <a:ext cx="3482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Solve for x.</a:t>
            </a:r>
          </a:p>
        </p:txBody>
      </p:sp>
      <p:sp>
        <p:nvSpPr>
          <p:cNvPr id="47141" name="Line 37"/>
          <p:cNvSpPr>
            <a:spLocks noChangeShapeType="1"/>
          </p:cNvSpPr>
          <p:nvPr/>
        </p:nvSpPr>
        <p:spPr bwMode="auto">
          <a:xfrm>
            <a:off x="1676400" y="3886200"/>
            <a:ext cx="2895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47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7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47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7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7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7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7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4" grpId="0"/>
      <p:bldP spid="47131" grpId="0"/>
      <p:bldP spid="47132" grpId="0"/>
      <p:bldP spid="47137" grpId="0"/>
      <p:bldP spid="4714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57200" y="990600"/>
            <a:ext cx="8305800" cy="52578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3333CC"/>
                </a:solidFill>
                <a:latin typeface="Verdana" pitchFamily="34" charset="0"/>
              </a:rPr>
              <a:t>Warm Up</a:t>
            </a:r>
            <a:endParaRPr lang="en-US" altLang="en-US" sz="2800" dirty="0">
              <a:latin typeface="Verdana" pitchFamily="34" charset="0"/>
            </a:endParaRPr>
          </a:p>
          <a:p>
            <a:pPr eaLnBrk="1" hangingPunct="1">
              <a:lnSpc>
                <a:spcPct val="125000"/>
              </a:lnSpc>
            </a:pPr>
            <a:r>
              <a:rPr lang="en-US" altLang="en-US" sz="2800" b="1" dirty="0">
                <a:latin typeface="Verdana" pitchFamily="34" charset="0"/>
              </a:rPr>
              <a:t>Simplify each expression.</a:t>
            </a:r>
          </a:p>
          <a:p>
            <a:pPr eaLnBrk="1" hangingPunct="1"/>
            <a:endParaRPr lang="en-US" altLang="en-US" sz="800" b="1" dirty="0">
              <a:latin typeface="Verdana" pitchFamily="34" charset="0"/>
            </a:endParaRPr>
          </a:p>
          <a:p>
            <a:pPr eaLnBrk="1" hangingPunct="1"/>
            <a:endParaRPr lang="en-US" altLang="en-US" sz="800" dirty="0">
              <a:latin typeface="Verdana" pitchFamily="34" charset="0"/>
            </a:endParaRPr>
          </a:p>
          <a:p>
            <a:pPr eaLnBrk="1" hangingPunct="1"/>
            <a:r>
              <a:rPr lang="en-US" altLang="en-US" sz="2800" b="1" dirty="0">
                <a:latin typeface="Verdana" pitchFamily="34" charset="0"/>
              </a:rPr>
              <a:t>1.</a:t>
            </a:r>
            <a:r>
              <a:rPr lang="en-US" altLang="en-US" sz="2800" dirty="0">
                <a:latin typeface="Verdana" pitchFamily="34" charset="0"/>
              </a:rPr>
              <a:t> </a:t>
            </a:r>
            <a:r>
              <a:rPr lang="en-US" altLang="en-US" sz="2800" dirty="0">
                <a:latin typeface="Verdana" pitchFamily="34" charset="0"/>
                <a:sym typeface="Symbol" pitchFamily="18" charset="2"/>
              </a:rPr>
              <a:t>3</a:t>
            </a:r>
            <a:r>
              <a:rPr lang="en-US" altLang="en-US" sz="2800" i="1" dirty="0">
                <a:latin typeface="Verdana" pitchFamily="34" charset="0"/>
                <a:sym typeface="Symbol" pitchFamily="18" charset="2"/>
              </a:rPr>
              <a:t>x </a:t>
            </a:r>
            <a:r>
              <a:rPr lang="en-US" altLang="en-US" sz="2800" dirty="0">
                <a:latin typeface="Verdana" pitchFamily="34" charset="0"/>
                <a:sym typeface="Symbol" pitchFamily="18" charset="2"/>
              </a:rPr>
              <a:t>+ 2</a:t>
            </a:r>
            <a:r>
              <a:rPr lang="en-US" altLang="en-US" sz="2800" i="1" dirty="0">
                <a:latin typeface="Verdana" pitchFamily="34" charset="0"/>
                <a:sym typeface="Symbol" pitchFamily="18" charset="2"/>
              </a:rPr>
              <a:t>y </a:t>
            </a:r>
            <a:r>
              <a:rPr lang="en-US" altLang="en-US" sz="2800" dirty="0">
                <a:latin typeface="Verdana" pitchFamily="34" charset="0"/>
                <a:sym typeface="Symbol" pitchFamily="18" charset="2"/>
              </a:rPr>
              <a:t>–</a:t>
            </a:r>
            <a:r>
              <a:rPr lang="en-US" altLang="en-US" sz="2800" i="1" dirty="0">
                <a:latin typeface="Verdana" pitchFamily="34" charset="0"/>
                <a:sym typeface="Symbol" pitchFamily="18" charset="2"/>
              </a:rPr>
              <a:t> </a:t>
            </a:r>
            <a:r>
              <a:rPr lang="en-US" altLang="en-US" sz="2800" dirty="0">
                <a:latin typeface="Verdana" pitchFamily="34" charset="0"/>
                <a:sym typeface="Symbol" pitchFamily="18" charset="2"/>
              </a:rPr>
              <a:t>5</a:t>
            </a:r>
            <a:r>
              <a:rPr lang="en-US" altLang="en-US" sz="2800" i="1" dirty="0">
                <a:latin typeface="Verdana" pitchFamily="34" charset="0"/>
                <a:sym typeface="Symbol" pitchFamily="18" charset="2"/>
              </a:rPr>
              <a:t>x </a:t>
            </a:r>
            <a:r>
              <a:rPr lang="en-US" altLang="en-US" sz="2800" dirty="0">
                <a:latin typeface="Verdana" pitchFamily="34" charset="0"/>
                <a:sym typeface="Symbol" pitchFamily="18" charset="2"/>
              </a:rPr>
              <a:t>– 2</a:t>
            </a:r>
            <a:r>
              <a:rPr lang="en-US" altLang="en-US" sz="2800" i="1" dirty="0">
                <a:latin typeface="Verdana" pitchFamily="34" charset="0"/>
                <a:sym typeface="Symbol" pitchFamily="18" charset="2"/>
              </a:rPr>
              <a:t>y</a:t>
            </a:r>
            <a:endParaRPr lang="en-US" altLang="en-US" sz="2800" dirty="0">
              <a:latin typeface="Verdana" pitchFamily="34" charset="0"/>
              <a:sym typeface="Symbol" pitchFamily="18" charset="2"/>
            </a:endParaRPr>
          </a:p>
          <a:p>
            <a:pPr eaLnBrk="1" hangingPunct="1">
              <a:lnSpc>
                <a:spcPct val="140000"/>
              </a:lnSpc>
            </a:pPr>
            <a:r>
              <a:rPr lang="en-US" altLang="en-US" sz="2800" b="1" dirty="0">
                <a:latin typeface="Verdana" pitchFamily="34" charset="0"/>
                <a:sym typeface="Symbol" pitchFamily="18" charset="2"/>
              </a:rPr>
              <a:t>2.</a:t>
            </a:r>
            <a:r>
              <a:rPr lang="en-US" altLang="en-US" sz="2800" dirty="0">
                <a:latin typeface="Verdana" pitchFamily="34" charset="0"/>
                <a:sym typeface="Symbol" pitchFamily="18" charset="2"/>
              </a:rPr>
              <a:t> 5(</a:t>
            </a:r>
            <a:r>
              <a:rPr lang="en-US" altLang="en-US" sz="2800" i="1" dirty="0">
                <a:latin typeface="Verdana" pitchFamily="34" charset="0"/>
                <a:sym typeface="Symbol" pitchFamily="18" charset="2"/>
              </a:rPr>
              <a:t>x </a:t>
            </a:r>
            <a:r>
              <a:rPr lang="en-US" altLang="en-US" sz="2800" dirty="0">
                <a:latin typeface="Verdana" pitchFamily="34" charset="0"/>
                <a:sym typeface="Symbol" pitchFamily="18" charset="2"/>
              </a:rPr>
              <a:t>–</a:t>
            </a:r>
            <a:r>
              <a:rPr lang="en-US" altLang="en-US" sz="2800" i="1" dirty="0">
                <a:latin typeface="Verdana" pitchFamily="34" charset="0"/>
                <a:sym typeface="Symbol" pitchFamily="18" charset="2"/>
              </a:rPr>
              <a:t> y</a:t>
            </a:r>
            <a:r>
              <a:rPr lang="en-US" altLang="en-US" sz="2800" dirty="0">
                <a:latin typeface="Verdana" pitchFamily="34" charset="0"/>
                <a:sym typeface="Symbol" pitchFamily="18" charset="2"/>
              </a:rPr>
              <a:t>) + 2</a:t>
            </a:r>
            <a:r>
              <a:rPr lang="en-US" altLang="en-US" sz="2800" i="1" dirty="0">
                <a:latin typeface="Verdana" pitchFamily="34" charset="0"/>
                <a:sym typeface="Symbol" pitchFamily="18" charset="2"/>
              </a:rPr>
              <a:t>x</a:t>
            </a:r>
            <a:r>
              <a:rPr lang="en-US" altLang="en-US" sz="2800" dirty="0">
                <a:latin typeface="Verdana" pitchFamily="34" charset="0"/>
                <a:sym typeface="Symbol" pitchFamily="18" charset="2"/>
              </a:rPr>
              <a:t> + 5</a:t>
            </a:r>
            <a:r>
              <a:rPr lang="en-US" altLang="en-US" sz="2800" i="1" dirty="0">
                <a:latin typeface="Verdana" pitchFamily="34" charset="0"/>
                <a:sym typeface="Symbol" pitchFamily="18" charset="2"/>
              </a:rPr>
              <a:t>y</a:t>
            </a:r>
            <a:endParaRPr lang="en-US" altLang="en-US" sz="2800" dirty="0">
              <a:latin typeface="Verdana" pitchFamily="34" charset="0"/>
              <a:sym typeface="Symbol" pitchFamily="18" charset="2"/>
            </a:endParaRPr>
          </a:p>
          <a:p>
            <a:pPr eaLnBrk="1" hangingPunct="1">
              <a:lnSpc>
                <a:spcPct val="140000"/>
              </a:lnSpc>
            </a:pPr>
            <a:r>
              <a:rPr lang="en-US" altLang="en-US" sz="2800" b="1" dirty="0">
                <a:latin typeface="Verdana" pitchFamily="34" charset="0"/>
                <a:sym typeface="Symbol" pitchFamily="18" charset="2"/>
              </a:rPr>
              <a:t>3.</a:t>
            </a:r>
            <a:r>
              <a:rPr lang="en-US" altLang="en-US" sz="2800" dirty="0">
                <a:latin typeface="Verdana" pitchFamily="34" charset="0"/>
                <a:sym typeface="Symbol" pitchFamily="18" charset="2"/>
              </a:rPr>
              <a:t> 4</a:t>
            </a:r>
            <a:r>
              <a:rPr lang="en-US" altLang="en-US" sz="2800" i="1" dirty="0">
                <a:latin typeface="Verdana" pitchFamily="34" charset="0"/>
                <a:sym typeface="Symbol" pitchFamily="18" charset="2"/>
              </a:rPr>
              <a:t>y</a:t>
            </a:r>
            <a:r>
              <a:rPr lang="en-US" altLang="en-US" sz="2800" dirty="0">
                <a:latin typeface="Verdana" pitchFamily="34" charset="0"/>
                <a:sym typeface="Symbol" pitchFamily="18" charset="2"/>
              </a:rPr>
              <a:t> + 6</a:t>
            </a:r>
            <a:r>
              <a:rPr lang="en-US" altLang="en-US" sz="2800" i="1" dirty="0">
                <a:latin typeface="Verdana" pitchFamily="34" charset="0"/>
                <a:sym typeface="Symbol" pitchFamily="18" charset="2"/>
              </a:rPr>
              <a:t>x</a:t>
            </a:r>
            <a:r>
              <a:rPr lang="en-US" altLang="en-US" sz="2800" dirty="0">
                <a:latin typeface="Verdana" pitchFamily="34" charset="0"/>
                <a:sym typeface="Symbol" pitchFamily="18" charset="2"/>
              </a:rPr>
              <a:t> – 3(</a:t>
            </a:r>
            <a:r>
              <a:rPr lang="en-US" altLang="en-US" sz="2800" i="1" dirty="0">
                <a:latin typeface="Verdana" pitchFamily="34" charset="0"/>
                <a:sym typeface="Symbol" pitchFamily="18" charset="2"/>
              </a:rPr>
              <a:t>y + </a:t>
            </a:r>
            <a:r>
              <a:rPr lang="en-US" altLang="en-US" sz="2800" dirty="0">
                <a:latin typeface="Verdana" pitchFamily="34" charset="0"/>
                <a:sym typeface="Symbol" pitchFamily="18" charset="2"/>
              </a:rPr>
              <a:t>2</a:t>
            </a:r>
            <a:r>
              <a:rPr lang="en-US" altLang="en-US" sz="2800" i="1" dirty="0">
                <a:latin typeface="Verdana" pitchFamily="34" charset="0"/>
                <a:sym typeface="Symbol" pitchFamily="18" charset="2"/>
              </a:rPr>
              <a:t>x</a:t>
            </a:r>
            <a:r>
              <a:rPr lang="en-US" altLang="en-US" sz="2800" dirty="0">
                <a:latin typeface="Verdana" pitchFamily="34" charset="0"/>
                <a:sym typeface="Symbol" pitchFamily="18" charset="2"/>
              </a:rPr>
              <a:t>)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en-US" sz="2800" b="1" dirty="0">
                <a:latin typeface="Verdana" pitchFamily="34" charset="0"/>
                <a:sym typeface="Symbol" pitchFamily="18" charset="2"/>
              </a:rPr>
              <a:t>4. </a:t>
            </a:r>
            <a:r>
              <a:rPr lang="en-US" altLang="en-US" sz="2800" dirty="0">
                <a:latin typeface="Verdana" pitchFamily="34" charset="0"/>
                <a:sym typeface="Symbol" pitchFamily="18" charset="2"/>
              </a:rPr>
              <a:t>2</a:t>
            </a:r>
            <a:r>
              <a:rPr lang="en-US" altLang="en-US" sz="2800" i="1" dirty="0">
                <a:latin typeface="Verdana" pitchFamily="34" charset="0"/>
                <a:sym typeface="Symbol" pitchFamily="18" charset="2"/>
              </a:rPr>
              <a:t>y </a:t>
            </a:r>
            <a:r>
              <a:rPr lang="en-US" altLang="en-US" sz="2800" dirty="0">
                <a:latin typeface="Verdana" pitchFamily="34" charset="0"/>
                <a:sym typeface="Symbol" pitchFamily="18" charset="2"/>
              </a:rPr>
              <a:t>– 4</a:t>
            </a:r>
            <a:r>
              <a:rPr lang="en-US" altLang="en-US" sz="2800" i="1" dirty="0">
                <a:latin typeface="Verdana" pitchFamily="34" charset="0"/>
                <a:sym typeface="Symbol" pitchFamily="18" charset="2"/>
              </a:rPr>
              <a:t>x</a:t>
            </a:r>
            <a:r>
              <a:rPr lang="en-US" altLang="en-US" sz="2800" dirty="0">
                <a:latin typeface="Verdana" pitchFamily="34" charset="0"/>
                <a:sym typeface="Symbol" pitchFamily="18" charset="2"/>
              </a:rPr>
              <a:t> – 2(4</a:t>
            </a:r>
            <a:r>
              <a:rPr lang="en-US" altLang="en-US" sz="2800" i="1" dirty="0">
                <a:latin typeface="Verdana" pitchFamily="34" charset="0"/>
                <a:sym typeface="Symbol" pitchFamily="18" charset="2"/>
              </a:rPr>
              <a:t>y</a:t>
            </a:r>
            <a:r>
              <a:rPr lang="en-US" altLang="en-US" sz="2800" dirty="0">
                <a:latin typeface="Verdana" pitchFamily="34" charset="0"/>
                <a:sym typeface="Symbol" pitchFamily="18" charset="2"/>
              </a:rPr>
              <a:t> – 2</a:t>
            </a:r>
            <a:r>
              <a:rPr lang="en-US" altLang="en-US" sz="2800" i="1" dirty="0">
                <a:latin typeface="Verdana" pitchFamily="34" charset="0"/>
                <a:sym typeface="Symbol" pitchFamily="18" charset="2"/>
              </a:rPr>
              <a:t>x</a:t>
            </a:r>
            <a:r>
              <a:rPr lang="en-US" altLang="en-US" sz="2800" dirty="0">
                <a:latin typeface="Verdana" pitchFamily="34" charset="0"/>
                <a:sym typeface="Symbol" pitchFamily="18" charset="2"/>
              </a:rPr>
              <a:t>)</a:t>
            </a:r>
            <a:endParaRPr lang="en-US" altLang="en-US" sz="2800" b="1" dirty="0">
              <a:latin typeface="Verdana" pitchFamily="34" charset="0"/>
              <a:sym typeface="Symbol" pitchFamily="18" charset="2"/>
            </a:endParaRPr>
          </a:p>
          <a:p>
            <a:pPr eaLnBrk="1" hangingPunct="1"/>
            <a:r>
              <a:rPr lang="en-US" altLang="en-US" sz="2800" dirty="0">
                <a:solidFill>
                  <a:srgbClr val="FF0000"/>
                </a:solidFill>
                <a:latin typeface="Verdana" pitchFamily="34" charset="0"/>
              </a:rPr>
              <a:t>		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4411663" y="2238375"/>
            <a:ext cx="8461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rgbClr val="FF3300"/>
                </a:solidFill>
                <a:latin typeface="Verdana" pitchFamily="34" charset="0"/>
                <a:sym typeface="Symbol" pitchFamily="18" charset="2"/>
              </a:rPr>
              <a:t>–2</a:t>
            </a:r>
            <a:r>
              <a:rPr lang="en-US" altLang="en-US" sz="2800" i="1">
                <a:solidFill>
                  <a:srgbClr val="FF3300"/>
                </a:solidFill>
                <a:latin typeface="Verdana" pitchFamily="34" charset="0"/>
                <a:sym typeface="Symbol" pitchFamily="18" charset="2"/>
              </a:rPr>
              <a:t>x</a:t>
            </a:r>
            <a:endParaRPr lang="en-US" altLang="en-US" sz="2800">
              <a:latin typeface="Verdana" pitchFamily="34" charset="0"/>
              <a:sym typeface="Symbol" pitchFamily="18" charset="2"/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4637088" y="2790825"/>
            <a:ext cx="6207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>
                <a:solidFill>
                  <a:srgbClr val="FF3300"/>
                </a:solidFill>
                <a:latin typeface="Verdana" pitchFamily="34" charset="0"/>
                <a:sym typeface="Symbol" pitchFamily="18" charset="2"/>
              </a:rPr>
              <a:t>7</a:t>
            </a:r>
            <a:r>
              <a:rPr lang="en-US" altLang="en-US" sz="2800" i="1">
                <a:solidFill>
                  <a:srgbClr val="FF3300"/>
                </a:solidFill>
                <a:latin typeface="Verdana" pitchFamily="34" charset="0"/>
                <a:sym typeface="Symbol" pitchFamily="18" charset="2"/>
              </a:rPr>
              <a:t>x</a:t>
            </a:r>
            <a:endParaRPr lang="en-US" altLang="en-US" sz="2800">
              <a:solidFill>
                <a:srgbClr val="FF3300"/>
              </a:solidFill>
              <a:latin typeface="Verdana" pitchFamily="34" charset="0"/>
              <a:sym typeface="Symbol" pitchFamily="18" charset="2"/>
            </a:endParaRP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4724400" y="3381375"/>
            <a:ext cx="3937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 i="1">
                <a:solidFill>
                  <a:srgbClr val="FF3300"/>
                </a:solidFill>
                <a:latin typeface="Verdana" pitchFamily="34" charset="0"/>
                <a:sym typeface="Symbol" pitchFamily="18" charset="2"/>
              </a:rPr>
              <a:t>y</a:t>
            </a:r>
          </a:p>
        </p:txBody>
      </p:sp>
      <p:sp>
        <p:nvSpPr>
          <p:cNvPr id="7194" name="Text Box 26"/>
          <p:cNvSpPr txBox="1">
            <a:spLocks noChangeArrowheads="1"/>
          </p:cNvSpPr>
          <p:nvPr/>
        </p:nvSpPr>
        <p:spPr bwMode="auto">
          <a:xfrm>
            <a:off x="4876800" y="4019550"/>
            <a:ext cx="8445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3300"/>
                </a:solidFill>
                <a:latin typeface="Verdana" pitchFamily="34" charset="0"/>
                <a:sym typeface="Symbol" pitchFamily="18" charset="2"/>
              </a:rPr>
              <a:t>–</a:t>
            </a:r>
            <a:r>
              <a:rPr lang="en-US" altLang="en-US" sz="2800">
                <a:solidFill>
                  <a:srgbClr val="FF0000"/>
                </a:solidFill>
                <a:latin typeface="Verdana" pitchFamily="34" charset="0"/>
              </a:rPr>
              <a:t>6</a:t>
            </a:r>
            <a:r>
              <a:rPr lang="en-US" altLang="en-US" sz="2800" i="1">
                <a:solidFill>
                  <a:srgbClr val="FF0000"/>
                </a:solidFill>
                <a:latin typeface="Verdana" pitchFamily="34" charset="0"/>
              </a:rPr>
              <a:t>y</a:t>
            </a:r>
          </a:p>
        </p:txBody>
      </p:sp>
      <p:sp>
        <p:nvSpPr>
          <p:cNvPr id="3079" name="Text Box 27"/>
          <p:cNvSpPr txBox="1">
            <a:spLocks noChangeArrowheads="1"/>
          </p:cNvSpPr>
          <p:nvPr/>
        </p:nvSpPr>
        <p:spPr bwMode="auto">
          <a:xfrm>
            <a:off x="457200" y="4572000"/>
            <a:ext cx="68722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 b="1" dirty="0">
                <a:latin typeface="Verdana" pitchFamily="34" charset="0"/>
              </a:rPr>
              <a:t>Write the least common multiple.</a:t>
            </a:r>
          </a:p>
        </p:txBody>
      </p:sp>
      <p:sp>
        <p:nvSpPr>
          <p:cNvPr id="3080" name="Text Box 29"/>
          <p:cNvSpPr txBox="1">
            <a:spLocks noChangeArrowheads="1"/>
          </p:cNvSpPr>
          <p:nvPr/>
        </p:nvSpPr>
        <p:spPr bwMode="auto">
          <a:xfrm>
            <a:off x="471488" y="5119688"/>
            <a:ext cx="565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 b="1" dirty="0">
                <a:latin typeface="Verdana" pitchFamily="34" charset="0"/>
              </a:rPr>
              <a:t>5.</a:t>
            </a:r>
          </a:p>
        </p:txBody>
      </p:sp>
      <p:sp>
        <p:nvSpPr>
          <p:cNvPr id="3081" name="Text Box 30"/>
          <p:cNvSpPr txBox="1">
            <a:spLocks noChangeArrowheads="1"/>
          </p:cNvSpPr>
          <p:nvPr/>
        </p:nvSpPr>
        <p:spPr bwMode="auto">
          <a:xfrm>
            <a:off x="471488" y="5729288"/>
            <a:ext cx="565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 b="1">
                <a:latin typeface="Verdana" pitchFamily="34" charset="0"/>
              </a:rPr>
              <a:t>7.</a:t>
            </a:r>
          </a:p>
        </p:txBody>
      </p:sp>
      <p:sp>
        <p:nvSpPr>
          <p:cNvPr id="3082" name="Text Box 31"/>
          <p:cNvSpPr txBox="1">
            <a:spLocks noChangeArrowheads="1"/>
          </p:cNvSpPr>
          <p:nvPr/>
        </p:nvSpPr>
        <p:spPr bwMode="auto">
          <a:xfrm>
            <a:off x="4006850" y="5133975"/>
            <a:ext cx="565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 b="1">
                <a:latin typeface="Verdana" pitchFamily="34" charset="0"/>
              </a:rPr>
              <a:t>6.</a:t>
            </a:r>
          </a:p>
        </p:txBody>
      </p:sp>
      <p:sp>
        <p:nvSpPr>
          <p:cNvPr id="3083" name="Text Box 32"/>
          <p:cNvSpPr txBox="1">
            <a:spLocks noChangeArrowheads="1"/>
          </p:cNvSpPr>
          <p:nvPr/>
        </p:nvSpPr>
        <p:spPr bwMode="auto">
          <a:xfrm>
            <a:off x="4006850" y="5729288"/>
            <a:ext cx="565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 b="1">
                <a:latin typeface="Verdana" pitchFamily="34" charset="0"/>
              </a:rPr>
              <a:t>8.</a:t>
            </a:r>
          </a:p>
        </p:txBody>
      </p:sp>
      <p:sp>
        <p:nvSpPr>
          <p:cNvPr id="3084" name="Text Box 33"/>
          <p:cNvSpPr txBox="1">
            <a:spLocks noChangeArrowheads="1"/>
          </p:cNvSpPr>
          <p:nvPr/>
        </p:nvSpPr>
        <p:spPr bwMode="auto">
          <a:xfrm>
            <a:off x="990600" y="5129213"/>
            <a:ext cx="154781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 dirty="0">
                <a:latin typeface="Verdana" pitchFamily="34" charset="0"/>
              </a:rPr>
              <a:t>3 and 6</a:t>
            </a:r>
          </a:p>
        </p:txBody>
      </p:sp>
      <p:sp>
        <p:nvSpPr>
          <p:cNvPr id="3085" name="Text Box 34"/>
          <p:cNvSpPr txBox="1">
            <a:spLocks noChangeArrowheads="1"/>
          </p:cNvSpPr>
          <p:nvPr/>
        </p:nvSpPr>
        <p:spPr bwMode="auto">
          <a:xfrm>
            <a:off x="990600" y="5729288"/>
            <a:ext cx="154781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>
                <a:latin typeface="Verdana" pitchFamily="34" charset="0"/>
              </a:rPr>
              <a:t>6 and 8</a:t>
            </a:r>
          </a:p>
        </p:txBody>
      </p:sp>
      <p:sp>
        <p:nvSpPr>
          <p:cNvPr id="3086" name="Text Box 35"/>
          <p:cNvSpPr txBox="1">
            <a:spLocks noChangeArrowheads="1"/>
          </p:cNvSpPr>
          <p:nvPr/>
        </p:nvSpPr>
        <p:spPr bwMode="auto">
          <a:xfrm>
            <a:off x="4548188" y="5133975"/>
            <a:ext cx="17732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>
                <a:latin typeface="Verdana" pitchFamily="34" charset="0"/>
              </a:rPr>
              <a:t>4 and 10</a:t>
            </a:r>
          </a:p>
        </p:txBody>
      </p:sp>
      <p:sp>
        <p:nvSpPr>
          <p:cNvPr id="3087" name="Text Box 36"/>
          <p:cNvSpPr txBox="1">
            <a:spLocks noChangeArrowheads="1"/>
          </p:cNvSpPr>
          <p:nvPr/>
        </p:nvSpPr>
        <p:spPr bwMode="auto">
          <a:xfrm>
            <a:off x="4548188" y="5729288"/>
            <a:ext cx="154781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>
                <a:latin typeface="Verdana" pitchFamily="34" charset="0"/>
              </a:rPr>
              <a:t>2 and 5</a:t>
            </a:r>
          </a:p>
        </p:txBody>
      </p:sp>
      <p:sp>
        <p:nvSpPr>
          <p:cNvPr id="7205" name="Text Box 37"/>
          <p:cNvSpPr txBox="1">
            <a:spLocks noChangeArrowheads="1"/>
          </p:cNvSpPr>
          <p:nvPr/>
        </p:nvSpPr>
        <p:spPr bwMode="auto">
          <a:xfrm>
            <a:off x="2790825" y="5129213"/>
            <a:ext cx="4095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  <a:latin typeface="Verdana" pitchFamily="34" charset="0"/>
              </a:rPr>
              <a:t>6</a:t>
            </a:r>
          </a:p>
        </p:txBody>
      </p:sp>
      <p:sp>
        <p:nvSpPr>
          <p:cNvPr id="7206" name="Text Box 38"/>
          <p:cNvSpPr txBox="1">
            <a:spLocks noChangeArrowheads="1"/>
          </p:cNvSpPr>
          <p:nvPr/>
        </p:nvSpPr>
        <p:spPr bwMode="auto">
          <a:xfrm>
            <a:off x="2819400" y="5729288"/>
            <a:ext cx="635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  <a:latin typeface="Verdana" pitchFamily="34" charset="0"/>
              </a:rPr>
              <a:t>24</a:t>
            </a:r>
          </a:p>
        </p:txBody>
      </p:sp>
      <p:sp>
        <p:nvSpPr>
          <p:cNvPr id="7207" name="Text Box 39"/>
          <p:cNvSpPr txBox="1">
            <a:spLocks noChangeArrowheads="1"/>
          </p:cNvSpPr>
          <p:nvPr/>
        </p:nvSpPr>
        <p:spPr bwMode="auto">
          <a:xfrm>
            <a:off x="6451600" y="5133975"/>
            <a:ext cx="635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  <a:latin typeface="Verdana" pitchFamily="34" charset="0"/>
              </a:rPr>
              <a:t>20</a:t>
            </a:r>
          </a:p>
        </p:txBody>
      </p:sp>
      <p:sp>
        <p:nvSpPr>
          <p:cNvPr id="7208" name="Text Box 40"/>
          <p:cNvSpPr txBox="1">
            <a:spLocks noChangeArrowheads="1"/>
          </p:cNvSpPr>
          <p:nvPr/>
        </p:nvSpPr>
        <p:spPr bwMode="auto">
          <a:xfrm>
            <a:off x="6527800" y="5743575"/>
            <a:ext cx="635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  <a:latin typeface="Verdana" pitchFamily="34" charset="0"/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7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7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autoUpdateAnimBg="0"/>
      <p:bldP spid="7172" grpId="0" autoUpdateAnimBg="0"/>
      <p:bldP spid="7173" grpId="0" autoUpdateAnimBg="0"/>
      <p:bldP spid="7194" grpId="0"/>
      <p:bldP spid="7205" grpId="0"/>
      <p:bldP spid="7206" grpId="0"/>
      <p:bldP spid="7207" grpId="0"/>
      <p:bldP spid="720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8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3A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48138" name="Text Box 10"/>
          <p:cNvSpPr txBox="1">
            <a:spLocks noChangeArrowheads="1"/>
          </p:cNvSpPr>
          <p:nvPr/>
        </p:nvSpPr>
        <p:spPr bwMode="auto">
          <a:xfrm>
            <a:off x="5029200" y="1905000"/>
            <a:ext cx="3673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7663" indent="-3476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</a:rPr>
              <a:t>Write one of the original equations.</a:t>
            </a:r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974725" y="2070100"/>
            <a:ext cx="3521075" cy="460375"/>
            <a:chOff x="614" y="1986"/>
            <a:chExt cx="2218" cy="290"/>
          </a:xfrm>
        </p:grpSpPr>
        <p:sp>
          <p:nvSpPr>
            <p:cNvPr id="21523" name="Text Box 9"/>
            <p:cNvSpPr txBox="1">
              <a:spLocks noChangeArrowheads="1"/>
            </p:cNvSpPr>
            <p:nvPr/>
          </p:nvSpPr>
          <p:spPr bwMode="auto">
            <a:xfrm>
              <a:off x="614" y="1988"/>
              <a:ext cx="80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 b="1">
                  <a:latin typeface="Verdana" pitchFamily="34" charset="0"/>
                </a:rPr>
                <a:t>Step 3</a:t>
              </a:r>
            </a:p>
          </p:txBody>
        </p:sp>
        <p:sp>
          <p:nvSpPr>
            <p:cNvPr id="21524" name="Text Box 11"/>
            <p:cNvSpPr txBox="1">
              <a:spLocks noChangeArrowheads="1"/>
            </p:cNvSpPr>
            <p:nvPr/>
          </p:nvSpPr>
          <p:spPr bwMode="auto">
            <a:xfrm>
              <a:off x="1454" y="1986"/>
              <a:ext cx="137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i="1">
                  <a:latin typeface="Verdana" pitchFamily="34" charset="0"/>
                </a:rPr>
                <a:t>x + </a:t>
              </a:r>
              <a:r>
                <a:rPr lang="en-US" altLang="en-US" sz="2400">
                  <a:latin typeface="Verdana" pitchFamily="34" charset="0"/>
                </a:rPr>
                <a:t>2</a:t>
              </a:r>
              <a:r>
                <a:rPr lang="en-US" altLang="en-US" sz="2400" i="1">
                  <a:latin typeface="Verdana" pitchFamily="34" charset="0"/>
                </a:rPr>
                <a:t>y = </a:t>
              </a:r>
              <a:r>
                <a:rPr lang="en-US" altLang="en-US" sz="2400">
                  <a:latin typeface="Verdana" pitchFamily="34" charset="0"/>
                </a:rPr>
                <a:t>11</a:t>
              </a:r>
            </a:p>
          </p:txBody>
        </p:sp>
      </p:grpSp>
      <p:sp>
        <p:nvSpPr>
          <p:cNvPr id="48141" name="Text Box 13"/>
          <p:cNvSpPr txBox="1">
            <a:spLocks noChangeArrowheads="1"/>
          </p:cNvSpPr>
          <p:nvPr/>
        </p:nvSpPr>
        <p:spPr bwMode="auto">
          <a:xfrm>
            <a:off x="5029200" y="2574925"/>
            <a:ext cx="2638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  <a:cs typeface="Arial" charset="0"/>
              </a:rPr>
              <a:t>Substitute 3 for x. </a:t>
            </a:r>
          </a:p>
        </p:txBody>
      </p:sp>
      <p:sp>
        <p:nvSpPr>
          <p:cNvPr id="48143" name="Text Box 15"/>
          <p:cNvSpPr txBox="1">
            <a:spLocks noChangeArrowheads="1"/>
          </p:cNvSpPr>
          <p:nvPr/>
        </p:nvSpPr>
        <p:spPr bwMode="auto">
          <a:xfrm>
            <a:off x="2286000" y="2574925"/>
            <a:ext cx="2416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3333FF"/>
                </a:solidFill>
                <a:latin typeface="Verdana" pitchFamily="34" charset="0"/>
              </a:rPr>
              <a:t>3</a:t>
            </a:r>
            <a:r>
              <a:rPr lang="en-US" altLang="en-US" sz="2400" i="1">
                <a:latin typeface="Verdana" pitchFamily="34" charset="0"/>
              </a:rPr>
              <a:t> + </a:t>
            </a:r>
            <a:r>
              <a:rPr lang="en-US" altLang="en-US" sz="2400">
                <a:latin typeface="Verdana" pitchFamily="34" charset="0"/>
              </a:rPr>
              <a:t>2</a:t>
            </a:r>
            <a:r>
              <a:rPr lang="en-US" altLang="en-US" sz="2400" i="1">
                <a:latin typeface="Verdana" pitchFamily="34" charset="0"/>
              </a:rPr>
              <a:t>y = </a:t>
            </a:r>
            <a:r>
              <a:rPr lang="en-US" altLang="en-US" sz="2400">
                <a:latin typeface="Verdana" pitchFamily="34" charset="0"/>
              </a:rPr>
              <a:t>11</a:t>
            </a:r>
          </a:p>
        </p:txBody>
      </p:sp>
      <p:sp>
        <p:nvSpPr>
          <p:cNvPr id="48144" name="Text Box 16"/>
          <p:cNvSpPr txBox="1">
            <a:spLocks noChangeArrowheads="1"/>
          </p:cNvSpPr>
          <p:nvPr/>
        </p:nvSpPr>
        <p:spPr bwMode="auto">
          <a:xfrm>
            <a:off x="5029200" y="2955925"/>
            <a:ext cx="3825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</a:rPr>
              <a:t>Subtract 3 from both sides.</a:t>
            </a:r>
          </a:p>
        </p:txBody>
      </p: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2057400" y="2911475"/>
            <a:ext cx="2362200" cy="854075"/>
            <a:chOff x="1296" y="2516"/>
            <a:chExt cx="1488" cy="538"/>
          </a:xfrm>
        </p:grpSpPr>
        <p:sp>
          <p:nvSpPr>
            <p:cNvPr id="21519" name="Text Box 17"/>
            <p:cNvSpPr txBox="1">
              <a:spLocks noChangeArrowheads="1"/>
            </p:cNvSpPr>
            <p:nvPr/>
          </p:nvSpPr>
          <p:spPr bwMode="auto">
            <a:xfrm>
              <a:off x="1296" y="2516"/>
              <a:ext cx="14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0000"/>
                  </a:solidFill>
                  <a:latin typeface="Verdana" pitchFamily="34" charset="0"/>
                </a:rPr>
                <a:t>–3            –3</a:t>
              </a:r>
            </a:p>
          </p:txBody>
        </p:sp>
        <p:sp>
          <p:nvSpPr>
            <p:cNvPr id="21520" name="Line 18"/>
            <p:cNvSpPr>
              <a:spLocks noChangeShapeType="1"/>
            </p:cNvSpPr>
            <p:nvPr/>
          </p:nvSpPr>
          <p:spPr bwMode="auto">
            <a:xfrm>
              <a:off x="1344" y="2784"/>
              <a:ext cx="336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1" name="Line 19"/>
            <p:cNvSpPr>
              <a:spLocks noChangeShapeType="1"/>
            </p:cNvSpPr>
            <p:nvPr/>
          </p:nvSpPr>
          <p:spPr bwMode="auto">
            <a:xfrm>
              <a:off x="2448" y="2784"/>
              <a:ext cx="336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2" name="Text Box 20"/>
            <p:cNvSpPr txBox="1">
              <a:spLocks noChangeArrowheads="1"/>
            </p:cNvSpPr>
            <p:nvPr/>
          </p:nvSpPr>
          <p:spPr bwMode="auto">
            <a:xfrm>
              <a:off x="1814" y="2766"/>
              <a:ext cx="90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Verdana" pitchFamily="34" charset="0"/>
                </a:rPr>
                <a:t> 2</a:t>
              </a:r>
              <a:r>
                <a:rPr lang="en-US" altLang="en-US" sz="2400" i="1">
                  <a:latin typeface="Verdana" pitchFamily="34" charset="0"/>
                </a:rPr>
                <a:t>y =  </a:t>
              </a:r>
              <a:r>
                <a:rPr lang="en-US" altLang="en-US" sz="2400">
                  <a:latin typeface="Verdana" pitchFamily="34" charset="0"/>
                </a:rPr>
                <a:t>8</a:t>
              </a:r>
            </a:p>
          </p:txBody>
        </p:sp>
      </p:grpSp>
      <p:sp>
        <p:nvSpPr>
          <p:cNvPr id="48149" name="Text Box 21"/>
          <p:cNvSpPr txBox="1">
            <a:spLocks noChangeArrowheads="1"/>
          </p:cNvSpPr>
          <p:nvPr/>
        </p:nvSpPr>
        <p:spPr bwMode="auto">
          <a:xfrm>
            <a:off x="3184525" y="3717925"/>
            <a:ext cx="1022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latin typeface="Verdana" pitchFamily="34" charset="0"/>
              </a:rPr>
              <a:t>y = </a:t>
            </a:r>
            <a:r>
              <a:rPr lang="en-US" altLang="en-US" sz="2400">
                <a:solidFill>
                  <a:srgbClr val="800080"/>
                </a:solidFill>
                <a:latin typeface="Verdana" pitchFamily="34" charset="0"/>
              </a:rPr>
              <a:t>4</a:t>
            </a:r>
          </a:p>
        </p:txBody>
      </p:sp>
      <p:sp>
        <p:nvSpPr>
          <p:cNvPr id="48150" name="Text Box 22"/>
          <p:cNvSpPr txBox="1">
            <a:spLocks noChangeArrowheads="1"/>
          </p:cNvSpPr>
          <p:nvPr/>
        </p:nvSpPr>
        <p:spPr bwMode="auto">
          <a:xfrm>
            <a:off x="5029200" y="3352800"/>
            <a:ext cx="1708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</a:rPr>
              <a:t>Solve for y.</a:t>
            </a:r>
          </a:p>
        </p:txBody>
      </p:sp>
      <p:sp>
        <p:nvSpPr>
          <p:cNvPr id="48152" name="Text Box 24"/>
          <p:cNvSpPr txBox="1">
            <a:spLocks noChangeArrowheads="1"/>
          </p:cNvSpPr>
          <p:nvPr/>
        </p:nvSpPr>
        <p:spPr bwMode="auto">
          <a:xfrm>
            <a:off x="5029200" y="4343400"/>
            <a:ext cx="3825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7663" indent="-3476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</a:rPr>
              <a:t>Write the solution as an ordered pair. </a:t>
            </a:r>
          </a:p>
        </p:txBody>
      </p: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990600" y="4327525"/>
            <a:ext cx="2727325" cy="457200"/>
            <a:chOff x="624" y="3408"/>
            <a:chExt cx="1718" cy="288"/>
          </a:xfrm>
        </p:grpSpPr>
        <p:sp>
          <p:nvSpPr>
            <p:cNvPr id="21517" name="Text Box 25"/>
            <p:cNvSpPr txBox="1">
              <a:spLocks noChangeArrowheads="1"/>
            </p:cNvSpPr>
            <p:nvPr/>
          </p:nvSpPr>
          <p:spPr bwMode="auto">
            <a:xfrm>
              <a:off x="624" y="3408"/>
              <a:ext cx="80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 b="1">
                  <a:latin typeface="Verdana" pitchFamily="34" charset="0"/>
                </a:rPr>
                <a:t>Step 4</a:t>
              </a:r>
            </a:p>
          </p:txBody>
        </p:sp>
        <p:sp>
          <p:nvSpPr>
            <p:cNvPr id="21518" name="Text Box 26"/>
            <p:cNvSpPr txBox="1">
              <a:spLocks noChangeArrowheads="1"/>
            </p:cNvSpPr>
            <p:nvPr/>
          </p:nvSpPr>
          <p:spPr bwMode="auto">
            <a:xfrm>
              <a:off x="1670" y="3408"/>
              <a:ext cx="67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Verdana" pitchFamily="34" charset="0"/>
                </a:rPr>
                <a:t>(</a:t>
              </a:r>
              <a:r>
                <a:rPr lang="en-US" altLang="en-US" sz="2400">
                  <a:solidFill>
                    <a:srgbClr val="3333FF"/>
                  </a:solidFill>
                  <a:latin typeface="Verdana" pitchFamily="34" charset="0"/>
                </a:rPr>
                <a:t>3</a:t>
              </a:r>
              <a:r>
                <a:rPr lang="en-US" altLang="en-US" sz="2400">
                  <a:latin typeface="Verdana" pitchFamily="34" charset="0"/>
                </a:rPr>
                <a:t>, </a:t>
              </a:r>
              <a:r>
                <a:rPr lang="en-US" altLang="en-US" sz="2400">
                  <a:solidFill>
                    <a:srgbClr val="800080"/>
                  </a:solidFill>
                  <a:latin typeface="Verdana" pitchFamily="34" charset="0"/>
                </a:rPr>
                <a:t>4</a:t>
              </a:r>
              <a:r>
                <a:rPr lang="en-US" altLang="en-US" sz="2400">
                  <a:latin typeface="Verdana" pitchFamily="34" charset="0"/>
                </a:rPr>
                <a:t>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48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8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8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8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8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8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48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48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8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8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8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8" grpId="0"/>
      <p:bldP spid="48141" grpId="0"/>
      <p:bldP spid="48143" grpId="0"/>
      <p:bldP spid="48144" grpId="0"/>
      <p:bldP spid="48149" grpId="0"/>
      <p:bldP spid="48150" grpId="0"/>
      <p:bldP spid="4815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4"/>
          <p:cNvSpPr>
            <a:spLocks/>
          </p:cNvSpPr>
          <p:nvPr/>
        </p:nvSpPr>
        <p:spPr bwMode="auto">
          <a:xfrm>
            <a:off x="990600" y="2057400"/>
            <a:ext cx="457200" cy="914400"/>
          </a:xfrm>
          <a:prstGeom prst="leftBrace">
            <a:avLst>
              <a:gd name="adj1" fmla="val 16667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31" name="Text Box 5"/>
          <p:cNvSpPr txBox="1">
            <a:spLocks noChangeArrowheads="1"/>
          </p:cNvSpPr>
          <p:nvPr/>
        </p:nvSpPr>
        <p:spPr bwMode="auto">
          <a:xfrm>
            <a:off x="1241425" y="2057400"/>
            <a:ext cx="2720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–5</a:t>
            </a:r>
            <a:r>
              <a:rPr lang="en-US" altLang="en-US" sz="2400" b="1" i="1">
                <a:latin typeface="Verdana" pitchFamily="34" charset="0"/>
              </a:rPr>
              <a:t>x + </a:t>
            </a:r>
            <a:r>
              <a:rPr lang="en-US" altLang="en-US" sz="2400" b="1">
                <a:latin typeface="Verdana" pitchFamily="34" charset="0"/>
              </a:rPr>
              <a:t>2</a:t>
            </a:r>
            <a:r>
              <a:rPr lang="en-US" altLang="en-US" sz="2400" b="1" i="1">
                <a:latin typeface="Verdana" pitchFamily="34" charset="0"/>
              </a:rPr>
              <a:t>y = </a:t>
            </a:r>
            <a:r>
              <a:rPr lang="en-US" altLang="en-US" sz="2400" b="1">
                <a:latin typeface="Verdana" pitchFamily="34" charset="0"/>
              </a:rPr>
              <a:t>32</a:t>
            </a:r>
            <a:r>
              <a:rPr lang="en-US" altLang="en-US" sz="2400" b="1" i="1">
                <a:latin typeface="Verdana" pitchFamily="34" charset="0"/>
              </a:rPr>
              <a:t> </a:t>
            </a:r>
            <a:endParaRPr lang="en-US" altLang="en-US" sz="2400" b="1">
              <a:latin typeface="Verdana" pitchFamily="34" charset="0"/>
            </a:endParaRPr>
          </a:p>
        </p:txBody>
      </p:sp>
      <p:sp>
        <p:nvSpPr>
          <p:cNvPr id="22532" name="Text Box 6"/>
          <p:cNvSpPr txBox="1">
            <a:spLocks noChangeArrowheads="1"/>
          </p:cNvSpPr>
          <p:nvPr/>
        </p:nvSpPr>
        <p:spPr bwMode="auto">
          <a:xfrm>
            <a:off x="1524000" y="2514600"/>
            <a:ext cx="24050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2</a:t>
            </a:r>
            <a:r>
              <a:rPr lang="en-US" altLang="en-US" sz="2400" b="1" i="1">
                <a:latin typeface="Verdana" pitchFamily="34" charset="0"/>
              </a:rPr>
              <a:t>x</a:t>
            </a:r>
            <a:r>
              <a:rPr lang="en-US" altLang="en-US" sz="2400" b="1">
                <a:latin typeface="Verdana" pitchFamily="34" charset="0"/>
              </a:rPr>
              <a:t> + 3</a:t>
            </a:r>
            <a:r>
              <a:rPr lang="en-US" altLang="en-US" sz="2400" b="1" i="1">
                <a:latin typeface="Verdana" pitchFamily="34" charset="0"/>
              </a:rPr>
              <a:t>y = </a:t>
            </a:r>
            <a:r>
              <a:rPr lang="en-US" altLang="en-US" sz="2400" b="1">
                <a:latin typeface="Verdana" pitchFamily="34" charset="0"/>
              </a:rPr>
              <a:t>10</a:t>
            </a:r>
            <a:endParaRPr lang="en-US" altLang="en-US" sz="2400" b="1" i="1">
              <a:latin typeface="Verdana" pitchFamily="34" charset="0"/>
            </a:endParaRPr>
          </a:p>
        </p:txBody>
      </p:sp>
      <p:sp>
        <p:nvSpPr>
          <p:cNvPr id="22533" name="Text Box 7"/>
          <p:cNvSpPr txBox="1">
            <a:spLocks noChangeArrowheads="1"/>
          </p:cNvSpPr>
          <p:nvPr/>
        </p:nvSpPr>
        <p:spPr bwMode="auto">
          <a:xfrm>
            <a:off x="517525" y="1524000"/>
            <a:ext cx="5768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Solve the system by elimination.</a:t>
            </a:r>
          </a:p>
        </p:txBody>
      </p:sp>
      <p:sp>
        <p:nvSpPr>
          <p:cNvPr id="22534" name="Text Box 8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3B: Elimination Using Multiplication First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533400" y="3200400"/>
            <a:ext cx="4648200" cy="882650"/>
            <a:chOff x="336" y="2016"/>
            <a:chExt cx="2928" cy="556"/>
          </a:xfrm>
        </p:grpSpPr>
        <p:sp>
          <p:nvSpPr>
            <p:cNvPr id="22555" name="Text Box 11"/>
            <p:cNvSpPr txBox="1">
              <a:spLocks noChangeArrowheads="1"/>
            </p:cNvSpPr>
            <p:nvPr/>
          </p:nvSpPr>
          <p:spPr bwMode="auto">
            <a:xfrm>
              <a:off x="336" y="2016"/>
              <a:ext cx="80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 b="1">
                  <a:latin typeface="Verdana" pitchFamily="34" charset="0"/>
                </a:rPr>
                <a:t>Step 1</a:t>
              </a:r>
            </a:p>
          </p:txBody>
        </p:sp>
        <p:sp>
          <p:nvSpPr>
            <p:cNvPr id="22556" name="Text Box 12"/>
            <p:cNvSpPr txBox="1">
              <a:spLocks noChangeArrowheads="1"/>
            </p:cNvSpPr>
            <p:nvPr/>
          </p:nvSpPr>
          <p:spPr bwMode="auto">
            <a:xfrm>
              <a:off x="1358" y="2044"/>
              <a:ext cx="190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FF0000"/>
                  </a:solidFill>
                  <a:latin typeface="Verdana" pitchFamily="34" charset="0"/>
                </a:rPr>
                <a:t>2</a:t>
              </a:r>
              <a:r>
                <a:rPr lang="en-US" altLang="en-US" sz="2400">
                  <a:latin typeface="Verdana" pitchFamily="34" charset="0"/>
                </a:rPr>
                <a:t>(–5</a:t>
              </a:r>
              <a:r>
                <a:rPr lang="en-US" altLang="en-US" sz="2400" i="1">
                  <a:latin typeface="Verdana" pitchFamily="34" charset="0"/>
                </a:rPr>
                <a:t>x + </a:t>
              </a:r>
              <a:r>
                <a:rPr lang="en-US" altLang="en-US" sz="2400">
                  <a:latin typeface="Verdana" pitchFamily="34" charset="0"/>
                </a:rPr>
                <a:t>2</a:t>
              </a:r>
              <a:r>
                <a:rPr lang="en-US" altLang="en-US" sz="2400" i="1">
                  <a:latin typeface="Verdana" pitchFamily="34" charset="0"/>
                </a:rPr>
                <a:t>y </a:t>
              </a:r>
              <a:r>
                <a:rPr lang="en-US" altLang="en-US" sz="2400">
                  <a:latin typeface="Verdana" pitchFamily="34" charset="0"/>
                </a:rPr>
                <a:t>=</a:t>
              </a:r>
              <a:r>
                <a:rPr lang="en-US" altLang="en-US" sz="2400" i="1">
                  <a:latin typeface="Verdana" pitchFamily="34" charset="0"/>
                </a:rPr>
                <a:t> </a:t>
              </a:r>
              <a:r>
                <a:rPr lang="en-US" altLang="en-US" sz="2400">
                  <a:latin typeface="Verdana" pitchFamily="34" charset="0"/>
                </a:rPr>
                <a:t>32)</a:t>
              </a:r>
              <a:r>
                <a:rPr lang="en-US" altLang="en-US" sz="2400" i="1">
                  <a:latin typeface="Verdana" pitchFamily="34" charset="0"/>
                </a:rPr>
                <a:t> </a:t>
              </a:r>
              <a:endParaRPr lang="en-US" altLang="en-US" sz="2400">
                <a:latin typeface="Verdana" pitchFamily="34" charset="0"/>
              </a:endParaRPr>
            </a:p>
          </p:txBody>
        </p:sp>
        <p:sp>
          <p:nvSpPr>
            <p:cNvPr id="22557" name="Text Box 13"/>
            <p:cNvSpPr txBox="1">
              <a:spLocks noChangeArrowheads="1"/>
            </p:cNvSpPr>
            <p:nvPr/>
          </p:nvSpPr>
          <p:spPr bwMode="auto">
            <a:xfrm>
              <a:off x="1326" y="2284"/>
              <a:ext cx="184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0000"/>
                  </a:solidFill>
                  <a:latin typeface="Verdana" pitchFamily="34" charset="0"/>
                </a:rPr>
                <a:t>5</a:t>
              </a:r>
              <a:r>
                <a:rPr lang="en-US" altLang="en-US" sz="2400">
                  <a:latin typeface="Verdana" pitchFamily="34" charset="0"/>
                </a:rPr>
                <a:t>(2</a:t>
              </a:r>
              <a:r>
                <a:rPr lang="en-US" altLang="en-US" sz="2400" i="1">
                  <a:latin typeface="Verdana" pitchFamily="34" charset="0"/>
                </a:rPr>
                <a:t>x</a:t>
              </a:r>
              <a:r>
                <a:rPr lang="en-US" altLang="en-US" sz="2400">
                  <a:latin typeface="Verdana" pitchFamily="34" charset="0"/>
                </a:rPr>
                <a:t> + 3</a:t>
              </a:r>
              <a:r>
                <a:rPr lang="en-US" altLang="en-US" sz="2400" i="1">
                  <a:latin typeface="Verdana" pitchFamily="34" charset="0"/>
                </a:rPr>
                <a:t>y   </a:t>
              </a:r>
              <a:r>
                <a:rPr lang="en-US" altLang="en-US" sz="2400">
                  <a:latin typeface="Verdana" pitchFamily="34" charset="0"/>
                </a:rPr>
                <a:t>=</a:t>
              </a:r>
              <a:r>
                <a:rPr lang="en-US" altLang="en-US" sz="2400" i="1">
                  <a:latin typeface="Verdana" pitchFamily="34" charset="0"/>
                </a:rPr>
                <a:t> </a:t>
              </a:r>
              <a:r>
                <a:rPr lang="en-US" altLang="en-US" sz="2400">
                  <a:latin typeface="Verdana" pitchFamily="34" charset="0"/>
                </a:rPr>
                <a:t>10)</a:t>
              </a:r>
              <a:endParaRPr lang="en-US" altLang="en-US" sz="2400" i="1">
                <a:latin typeface="Verdana" pitchFamily="34" charset="0"/>
              </a:endParaRPr>
            </a:p>
          </p:txBody>
        </p:sp>
      </p:grpSp>
      <p:sp>
        <p:nvSpPr>
          <p:cNvPr id="50190" name="Text Box 14"/>
          <p:cNvSpPr txBox="1">
            <a:spLocks noChangeArrowheads="1"/>
          </p:cNvSpPr>
          <p:nvPr/>
        </p:nvSpPr>
        <p:spPr bwMode="auto">
          <a:xfrm>
            <a:off x="5486400" y="3048000"/>
            <a:ext cx="37115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7663" indent="-3476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Multiply the first equation by 2 and the second equation by </a:t>
            </a:r>
            <a:r>
              <a:rPr lang="en-US" altLang="en-US" sz="2400" i="1">
                <a:solidFill>
                  <a:srgbClr val="3333FF"/>
                </a:solidFill>
                <a:cs typeface="Arial" charset="0"/>
              </a:rPr>
              <a:t>5 to get opposite x-coefficients 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1981200" y="4114800"/>
            <a:ext cx="3162300" cy="957263"/>
            <a:chOff x="1248" y="2592"/>
            <a:chExt cx="1992" cy="603"/>
          </a:xfrm>
        </p:grpSpPr>
        <p:sp>
          <p:nvSpPr>
            <p:cNvPr id="22552" name="Text Box 15"/>
            <p:cNvSpPr txBox="1">
              <a:spLocks noChangeArrowheads="1"/>
            </p:cNvSpPr>
            <p:nvPr/>
          </p:nvSpPr>
          <p:spPr bwMode="auto">
            <a:xfrm>
              <a:off x="1458" y="2592"/>
              <a:ext cx="166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Verdana" pitchFamily="34" charset="0"/>
                </a:rPr>
                <a:t>–10</a:t>
              </a:r>
              <a:r>
                <a:rPr lang="en-US" altLang="en-US" sz="2400" i="1">
                  <a:latin typeface="Verdana" pitchFamily="34" charset="0"/>
                </a:rPr>
                <a:t>x </a:t>
              </a:r>
              <a:r>
                <a:rPr lang="en-US" altLang="en-US" sz="2400">
                  <a:latin typeface="Verdana" pitchFamily="34" charset="0"/>
                </a:rPr>
                <a:t>+ 4</a:t>
              </a:r>
              <a:r>
                <a:rPr lang="en-US" altLang="en-US" sz="2400" i="1">
                  <a:latin typeface="Verdana" pitchFamily="34" charset="0"/>
                </a:rPr>
                <a:t>y </a:t>
              </a:r>
              <a:r>
                <a:rPr lang="en-US" altLang="en-US" sz="2400">
                  <a:latin typeface="Verdana" pitchFamily="34" charset="0"/>
                </a:rPr>
                <a:t>= 64</a:t>
              </a:r>
            </a:p>
          </p:txBody>
        </p:sp>
        <p:sp>
          <p:nvSpPr>
            <p:cNvPr id="22553" name="Text Box 16"/>
            <p:cNvSpPr txBox="1">
              <a:spLocks noChangeArrowheads="1"/>
            </p:cNvSpPr>
            <p:nvPr/>
          </p:nvSpPr>
          <p:spPr bwMode="auto">
            <a:xfrm>
              <a:off x="1248" y="2880"/>
              <a:ext cx="199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Verdana" pitchFamily="34" charset="0"/>
                </a:rPr>
                <a:t>+(10</a:t>
              </a:r>
              <a:r>
                <a:rPr lang="en-US" altLang="en-US" sz="2400" i="1">
                  <a:latin typeface="Verdana" pitchFamily="34" charset="0"/>
                </a:rPr>
                <a:t>x + </a:t>
              </a:r>
              <a:r>
                <a:rPr lang="en-US" altLang="en-US" sz="2400">
                  <a:latin typeface="Verdana" pitchFamily="34" charset="0"/>
                </a:rPr>
                <a:t>15</a:t>
              </a:r>
              <a:r>
                <a:rPr lang="en-US" altLang="en-US" sz="2400" i="1">
                  <a:latin typeface="Verdana" pitchFamily="34" charset="0"/>
                </a:rPr>
                <a:t>y </a:t>
              </a:r>
              <a:r>
                <a:rPr lang="en-US" altLang="en-US" sz="2400">
                  <a:latin typeface="Verdana" pitchFamily="34" charset="0"/>
                </a:rPr>
                <a:t>=</a:t>
              </a:r>
              <a:r>
                <a:rPr lang="en-US" altLang="en-US" sz="2400" i="1">
                  <a:latin typeface="Verdana" pitchFamily="34" charset="0"/>
                </a:rPr>
                <a:t> </a:t>
              </a:r>
              <a:r>
                <a:rPr lang="en-US" altLang="en-US" sz="2400">
                  <a:latin typeface="Verdana" pitchFamily="34" charset="0"/>
                </a:rPr>
                <a:t>50)</a:t>
              </a:r>
            </a:p>
          </p:txBody>
        </p:sp>
        <p:sp>
          <p:nvSpPr>
            <p:cNvPr id="22554" name="Line 17"/>
            <p:cNvSpPr>
              <a:spLocks noChangeShapeType="1"/>
            </p:cNvSpPr>
            <p:nvPr/>
          </p:nvSpPr>
          <p:spPr bwMode="auto">
            <a:xfrm>
              <a:off x="1536" y="3195"/>
              <a:ext cx="163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1828800" y="3473450"/>
            <a:ext cx="381000" cy="914400"/>
            <a:chOff x="1392" y="2016"/>
            <a:chExt cx="336" cy="576"/>
          </a:xfrm>
        </p:grpSpPr>
        <p:sp>
          <p:nvSpPr>
            <p:cNvPr id="22549" name="Line 19"/>
            <p:cNvSpPr>
              <a:spLocks noChangeShapeType="1"/>
            </p:cNvSpPr>
            <p:nvPr/>
          </p:nvSpPr>
          <p:spPr bwMode="auto">
            <a:xfrm flipH="1">
              <a:off x="1392" y="2016"/>
              <a:ext cx="3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0" name="Line 20"/>
            <p:cNvSpPr>
              <a:spLocks noChangeShapeType="1"/>
            </p:cNvSpPr>
            <p:nvPr/>
          </p:nvSpPr>
          <p:spPr bwMode="auto">
            <a:xfrm>
              <a:off x="1392" y="2016"/>
              <a:ext cx="0" cy="5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1" name="Line 21"/>
            <p:cNvSpPr>
              <a:spLocks noChangeShapeType="1"/>
            </p:cNvSpPr>
            <p:nvPr/>
          </p:nvSpPr>
          <p:spPr bwMode="auto">
            <a:xfrm>
              <a:off x="1392" y="2592"/>
              <a:ext cx="2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22"/>
          <p:cNvGrpSpPr>
            <a:grpSpLocks/>
          </p:cNvGrpSpPr>
          <p:nvPr/>
        </p:nvGrpSpPr>
        <p:grpSpPr bwMode="auto">
          <a:xfrm>
            <a:off x="5105400" y="3897313"/>
            <a:ext cx="228600" cy="914400"/>
            <a:chOff x="3504" y="2256"/>
            <a:chExt cx="144" cy="576"/>
          </a:xfrm>
        </p:grpSpPr>
        <p:sp>
          <p:nvSpPr>
            <p:cNvPr id="22546" name="Line 23"/>
            <p:cNvSpPr>
              <a:spLocks noChangeShapeType="1"/>
            </p:cNvSpPr>
            <p:nvPr/>
          </p:nvSpPr>
          <p:spPr bwMode="auto">
            <a:xfrm>
              <a:off x="3504" y="2256"/>
              <a:ext cx="1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7" name="Line 24"/>
            <p:cNvSpPr>
              <a:spLocks noChangeShapeType="1"/>
            </p:cNvSpPr>
            <p:nvPr/>
          </p:nvSpPr>
          <p:spPr bwMode="auto">
            <a:xfrm>
              <a:off x="3648" y="2256"/>
              <a:ext cx="0" cy="5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8" name="Line 25"/>
            <p:cNvSpPr>
              <a:spLocks noChangeShapeType="1"/>
            </p:cNvSpPr>
            <p:nvPr/>
          </p:nvSpPr>
          <p:spPr bwMode="auto">
            <a:xfrm flipH="1">
              <a:off x="3504" y="2832"/>
              <a:ext cx="1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0204" name="Text Box 28"/>
          <p:cNvSpPr txBox="1">
            <a:spLocks noChangeArrowheads="1"/>
          </p:cNvSpPr>
          <p:nvPr/>
        </p:nvSpPr>
        <p:spPr bwMode="auto">
          <a:xfrm>
            <a:off x="5486400" y="4687888"/>
            <a:ext cx="3659188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  <a:cs typeface="Arial" charset="0"/>
              </a:rPr>
              <a:t>Add the new equations to</a:t>
            </a:r>
          </a:p>
          <a:p>
            <a:pPr eaLnBrk="1" hangingPunct="1"/>
            <a:r>
              <a:rPr lang="en-US" altLang="en-US" sz="2400" i="1">
                <a:solidFill>
                  <a:srgbClr val="3333FF"/>
                </a:solidFill>
                <a:cs typeface="Arial" charset="0"/>
              </a:rPr>
              <a:t> eliminate x.</a:t>
            </a:r>
          </a:p>
        </p:txBody>
      </p:sp>
      <p:sp>
        <p:nvSpPr>
          <p:cNvPr id="50205" name="Text Box 29"/>
          <p:cNvSpPr txBox="1">
            <a:spLocks noChangeArrowheads="1"/>
          </p:cNvSpPr>
          <p:nvPr/>
        </p:nvSpPr>
        <p:spPr bwMode="auto">
          <a:xfrm>
            <a:off x="5486400" y="5562600"/>
            <a:ext cx="3406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Solve for y. </a:t>
            </a:r>
          </a:p>
        </p:txBody>
      </p:sp>
      <p:sp>
        <p:nvSpPr>
          <p:cNvPr id="50202" name="Text Box 26"/>
          <p:cNvSpPr txBox="1">
            <a:spLocks noChangeArrowheads="1"/>
          </p:cNvSpPr>
          <p:nvPr/>
        </p:nvSpPr>
        <p:spPr bwMode="auto">
          <a:xfrm>
            <a:off x="3389313" y="5105400"/>
            <a:ext cx="1797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19</a:t>
            </a:r>
            <a:r>
              <a:rPr lang="en-US" altLang="en-US" sz="2400" i="1">
                <a:latin typeface="Verdana" pitchFamily="34" charset="0"/>
              </a:rPr>
              <a:t>y </a:t>
            </a:r>
            <a:r>
              <a:rPr lang="en-US" altLang="en-US" sz="2400">
                <a:latin typeface="Verdana" pitchFamily="34" charset="0"/>
              </a:rPr>
              <a:t>=</a:t>
            </a:r>
            <a:r>
              <a:rPr lang="en-US" altLang="en-US" sz="2400" i="1">
                <a:latin typeface="Verdana" pitchFamily="34" charset="0"/>
              </a:rPr>
              <a:t> </a:t>
            </a:r>
            <a:r>
              <a:rPr lang="en-US" altLang="en-US" sz="2400">
                <a:latin typeface="Verdana" pitchFamily="34" charset="0"/>
              </a:rPr>
              <a:t>114</a:t>
            </a:r>
          </a:p>
        </p:txBody>
      </p:sp>
      <p:sp>
        <p:nvSpPr>
          <p:cNvPr id="50206" name="Text Box 30"/>
          <p:cNvSpPr txBox="1">
            <a:spLocks noChangeArrowheads="1"/>
          </p:cNvSpPr>
          <p:nvPr/>
        </p:nvSpPr>
        <p:spPr bwMode="auto">
          <a:xfrm>
            <a:off x="3789363" y="5562600"/>
            <a:ext cx="1022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latin typeface="Verdana" pitchFamily="34" charset="0"/>
              </a:rPr>
              <a:t>y </a:t>
            </a:r>
            <a:r>
              <a:rPr lang="en-US" altLang="en-US" sz="2400">
                <a:latin typeface="Verdana" pitchFamily="34" charset="0"/>
              </a:rPr>
              <a:t>=</a:t>
            </a:r>
            <a:r>
              <a:rPr lang="en-US" altLang="en-US" sz="2400" i="1">
                <a:latin typeface="Verdana" pitchFamily="34" charset="0"/>
              </a:rPr>
              <a:t> </a:t>
            </a:r>
            <a:r>
              <a:rPr lang="en-US" altLang="en-US" sz="2400">
                <a:solidFill>
                  <a:srgbClr val="800080"/>
                </a:solidFill>
                <a:latin typeface="Verdana" pitchFamily="34" charset="0"/>
              </a:rPr>
              <a:t>6</a:t>
            </a:r>
          </a:p>
        </p:txBody>
      </p:sp>
      <p:sp>
        <p:nvSpPr>
          <p:cNvPr id="50212" name="Rectangle 36"/>
          <p:cNvSpPr>
            <a:spLocks noChangeArrowheads="1"/>
          </p:cNvSpPr>
          <p:nvPr/>
        </p:nvSpPr>
        <p:spPr bwMode="auto">
          <a:xfrm>
            <a:off x="533400" y="5105400"/>
            <a:ext cx="1276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Step 2</a:t>
            </a:r>
          </a:p>
        </p:txBody>
      </p:sp>
      <p:sp>
        <p:nvSpPr>
          <p:cNvPr id="50213" name="Line 37"/>
          <p:cNvSpPr>
            <a:spLocks noChangeShapeType="1"/>
          </p:cNvSpPr>
          <p:nvPr/>
        </p:nvSpPr>
        <p:spPr bwMode="auto">
          <a:xfrm>
            <a:off x="2035175" y="4114800"/>
            <a:ext cx="2895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50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0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0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0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0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50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02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02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0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50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50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90" grpId="0"/>
      <p:bldP spid="50204" grpId="0"/>
      <p:bldP spid="50205" grpId="0"/>
      <p:bldP spid="50202" grpId="0"/>
      <p:bldP spid="50206" grpId="0"/>
      <p:bldP spid="50212" grpId="0"/>
      <p:bldP spid="5021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8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3B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51209" name="Text Box 9"/>
          <p:cNvSpPr txBox="1">
            <a:spLocks noChangeArrowheads="1"/>
          </p:cNvSpPr>
          <p:nvPr/>
        </p:nvSpPr>
        <p:spPr bwMode="auto">
          <a:xfrm>
            <a:off x="5072063" y="1828800"/>
            <a:ext cx="3673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7663" indent="-3476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</a:rPr>
              <a:t>Write one of the original equations.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609600" y="1901825"/>
            <a:ext cx="4038600" cy="460375"/>
            <a:chOff x="614" y="1986"/>
            <a:chExt cx="2218" cy="294"/>
          </a:xfrm>
        </p:grpSpPr>
        <p:sp>
          <p:nvSpPr>
            <p:cNvPr id="23572" name="Text Box 11"/>
            <p:cNvSpPr txBox="1">
              <a:spLocks noChangeArrowheads="1"/>
            </p:cNvSpPr>
            <p:nvPr/>
          </p:nvSpPr>
          <p:spPr bwMode="auto">
            <a:xfrm>
              <a:off x="614" y="1988"/>
              <a:ext cx="701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 b="1">
                  <a:latin typeface="Verdana" pitchFamily="34" charset="0"/>
                </a:rPr>
                <a:t>Step 3</a:t>
              </a:r>
            </a:p>
          </p:txBody>
        </p:sp>
        <p:sp>
          <p:nvSpPr>
            <p:cNvPr id="23573" name="Text Box 12"/>
            <p:cNvSpPr txBox="1">
              <a:spLocks noChangeArrowheads="1"/>
            </p:cNvSpPr>
            <p:nvPr/>
          </p:nvSpPr>
          <p:spPr bwMode="auto">
            <a:xfrm>
              <a:off x="1454" y="1986"/>
              <a:ext cx="1378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latin typeface="Verdana" pitchFamily="34" charset="0"/>
                </a:rPr>
                <a:t>2</a:t>
              </a:r>
              <a:r>
                <a:rPr lang="en-US" altLang="en-US" sz="2400" i="1">
                  <a:latin typeface="Verdana" pitchFamily="34" charset="0"/>
                </a:rPr>
                <a:t>x + </a:t>
              </a:r>
              <a:r>
                <a:rPr lang="en-US" altLang="en-US" sz="2400">
                  <a:latin typeface="Verdana" pitchFamily="34" charset="0"/>
                </a:rPr>
                <a:t>3</a:t>
              </a:r>
              <a:r>
                <a:rPr lang="en-US" altLang="en-US" sz="2400" i="1">
                  <a:latin typeface="Verdana" pitchFamily="34" charset="0"/>
                </a:rPr>
                <a:t>y = </a:t>
              </a:r>
              <a:r>
                <a:rPr lang="en-US" altLang="en-US" sz="2400">
                  <a:latin typeface="Verdana" pitchFamily="34" charset="0"/>
                </a:rPr>
                <a:t>10</a:t>
              </a:r>
              <a:r>
                <a:rPr lang="en-US" altLang="en-US" sz="2400" i="1">
                  <a:latin typeface="Verdana" pitchFamily="34" charset="0"/>
                </a:rPr>
                <a:t> </a:t>
              </a:r>
              <a:endParaRPr lang="en-US" altLang="en-US" sz="2400">
                <a:latin typeface="Verdana" pitchFamily="34" charset="0"/>
              </a:endParaRPr>
            </a:p>
          </p:txBody>
        </p:sp>
      </p:grpSp>
      <p:sp>
        <p:nvSpPr>
          <p:cNvPr id="51213" name="Text Box 13"/>
          <p:cNvSpPr txBox="1">
            <a:spLocks noChangeArrowheads="1"/>
          </p:cNvSpPr>
          <p:nvPr/>
        </p:nvSpPr>
        <p:spPr bwMode="auto">
          <a:xfrm>
            <a:off x="5072063" y="2517775"/>
            <a:ext cx="2638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  <a:cs typeface="Arial" charset="0"/>
              </a:rPr>
              <a:t>Substitute 6 for y. </a:t>
            </a:r>
          </a:p>
        </p:txBody>
      </p:sp>
      <p:sp>
        <p:nvSpPr>
          <p:cNvPr id="51214" name="Text Box 14"/>
          <p:cNvSpPr txBox="1">
            <a:spLocks noChangeArrowheads="1"/>
          </p:cNvSpPr>
          <p:nvPr/>
        </p:nvSpPr>
        <p:spPr bwMode="auto">
          <a:xfrm>
            <a:off x="1905000" y="2438400"/>
            <a:ext cx="2590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2</a:t>
            </a:r>
            <a:r>
              <a:rPr lang="en-US" altLang="en-US" sz="2400" i="1">
                <a:latin typeface="Verdana" pitchFamily="34" charset="0"/>
              </a:rPr>
              <a:t>x + </a:t>
            </a:r>
            <a:r>
              <a:rPr lang="en-US" altLang="en-US" sz="2400">
                <a:latin typeface="Verdana" pitchFamily="34" charset="0"/>
              </a:rPr>
              <a:t>3</a:t>
            </a:r>
            <a:r>
              <a:rPr lang="en-US" altLang="en-US" sz="2400">
                <a:solidFill>
                  <a:srgbClr val="800080"/>
                </a:solidFill>
                <a:latin typeface="Verdana" pitchFamily="34" charset="0"/>
              </a:rPr>
              <a:t>(6)</a:t>
            </a:r>
            <a:r>
              <a:rPr lang="en-US" altLang="en-US" sz="2400" i="1">
                <a:latin typeface="Verdana" pitchFamily="34" charset="0"/>
              </a:rPr>
              <a:t> = </a:t>
            </a:r>
            <a:r>
              <a:rPr lang="en-US" altLang="en-US" sz="2400">
                <a:latin typeface="Verdana" pitchFamily="34" charset="0"/>
              </a:rPr>
              <a:t>10</a:t>
            </a:r>
          </a:p>
        </p:txBody>
      </p:sp>
      <p:sp>
        <p:nvSpPr>
          <p:cNvPr id="51215" name="Text Box 15"/>
          <p:cNvSpPr txBox="1">
            <a:spLocks noChangeArrowheads="1"/>
          </p:cNvSpPr>
          <p:nvPr/>
        </p:nvSpPr>
        <p:spPr bwMode="auto">
          <a:xfrm>
            <a:off x="5072063" y="3336925"/>
            <a:ext cx="39957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</a:rPr>
              <a:t>Subtract 18 from both sides.</a:t>
            </a:r>
          </a:p>
        </p:txBody>
      </p:sp>
      <p:grpSp>
        <p:nvGrpSpPr>
          <p:cNvPr id="3" name="Group 31"/>
          <p:cNvGrpSpPr>
            <a:grpSpLocks/>
          </p:cNvGrpSpPr>
          <p:nvPr/>
        </p:nvGrpSpPr>
        <p:grpSpPr bwMode="auto">
          <a:xfrm>
            <a:off x="2819400" y="3213100"/>
            <a:ext cx="1703388" cy="933450"/>
            <a:chOff x="1776" y="2754"/>
            <a:chExt cx="1073" cy="588"/>
          </a:xfrm>
        </p:grpSpPr>
        <p:sp>
          <p:nvSpPr>
            <p:cNvPr id="23568" name="Text Box 17"/>
            <p:cNvSpPr txBox="1">
              <a:spLocks noChangeArrowheads="1"/>
            </p:cNvSpPr>
            <p:nvPr/>
          </p:nvSpPr>
          <p:spPr bwMode="auto">
            <a:xfrm>
              <a:off x="1776" y="2754"/>
              <a:ext cx="105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0000"/>
                  </a:solidFill>
                  <a:latin typeface="Verdana" pitchFamily="34" charset="0"/>
                </a:rPr>
                <a:t>–18   –18</a:t>
              </a:r>
            </a:p>
          </p:txBody>
        </p:sp>
        <p:sp>
          <p:nvSpPr>
            <p:cNvPr id="23569" name="Line 18"/>
            <p:cNvSpPr>
              <a:spLocks noChangeShapeType="1"/>
            </p:cNvSpPr>
            <p:nvPr/>
          </p:nvSpPr>
          <p:spPr bwMode="auto">
            <a:xfrm>
              <a:off x="1920" y="3022"/>
              <a:ext cx="336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0" name="Line 19"/>
            <p:cNvSpPr>
              <a:spLocks noChangeShapeType="1"/>
            </p:cNvSpPr>
            <p:nvPr/>
          </p:nvSpPr>
          <p:spPr bwMode="auto">
            <a:xfrm>
              <a:off x="2448" y="3022"/>
              <a:ext cx="336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1" name="Text Box 20"/>
            <p:cNvSpPr txBox="1">
              <a:spLocks noChangeArrowheads="1"/>
            </p:cNvSpPr>
            <p:nvPr/>
          </p:nvSpPr>
          <p:spPr bwMode="auto">
            <a:xfrm>
              <a:off x="1892" y="3054"/>
              <a:ext cx="95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Verdana" pitchFamily="34" charset="0"/>
                </a:rPr>
                <a:t> 2</a:t>
              </a:r>
              <a:r>
                <a:rPr lang="en-US" altLang="en-US" sz="2400" i="1">
                  <a:latin typeface="Verdana" pitchFamily="34" charset="0"/>
                </a:rPr>
                <a:t>x </a:t>
              </a:r>
              <a:r>
                <a:rPr lang="en-US" altLang="en-US" sz="2400">
                  <a:latin typeface="Verdana" pitchFamily="34" charset="0"/>
                </a:rPr>
                <a:t>=</a:t>
              </a:r>
              <a:r>
                <a:rPr lang="en-US" altLang="en-US" sz="2400" i="1">
                  <a:latin typeface="Verdana" pitchFamily="34" charset="0"/>
                </a:rPr>
                <a:t> </a:t>
              </a:r>
              <a:r>
                <a:rPr lang="en-US" altLang="en-US" sz="2400">
                  <a:latin typeface="Verdana" pitchFamily="34" charset="0"/>
                </a:rPr>
                <a:t>–8</a:t>
              </a:r>
            </a:p>
          </p:txBody>
        </p:sp>
      </p:grpSp>
      <p:sp>
        <p:nvSpPr>
          <p:cNvPr id="51221" name="Text Box 21"/>
          <p:cNvSpPr txBox="1">
            <a:spLocks noChangeArrowheads="1"/>
          </p:cNvSpPr>
          <p:nvPr/>
        </p:nvSpPr>
        <p:spPr bwMode="auto">
          <a:xfrm>
            <a:off x="2209800" y="2879725"/>
            <a:ext cx="2590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2</a:t>
            </a:r>
            <a:r>
              <a:rPr lang="en-US" altLang="en-US" sz="2400" i="1">
                <a:latin typeface="Verdana" pitchFamily="34" charset="0"/>
              </a:rPr>
              <a:t>x + </a:t>
            </a:r>
            <a:r>
              <a:rPr lang="en-US" altLang="en-US" sz="2400">
                <a:latin typeface="Verdana" pitchFamily="34" charset="0"/>
              </a:rPr>
              <a:t>18</a:t>
            </a:r>
            <a:r>
              <a:rPr lang="en-US" altLang="en-US" sz="2400" i="1">
                <a:latin typeface="Verdana" pitchFamily="34" charset="0"/>
              </a:rPr>
              <a:t> = </a:t>
            </a:r>
            <a:r>
              <a:rPr lang="en-US" altLang="en-US" sz="2400">
                <a:latin typeface="Verdana" pitchFamily="34" charset="0"/>
              </a:rPr>
              <a:t>10</a:t>
            </a:r>
          </a:p>
        </p:txBody>
      </p:sp>
      <p:sp>
        <p:nvSpPr>
          <p:cNvPr id="51222" name="Text Box 22"/>
          <p:cNvSpPr txBox="1">
            <a:spLocks noChangeArrowheads="1"/>
          </p:cNvSpPr>
          <p:nvPr/>
        </p:nvSpPr>
        <p:spPr bwMode="auto">
          <a:xfrm>
            <a:off x="3336925" y="4098925"/>
            <a:ext cx="1217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latin typeface="Verdana" pitchFamily="34" charset="0"/>
              </a:rPr>
              <a:t>x </a:t>
            </a:r>
            <a:r>
              <a:rPr lang="en-US" altLang="en-US" sz="2400">
                <a:latin typeface="Verdana" pitchFamily="34" charset="0"/>
              </a:rPr>
              <a:t>=</a:t>
            </a:r>
            <a:r>
              <a:rPr lang="en-US" altLang="en-US" sz="2400" i="1">
                <a:latin typeface="Verdana" pitchFamily="34" charset="0"/>
              </a:rPr>
              <a:t> </a:t>
            </a:r>
            <a:r>
              <a:rPr lang="en-US" altLang="en-US" sz="2400">
                <a:solidFill>
                  <a:srgbClr val="3333FF"/>
                </a:solidFill>
                <a:latin typeface="Verdana" pitchFamily="34" charset="0"/>
              </a:rPr>
              <a:t>–4</a:t>
            </a:r>
            <a:endParaRPr lang="en-US" altLang="en-US" sz="2400" i="1">
              <a:solidFill>
                <a:srgbClr val="3333FF"/>
              </a:solidFill>
              <a:latin typeface="Verdana" pitchFamily="34" charset="0"/>
            </a:endParaRPr>
          </a:p>
        </p:txBody>
      </p:sp>
      <p:sp>
        <p:nvSpPr>
          <p:cNvPr id="51225" name="Text Box 25"/>
          <p:cNvSpPr txBox="1">
            <a:spLocks noChangeArrowheads="1"/>
          </p:cNvSpPr>
          <p:nvPr/>
        </p:nvSpPr>
        <p:spPr bwMode="auto">
          <a:xfrm>
            <a:off x="5072063" y="4098925"/>
            <a:ext cx="3482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Solve for x.</a:t>
            </a:r>
          </a:p>
        </p:txBody>
      </p:sp>
      <p:grpSp>
        <p:nvGrpSpPr>
          <p:cNvPr id="4" name="Group 33"/>
          <p:cNvGrpSpPr>
            <a:grpSpLocks/>
          </p:cNvGrpSpPr>
          <p:nvPr/>
        </p:nvGrpSpPr>
        <p:grpSpPr bwMode="auto">
          <a:xfrm>
            <a:off x="685800" y="4511675"/>
            <a:ext cx="8135938" cy="882650"/>
            <a:chOff x="480" y="2842"/>
            <a:chExt cx="5125" cy="556"/>
          </a:xfrm>
        </p:grpSpPr>
        <p:sp>
          <p:nvSpPr>
            <p:cNvPr id="23565" name="Rectangle 26"/>
            <p:cNvSpPr>
              <a:spLocks noChangeArrowheads="1"/>
            </p:cNvSpPr>
            <p:nvPr/>
          </p:nvSpPr>
          <p:spPr bwMode="auto">
            <a:xfrm>
              <a:off x="480" y="2870"/>
              <a:ext cx="80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 b="1">
                  <a:latin typeface="Verdana" pitchFamily="34" charset="0"/>
                </a:rPr>
                <a:t>Step 4</a:t>
              </a:r>
            </a:p>
          </p:txBody>
        </p:sp>
        <p:sp>
          <p:nvSpPr>
            <p:cNvPr id="23566" name="Text Box 27"/>
            <p:cNvSpPr txBox="1">
              <a:spLocks noChangeArrowheads="1"/>
            </p:cNvSpPr>
            <p:nvPr/>
          </p:nvSpPr>
          <p:spPr bwMode="auto">
            <a:xfrm>
              <a:off x="3195" y="2880"/>
              <a:ext cx="2410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7663" indent="-347663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 i="1">
                  <a:solidFill>
                    <a:srgbClr val="3333FF"/>
                  </a:solidFill>
                </a:rPr>
                <a:t>Write the solution as an ordered pair. </a:t>
              </a:r>
            </a:p>
          </p:txBody>
        </p:sp>
        <p:sp>
          <p:nvSpPr>
            <p:cNvPr id="23567" name="Text Box 28"/>
            <p:cNvSpPr txBox="1">
              <a:spLocks noChangeArrowheads="1"/>
            </p:cNvSpPr>
            <p:nvPr/>
          </p:nvSpPr>
          <p:spPr bwMode="auto">
            <a:xfrm>
              <a:off x="1862" y="2842"/>
              <a:ext cx="8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Verdana" pitchFamily="34" charset="0"/>
                </a:rPr>
                <a:t>(</a:t>
              </a:r>
              <a:r>
                <a:rPr lang="en-US" altLang="en-US" sz="2400">
                  <a:solidFill>
                    <a:srgbClr val="3333FF"/>
                  </a:solidFill>
                  <a:latin typeface="Verdana" pitchFamily="34" charset="0"/>
                </a:rPr>
                <a:t>–4</a:t>
              </a:r>
              <a:r>
                <a:rPr lang="en-US" altLang="en-US" sz="2400">
                  <a:latin typeface="Verdana" pitchFamily="34" charset="0"/>
                </a:rPr>
                <a:t>, </a:t>
              </a:r>
              <a:r>
                <a:rPr lang="en-US" altLang="en-US" sz="2400">
                  <a:solidFill>
                    <a:srgbClr val="800080"/>
                  </a:solidFill>
                  <a:latin typeface="Verdana" pitchFamily="34" charset="0"/>
                </a:rPr>
                <a:t>6</a:t>
              </a:r>
              <a:r>
                <a:rPr lang="en-US" altLang="en-US" sz="2400">
                  <a:latin typeface="Verdana" pitchFamily="34" charset="0"/>
                </a:rPr>
                <a:t>)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51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1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51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1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12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12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1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1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1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1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1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1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1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9" grpId="0"/>
      <p:bldP spid="51213" grpId="0"/>
      <p:bldP spid="51214" grpId="0"/>
      <p:bldP spid="51215" grpId="0"/>
      <p:bldP spid="51221" grpId="0"/>
      <p:bldP spid="51222" grpId="0"/>
      <p:bldP spid="5122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3a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4579" name="Text Box 6"/>
          <p:cNvSpPr txBox="1">
            <a:spLocks noChangeArrowheads="1"/>
          </p:cNvSpPr>
          <p:nvPr/>
        </p:nvSpPr>
        <p:spPr bwMode="auto">
          <a:xfrm>
            <a:off x="463550" y="1479550"/>
            <a:ext cx="5768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Solve the system by elimination.</a:t>
            </a:r>
          </a:p>
        </p:txBody>
      </p:sp>
      <p:sp>
        <p:nvSpPr>
          <p:cNvPr id="24580" name="AutoShape 7"/>
          <p:cNvSpPr>
            <a:spLocks/>
          </p:cNvSpPr>
          <p:nvPr/>
        </p:nvSpPr>
        <p:spPr bwMode="auto">
          <a:xfrm>
            <a:off x="990600" y="2057400"/>
            <a:ext cx="457200" cy="914400"/>
          </a:xfrm>
          <a:prstGeom prst="leftBrace">
            <a:avLst>
              <a:gd name="adj1" fmla="val 16667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4581" name="Text Box 8"/>
          <p:cNvSpPr txBox="1">
            <a:spLocks noChangeArrowheads="1"/>
          </p:cNvSpPr>
          <p:nvPr/>
        </p:nvSpPr>
        <p:spPr bwMode="auto">
          <a:xfrm>
            <a:off x="1295400" y="2057400"/>
            <a:ext cx="2720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3</a:t>
            </a:r>
            <a:r>
              <a:rPr lang="en-US" altLang="en-US" sz="2400" b="1" i="1">
                <a:latin typeface="Verdana" pitchFamily="34" charset="0"/>
              </a:rPr>
              <a:t>x + </a:t>
            </a:r>
            <a:r>
              <a:rPr lang="en-US" altLang="en-US" sz="2400" b="1">
                <a:latin typeface="Verdana" pitchFamily="34" charset="0"/>
              </a:rPr>
              <a:t>2</a:t>
            </a:r>
            <a:r>
              <a:rPr lang="en-US" altLang="en-US" sz="2400" b="1" i="1">
                <a:latin typeface="Verdana" pitchFamily="34" charset="0"/>
              </a:rPr>
              <a:t>y = </a:t>
            </a:r>
            <a:r>
              <a:rPr lang="en-US" altLang="en-US" sz="2400" b="1">
                <a:latin typeface="Verdana" pitchFamily="34" charset="0"/>
              </a:rPr>
              <a:t>6</a:t>
            </a:r>
            <a:r>
              <a:rPr lang="en-US" altLang="en-US" sz="2400" b="1" i="1">
                <a:latin typeface="Verdana" pitchFamily="34" charset="0"/>
              </a:rPr>
              <a:t> </a:t>
            </a:r>
            <a:endParaRPr lang="en-US" altLang="en-US" sz="2400" b="1">
              <a:latin typeface="Verdana" pitchFamily="34" charset="0"/>
            </a:endParaRPr>
          </a:p>
        </p:txBody>
      </p:sp>
      <p:sp>
        <p:nvSpPr>
          <p:cNvPr id="24582" name="Text Box 9"/>
          <p:cNvSpPr txBox="1">
            <a:spLocks noChangeArrowheads="1"/>
          </p:cNvSpPr>
          <p:nvPr/>
        </p:nvSpPr>
        <p:spPr bwMode="auto">
          <a:xfrm>
            <a:off x="1295400" y="2514600"/>
            <a:ext cx="2187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–</a:t>
            </a:r>
            <a:r>
              <a:rPr lang="en-US" altLang="en-US" sz="2400" b="1" i="1">
                <a:latin typeface="Verdana" pitchFamily="34" charset="0"/>
              </a:rPr>
              <a:t>x</a:t>
            </a:r>
            <a:r>
              <a:rPr lang="en-US" altLang="en-US" sz="2400" b="1">
                <a:latin typeface="Verdana" pitchFamily="34" charset="0"/>
              </a:rPr>
              <a:t> + </a:t>
            </a:r>
            <a:r>
              <a:rPr lang="en-US" altLang="en-US" sz="2400" b="1" i="1">
                <a:latin typeface="Verdana" pitchFamily="34" charset="0"/>
              </a:rPr>
              <a:t>y = </a:t>
            </a:r>
            <a:r>
              <a:rPr lang="en-US" altLang="en-US" sz="2400" b="1">
                <a:latin typeface="Verdana" pitchFamily="34" charset="0"/>
              </a:rPr>
              <a:t>–2</a:t>
            </a: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1752600" y="3352800"/>
            <a:ext cx="381000" cy="914400"/>
            <a:chOff x="1152" y="3120"/>
            <a:chExt cx="370" cy="576"/>
          </a:xfrm>
        </p:grpSpPr>
        <p:sp>
          <p:nvSpPr>
            <p:cNvPr id="24605" name="Line 16"/>
            <p:cNvSpPr>
              <a:spLocks noChangeShapeType="1"/>
            </p:cNvSpPr>
            <p:nvPr/>
          </p:nvSpPr>
          <p:spPr bwMode="auto">
            <a:xfrm flipH="1">
              <a:off x="1152" y="3120"/>
              <a:ext cx="2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6" name="Line 17"/>
            <p:cNvSpPr>
              <a:spLocks noChangeShapeType="1"/>
            </p:cNvSpPr>
            <p:nvPr/>
          </p:nvSpPr>
          <p:spPr bwMode="auto">
            <a:xfrm>
              <a:off x="1152" y="3120"/>
              <a:ext cx="0" cy="5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7" name="Line 18"/>
            <p:cNvSpPr>
              <a:spLocks noChangeShapeType="1"/>
            </p:cNvSpPr>
            <p:nvPr/>
          </p:nvSpPr>
          <p:spPr bwMode="auto">
            <a:xfrm>
              <a:off x="1152" y="3696"/>
              <a:ext cx="37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47"/>
          <p:cNvGrpSpPr>
            <a:grpSpLocks/>
          </p:cNvGrpSpPr>
          <p:nvPr/>
        </p:nvGrpSpPr>
        <p:grpSpPr bwMode="auto">
          <a:xfrm>
            <a:off x="4572000" y="3733800"/>
            <a:ext cx="304800" cy="914400"/>
            <a:chOff x="2880" y="2352"/>
            <a:chExt cx="192" cy="576"/>
          </a:xfrm>
        </p:grpSpPr>
        <p:sp>
          <p:nvSpPr>
            <p:cNvPr id="24602" name="Line 21"/>
            <p:cNvSpPr>
              <a:spLocks noChangeShapeType="1"/>
            </p:cNvSpPr>
            <p:nvPr/>
          </p:nvSpPr>
          <p:spPr bwMode="auto">
            <a:xfrm>
              <a:off x="3072" y="2352"/>
              <a:ext cx="0" cy="5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3" name="Line 22"/>
            <p:cNvSpPr>
              <a:spLocks noChangeShapeType="1"/>
            </p:cNvSpPr>
            <p:nvPr/>
          </p:nvSpPr>
          <p:spPr bwMode="auto">
            <a:xfrm flipH="1">
              <a:off x="2928" y="2928"/>
              <a:ext cx="1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4" name="Line 20"/>
            <p:cNvSpPr>
              <a:spLocks noChangeShapeType="1"/>
            </p:cNvSpPr>
            <p:nvPr/>
          </p:nvSpPr>
          <p:spPr bwMode="auto">
            <a:xfrm>
              <a:off x="2880" y="2361"/>
              <a:ext cx="19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48"/>
          <p:cNvGrpSpPr>
            <a:grpSpLocks/>
          </p:cNvGrpSpPr>
          <p:nvPr/>
        </p:nvGrpSpPr>
        <p:grpSpPr bwMode="auto">
          <a:xfrm>
            <a:off x="381000" y="3124200"/>
            <a:ext cx="4092575" cy="852488"/>
            <a:chOff x="240" y="1968"/>
            <a:chExt cx="2578" cy="537"/>
          </a:xfrm>
        </p:grpSpPr>
        <p:sp>
          <p:nvSpPr>
            <p:cNvPr id="24599" name="Text Box 13"/>
            <p:cNvSpPr txBox="1">
              <a:spLocks noChangeArrowheads="1"/>
            </p:cNvSpPr>
            <p:nvPr/>
          </p:nvSpPr>
          <p:spPr bwMode="auto">
            <a:xfrm>
              <a:off x="240" y="1968"/>
              <a:ext cx="85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1">
                  <a:latin typeface="Verdana" pitchFamily="34" charset="0"/>
                </a:rPr>
                <a:t>Step 1</a:t>
              </a:r>
            </a:p>
          </p:txBody>
        </p:sp>
        <p:sp>
          <p:nvSpPr>
            <p:cNvPr id="24600" name="Text Box 27"/>
            <p:cNvSpPr txBox="1">
              <a:spLocks noChangeArrowheads="1"/>
            </p:cNvSpPr>
            <p:nvPr/>
          </p:nvSpPr>
          <p:spPr bwMode="auto">
            <a:xfrm>
              <a:off x="1358" y="1977"/>
              <a:ext cx="142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latin typeface="Verdana" pitchFamily="34" charset="0"/>
                </a:rPr>
                <a:t>3</a:t>
              </a:r>
              <a:r>
                <a:rPr lang="en-US" altLang="en-US" sz="2400" i="1">
                  <a:latin typeface="Verdana" pitchFamily="34" charset="0"/>
                </a:rPr>
                <a:t>x + </a:t>
              </a:r>
              <a:r>
                <a:rPr lang="en-US" altLang="en-US" sz="2400">
                  <a:latin typeface="Verdana" pitchFamily="34" charset="0"/>
                </a:rPr>
                <a:t>2</a:t>
              </a:r>
              <a:r>
                <a:rPr lang="en-US" altLang="en-US" sz="2400" i="1">
                  <a:latin typeface="Verdana" pitchFamily="34" charset="0"/>
                </a:rPr>
                <a:t>y = </a:t>
              </a:r>
              <a:r>
                <a:rPr lang="en-US" altLang="en-US" sz="2400">
                  <a:latin typeface="Verdana" pitchFamily="34" charset="0"/>
                </a:rPr>
                <a:t>6</a:t>
              </a:r>
              <a:r>
                <a:rPr lang="en-US" altLang="en-US" sz="2400" i="1">
                  <a:latin typeface="Verdana" pitchFamily="34" charset="0"/>
                </a:rPr>
                <a:t> </a:t>
              </a:r>
              <a:endParaRPr lang="en-US" altLang="en-US" sz="2400">
                <a:latin typeface="Verdana" pitchFamily="34" charset="0"/>
              </a:endParaRPr>
            </a:p>
          </p:txBody>
        </p:sp>
        <p:sp>
          <p:nvSpPr>
            <p:cNvPr id="24601" name="Text Box 28"/>
            <p:cNvSpPr txBox="1">
              <a:spLocks noChangeArrowheads="1"/>
            </p:cNvSpPr>
            <p:nvPr/>
          </p:nvSpPr>
          <p:spPr bwMode="auto">
            <a:xfrm>
              <a:off x="1227" y="2217"/>
              <a:ext cx="159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0000"/>
                  </a:solidFill>
                  <a:latin typeface="Verdana" pitchFamily="34" charset="0"/>
                </a:rPr>
                <a:t>3</a:t>
              </a:r>
              <a:r>
                <a:rPr lang="en-US" altLang="en-US" sz="2400">
                  <a:latin typeface="Verdana" pitchFamily="34" charset="0"/>
                </a:rPr>
                <a:t>(–</a:t>
              </a:r>
              <a:r>
                <a:rPr lang="en-US" altLang="en-US" sz="2400" i="1">
                  <a:latin typeface="Verdana" pitchFamily="34" charset="0"/>
                </a:rPr>
                <a:t>x</a:t>
              </a:r>
              <a:r>
                <a:rPr lang="en-US" altLang="en-US" sz="2400">
                  <a:latin typeface="Verdana" pitchFamily="34" charset="0"/>
                </a:rPr>
                <a:t> + </a:t>
              </a:r>
              <a:r>
                <a:rPr lang="en-US" altLang="en-US" sz="2400" i="1">
                  <a:latin typeface="Verdana" pitchFamily="34" charset="0"/>
                </a:rPr>
                <a:t>y = </a:t>
              </a:r>
              <a:r>
                <a:rPr lang="en-US" altLang="en-US" sz="2400">
                  <a:latin typeface="Verdana" pitchFamily="34" charset="0"/>
                </a:rPr>
                <a:t>–2)</a:t>
              </a:r>
            </a:p>
          </p:txBody>
        </p:sp>
      </p:grpSp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1514475" y="4038600"/>
            <a:ext cx="3252788" cy="1327150"/>
            <a:chOff x="954" y="2544"/>
            <a:chExt cx="2049" cy="836"/>
          </a:xfrm>
        </p:grpSpPr>
        <p:sp>
          <p:nvSpPr>
            <p:cNvPr id="24595" name="Text Box 29"/>
            <p:cNvSpPr txBox="1">
              <a:spLocks noChangeArrowheads="1"/>
            </p:cNvSpPr>
            <p:nvPr/>
          </p:nvSpPr>
          <p:spPr bwMode="auto">
            <a:xfrm>
              <a:off x="1370" y="2544"/>
              <a:ext cx="151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latin typeface="Verdana" pitchFamily="34" charset="0"/>
                </a:rPr>
                <a:t>3</a:t>
              </a:r>
              <a:r>
                <a:rPr lang="en-US" altLang="en-US" sz="2400" i="1">
                  <a:latin typeface="Verdana" pitchFamily="34" charset="0"/>
                </a:rPr>
                <a:t>x + </a:t>
              </a:r>
              <a:r>
                <a:rPr lang="en-US" altLang="en-US" sz="2400">
                  <a:latin typeface="Verdana" pitchFamily="34" charset="0"/>
                </a:rPr>
                <a:t>2</a:t>
              </a:r>
              <a:r>
                <a:rPr lang="en-US" altLang="en-US" sz="2400" i="1">
                  <a:latin typeface="Verdana" pitchFamily="34" charset="0"/>
                </a:rPr>
                <a:t>y =   </a:t>
              </a:r>
              <a:r>
                <a:rPr lang="en-US" altLang="en-US" sz="2400">
                  <a:latin typeface="Verdana" pitchFamily="34" charset="0"/>
                </a:rPr>
                <a:t>6</a:t>
              </a:r>
              <a:r>
                <a:rPr lang="en-US" altLang="en-US" sz="2400" i="1">
                  <a:latin typeface="Verdana" pitchFamily="34" charset="0"/>
                </a:rPr>
                <a:t> </a:t>
              </a:r>
              <a:endParaRPr lang="en-US" altLang="en-US" sz="2400">
                <a:latin typeface="Verdana" pitchFamily="34" charset="0"/>
              </a:endParaRPr>
            </a:p>
          </p:txBody>
        </p:sp>
        <p:sp>
          <p:nvSpPr>
            <p:cNvPr id="24596" name="Text Box 31"/>
            <p:cNvSpPr txBox="1">
              <a:spLocks noChangeArrowheads="1"/>
            </p:cNvSpPr>
            <p:nvPr/>
          </p:nvSpPr>
          <p:spPr bwMode="auto">
            <a:xfrm>
              <a:off x="954" y="2802"/>
              <a:ext cx="187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Verdana" pitchFamily="34" charset="0"/>
                </a:rPr>
                <a:t>+(–3</a:t>
              </a:r>
              <a:r>
                <a:rPr lang="en-US" altLang="en-US" sz="2400" i="1">
                  <a:latin typeface="Verdana" pitchFamily="34" charset="0"/>
                </a:rPr>
                <a:t>x</a:t>
              </a:r>
              <a:r>
                <a:rPr lang="en-US" altLang="en-US" sz="2400">
                  <a:latin typeface="Verdana" pitchFamily="34" charset="0"/>
                </a:rPr>
                <a:t> + 3</a:t>
              </a:r>
              <a:r>
                <a:rPr lang="en-US" altLang="en-US" sz="2400" i="1">
                  <a:latin typeface="Verdana" pitchFamily="34" charset="0"/>
                </a:rPr>
                <a:t>y = </a:t>
              </a:r>
              <a:r>
                <a:rPr lang="en-US" altLang="en-US" sz="2400">
                  <a:latin typeface="Verdana" pitchFamily="34" charset="0"/>
                </a:rPr>
                <a:t>–6)</a:t>
              </a:r>
            </a:p>
          </p:txBody>
        </p:sp>
        <p:sp>
          <p:nvSpPr>
            <p:cNvPr id="24597" name="Line 33"/>
            <p:cNvSpPr>
              <a:spLocks noChangeShapeType="1"/>
            </p:cNvSpPr>
            <p:nvPr/>
          </p:nvSpPr>
          <p:spPr bwMode="auto">
            <a:xfrm>
              <a:off x="1083" y="3099"/>
              <a:ext cx="192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8" name="Text Box 34"/>
            <p:cNvSpPr txBox="1">
              <a:spLocks noChangeArrowheads="1"/>
            </p:cNvSpPr>
            <p:nvPr/>
          </p:nvSpPr>
          <p:spPr bwMode="auto">
            <a:xfrm>
              <a:off x="1257" y="3092"/>
              <a:ext cx="138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Verdana" pitchFamily="34" charset="0"/>
                </a:rPr>
                <a:t>0    + 5</a:t>
              </a:r>
              <a:r>
                <a:rPr lang="en-US" altLang="en-US" sz="2400" i="1">
                  <a:latin typeface="Verdana" pitchFamily="34" charset="0"/>
                </a:rPr>
                <a:t>y = </a:t>
              </a:r>
              <a:r>
                <a:rPr lang="en-US" altLang="en-US" sz="2400">
                  <a:latin typeface="Verdana" pitchFamily="34" charset="0"/>
                </a:rPr>
                <a:t>0</a:t>
              </a:r>
            </a:p>
          </p:txBody>
        </p:sp>
      </p:grpSp>
      <p:sp>
        <p:nvSpPr>
          <p:cNvPr id="53283" name="Text Box 35"/>
          <p:cNvSpPr txBox="1">
            <a:spLocks noChangeArrowheads="1"/>
          </p:cNvSpPr>
          <p:nvPr/>
        </p:nvSpPr>
        <p:spPr bwMode="auto">
          <a:xfrm>
            <a:off x="4894263" y="2927350"/>
            <a:ext cx="4325937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7663" indent="-3476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</a:rPr>
              <a:t>Multiply each term in the second equation by </a:t>
            </a:r>
            <a:r>
              <a:rPr lang="en-US" altLang="en-US" sz="2400" i="1">
                <a:solidFill>
                  <a:srgbClr val="3333FF"/>
                </a:solidFill>
                <a:cs typeface="Arial" charset="0"/>
              </a:rPr>
              <a:t>3</a:t>
            </a:r>
            <a:r>
              <a:rPr lang="en-US" altLang="en-US" sz="2400" i="1">
                <a:solidFill>
                  <a:srgbClr val="3333FF"/>
                </a:solidFill>
              </a:rPr>
              <a:t> to get opposite x-coefficients.</a:t>
            </a:r>
          </a:p>
        </p:txBody>
      </p:sp>
      <p:sp>
        <p:nvSpPr>
          <p:cNvPr id="53284" name="Text Box 36"/>
          <p:cNvSpPr txBox="1">
            <a:spLocks noChangeArrowheads="1"/>
          </p:cNvSpPr>
          <p:nvPr/>
        </p:nvSpPr>
        <p:spPr bwMode="auto">
          <a:xfrm>
            <a:off x="4894263" y="4359275"/>
            <a:ext cx="35591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7663" indent="-3476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  <a:cs typeface="Arial" charset="0"/>
              </a:rPr>
              <a:t>Add the new equation to the first equation.</a:t>
            </a:r>
          </a:p>
        </p:txBody>
      </p:sp>
      <p:grpSp>
        <p:nvGrpSpPr>
          <p:cNvPr id="6" name="Group 50"/>
          <p:cNvGrpSpPr>
            <a:grpSpLocks/>
          </p:cNvGrpSpPr>
          <p:nvPr/>
        </p:nvGrpSpPr>
        <p:grpSpPr bwMode="auto">
          <a:xfrm>
            <a:off x="390525" y="5410200"/>
            <a:ext cx="7986713" cy="914400"/>
            <a:chOff x="246" y="3408"/>
            <a:chExt cx="5031" cy="576"/>
          </a:xfrm>
        </p:grpSpPr>
        <p:sp>
          <p:nvSpPr>
            <p:cNvPr id="24591" name="Text Box 37"/>
            <p:cNvSpPr txBox="1">
              <a:spLocks noChangeArrowheads="1"/>
            </p:cNvSpPr>
            <p:nvPr/>
          </p:nvSpPr>
          <p:spPr bwMode="auto">
            <a:xfrm>
              <a:off x="3083" y="3438"/>
              <a:ext cx="219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i="1">
                  <a:solidFill>
                    <a:srgbClr val="3333FF"/>
                  </a:solidFill>
                </a:rPr>
                <a:t>Simplify and solve for y.</a:t>
              </a:r>
            </a:p>
          </p:txBody>
        </p:sp>
        <p:sp>
          <p:nvSpPr>
            <p:cNvPr id="24592" name="Text Box 38"/>
            <p:cNvSpPr txBox="1">
              <a:spLocks noChangeArrowheads="1"/>
            </p:cNvSpPr>
            <p:nvPr/>
          </p:nvSpPr>
          <p:spPr bwMode="auto">
            <a:xfrm>
              <a:off x="1893" y="3408"/>
              <a:ext cx="76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Verdana" pitchFamily="34" charset="0"/>
                </a:rPr>
                <a:t>5</a:t>
              </a:r>
              <a:r>
                <a:rPr lang="en-US" altLang="en-US" sz="2400" i="1">
                  <a:latin typeface="Verdana" pitchFamily="34" charset="0"/>
                </a:rPr>
                <a:t>y = </a:t>
              </a:r>
              <a:r>
                <a:rPr lang="en-US" altLang="en-US" sz="2400">
                  <a:latin typeface="Verdana" pitchFamily="34" charset="0"/>
                </a:rPr>
                <a:t>0</a:t>
              </a:r>
            </a:p>
          </p:txBody>
        </p:sp>
        <p:sp>
          <p:nvSpPr>
            <p:cNvPr id="24593" name="Text Box 39"/>
            <p:cNvSpPr txBox="1">
              <a:spLocks noChangeArrowheads="1"/>
            </p:cNvSpPr>
            <p:nvPr/>
          </p:nvSpPr>
          <p:spPr bwMode="auto">
            <a:xfrm>
              <a:off x="2004" y="3696"/>
              <a:ext cx="6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 i="1">
                  <a:latin typeface="Verdana" pitchFamily="34" charset="0"/>
                </a:rPr>
                <a:t>y = </a:t>
              </a:r>
              <a:r>
                <a:rPr lang="en-US" altLang="en-US" sz="2400">
                  <a:solidFill>
                    <a:srgbClr val="800080"/>
                  </a:solidFill>
                  <a:latin typeface="Verdana" pitchFamily="34" charset="0"/>
                </a:rPr>
                <a:t>0</a:t>
              </a:r>
            </a:p>
          </p:txBody>
        </p:sp>
        <p:sp>
          <p:nvSpPr>
            <p:cNvPr id="24594" name="Rectangle 40"/>
            <p:cNvSpPr>
              <a:spLocks noChangeArrowheads="1"/>
            </p:cNvSpPr>
            <p:nvPr/>
          </p:nvSpPr>
          <p:spPr bwMode="auto">
            <a:xfrm>
              <a:off x="246" y="3408"/>
              <a:ext cx="80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 b="1">
                  <a:latin typeface="Verdana" pitchFamily="34" charset="0"/>
                </a:rPr>
                <a:t>Step 2</a:t>
              </a:r>
            </a:p>
          </p:txBody>
        </p:sp>
      </p:grpSp>
      <p:sp>
        <p:nvSpPr>
          <p:cNvPr id="53297" name="Line 49"/>
          <p:cNvSpPr>
            <a:spLocks noChangeShapeType="1"/>
          </p:cNvSpPr>
          <p:nvPr/>
        </p:nvSpPr>
        <p:spPr bwMode="auto">
          <a:xfrm>
            <a:off x="1752600" y="3962400"/>
            <a:ext cx="2895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53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3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3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83" grpId="0"/>
      <p:bldP spid="53284" grpId="0"/>
      <p:bldP spid="5329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3a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55305" name="Text Box 9"/>
          <p:cNvSpPr txBox="1">
            <a:spLocks noChangeArrowheads="1"/>
          </p:cNvSpPr>
          <p:nvPr/>
        </p:nvSpPr>
        <p:spPr bwMode="auto">
          <a:xfrm>
            <a:off x="5072063" y="1844675"/>
            <a:ext cx="3673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7663" indent="-3476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</a:rPr>
              <a:t>Write one of the original equations.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762000" y="2009775"/>
            <a:ext cx="3749675" cy="460375"/>
            <a:chOff x="614" y="1986"/>
            <a:chExt cx="2218" cy="294"/>
          </a:xfrm>
        </p:grpSpPr>
        <p:sp>
          <p:nvSpPr>
            <p:cNvPr id="25615" name="Text Box 11"/>
            <p:cNvSpPr txBox="1">
              <a:spLocks noChangeArrowheads="1"/>
            </p:cNvSpPr>
            <p:nvPr/>
          </p:nvSpPr>
          <p:spPr bwMode="auto">
            <a:xfrm>
              <a:off x="614" y="1988"/>
              <a:ext cx="755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 b="1">
                  <a:latin typeface="Verdana" pitchFamily="34" charset="0"/>
                </a:rPr>
                <a:t>Step 3</a:t>
              </a:r>
            </a:p>
          </p:txBody>
        </p:sp>
        <p:sp>
          <p:nvSpPr>
            <p:cNvPr id="25616" name="Text Box 12"/>
            <p:cNvSpPr txBox="1">
              <a:spLocks noChangeArrowheads="1"/>
            </p:cNvSpPr>
            <p:nvPr/>
          </p:nvSpPr>
          <p:spPr bwMode="auto">
            <a:xfrm>
              <a:off x="1454" y="1986"/>
              <a:ext cx="1378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latin typeface="Verdana" pitchFamily="34" charset="0"/>
                </a:rPr>
                <a:t>–</a:t>
              </a:r>
              <a:r>
                <a:rPr lang="en-US" altLang="en-US" sz="2400" i="1">
                  <a:latin typeface="Verdana" pitchFamily="34" charset="0"/>
                </a:rPr>
                <a:t>x + y </a:t>
              </a:r>
              <a:r>
                <a:rPr lang="en-US" altLang="en-US" sz="2400">
                  <a:latin typeface="Verdana" pitchFamily="34" charset="0"/>
                </a:rPr>
                <a:t>=</a:t>
              </a:r>
              <a:r>
                <a:rPr lang="en-US" altLang="en-US" sz="2400" i="1">
                  <a:latin typeface="Verdana" pitchFamily="34" charset="0"/>
                </a:rPr>
                <a:t> </a:t>
              </a:r>
              <a:r>
                <a:rPr lang="en-US" altLang="en-US" sz="2400">
                  <a:latin typeface="Verdana" pitchFamily="34" charset="0"/>
                </a:rPr>
                <a:t>–2</a:t>
              </a:r>
              <a:r>
                <a:rPr lang="en-US" altLang="en-US" sz="2400" i="1">
                  <a:latin typeface="Verdana" pitchFamily="34" charset="0"/>
                </a:rPr>
                <a:t> </a:t>
              </a:r>
            </a:p>
          </p:txBody>
        </p:sp>
      </p:grpSp>
      <p:sp>
        <p:nvSpPr>
          <p:cNvPr id="55309" name="Text Box 13"/>
          <p:cNvSpPr txBox="1">
            <a:spLocks noChangeArrowheads="1"/>
          </p:cNvSpPr>
          <p:nvPr/>
        </p:nvSpPr>
        <p:spPr bwMode="auto">
          <a:xfrm>
            <a:off x="5072063" y="2533650"/>
            <a:ext cx="2638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  <a:cs typeface="Arial" charset="0"/>
              </a:rPr>
              <a:t>Substitute 0 for y. </a:t>
            </a:r>
          </a:p>
        </p:txBody>
      </p:sp>
      <p:sp>
        <p:nvSpPr>
          <p:cNvPr id="55310" name="Text Box 14"/>
          <p:cNvSpPr txBox="1">
            <a:spLocks noChangeArrowheads="1"/>
          </p:cNvSpPr>
          <p:nvPr/>
        </p:nvSpPr>
        <p:spPr bwMode="auto">
          <a:xfrm>
            <a:off x="1743075" y="2514600"/>
            <a:ext cx="274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–</a:t>
            </a:r>
            <a:r>
              <a:rPr lang="en-US" altLang="en-US" sz="2400" i="1">
                <a:latin typeface="Verdana" pitchFamily="34" charset="0"/>
              </a:rPr>
              <a:t>x + </a:t>
            </a:r>
            <a:r>
              <a:rPr lang="en-US" altLang="en-US" sz="2400">
                <a:latin typeface="Verdana" pitchFamily="34" charset="0"/>
              </a:rPr>
              <a:t>3</a:t>
            </a:r>
            <a:r>
              <a:rPr lang="en-US" altLang="en-US" sz="2400">
                <a:solidFill>
                  <a:srgbClr val="800080"/>
                </a:solidFill>
                <a:latin typeface="Verdana" pitchFamily="34" charset="0"/>
              </a:rPr>
              <a:t>(0)</a:t>
            </a:r>
            <a:r>
              <a:rPr lang="en-US" altLang="en-US" sz="2400" i="1">
                <a:latin typeface="Verdana" pitchFamily="34" charset="0"/>
              </a:rPr>
              <a:t> </a:t>
            </a:r>
            <a:r>
              <a:rPr lang="en-US" altLang="en-US" sz="2400">
                <a:latin typeface="Verdana" pitchFamily="34" charset="0"/>
              </a:rPr>
              <a:t>=</a:t>
            </a:r>
            <a:r>
              <a:rPr lang="en-US" altLang="en-US" sz="2400" i="1">
                <a:latin typeface="Verdana" pitchFamily="34" charset="0"/>
              </a:rPr>
              <a:t> </a:t>
            </a:r>
            <a:r>
              <a:rPr lang="en-US" altLang="en-US" sz="2400">
                <a:latin typeface="Verdana" pitchFamily="34" charset="0"/>
              </a:rPr>
              <a:t>–2</a:t>
            </a:r>
          </a:p>
        </p:txBody>
      </p:sp>
      <p:sp>
        <p:nvSpPr>
          <p:cNvPr id="55317" name="Text Box 21"/>
          <p:cNvSpPr txBox="1">
            <a:spLocks noChangeArrowheads="1"/>
          </p:cNvSpPr>
          <p:nvPr/>
        </p:nvSpPr>
        <p:spPr bwMode="auto">
          <a:xfrm>
            <a:off x="2181225" y="2971800"/>
            <a:ext cx="2590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–</a:t>
            </a:r>
            <a:r>
              <a:rPr lang="en-US" altLang="en-US" sz="2400" i="1">
                <a:latin typeface="Verdana" pitchFamily="34" charset="0"/>
              </a:rPr>
              <a:t>x + </a:t>
            </a:r>
            <a:r>
              <a:rPr lang="en-US" altLang="en-US" sz="2400">
                <a:latin typeface="Verdana" pitchFamily="34" charset="0"/>
              </a:rPr>
              <a:t>0</a:t>
            </a:r>
            <a:r>
              <a:rPr lang="en-US" altLang="en-US" sz="2400" i="1">
                <a:latin typeface="Verdana" pitchFamily="34" charset="0"/>
              </a:rPr>
              <a:t> </a:t>
            </a:r>
            <a:r>
              <a:rPr lang="en-US" altLang="en-US" sz="2400">
                <a:latin typeface="Verdana" pitchFamily="34" charset="0"/>
              </a:rPr>
              <a:t>=</a:t>
            </a:r>
            <a:r>
              <a:rPr lang="en-US" altLang="en-US" sz="2400" i="1">
                <a:latin typeface="Verdana" pitchFamily="34" charset="0"/>
              </a:rPr>
              <a:t> </a:t>
            </a:r>
            <a:r>
              <a:rPr lang="en-US" altLang="en-US" sz="2400">
                <a:latin typeface="Verdana" pitchFamily="34" charset="0"/>
              </a:rPr>
              <a:t>–2</a:t>
            </a:r>
          </a:p>
        </p:txBody>
      </p:sp>
      <p:sp>
        <p:nvSpPr>
          <p:cNvPr id="55324" name="Text Box 28"/>
          <p:cNvSpPr txBox="1">
            <a:spLocks noChangeArrowheads="1"/>
          </p:cNvSpPr>
          <p:nvPr/>
        </p:nvSpPr>
        <p:spPr bwMode="auto">
          <a:xfrm>
            <a:off x="2847975" y="3429000"/>
            <a:ext cx="1411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–</a:t>
            </a:r>
            <a:r>
              <a:rPr lang="en-US" altLang="en-US" sz="2400" i="1">
                <a:latin typeface="Verdana" pitchFamily="34" charset="0"/>
              </a:rPr>
              <a:t>x </a:t>
            </a:r>
            <a:r>
              <a:rPr lang="en-US" altLang="en-US" sz="2400">
                <a:latin typeface="Verdana" pitchFamily="34" charset="0"/>
              </a:rPr>
              <a:t>=</a:t>
            </a:r>
            <a:r>
              <a:rPr lang="en-US" altLang="en-US" sz="2400" i="1">
                <a:latin typeface="Verdana" pitchFamily="34" charset="0"/>
              </a:rPr>
              <a:t> </a:t>
            </a:r>
            <a:r>
              <a:rPr lang="en-US" altLang="en-US" sz="2400">
                <a:latin typeface="Verdana" pitchFamily="34" charset="0"/>
              </a:rPr>
              <a:t>–2</a:t>
            </a:r>
          </a:p>
        </p:txBody>
      </p:sp>
      <p:sp>
        <p:nvSpPr>
          <p:cNvPr id="55325" name="Text Box 29"/>
          <p:cNvSpPr txBox="1">
            <a:spLocks noChangeArrowheads="1"/>
          </p:cNvSpPr>
          <p:nvPr/>
        </p:nvSpPr>
        <p:spPr bwMode="auto">
          <a:xfrm>
            <a:off x="5072063" y="2971800"/>
            <a:ext cx="3482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Solve for x.</a:t>
            </a:r>
          </a:p>
        </p:txBody>
      </p:sp>
      <p:grpSp>
        <p:nvGrpSpPr>
          <p:cNvPr id="3" name="Group 37"/>
          <p:cNvGrpSpPr>
            <a:grpSpLocks/>
          </p:cNvGrpSpPr>
          <p:nvPr/>
        </p:nvGrpSpPr>
        <p:grpSpPr bwMode="auto">
          <a:xfrm>
            <a:off x="762000" y="4267200"/>
            <a:ext cx="8135938" cy="838200"/>
            <a:chOff x="480" y="2688"/>
            <a:chExt cx="5125" cy="528"/>
          </a:xfrm>
        </p:grpSpPr>
        <p:sp>
          <p:nvSpPr>
            <p:cNvPr id="25612" name="Rectangle 31"/>
            <p:cNvSpPr>
              <a:spLocks noChangeArrowheads="1"/>
            </p:cNvSpPr>
            <p:nvPr/>
          </p:nvSpPr>
          <p:spPr bwMode="auto">
            <a:xfrm>
              <a:off x="480" y="2688"/>
              <a:ext cx="80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 b="1">
                  <a:latin typeface="Verdana" pitchFamily="34" charset="0"/>
                </a:rPr>
                <a:t>Step 4</a:t>
              </a:r>
            </a:p>
          </p:txBody>
        </p:sp>
        <p:sp>
          <p:nvSpPr>
            <p:cNvPr id="25613" name="Text Box 32"/>
            <p:cNvSpPr txBox="1">
              <a:spLocks noChangeArrowheads="1"/>
            </p:cNvSpPr>
            <p:nvPr/>
          </p:nvSpPr>
          <p:spPr bwMode="auto">
            <a:xfrm>
              <a:off x="3195" y="2698"/>
              <a:ext cx="2410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7663" indent="-347663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 i="1">
                  <a:solidFill>
                    <a:srgbClr val="3333FF"/>
                  </a:solidFill>
                </a:rPr>
                <a:t>Write the solution as an ordered pair. </a:t>
              </a:r>
            </a:p>
          </p:txBody>
        </p:sp>
        <p:sp>
          <p:nvSpPr>
            <p:cNvPr id="25614" name="Text Box 33"/>
            <p:cNvSpPr txBox="1">
              <a:spLocks noChangeArrowheads="1"/>
            </p:cNvSpPr>
            <p:nvPr/>
          </p:nvSpPr>
          <p:spPr bwMode="auto">
            <a:xfrm>
              <a:off x="1862" y="2718"/>
              <a:ext cx="7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Verdana" pitchFamily="34" charset="0"/>
                </a:rPr>
                <a:t>(</a:t>
              </a:r>
              <a:r>
                <a:rPr lang="en-US" altLang="en-US" sz="2400">
                  <a:solidFill>
                    <a:srgbClr val="3333FF"/>
                  </a:solidFill>
                  <a:latin typeface="Verdana" pitchFamily="34" charset="0"/>
                </a:rPr>
                <a:t>2</a:t>
              </a:r>
              <a:r>
                <a:rPr lang="en-US" altLang="en-US" sz="2400">
                  <a:latin typeface="Verdana" pitchFamily="34" charset="0"/>
                </a:rPr>
                <a:t>, </a:t>
              </a:r>
              <a:r>
                <a:rPr lang="en-US" altLang="en-US" sz="2400">
                  <a:solidFill>
                    <a:srgbClr val="800080"/>
                  </a:solidFill>
                  <a:latin typeface="Verdana" pitchFamily="34" charset="0"/>
                </a:rPr>
                <a:t>0</a:t>
              </a:r>
              <a:r>
                <a:rPr lang="en-US" altLang="en-US" sz="2400">
                  <a:latin typeface="Verdana" pitchFamily="34" charset="0"/>
                </a:rPr>
                <a:t>) </a:t>
              </a:r>
            </a:p>
          </p:txBody>
        </p:sp>
      </p:grpSp>
      <p:sp>
        <p:nvSpPr>
          <p:cNvPr id="55330" name="Text Box 34"/>
          <p:cNvSpPr txBox="1">
            <a:spLocks noChangeArrowheads="1"/>
          </p:cNvSpPr>
          <p:nvPr/>
        </p:nvSpPr>
        <p:spPr bwMode="auto">
          <a:xfrm>
            <a:off x="3048000" y="3810000"/>
            <a:ext cx="10239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latin typeface="Verdana" pitchFamily="34" charset="0"/>
              </a:rPr>
              <a:t>x </a:t>
            </a:r>
            <a:r>
              <a:rPr lang="en-US" altLang="en-US" sz="2400">
                <a:latin typeface="Verdana" pitchFamily="34" charset="0"/>
              </a:rPr>
              <a:t>=</a:t>
            </a:r>
            <a:r>
              <a:rPr lang="en-US" altLang="en-US" sz="2400" i="1">
                <a:latin typeface="Verdana" pitchFamily="34" charset="0"/>
              </a:rPr>
              <a:t> </a:t>
            </a:r>
            <a:r>
              <a:rPr lang="en-US" altLang="en-US" sz="2400">
                <a:solidFill>
                  <a:srgbClr val="3333FF"/>
                </a:solidFill>
                <a:latin typeface="Verdana" pitchFamily="34" charset="0"/>
              </a:rPr>
              <a:t>2</a:t>
            </a:r>
            <a:endParaRPr lang="en-US" altLang="en-US" sz="2400" i="1">
              <a:solidFill>
                <a:srgbClr val="3333FF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5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5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55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53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53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5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55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5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5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5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4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53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53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5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5" grpId="0"/>
      <p:bldP spid="55309" grpId="0"/>
      <p:bldP spid="55310" grpId="0"/>
      <p:bldP spid="55317" grpId="0"/>
      <p:bldP spid="55324" grpId="0"/>
      <p:bldP spid="55325" grpId="0"/>
      <p:bldP spid="5533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3b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6627" name="Text Box 6"/>
          <p:cNvSpPr txBox="1">
            <a:spLocks noChangeArrowheads="1"/>
          </p:cNvSpPr>
          <p:nvPr/>
        </p:nvSpPr>
        <p:spPr bwMode="auto">
          <a:xfrm>
            <a:off x="974725" y="1479550"/>
            <a:ext cx="5768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Solve the system by elimination.</a:t>
            </a:r>
          </a:p>
        </p:txBody>
      </p:sp>
      <p:sp>
        <p:nvSpPr>
          <p:cNvPr id="26628" name="AutoShape 7"/>
          <p:cNvSpPr>
            <a:spLocks/>
          </p:cNvSpPr>
          <p:nvPr/>
        </p:nvSpPr>
        <p:spPr bwMode="auto">
          <a:xfrm>
            <a:off x="990600" y="2057400"/>
            <a:ext cx="457200" cy="914400"/>
          </a:xfrm>
          <a:prstGeom prst="leftBrace">
            <a:avLst>
              <a:gd name="adj1" fmla="val 16667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6629" name="Text Box 8"/>
          <p:cNvSpPr txBox="1">
            <a:spLocks noChangeArrowheads="1"/>
          </p:cNvSpPr>
          <p:nvPr/>
        </p:nvSpPr>
        <p:spPr bwMode="auto">
          <a:xfrm>
            <a:off x="1241425" y="2057400"/>
            <a:ext cx="2720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2</a:t>
            </a:r>
            <a:r>
              <a:rPr lang="en-US" altLang="en-US" sz="2400" b="1" i="1">
                <a:latin typeface="Verdana" pitchFamily="34" charset="0"/>
              </a:rPr>
              <a:t>x + </a:t>
            </a:r>
            <a:r>
              <a:rPr lang="en-US" altLang="en-US" sz="2400" b="1">
                <a:latin typeface="Verdana" pitchFamily="34" charset="0"/>
              </a:rPr>
              <a:t>5</a:t>
            </a:r>
            <a:r>
              <a:rPr lang="en-US" altLang="en-US" sz="2400" b="1" i="1">
                <a:latin typeface="Verdana" pitchFamily="34" charset="0"/>
              </a:rPr>
              <a:t>y = </a:t>
            </a:r>
            <a:r>
              <a:rPr lang="en-US" altLang="en-US" sz="2400" b="1">
                <a:latin typeface="Verdana" pitchFamily="34" charset="0"/>
              </a:rPr>
              <a:t>26</a:t>
            </a:r>
            <a:r>
              <a:rPr lang="en-US" altLang="en-US" sz="2400" b="1" i="1">
                <a:latin typeface="Verdana" pitchFamily="34" charset="0"/>
              </a:rPr>
              <a:t> </a:t>
            </a:r>
            <a:endParaRPr lang="en-US" altLang="en-US" sz="2400" b="1">
              <a:latin typeface="Verdana" pitchFamily="34" charset="0"/>
            </a:endParaRPr>
          </a:p>
        </p:txBody>
      </p:sp>
      <p:sp>
        <p:nvSpPr>
          <p:cNvPr id="26630" name="Text Box 9"/>
          <p:cNvSpPr txBox="1">
            <a:spLocks noChangeArrowheads="1"/>
          </p:cNvSpPr>
          <p:nvPr/>
        </p:nvSpPr>
        <p:spPr bwMode="auto">
          <a:xfrm>
            <a:off x="1295400" y="2514600"/>
            <a:ext cx="2792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–3</a:t>
            </a:r>
            <a:r>
              <a:rPr lang="en-US" altLang="en-US" sz="2400" b="1" i="1">
                <a:latin typeface="Verdana" pitchFamily="34" charset="0"/>
              </a:rPr>
              <a:t>x</a:t>
            </a:r>
            <a:r>
              <a:rPr lang="en-US" altLang="en-US" sz="2400" b="1">
                <a:latin typeface="Verdana" pitchFamily="34" charset="0"/>
              </a:rPr>
              <a:t> – 4</a:t>
            </a:r>
            <a:r>
              <a:rPr lang="en-US" altLang="en-US" sz="2400" b="1" i="1">
                <a:latin typeface="Verdana" pitchFamily="34" charset="0"/>
              </a:rPr>
              <a:t>y = </a:t>
            </a:r>
            <a:r>
              <a:rPr lang="en-US" altLang="en-US" sz="2400" b="1">
                <a:latin typeface="Verdana" pitchFamily="34" charset="0"/>
              </a:rPr>
              <a:t>–25</a:t>
            </a:r>
          </a:p>
        </p:txBody>
      </p:sp>
      <p:grpSp>
        <p:nvGrpSpPr>
          <p:cNvPr id="2" name="Group 37"/>
          <p:cNvGrpSpPr>
            <a:grpSpLocks/>
          </p:cNvGrpSpPr>
          <p:nvPr/>
        </p:nvGrpSpPr>
        <p:grpSpPr bwMode="auto">
          <a:xfrm>
            <a:off x="304800" y="3200400"/>
            <a:ext cx="5105400" cy="501650"/>
            <a:chOff x="192" y="2016"/>
            <a:chExt cx="3216" cy="316"/>
          </a:xfrm>
        </p:grpSpPr>
        <p:sp>
          <p:nvSpPr>
            <p:cNvPr id="26652" name="Text Box 11"/>
            <p:cNvSpPr txBox="1">
              <a:spLocks noChangeArrowheads="1"/>
            </p:cNvSpPr>
            <p:nvPr/>
          </p:nvSpPr>
          <p:spPr bwMode="auto">
            <a:xfrm>
              <a:off x="192" y="2016"/>
              <a:ext cx="80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 b="1">
                  <a:latin typeface="Verdana" pitchFamily="34" charset="0"/>
                </a:rPr>
                <a:t>Step 1</a:t>
              </a:r>
            </a:p>
          </p:txBody>
        </p:sp>
        <p:sp>
          <p:nvSpPr>
            <p:cNvPr id="26653" name="Text Box 12"/>
            <p:cNvSpPr txBox="1">
              <a:spLocks noChangeArrowheads="1"/>
            </p:cNvSpPr>
            <p:nvPr/>
          </p:nvSpPr>
          <p:spPr bwMode="auto">
            <a:xfrm>
              <a:off x="1406" y="2044"/>
              <a:ext cx="200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FF0000"/>
                  </a:solidFill>
                  <a:latin typeface="Verdana" pitchFamily="34" charset="0"/>
                </a:rPr>
                <a:t>3</a:t>
              </a:r>
              <a:r>
                <a:rPr lang="en-US" altLang="en-US" sz="2400">
                  <a:latin typeface="Verdana" pitchFamily="34" charset="0"/>
                </a:rPr>
                <a:t>(2</a:t>
              </a:r>
              <a:r>
                <a:rPr lang="en-US" altLang="en-US" sz="2400" i="1">
                  <a:latin typeface="Verdana" pitchFamily="34" charset="0"/>
                </a:rPr>
                <a:t>x + </a:t>
              </a:r>
              <a:r>
                <a:rPr lang="en-US" altLang="en-US" sz="2400">
                  <a:latin typeface="Verdana" pitchFamily="34" charset="0"/>
                </a:rPr>
                <a:t>5</a:t>
              </a:r>
              <a:r>
                <a:rPr lang="en-US" altLang="en-US" sz="2400" i="1">
                  <a:latin typeface="Verdana" pitchFamily="34" charset="0"/>
                </a:rPr>
                <a:t>y = </a:t>
              </a:r>
              <a:r>
                <a:rPr lang="en-US" altLang="en-US" sz="2400">
                  <a:latin typeface="Verdana" pitchFamily="34" charset="0"/>
                </a:rPr>
                <a:t>26)</a:t>
              </a:r>
              <a:r>
                <a:rPr lang="en-US" altLang="en-US" sz="2400" i="1">
                  <a:latin typeface="Verdana" pitchFamily="34" charset="0"/>
                </a:rPr>
                <a:t> </a:t>
              </a:r>
              <a:endParaRPr lang="en-US" altLang="en-US" sz="2400">
                <a:latin typeface="Verdana" pitchFamily="34" charset="0"/>
              </a:endParaRPr>
            </a:p>
          </p:txBody>
        </p:sp>
      </p:grpSp>
      <p:sp>
        <p:nvSpPr>
          <p:cNvPr id="56333" name="Text Box 13"/>
          <p:cNvSpPr txBox="1">
            <a:spLocks noChangeArrowheads="1"/>
          </p:cNvSpPr>
          <p:nvPr/>
        </p:nvSpPr>
        <p:spPr bwMode="auto">
          <a:xfrm>
            <a:off x="1476375" y="3625850"/>
            <a:ext cx="3576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+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(2)</a:t>
            </a:r>
            <a:r>
              <a:rPr lang="en-US" altLang="en-US" sz="2400">
                <a:latin typeface="Verdana" pitchFamily="34" charset="0"/>
              </a:rPr>
              <a:t>(–3</a:t>
            </a:r>
            <a:r>
              <a:rPr lang="en-US" altLang="en-US" sz="2400" i="1">
                <a:latin typeface="Verdana" pitchFamily="34" charset="0"/>
              </a:rPr>
              <a:t>x</a:t>
            </a:r>
            <a:r>
              <a:rPr lang="en-US" altLang="en-US" sz="2400">
                <a:latin typeface="Verdana" pitchFamily="34" charset="0"/>
              </a:rPr>
              <a:t> – 4</a:t>
            </a:r>
            <a:r>
              <a:rPr lang="en-US" altLang="en-US" sz="2400" i="1">
                <a:latin typeface="Verdana" pitchFamily="34" charset="0"/>
              </a:rPr>
              <a:t>y = </a:t>
            </a:r>
            <a:r>
              <a:rPr lang="en-US" altLang="en-US" sz="2400">
                <a:latin typeface="Verdana" pitchFamily="34" charset="0"/>
              </a:rPr>
              <a:t>–25)</a:t>
            </a:r>
          </a:p>
        </p:txBody>
      </p:sp>
      <p:sp>
        <p:nvSpPr>
          <p:cNvPr id="56334" name="Text Box 14"/>
          <p:cNvSpPr txBox="1">
            <a:spLocks noChangeArrowheads="1"/>
          </p:cNvSpPr>
          <p:nvPr/>
        </p:nvSpPr>
        <p:spPr bwMode="auto">
          <a:xfrm>
            <a:off x="5522913" y="3048000"/>
            <a:ext cx="37115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7663" indent="-3476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Multiply the first equation by </a:t>
            </a:r>
            <a:r>
              <a:rPr lang="en-US" altLang="en-US" sz="2400" i="1">
                <a:solidFill>
                  <a:srgbClr val="3333FF"/>
                </a:solidFill>
                <a:cs typeface="Arial" charset="0"/>
              </a:rPr>
              <a:t>3</a:t>
            </a:r>
            <a:r>
              <a:rPr lang="en-US" altLang="en-US" sz="2400" i="1">
                <a:solidFill>
                  <a:srgbClr val="3333FF"/>
                </a:solidFill>
              </a:rPr>
              <a:t> and the second equation by </a:t>
            </a:r>
            <a:r>
              <a:rPr lang="en-US" altLang="en-US" sz="2400" i="1">
                <a:solidFill>
                  <a:srgbClr val="3333FF"/>
                </a:solidFill>
                <a:cs typeface="Arial" charset="0"/>
              </a:rPr>
              <a:t>2 to get opposite x-coefficients </a:t>
            </a:r>
          </a:p>
        </p:txBody>
      </p:sp>
      <p:sp>
        <p:nvSpPr>
          <p:cNvPr id="56336" name="Text Box 16"/>
          <p:cNvSpPr txBox="1">
            <a:spLocks noChangeArrowheads="1"/>
          </p:cNvSpPr>
          <p:nvPr/>
        </p:nvSpPr>
        <p:spPr bwMode="auto">
          <a:xfrm>
            <a:off x="2486025" y="4114800"/>
            <a:ext cx="26590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  6</a:t>
            </a:r>
            <a:r>
              <a:rPr lang="en-US" altLang="en-US" sz="2400" i="1">
                <a:latin typeface="Verdana" pitchFamily="34" charset="0"/>
              </a:rPr>
              <a:t>x </a:t>
            </a:r>
            <a:r>
              <a:rPr lang="en-US" altLang="en-US" sz="2400">
                <a:latin typeface="Verdana" pitchFamily="34" charset="0"/>
              </a:rPr>
              <a:t>+ 15</a:t>
            </a:r>
            <a:r>
              <a:rPr lang="en-US" altLang="en-US" sz="2400" i="1">
                <a:latin typeface="Verdana" pitchFamily="34" charset="0"/>
              </a:rPr>
              <a:t>y =</a:t>
            </a:r>
            <a:r>
              <a:rPr lang="en-US" altLang="en-US" sz="2400">
                <a:latin typeface="Verdana" pitchFamily="34" charset="0"/>
              </a:rPr>
              <a:t> 78</a:t>
            </a:r>
          </a:p>
        </p:txBody>
      </p:sp>
      <p:sp>
        <p:nvSpPr>
          <p:cNvPr id="56337" name="Text Box 17"/>
          <p:cNvSpPr txBox="1">
            <a:spLocks noChangeArrowheads="1"/>
          </p:cNvSpPr>
          <p:nvPr/>
        </p:nvSpPr>
        <p:spPr bwMode="auto">
          <a:xfrm>
            <a:off x="2209800" y="4572000"/>
            <a:ext cx="3322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+(–6</a:t>
            </a:r>
            <a:r>
              <a:rPr lang="en-US" altLang="en-US" sz="2400" i="1">
                <a:latin typeface="Verdana" pitchFamily="34" charset="0"/>
              </a:rPr>
              <a:t>x </a:t>
            </a:r>
            <a:r>
              <a:rPr lang="en-US" altLang="en-US" sz="2400">
                <a:latin typeface="Verdana" pitchFamily="34" charset="0"/>
              </a:rPr>
              <a:t>–</a:t>
            </a:r>
            <a:r>
              <a:rPr lang="en-US" altLang="en-US" sz="2400" i="1">
                <a:latin typeface="Verdana" pitchFamily="34" charset="0"/>
              </a:rPr>
              <a:t>  </a:t>
            </a:r>
            <a:r>
              <a:rPr lang="en-US" altLang="en-US" sz="2400">
                <a:latin typeface="Verdana" pitchFamily="34" charset="0"/>
              </a:rPr>
              <a:t>8</a:t>
            </a:r>
            <a:r>
              <a:rPr lang="en-US" altLang="en-US" sz="2400" i="1">
                <a:latin typeface="Verdana" pitchFamily="34" charset="0"/>
              </a:rPr>
              <a:t>y  = </a:t>
            </a:r>
            <a:r>
              <a:rPr lang="en-US" altLang="en-US" sz="2400">
                <a:latin typeface="Verdana" pitchFamily="34" charset="0"/>
              </a:rPr>
              <a:t>–50)</a:t>
            </a:r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5410200" y="3897313"/>
            <a:ext cx="228600" cy="914400"/>
            <a:chOff x="3504" y="2256"/>
            <a:chExt cx="144" cy="576"/>
          </a:xfrm>
        </p:grpSpPr>
        <p:sp>
          <p:nvSpPr>
            <p:cNvPr id="26649" name="Line 24"/>
            <p:cNvSpPr>
              <a:spLocks noChangeShapeType="1"/>
            </p:cNvSpPr>
            <p:nvPr/>
          </p:nvSpPr>
          <p:spPr bwMode="auto">
            <a:xfrm>
              <a:off x="3504" y="2256"/>
              <a:ext cx="1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0" name="Line 25"/>
            <p:cNvSpPr>
              <a:spLocks noChangeShapeType="1"/>
            </p:cNvSpPr>
            <p:nvPr/>
          </p:nvSpPr>
          <p:spPr bwMode="auto">
            <a:xfrm>
              <a:off x="3648" y="2256"/>
              <a:ext cx="0" cy="5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1" name="Line 26"/>
            <p:cNvSpPr>
              <a:spLocks noChangeShapeType="1"/>
            </p:cNvSpPr>
            <p:nvPr/>
          </p:nvSpPr>
          <p:spPr bwMode="auto">
            <a:xfrm flipH="1">
              <a:off x="3504" y="2832"/>
              <a:ext cx="1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1557338" y="3457575"/>
            <a:ext cx="700087" cy="947738"/>
            <a:chOff x="999" y="2178"/>
            <a:chExt cx="441" cy="597"/>
          </a:xfrm>
        </p:grpSpPr>
        <p:sp>
          <p:nvSpPr>
            <p:cNvPr id="26646" name="Line 21"/>
            <p:cNvSpPr>
              <a:spLocks noChangeShapeType="1"/>
            </p:cNvSpPr>
            <p:nvPr/>
          </p:nvSpPr>
          <p:spPr bwMode="auto">
            <a:xfrm>
              <a:off x="1008" y="2188"/>
              <a:ext cx="0" cy="5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7" name="Line 22"/>
            <p:cNvSpPr>
              <a:spLocks noChangeShapeType="1"/>
            </p:cNvSpPr>
            <p:nvPr/>
          </p:nvSpPr>
          <p:spPr bwMode="auto">
            <a:xfrm>
              <a:off x="1008" y="2775"/>
              <a:ext cx="43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8" name="Line 30"/>
            <p:cNvSpPr>
              <a:spLocks noChangeShapeType="1"/>
            </p:cNvSpPr>
            <p:nvPr/>
          </p:nvSpPr>
          <p:spPr bwMode="auto">
            <a:xfrm>
              <a:off x="999" y="2178"/>
              <a:ext cx="2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6353" name="Text Box 33"/>
          <p:cNvSpPr txBox="1">
            <a:spLocks noChangeArrowheads="1"/>
          </p:cNvSpPr>
          <p:nvPr/>
        </p:nvSpPr>
        <p:spPr bwMode="auto">
          <a:xfrm>
            <a:off x="5522913" y="4648200"/>
            <a:ext cx="3659187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  <a:cs typeface="Arial" charset="0"/>
              </a:rPr>
              <a:t>Add the new equations to</a:t>
            </a:r>
          </a:p>
          <a:p>
            <a:pPr eaLnBrk="1" hangingPunct="1"/>
            <a:r>
              <a:rPr lang="en-US" altLang="en-US" sz="2400" i="1">
                <a:solidFill>
                  <a:srgbClr val="3333FF"/>
                </a:solidFill>
                <a:cs typeface="Arial" charset="0"/>
              </a:rPr>
              <a:t> eliminate x.</a:t>
            </a:r>
          </a:p>
        </p:txBody>
      </p:sp>
      <p:sp>
        <p:nvSpPr>
          <p:cNvPr id="56354" name="Text Box 34"/>
          <p:cNvSpPr txBox="1">
            <a:spLocks noChangeArrowheads="1"/>
          </p:cNvSpPr>
          <p:nvPr/>
        </p:nvSpPr>
        <p:spPr bwMode="auto">
          <a:xfrm>
            <a:off x="5522913" y="5486400"/>
            <a:ext cx="3406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Solve for y. </a:t>
            </a:r>
          </a:p>
        </p:txBody>
      </p:sp>
      <p:sp>
        <p:nvSpPr>
          <p:cNvPr id="56355" name="Text Box 35"/>
          <p:cNvSpPr txBox="1">
            <a:spLocks noChangeArrowheads="1"/>
          </p:cNvSpPr>
          <p:nvPr/>
        </p:nvSpPr>
        <p:spPr bwMode="auto">
          <a:xfrm>
            <a:off x="3898900" y="5486400"/>
            <a:ext cx="1130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latin typeface="Verdana" pitchFamily="34" charset="0"/>
              </a:rPr>
              <a:t>y  = </a:t>
            </a:r>
            <a:r>
              <a:rPr lang="en-US" altLang="en-US" sz="2400">
                <a:solidFill>
                  <a:srgbClr val="800080"/>
                </a:solidFill>
                <a:latin typeface="Verdana" pitchFamily="34" charset="0"/>
              </a:rPr>
              <a:t>4</a:t>
            </a:r>
          </a:p>
        </p:txBody>
      </p:sp>
      <p:grpSp>
        <p:nvGrpSpPr>
          <p:cNvPr id="5" name="Group 39"/>
          <p:cNvGrpSpPr>
            <a:grpSpLocks/>
          </p:cNvGrpSpPr>
          <p:nvPr/>
        </p:nvGrpSpPr>
        <p:grpSpPr bwMode="auto">
          <a:xfrm>
            <a:off x="304800" y="5029200"/>
            <a:ext cx="5105400" cy="488950"/>
            <a:chOff x="192" y="3168"/>
            <a:chExt cx="3216" cy="308"/>
          </a:xfrm>
        </p:grpSpPr>
        <p:sp>
          <p:nvSpPr>
            <p:cNvPr id="26643" name="Line 18"/>
            <p:cNvSpPr>
              <a:spLocks noChangeShapeType="1"/>
            </p:cNvSpPr>
            <p:nvPr/>
          </p:nvSpPr>
          <p:spPr bwMode="auto">
            <a:xfrm>
              <a:off x="1605" y="3168"/>
              <a:ext cx="163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4" name="Text Box 28"/>
            <p:cNvSpPr txBox="1">
              <a:spLocks noChangeArrowheads="1"/>
            </p:cNvSpPr>
            <p:nvPr/>
          </p:nvSpPr>
          <p:spPr bwMode="auto">
            <a:xfrm>
              <a:off x="1764" y="3188"/>
              <a:ext cx="16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Verdana" pitchFamily="34" charset="0"/>
                </a:rPr>
                <a:t>0   + 7</a:t>
              </a:r>
              <a:r>
                <a:rPr lang="en-US" altLang="en-US" sz="2400" i="1">
                  <a:latin typeface="Verdana" pitchFamily="34" charset="0"/>
                </a:rPr>
                <a:t>y  = </a:t>
              </a:r>
              <a:r>
                <a:rPr lang="en-US" altLang="en-US" sz="2400">
                  <a:latin typeface="Verdana" pitchFamily="34" charset="0"/>
                </a:rPr>
                <a:t>28</a:t>
              </a:r>
            </a:p>
          </p:txBody>
        </p:sp>
        <p:sp>
          <p:nvSpPr>
            <p:cNvPr id="26645" name="Text Box 36"/>
            <p:cNvSpPr txBox="1">
              <a:spLocks noChangeArrowheads="1"/>
            </p:cNvSpPr>
            <p:nvPr/>
          </p:nvSpPr>
          <p:spPr bwMode="auto">
            <a:xfrm>
              <a:off x="192" y="3168"/>
              <a:ext cx="80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 b="1">
                  <a:latin typeface="Verdana" pitchFamily="34" charset="0"/>
                </a:rPr>
                <a:t>Step 2</a:t>
              </a:r>
            </a:p>
          </p:txBody>
        </p:sp>
      </p:grpSp>
      <p:sp>
        <p:nvSpPr>
          <p:cNvPr id="56361" name="Line 41"/>
          <p:cNvSpPr>
            <a:spLocks noChangeShapeType="1"/>
          </p:cNvSpPr>
          <p:nvPr/>
        </p:nvSpPr>
        <p:spPr bwMode="auto">
          <a:xfrm>
            <a:off x="1600200" y="4114800"/>
            <a:ext cx="3429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56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6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6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56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56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63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63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6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56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56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33" grpId="0"/>
      <p:bldP spid="56334" grpId="0"/>
      <p:bldP spid="56336" grpId="0"/>
      <p:bldP spid="56337" grpId="0"/>
      <p:bldP spid="56353" grpId="0"/>
      <p:bldP spid="56354" grpId="0"/>
      <p:bldP spid="56355" grpId="0"/>
      <p:bldP spid="56361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3b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57353" name="Text Box 9"/>
          <p:cNvSpPr txBox="1">
            <a:spLocks noChangeArrowheads="1"/>
          </p:cNvSpPr>
          <p:nvPr/>
        </p:nvSpPr>
        <p:spPr bwMode="auto">
          <a:xfrm>
            <a:off x="5541963" y="1752600"/>
            <a:ext cx="3454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7663" indent="-3476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</a:rPr>
              <a:t>Write one of the original equations.</a:t>
            </a: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762000" y="1917700"/>
            <a:ext cx="3810000" cy="460375"/>
            <a:chOff x="480" y="1986"/>
            <a:chExt cx="2400" cy="290"/>
          </a:xfrm>
        </p:grpSpPr>
        <p:sp>
          <p:nvSpPr>
            <p:cNvPr id="27668" name="Text Box 11"/>
            <p:cNvSpPr txBox="1">
              <a:spLocks noChangeArrowheads="1"/>
            </p:cNvSpPr>
            <p:nvPr/>
          </p:nvSpPr>
          <p:spPr bwMode="auto">
            <a:xfrm>
              <a:off x="480" y="1988"/>
              <a:ext cx="80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 b="1">
                  <a:latin typeface="Verdana" pitchFamily="34" charset="0"/>
                </a:rPr>
                <a:t>Step 3</a:t>
              </a:r>
            </a:p>
          </p:txBody>
        </p:sp>
        <p:sp>
          <p:nvSpPr>
            <p:cNvPr id="27669" name="Text Box 12"/>
            <p:cNvSpPr txBox="1">
              <a:spLocks noChangeArrowheads="1"/>
            </p:cNvSpPr>
            <p:nvPr/>
          </p:nvSpPr>
          <p:spPr bwMode="auto">
            <a:xfrm>
              <a:off x="1375" y="1986"/>
              <a:ext cx="150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latin typeface="Verdana" pitchFamily="34" charset="0"/>
                </a:rPr>
                <a:t>2</a:t>
              </a:r>
              <a:r>
                <a:rPr lang="en-US" altLang="en-US" sz="2400" i="1">
                  <a:latin typeface="Verdana" pitchFamily="34" charset="0"/>
                </a:rPr>
                <a:t>x + </a:t>
              </a:r>
              <a:r>
                <a:rPr lang="en-US" altLang="en-US" sz="2400">
                  <a:latin typeface="Verdana" pitchFamily="34" charset="0"/>
                </a:rPr>
                <a:t>5</a:t>
              </a:r>
              <a:r>
                <a:rPr lang="en-US" altLang="en-US" sz="2400" i="1">
                  <a:latin typeface="Verdana" pitchFamily="34" charset="0"/>
                </a:rPr>
                <a:t>y = </a:t>
              </a:r>
              <a:r>
                <a:rPr lang="en-US" altLang="en-US" sz="2400">
                  <a:latin typeface="Verdana" pitchFamily="34" charset="0"/>
                </a:rPr>
                <a:t>26</a:t>
              </a:r>
              <a:r>
                <a:rPr lang="en-US" altLang="en-US" sz="2400" i="1">
                  <a:latin typeface="Verdana" pitchFamily="34" charset="0"/>
                </a:rPr>
                <a:t> </a:t>
              </a:r>
              <a:endParaRPr lang="en-US" altLang="en-US" sz="2400">
                <a:latin typeface="Verdana" pitchFamily="34" charset="0"/>
              </a:endParaRPr>
            </a:p>
          </p:txBody>
        </p:sp>
      </p:grpSp>
      <p:sp>
        <p:nvSpPr>
          <p:cNvPr id="57357" name="Text Box 13"/>
          <p:cNvSpPr txBox="1">
            <a:spLocks noChangeArrowheads="1"/>
          </p:cNvSpPr>
          <p:nvPr/>
        </p:nvSpPr>
        <p:spPr bwMode="auto">
          <a:xfrm>
            <a:off x="5541963" y="2441575"/>
            <a:ext cx="2987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  <a:cs typeface="Arial" charset="0"/>
              </a:rPr>
              <a:t>Substitute 4 for y. </a:t>
            </a:r>
          </a:p>
        </p:txBody>
      </p:sp>
      <p:sp>
        <p:nvSpPr>
          <p:cNvPr id="57358" name="Text Box 14"/>
          <p:cNvSpPr txBox="1">
            <a:spLocks noChangeArrowheads="1"/>
          </p:cNvSpPr>
          <p:nvPr/>
        </p:nvSpPr>
        <p:spPr bwMode="auto">
          <a:xfrm>
            <a:off x="1905000" y="2422525"/>
            <a:ext cx="274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2</a:t>
            </a:r>
            <a:r>
              <a:rPr lang="en-US" altLang="en-US" sz="2400" i="1">
                <a:latin typeface="Verdana" pitchFamily="34" charset="0"/>
              </a:rPr>
              <a:t>x + </a:t>
            </a:r>
            <a:r>
              <a:rPr lang="en-US" altLang="en-US" sz="2400">
                <a:latin typeface="Verdana" pitchFamily="34" charset="0"/>
              </a:rPr>
              <a:t>5</a:t>
            </a:r>
            <a:r>
              <a:rPr lang="en-US" altLang="en-US" sz="2400">
                <a:solidFill>
                  <a:srgbClr val="800080"/>
                </a:solidFill>
                <a:latin typeface="Verdana" pitchFamily="34" charset="0"/>
              </a:rPr>
              <a:t>(4)</a:t>
            </a:r>
            <a:r>
              <a:rPr lang="en-US" altLang="en-US" sz="2400" i="1">
                <a:latin typeface="Verdana" pitchFamily="34" charset="0"/>
              </a:rPr>
              <a:t> = </a:t>
            </a:r>
            <a:r>
              <a:rPr lang="en-US" altLang="en-US" sz="2400">
                <a:latin typeface="Verdana" pitchFamily="34" charset="0"/>
              </a:rPr>
              <a:t>26</a:t>
            </a:r>
          </a:p>
        </p:txBody>
      </p:sp>
      <p:sp>
        <p:nvSpPr>
          <p:cNvPr id="57361" name="Text Box 17"/>
          <p:cNvSpPr txBox="1">
            <a:spLocks noChangeArrowheads="1"/>
          </p:cNvSpPr>
          <p:nvPr/>
        </p:nvSpPr>
        <p:spPr bwMode="auto">
          <a:xfrm>
            <a:off x="5541963" y="3717925"/>
            <a:ext cx="3578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Solve for x.</a:t>
            </a:r>
          </a:p>
        </p:txBody>
      </p:sp>
      <p:grpSp>
        <p:nvGrpSpPr>
          <p:cNvPr id="3" name="Group 32"/>
          <p:cNvGrpSpPr>
            <a:grpSpLocks/>
          </p:cNvGrpSpPr>
          <p:nvPr/>
        </p:nvGrpSpPr>
        <p:grpSpPr bwMode="auto">
          <a:xfrm>
            <a:off x="762000" y="4419600"/>
            <a:ext cx="8377238" cy="822325"/>
            <a:chOff x="480" y="2784"/>
            <a:chExt cx="5277" cy="518"/>
          </a:xfrm>
        </p:grpSpPr>
        <p:sp>
          <p:nvSpPr>
            <p:cNvPr id="27665" name="Rectangle 19"/>
            <p:cNvSpPr>
              <a:spLocks noChangeArrowheads="1"/>
            </p:cNvSpPr>
            <p:nvPr/>
          </p:nvSpPr>
          <p:spPr bwMode="auto">
            <a:xfrm>
              <a:off x="480" y="2792"/>
              <a:ext cx="80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 b="1">
                  <a:latin typeface="Verdana" pitchFamily="34" charset="0"/>
                </a:rPr>
                <a:t>Step 4</a:t>
              </a:r>
            </a:p>
          </p:txBody>
        </p:sp>
        <p:sp>
          <p:nvSpPr>
            <p:cNvPr id="27666" name="Text Box 20"/>
            <p:cNvSpPr txBox="1">
              <a:spLocks noChangeArrowheads="1"/>
            </p:cNvSpPr>
            <p:nvPr/>
          </p:nvSpPr>
          <p:spPr bwMode="auto">
            <a:xfrm>
              <a:off x="3491" y="2784"/>
              <a:ext cx="2266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7663" indent="-347663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 i="1">
                  <a:solidFill>
                    <a:srgbClr val="3333FF"/>
                  </a:solidFill>
                </a:rPr>
                <a:t>Write the solution as an ordered pair. </a:t>
              </a:r>
            </a:p>
          </p:txBody>
        </p:sp>
        <p:sp>
          <p:nvSpPr>
            <p:cNvPr id="27667" name="Text Box 21"/>
            <p:cNvSpPr txBox="1">
              <a:spLocks noChangeArrowheads="1"/>
            </p:cNvSpPr>
            <p:nvPr/>
          </p:nvSpPr>
          <p:spPr bwMode="auto">
            <a:xfrm>
              <a:off x="1862" y="2810"/>
              <a:ext cx="7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Verdana" pitchFamily="34" charset="0"/>
                </a:rPr>
                <a:t>(</a:t>
              </a:r>
              <a:r>
                <a:rPr lang="en-US" altLang="en-US" sz="2400">
                  <a:solidFill>
                    <a:srgbClr val="3333FF"/>
                  </a:solidFill>
                  <a:latin typeface="Verdana" pitchFamily="34" charset="0"/>
                </a:rPr>
                <a:t>3</a:t>
              </a:r>
              <a:r>
                <a:rPr lang="en-US" altLang="en-US" sz="2400">
                  <a:latin typeface="Verdana" pitchFamily="34" charset="0"/>
                </a:rPr>
                <a:t>, </a:t>
              </a:r>
              <a:r>
                <a:rPr lang="en-US" altLang="en-US" sz="2400">
                  <a:solidFill>
                    <a:srgbClr val="800080"/>
                  </a:solidFill>
                  <a:latin typeface="Verdana" pitchFamily="34" charset="0"/>
                </a:rPr>
                <a:t>4</a:t>
              </a:r>
              <a:r>
                <a:rPr lang="en-US" altLang="en-US" sz="2400">
                  <a:latin typeface="Verdana" pitchFamily="34" charset="0"/>
                </a:rPr>
                <a:t>) </a:t>
              </a:r>
            </a:p>
          </p:txBody>
        </p:sp>
      </p:grpSp>
      <p:sp>
        <p:nvSpPr>
          <p:cNvPr id="57366" name="Text Box 22"/>
          <p:cNvSpPr txBox="1">
            <a:spLocks noChangeArrowheads="1"/>
          </p:cNvSpPr>
          <p:nvPr/>
        </p:nvSpPr>
        <p:spPr bwMode="auto">
          <a:xfrm>
            <a:off x="3200400" y="4022725"/>
            <a:ext cx="10239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latin typeface="Verdana" pitchFamily="34" charset="0"/>
              </a:rPr>
              <a:t>x = </a:t>
            </a:r>
            <a:r>
              <a:rPr lang="en-US" altLang="en-US" sz="2400">
                <a:solidFill>
                  <a:srgbClr val="3333FF"/>
                </a:solidFill>
                <a:latin typeface="Verdana" pitchFamily="34" charset="0"/>
              </a:rPr>
              <a:t>3</a:t>
            </a:r>
            <a:endParaRPr lang="en-US" altLang="en-US" sz="2400" i="1">
              <a:solidFill>
                <a:srgbClr val="3333FF"/>
              </a:solidFill>
              <a:latin typeface="Verdana" pitchFamily="34" charset="0"/>
            </a:endParaRPr>
          </a:p>
        </p:txBody>
      </p: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2181225" y="2879725"/>
            <a:ext cx="2590800" cy="1219200"/>
            <a:chOff x="1374" y="2592"/>
            <a:chExt cx="1632" cy="768"/>
          </a:xfrm>
        </p:grpSpPr>
        <p:sp>
          <p:nvSpPr>
            <p:cNvPr id="27660" name="Text Box 15"/>
            <p:cNvSpPr txBox="1">
              <a:spLocks noChangeArrowheads="1"/>
            </p:cNvSpPr>
            <p:nvPr/>
          </p:nvSpPr>
          <p:spPr bwMode="auto">
            <a:xfrm>
              <a:off x="1374" y="2592"/>
              <a:ext cx="16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latin typeface="Verdana" pitchFamily="34" charset="0"/>
                </a:rPr>
                <a:t>2</a:t>
              </a:r>
              <a:r>
                <a:rPr lang="en-US" altLang="en-US" sz="2400" i="1">
                  <a:latin typeface="Verdana" pitchFamily="34" charset="0"/>
                </a:rPr>
                <a:t>x + </a:t>
              </a:r>
              <a:r>
                <a:rPr lang="en-US" altLang="en-US" sz="2400">
                  <a:latin typeface="Verdana" pitchFamily="34" charset="0"/>
                </a:rPr>
                <a:t>20</a:t>
              </a:r>
              <a:r>
                <a:rPr lang="en-US" altLang="en-US" sz="2400" i="1">
                  <a:latin typeface="Verdana" pitchFamily="34" charset="0"/>
                </a:rPr>
                <a:t> = </a:t>
              </a:r>
              <a:r>
                <a:rPr lang="en-US" altLang="en-US" sz="2400">
                  <a:latin typeface="Verdana" pitchFamily="34" charset="0"/>
                </a:rPr>
                <a:t>26</a:t>
              </a:r>
            </a:p>
          </p:txBody>
        </p:sp>
        <p:sp>
          <p:nvSpPr>
            <p:cNvPr id="27661" name="Text Box 23"/>
            <p:cNvSpPr txBox="1">
              <a:spLocks noChangeArrowheads="1"/>
            </p:cNvSpPr>
            <p:nvPr/>
          </p:nvSpPr>
          <p:spPr bwMode="auto">
            <a:xfrm>
              <a:off x="1772" y="2814"/>
              <a:ext cx="123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FF0000"/>
                  </a:solidFill>
                  <a:latin typeface="Verdana" pitchFamily="34" charset="0"/>
                </a:rPr>
                <a:t>–20   –20</a:t>
              </a:r>
            </a:p>
          </p:txBody>
        </p:sp>
        <p:sp>
          <p:nvSpPr>
            <p:cNvPr id="27662" name="Line 24"/>
            <p:cNvSpPr>
              <a:spLocks noChangeShapeType="1"/>
            </p:cNvSpPr>
            <p:nvPr/>
          </p:nvSpPr>
          <p:spPr bwMode="auto">
            <a:xfrm>
              <a:off x="1872" y="3072"/>
              <a:ext cx="384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3" name="Line 25"/>
            <p:cNvSpPr>
              <a:spLocks noChangeShapeType="1"/>
            </p:cNvSpPr>
            <p:nvPr/>
          </p:nvSpPr>
          <p:spPr bwMode="auto">
            <a:xfrm>
              <a:off x="2448" y="3093"/>
              <a:ext cx="384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4" name="Text Box 26"/>
            <p:cNvSpPr txBox="1">
              <a:spLocks noChangeArrowheads="1"/>
            </p:cNvSpPr>
            <p:nvPr/>
          </p:nvSpPr>
          <p:spPr bwMode="auto">
            <a:xfrm>
              <a:off x="1536" y="3072"/>
              <a:ext cx="128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latin typeface="Verdana" pitchFamily="34" charset="0"/>
                </a:rPr>
                <a:t>2</a:t>
              </a:r>
              <a:r>
                <a:rPr lang="en-US" altLang="en-US" sz="2400" i="1">
                  <a:latin typeface="Verdana" pitchFamily="34" charset="0"/>
                </a:rPr>
                <a:t>X      =  </a:t>
              </a:r>
              <a:r>
                <a:rPr lang="en-US" altLang="en-US" sz="2400">
                  <a:latin typeface="Verdana" pitchFamily="34" charset="0"/>
                </a:rPr>
                <a:t>6</a:t>
              </a:r>
            </a:p>
          </p:txBody>
        </p:sp>
      </p:grpSp>
      <p:sp>
        <p:nvSpPr>
          <p:cNvPr id="57371" name="Text Box 27"/>
          <p:cNvSpPr txBox="1">
            <a:spLocks noChangeArrowheads="1"/>
          </p:cNvSpPr>
          <p:nvPr/>
        </p:nvSpPr>
        <p:spPr bwMode="auto">
          <a:xfrm>
            <a:off x="5541963" y="2955925"/>
            <a:ext cx="35591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7663" indent="-3476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Subtract 20 from both sides.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7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7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7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7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73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73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7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7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7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7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3" grpId="0"/>
      <p:bldP spid="57357" grpId="0"/>
      <p:bldP spid="57358" grpId="0"/>
      <p:bldP spid="57361" grpId="0"/>
      <p:bldP spid="57366" grpId="0"/>
      <p:bldP spid="5737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4: </a:t>
            </a:r>
            <a:r>
              <a:rPr lang="en-US" altLang="en-US" sz="2400" i="1">
                <a:solidFill>
                  <a:srgbClr val="FF0000"/>
                </a:solidFill>
                <a:latin typeface="Arial Black" pitchFamily="34" charset="0"/>
              </a:rPr>
              <a:t>Application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8675" name="Text Box 5"/>
          <p:cNvSpPr txBox="1">
            <a:spLocks noChangeArrowheads="1"/>
          </p:cNvSpPr>
          <p:nvPr/>
        </p:nvSpPr>
        <p:spPr bwMode="auto">
          <a:xfrm>
            <a:off x="609600" y="1524000"/>
            <a:ext cx="79406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Paige has $7.75 to buy 12 sheets of felt and card stock for her scrapbook. The felt costs $0.50 per sheet, and the card stock costs $0.75 per sheet. How many sheets of each can Paige buy?</a:t>
            </a:r>
          </a:p>
        </p:txBody>
      </p:sp>
      <p:sp>
        <p:nvSpPr>
          <p:cNvPr id="61447" name="Text Box 7"/>
          <p:cNvSpPr txBox="1">
            <a:spLocks noChangeArrowheads="1"/>
          </p:cNvSpPr>
          <p:nvPr/>
        </p:nvSpPr>
        <p:spPr bwMode="auto">
          <a:xfrm>
            <a:off x="838200" y="3516313"/>
            <a:ext cx="8001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Write a system. Use </a:t>
            </a:r>
            <a:r>
              <a:rPr lang="en-US" altLang="en-US" sz="2400" i="1">
                <a:latin typeface="Verdana" pitchFamily="34" charset="0"/>
              </a:rPr>
              <a:t>f</a:t>
            </a:r>
            <a:r>
              <a:rPr lang="en-US" altLang="en-US" sz="2400">
                <a:latin typeface="Verdana" pitchFamily="34" charset="0"/>
              </a:rPr>
              <a:t> for the number of felt sheets and </a:t>
            </a:r>
            <a:r>
              <a:rPr lang="en-US" altLang="en-US" sz="2400" i="1">
                <a:latin typeface="Verdana" pitchFamily="34" charset="0"/>
              </a:rPr>
              <a:t>c</a:t>
            </a:r>
            <a:r>
              <a:rPr lang="en-US" altLang="en-US" sz="2400">
                <a:latin typeface="Verdana" pitchFamily="34" charset="0"/>
              </a:rPr>
              <a:t> for the number of card stock sheets. </a:t>
            </a:r>
          </a:p>
        </p:txBody>
      </p:sp>
      <p:sp>
        <p:nvSpPr>
          <p:cNvPr id="61448" name="Text Box 8"/>
          <p:cNvSpPr txBox="1">
            <a:spLocks noChangeArrowheads="1"/>
          </p:cNvSpPr>
          <p:nvPr/>
        </p:nvSpPr>
        <p:spPr bwMode="auto">
          <a:xfrm>
            <a:off x="685800" y="4719638"/>
            <a:ext cx="3457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0.50</a:t>
            </a:r>
            <a:r>
              <a:rPr lang="en-US" altLang="en-US" sz="2400" i="1">
                <a:latin typeface="Verdana" pitchFamily="34" charset="0"/>
              </a:rPr>
              <a:t>f</a:t>
            </a:r>
            <a:r>
              <a:rPr lang="en-US" altLang="en-US" sz="2400">
                <a:latin typeface="Verdana" pitchFamily="34" charset="0"/>
              </a:rPr>
              <a:t> + 0.75</a:t>
            </a:r>
            <a:r>
              <a:rPr lang="en-US" altLang="en-US" sz="2400" i="1">
                <a:latin typeface="Verdana" pitchFamily="34" charset="0"/>
              </a:rPr>
              <a:t>c</a:t>
            </a:r>
            <a:r>
              <a:rPr lang="en-US" altLang="en-US" sz="2400">
                <a:latin typeface="Verdana" pitchFamily="34" charset="0"/>
              </a:rPr>
              <a:t> = 7.75</a:t>
            </a:r>
          </a:p>
        </p:txBody>
      </p:sp>
      <p:sp>
        <p:nvSpPr>
          <p:cNvPr id="61449" name="Text Box 9"/>
          <p:cNvSpPr txBox="1">
            <a:spLocks noChangeArrowheads="1"/>
          </p:cNvSpPr>
          <p:nvPr/>
        </p:nvSpPr>
        <p:spPr bwMode="auto">
          <a:xfrm>
            <a:off x="4729163" y="4719638"/>
            <a:ext cx="39401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7663" indent="-3476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The cost of felt and card stock totals $7.75.</a:t>
            </a:r>
          </a:p>
        </p:txBody>
      </p:sp>
      <p:sp>
        <p:nvSpPr>
          <p:cNvPr id="61450" name="Text Box 10"/>
          <p:cNvSpPr txBox="1">
            <a:spLocks noChangeArrowheads="1"/>
          </p:cNvSpPr>
          <p:nvPr/>
        </p:nvSpPr>
        <p:spPr bwMode="auto">
          <a:xfrm>
            <a:off x="2101850" y="5481638"/>
            <a:ext cx="1876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latin typeface="Verdana" pitchFamily="34" charset="0"/>
              </a:rPr>
              <a:t>f + c = </a:t>
            </a:r>
            <a:r>
              <a:rPr lang="en-US" altLang="en-US" sz="2400">
                <a:latin typeface="Verdana" pitchFamily="34" charset="0"/>
              </a:rPr>
              <a:t>12</a:t>
            </a:r>
            <a:r>
              <a:rPr lang="en-US" altLang="en-US" sz="2400" i="1">
                <a:latin typeface="Verdana" pitchFamily="34" charset="0"/>
              </a:rPr>
              <a:t> </a:t>
            </a:r>
          </a:p>
        </p:txBody>
      </p:sp>
      <p:sp>
        <p:nvSpPr>
          <p:cNvPr id="61451" name="Text Box 11"/>
          <p:cNvSpPr txBox="1">
            <a:spLocks noChangeArrowheads="1"/>
          </p:cNvSpPr>
          <p:nvPr/>
        </p:nvSpPr>
        <p:spPr bwMode="auto">
          <a:xfrm>
            <a:off x="4729163" y="5486400"/>
            <a:ext cx="3978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</a:rPr>
              <a:t>The total number of sheets is 12.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61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1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1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1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61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1000"/>
                                        <p:tgtEl>
                                          <p:spTgt spid="61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1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1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61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7" grpId="0"/>
      <p:bldP spid="61448" grpId="0"/>
      <p:bldP spid="61449" grpId="0"/>
      <p:bldP spid="61450" grpId="0"/>
      <p:bldP spid="6145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4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9699" name="Text Box 6"/>
          <p:cNvSpPr txBox="1">
            <a:spLocks noChangeArrowheads="1"/>
          </p:cNvSpPr>
          <p:nvPr/>
        </p:nvSpPr>
        <p:spPr bwMode="auto">
          <a:xfrm>
            <a:off x="228600" y="1708150"/>
            <a:ext cx="1276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Step 1</a:t>
            </a:r>
          </a:p>
        </p:txBody>
      </p:sp>
      <p:sp>
        <p:nvSpPr>
          <p:cNvPr id="62471" name="Text Box 7"/>
          <p:cNvSpPr txBox="1">
            <a:spLocks noChangeArrowheads="1"/>
          </p:cNvSpPr>
          <p:nvPr/>
        </p:nvSpPr>
        <p:spPr bwMode="auto">
          <a:xfrm>
            <a:off x="1952625" y="1733550"/>
            <a:ext cx="3457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0.50</a:t>
            </a:r>
            <a:r>
              <a:rPr lang="en-US" altLang="en-US" sz="2400" i="1">
                <a:latin typeface="Verdana" pitchFamily="34" charset="0"/>
              </a:rPr>
              <a:t>f</a:t>
            </a:r>
            <a:r>
              <a:rPr lang="en-US" altLang="en-US" sz="2400">
                <a:latin typeface="Verdana" pitchFamily="34" charset="0"/>
              </a:rPr>
              <a:t> + 0.75</a:t>
            </a:r>
            <a:r>
              <a:rPr lang="en-US" altLang="en-US" sz="2400" i="1">
                <a:latin typeface="Verdana" pitchFamily="34" charset="0"/>
              </a:rPr>
              <a:t>c</a:t>
            </a:r>
            <a:r>
              <a:rPr lang="en-US" altLang="en-US" sz="2400">
                <a:latin typeface="Verdana" pitchFamily="34" charset="0"/>
              </a:rPr>
              <a:t> = 7.75</a:t>
            </a:r>
          </a:p>
        </p:txBody>
      </p:sp>
      <p:sp>
        <p:nvSpPr>
          <p:cNvPr id="62472" name="Text Box 8"/>
          <p:cNvSpPr txBox="1">
            <a:spLocks noChangeArrowheads="1"/>
          </p:cNvSpPr>
          <p:nvPr/>
        </p:nvSpPr>
        <p:spPr bwMode="auto">
          <a:xfrm>
            <a:off x="1524000" y="2209800"/>
            <a:ext cx="3671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latin typeface="Verdana" pitchFamily="34" charset="0"/>
              </a:rPr>
              <a:t>+ 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(–0.50)</a:t>
            </a:r>
            <a:r>
              <a:rPr lang="en-US" altLang="en-US" sz="2400">
                <a:latin typeface="Verdana" pitchFamily="34" charset="0"/>
              </a:rPr>
              <a:t>(</a:t>
            </a:r>
            <a:r>
              <a:rPr lang="en-US" altLang="en-US" sz="2400" i="1">
                <a:latin typeface="Verdana" pitchFamily="34" charset="0"/>
              </a:rPr>
              <a:t>f + c</a:t>
            </a:r>
            <a:r>
              <a:rPr lang="en-US" altLang="en-US" sz="2400">
                <a:latin typeface="Verdana" pitchFamily="34" charset="0"/>
              </a:rPr>
              <a:t>)</a:t>
            </a:r>
            <a:r>
              <a:rPr lang="en-US" altLang="en-US" sz="2400" i="1">
                <a:latin typeface="Verdana" pitchFamily="34" charset="0"/>
              </a:rPr>
              <a:t> = </a:t>
            </a:r>
            <a:r>
              <a:rPr lang="en-US" altLang="en-US" sz="2400">
                <a:latin typeface="Verdana" pitchFamily="34" charset="0"/>
              </a:rPr>
              <a:t>12</a:t>
            </a:r>
            <a:r>
              <a:rPr lang="en-US" altLang="en-US" sz="2400" i="1">
                <a:latin typeface="Verdana" pitchFamily="34" charset="0"/>
              </a:rPr>
              <a:t> </a:t>
            </a:r>
          </a:p>
        </p:txBody>
      </p:sp>
      <p:sp>
        <p:nvSpPr>
          <p:cNvPr id="62473" name="Text Box 9"/>
          <p:cNvSpPr txBox="1">
            <a:spLocks noChangeArrowheads="1"/>
          </p:cNvSpPr>
          <p:nvPr/>
        </p:nvSpPr>
        <p:spPr bwMode="auto">
          <a:xfrm>
            <a:off x="5248275" y="1752600"/>
            <a:ext cx="38862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39725" indent="-3397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Multiply the second equation by </a:t>
            </a:r>
            <a:r>
              <a:rPr lang="en-US" altLang="en-US" sz="2400" i="1">
                <a:solidFill>
                  <a:srgbClr val="3333FF"/>
                </a:solidFill>
                <a:cs typeface="Arial" charset="0"/>
              </a:rPr>
              <a:t>–0.50 to get opposite f-coefficients.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538288" y="2024063"/>
            <a:ext cx="700087" cy="947737"/>
            <a:chOff x="999" y="2178"/>
            <a:chExt cx="441" cy="597"/>
          </a:xfrm>
        </p:grpSpPr>
        <p:sp>
          <p:nvSpPr>
            <p:cNvPr id="29729" name="Line 11"/>
            <p:cNvSpPr>
              <a:spLocks noChangeShapeType="1"/>
            </p:cNvSpPr>
            <p:nvPr/>
          </p:nvSpPr>
          <p:spPr bwMode="auto">
            <a:xfrm>
              <a:off x="1008" y="2188"/>
              <a:ext cx="0" cy="5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0" name="Line 12"/>
            <p:cNvSpPr>
              <a:spLocks noChangeShapeType="1"/>
            </p:cNvSpPr>
            <p:nvPr/>
          </p:nvSpPr>
          <p:spPr bwMode="auto">
            <a:xfrm>
              <a:off x="1008" y="2775"/>
              <a:ext cx="43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1" name="Line 13"/>
            <p:cNvSpPr>
              <a:spLocks noChangeShapeType="1"/>
            </p:cNvSpPr>
            <p:nvPr/>
          </p:nvSpPr>
          <p:spPr bwMode="auto">
            <a:xfrm>
              <a:off x="999" y="2178"/>
              <a:ext cx="2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2478" name="Text Box 14"/>
          <p:cNvSpPr txBox="1">
            <a:spLocks noChangeArrowheads="1"/>
          </p:cNvSpPr>
          <p:nvPr/>
        </p:nvSpPr>
        <p:spPr bwMode="auto">
          <a:xfrm>
            <a:off x="2195513" y="2743200"/>
            <a:ext cx="3457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0.50</a:t>
            </a:r>
            <a:r>
              <a:rPr lang="en-US" altLang="en-US" sz="2400" i="1">
                <a:latin typeface="Verdana" pitchFamily="34" charset="0"/>
              </a:rPr>
              <a:t>f</a:t>
            </a:r>
            <a:r>
              <a:rPr lang="en-US" altLang="en-US" sz="2400">
                <a:latin typeface="Verdana" pitchFamily="34" charset="0"/>
              </a:rPr>
              <a:t> + 0.75</a:t>
            </a:r>
            <a:r>
              <a:rPr lang="en-US" altLang="en-US" sz="2400" i="1">
                <a:latin typeface="Verdana" pitchFamily="34" charset="0"/>
              </a:rPr>
              <a:t>c</a:t>
            </a:r>
            <a:r>
              <a:rPr lang="en-US" altLang="en-US" sz="2400">
                <a:latin typeface="Verdana" pitchFamily="34" charset="0"/>
              </a:rPr>
              <a:t> = 7.75</a:t>
            </a:r>
          </a:p>
        </p:txBody>
      </p:sp>
      <p:sp>
        <p:nvSpPr>
          <p:cNvPr id="62479" name="Text Box 15"/>
          <p:cNvSpPr txBox="1">
            <a:spLocks noChangeArrowheads="1"/>
          </p:cNvSpPr>
          <p:nvPr/>
        </p:nvSpPr>
        <p:spPr bwMode="auto">
          <a:xfrm>
            <a:off x="1524000" y="3124200"/>
            <a:ext cx="4032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latin typeface="Verdana" pitchFamily="34" charset="0"/>
              </a:rPr>
              <a:t>+ </a:t>
            </a:r>
            <a:r>
              <a:rPr lang="en-US" altLang="en-US" sz="2400">
                <a:latin typeface="Verdana" pitchFamily="34" charset="0"/>
              </a:rPr>
              <a:t>(–0.50</a:t>
            </a:r>
            <a:r>
              <a:rPr lang="en-US" altLang="en-US" sz="2400" i="1">
                <a:latin typeface="Verdana" pitchFamily="34" charset="0"/>
              </a:rPr>
              <a:t>f</a:t>
            </a:r>
            <a:r>
              <a:rPr lang="en-US" altLang="en-US" sz="2400">
                <a:latin typeface="Verdana" pitchFamily="34" charset="0"/>
              </a:rPr>
              <a:t> – 0.50</a:t>
            </a:r>
            <a:r>
              <a:rPr lang="en-US" altLang="en-US" sz="2400" i="1">
                <a:latin typeface="Verdana" pitchFamily="34" charset="0"/>
              </a:rPr>
              <a:t>c = </a:t>
            </a:r>
            <a:r>
              <a:rPr lang="en-US" altLang="en-US" sz="2400">
                <a:latin typeface="Verdana" pitchFamily="34" charset="0"/>
              </a:rPr>
              <a:t>–6)</a:t>
            </a:r>
            <a:r>
              <a:rPr lang="en-US" altLang="en-US" sz="2400" i="1">
                <a:latin typeface="Verdana" pitchFamily="34" charset="0"/>
              </a:rPr>
              <a:t> </a:t>
            </a:r>
          </a:p>
        </p:txBody>
      </p: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5105400" y="2438400"/>
            <a:ext cx="533400" cy="914400"/>
            <a:chOff x="3264" y="1536"/>
            <a:chExt cx="336" cy="576"/>
          </a:xfrm>
        </p:grpSpPr>
        <p:sp>
          <p:nvSpPr>
            <p:cNvPr id="29726" name="Line 17"/>
            <p:cNvSpPr>
              <a:spLocks noChangeShapeType="1"/>
            </p:cNvSpPr>
            <p:nvPr/>
          </p:nvSpPr>
          <p:spPr bwMode="auto">
            <a:xfrm>
              <a:off x="3264" y="1536"/>
              <a:ext cx="3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7" name="Line 18"/>
            <p:cNvSpPr>
              <a:spLocks noChangeShapeType="1"/>
            </p:cNvSpPr>
            <p:nvPr/>
          </p:nvSpPr>
          <p:spPr bwMode="auto">
            <a:xfrm>
              <a:off x="3600" y="1536"/>
              <a:ext cx="0" cy="5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8" name="Line 19"/>
            <p:cNvSpPr>
              <a:spLocks noChangeShapeType="1"/>
            </p:cNvSpPr>
            <p:nvPr/>
          </p:nvSpPr>
          <p:spPr bwMode="auto">
            <a:xfrm flipH="1">
              <a:off x="3456" y="2112"/>
              <a:ext cx="1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2487" name="Text Box 23"/>
          <p:cNvSpPr txBox="1">
            <a:spLocks noChangeArrowheads="1"/>
          </p:cNvSpPr>
          <p:nvPr/>
        </p:nvSpPr>
        <p:spPr bwMode="auto">
          <a:xfrm>
            <a:off x="5622925" y="2935288"/>
            <a:ext cx="35972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7663" indent="-3476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</a:rPr>
              <a:t>Add this equation to the first equation to eliminate f.</a:t>
            </a:r>
          </a:p>
        </p:txBody>
      </p:sp>
      <p:sp>
        <p:nvSpPr>
          <p:cNvPr id="62488" name="Text Box 24"/>
          <p:cNvSpPr txBox="1">
            <a:spLocks noChangeArrowheads="1"/>
          </p:cNvSpPr>
          <p:nvPr/>
        </p:nvSpPr>
        <p:spPr bwMode="auto">
          <a:xfrm>
            <a:off x="5248275" y="4038600"/>
            <a:ext cx="17240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</a:rPr>
              <a:t>Solve for c.</a:t>
            </a:r>
          </a:p>
        </p:txBody>
      </p:sp>
      <p:sp>
        <p:nvSpPr>
          <p:cNvPr id="62489" name="Text Box 25"/>
          <p:cNvSpPr txBox="1">
            <a:spLocks noChangeArrowheads="1"/>
          </p:cNvSpPr>
          <p:nvPr/>
        </p:nvSpPr>
        <p:spPr bwMode="auto">
          <a:xfrm>
            <a:off x="228600" y="3581400"/>
            <a:ext cx="1276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Step 2</a:t>
            </a:r>
          </a:p>
        </p:txBody>
      </p:sp>
      <p:grpSp>
        <p:nvGrpSpPr>
          <p:cNvPr id="4" name="Group 30"/>
          <p:cNvGrpSpPr>
            <a:grpSpLocks/>
          </p:cNvGrpSpPr>
          <p:nvPr/>
        </p:nvGrpSpPr>
        <p:grpSpPr bwMode="auto">
          <a:xfrm>
            <a:off x="1600200" y="3519488"/>
            <a:ext cx="3865563" cy="457200"/>
            <a:chOff x="1008" y="3513"/>
            <a:chExt cx="2435" cy="288"/>
          </a:xfrm>
        </p:grpSpPr>
        <p:sp>
          <p:nvSpPr>
            <p:cNvPr id="29724" name="Line 22"/>
            <p:cNvSpPr>
              <a:spLocks noChangeShapeType="1"/>
            </p:cNvSpPr>
            <p:nvPr/>
          </p:nvSpPr>
          <p:spPr bwMode="auto">
            <a:xfrm>
              <a:off x="1008" y="3552"/>
              <a:ext cx="230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5" name="Text Box 26"/>
            <p:cNvSpPr txBox="1">
              <a:spLocks noChangeArrowheads="1"/>
            </p:cNvSpPr>
            <p:nvPr/>
          </p:nvSpPr>
          <p:spPr bwMode="auto">
            <a:xfrm>
              <a:off x="2062" y="3513"/>
              <a:ext cx="138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Verdana" pitchFamily="34" charset="0"/>
                </a:rPr>
                <a:t>0.25</a:t>
              </a:r>
              <a:r>
                <a:rPr lang="en-US" altLang="en-US" sz="2400" i="1">
                  <a:latin typeface="Verdana" pitchFamily="34" charset="0"/>
                </a:rPr>
                <a:t>c</a:t>
              </a:r>
              <a:r>
                <a:rPr lang="en-US" altLang="en-US" sz="2400">
                  <a:latin typeface="Verdana" pitchFamily="34" charset="0"/>
                </a:rPr>
                <a:t> = 1.75</a:t>
              </a:r>
            </a:p>
          </p:txBody>
        </p:sp>
      </p:grpSp>
      <p:sp>
        <p:nvSpPr>
          <p:cNvPr id="62491" name="Text Box 27"/>
          <p:cNvSpPr txBox="1">
            <a:spLocks noChangeArrowheads="1"/>
          </p:cNvSpPr>
          <p:nvPr/>
        </p:nvSpPr>
        <p:spPr bwMode="auto">
          <a:xfrm>
            <a:off x="3767138" y="4038600"/>
            <a:ext cx="1001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latin typeface="Verdana" pitchFamily="34" charset="0"/>
              </a:rPr>
              <a:t>c = </a:t>
            </a:r>
            <a:r>
              <a:rPr lang="en-US" altLang="en-US" sz="2400" i="1">
                <a:solidFill>
                  <a:srgbClr val="800080"/>
                </a:solidFill>
                <a:latin typeface="Verdana" pitchFamily="34" charset="0"/>
              </a:rPr>
              <a:t>7</a:t>
            </a:r>
          </a:p>
        </p:txBody>
      </p:sp>
      <p:sp>
        <p:nvSpPr>
          <p:cNvPr id="62495" name="Text Box 31"/>
          <p:cNvSpPr txBox="1">
            <a:spLocks noChangeArrowheads="1"/>
          </p:cNvSpPr>
          <p:nvPr/>
        </p:nvSpPr>
        <p:spPr bwMode="auto">
          <a:xfrm>
            <a:off x="228600" y="4648200"/>
            <a:ext cx="1276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Step 3</a:t>
            </a:r>
          </a:p>
        </p:txBody>
      </p:sp>
      <p:sp>
        <p:nvSpPr>
          <p:cNvPr id="62496" name="Text Box 32"/>
          <p:cNvSpPr txBox="1">
            <a:spLocks noChangeArrowheads="1"/>
          </p:cNvSpPr>
          <p:nvPr/>
        </p:nvSpPr>
        <p:spPr bwMode="auto">
          <a:xfrm>
            <a:off x="3159125" y="4648200"/>
            <a:ext cx="1768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latin typeface="Verdana" pitchFamily="34" charset="0"/>
              </a:rPr>
              <a:t>f</a:t>
            </a:r>
            <a:r>
              <a:rPr lang="en-US" altLang="en-US" sz="2400">
                <a:latin typeface="Verdana" pitchFamily="34" charset="0"/>
              </a:rPr>
              <a:t> + </a:t>
            </a:r>
            <a:r>
              <a:rPr lang="en-US" altLang="en-US" sz="2400" i="1">
                <a:solidFill>
                  <a:srgbClr val="7030A0"/>
                </a:solidFill>
                <a:latin typeface="Verdana" pitchFamily="34" charset="0"/>
              </a:rPr>
              <a:t>c</a:t>
            </a:r>
            <a:r>
              <a:rPr lang="en-US" altLang="en-US" sz="2400">
                <a:latin typeface="Verdana" pitchFamily="34" charset="0"/>
              </a:rPr>
              <a:t> = 12</a:t>
            </a:r>
          </a:p>
        </p:txBody>
      </p:sp>
      <p:sp>
        <p:nvSpPr>
          <p:cNvPr id="62497" name="Text Box 33"/>
          <p:cNvSpPr txBox="1">
            <a:spLocks noChangeArrowheads="1"/>
          </p:cNvSpPr>
          <p:nvPr/>
        </p:nvSpPr>
        <p:spPr bwMode="auto">
          <a:xfrm>
            <a:off x="5248275" y="5334000"/>
            <a:ext cx="2554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</a:rPr>
              <a:t>Substitute 7 for c.</a:t>
            </a:r>
          </a:p>
        </p:txBody>
      </p:sp>
      <p:sp>
        <p:nvSpPr>
          <p:cNvPr id="62498" name="Text Box 34"/>
          <p:cNvSpPr txBox="1">
            <a:spLocks noChangeArrowheads="1"/>
          </p:cNvSpPr>
          <p:nvPr/>
        </p:nvSpPr>
        <p:spPr bwMode="auto">
          <a:xfrm>
            <a:off x="3124200" y="5334000"/>
            <a:ext cx="180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latin typeface="Verdana" pitchFamily="34" charset="0"/>
              </a:rPr>
              <a:t>f</a:t>
            </a:r>
            <a:r>
              <a:rPr lang="en-US" altLang="en-US" sz="2400">
                <a:latin typeface="Verdana" pitchFamily="34" charset="0"/>
              </a:rPr>
              <a:t> + </a:t>
            </a:r>
            <a:r>
              <a:rPr lang="en-US" altLang="en-US" sz="2400">
                <a:solidFill>
                  <a:srgbClr val="7030A0"/>
                </a:solidFill>
                <a:latin typeface="Verdana" pitchFamily="34" charset="0"/>
              </a:rPr>
              <a:t>7</a:t>
            </a:r>
            <a:r>
              <a:rPr lang="en-US" altLang="en-US" sz="2400">
                <a:latin typeface="Verdana" pitchFamily="34" charset="0"/>
              </a:rPr>
              <a:t> = 12</a:t>
            </a:r>
          </a:p>
        </p:txBody>
      </p:sp>
      <p:grpSp>
        <p:nvGrpSpPr>
          <p:cNvPr id="5" name="Group 35"/>
          <p:cNvGrpSpPr>
            <a:grpSpLocks/>
          </p:cNvGrpSpPr>
          <p:nvPr/>
        </p:nvGrpSpPr>
        <p:grpSpPr bwMode="auto">
          <a:xfrm>
            <a:off x="3276600" y="5791200"/>
            <a:ext cx="1692275" cy="838200"/>
            <a:chOff x="1440" y="2852"/>
            <a:chExt cx="1066" cy="528"/>
          </a:xfrm>
        </p:grpSpPr>
        <p:sp>
          <p:nvSpPr>
            <p:cNvPr id="29720" name="Text Box 36"/>
            <p:cNvSpPr txBox="1">
              <a:spLocks noChangeArrowheads="1"/>
            </p:cNvSpPr>
            <p:nvPr/>
          </p:nvSpPr>
          <p:spPr bwMode="auto">
            <a:xfrm>
              <a:off x="1584" y="2852"/>
              <a:ext cx="8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0000"/>
                  </a:solidFill>
                  <a:latin typeface="Verdana" pitchFamily="34" charset="0"/>
                </a:rPr>
                <a:t>–7    –7</a:t>
              </a:r>
            </a:p>
          </p:txBody>
        </p:sp>
        <p:sp>
          <p:nvSpPr>
            <p:cNvPr id="29721" name="Line 37"/>
            <p:cNvSpPr>
              <a:spLocks noChangeShapeType="1"/>
            </p:cNvSpPr>
            <p:nvPr/>
          </p:nvSpPr>
          <p:spPr bwMode="auto">
            <a:xfrm>
              <a:off x="1594" y="3120"/>
              <a:ext cx="336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2" name="Line 38"/>
            <p:cNvSpPr>
              <a:spLocks noChangeShapeType="1"/>
            </p:cNvSpPr>
            <p:nvPr/>
          </p:nvSpPr>
          <p:spPr bwMode="auto">
            <a:xfrm>
              <a:off x="2170" y="3120"/>
              <a:ext cx="336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3" name="Text Box 39"/>
            <p:cNvSpPr txBox="1">
              <a:spLocks noChangeArrowheads="1"/>
            </p:cNvSpPr>
            <p:nvPr/>
          </p:nvSpPr>
          <p:spPr bwMode="auto">
            <a:xfrm>
              <a:off x="1440" y="3092"/>
              <a:ext cx="100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 i="1">
                  <a:latin typeface="Verdana" pitchFamily="34" charset="0"/>
                </a:rPr>
                <a:t>f      =  </a:t>
              </a:r>
              <a:r>
                <a:rPr lang="en-US" altLang="en-US" sz="2400">
                  <a:solidFill>
                    <a:srgbClr val="3333FF"/>
                  </a:solidFill>
                  <a:latin typeface="Verdana" pitchFamily="34" charset="0"/>
                </a:rPr>
                <a:t>5</a:t>
              </a:r>
              <a:endParaRPr lang="en-US" altLang="en-US" sz="2400" i="1">
                <a:solidFill>
                  <a:srgbClr val="3333FF"/>
                </a:solidFill>
                <a:latin typeface="Verdana" pitchFamily="34" charset="0"/>
              </a:endParaRPr>
            </a:p>
          </p:txBody>
        </p:sp>
      </p:grpSp>
      <p:sp>
        <p:nvSpPr>
          <p:cNvPr id="62504" name="Text Box 40"/>
          <p:cNvSpPr txBox="1">
            <a:spLocks noChangeArrowheads="1"/>
          </p:cNvSpPr>
          <p:nvPr/>
        </p:nvSpPr>
        <p:spPr bwMode="auto">
          <a:xfrm>
            <a:off x="5248275" y="5802313"/>
            <a:ext cx="41576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</a:rPr>
              <a:t>Subtract 7 from both sides.</a:t>
            </a:r>
          </a:p>
        </p:txBody>
      </p:sp>
      <p:sp>
        <p:nvSpPr>
          <p:cNvPr id="62510" name="Line 46"/>
          <p:cNvSpPr>
            <a:spLocks noChangeShapeType="1"/>
          </p:cNvSpPr>
          <p:nvPr/>
        </p:nvSpPr>
        <p:spPr bwMode="auto">
          <a:xfrm>
            <a:off x="1600200" y="2667000"/>
            <a:ext cx="3733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511" name="Text Box 47"/>
          <p:cNvSpPr txBox="1">
            <a:spLocks noChangeArrowheads="1"/>
          </p:cNvSpPr>
          <p:nvPr/>
        </p:nvSpPr>
        <p:spPr bwMode="auto">
          <a:xfrm>
            <a:off x="5248275" y="4587875"/>
            <a:ext cx="3581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</a:rPr>
              <a:t>Write one of the original equations.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24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24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2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1000"/>
                                        <p:tgtEl>
                                          <p:spTgt spid="62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24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4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62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62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1000"/>
                                        <p:tgtEl>
                                          <p:spTgt spid="62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2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2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62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24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24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62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24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24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62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62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62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62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1000"/>
                                        <p:tgtEl>
                                          <p:spTgt spid="62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624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624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9" dur="1000"/>
                                        <p:tgtEl>
                                          <p:spTgt spid="62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4" dur="1000"/>
                                        <p:tgtEl>
                                          <p:spTgt spid="62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624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62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1" dur="1000"/>
                                        <p:tgtEl>
                                          <p:spTgt spid="62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6" dur="1000"/>
                                        <p:tgtEl>
                                          <p:spTgt spid="62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71" grpId="0"/>
      <p:bldP spid="62472" grpId="0"/>
      <p:bldP spid="62473" grpId="0"/>
      <p:bldP spid="62478" grpId="0"/>
      <p:bldP spid="62479" grpId="0"/>
      <p:bldP spid="62487" grpId="0"/>
      <p:bldP spid="62488" grpId="0"/>
      <p:bldP spid="62489" grpId="0"/>
      <p:bldP spid="62491" grpId="0"/>
      <p:bldP spid="62495" grpId="0"/>
      <p:bldP spid="62496" grpId="0"/>
      <p:bldP spid="62497" grpId="0"/>
      <p:bldP spid="62498" grpId="0"/>
      <p:bldP spid="62504" grpId="0"/>
      <p:bldP spid="62510" grpId="0" animBg="1"/>
      <p:bldP spid="62511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07" name="Text Box 19"/>
          <p:cNvSpPr txBox="1">
            <a:spLocks noChangeArrowheads="1"/>
          </p:cNvSpPr>
          <p:nvPr/>
        </p:nvSpPr>
        <p:spPr bwMode="auto">
          <a:xfrm>
            <a:off x="4572000" y="1600200"/>
            <a:ext cx="4283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7663" indent="-3476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</a:rPr>
              <a:t>Write the solution as an ordered pair.</a:t>
            </a: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257175" y="1616075"/>
            <a:ext cx="3032125" cy="487363"/>
            <a:chOff x="144" y="3380"/>
            <a:chExt cx="1910" cy="307"/>
          </a:xfrm>
        </p:grpSpPr>
        <p:sp>
          <p:nvSpPr>
            <p:cNvPr id="30726" name="Text Box 17"/>
            <p:cNvSpPr txBox="1">
              <a:spLocks noChangeArrowheads="1"/>
            </p:cNvSpPr>
            <p:nvPr/>
          </p:nvSpPr>
          <p:spPr bwMode="auto">
            <a:xfrm>
              <a:off x="144" y="3399"/>
              <a:ext cx="80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 b="1">
                  <a:latin typeface="Verdana" pitchFamily="34" charset="0"/>
                </a:rPr>
                <a:t>Step 4</a:t>
              </a:r>
            </a:p>
          </p:txBody>
        </p:sp>
        <p:sp>
          <p:nvSpPr>
            <p:cNvPr id="30727" name="Text Box 20"/>
            <p:cNvSpPr txBox="1">
              <a:spLocks noChangeArrowheads="1"/>
            </p:cNvSpPr>
            <p:nvPr/>
          </p:nvSpPr>
          <p:spPr bwMode="auto">
            <a:xfrm>
              <a:off x="1382" y="3380"/>
              <a:ext cx="67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Verdana" pitchFamily="34" charset="0"/>
                </a:rPr>
                <a:t>(</a:t>
              </a:r>
              <a:r>
                <a:rPr lang="en-US" altLang="en-US" sz="2400">
                  <a:solidFill>
                    <a:srgbClr val="800080"/>
                  </a:solidFill>
                  <a:latin typeface="Verdana" pitchFamily="34" charset="0"/>
                </a:rPr>
                <a:t>7, </a:t>
              </a:r>
              <a:r>
                <a:rPr lang="en-US" altLang="en-US" sz="2400">
                  <a:solidFill>
                    <a:srgbClr val="3333FF"/>
                  </a:solidFill>
                  <a:latin typeface="Verdana" pitchFamily="34" charset="0"/>
                </a:rPr>
                <a:t>5</a:t>
              </a:r>
              <a:r>
                <a:rPr lang="en-US" altLang="en-US" sz="2400">
                  <a:latin typeface="Verdana" pitchFamily="34" charset="0"/>
                </a:rPr>
                <a:t>)</a:t>
              </a:r>
            </a:p>
          </p:txBody>
        </p:sp>
      </p:grpSp>
      <p:sp>
        <p:nvSpPr>
          <p:cNvPr id="63514" name="Text Box 26"/>
          <p:cNvSpPr txBox="1">
            <a:spLocks noChangeArrowheads="1"/>
          </p:cNvSpPr>
          <p:nvPr/>
        </p:nvSpPr>
        <p:spPr bwMode="auto">
          <a:xfrm>
            <a:off x="790575" y="2346325"/>
            <a:ext cx="72866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Paige can buy 7 sheets of card stock and 5 sheets of felt.</a:t>
            </a:r>
          </a:p>
        </p:txBody>
      </p:sp>
      <p:sp>
        <p:nvSpPr>
          <p:cNvPr id="30725" name="Text Box 27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4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63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35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35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35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3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507" grpId="0"/>
      <p:bldP spid="635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381000" y="1905000"/>
            <a:ext cx="8382000" cy="26670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>
                <a:latin typeface="Verdana" pitchFamily="34" charset="0"/>
              </a:rPr>
              <a:t>Solve systems of linear equations in two variables by elimination. 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>
                <a:latin typeface="Verdana" pitchFamily="34" charset="0"/>
              </a:rPr>
              <a:t>Compare and choose an appropriate method for solving systems of linear equations. </a:t>
            </a:r>
          </a:p>
        </p:txBody>
      </p:sp>
      <p:sp>
        <p:nvSpPr>
          <p:cNvPr id="4099" name="Rectangle 15"/>
          <p:cNvSpPr>
            <a:spLocks noChangeArrowheads="1"/>
          </p:cNvSpPr>
          <p:nvPr/>
        </p:nvSpPr>
        <p:spPr bwMode="auto">
          <a:xfrm>
            <a:off x="0" y="12192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 i="1">
                <a:solidFill>
                  <a:srgbClr val="FF6600"/>
                </a:solidFill>
                <a:latin typeface="Arial Black" pitchFamily="34" charset="0"/>
              </a:rPr>
              <a:t>Objectives</a:t>
            </a:r>
            <a:endParaRPr lang="en-US" altLang="en-US" sz="3600" i="1">
              <a:solidFill>
                <a:srgbClr val="FF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2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4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1747" name="Text Box 6"/>
          <p:cNvSpPr txBox="1">
            <a:spLocks noChangeArrowheads="1"/>
          </p:cNvSpPr>
          <p:nvPr/>
        </p:nvSpPr>
        <p:spPr bwMode="auto">
          <a:xfrm>
            <a:off x="533400" y="1447800"/>
            <a:ext cx="8245475" cy="161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FF0000"/>
                </a:solidFill>
                <a:latin typeface="Verdana" pitchFamily="34" charset="0"/>
              </a:rPr>
              <a:t>What if…?</a:t>
            </a:r>
            <a:r>
              <a:rPr lang="en-US" altLang="en-US" sz="2400" b="1">
                <a:solidFill>
                  <a:srgbClr val="800080"/>
                </a:solidFill>
                <a:latin typeface="Verdana" pitchFamily="34" charset="0"/>
              </a:rPr>
              <a:t> </a:t>
            </a:r>
            <a:r>
              <a:rPr lang="en-US" altLang="en-US" sz="2400" b="1">
                <a:latin typeface="Verdana" pitchFamily="34" charset="0"/>
              </a:rPr>
              <a:t>Sally spent $14.85 to buy 13 flowers. She bought lilies, which cost $1.25 each, and tulips, which cost $0.90 each. How many of each flower did Sally buy?</a:t>
            </a:r>
          </a:p>
        </p:txBody>
      </p:sp>
      <p:sp>
        <p:nvSpPr>
          <p:cNvPr id="64519" name="Text Box 7"/>
          <p:cNvSpPr txBox="1">
            <a:spLocks noChangeArrowheads="1"/>
          </p:cNvSpPr>
          <p:nvPr/>
        </p:nvSpPr>
        <p:spPr bwMode="auto">
          <a:xfrm>
            <a:off x="533400" y="3200400"/>
            <a:ext cx="7254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Write a system. Use </a:t>
            </a:r>
            <a:r>
              <a:rPr lang="en-US" altLang="en-US" sz="2400" i="1">
                <a:latin typeface="Verdana" pitchFamily="34" charset="0"/>
              </a:rPr>
              <a:t>l</a:t>
            </a:r>
            <a:r>
              <a:rPr lang="en-US" altLang="en-US" sz="2400">
                <a:latin typeface="Verdana" pitchFamily="34" charset="0"/>
              </a:rPr>
              <a:t> for the number of lilies and </a:t>
            </a:r>
            <a:r>
              <a:rPr lang="en-US" altLang="en-US" sz="2400" i="1">
                <a:latin typeface="Verdana" pitchFamily="34" charset="0"/>
              </a:rPr>
              <a:t>t</a:t>
            </a:r>
            <a:r>
              <a:rPr lang="en-US" altLang="en-US" sz="2400">
                <a:latin typeface="Verdana" pitchFamily="34" charset="0"/>
              </a:rPr>
              <a:t> for the number of tulips. </a:t>
            </a:r>
          </a:p>
        </p:txBody>
      </p:sp>
      <p:sp>
        <p:nvSpPr>
          <p:cNvPr id="64520" name="Text Box 8"/>
          <p:cNvSpPr txBox="1">
            <a:spLocks noChangeArrowheads="1"/>
          </p:cNvSpPr>
          <p:nvPr/>
        </p:nvSpPr>
        <p:spPr bwMode="auto">
          <a:xfrm>
            <a:off x="533400" y="4398963"/>
            <a:ext cx="35893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1.25</a:t>
            </a:r>
            <a:r>
              <a:rPr lang="en-US" altLang="en-US" sz="2400" i="1">
                <a:latin typeface="Verdana" pitchFamily="34" charset="0"/>
              </a:rPr>
              <a:t>l</a:t>
            </a:r>
            <a:r>
              <a:rPr lang="en-US" altLang="en-US" sz="2400">
                <a:latin typeface="Verdana" pitchFamily="34" charset="0"/>
              </a:rPr>
              <a:t> + 0.90</a:t>
            </a:r>
            <a:r>
              <a:rPr lang="en-US" altLang="en-US" sz="2400" i="1">
                <a:latin typeface="Verdana" pitchFamily="34" charset="0"/>
              </a:rPr>
              <a:t>t</a:t>
            </a:r>
            <a:r>
              <a:rPr lang="en-US" altLang="en-US" sz="2400">
                <a:latin typeface="Verdana" pitchFamily="34" charset="0"/>
              </a:rPr>
              <a:t> = 14.85</a:t>
            </a:r>
          </a:p>
        </p:txBody>
      </p:sp>
      <p:sp>
        <p:nvSpPr>
          <p:cNvPr id="64521" name="Text Box 9"/>
          <p:cNvSpPr txBox="1">
            <a:spLocks noChangeArrowheads="1"/>
          </p:cNvSpPr>
          <p:nvPr/>
        </p:nvSpPr>
        <p:spPr bwMode="auto">
          <a:xfrm>
            <a:off x="4424363" y="4398963"/>
            <a:ext cx="39401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7663" indent="-3476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The cost of lilies and tulips totals $14.85.</a:t>
            </a:r>
          </a:p>
        </p:txBody>
      </p:sp>
      <p:sp>
        <p:nvSpPr>
          <p:cNvPr id="64522" name="Text Box 10"/>
          <p:cNvSpPr txBox="1">
            <a:spLocks noChangeArrowheads="1"/>
          </p:cNvSpPr>
          <p:nvPr/>
        </p:nvSpPr>
        <p:spPr bwMode="auto">
          <a:xfrm>
            <a:off x="1966913" y="5165725"/>
            <a:ext cx="18145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latin typeface="Verdana" pitchFamily="34" charset="0"/>
              </a:rPr>
              <a:t>l + t = </a:t>
            </a:r>
            <a:r>
              <a:rPr lang="en-US" altLang="en-US" sz="2400">
                <a:latin typeface="Verdana" pitchFamily="34" charset="0"/>
              </a:rPr>
              <a:t>13</a:t>
            </a:r>
            <a:r>
              <a:rPr lang="en-US" altLang="en-US" sz="2400" i="1">
                <a:latin typeface="Verdana" pitchFamily="34" charset="0"/>
              </a:rPr>
              <a:t> </a:t>
            </a:r>
          </a:p>
        </p:txBody>
      </p:sp>
      <p:sp>
        <p:nvSpPr>
          <p:cNvPr id="64523" name="Text Box 11"/>
          <p:cNvSpPr txBox="1">
            <a:spLocks noChangeArrowheads="1"/>
          </p:cNvSpPr>
          <p:nvPr/>
        </p:nvSpPr>
        <p:spPr bwMode="auto">
          <a:xfrm>
            <a:off x="4424363" y="5165725"/>
            <a:ext cx="3978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4488" indent="-34448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</a:rPr>
              <a:t>The total number of flowers is 13.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64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4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64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1000"/>
                                        <p:tgtEl>
                                          <p:spTgt spid="64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4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4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64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9" grpId="0"/>
      <p:bldP spid="64520" grpId="0"/>
      <p:bldP spid="64521" grpId="0"/>
      <p:bldP spid="64522" grpId="0"/>
      <p:bldP spid="64523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4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2771" name="Text Box 6"/>
          <p:cNvSpPr txBox="1">
            <a:spLocks noChangeArrowheads="1"/>
          </p:cNvSpPr>
          <p:nvPr/>
        </p:nvSpPr>
        <p:spPr bwMode="auto">
          <a:xfrm>
            <a:off x="76200" y="1676400"/>
            <a:ext cx="1276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Step 1</a:t>
            </a:r>
          </a:p>
        </p:txBody>
      </p:sp>
      <p:sp>
        <p:nvSpPr>
          <p:cNvPr id="65543" name="Text Box 7"/>
          <p:cNvSpPr txBox="1">
            <a:spLocks noChangeArrowheads="1"/>
          </p:cNvSpPr>
          <p:nvPr/>
        </p:nvSpPr>
        <p:spPr bwMode="auto">
          <a:xfrm>
            <a:off x="1757363" y="1701800"/>
            <a:ext cx="33956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1.25</a:t>
            </a:r>
            <a:r>
              <a:rPr lang="en-US" altLang="en-US" sz="2400" i="1">
                <a:latin typeface="Verdana" pitchFamily="34" charset="0"/>
              </a:rPr>
              <a:t>l</a:t>
            </a:r>
            <a:r>
              <a:rPr lang="en-US" altLang="en-US" sz="2400">
                <a:latin typeface="Verdana" pitchFamily="34" charset="0"/>
              </a:rPr>
              <a:t> + .90</a:t>
            </a:r>
            <a:r>
              <a:rPr lang="en-US" altLang="en-US" sz="2400" i="1">
                <a:latin typeface="Verdana" pitchFamily="34" charset="0"/>
              </a:rPr>
              <a:t>t</a:t>
            </a:r>
            <a:r>
              <a:rPr lang="en-US" altLang="en-US" sz="2400">
                <a:latin typeface="Verdana" pitchFamily="34" charset="0"/>
              </a:rPr>
              <a:t> = 14.85</a:t>
            </a:r>
          </a:p>
        </p:txBody>
      </p:sp>
      <p:sp>
        <p:nvSpPr>
          <p:cNvPr id="65544" name="Text Box 8"/>
          <p:cNvSpPr txBox="1">
            <a:spLocks noChangeArrowheads="1"/>
          </p:cNvSpPr>
          <p:nvPr/>
        </p:nvSpPr>
        <p:spPr bwMode="auto">
          <a:xfrm>
            <a:off x="1285875" y="2133600"/>
            <a:ext cx="3416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latin typeface="Verdana" pitchFamily="34" charset="0"/>
              </a:rPr>
              <a:t>+ 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(–.90)</a:t>
            </a:r>
            <a:r>
              <a:rPr lang="en-US" altLang="en-US" sz="2400">
                <a:latin typeface="Verdana" pitchFamily="34" charset="0"/>
              </a:rPr>
              <a:t>(</a:t>
            </a:r>
            <a:r>
              <a:rPr lang="en-US" altLang="en-US" sz="2400" i="1">
                <a:latin typeface="Verdana" pitchFamily="34" charset="0"/>
              </a:rPr>
              <a:t>l + t</a:t>
            </a:r>
            <a:r>
              <a:rPr lang="en-US" altLang="en-US" sz="2400">
                <a:latin typeface="Verdana" pitchFamily="34" charset="0"/>
              </a:rPr>
              <a:t>)</a:t>
            </a:r>
            <a:r>
              <a:rPr lang="en-US" altLang="en-US" sz="2400" i="1">
                <a:latin typeface="Verdana" pitchFamily="34" charset="0"/>
              </a:rPr>
              <a:t> = </a:t>
            </a:r>
            <a:r>
              <a:rPr lang="en-US" altLang="en-US" sz="2400">
                <a:latin typeface="Verdana" pitchFamily="34" charset="0"/>
              </a:rPr>
              <a:t>13</a:t>
            </a:r>
            <a:r>
              <a:rPr lang="en-US" altLang="en-US" sz="2400" i="1">
                <a:latin typeface="Verdana" pitchFamily="34" charset="0"/>
              </a:rPr>
              <a:t> </a:t>
            </a:r>
          </a:p>
        </p:txBody>
      </p:sp>
      <p:sp>
        <p:nvSpPr>
          <p:cNvPr id="65545" name="Text Box 9"/>
          <p:cNvSpPr txBox="1">
            <a:spLocks noChangeArrowheads="1"/>
          </p:cNvSpPr>
          <p:nvPr/>
        </p:nvSpPr>
        <p:spPr bwMode="auto">
          <a:xfrm>
            <a:off x="5334000" y="1720850"/>
            <a:ext cx="38862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39725" indent="-3397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Multiply the second equation by </a:t>
            </a:r>
            <a:r>
              <a:rPr lang="en-US" altLang="en-US" sz="2400" i="1">
                <a:solidFill>
                  <a:srgbClr val="3333FF"/>
                </a:solidFill>
                <a:cs typeface="Arial" charset="0"/>
              </a:rPr>
              <a:t>–0.90 to get opposite t-coefficients.</a:t>
            </a:r>
          </a:p>
        </p:txBody>
      </p:sp>
      <p:sp>
        <p:nvSpPr>
          <p:cNvPr id="65550" name="Text Box 14"/>
          <p:cNvSpPr txBox="1">
            <a:spLocks noChangeArrowheads="1"/>
          </p:cNvSpPr>
          <p:nvPr/>
        </p:nvSpPr>
        <p:spPr bwMode="auto">
          <a:xfrm>
            <a:off x="1752600" y="2711450"/>
            <a:ext cx="35893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1.25</a:t>
            </a:r>
            <a:r>
              <a:rPr lang="en-US" altLang="en-US" sz="2400" i="1">
                <a:latin typeface="Verdana" pitchFamily="34" charset="0"/>
              </a:rPr>
              <a:t>l</a:t>
            </a:r>
            <a:r>
              <a:rPr lang="en-US" altLang="en-US" sz="2400">
                <a:latin typeface="Verdana" pitchFamily="34" charset="0"/>
              </a:rPr>
              <a:t> + 0.90</a:t>
            </a:r>
            <a:r>
              <a:rPr lang="en-US" altLang="en-US" sz="2400" i="1">
                <a:latin typeface="Verdana" pitchFamily="34" charset="0"/>
              </a:rPr>
              <a:t>t</a:t>
            </a:r>
            <a:r>
              <a:rPr lang="en-US" altLang="en-US" sz="2400">
                <a:latin typeface="Verdana" pitchFamily="34" charset="0"/>
              </a:rPr>
              <a:t> = 14.85</a:t>
            </a:r>
          </a:p>
        </p:txBody>
      </p:sp>
      <p:sp>
        <p:nvSpPr>
          <p:cNvPr id="65551" name="Text Box 15"/>
          <p:cNvSpPr txBox="1">
            <a:spLocks noChangeArrowheads="1"/>
          </p:cNvSpPr>
          <p:nvPr/>
        </p:nvSpPr>
        <p:spPr bwMode="auto">
          <a:xfrm>
            <a:off x="1020763" y="3092450"/>
            <a:ext cx="47704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latin typeface="Verdana" pitchFamily="34" charset="0"/>
              </a:rPr>
              <a:t> + </a:t>
            </a:r>
            <a:r>
              <a:rPr lang="en-US" altLang="en-US" sz="2400">
                <a:latin typeface="Verdana" pitchFamily="34" charset="0"/>
              </a:rPr>
              <a:t>(–0.90</a:t>
            </a:r>
            <a:r>
              <a:rPr lang="en-US" altLang="en-US" sz="2400" i="1">
                <a:latin typeface="Verdana" pitchFamily="34" charset="0"/>
              </a:rPr>
              <a:t>l</a:t>
            </a:r>
            <a:r>
              <a:rPr lang="en-US" altLang="en-US" sz="2400">
                <a:latin typeface="Verdana" pitchFamily="34" charset="0"/>
              </a:rPr>
              <a:t> – 0.90</a:t>
            </a:r>
            <a:r>
              <a:rPr lang="en-US" altLang="en-US" sz="2400" i="1">
                <a:latin typeface="Verdana" pitchFamily="34" charset="0"/>
              </a:rPr>
              <a:t>t = </a:t>
            </a:r>
            <a:r>
              <a:rPr lang="en-US" altLang="en-US" sz="2400">
                <a:latin typeface="Verdana" pitchFamily="34" charset="0"/>
              </a:rPr>
              <a:t>–11.70)</a:t>
            </a:r>
            <a:r>
              <a:rPr lang="en-US" altLang="en-US" sz="2400" i="1">
                <a:latin typeface="Verdana" pitchFamily="34" charset="0"/>
              </a:rPr>
              <a:t> </a:t>
            </a:r>
          </a:p>
        </p:txBody>
      </p:sp>
      <p:sp>
        <p:nvSpPr>
          <p:cNvPr id="65556" name="Text Box 20"/>
          <p:cNvSpPr txBox="1">
            <a:spLocks noChangeArrowheads="1"/>
          </p:cNvSpPr>
          <p:nvPr/>
        </p:nvSpPr>
        <p:spPr bwMode="auto">
          <a:xfrm>
            <a:off x="5622925" y="3232150"/>
            <a:ext cx="35972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7663" indent="-3476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</a:rPr>
              <a:t>Add this equation to the first equation to eliminate t.</a:t>
            </a:r>
          </a:p>
        </p:txBody>
      </p:sp>
      <p:sp>
        <p:nvSpPr>
          <p:cNvPr id="65557" name="Text Box 21"/>
          <p:cNvSpPr txBox="1">
            <a:spLocks noChangeArrowheads="1"/>
          </p:cNvSpPr>
          <p:nvPr/>
        </p:nvSpPr>
        <p:spPr bwMode="auto">
          <a:xfrm>
            <a:off x="5622925" y="4419600"/>
            <a:ext cx="16383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</a:rPr>
              <a:t>Solve for l.</a:t>
            </a:r>
          </a:p>
        </p:txBody>
      </p:sp>
      <p:sp>
        <p:nvSpPr>
          <p:cNvPr id="65558" name="Text Box 22"/>
          <p:cNvSpPr txBox="1">
            <a:spLocks noChangeArrowheads="1"/>
          </p:cNvSpPr>
          <p:nvPr/>
        </p:nvSpPr>
        <p:spPr bwMode="auto">
          <a:xfrm>
            <a:off x="76200" y="4343400"/>
            <a:ext cx="1276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Step 2</a:t>
            </a:r>
          </a:p>
        </p:txBody>
      </p:sp>
      <p:grpSp>
        <p:nvGrpSpPr>
          <p:cNvPr id="2" name="Group 33"/>
          <p:cNvGrpSpPr>
            <a:grpSpLocks/>
          </p:cNvGrpSpPr>
          <p:nvPr/>
        </p:nvGrpSpPr>
        <p:grpSpPr bwMode="auto">
          <a:xfrm>
            <a:off x="1371600" y="3487738"/>
            <a:ext cx="3803650" cy="457200"/>
            <a:chOff x="864" y="3205"/>
            <a:chExt cx="2396" cy="288"/>
          </a:xfrm>
        </p:grpSpPr>
        <p:sp>
          <p:nvSpPr>
            <p:cNvPr id="32791" name="Line 24"/>
            <p:cNvSpPr>
              <a:spLocks noChangeShapeType="1"/>
            </p:cNvSpPr>
            <p:nvPr/>
          </p:nvSpPr>
          <p:spPr bwMode="auto">
            <a:xfrm>
              <a:off x="864" y="3244"/>
              <a:ext cx="230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2" name="Text Box 25"/>
            <p:cNvSpPr txBox="1">
              <a:spLocks noChangeArrowheads="1"/>
            </p:cNvSpPr>
            <p:nvPr/>
          </p:nvSpPr>
          <p:spPr bwMode="auto">
            <a:xfrm>
              <a:off x="1926" y="3205"/>
              <a:ext cx="133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Verdana" pitchFamily="34" charset="0"/>
                </a:rPr>
                <a:t>0.35</a:t>
              </a:r>
              <a:r>
                <a:rPr lang="en-US" altLang="en-US" sz="2400" i="1">
                  <a:latin typeface="Verdana" pitchFamily="34" charset="0"/>
                </a:rPr>
                <a:t>l</a:t>
              </a:r>
              <a:r>
                <a:rPr lang="en-US" altLang="en-US" sz="2400">
                  <a:latin typeface="Verdana" pitchFamily="34" charset="0"/>
                </a:rPr>
                <a:t> = 3.15</a:t>
              </a:r>
            </a:p>
          </p:txBody>
        </p:sp>
      </p:grpSp>
      <p:sp>
        <p:nvSpPr>
          <p:cNvPr id="65562" name="Text Box 26"/>
          <p:cNvSpPr txBox="1">
            <a:spLocks noChangeArrowheads="1"/>
          </p:cNvSpPr>
          <p:nvPr/>
        </p:nvSpPr>
        <p:spPr bwMode="auto">
          <a:xfrm>
            <a:off x="3595688" y="4800600"/>
            <a:ext cx="927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latin typeface="Verdana" pitchFamily="34" charset="0"/>
              </a:rPr>
              <a:t>l = </a:t>
            </a:r>
            <a:r>
              <a:rPr lang="en-US" altLang="en-US" sz="2400" i="1">
                <a:solidFill>
                  <a:srgbClr val="800080"/>
                </a:solidFill>
                <a:latin typeface="Verdana" pitchFamily="34" charset="0"/>
              </a:rPr>
              <a:t>9</a:t>
            </a:r>
          </a:p>
        </p:txBody>
      </p:sp>
      <p:grpSp>
        <p:nvGrpSpPr>
          <p:cNvPr id="3" name="Group 31"/>
          <p:cNvGrpSpPr>
            <a:grpSpLocks/>
          </p:cNvGrpSpPr>
          <p:nvPr/>
        </p:nvGrpSpPr>
        <p:grpSpPr bwMode="auto">
          <a:xfrm>
            <a:off x="4800600" y="2405063"/>
            <a:ext cx="914400" cy="914400"/>
            <a:chOff x="3024" y="2523"/>
            <a:chExt cx="576" cy="576"/>
          </a:xfrm>
        </p:grpSpPr>
        <p:sp>
          <p:nvSpPr>
            <p:cNvPr id="32788" name="Line 18"/>
            <p:cNvSpPr>
              <a:spLocks noChangeShapeType="1"/>
            </p:cNvSpPr>
            <p:nvPr/>
          </p:nvSpPr>
          <p:spPr bwMode="auto">
            <a:xfrm>
              <a:off x="3600" y="2523"/>
              <a:ext cx="0" cy="5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9" name="Line 27"/>
            <p:cNvSpPr>
              <a:spLocks noChangeShapeType="1"/>
            </p:cNvSpPr>
            <p:nvPr/>
          </p:nvSpPr>
          <p:spPr bwMode="auto">
            <a:xfrm flipH="1">
              <a:off x="3504" y="3093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0" name="Line 28"/>
            <p:cNvSpPr>
              <a:spLocks noChangeShapeType="1"/>
            </p:cNvSpPr>
            <p:nvPr/>
          </p:nvSpPr>
          <p:spPr bwMode="auto">
            <a:xfrm flipH="1">
              <a:off x="3024" y="2523"/>
              <a:ext cx="57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30"/>
          <p:cNvGrpSpPr>
            <a:grpSpLocks/>
          </p:cNvGrpSpPr>
          <p:nvPr/>
        </p:nvGrpSpPr>
        <p:grpSpPr bwMode="auto">
          <a:xfrm>
            <a:off x="1295400" y="1992313"/>
            <a:ext cx="457200" cy="930275"/>
            <a:chOff x="816" y="2263"/>
            <a:chExt cx="288" cy="586"/>
          </a:xfrm>
        </p:grpSpPr>
        <p:sp>
          <p:nvSpPr>
            <p:cNvPr id="32785" name="Line 11"/>
            <p:cNvSpPr>
              <a:spLocks noChangeShapeType="1"/>
            </p:cNvSpPr>
            <p:nvPr/>
          </p:nvSpPr>
          <p:spPr bwMode="auto">
            <a:xfrm>
              <a:off x="825" y="2273"/>
              <a:ext cx="0" cy="5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6" name="Line 13"/>
            <p:cNvSpPr>
              <a:spLocks noChangeShapeType="1"/>
            </p:cNvSpPr>
            <p:nvPr/>
          </p:nvSpPr>
          <p:spPr bwMode="auto">
            <a:xfrm>
              <a:off x="816" y="2263"/>
              <a:ext cx="2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7" name="Line 29"/>
            <p:cNvSpPr>
              <a:spLocks noChangeShapeType="1"/>
            </p:cNvSpPr>
            <p:nvPr/>
          </p:nvSpPr>
          <p:spPr bwMode="auto">
            <a:xfrm>
              <a:off x="816" y="2844"/>
              <a:ext cx="2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5582" name="Line 46"/>
          <p:cNvSpPr>
            <a:spLocks noChangeShapeType="1"/>
          </p:cNvSpPr>
          <p:nvPr/>
        </p:nvSpPr>
        <p:spPr bwMode="auto">
          <a:xfrm>
            <a:off x="1371600" y="2590800"/>
            <a:ext cx="3886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5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5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5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1000"/>
                                        <p:tgtEl>
                                          <p:spTgt spid="65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55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55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65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65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5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5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65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5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55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65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1000"/>
                                        <p:tgtEl>
                                          <p:spTgt spid="65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5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55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65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65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65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3" grpId="0"/>
      <p:bldP spid="65544" grpId="0"/>
      <p:bldP spid="65545" grpId="0"/>
      <p:bldP spid="65550" grpId="0"/>
      <p:bldP spid="65551" grpId="0"/>
      <p:bldP spid="65556" grpId="0"/>
      <p:bldP spid="65557" grpId="0"/>
      <p:bldP spid="65558" grpId="0"/>
      <p:bldP spid="65562" grpId="0"/>
      <p:bldP spid="65582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4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66577" name="Text Box 17"/>
          <p:cNvSpPr txBox="1">
            <a:spLocks noChangeArrowheads="1"/>
          </p:cNvSpPr>
          <p:nvPr/>
        </p:nvSpPr>
        <p:spPr bwMode="auto">
          <a:xfrm>
            <a:off x="5638800" y="4191000"/>
            <a:ext cx="3124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7663" indent="-3476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</a:rPr>
              <a:t>Write the solution as an ordered pair.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228600" y="4206875"/>
            <a:ext cx="3032125" cy="487363"/>
            <a:chOff x="144" y="3380"/>
            <a:chExt cx="1910" cy="307"/>
          </a:xfrm>
        </p:grpSpPr>
        <p:sp>
          <p:nvSpPr>
            <p:cNvPr id="33809" name="Text Box 19"/>
            <p:cNvSpPr txBox="1">
              <a:spLocks noChangeArrowheads="1"/>
            </p:cNvSpPr>
            <p:nvPr/>
          </p:nvSpPr>
          <p:spPr bwMode="auto">
            <a:xfrm>
              <a:off x="144" y="3399"/>
              <a:ext cx="80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 b="1">
                  <a:latin typeface="Verdana" pitchFamily="34" charset="0"/>
                </a:rPr>
                <a:t>Step 4</a:t>
              </a:r>
            </a:p>
          </p:txBody>
        </p:sp>
        <p:sp>
          <p:nvSpPr>
            <p:cNvPr id="33810" name="Text Box 20"/>
            <p:cNvSpPr txBox="1">
              <a:spLocks noChangeArrowheads="1"/>
            </p:cNvSpPr>
            <p:nvPr/>
          </p:nvSpPr>
          <p:spPr bwMode="auto">
            <a:xfrm>
              <a:off x="1382" y="3380"/>
              <a:ext cx="67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Verdana" pitchFamily="34" charset="0"/>
                </a:rPr>
                <a:t>(</a:t>
              </a:r>
              <a:r>
                <a:rPr lang="en-US" altLang="en-US" sz="2400">
                  <a:solidFill>
                    <a:srgbClr val="800080"/>
                  </a:solidFill>
                  <a:latin typeface="Verdana" pitchFamily="34" charset="0"/>
                </a:rPr>
                <a:t>9, </a:t>
              </a:r>
              <a:r>
                <a:rPr lang="en-US" altLang="en-US" sz="2400">
                  <a:solidFill>
                    <a:srgbClr val="3333FF"/>
                  </a:solidFill>
                  <a:latin typeface="Verdana" pitchFamily="34" charset="0"/>
                </a:rPr>
                <a:t>4</a:t>
              </a:r>
              <a:r>
                <a:rPr lang="en-US" altLang="en-US" sz="2400">
                  <a:latin typeface="Verdana" pitchFamily="34" charset="0"/>
                </a:rPr>
                <a:t>)</a:t>
              </a:r>
            </a:p>
          </p:txBody>
        </p:sp>
      </p:grpSp>
      <p:sp>
        <p:nvSpPr>
          <p:cNvPr id="66581" name="Text Box 21"/>
          <p:cNvSpPr txBox="1">
            <a:spLocks noChangeArrowheads="1"/>
          </p:cNvSpPr>
          <p:nvPr/>
        </p:nvSpPr>
        <p:spPr bwMode="auto">
          <a:xfrm>
            <a:off x="762000" y="5334000"/>
            <a:ext cx="5219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Sally bought 9 lilies and 4 tulips.</a:t>
            </a:r>
          </a:p>
        </p:txBody>
      </p:sp>
      <p:sp>
        <p:nvSpPr>
          <p:cNvPr id="33798" name="Text Box 24"/>
          <p:cNvSpPr txBox="1">
            <a:spLocks noChangeArrowheads="1"/>
          </p:cNvSpPr>
          <p:nvPr/>
        </p:nvSpPr>
        <p:spPr bwMode="auto">
          <a:xfrm>
            <a:off x="76200" y="2101850"/>
            <a:ext cx="1276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Step 3</a:t>
            </a:r>
          </a:p>
        </p:txBody>
      </p:sp>
      <p:sp>
        <p:nvSpPr>
          <p:cNvPr id="66585" name="Text Box 25"/>
          <p:cNvSpPr txBox="1">
            <a:spLocks noChangeArrowheads="1"/>
          </p:cNvSpPr>
          <p:nvPr/>
        </p:nvSpPr>
        <p:spPr bwMode="auto">
          <a:xfrm>
            <a:off x="5638800" y="2057400"/>
            <a:ext cx="462597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7663" indent="-3476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85000"/>
              </a:lnSpc>
              <a:spcBef>
                <a:spcPct val="35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Write one of the original equations.</a:t>
            </a:r>
          </a:p>
        </p:txBody>
      </p:sp>
      <p:sp>
        <p:nvSpPr>
          <p:cNvPr id="66586" name="Text Box 26"/>
          <p:cNvSpPr txBox="1">
            <a:spLocks noChangeArrowheads="1"/>
          </p:cNvSpPr>
          <p:nvPr/>
        </p:nvSpPr>
        <p:spPr bwMode="auto">
          <a:xfrm>
            <a:off x="5638800" y="2743200"/>
            <a:ext cx="2470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</a:rPr>
              <a:t>Substitute 9 for l.</a:t>
            </a:r>
          </a:p>
        </p:txBody>
      </p:sp>
      <p:sp>
        <p:nvSpPr>
          <p:cNvPr id="66587" name="Text Box 27"/>
          <p:cNvSpPr txBox="1">
            <a:spLocks noChangeArrowheads="1"/>
          </p:cNvSpPr>
          <p:nvPr/>
        </p:nvSpPr>
        <p:spPr bwMode="auto">
          <a:xfrm>
            <a:off x="2832100" y="2559050"/>
            <a:ext cx="1816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9 + </a:t>
            </a:r>
            <a:r>
              <a:rPr lang="en-US" altLang="en-US" sz="2400" i="1">
                <a:latin typeface="Verdana" pitchFamily="34" charset="0"/>
              </a:rPr>
              <a:t>t</a:t>
            </a:r>
            <a:r>
              <a:rPr lang="en-US" altLang="en-US" sz="2400">
                <a:latin typeface="Verdana" pitchFamily="34" charset="0"/>
              </a:rPr>
              <a:t> = 13</a:t>
            </a:r>
          </a:p>
        </p:txBody>
      </p: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2557463" y="2895600"/>
            <a:ext cx="2014537" cy="457200"/>
            <a:chOff x="1611" y="3648"/>
            <a:chExt cx="1269" cy="288"/>
          </a:xfrm>
        </p:grpSpPr>
        <p:sp>
          <p:nvSpPr>
            <p:cNvPr id="33806" name="Text Box 29"/>
            <p:cNvSpPr txBox="1">
              <a:spLocks noChangeArrowheads="1"/>
            </p:cNvSpPr>
            <p:nvPr/>
          </p:nvSpPr>
          <p:spPr bwMode="auto">
            <a:xfrm>
              <a:off x="1646" y="3648"/>
              <a:ext cx="12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0000"/>
                  </a:solidFill>
                  <a:latin typeface="Verdana" pitchFamily="34" charset="0"/>
                </a:rPr>
                <a:t>–9         –9</a:t>
              </a:r>
            </a:p>
          </p:txBody>
        </p:sp>
        <p:sp>
          <p:nvSpPr>
            <p:cNvPr id="33807" name="Line 30"/>
            <p:cNvSpPr>
              <a:spLocks noChangeShapeType="1"/>
            </p:cNvSpPr>
            <p:nvPr/>
          </p:nvSpPr>
          <p:spPr bwMode="auto">
            <a:xfrm>
              <a:off x="1611" y="3916"/>
              <a:ext cx="336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8" name="Line 31"/>
            <p:cNvSpPr>
              <a:spLocks noChangeShapeType="1"/>
            </p:cNvSpPr>
            <p:nvPr/>
          </p:nvSpPr>
          <p:spPr bwMode="auto">
            <a:xfrm>
              <a:off x="2544" y="3916"/>
              <a:ext cx="336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6592" name="Text Box 32"/>
          <p:cNvSpPr txBox="1">
            <a:spLocks noChangeArrowheads="1"/>
          </p:cNvSpPr>
          <p:nvPr/>
        </p:nvSpPr>
        <p:spPr bwMode="auto">
          <a:xfrm>
            <a:off x="3352800" y="3276600"/>
            <a:ext cx="1287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latin typeface="Verdana" pitchFamily="34" charset="0"/>
              </a:rPr>
              <a:t>t  =   </a:t>
            </a:r>
            <a:r>
              <a:rPr lang="en-US" altLang="en-US" sz="2400">
                <a:solidFill>
                  <a:srgbClr val="3333FF"/>
                </a:solidFill>
                <a:latin typeface="Verdana" pitchFamily="34" charset="0"/>
              </a:rPr>
              <a:t>4</a:t>
            </a:r>
            <a:endParaRPr lang="en-US" altLang="en-US" sz="2400" i="1">
              <a:solidFill>
                <a:srgbClr val="3333FF"/>
              </a:solidFill>
              <a:latin typeface="Verdana" pitchFamily="34" charset="0"/>
            </a:endParaRPr>
          </a:p>
        </p:txBody>
      </p:sp>
      <p:sp>
        <p:nvSpPr>
          <p:cNvPr id="66593" name="Text Box 33"/>
          <p:cNvSpPr txBox="1">
            <a:spLocks noChangeArrowheads="1"/>
          </p:cNvSpPr>
          <p:nvPr/>
        </p:nvSpPr>
        <p:spPr bwMode="auto">
          <a:xfrm>
            <a:off x="5638800" y="3124200"/>
            <a:ext cx="34798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85000"/>
              </a:lnSpc>
            </a:pPr>
            <a:r>
              <a:rPr lang="en-US" altLang="en-US" sz="2400" i="1">
                <a:solidFill>
                  <a:srgbClr val="3333FF"/>
                </a:solidFill>
              </a:rPr>
              <a:t>Subtract 9 from both sides.</a:t>
            </a:r>
          </a:p>
        </p:txBody>
      </p:sp>
      <p:sp>
        <p:nvSpPr>
          <p:cNvPr id="66594" name="Text Box 34"/>
          <p:cNvSpPr txBox="1">
            <a:spLocks noChangeArrowheads="1"/>
          </p:cNvSpPr>
          <p:nvPr/>
        </p:nvSpPr>
        <p:spPr bwMode="auto">
          <a:xfrm>
            <a:off x="2971800" y="2133600"/>
            <a:ext cx="18145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latin typeface="Verdana" pitchFamily="34" charset="0"/>
              </a:rPr>
              <a:t>l + t = </a:t>
            </a:r>
            <a:r>
              <a:rPr lang="en-US" altLang="en-US" sz="2400">
                <a:latin typeface="Verdana" pitchFamily="34" charset="0"/>
              </a:rPr>
              <a:t>13</a:t>
            </a:r>
            <a:r>
              <a:rPr lang="en-US" altLang="en-US" sz="2400" i="1">
                <a:latin typeface="Verdana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66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65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65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6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1000"/>
                                        <p:tgtEl>
                                          <p:spTgt spid="66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6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6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66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1000"/>
                                        <p:tgtEl>
                                          <p:spTgt spid="66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66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1000"/>
                                        <p:tgtEl>
                                          <p:spTgt spid="66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65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65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65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66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77" grpId="0"/>
      <p:bldP spid="66581" grpId="0"/>
      <p:bldP spid="66585" grpId="0"/>
      <p:bldP spid="66586" grpId="0"/>
      <p:bldP spid="66587" grpId="0"/>
      <p:bldP spid="66592" grpId="0"/>
      <p:bldP spid="66593" grpId="0"/>
      <p:bldP spid="6659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5"/>
          <p:cNvSpPr txBox="1">
            <a:spLocks noChangeArrowheads="1"/>
          </p:cNvSpPr>
          <p:nvPr/>
        </p:nvSpPr>
        <p:spPr bwMode="auto">
          <a:xfrm>
            <a:off x="838200" y="1676400"/>
            <a:ext cx="76200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>
                <a:latin typeface="Verdana" pitchFamily="34" charset="0"/>
              </a:rPr>
              <a:t>All systems can be solved in more than one way. For some systems, some methods may be better than others.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6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990600"/>
            <a:ext cx="8048625" cy="501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4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Lesson Quiz</a:t>
            </a:r>
          </a:p>
        </p:txBody>
      </p:sp>
      <p:sp>
        <p:nvSpPr>
          <p:cNvPr id="36867" name="Text Box 5"/>
          <p:cNvSpPr txBox="1">
            <a:spLocks noChangeArrowheads="1"/>
          </p:cNvSpPr>
          <p:nvPr/>
        </p:nvSpPr>
        <p:spPr bwMode="auto">
          <a:xfrm>
            <a:off x="381000" y="1219200"/>
            <a:ext cx="7924800" cy="457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Solve each system by elimination.</a:t>
            </a:r>
            <a:endParaRPr lang="en-US" altLang="en-US" sz="2000">
              <a:latin typeface="Verdana" pitchFamily="34" charset="0"/>
            </a:endParaRPr>
          </a:p>
          <a:p>
            <a:pPr>
              <a:spcBef>
                <a:spcPct val="50000"/>
              </a:spcBef>
            </a:pPr>
            <a:endParaRPr lang="en-US" altLang="en-US" sz="800">
              <a:latin typeface="Verdana" pitchFamily="34" charset="0"/>
            </a:endParaRPr>
          </a:p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1.</a:t>
            </a:r>
            <a:r>
              <a:rPr lang="en-US" altLang="en-US" sz="2400">
                <a:latin typeface="Verdana" pitchFamily="34" charset="0"/>
              </a:rPr>
              <a:t>  		</a:t>
            </a:r>
          </a:p>
          <a:p>
            <a:pPr>
              <a:lnSpc>
                <a:spcPct val="250000"/>
              </a:lnSpc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2.</a:t>
            </a:r>
            <a:r>
              <a:rPr lang="en-US" altLang="en-US" sz="2400">
                <a:latin typeface="Verdana" pitchFamily="34" charset="0"/>
              </a:rPr>
              <a:t> </a:t>
            </a:r>
          </a:p>
          <a:p>
            <a:pPr>
              <a:lnSpc>
                <a:spcPct val="250000"/>
              </a:lnSpc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3.</a:t>
            </a:r>
            <a:r>
              <a:rPr lang="en-US" altLang="en-US" sz="2400">
                <a:latin typeface="Verdana" pitchFamily="34" charset="0"/>
              </a:rPr>
              <a:t> </a:t>
            </a:r>
            <a:endParaRPr lang="en-US" altLang="en-US" sz="2400" b="1">
              <a:latin typeface="Verdana" pitchFamily="34" charset="0"/>
            </a:endParaRPr>
          </a:p>
          <a:p>
            <a:pPr>
              <a:lnSpc>
                <a:spcPct val="175000"/>
              </a:lnSpc>
              <a:spcBef>
                <a:spcPct val="50000"/>
              </a:spcBef>
            </a:pPr>
            <a:endParaRPr lang="en-US" altLang="en-US" sz="2400"/>
          </a:p>
          <a:p>
            <a:pPr>
              <a:spcBef>
                <a:spcPct val="50000"/>
              </a:spcBef>
            </a:pPr>
            <a:r>
              <a:rPr lang="en-US" altLang="en-US" sz="800"/>
              <a:t> </a:t>
            </a:r>
          </a:p>
          <a:p>
            <a:pPr>
              <a:spcBef>
                <a:spcPct val="50000"/>
              </a:spcBef>
            </a:pPr>
            <a:endParaRPr lang="en-US" altLang="en-US" sz="800"/>
          </a:p>
        </p:txBody>
      </p:sp>
      <p:sp>
        <p:nvSpPr>
          <p:cNvPr id="68614" name="Text Box 6"/>
          <p:cNvSpPr txBox="1">
            <a:spLocks noChangeArrowheads="1"/>
          </p:cNvSpPr>
          <p:nvPr/>
        </p:nvSpPr>
        <p:spPr bwMode="auto">
          <a:xfrm>
            <a:off x="3962400" y="3128963"/>
            <a:ext cx="182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FF3300"/>
                </a:solidFill>
                <a:latin typeface="Verdana" pitchFamily="34" charset="0"/>
              </a:rPr>
              <a:t>(2, –3)</a:t>
            </a:r>
          </a:p>
        </p:txBody>
      </p:sp>
      <p:sp>
        <p:nvSpPr>
          <p:cNvPr id="68615" name="Text Box 7"/>
          <p:cNvSpPr txBox="1">
            <a:spLocks noChangeArrowheads="1"/>
          </p:cNvSpPr>
          <p:nvPr/>
        </p:nvSpPr>
        <p:spPr bwMode="auto">
          <a:xfrm>
            <a:off x="3505200" y="1909763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FF3300"/>
                </a:solidFill>
                <a:latin typeface="Verdana" pitchFamily="34" charset="0"/>
              </a:rPr>
              <a:t>(11, 3)</a:t>
            </a:r>
            <a:endParaRPr lang="en-US" altLang="en-US" sz="2400"/>
          </a:p>
        </p:txBody>
      </p:sp>
      <p:sp>
        <p:nvSpPr>
          <p:cNvPr id="68616" name="Text Box 8"/>
          <p:cNvSpPr txBox="1">
            <a:spLocks noChangeArrowheads="1"/>
          </p:cNvSpPr>
          <p:nvPr/>
        </p:nvSpPr>
        <p:spPr bwMode="auto">
          <a:xfrm>
            <a:off x="4038600" y="4195763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FF3300"/>
                </a:solidFill>
                <a:latin typeface="Verdana" pitchFamily="34" charset="0"/>
              </a:rPr>
              <a:t>(–3, –7)</a:t>
            </a:r>
          </a:p>
        </p:txBody>
      </p:sp>
      <p:sp>
        <p:nvSpPr>
          <p:cNvPr id="36871" name="AutoShape 10"/>
          <p:cNvSpPr>
            <a:spLocks/>
          </p:cNvSpPr>
          <p:nvPr/>
        </p:nvSpPr>
        <p:spPr bwMode="auto">
          <a:xfrm>
            <a:off x="838200" y="1757363"/>
            <a:ext cx="304800" cy="838200"/>
          </a:xfrm>
          <a:prstGeom prst="leftBrace">
            <a:avLst>
              <a:gd name="adj1" fmla="val 2291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6872" name="AutoShape 11"/>
          <p:cNvSpPr>
            <a:spLocks/>
          </p:cNvSpPr>
          <p:nvPr/>
        </p:nvSpPr>
        <p:spPr bwMode="auto">
          <a:xfrm>
            <a:off x="838200" y="2824163"/>
            <a:ext cx="304800" cy="838200"/>
          </a:xfrm>
          <a:prstGeom prst="leftBrace">
            <a:avLst>
              <a:gd name="adj1" fmla="val 2291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6873" name="AutoShape 12"/>
          <p:cNvSpPr>
            <a:spLocks/>
          </p:cNvSpPr>
          <p:nvPr/>
        </p:nvSpPr>
        <p:spPr bwMode="auto">
          <a:xfrm>
            <a:off x="838200" y="3967163"/>
            <a:ext cx="304800" cy="838200"/>
          </a:xfrm>
          <a:prstGeom prst="leftBrace">
            <a:avLst>
              <a:gd name="adj1" fmla="val 2291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6874" name="Text Box 13"/>
          <p:cNvSpPr txBox="1">
            <a:spLocks noChangeArrowheads="1"/>
          </p:cNvSpPr>
          <p:nvPr/>
        </p:nvSpPr>
        <p:spPr bwMode="auto">
          <a:xfrm>
            <a:off x="1050925" y="1712913"/>
            <a:ext cx="2055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2</a:t>
            </a:r>
            <a:r>
              <a:rPr lang="en-US" altLang="en-US" sz="2400" i="1">
                <a:latin typeface="Verdana" pitchFamily="34" charset="0"/>
              </a:rPr>
              <a:t>x </a:t>
            </a:r>
            <a:r>
              <a:rPr lang="en-US" altLang="en-US" sz="2400">
                <a:latin typeface="Verdana" pitchFamily="34" charset="0"/>
              </a:rPr>
              <a:t>+ </a:t>
            </a:r>
            <a:r>
              <a:rPr lang="en-US" altLang="en-US" sz="2400" i="1">
                <a:latin typeface="Verdana" pitchFamily="34" charset="0"/>
              </a:rPr>
              <a:t>y</a:t>
            </a:r>
            <a:r>
              <a:rPr lang="en-US" altLang="en-US" sz="2400">
                <a:latin typeface="Verdana" pitchFamily="34" charset="0"/>
              </a:rPr>
              <a:t> = 25</a:t>
            </a:r>
          </a:p>
        </p:txBody>
      </p:sp>
      <p:sp>
        <p:nvSpPr>
          <p:cNvPr id="36875" name="Text Box 14"/>
          <p:cNvSpPr txBox="1">
            <a:spLocks noChangeArrowheads="1"/>
          </p:cNvSpPr>
          <p:nvPr/>
        </p:nvSpPr>
        <p:spPr bwMode="auto">
          <a:xfrm>
            <a:off x="1052513" y="2138363"/>
            <a:ext cx="2193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3</a:t>
            </a:r>
            <a:r>
              <a:rPr lang="en-US" altLang="en-US" sz="2400" i="1">
                <a:latin typeface="Verdana" pitchFamily="34" charset="0"/>
              </a:rPr>
              <a:t>y</a:t>
            </a:r>
            <a:r>
              <a:rPr lang="en-US" altLang="en-US" sz="2400">
                <a:latin typeface="Verdana" pitchFamily="34" charset="0"/>
              </a:rPr>
              <a:t> = 2</a:t>
            </a:r>
            <a:r>
              <a:rPr lang="en-US" altLang="en-US" sz="2400" i="1">
                <a:latin typeface="Verdana" pitchFamily="34" charset="0"/>
              </a:rPr>
              <a:t>x </a:t>
            </a:r>
            <a:r>
              <a:rPr lang="en-US" altLang="en-US" sz="2400">
                <a:latin typeface="Verdana" pitchFamily="34" charset="0"/>
              </a:rPr>
              <a:t>– 13</a:t>
            </a:r>
          </a:p>
        </p:txBody>
      </p:sp>
      <p:sp>
        <p:nvSpPr>
          <p:cNvPr id="36876" name="Text Box 15"/>
          <p:cNvSpPr txBox="1">
            <a:spLocks noChangeArrowheads="1"/>
          </p:cNvSpPr>
          <p:nvPr/>
        </p:nvSpPr>
        <p:spPr bwMode="auto">
          <a:xfrm>
            <a:off x="1052513" y="3205163"/>
            <a:ext cx="2000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latin typeface="Verdana" pitchFamily="34" charset="0"/>
              </a:rPr>
              <a:t>x</a:t>
            </a:r>
            <a:r>
              <a:rPr lang="en-US" altLang="en-US" sz="2400">
                <a:latin typeface="Verdana" pitchFamily="34" charset="0"/>
              </a:rPr>
              <a:t> = –2</a:t>
            </a:r>
            <a:r>
              <a:rPr lang="en-US" altLang="en-US" sz="2400" i="1">
                <a:latin typeface="Verdana" pitchFamily="34" charset="0"/>
              </a:rPr>
              <a:t>y </a:t>
            </a:r>
            <a:r>
              <a:rPr lang="en-US" altLang="en-US" sz="2400">
                <a:latin typeface="Verdana" pitchFamily="34" charset="0"/>
              </a:rPr>
              <a:t>– 4</a:t>
            </a:r>
          </a:p>
        </p:txBody>
      </p:sp>
      <p:sp>
        <p:nvSpPr>
          <p:cNvPr id="36877" name="Text Box 16"/>
          <p:cNvSpPr txBox="1">
            <a:spLocks noChangeArrowheads="1"/>
          </p:cNvSpPr>
          <p:nvPr/>
        </p:nvSpPr>
        <p:spPr bwMode="auto">
          <a:xfrm>
            <a:off x="1052513" y="2824163"/>
            <a:ext cx="26368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–3</a:t>
            </a:r>
            <a:r>
              <a:rPr lang="en-US" altLang="en-US" sz="2400" i="1">
                <a:latin typeface="Verdana" pitchFamily="34" charset="0"/>
              </a:rPr>
              <a:t>x </a:t>
            </a:r>
            <a:r>
              <a:rPr lang="en-US" altLang="en-US" sz="2400">
                <a:latin typeface="Verdana" pitchFamily="34" charset="0"/>
              </a:rPr>
              <a:t>+ 4</a:t>
            </a:r>
            <a:r>
              <a:rPr lang="en-US" altLang="en-US" sz="2400" i="1">
                <a:latin typeface="Verdana" pitchFamily="34" charset="0"/>
              </a:rPr>
              <a:t>y</a:t>
            </a:r>
            <a:r>
              <a:rPr lang="en-US" altLang="en-US" sz="2400">
                <a:latin typeface="Verdana" pitchFamily="34" charset="0"/>
              </a:rPr>
              <a:t> = –18</a:t>
            </a:r>
          </a:p>
        </p:txBody>
      </p:sp>
      <p:sp>
        <p:nvSpPr>
          <p:cNvPr id="36878" name="Text Box 17"/>
          <p:cNvSpPr txBox="1">
            <a:spLocks noChangeArrowheads="1"/>
          </p:cNvSpPr>
          <p:nvPr/>
        </p:nvSpPr>
        <p:spPr bwMode="auto">
          <a:xfrm>
            <a:off x="1066800" y="3967163"/>
            <a:ext cx="2636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–2</a:t>
            </a:r>
            <a:r>
              <a:rPr lang="en-US" altLang="en-US" sz="2400" i="1">
                <a:latin typeface="Verdana" pitchFamily="34" charset="0"/>
              </a:rPr>
              <a:t>x </a:t>
            </a:r>
            <a:r>
              <a:rPr lang="en-US" altLang="en-US" sz="2400">
                <a:latin typeface="Verdana" pitchFamily="34" charset="0"/>
              </a:rPr>
              <a:t>+ 3</a:t>
            </a:r>
            <a:r>
              <a:rPr lang="en-US" altLang="en-US" sz="2400" i="1">
                <a:latin typeface="Verdana" pitchFamily="34" charset="0"/>
              </a:rPr>
              <a:t>y</a:t>
            </a:r>
            <a:r>
              <a:rPr lang="en-US" altLang="en-US" sz="2400">
                <a:latin typeface="Verdana" pitchFamily="34" charset="0"/>
              </a:rPr>
              <a:t> = –15</a:t>
            </a:r>
          </a:p>
        </p:txBody>
      </p:sp>
      <p:sp>
        <p:nvSpPr>
          <p:cNvPr id="36879" name="Text Box 18"/>
          <p:cNvSpPr txBox="1">
            <a:spLocks noChangeArrowheads="1"/>
          </p:cNvSpPr>
          <p:nvPr/>
        </p:nvSpPr>
        <p:spPr bwMode="auto">
          <a:xfrm>
            <a:off x="1052513" y="4348163"/>
            <a:ext cx="24431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3</a:t>
            </a:r>
            <a:r>
              <a:rPr lang="en-US" altLang="en-US" sz="2400" i="1">
                <a:latin typeface="Verdana" pitchFamily="34" charset="0"/>
              </a:rPr>
              <a:t>x </a:t>
            </a:r>
            <a:r>
              <a:rPr lang="en-US" altLang="en-US" sz="2400">
                <a:latin typeface="Verdana" pitchFamily="34" charset="0"/>
              </a:rPr>
              <a:t>+ 2</a:t>
            </a:r>
            <a:r>
              <a:rPr lang="en-US" altLang="en-US" sz="2400" i="1">
                <a:latin typeface="Verdana" pitchFamily="34" charset="0"/>
              </a:rPr>
              <a:t>y</a:t>
            </a:r>
            <a:r>
              <a:rPr lang="en-US" altLang="en-US" sz="2400">
                <a:latin typeface="Verdana" pitchFamily="34" charset="0"/>
              </a:rPr>
              <a:t> = –23</a:t>
            </a:r>
          </a:p>
        </p:txBody>
      </p:sp>
      <p:sp>
        <p:nvSpPr>
          <p:cNvPr id="36880" name="Text Box 19"/>
          <p:cNvSpPr txBox="1">
            <a:spLocks noChangeArrowheads="1"/>
          </p:cNvSpPr>
          <p:nvPr/>
        </p:nvSpPr>
        <p:spPr bwMode="auto">
          <a:xfrm>
            <a:off x="381000" y="4924425"/>
            <a:ext cx="83820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65138" indent="-4651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4. </a:t>
            </a:r>
            <a:r>
              <a:rPr lang="en-US" altLang="en-US" sz="2400">
                <a:latin typeface="Verdana" pitchFamily="34" charset="0"/>
              </a:rPr>
              <a:t>Harlan has $44 to buy 7 pairs of socks. Athletic socks cost $5 per pair. Dress socks cost $8 per pair. How many pairs of each can Harlan buy?</a:t>
            </a:r>
            <a:endParaRPr lang="en-US" altLang="en-US" sz="2400" b="1">
              <a:latin typeface="Verdana" pitchFamily="34" charset="0"/>
            </a:endParaRPr>
          </a:p>
        </p:txBody>
      </p:sp>
      <p:sp>
        <p:nvSpPr>
          <p:cNvPr id="68628" name="Text Box 20"/>
          <p:cNvSpPr txBox="1">
            <a:spLocks noChangeArrowheads="1"/>
          </p:cNvSpPr>
          <p:nvPr/>
        </p:nvSpPr>
        <p:spPr bwMode="auto">
          <a:xfrm>
            <a:off x="762000" y="6096000"/>
            <a:ext cx="883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4 pairs of athletic socks and 3 pairs of dress socks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8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8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8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8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4" grpId="0" autoUpdateAnimBg="0"/>
      <p:bldP spid="68615" grpId="0" autoUpdateAnimBg="0"/>
      <p:bldP spid="68616" grpId="0" autoUpdateAnimBg="0"/>
      <p:bldP spid="686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898525" y="1250950"/>
            <a:ext cx="7635875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Another method for solving systems of equations is </a:t>
            </a:r>
            <a:r>
              <a:rPr lang="en-US" altLang="en-US" sz="2400" i="1">
                <a:latin typeface="Verdana" pitchFamily="34" charset="0"/>
              </a:rPr>
              <a:t>elimination. </a:t>
            </a:r>
            <a:r>
              <a:rPr lang="en-US" altLang="en-US" sz="2400">
                <a:latin typeface="Verdana" pitchFamily="34" charset="0"/>
              </a:rPr>
              <a:t>Like substitution, the goal of elimination is to get one equation that has only one variable. </a:t>
            </a:r>
          </a:p>
          <a:p>
            <a:pPr eaLnBrk="1" hangingPunct="1"/>
            <a:endParaRPr lang="en-US" altLang="en-US" sz="2400">
              <a:latin typeface="Verdana" pitchFamily="34" charset="0"/>
            </a:endParaRPr>
          </a:p>
          <a:p>
            <a:pPr eaLnBrk="1" hangingPunct="1"/>
            <a:endParaRPr lang="en-US" altLang="en-US" sz="2400">
              <a:latin typeface="Verdana" pitchFamily="34" charset="0"/>
            </a:endParaRPr>
          </a:p>
        </p:txBody>
      </p:sp>
      <p:grpSp>
        <p:nvGrpSpPr>
          <p:cNvPr id="5123" name="Group 2"/>
          <p:cNvGrpSpPr>
            <a:grpSpLocks/>
          </p:cNvGrpSpPr>
          <p:nvPr/>
        </p:nvGrpSpPr>
        <p:grpSpPr bwMode="auto">
          <a:xfrm>
            <a:off x="917575" y="3133725"/>
            <a:ext cx="7162800" cy="3662363"/>
            <a:chOff x="917575" y="3133725"/>
            <a:chExt cx="7162800" cy="3662541"/>
          </a:xfrm>
        </p:grpSpPr>
        <p:sp>
          <p:nvSpPr>
            <p:cNvPr id="5124" name="Text Box 5"/>
            <p:cNvSpPr txBox="1">
              <a:spLocks noChangeArrowheads="1"/>
            </p:cNvSpPr>
            <p:nvPr/>
          </p:nvSpPr>
          <p:spPr bwMode="auto">
            <a:xfrm>
              <a:off x="917575" y="3133725"/>
              <a:ext cx="7162800" cy="36625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ts val="600"/>
                </a:spcBef>
              </a:pPr>
              <a:r>
                <a:rPr lang="en-US" altLang="en-US" sz="2400">
                  <a:latin typeface="Verdana" pitchFamily="34" charset="0"/>
                </a:rPr>
                <a:t>Remember that an equation stays balanced if you add equal amounts to both sides. </a:t>
              </a:r>
            </a:p>
            <a:p>
              <a:pPr eaLnBrk="1" hangingPunct="1">
                <a:spcBef>
                  <a:spcPts val="1800"/>
                </a:spcBef>
              </a:pPr>
              <a:r>
                <a:rPr lang="en-US" altLang="en-US" sz="2400">
                  <a:latin typeface="Verdana" pitchFamily="34" charset="0"/>
                </a:rPr>
                <a:t>Consider the system                  . Since </a:t>
              </a:r>
            </a:p>
            <a:p>
              <a:pPr eaLnBrk="1" hangingPunct="1">
                <a:spcBef>
                  <a:spcPts val="1800"/>
                </a:spcBef>
              </a:pPr>
              <a:r>
                <a:rPr lang="en-US" altLang="en-US" sz="2400">
                  <a:solidFill>
                    <a:srgbClr val="FF0000"/>
                  </a:solidFill>
                  <a:latin typeface="Verdana" pitchFamily="34" charset="0"/>
                </a:rPr>
                <a:t>5</a:t>
              </a:r>
              <a:r>
                <a:rPr lang="en-US" altLang="en-US" sz="2400" i="1">
                  <a:solidFill>
                    <a:srgbClr val="FF0000"/>
                  </a:solidFill>
                  <a:latin typeface="Verdana" pitchFamily="34" charset="0"/>
                </a:rPr>
                <a:t>x</a:t>
              </a:r>
              <a:r>
                <a:rPr lang="en-US" altLang="en-US" sz="2400">
                  <a:solidFill>
                    <a:srgbClr val="FF0000"/>
                  </a:solidFill>
                  <a:latin typeface="Verdana" pitchFamily="34" charset="0"/>
                </a:rPr>
                <a:t> + 2</a:t>
              </a:r>
              <a:r>
                <a:rPr lang="en-US" altLang="en-US" sz="2400" i="1">
                  <a:solidFill>
                    <a:srgbClr val="FF0000"/>
                  </a:solidFill>
                  <a:latin typeface="Verdana" pitchFamily="34" charset="0"/>
                </a:rPr>
                <a:t>y</a:t>
              </a:r>
              <a:r>
                <a:rPr lang="en-US" altLang="en-US" sz="2400">
                  <a:solidFill>
                    <a:srgbClr val="FF0000"/>
                  </a:solidFill>
                  <a:latin typeface="Verdana" pitchFamily="34" charset="0"/>
                </a:rPr>
                <a:t> = 1</a:t>
              </a:r>
              <a:r>
                <a:rPr lang="en-US" altLang="en-US" sz="2400">
                  <a:latin typeface="Verdana" pitchFamily="34" charset="0"/>
                </a:rPr>
                <a:t>, you can add </a:t>
              </a:r>
              <a:r>
                <a:rPr lang="en-US" altLang="en-US" sz="2400">
                  <a:solidFill>
                    <a:srgbClr val="FF0000"/>
                  </a:solidFill>
                  <a:latin typeface="Verdana" pitchFamily="34" charset="0"/>
                </a:rPr>
                <a:t>5</a:t>
              </a:r>
              <a:r>
                <a:rPr lang="en-US" altLang="en-US" sz="2400" i="1">
                  <a:solidFill>
                    <a:srgbClr val="FF0000"/>
                  </a:solidFill>
                  <a:latin typeface="Verdana" pitchFamily="34" charset="0"/>
                </a:rPr>
                <a:t>x</a:t>
              </a:r>
              <a:r>
                <a:rPr lang="en-US" altLang="en-US" sz="2400">
                  <a:solidFill>
                    <a:srgbClr val="FF0000"/>
                  </a:solidFill>
                  <a:latin typeface="Verdana" pitchFamily="34" charset="0"/>
                </a:rPr>
                <a:t> + 2</a:t>
              </a:r>
              <a:r>
                <a:rPr lang="en-US" altLang="en-US" sz="2400" i="1">
                  <a:solidFill>
                    <a:srgbClr val="FF0000"/>
                  </a:solidFill>
                  <a:latin typeface="Verdana" pitchFamily="34" charset="0"/>
                </a:rPr>
                <a:t>y</a:t>
              </a:r>
              <a:r>
                <a:rPr lang="en-US" altLang="en-US" sz="2400">
                  <a:solidFill>
                    <a:srgbClr val="FF0000"/>
                  </a:solidFill>
                  <a:latin typeface="Verdana" pitchFamily="34" charset="0"/>
                </a:rPr>
                <a:t> </a:t>
              </a:r>
              <a:r>
                <a:rPr lang="en-US" altLang="en-US" sz="2400">
                  <a:latin typeface="Verdana" pitchFamily="34" charset="0"/>
                </a:rPr>
                <a:t>to one side of the first equation and </a:t>
              </a:r>
              <a:r>
                <a:rPr lang="en-US" altLang="en-US" sz="2400">
                  <a:solidFill>
                    <a:srgbClr val="FF0000"/>
                  </a:solidFill>
                  <a:latin typeface="Verdana" pitchFamily="34" charset="0"/>
                </a:rPr>
                <a:t>1</a:t>
              </a:r>
              <a:r>
                <a:rPr lang="en-US" altLang="en-US" sz="2400">
                  <a:latin typeface="Verdana" pitchFamily="34" charset="0"/>
                </a:rPr>
                <a:t> to the other side and the balance is maintained.</a:t>
              </a:r>
            </a:p>
            <a:p>
              <a:pPr eaLnBrk="1" hangingPunct="1">
                <a:spcBef>
                  <a:spcPts val="1200"/>
                </a:spcBef>
              </a:pPr>
              <a:endParaRPr lang="en-US" altLang="en-US" sz="2400">
                <a:latin typeface="Verdana" pitchFamily="34" charset="0"/>
              </a:endParaRPr>
            </a:p>
            <a:p>
              <a:pPr eaLnBrk="1" hangingPunct="1"/>
              <a:endParaRPr lang="en-US" altLang="en-US" sz="2400">
                <a:latin typeface="Verdana" pitchFamily="34" charset="0"/>
              </a:endParaRPr>
            </a:p>
          </p:txBody>
        </p:sp>
        <p:pic>
          <p:nvPicPr>
            <p:cNvPr id="5125" name="Picture 6" descr="C:\Users\Steve\Desktop\Steve red marbles\mathtype\634.gif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91000" y="3886200"/>
              <a:ext cx="1838325" cy="885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2"/>
          <p:cNvSpPr txBox="1">
            <a:spLocks noChangeArrowheads="1"/>
          </p:cNvSpPr>
          <p:nvPr/>
        </p:nvSpPr>
        <p:spPr bwMode="auto">
          <a:xfrm>
            <a:off x="609600" y="3079750"/>
            <a:ext cx="85344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Since 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–2</a:t>
            </a:r>
            <a:r>
              <a:rPr lang="en-US" altLang="en-US" sz="2400" i="1">
                <a:latin typeface="Verdana" pitchFamily="34" charset="0"/>
              </a:rPr>
              <a:t>y</a:t>
            </a:r>
            <a:r>
              <a:rPr lang="en-US" altLang="en-US" sz="2400">
                <a:latin typeface="Verdana" pitchFamily="34" charset="0"/>
              </a:rPr>
              <a:t> and 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2</a:t>
            </a:r>
            <a:r>
              <a:rPr lang="en-US" altLang="en-US" sz="2400" i="1">
                <a:latin typeface="Verdana" pitchFamily="34" charset="0"/>
              </a:rPr>
              <a:t>y </a:t>
            </a:r>
            <a:r>
              <a:rPr lang="en-US" altLang="en-US" sz="2400">
                <a:latin typeface="Verdana" pitchFamily="34" charset="0"/>
              </a:rPr>
              <a:t>have 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opposite coefficients</a:t>
            </a:r>
            <a:r>
              <a:rPr lang="en-US" altLang="en-US" sz="2400">
                <a:latin typeface="Verdana" pitchFamily="34" charset="0"/>
              </a:rPr>
              <a:t>, you can eliminate the </a:t>
            </a:r>
            <a:r>
              <a:rPr lang="en-US" altLang="en-US" sz="2400" i="1">
                <a:latin typeface="Verdana" pitchFamily="34" charset="0"/>
              </a:rPr>
              <a:t>y</a:t>
            </a:r>
            <a:r>
              <a:rPr lang="en-US" altLang="en-US" sz="2400">
                <a:latin typeface="Verdana" pitchFamily="34" charset="0"/>
              </a:rPr>
              <a:t> by adding the two equations. The result is one equation that has only one variable: </a:t>
            </a:r>
            <a:br>
              <a:rPr lang="en-US" altLang="en-US" sz="2400">
                <a:latin typeface="Verdana" pitchFamily="34" charset="0"/>
              </a:rPr>
            </a:br>
            <a:r>
              <a:rPr lang="en-US" altLang="en-US" sz="2400">
                <a:latin typeface="Verdana" pitchFamily="34" charset="0"/>
              </a:rPr>
              <a:t>6</a:t>
            </a:r>
            <a:r>
              <a:rPr lang="en-US" altLang="en-US" sz="2400" i="1">
                <a:latin typeface="Verdana" pitchFamily="34" charset="0"/>
              </a:rPr>
              <a:t>x</a:t>
            </a:r>
            <a:r>
              <a:rPr lang="en-US" altLang="en-US" sz="2400">
                <a:latin typeface="Verdana" pitchFamily="34" charset="0"/>
              </a:rPr>
              <a:t> = –18.   </a:t>
            </a:r>
          </a:p>
        </p:txBody>
      </p:sp>
      <p:sp>
        <p:nvSpPr>
          <p:cNvPr id="31757" name="Text Box 13"/>
          <p:cNvSpPr txBox="1">
            <a:spLocks noChangeArrowheads="1"/>
          </p:cNvSpPr>
          <p:nvPr/>
        </p:nvSpPr>
        <p:spPr bwMode="auto">
          <a:xfrm>
            <a:off x="669925" y="4648200"/>
            <a:ext cx="84740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When you use the elimination method to solve a system of linear equations, align all like terms in the equations. Then determine whether any like terms can be eliminated because they have opposite coefficients.   </a:t>
            </a:r>
          </a:p>
        </p:txBody>
      </p:sp>
      <p:pic>
        <p:nvPicPr>
          <p:cNvPr id="31758" name="Picture 14" descr="scal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936625"/>
            <a:ext cx="3962400" cy="218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7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1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5"/>
          <p:cNvSpPr>
            <a:spLocks noChangeArrowheads="1"/>
          </p:cNvSpPr>
          <p:nvPr/>
        </p:nvSpPr>
        <p:spPr bwMode="auto">
          <a:xfrm>
            <a:off x="609600" y="4167188"/>
            <a:ext cx="7848600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en-US" altLang="en-US" sz="2800"/>
          </a:p>
        </p:txBody>
      </p:sp>
      <p:sp>
        <p:nvSpPr>
          <p:cNvPr id="7171" name="Rectangle 104"/>
          <p:cNvSpPr>
            <a:spLocks noChangeArrowheads="1"/>
          </p:cNvSpPr>
          <p:nvPr/>
        </p:nvSpPr>
        <p:spPr bwMode="auto">
          <a:xfrm>
            <a:off x="609600" y="3165475"/>
            <a:ext cx="7848600" cy="100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en-US" altLang="en-US" sz="2800"/>
          </a:p>
        </p:txBody>
      </p:sp>
      <p:sp>
        <p:nvSpPr>
          <p:cNvPr id="7172" name="Rectangle 103"/>
          <p:cNvSpPr>
            <a:spLocks noChangeArrowheads="1"/>
          </p:cNvSpPr>
          <p:nvPr/>
        </p:nvSpPr>
        <p:spPr bwMode="auto">
          <a:xfrm>
            <a:off x="609600" y="2162175"/>
            <a:ext cx="7848600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en-US" altLang="en-US" sz="2800"/>
          </a:p>
        </p:txBody>
      </p:sp>
      <p:sp>
        <p:nvSpPr>
          <p:cNvPr id="7173" name="Line 107"/>
          <p:cNvSpPr>
            <a:spLocks noChangeShapeType="1"/>
          </p:cNvSpPr>
          <p:nvPr/>
        </p:nvSpPr>
        <p:spPr bwMode="auto">
          <a:xfrm>
            <a:off x="609600" y="2162175"/>
            <a:ext cx="784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4" name="Line 108"/>
          <p:cNvSpPr>
            <a:spLocks noChangeShapeType="1"/>
          </p:cNvSpPr>
          <p:nvPr/>
        </p:nvSpPr>
        <p:spPr bwMode="auto">
          <a:xfrm>
            <a:off x="609600" y="3165475"/>
            <a:ext cx="784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5" name="Line 109"/>
          <p:cNvSpPr>
            <a:spLocks noChangeShapeType="1"/>
          </p:cNvSpPr>
          <p:nvPr/>
        </p:nvSpPr>
        <p:spPr bwMode="auto">
          <a:xfrm>
            <a:off x="609600" y="4167188"/>
            <a:ext cx="784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6" name="Line 112"/>
          <p:cNvSpPr>
            <a:spLocks noChangeShapeType="1"/>
          </p:cNvSpPr>
          <p:nvPr/>
        </p:nvSpPr>
        <p:spPr bwMode="auto">
          <a:xfrm>
            <a:off x="609600" y="2162175"/>
            <a:ext cx="0" cy="41624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7" name="Line 113"/>
          <p:cNvSpPr>
            <a:spLocks noChangeShapeType="1"/>
          </p:cNvSpPr>
          <p:nvPr/>
        </p:nvSpPr>
        <p:spPr bwMode="auto">
          <a:xfrm>
            <a:off x="8458200" y="2162175"/>
            <a:ext cx="0" cy="41624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8" name="Rectangle 116"/>
          <p:cNvSpPr>
            <a:spLocks noChangeArrowheads="1"/>
          </p:cNvSpPr>
          <p:nvPr/>
        </p:nvSpPr>
        <p:spPr bwMode="auto">
          <a:xfrm>
            <a:off x="609600" y="1066800"/>
            <a:ext cx="7848600" cy="1106488"/>
          </a:xfrm>
          <a:prstGeom prst="rect">
            <a:avLst/>
          </a:prstGeom>
          <a:solidFill>
            <a:srgbClr val="99FF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en-US" altLang="en-US" sz="2800"/>
          </a:p>
        </p:txBody>
      </p:sp>
      <p:sp>
        <p:nvSpPr>
          <p:cNvPr id="7179" name="Line 117"/>
          <p:cNvSpPr>
            <a:spLocks noChangeShapeType="1"/>
          </p:cNvSpPr>
          <p:nvPr/>
        </p:nvSpPr>
        <p:spPr bwMode="auto">
          <a:xfrm>
            <a:off x="609600" y="1066800"/>
            <a:ext cx="784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0" name="Line 118"/>
          <p:cNvSpPr>
            <a:spLocks noChangeShapeType="1"/>
          </p:cNvSpPr>
          <p:nvPr/>
        </p:nvSpPr>
        <p:spPr bwMode="auto">
          <a:xfrm>
            <a:off x="609600" y="2173288"/>
            <a:ext cx="784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1" name="Line 119"/>
          <p:cNvSpPr>
            <a:spLocks noChangeShapeType="1"/>
          </p:cNvSpPr>
          <p:nvPr/>
        </p:nvSpPr>
        <p:spPr bwMode="auto">
          <a:xfrm>
            <a:off x="609600" y="1066800"/>
            <a:ext cx="0" cy="110648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2" name="Line 120"/>
          <p:cNvSpPr>
            <a:spLocks noChangeShapeType="1"/>
          </p:cNvSpPr>
          <p:nvPr/>
        </p:nvSpPr>
        <p:spPr bwMode="auto">
          <a:xfrm>
            <a:off x="8458200" y="1066800"/>
            <a:ext cx="0" cy="110648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3" name="Text Box 123"/>
          <p:cNvSpPr txBox="1">
            <a:spLocks noChangeArrowheads="1"/>
          </p:cNvSpPr>
          <p:nvPr/>
        </p:nvSpPr>
        <p:spPr bwMode="auto">
          <a:xfrm>
            <a:off x="685800" y="1144588"/>
            <a:ext cx="78486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Verdana" pitchFamily="34" charset="0"/>
              </a:rPr>
              <a:t>Solving Systems of Equations by Elimination</a:t>
            </a:r>
          </a:p>
        </p:txBody>
      </p:sp>
      <p:grpSp>
        <p:nvGrpSpPr>
          <p:cNvPr id="2" name="Group 134"/>
          <p:cNvGrpSpPr>
            <a:grpSpLocks/>
          </p:cNvGrpSpPr>
          <p:nvPr/>
        </p:nvGrpSpPr>
        <p:grpSpPr bwMode="auto">
          <a:xfrm>
            <a:off x="838200" y="2286000"/>
            <a:ext cx="7102475" cy="822325"/>
            <a:chOff x="624" y="1472"/>
            <a:chExt cx="4474" cy="518"/>
          </a:xfrm>
        </p:grpSpPr>
        <p:sp>
          <p:nvSpPr>
            <p:cNvPr id="7195" name="Text Box 124"/>
            <p:cNvSpPr txBox="1">
              <a:spLocks noChangeArrowheads="1"/>
            </p:cNvSpPr>
            <p:nvPr/>
          </p:nvSpPr>
          <p:spPr bwMode="auto">
            <a:xfrm>
              <a:off x="624" y="1500"/>
              <a:ext cx="94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1">
                  <a:latin typeface="Verdana" pitchFamily="34" charset="0"/>
                </a:rPr>
                <a:t>Step 1</a:t>
              </a:r>
            </a:p>
          </p:txBody>
        </p:sp>
        <p:sp>
          <p:nvSpPr>
            <p:cNvPr id="7196" name="Text Box 128"/>
            <p:cNvSpPr txBox="1">
              <a:spLocks noChangeArrowheads="1"/>
            </p:cNvSpPr>
            <p:nvPr/>
          </p:nvSpPr>
          <p:spPr bwMode="auto">
            <a:xfrm>
              <a:off x="1632" y="1472"/>
              <a:ext cx="3466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Verdana" pitchFamily="34" charset="0"/>
                </a:rPr>
                <a:t>Write the system so that like terms are aligned.</a:t>
              </a:r>
            </a:p>
          </p:txBody>
        </p:sp>
      </p:grpSp>
      <p:grpSp>
        <p:nvGrpSpPr>
          <p:cNvPr id="3" name="Group 135"/>
          <p:cNvGrpSpPr>
            <a:grpSpLocks/>
          </p:cNvGrpSpPr>
          <p:nvPr/>
        </p:nvGrpSpPr>
        <p:grpSpPr bwMode="auto">
          <a:xfrm>
            <a:off x="838200" y="3232150"/>
            <a:ext cx="7102475" cy="822325"/>
            <a:chOff x="624" y="2036"/>
            <a:chExt cx="4474" cy="518"/>
          </a:xfrm>
        </p:grpSpPr>
        <p:sp>
          <p:nvSpPr>
            <p:cNvPr id="7193" name="Text Box 125"/>
            <p:cNvSpPr txBox="1">
              <a:spLocks noChangeArrowheads="1"/>
            </p:cNvSpPr>
            <p:nvPr/>
          </p:nvSpPr>
          <p:spPr bwMode="auto">
            <a:xfrm>
              <a:off x="624" y="2134"/>
              <a:ext cx="94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1">
                  <a:latin typeface="Verdana" pitchFamily="34" charset="0"/>
                </a:rPr>
                <a:t>Step 2</a:t>
              </a:r>
            </a:p>
          </p:txBody>
        </p:sp>
        <p:sp>
          <p:nvSpPr>
            <p:cNvPr id="7194" name="Text Box 129"/>
            <p:cNvSpPr txBox="1">
              <a:spLocks noChangeArrowheads="1"/>
            </p:cNvSpPr>
            <p:nvPr/>
          </p:nvSpPr>
          <p:spPr bwMode="auto">
            <a:xfrm>
              <a:off x="1632" y="2036"/>
              <a:ext cx="3466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Verdana" pitchFamily="34" charset="0"/>
                </a:rPr>
                <a:t>Eliminate one of the variables and solve for the other variable.</a:t>
              </a:r>
            </a:p>
          </p:txBody>
        </p:sp>
      </p:grpSp>
      <p:grpSp>
        <p:nvGrpSpPr>
          <p:cNvPr id="4" name="Group 136"/>
          <p:cNvGrpSpPr>
            <a:grpSpLocks/>
          </p:cNvGrpSpPr>
          <p:nvPr/>
        </p:nvGrpSpPr>
        <p:grpSpPr bwMode="auto">
          <a:xfrm>
            <a:off x="838200" y="4103688"/>
            <a:ext cx="7315200" cy="1187450"/>
            <a:chOff x="624" y="2572"/>
            <a:chExt cx="4608" cy="748"/>
          </a:xfrm>
        </p:grpSpPr>
        <p:sp>
          <p:nvSpPr>
            <p:cNvPr id="7191" name="Text Box 126"/>
            <p:cNvSpPr txBox="1">
              <a:spLocks noChangeArrowheads="1"/>
            </p:cNvSpPr>
            <p:nvPr/>
          </p:nvSpPr>
          <p:spPr bwMode="auto">
            <a:xfrm>
              <a:off x="624" y="2832"/>
              <a:ext cx="94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1">
                  <a:latin typeface="Verdana" pitchFamily="34" charset="0"/>
                </a:rPr>
                <a:t>Step 3</a:t>
              </a:r>
            </a:p>
          </p:txBody>
        </p:sp>
        <p:sp>
          <p:nvSpPr>
            <p:cNvPr id="7192" name="Text Box 130"/>
            <p:cNvSpPr txBox="1">
              <a:spLocks noChangeArrowheads="1"/>
            </p:cNvSpPr>
            <p:nvPr/>
          </p:nvSpPr>
          <p:spPr bwMode="auto">
            <a:xfrm>
              <a:off x="1632" y="2572"/>
              <a:ext cx="3600" cy="7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Verdana" pitchFamily="34" charset="0"/>
                </a:rPr>
                <a:t>Substitute the value of the variable into one of the original equations and solve for the other variable.</a:t>
              </a:r>
            </a:p>
          </p:txBody>
        </p:sp>
      </p:grpSp>
      <p:sp>
        <p:nvSpPr>
          <p:cNvPr id="7187" name="Line 110"/>
          <p:cNvSpPr>
            <a:spLocks noChangeShapeType="1"/>
          </p:cNvSpPr>
          <p:nvPr/>
        </p:nvSpPr>
        <p:spPr bwMode="auto">
          <a:xfrm>
            <a:off x="609600" y="5321300"/>
            <a:ext cx="784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8" name="Line 111"/>
          <p:cNvSpPr>
            <a:spLocks noChangeShapeType="1"/>
          </p:cNvSpPr>
          <p:nvPr/>
        </p:nvSpPr>
        <p:spPr bwMode="auto">
          <a:xfrm>
            <a:off x="609600" y="6324600"/>
            <a:ext cx="784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415" name="Text Box 127"/>
          <p:cNvSpPr txBox="1">
            <a:spLocks noChangeArrowheads="1"/>
          </p:cNvSpPr>
          <p:nvPr/>
        </p:nvSpPr>
        <p:spPr bwMode="auto">
          <a:xfrm>
            <a:off x="762000" y="5562600"/>
            <a:ext cx="1501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Step 4</a:t>
            </a:r>
          </a:p>
        </p:txBody>
      </p:sp>
      <p:sp>
        <p:nvSpPr>
          <p:cNvPr id="12421" name="Text Box 133"/>
          <p:cNvSpPr txBox="1">
            <a:spLocks noChangeArrowheads="1"/>
          </p:cNvSpPr>
          <p:nvPr/>
        </p:nvSpPr>
        <p:spPr bwMode="auto">
          <a:xfrm>
            <a:off x="2438400" y="5349875"/>
            <a:ext cx="6248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Write the answers from Steps 2 and 3 as an ordered pair, </a:t>
            </a:r>
            <a:r>
              <a:rPr lang="en-US" altLang="en-US" sz="2400" i="1">
                <a:latin typeface="Verdana" pitchFamily="34" charset="0"/>
              </a:rPr>
              <a:t>(x</a:t>
            </a:r>
            <a:r>
              <a:rPr lang="en-US" altLang="en-US" sz="2400">
                <a:latin typeface="Verdana" pitchFamily="34" charset="0"/>
              </a:rPr>
              <a:t>, </a:t>
            </a:r>
            <a:r>
              <a:rPr lang="en-US" altLang="en-US" sz="2400" i="1">
                <a:latin typeface="Verdana" pitchFamily="34" charset="0"/>
              </a:rPr>
              <a:t>y</a:t>
            </a:r>
            <a:r>
              <a:rPr lang="en-US" altLang="en-US" sz="2400">
                <a:latin typeface="Verdana" pitchFamily="34" charset="0"/>
              </a:rPr>
              <a:t>), and check</a:t>
            </a:r>
            <a:r>
              <a:rPr lang="en-US" altLang="en-US" sz="2400" i="1">
                <a:latin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2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12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15" grpId="0"/>
      <p:bldP spid="124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898525" y="1814513"/>
            <a:ext cx="7331075" cy="2528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200">
                <a:latin typeface="Verdana" pitchFamily="34" charset="0"/>
              </a:rPr>
              <a:t>Later in this lesson you will learn how to multiply one or more equations by a number in order to produce opposites that can be eliminated.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1: Elimination Using Addition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9219" name="AutoShape 9"/>
          <p:cNvSpPr>
            <a:spLocks/>
          </p:cNvSpPr>
          <p:nvPr/>
        </p:nvSpPr>
        <p:spPr bwMode="auto">
          <a:xfrm>
            <a:off x="1600200" y="1905000"/>
            <a:ext cx="457200" cy="914400"/>
          </a:xfrm>
          <a:prstGeom prst="leftBrace">
            <a:avLst>
              <a:gd name="adj1" fmla="val 16667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220" name="Text Box 10"/>
          <p:cNvSpPr txBox="1">
            <a:spLocks noChangeArrowheads="1"/>
          </p:cNvSpPr>
          <p:nvPr/>
        </p:nvSpPr>
        <p:spPr bwMode="auto">
          <a:xfrm>
            <a:off x="1851025" y="1905000"/>
            <a:ext cx="2416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3</a:t>
            </a:r>
            <a:r>
              <a:rPr lang="en-US" altLang="en-US" sz="2400" b="1" i="1">
                <a:latin typeface="Verdana" pitchFamily="34" charset="0"/>
              </a:rPr>
              <a:t>x </a:t>
            </a:r>
            <a:r>
              <a:rPr lang="en-US" altLang="en-US" sz="2400" b="1">
                <a:latin typeface="Verdana" pitchFamily="34" charset="0"/>
              </a:rPr>
              <a:t>–</a:t>
            </a:r>
            <a:r>
              <a:rPr lang="en-US" altLang="en-US" sz="2400" b="1" i="1">
                <a:latin typeface="Verdana" pitchFamily="34" charset="0"/>
              </a:rPr>
              <a:t> </a:t>
            </a:r>
            <a:r>
              <a:rPr lang="en-US" altLang="en-US" sz="2400" b="1">
                <a:latin typeface="Verdana" pitchFamily="34" charset="0"/>
              </a:rPr>
              <a:t>4</a:t>
            </a:r>
            <a:r>
              <a:rPr lang="en-US" altLang="en-US" sz="2400" b="1" i="1">
                <a:latin typeface="Verdana" pitchFamily="34" charset="0"/>
              </a:rPr>
              <a:t>y = </a:t>
            </a:r>
            <a:r>
              <a:rPr lang="en-US" altLang="en-US" sz="2400" b="1">
                <a:latin typeface="Verdana" pitchFamily="34" charset="0"/>
              </a:rPr>
              <a:t>10</a:t>
            </a:r>
          </a:p>
        </p:txBody>
      </p:sp>
      <p:sp>
        <p:nvSpPr>
          <p:cNvPr id="9221" name="Text Box 11"/>
          <p:cNvSpPr txBox="1">
            <a:spLocks noChangeArrowheads="1"/>
          </p:cNvSpPr>
          <p:nvPr/>
        </p:nvSpPr>
        <p:spPr bwMode="auto">
          <a:xfrm>
            <a:off x="1839913" y="2286000"/>
            <a:ext cx="2187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latin typeface="Verdana" pitchFamily="34" charset="0"/>
              </a:rPr>
              <a:t>x</a:t>
            </a:r>
            <a:r>
              <a:rPr lang="en-US" altLang="en-US" sz="2400" b="1">
                <a:latin typeface="Verdana" pitchFamily="34" charset="0"/>
              </a:rPr>
              <a:t> + 4</a:t>
            </a:r>
            <a:r>
              <a:rPr lang="en-US" altLang="en-US" sz="2400" b="1" i="1">
                <a:latin typeface="Verdana" pitchFamily="34" charset="0"/>
              </a:rPr>
              <a:t>y = </a:t>
            </a:r>
            <a:r>
              <a:rPr lang="en-US" altLang="en-US" sz="2400" b="1">
                <a:latin typeface="Verdana" pitchFamily="34" charset="0"/>
              </a:rPr>
              <a:t>–2</a:t>
            </a:r>
          </a:p>
        </p:txBody>
      </p:sp>
      <p:sp>
        <p:nvSpPr>
          <p:cNvPr id="9222" name="Text Box 12"/>
          <p:cNvSpPr txBox="1">
            <a:spLocks noChangeArrowheads="1"/>
          </p:cNvSpPr>
          <p:nvPr/>
        </p:nvSpPr>
        <p:spPr bwMode="auto">
          <a:xfrm>
            <a:off x="517525" y="2089150"/>
            <a:ext cx="6500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Solve                           by elimination.</a:t>
            </a:r>
          </a:p>
        </p:txBody>
      </p:sp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1050925" y="2924175"/>
            <a:ext cx="3678238" cy="460375"/>
            <a:chOff x="662" y="1842"/>
            <a:chExt cx="2317" cy="290"/>
          </a:xfrm>
        </p:grpSpPr>
        <p:sp>
          <p:nvSpPr>
            <p:cNvPr id="9239" name="Text Box 13"/>
            <p:cNvSpPr txBox="1">
              <a:spLocks noChangeArrowheads="1"/>
            </p:cNvSpPr>
            <p:nvPr/>
          </p:nvSpPr>
          <p:spPr bwMode="auto">
            <a:xfrm>
              <a:off x="662" y="1842"/>
              <a:ext cx="9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 b="1">
                  <a:latin typeface="Verdana" pitchFamily="34" charset="0"/>
                </a:rPr>
                <a:t>Step 1  </a:t>
              </a:r>
            </a:p>
          </p:txBody>
        </p:sp>
        <p:sp>
          <p:nvSpPr>
            <p:cNvPr id="9240" name="Text Box 14"/>
            <p:cNvSpPr txBox="1">
              <a:spLocks noChangeArrowheads="1"/>
            </p:cNvSpPr>
            <p:nvPr/>
          </p:nvSpPr>
          <p:spPr bwMode="auto">
            <a:xfrm>
              <a:off x="1574" y="1844"/>
              <a:ext cx="140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3333FF"/>
                  </a:solidFill>
                  <a:latin typeface="Verdana" pitchFamily="34" charset="0"/>
                </a:rPr>
                <a:t>3</a:t>
              </a:r>
              <a:r>
                <a:rPr lang="en-US" altLang="en-US" sz="2400" i="1">
                  <a:solidFill>
                    <a:srgbClr val="3333FF"/>
                  </a:solidFill>
                  <a:latin typeface="Verdana" pitchFamily="34" charset="0"/>
                </a:rPr>
                <a:t>x</a:t>
              </a:r>
              <a:r>
                <a:rPr lang="en-US" altLang="en-US" sz="800" i="1">
                  <a:solidFill>
                    <a:srgbClr val="3333FF"/>
                  </a:solidFill>
                  <a:latin typeface="Verdana" pitchFamily="34" charset="0"/>
                </a:rPr>
                <a:t> </a:t>
              </a:r>
              <a:r>
                <a:rPr lang="en-US" altLang="en-US" sz="2400" i="1">
                  <a:latin typeface="Verdana" pitchFamily="34" charset="0"/>
                </a:rPr>
                <a:t> </a:t>
              </a:r>
              <a:r>
                <a:rPr lang="en-US" altLang="en-US" sz="2400">
                  <a:latin typeface="Verdana" pitchFamily="34" charset="0"/>
                </a:rPr>
                <a:t>– </a:t>
              </a:r>
              <a:r>
                <a:rPr lang="en-US" altLang="en-US" sz="2400">
                  <a:solidFill>
                    <a:srgbClr val="800080"/>
                  </a:solidFill>
                  <a:latin typeface="Verdana" pitchFamily="34" charset="0"/>
                </a:rPr>
                <a:t>4</a:t>
              </a:r>
              <a:r>
                <a:rPr lang="en-US" altLang="en-US" sz="2400" i="1">
                  <a:solidFill>
                    <a:srgbClr val="800080"/>
                  </a:solidFill>
                  <a:latin typeface="Verdana" pitchFamily="34" charset="0"/>
                </a:rPr>
                <a:t>y</a:t>
              </a:r>
              <a:r>
                <a:rPr lang="en-US" altLang="en-US" sz="2400">
                  <a:latin typeface="Verdana" pitchFamily="34" charset="0"/>
                </a:rPr>
                <a:t> = </a:t>
              </a:r>
              <a:r>
                <a:rPr lang="en-US" altLang="en-US" sz="2400">
                  <a:solidFill>
                    <a:schemeClr val="hlink"/>
                  </a:solidFill>
                  <a:latin typeface="Verdana" pitchFamily="34" charset="0"/>
                </a:rPr>
                <a:t>10</a:t>
              </a:r>
            </a:p>
          </p:txBody>
        </p:sp>
      </p:grpSp>
      <p:sp>
        <p:nvSpPr>
          <p:cNvPr id="33808" name="Text Box 16"/>
          <p:cNvSpPr txBox="1">
            <a:spLocks noChangeArrowheads="1"/>
          </p:cNvSpPr>
          <p:nvPr/>
        </p:nvSpPr>
        <p:spPr bwMode="auto">
          <a:xfrm>
            <a:off x="5394325" y="2911475"/>
            <a:ext cx="37496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7663" indent="-3476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</a:rPr>
              <a:t>Align like terms. −4y and +4y are opposites.</a:t>
            </a:r>
          </a:p>
        </p:txBody>
      </p:sp>
      <p:sp>
        <p:nvSpPr>
          <p:cNvPr id="33812" name="Text Box 20"/>
          <p:cNvSpPr txBox="1">
            <a:spLocks noChangeArrowheads="1"/>
          </p:cNvSpPr>
          <p:nvPr/>
        </p:nvSpPr>
        <p:spPr bwMode="auto">
          <a:xfrm>
            <a:off x="5394325" y="3621088"/>
            <a:ext cx="367347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7663" indent="-3476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</a:rPr>
              <a:t>Add the equations to eliminate y.</a:t>
            </a:r>
          </a:p>
        </p:txBody>
      </p:sp>
      <p:sp>
        <p:nvSpPr>
          <p:cNvPr id="33813" name="Text Box 21"/>
          <p:cNvSpPr txBox="1">
            <a:spLocks noChangeArrowheads="1"/>
          </p:cNvSpPr>
          <p:nvPr/>
        </p:nvSpPr>
        <p:spPr bwMode="auto">
          <a:xfrm>
            <a:off x="3352800" y="4343400"/>
            <a:ext cx="1501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4</a:t>
            </a:r>
            <a:r>
              <a:rPr lang="en-US" altLang="en-US" sz="2400" i="1">
                <a:latin typeface="Verdana" pitchFamily="34" charset="0"/>
              </a:rPr>
              <a:t>x = </a:t>
            </a:r>
            <a:r>
              <a:rPr lang="en-US" altLang="en-US" sz="2400">
                <a:latin typeface="Verdana" pitchFamily="34" charset="0"/>
              </a:rPr>
              <a:t>8</a:t>
            </a:r>
          </a:p>
        </p:txBody>
      </p:sp>
      <p:sp>
        <p:nvSpPr>
          <p:cNvPr id="33815" name="Text Box 23"/>
          <p:cNvSpPr txBox="1">
            <a:spLocks noChangeArrowheads="1"/>
          </p:cNvSpPr>
          <p:nvPr/>
        </p:nvSpPr>
        <p:spPr bwMode="auto">
          <a:xfrm>
            <a:off x="5394325" y="4343400"/>
            <a:ext cx="340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</a:rPr>
              <a:t>Simplify and solve for x.</a:t>
            </a:r>
          </a:p>
        </p:txBody>
      </p:sp>
      <p:sp>
        <p:nvSpPr>
          <p:cNvPr id="33807" name="Text Box 15"/>
          <p:cNvSpPr txBox="1">
            <a:spLocks noChangeArrowheads="1"/>
          </p:cNvSpPr>
          <p:nvPr/>
        </p:nvSpPr>
        <p:spPr bwMode="auto">
          <a:xfrm>
            <a:off x="2695575" y="3276600"/>
            <a:ext cx="2055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  <a:latin typeface="Verdana" pitchFamily="34" charset="0"/>
              </a:rPr>
              <a:t>x</a:t>
            </a:r>
            <a:r>
              <a:rPr lang="en-US" altLang="en-US" sz="2400">
                <a:latin typeface="Verdana" pitchFamily="34" charset="0"/>
              </a:rPr>
              <a:t> + </a:t>
            </a:r>
            <a:r>
              <a:rPr lang="en-US" altLang="en-US" sz="2400">
                <a:solidFill>
                  <a:srgbClr val="800080"/>
                </a:solidFill>
                <a:latin typeface="Verdana" pitchFamily="34" charset="0"/>
              </a:rPr>
              <a:t>4</a:t>
            </a:r>
            <a:r>
              <a:rPr lang="en-US" altLang="en-US" sz="2400" i="1">
                <a:solidFill>
                  <a:srgbClr val="800080"/>
                </a:solidFill>
                <a:latin typeface="Verdana" pitchFamily="34" charset="0"/>
              </a:rPr>
              <a:t>y</a:t>
            </a:r>
            <a:r>
              <a:rPr lang="en-US" altLang="en-US" sz="2400" i="1">
                <a:latin typeface="Verdana" pitchFamily="34" charset="0"/>
              </a:rPr>
              <a:t> = </a:t>
            </a:r>
            <a:r>
              <a:rPr lang="en-US" altLang="en-US" sz="2400">
                <a:solidFill>
                  <a:schemeClr val="hlink"/>
                </a:solidFill>
                <a:latin typeface="Verdana" pitchFamily="34" charset="0"/>
              </a:rPr>
              <a:t>–2</a:t>
            </a:r>
          </a:p>
        </p:txBody>
      </p:sp>
      <p:sp>
        <p:nvSpPr>
          <p:cNvPr id="33809" name="Line 17"/>
          <p:cNvSpPr>
            <a:spLocks noChangeShapeType="1"/>
          </p:cNvSpPr>
          <p:nvPr/>
        </p:nvSpPr>
        <p:spPr bwMode="auto">
          <a:xfrm>
            <a:off x="2438400" y="3733800"/>
            <a:ext cx="2286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1" name="Text Box 19"/>
          <p:cNvSpPr txBox="1">
            <a:spLocks noChangeArrowheads="1"/>
          </p:cNvSpPr>
          <p:nvPr/>
        </p:nvSpPr>
        <p:spPr bwMode="auto">
          <a:xfrm>
            <a:off x="2506663" y="3686175"/>
            <a:ext cx="2308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3333FF"/>
                </a:solidFill>
                <a:latin typeface="Verdana" pitchFamily="34" charset="0"/>
              </a:rPr>
              <a:t>4</a:t>
            </a:r>
            <a:r>
              <a:rPr lang="en-US" altLang="en-US" sz="2400" i="1">
                <a:solidFill>
                  <a:srgbClr val="3333FF"/>
                </a:solidFill>
                <a:latin typeface="Verdana" pitchFamily="34" charset="0"/>
              </a:rPr>
              <a:t>x </a:t>
            </a:r>
            <a:r>
              <a:rPr lang="en-US" altLang="en-US" sz="2400" i="1">
                <a:latin typeface="Verdana" pitchFamily="34" charset="0"/>
              </a:rPr>
              <a:t>+  </a:t>
            </a:r>
            <a:r>
              <a:rPr lang="en-US" altLang="en-US" sz="2400">
                <a:solidFill>
                  <a:srgbClr val="800080"/>
                </a:solidFill>
                <a:latin typeface="Verdana" pitchFamily="34" charset="0"/>
              </a:rPr>
              <a:t>0  =   </a:t>
            </a:r>
            <a:r>
              <a:rPr lang="en-US" altLang="en-US" sz="2400">
                <a:solidFill>
                  <a:schemeClr val="hlink"/>
                </a:solidFill>
                <a:latin typeface="Verdana" pitchFamily="34" charset="0"/>
              </a:rPr>
              <a:t>8</a:t>
            </a:r>
          </a:p>
        </p:txBody>
      </p:sp>
      <p:sp>
        <p:nvSpPr>
          <p:cNvPr id="33816" name="Text Box 24"/>
          <p:cNvSpPr txBox="1">
            <a:spLocks noChangeArrowheads="1"/>
          </p:cNvSpPr>
          <p:nvPr/>
        </p:nvSpPr>
        <p:spPr bwMode="auto">
          <a:xfrm>
            <a:off x="1066800" y="3657600"/>
            <a:ext cx="1485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Step 2  </a:t>
            </a:r>
          </a:p>
        </p:txBody>
      </p:sp>
      <p:sp>
        <p:nvSpPr>
          <p:cNvPr id="33821" name="Text Box 29"/>
          <p:cNvSpPr txBox="1">
            <a:spLocks noChangeArrowheads="1"/>
          </p:cNvSpPr>
          <p:nvPr/>
        </p:nvSpPr>
        <p:spPr bwMode="auto">
          <a:xfrm>
            <a:off x="5394325" y="4953000"/>
            <a:ext cx="3252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</a:rPr>
              <a:t>Divide both sides by 4.</a:t>
            </a:r>
          </a:p>
        </p:txBody>
      </p:sp>
      <p:grpSp>
        <p:nvGrpSpPr>
          <p:cNvPr id="3" name="Group 35"/>
          <p:cNvGrpSpPr>
            <a:grpSpLocks/>
          </p:cNvGrpSpPr>
          <p:nvPr/>
        </p:nvGrpSpPr>
        <p:grpSpPr bwMode="auto">
          <a:xfrm>
            <a:off x="3352800" y="4800600"/>
            <a:ext cx="1501775" cy="1219200"/>
            <a:chOff x="2112" y="3024"/>
            <a:chExt cx="946" cy="768"/>
          </a:xfrm>
        </p:grpSpPr>
        <p:sp>
          <p:nvSpPr>
            <p:cNvPr id="9234" name="Text Box 25"/>
            <p:cNvSpPr txBox="1">
              <a:spLocks noChangeArrowheads="1"/>
            </p:cNvSpPr>
            <p:nvPr/>
          </p:nvSpPr>
          <p:spPr bwMode="auto">
            <a:xfrm>
              <a:off x="2112" y="3024"/>
              <a:ext cx="94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latin typeface="Verdana" pitchFamily="34" charset="0"/>
                </a:rPr>
                <a:t>4</a:t>
              </a:r>
              <a:r>
                <a:rPr lang="en-US" altLang="en-US" sz="2400" i="1">
                  <a:latin typeface="Verdana" pitchFamily="34" charset="0"/>
                </a:rPr>
                <a:t>x = </a:t>
              </a:r>
              <a:r>
                <a:rPr lang="en-US" altLang="en-US" sz="2400">
                  <a:latin typeface="Verdana" pitchFamily="34" charset="0"/>
                </a:rPr>
                <a:t>8</a:t>
              </a:r>
            </a:p>
          </p:txBody>
        </p:sp>
        <p:sp>
          <p:nvSpPr>
            <p:cNvPr id="9235" name="Line 26"/>
            <p:cNvSpPr>
              <a:spLocks noChangeShapeType="1"/>
            </p:cNvSpPr>
            <p:nvPr/>
          </p:nvSpPr>
          <p:spPr bwMode="auto">
            <a:xfrm>
              <a:off x="2160" y="3300"/>
              <a:ext cx="288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6" name="Line 27"/>
            <p:cNvSpPr>
              <a:spLocks noChangeShapeType="1"/>
            </p:cNvSpPr>
            <p:nvPr/>
          </p:nvSpPr>
          <p:spPr bwMode="auto">
            <a:xfrm>
              <a:off x="2592" y="3294"/>
              <a:ext cx="288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7" name="Text Box 28"/>
            <p:cNvSpPr txBox="1">
              <a:spLocks noChangeArrowheads="1"/>
            </p:cNvSpPr>
            <p:nvPr/>
          </p:nvSpPr>
          <p:spPr bwMode="auto">
            <a:xfrm>
              <a:off x="2112" y="3264"/>
              <a:ext cx="7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0000"/>
                  </a:solidFill>
                  <a:latin typeface="Verdana" pitchFamily="34" charset="0"/>
                </a:rPr>
                <a:t>4      4</a:t>
              </a:r>
            </a:p>
          </p:txBody>
        </p:sp>
        <p:sp>
          <p:nvSpPr>
            <p:cNvPr id="9238" name="Text Box 30"/>
            <p:cNvSpPr txBox="1">
              <a:spLocks noChangeArrowheads="1"/>
            </p:cNvSpPr>
            <p:nvPr/>
          </p:nvSpPr>
          <p:spPr bwMode="auto">
            <a:xfrm>
              <a:off x="2234" y="3504"/>
              <a:ext cx="70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i="1">
                  <a:latin typeface="Verdana" pitchFamily="34" charset="0"/>
                </a:rPr>
                <a:t>x = </a:t>
              </a:r>
              <a:r>
                <a:rPr lang="en-US" altLang="en-US" sz="2400">
                  <a:solidFill>
                    <a:srgbClr val="3333FF"/>
                  </a:solidFill>
                  <a:latin typeface="Verdana" pitchFamily="34" charset="0"/>
                </a:rPr>
                <a:t>2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33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3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1000"/>
                                        <p:tgtEl>
                                          <p:spTgt spid="33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3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3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3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33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38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38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33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1000"/>
                                        <p:tgtEl>
                                          <p:spTgt spid="33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08" grpId="0"/>
      <p:bldP spid="33812" grpId="0"/>
      <p:bldP spid="33813" grpId="0"/>
      <p:bldP spid="33815" grpId="0"/>
      <p:bldP spid="33807" grpId="0"/>
      <p:bldP spid="33809" grpId="0" animBg="1"/>
      <p:bldP spid="33811" grpId="0"/>
      <p:bldP spid="33816" grpId="0"/>
      <p:bldP spid="338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7620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1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1066800" y="1905000"/>
            <a:ext cx="3429000" cy="457200"/>
            <a:chOff x="672" y="1200"/>
            <a:chExt cx="2160" cy="288"/>
          </a:xfrm>
        </p:grpSpPr>
        <p:sp>
          <p:nvSpPr>
            <p:cNvPr id="10263" name="Text Box 5"/>
            <p:cNvSpPr txBox="1">
              <a:spLocks noChangeArrowheads="1"/>
            </p:cNvSpPr>
            <p:nvPr/>
          </p:nvSpPr>
          <p:spPr bwMode="auto">
            <a:xfrm>
              <a:off x="672" y="1200"/>
              <a:ext cx="9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 b="1">
                  <a:latin typeface="Verdana" pitchFamily="34" charset="0"/>
                </a:rPr>
                <a:t>Step 3  </a:t>
              </a:r>
            </a:p>
          </p:txBody>
        </p:sp>
        <p:sp>
          <p:nvSpPr>
            <p:cNvPr id="10264" name="Text Box 6"/>
            <p:cNvSpPr txBox="1">
              <a:spLocks noChangeArrowheads="1"/>
            </p:cNvSpPr>
            <p:nvPr/>
          </p:nvSpPr>
          <p:spPr bwMode="auto">
            <a:xfrm>
              <a:off x="1488" y="1200"/>
              <a:ext cx="13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 i="1">
                  <a:solidFill>
                    <a:srgbClr val="3333FF"/>
                  </a:solidFill>
                  <a:latin typeface="Verdana" pitchFamily="34" charset="0"/>
                </a:rPr>
                <a:t>x</a:t>
              </a:r>
              <a:r>
                <a:rPr lang="en-US" altLang="en-US" sz="2400">
                  <a:latin typeface="Verdana" pitchFamily="34" charset="0"/>
                </a:rPr>
                <a:t> + 4</a:t>
              </a:r>
              <a:r>
                <a:rPr lang="en-US" altLang="en-US" sz="2400" i="1">
                  <a:latin typeface="Verdana" pitchFamily="34" charset="0"/>
                </a:rPr>
                <a:t>y = </a:t>
              </a:r>
              <a:r>
                <a:rPr lang="en-US" altLang="en-US" sz="2400">
                  <a:latin typeface="Verdana" pitchFamily="34" charset="0"/>
                </a:rPr>
                <a:t>–2  </a:t>
              </a:r>
              <a:endParaRPr lang="en-US" altLang="en-US" sz="2400" i="1">
                <a:latin typeface="Verdana" pitchFamily="34" charset="0"/>
              </a:endParaRPr>
            </a:p>
          </p:txBody>
        </p:sp>
      </p:grpSp>
      <p:sp>
        <p:nvSpPr>
          <p:cNvPr id="10244" name="Text Box 7"/>
          <p:cNvSpPr txBox="1">
            <a:spLocks noChangeArrowheads="1"/>
          </p:cNvSpPr>
          <p:nvPr/>
        </p:nvSpPr>
        <p:spPr bwMode="auto">
          <a:xfrm>
            <a:off x="4937125" y="201771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i="1"/>
          </a:p>
        </p:txBody>
      </p:sp>
      <p:sp>
        <p:nvSpPr>
          <p:cNvPr id="34824" name="Text Box 8"/>
          <p:cNvSpPr txBox="1">
            <a:spLocks noChangeArrowheads="1"/>
          </p:cNvSpPr>
          <p:nvPr/>
        </p:nvSpPr>
        <p:spPr bwMode="auto">
          <a:xfrm>
            <a:off x="5089525" y="1944688"/>
            <a:ext cx="4054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7663" indent="-3476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</a:rPr>
              <a:t>Write one of the original equations.</a:t>
            </a:r>
          </a:p>
        </p:txBody>
      </p:sp>
      <p:sp>
        <p:nvSpPr>
          <p:cNvPr id="34825" name="Text Box 9"/>
          <p:cNvSpPr txBox="1">
            <a:spLocks noChangeArrowheads="1"/>
          </p:cNvSpPr>
          <p:nvPr/>
        </p:nvSpPr>
        <p:spPr bwMode="auto">
          <a:xfrm>
            <a:off x="2362200" y="26670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3333FF"/>
                </a:solidFill>
                <a:latin typeface="Verdana" pitchFamily="34" charset="0"/>
              </a:rPr>
              <a:t>2</a:t>
            </a:r>
            <a:r>
              <a:rPr lang="en-US" altLang="en-US" sz="2400">
                <a:latin typeface="Verdana" pitchFamily="34" charset="0"/>
              </a:rPr>
              <a:t> + 4</a:t>
            </a:r>
            <a:r>
              <a:rPr lang="en-US" altLang="en-US" sz="2400" i="1">
                <a:latin typeface="Verdana" pitchFamily="34" charset="0"/>
              </a:rPr>
              <a:t>y = </a:t>
            </a:r>
            <a:r>
              <a:rPr lang="en-US" altLang="en-US" sz="2400">
                <a:latin typeface="Verdana" pitchFamily="34" charset="0"/>
              </a:rPr>
              <a:t>–2  </a:t>
            </a:r>
          </a:p>
        </p:txBody>
      </p:sp>
      <p:sp>
        <p:nvSpPr>
          <p:cNvPr id="34826" name="Text Box 10"/>
          <p:cNvSpPr txBox="1">
            <a:spLocks noChangeArrowheads="1"/>
          </p:cNvSpPr>
          <p:nvPr/>
        </p:nvSpPr>
        <p:spPr bwMode="auto">
          <a:xfrm>
            <a:off x="5089525" y="2709863"/>
            <a:ext cx="2554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</a:rPr>
              <a:t>Substitute 2 for x.</a:t>
            </a:r>
          </a:p>
        </p:txBody>
      </p: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2133600" y="3048000"/>
            <a:ext cx="2416175" cy="914400"/>
            <a:chOff x="1344" y="1920"/>
            <a:chExt cx="1522" cy="576"/>
          </a:xfrm>
        </p:grpSpPr>
        <p:sp>
          <p:nvSpPr>
            <p:cNvPr id="10259" name="Text Box 11"/>
            <p:cNvSpPr txBox="1">
              <a:spLocks noChangeArrowheads="1"/>
            </p:cNvSpPr>
            <p:nvPr/>
          </p:nvSpPr>
          <p:spPr bwMode="auto">
            <a:xfrm>
              <a:off x="1344" y="1920"/>
              <a:ext cx="152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FF0000"/>
                  </a:solidFill>
                  <a:latin typeface="Verdana" pitchFamily="34" charset="0"/>
                </a:rPr>
                <a:t>–2            –2</a:t>
              </a:r>
            </a:p>
          </p:txBody>
        </p:sp>
        <p:sp>
          <p:nvSpPr>
            <p:cNvPr id="10260" name="Line 12"/>
            <p:cNvSpPr>
              <a:spLocks noChangeShapeType="1"/>
            </p:cNvSpPr>
            <p:nvPr/>
          </p:nvSpPr>
          <p:spPr bwMode="auto">
            <a:xfrm>
              <a:off x="1410" y="2190"/>
              <a:ext cx="288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1" name="Line 13"/>
            <p:cNvSpPr>
              <a:spLocks noChangeShapeType="1"/>
            </p:cNvSpPr>
            <p:nvPr/>
          </p:nvSpPr>
          <p:spPr bwMode="auto">
            <a:xfrm>
              <a:off x="2496" y="2190"/>
              <a:ext cx="288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2" name="Text Box 15"/>
            <p:cNvSpPr txBox="1">
              <a:spLocks noChangeArrowheads="1"/>
            </p:cNvSpPr>
            <p:nvPr/>
          </p:nvSpPr>
          <p:spPr bwMode="auto">
            <a:xfrm>
              <a:off x="1889" y="2208"/>
              <a:ext cx="8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Verdana" pitchFamily="34" charset="0"/>
                </a:rPr>
                <a:t>4</a:t>
              </a:r>
              <a:r>
                <a:rPr lang="en-US" altLang="en-US" sz="2400" i="1">
                  <a:latin typeface="Verdana" pitchFamily="34" charset="0"/>
                </a:rPr>
                <a:t>y = </a:t>
              </a:r>
              <a:r>
                <a:rPr lang="en-US" altLang="en-US" sz="2400">
                  <a:latin typeface="Verdana" pitchFamily="34" charset="0"/>
                </a:rPr>
                <a:t>–4</a:t>
              </a:r>
            </a:p>
          </p:txBody>
        </p:sp>
      </p:grp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3005138" y="3962400"/>
            <a:ext cx="1538287" cy="1219200"/>
            <a:chOff x="1893" y="2496"/>
            <a:chExt cx="969" cy="768"/>
          </a:xfrm>
        </p:grpSpPr>
        <p:sp>
          <p:nvSpPr>
            <p:cNvPr id="10254" name="Text Box 16"/>
            <p:cNvSpPr txBox="1">
              <a:spLocks noChangeArrowheads="1"/>
            </p:cNvSpPr>
            <p:nvPr/>
          </p:nvSpPr>
          <p:spPr bwMode="auto">
            <a:xfrm>
              <a:off x="1893" y="2496"/>
              <a:ext cx="93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Verdana" pitchFamily="34" charset="0"/>
                </a:rPr>
                <a:t>4</a:t>
              </a:r>
              <a:r>
                <a:rPr lang="en-US" altLang="en-US" sz="2400" i="1">
                  <a:latin typeface="Verdana" pitchFamily="34" charset="0"/>
                </a:rPr>
                <a:t>y     </a:t>
              </a:r>
              <a:r>
                <a:rPr lang="en-US" altLang="en-US" sz="2400">
                  <a:latin typeface="Verdana" pitchFamily="34" charset="0"/>
                </a:rPr>
                <a:t>–4</a:t>
              </a:r>
            </a:p>
          </p:txBody>
        </p:sp>
        <p:sp>
          <p:nvSpPr>
            <p:cNvPr id="10255" name="Line 17"/>
            <p:cNvSpPr>
              <a:spLocks noChangeShapeType="1"/>
            </p:cNvSpPr>
            <p:nvPr/>
          </p:nvSpPr>
          <p:spPr bwMode="auto">
            <a:xfrm>
              <a:off x="1947" y="2784"/>
              <a:ext cx="24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6" name="Line 18"/>
            <p:cNvSpPr>
              <a:spLocks noChangeShapeType="1"/>
            </p:cNvSpPr>
            <p:nvPr/>
          </p:nvSpPr>
          <p:spPr bwMode="auto">
            <a:xfrm>
              <a:off x="2496" y="2784"/>
              <a:ext cx="24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7" name="Text Box 19"/>
            <p:cNvSpPr txBox="1">
              <a:spLocks noChangeArrowheads="1"/>
            </p:cNvSpPr>
            <p:nvPr/>
          </p:nvSpPr>
          <p:spPr bwMode="auto">
            <a:xfrm>
              <a:off x="1902" y="2748"/>
              <a:ext cx="90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0000"/>
                  </a:solidFill>
                  <a:latin typeface="Verdana" pitchFamily="34" charset="0"/>
                </a:rPr>
                <a:t>4</a:t>
              </a:r>
              <a:r>
                <a:rPr lang="en-US" altLang="en-US" sz="2400" i="1">
                  <a:solidFill>
                    <a:srgbClr val="FF0000"/>
                  </a:solidFill>
                  <a:latin typeface="Verdana" pitchFamily="34" charset="0"/>
                </a:rPr>
                <a:t>        </a:t>
              </a:r>
              <a:r>
                <a:rPr lang="en-US" altLang="en-US" sz="2400">
                  <a:solidFill>
                    <a:srgbClr val="FF0000"/>
                  </a:solidFill>
                  <a:latin typeface="Verdana" pitchFamily="34" charset="0"/>
                </a:rPr>
                <a:t>4</a:t>
              </a:r>
            </a:p>
          </p:txBody>
        </p:sp>
        <p:sp>
          <p:nvSpPr>
            <p:cNvPr id="10258" name="Text Box 20"/>
            <p:cNvSpPr txBox="1">
              <a:spLocks noChangeArrowheads="1"/>
            </p:cNvSpPr>
            <p:nvPr/>
          </p:nvSpPr>
          <p:spPr bwMode="auto">
            <a:xfrm>
              <a:off x="2012" y="2976"/>
              <a:ext cx="85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i="1">
                  <a:latin typeface="Verdana" pitchFamily="34" charset="0"/>
                </a:rPr>
                <a:t>y = </a:t>
              </a:r>
              <a:r>
                <a:rPr lang="en-US" altLang="en-US" sz="2400">
                  <a:solidFill>
                    <a:srgbClr val="800080"/>
                  </a:solidFill>
                  <a:latin typeface="Verdana" pitchFamily="34" charset="0"/>
                </a:rPr>
                <a:t>–1</a:t>
              </a:r>
              <a:endParaRPr lang="en-US" altLang="en-US" sz="2400" i="1">
                <a:solidFill>
                  <a:srgbClr val="800080"/>
                </a:solidFill>
                <a:latin typeface="Verdana" pitchFamily="34" charset="0"/>
              </a:endParaRPr>
            </a:p>
          </p:txBody>
        </p:sp>
      </p:grpSp>
      <p:sp>
        <p:nvSpPr>
          <p:cNvPr id="34837" name="Text Box 21"/>
          <p:cNvSpPr txBox="1">
            <a:spLocks noChangeArrowheads="1"/>
          </p:cNvSpPr>
          <p:nvPr/>
        </p:nvSpPr>
        <p:spPr bwMode="auto">
          <a:xfrm>
            <a:off x="1066800" y="5257800"/>
            <a:ext cx="2771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Step 4  </a:t>
            </a:r>
            <a:r>
              <a:rPr lang="en-US" altLang="en-US" sz="2400">
                <a:latin typeface="Verdana" pitchFamily="34" charset="0"/>
              </a:rPr>
              <a:t>(</a:t>
            </a:r>
            <a:r>
              <a:rPr lang="en-US" altLang="en-US" sz="2400">
                <a:solidFill>
                  <a:srgbClr val="3333FF"/>
                </a:solidFill>
                <a:latin typeface="Verdana" pitchFamily="34" charset="0"/>
              </a:rPr>
              <a:t>2, </a:t>
            </a:r>
            <a:r>
              <a:rPr lang="en-US" altLang="en-US" sz="2400">
                <a:solidFill>
                  <a:srgbClr val="800080"/>
                </a:solidFill>
                <a:latin typeface="Verdana" pitchFamily="34" charset="0"/>
              </a:rPr>
              <a:t>–1</a:t>
            </a:r>
            <a:r>
              <a:rPr lang="en-US" altLang="en-US" sz="2400">
                <a:latin typeface="Verdana" pitchFamily="34" charset="0"/>
              </a:rPr>
              <a:t>)</a:t>
            </a:r>
            <a:r>
              <a:rPr lang="en-US" altLang="en-US" sz="2400" b="1">
                <a:latin typeface="Verdana" pitchFamily="34" charset="0"/>
              </a:rPr>
              <a:t>  </a:t>
            </a:r>
          </a:p>
        </p:txBody>
      </p:sp>
      <p:sp>
        <p:nvSpPr>
          <p:cNvPr id="34838" name="Text Box 22"/>
          <p:cNvSpPr txBox="1">
            <a:spLocks noChangeArrowheads="1"/>
          </p:cNvSpPr>
          <p:nvPr/>
        </p:nvSpPr>
        <p:spPr bwMode="auto">
          <a:xfrm>
            <a:off x="5089525" y="3124200"/>
            <a:ext cx="3825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</a:rPr>
              <a:t>Subtract 2 from both sides.</a:t>
            </a:r>
          </a:p>
        </p:txBody>
      </p:sp>
      <p:sp>
        <p:nvSpPr>
          <p:cNvPr id="34839" name="Text Box 23"/>
          <p:cNvSpPr txBox="1">
            <a:spLocks noChangeArrowheads="1"/>
          </p:cNvSpPr>
          <p:nvPr/>
        </p:nvSpPr>
        <p:spPr bwMode="auto">
          <a:xfrm>
            <a:off x="5089525" y="4191000"/>
            <a:ext cx="3252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</a:rPr>
              <a:t>Divide both sides by 4.</a:t>
            </a:r>
          </a:p>
        </p:txBody>
      </p:sp>
      <p:sp>
        <p:nvSpPr>
          <p:cNvPr id="34840" name="Text Box 24"/>
          <p:cNvSpPr txBox="1">
            <a:spLocks noChangeArrowheads="1"/>
          </p:cNvSpPr>
          <p:nvPr/>
        </p:nvSpPr>
        <p:spPr bwMode="auto">
          <a:xfrm>
            <a:off x="5089525" y="5273675"/>
            <a:ext cx="3902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7663" indent="-3476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  <a:latin typeface="Verdana" pitchFamily="34" charset="0"/>
              </a:rPr>
              <a:t>Write the solution as an ordered pair.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34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4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34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4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34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34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48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48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34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4" grpId="0"/>
      <p:bldP spid="34825" grpId="0"/>
      <p:bldP spid="34826" grpId="0"/>
      <p:bldP spid="34837" grpId="0"/>
      <p:bldP spid="34838" grpId="0"/>
      <p:bldP spid="34839" grpId="0"/>
      <p:bldP spid="34840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2280</TotalTime>
  <Words>2355</Words>
  <Application>Microsoft Office PowerPoint</Application>
  <PresentationFormat>On-screen Show (4:3)</PresentationFormat>
  <Paragraphs>384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1" baseType="lpstr">
      <vt:lpstr>Arial</vt:lpstr>
      <vt:lpstr>Verdana</vt:lpstr>
      <vt:lpstr>Arial Black</vt:lpstr>
      <vt:lpstr>Symbol</vt:lpstr>
      <vt:lpstr>Arial MT Bl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Holt, Rinehart and Winston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HRW</dc:creator>
  <cp:lastModifiedBy>Trenton Murphey</cp:lastModifiedBy>
  <cp:revision>113</cp:revision>
  <dcterms:created xsi:type="dcterms:W3CDTF">2002-10-14T18:20:28Z</dcterms:created>
  <dcterms:modified xsi:type="dcterms:W3CDTF">2014-02-20T12:16:02Z</dcterms:modified>
</cp:coreProperties>
</file>